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2"/>
  </p:notesMasterIdLst>
  <p:sldIdLst>
    <p:sldId id="272" r:id="rId3"/>
    <p:sldId id="275" r:id="rId4"/>
    <p:sldId id="307" r:id="rId5"/>
    <p:sldId id="276" r:id="rId6"/>
    <p:sldId id="311" r:id="rId7"/>
    <p:sldId id="312" r:id="rId8"/>
    <p:sldId id="313" r:id="rId9"/>
    <p:sldId id="314" r:id="rId10"/>
    <p:sldId id="282" r:id="rId11"/>
    <p:sldId id="283" r:id="rId12"/>
    <p:sldId id="284" r:id="rId13"/>
    <p:sldId id="308" r:id="rId14"/>
    <p:sldId id="285" r:id="rId15"/>
    <p:sldId id="287" r:id="rId16"/>
    <p:sldId id="286" r:id="rId17"/>
    <p:sldId id="309" r:id="rId18"/>
    <p:sldId id="288" r:id="rId19"/>
    <p:sldId id="289" r:id="rId20"/>
    <p:sldId id="290" r:id="rId21"/>
    <p:sldId id="291" r:id="rId22"/>
    <p:sldId id="315" r:id="rId23"/>
    <p:sldId id="292" r:id="rId24"/>
    <p:sldId id="293" r:id="rId25"/>
    <p:sldId id="294" r:id="rId26"/>
    <p:sldId id="295" r:id="rId27"/>
    <p:sldId id="296" r:id="rId28"/>
    <p:sldId id="297" r:id="rId29"/>
    <p:sldId id="298" r:id="rId30"/>
    <p:sldId id="310" r:id="rId31"/>
    <p:sldId id="299" r:id="rId32"/>
    <p:sldId id="300" r:id="rId33"/>
    <p:sldId id="301" r:id="rId34"/>
    <p:sldId id="302" r:id="rId35"/>
    <p:sldId id="303" r:id="rId36"/>
    <p:sldId id="304" r:id="rId37"/>
    <p:sldId id="269" r:id="rId38"/>
    <p:sldId id="305" r:id="rId39"/>
    <p:sldId id="306" r:id="rId40"/>
    <p:sldId id="278"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57BCEF"/>
    <a:srgbClr val="5DAA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86445" autoAdjust="0"/>
  </p:normalViewPr>
  <p:slideViewPr>
    <p:cSldViewPr snapToGrid="0" snapToObjects="1">
      <p:cViewPr>
        <p:scale>
          <a:sx n="100" d="100"/>
          <a:sy n="100" d="100"/>
        </p:scale>
        <p:origin x="-256" y="288"/>
      </p:cViewPr>
      <p:guideLst>
        <p:guide orient="horz" pos="4080"/>
        <p:guide pos="404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66" d="100"/>
          <a:sy n="66" d="100"/>
        </p:scale>
        <p:origin x="-2328" y="-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7231CE-F960-4285-BC2B-924DCFE0D0AF}" type="datetimeFigureOut">
              <a:rPr lang="en-US" smtClean="0"/>
              <a:pPr/>
              <a:t>4/8/15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4782EB-4FAA-490E-8F2D-179336FF04BD}" type="slidenum">
              <a:rPr lang="en-US" smtClean="0"/>
              <a:pPr/>
              <a:t>‹#›</a:t>
            </a:fld>
            <a:endParaRPr lang="en-US" dirty="0"/>
          </a:p>
        </p:txBody>
      </p:sp>
    </p:spTree>
    <p:extLst>
      <p:ext uri="{BB962C8B-B14F-4D97-AF65-F5344CB8AC3E}">
        <p14:creationId xmlns:p14="http://schemas.microsoft.com/office/powerpoint/2010/main" val="4201347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a:cs typeface="Verdana"/>
              </a:rPr>
              <a:t>This session is intended to be an introduction to the Effective Teaching Practices in </a:t>
            </a:r>
            <a:r>
              <a:rPr lang="en-US" i="1" dirty="0" smtClean="0">
                <a:latin typeface="Verdana"/>
                <a:cs typeface="Verdana"/>
              </a:rPr>
              <a:t>Principles to Actions: Ensuring Mathematical Success for All.  </a:t>
            </a:r>
            <a:r>
              <a:rPr lang="en-US" dirty="0" smtClean="0">
                <a:latin typeface="Verdana"/>
                <a:cs typeface="Verdana"/>
              </a:rPr>
              <a:t>It can be done in 1 hour with limited time for participant interaction.  If you have more time, this session could easily be extended by engaging participants in some or all of the optional activities.</a:t>
            </a:r>
            <a:endParaRPr lang="en-US" i="1" dirty="0" smtClean="0">
              <a:latin typeface="Verdana"/>
              <a:cs typeface="Verdana"/>
            </a:endParaRPr>
          </a:p>
          <a:p>
            <a:endParaRPr lang="en-US" dirty="0" smtClean="0">
              <a:latin typeface="Verdana"/>
              <a:cs typeface="Verdana"/>
            </a:endParaRPr>
          </a:p>
          <a:p>
            <a:r>
              <a:rPr lang="en-US" dirty="0" smtClean="0">
                <a:latin typeface="Verdana"/>
                <a:cs typeface="Verdana"/>
              </a:rPr>
              <a:t>If time is limited, project the warm-up problem on the screen so that participants can work on it as they enter.  Alternatively, if time permits you could engage participants in solving he task prior to reading the case of discussing the practices. This </a:t>
            </a:r>
            <a:r>
              <a:rPr lang="en-US" dirty="0">
                <a:latin typeface="Verdana"/>
                <a:cs typeface="Verdana"/>
              </a:rPr>
              <a:t>will take </a:t>
            </a:r>
            <a:r>
              <a:rPr lang="en-US" dirty="0" smtClean="0">
                <a:latin typeface="Verdana"/>
                <a:cs typeface="Verdana"/>
              </a:rPr>
              <a:t>30-45 minutes</a:t>
            </a:r>
            <a:r>
              <a:rPr lang="en-US" dirty="0">
                <a:latin typeface="Verdana"/>
                <a:cs typeface="Verdana"/>
              </a:rPr>
              <a:t>. The lesson </a:t>
            </a:r>
            <a:r>
              <a:rPr lang="en-US" dirty="0" smtClean="0">
                <a:latin typeface="Verdana"/>
                <a:cs typeface="Verdana"/>
              </a:rPr>
              <a:t>plan (5-LessonPlan-CandyJarTask-MS-Donnelly)  </a:t>
            </a:r>
            <a:r>
              <a:rPr lang="en-US" dirty="0">
                <a:latin typeface="Verdana"/>
                <a:cs typeface="Verdana"/>
              </a:rPr>
              <a:t>contains suggestions for conducting the lesson and sample solutions that may be helpful to you. </a:t>
            </a:r>
            <a:r>
              <a:rPr lang="en-US" dirty="0" smtClean="0">
                <a:latin typeface="Verdana"/>
                <a:cs typeface="Verdana"/>
              </a:rPr>
              <a:t>You may want to provide participants with copies of the task (</a:t>
            </a:r>
            <a:r>
              <a:rPr lang="en-US" dirty="0" smtClean="0">
                <a:solidFill>
                  <a:srgbClr val="FF6600"/>
                </a:solidFill>
                <a:latin typeface="Verdana"/>
                <a:cs typeface="Verdana"/>
              </a:rPr>
              <a:t>2-CandyJarTask-MS-Donnelly</a:t>
            </a:r>
            <a:r>
              <a:rPr lang="en-US" dirty="0" smtClean="0">
                <a:latin typeface="Verdana"/>
                <a:cs typeface="Verdana"/>
              </a:rPr>
              <a:t>).</a:t>
            </a:r>
            <a:endParaRPr lang="en-US" dirty="0">
              <a:latin typeface="Verdana"/>
              <a:cs typeface="Verdana"/>
            </a:endParaRPr>
          </a:p>
          <a:p>
            <a:endParaRPr lang="en-US" dirty="0" smtClean="0">
              <a:latin typeface="Verdana"/>
              <a:cs typeface="Verdana"/>
            </a:endParaRPr>
          </a:p>
          <a:p>
            <a:endParaRPr lang="en-US" dirty="0">
              <a:latin typeface="Verdana"/>
              <a:cs typeface="Verdana"/>
            </a:endParaRPr>
          </a:p>
          <a:p>
            <a:endParaRPr lang="en-US" dirty="0">
              <a:latin typeface="Verdana"/>
              <a:cs typeface="Verdana"/>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1</a:t>
            </a:fld>
            <a:endParaRPr lang="en-US" dirty="0"/>
          </a:p>
        </p:txBody>
      </p:sp>
    </p:spTree>
    <p:extLst>
      <p:ext uri="{BB962C8B-B14F-4D97-AF65-F5344CB8AC3E}">
        <p14:creationId xmlns:p14="http://schemas.microsoft.com/office/powerpoint/2010/main" val="2303562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a:cs typeface="Verdana"/>
              </a:rPr>
              <a:t>Handout </a:t>
            </a:r>
            <a:r>
              <a:rPr lang="en-US" dirty="0" smtClean="0">
                <a:solidFill>
                  <a:srgbClr val="FF6600"/>
                </a:solidFill>
                <a:latin typeface="Verdana"/>
                <a:cs typeface="Verdana"/>
              </a:rPr>
              <a:t>3-NarrativeCase-English-MS-Donnelly </a:t>
            </a:r>
            <a:r>
              <a:rPr lang="en-US" dirty="0" smtClean="0">
                <a:latin typeface="Verdana"/>
                <a:cs typeface="Verdana"/>
              </a:rPr>
              <a:t>  (Note the narrative is also available in Spanish)</a:t>
            </a:r>
          </a:p>
          <a:p>
            <a:endParaRPr lang="en-US" dirty="0">
              <a:latin typeface="Verdana"/>
              <a:cs typeface="Verdana"/>
            </a:endParaRPr>
          </a:p>
          <a:p>
            <a:r>
              <a:rPr lang="en-US" dirty="0">
                <a:latin typeface="Verdana"/>
                <a:cs typeface="Verdana"/>
              </a:rPr>
              <a:t>We will be using the Case of </a:t>
            </a:r>
            <a:r>
              <a:rPr lang="en-US" dirty="0" smtClean="0">
                <a:latin typeface="Verdana"/>
                <a:cs typeface="Verdana"/>
              </a:rPr>
              <a:t>Mr. Donnelly to </a:t>
            </a:r>
            <a:r>
              <a:rPr lang="en-US" dirty="0">
                <a:latin typeface="Verdana"/>
                <a:cs typeface="Verdana"/>
              </a:rPr>
              <a:t>ground our discussion of the mathematics teaching practices that are at the heart of </a:t>
            </a:r>
            <a:r>
              <a:rPr lang="en-US" i="1" dirty="0">
                <a:latin typeface="Verdana"/>
                <a:cs typeface="Verdana"/>
              </a:rPr>
              <a:t>Principles to Actions</a:t>
            </a:r>
            <a:r>
              <a:rPr lang="en-US" dirty="0">
                <a:latin typeface="Verdana"/>
                <a:cs typeface="Verdana"/>
              </a:rPr>
              <a:t>.</a:t>
            </a:r>
          </a:p>
          <a:p>
            <a:endParaRPr lang="en-US" dirty="0">
              <a:latin typeface="Verdana"/>
              <a:cs typeface="Verdana"/>
            </a:endParaRPr>
          </a:p>
          <a:p>
            <a:endParaRPr lang="en-US" dirty="0">
              <a:latin typeface="Verdana"/>
              <a:cs typeface="Verdana"/>
            </a:endParaRPr>
          </a:p>
          <a:p>
            <a:r>
              <a:rPr lang="en-US" dirty="0">
                <a:latin typeface="Verdana"/>
                <a:cs typeface="Verdana"/>
              </a:rPr>
              <a:t>Mr. Donnelly </a:t>
            </a:r>
            <a:r>
              <a:rPr lang="en-US" dirty="0" smtClean="0">
                <a:latin typeface="Verdana"/>
                <a:cs typeface="Verdana"/>
              </a:rPr>
              <a:t>used </a:t>
            </a:r>
            <a:r>
              <a:rPr lang="en-US" dirty="0">
                <a:latin typeface="Verdana"/>
                <a:cs typeface="Verdana"/>
              </a:rPr>
              <a:t>the </a:t>
            </a:r>
            <a:r>
              <a:rPr lang="en-US" dirty="0" smtClean="0">
                <a:latin typeface="Verdana"/>
                <a:cs typeface="Verdana"/>
              </a:rPr>
              <a:t>Candy Jar task with his seventh grade students </a:t>
            </a:r>
            <a:r>
              <a:rPr lang="en-US" dirty="0">
                <a:latin typeface="Verdana"/>
                <a:cs typeface="Verdana"/>
              </a:rPr>
              <a:t>to explore </a:t>
            </a:r>
            <a:r>
              <a:rPr lang="en-US" dirty="0" smtClean="0">
                <a:latin typeface="Verdana"/>
                <a:cs typeface="Verdana"/>
              </a:rPr>
              <a:t>proportional relationships</a:t>
            </a:r>
            <a:r>
              <a:rPr lang="en-US" dirty="0">
                <a:latin typeface="Verdana"/>
                <a:cs typeface="Verdana"/>
              </a:rPr>
              <a:t>. The case presents an excerpt from </a:t>
            </a:r>
            <a:r>
              <a:rPr lang="en-US" dirty="0" smtClean="0">
                <a:latin typeface="Verdana"/>
                <a:cs typeface="Verdana"/>
              </a:rPr>
              <a:t>his classroom </a:t>
            </a:r>
            <a:r>
              <a:rPr lang="en-US" dirty="0">
                <a:latin typeface="Verdana"/>
                <a:cs typeface="Verdana"/>
              </a:rPr>
              <a:t>in which </a:t>
            </a:r>
            <a:r>
              <a:rPr lang="en-US" dirty="0" smtClean="0">
                <a:latin typeface="Verdana"/>
                <a:cs typeface="Verdana"/>
              </a:rPr>
              <a:t>he </a:t>
            </a:r>
            <a:r>
              <a:rPr lang="en-US" dirty="0">
                <a:latin typeface="Verdana"/>
                <a:cs typeface="Verdana"/>
              </a:rPr>
              <a:t>and </a:t>
            </a:r>
            <a:r>
              <a:rPr lang="en-US" dirty="0" smtClean="0">
                <a:latin typeface="Verdana"/>
                <a:cs typeface="Verdana"/>
              </a:rPr>
              <a:t>his students </a:t>
            </a:r>
            <a:r>
              <a:rPr lang="en-US" dirty="0">
                <a:latin typeface="Verdana"/>
                <a:cs typeface="Verdana"/>
              </a:rPr>
              <a:t>were discussing and analyzing the various strategies students used in working on the </a:t>
            </a:r>
            <a:r>
              <a:rPr lang="en-US" dirty="0" smtClean="0">
                <a:latin typeface="Verdana"/>
                <a:cs typeface="Verdana"/>
              </a:rPr>
              <a:t>Candy Jar </a:t>
            </a:r>
            <a:r>
              <a:rPr lang="en-US" dirty="0">
                <a:latin typeface="Verdana"/>
                <a:cs typeface="Verdana"/>
              </a:rPr>
              <a:t>task.</a:t>
            </a:r>
          </a:p>
          <a:p>
            <a:endParaRPr lang="en-US" dirty="0" smtClean="0">
              <a:latin typeface="Verdana"/>
              <a:cs typeface="Verdana"/>
            </a:endParaRPr>
          </a:p>
          <a:p>
            <a:endParaRPr lang="en-US" dirty="0">
              <a:latin typeface="Verdana"/>
              <a:cs typeface="Verdana"/>
            </a:endParaRPr>
          </a:p>
          <a:p>
            <a:r>
              <a:rPr lang="en-US" dirty="0" smtClean="0">
                <a:latin typeface="Verdana"/>
                <a:cs typeface="Verdana"/>
              </a:rPr>
              <a:t>IF you have time and your group is small, you could chart what teachers came up with in their discussions.  You could then refer back to these later when discussing the practices and use the P2A labels for the actions/interactions teachers identified</a:t>
            </a:r>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10</a:t>
            </a:fld>
            <a:endParaRPr lang="en-US" dirty="0"/>
          </a:p>
        </p:txBody>
      </p:sp>
    </p:spTree>
    <p:extLst>
      <p:ext uri="{BB962C8B-B14F-4D97-AF65-F5344CB8AC3E}">
        <p14:creationId xmlns:p14="http://schemas.microsoft.com/office/powerpoint/2010/main" val="1803987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a:cs typeface="Verdana"/>
              </a:rPr>
              <a:t>Handout </a:t>
            </a:r>
            <a:r>
              <a:rPr lang="en-US" dirty="0" smtClean="0">
                <a:solidFill>
                  <a:srgbClr val="FF6600"/>
                </a:solidFill>
                <a:latin typeface="Verdana"/>
                <a:cs typeface="Verdana"/>
              </a:rPr>
              <a:t>4-EffectiveMathematicsTeachingPractices-MS-Donnelly</a:t>
            </a:r>
          </a:p>
          <a:p>
            <a:endParaRPr lang="en-US" dirty="0">
              <a:solidFill>
                <a:srgbClr val="FF6600"/>
              </a:solidFill>
              <a:latin typeface="Verdana"/>
              <a:cs typeface="Verdana"/>
            </a:endParaRPr>
          </a:p>
          <a:p>
            <a:r>
              <a:rPr lang="en-US" dirty="0">
                <a:solidFill>
                  <a:srgbClr val="000000"/>
                </a:solidFill>
                <a:latin typeface="Verdana"/>
                <a:cs typeface="Verdana"/>
              </a:rPr>
              <a:t>At the heart of the teaching and learning principle is a set of eight teaching practices.  </a:t>
            </a:r>
          </a:p>
          <a:p>
            <a:endParaRPr lang="en-US" dirty="0">
              <a:solidFill>
                <a:srgbClr val="000000"/>
              </a:solidFill>
              <a:latin typeface="Verdana"/>
              <a:cs typeface="Verdana"/>
            </a:endParaRPr>
          </a:p>
          <a:p>
            <a:r>
              <a:rPr lang="en-US" dirty="0">
                <a:solidFill>
                  <a:srgbClr val="000000"/>
                </a:solidFill>
                <a:latin typeface="Verdana"/>
                <a:cs typeface="Verdana"/>
              </a:rPr>
              <a:t>This research-informed framework of teaching and learning reflects the knowledge that has accumulated over the last two decades.  It represents what we see as a core set of practices and essential teaching skills necessary to promote deep learning of mathematics.</a:t>
            </a:r>
          </a:p>
          <a:p>
            <a:endParaRPr lang="en-US" dirty="0">
              <a:solidFill>
                <a:srgbClr val="000000"/>
              </a:solidFill>
              <a:latin typeface="Verdana"/>
              <a:cs typeface="Verdana"/>
            </a:endParaRPr>
          </a:p>
          <a:p>
            <a:r>
              <a:rPr lang="en-US" dirty="0" smtClean="0">
                <a:solidFill>
                  <a:srgbClr val="000000"/>
                </a:solidFill>
                <a:latin typeface="Verdana"/>
                <a:cs typeface="Verdana"/>
              </a:rPr>
              <a:t>We are going to go through each of these in more detail and relate each to the Case of Mr. Donnelly.</a:t>
            </a:r>
          </a:p>
          <a:p>
            <a:endParaRPr lang="en-US" dirty="0">
              <a:solidFill>
                <a:srgbClr val="FF6600"/>
              </a:solidFill>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11</a:t>
            </a:fld>
            <a:endParaRPr lang="en-US" dirty="0"/>
          </a:p>
        </p:txBody>
      </p:sp>
    </p:spTree>
    <p:extLst>
      <p:ext uri="{BB962C8B-B14F-4D97-AF65-F5344CB8AC3E}">
        <p14:creationId xmlns:p14="http://schemas.microsoft.com/office/powerpoint/2010/main" val="2627383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a:cs typeface="Verdana"/>
              </a:rPr>
              <a:t>It is important to note that a learning goal is different that an objective.  As teachers, we often state objectives in terms of SWBAT – which focuses on what students will DO rather than what they will learn as a result of engaging in a particular activity.  </a:t>
            </a:r>
          </a:p>
          <a:p>
            <a:endParaRPr lang="en-US" dirty="0">
              <a:latin typeface="Verdana"/>
              <a:cs typeface="Verdana"/>
            </a:endParaRPr>
          </a:p>
          <a:p>
            <a:r>
              <a:rPr lang="en-US" dirty="0">
                <a:latin typeface="Verdana"/>
                <a:cs typeface="Verdana"/>
              </a:rPr>
              <a:t>Our focus in this practice is on what students will learn.</a:t>
            </a:r>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12</a:t>
            </a:fld>
            <a:endParaRPr lang="en-US" dirty="0"/>
          </a:p>
        </p:txBody>
      </p:sp>
    </p:spTree>
    <p:extLst>
      <p:ext uri="{BB962C8B-B14F-4D97-AF65-F5344CB8AC3E}">
        <p14:creationId xmlns:p14="http://schemas.microsoft.com/office/powerpoint/2010/main" val="4230146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a:cs typeface="Verdana"/>
              </a:rPr>
              <a:t>IF you have time you could give participants time to turn about talk about these questions and report out if possible.</a:t>
            </a:r>
          </a:p>
          <a:p>
            <a:endParaRPr lang="en-US" dirty="0">
              <a:latin typeface="Verdana"/>
              <a:cs typeface="Verdana"/>
            </a:endParaRPr>
          </a:p>
          <a:p>
            <a:r>
              <a:rPr lang="en-US" dirty="0" smtClean="0">
                <a:latin typeface="Verdana"/>
                <a:cs typeface="Verdana"/>
              </a:rPr>
              <a:t>Mr</a:t>
            </a:r>
            <a:r>
              <a:rPr lang="en-US" dirty="0">
                <a:latin typeface="Verdana"/>
                <a:cs typeface="Verdana"/>
              </a:rPr>
              <a:t>. Donnelly was clear about the mathematics that students would learn (Lines </a:t>
            </a:r>
            <a:r>
              <a:rPr lang="en-US" dirty="0" smtClean="0">
                <a:latin typeface="Verdana"/>
                <a:cs typeface="Verdana"/>
              </a:rPr>
              <a:t>1-3)</a:t>
            </a:r>
            <a:endParaRPr lang="en-US" dirty="0">
              <a:latin typeface="Verdana"/>
              <a:cs typeface="Verdana"/>
            </a:endParaRPr>
          </a:p>
          <a:p>
            <a:pPr lvl="0"/>
            <a:r>
              <a:rPr lang="en-US" dirty="0">
                <a:latin typeface="Verdana"/>
                <a:cs typeface="Verdana"/>
              </a:rPr>
              <a:t>His goal was grade-level appropriate and consistent with recommendations from CCSS (slides </a:t>
            </a:r>
            <a:r>
              <a:rPr lang="en-US" dirty="0" smtClean="0">
                <a:latin typeface="Verdana"/>
                <a:cs typeface="Verdana"/>
              </a:rPr>
              <a:t>37-38)</a:t>
            </a:r>
            <a:r>
              <a:rPr lang="en-US" dirty="0">
                <a:latin typeface="Verdana"/>
                <a:cs typeface="Verdana"/>
              </a:rPr>
              <a:t>.</a:t>
            </a:r>
          </a:p>
          <a:p>
            <a:pPr lvl="0"/>
            <a:r>
              <a:rPr lang="en-US" dirty="0">
                <a:latin typeface="Verdana"/>
                <a:cs typeface="Verdana"/>
              </a:rPr>
              <a:t>His lesson built on the work they had done previously (prior knowledge (lines </a:t>
            </a:r>
            <a:r>
              <a:rPr lang="en-US" dirty="0" smtClean="0">
                <a:latin typeface="Verdana"/>
                <a:cs typeface="Verdana"/>
              </a:rPr>
              <a:t>13-15)</a:t>
            </a:r>
            <a:r>
              <a:rPr lang="en-US" dirty="0">
                <a:latin typeface="Verdana"/>
                <a:cs typeface="Verdana"/>
              </a:rPr>
              <a:t>.</a:t>
            </a:r>
          </a:p>
          <a:p>
            <a:pPr lvl="0"/>
            <a:r>
              <a:rPr lang="en-US" dirty="0">
                <a:latin typeface="Verdana"/>
                <a:cs typeface="Verdana"/>
              </a:rPr>
              <a:t>He made decisions through out the lesson based on his goal</a:t>
            </a:r>
          </a:p>
          <a:p>
            <a:pPr lvl="1"/>
            <a:r>
              <a:rPr lang="en-US" dirty="0">
                <a:latin typeface="Verdana"/>
                <a:cs typeface="Verdana"/>
              </a:rPr>
              <a:t>He invited students to present who had recognized the multiplicative relationship between candies (groups 2 and 5) and focusing on the multiplication by different factors (lines </a:t>
            </a:r>
            <a:r>
              <a:rPr lang="en-US" dirty="0" smtClean="0">
                <a:latin typeface="Verdana"/>
                <a:cs typeface="Verdana"/>
              </a:rPr>
              <a:t>49-50)</a:t>
            </a:r>
            <a:r>
              <a:rPr lang="en-US" dirty="0">
                <a:latin typeface="Verdana"/>
                <a:cs typeface="Verdana"/>
              </a:rPr>
              <a:t>.</a:t>
            </a:r>
          </a:p>
          <a:p>
            <a:pPr lvl="1"/>
            <a:r>
              <a:rPr lang="en-US" dirty="0">
                <a:latin typeface="Verdana"/>
                <a:cs typeface="Verdana"/>
              </a:rPr>
              <a:t>He invited students to share unit rate strategy (group 2) and scale factor strategy (group 3 and 5)  </a:t>
            </a:r>
          </a:p>
          <a:p>
            <a:pPr lvl="1"/>
            <a:r>
              <a:rPr lang="en-US" dirty="0">
                <a:latin typeface="Verdana"/>
                <a:cs typeface="Verdana"/>
              </a:rPr>
              <a:t>He gave students the exit slip at the end of class that provided an opportunity for each student to demonstrate their understanding that ratios needed to grow at a constant rate (lines </a:t>
            </a:r>
            <a:r>
              <a:rPr lang="en-US" dirty="0" smtClean="0">
                <a:latin typeface="Verdana"/>
                <a:cs typeface="Verdana"/>
              </a:rPr>
              <a:t>77-79)</a:t>
            </a:r>
            <a:r>
              <a:rPr lang="en-US" dirty="0">
                <a:latin typeface="Verdana"/>
                <a:cs typeface="Verdana"/>
              </a:rPr>
              <a:t>.</a:t>
            </a:r>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13</a:t>
            </a:fld>
            <a:endParaRPr lang="en-US" dirty="0"/>
          </a:p>
        </p:txBody>
      </p:sp>
    </p:spTree>
    <p:extLst>
      <p:ext uri="{BB962C8B-B14F-4D97-AF65-F5344CB8AC3E}">
        <p14:creationId xmlns:p14="http://schemas.microsoft.com/office/powerpoint/2010/main" val="3995981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a:cs typeface="Verdana"/>
              </a:rPr>
              <a:t>Last bullet - make the point that this is an issue of equity.  Students need to have access to the task.</a:t>
            </a:r>
          </a:p>
          <a:p>
            <a:endParaRPr lang="en-US" dirty="0">
              <a:latin typeface="Verdana"/>
              <a:cs typeface="Verdana"/>
            </a:endParaRPr>
          </a:p>
          <a:p>
            <a:r>
              <a:rPr lang="en-US" dirty="0">
                <a:latin typeface="Verdana"/>
                <a:cs typeface="Verdana"/>
              </a:rPr>
              <a:t>These types of tasks have been referred to as cognitively demanding or high-level both of which emphasize the kind of thinking that is required to solve them.</a:t>
            </a:r>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14</a:t>
            </a:fld>
            <a:endParaRPr lang="en-US" dirty="0"/>
          </a:p>
        </p:txBody>
      </p:sp>
    </p:spTree>
    <p:extLst>
      <p:ext uri="{BB962C8B-B14F-4D97-AF65-F5344CB8AC3E}">
        <p14:creationId xmlns:p14="http://schemas.microsoft.com/office/powerpoint/2010/main" val="2975416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dirty="0">
                <a:latin typeface="Verdana"/>
                <a:cs typeface="Verdana"/>
              </a:rPr>
              <a:t>IF you have time you could give participants time to turn about talk about these questions and report out if possible.</a:t>
            </a:r>
          </a:p>
          <a:p>
            <a:endParaRPr lang="en-US" dirty="0">
              <a:latin typeface="Verdana"/>
              <a:cs typeface="Verdana"/>
            </a:endParaRPr>
          </a:p>
          <a:p>
            <a:r>
              <a:rPr lang="en-US" dirty="0" smtClean="0">
                <a:latin typeface="Verdana"/>
                <a:cs typeface="Verdana"/>
              </a:rPr>
              <a:t>Same</a:t>
            </a:r>
            <a:endParaRPr lang="en-US" dirty="0">
              <a:latin typeface="Verdana"/>
              <a:cs typeface="Verdana"/>
            </a:endParaRPr>
          </a:p>
          <a:p>
            <a:r>
              <a:rPr lang="en-US" dirty="0">
                <a:latin typeface="Verdana"/>
                <a:cs typeface="Verdana"/>
              </a:rPr>
              <a:t>Content</a:t>
            </a:r>
          </a:p>
          <a:p>
            <a:r>
              <a:rPr lang="en-US" dirty="0">
                <a:latin typeface="Verdana"/>
                <a:cs typeface="Verdana"/>
              </a:rPr>
              <a:t>Both could be solved using cross multiplication</a:t>
            </a:r>
          </a:p>
          <a:p>
            <a:endParaRPr lang="en-US" dirty="0">
              <a:latin typeface="Verdana"/>
              <a:cs typeface="Verdana"/>
            </a:endParaRPr>
          </a:p>
          <a:p>
            <a:r>
              <a:rPr lang="en-US" dirty="0">
                <a:latin typeface="Verdana"/>
                <a:cs typeface="Verdana"/>
              </a:rPr>
              <a:t>Different</a:t>
            </a:r>
          </a:p>
          <a:p>
            <a:r>
              <a:rPr lang="en-US" dirty="0" smtClean="0">
                <a:latin typeface="Verdana"/>
                <a:cs typeface="Verdana"/>
              </a:rPr>
              <a:t>Multiple ways to enter Candy Jar – picture, build model, make table</a:t>
            </a:r>
          </a:p>
          <a:p>
            <a:r>
              <a:rPr lang="en-US" dirty="0" smtClean="0">
                <a:latin typeface="Verdana"/>
                <a:cs typeface="Verdana"/>
              </a:rPr>
              <a:t>Multiple ways to solve  CJ – scale factor, scaling up, unit rate</a:t>
            </a:r>
          </a:p>
          <a:p>
            <a:r>
              <a:rPr lang="en-US" dirty="0" smtClean="0">
                <a:latin typeface="Verdana"/>
                <a:cs typeface="Verdana"/>
              </a:rPr>
              <a:t>No implied way of solving CJ</a:t>
            </a:r>
          </a:p>
          <a:p>
            <a:r>
              <a:rPr lang="en-US" dirty="0" smtClean="0">
                <a:latin typeface="Verdana"/>
                <a:cs typeface="Verdana"/>
              </a:rPr>
              <a:t>Where </a:t>
            </a:r>
            <a:r>
              <a:rPr lang="en-US" dirty="0">
                <a:latin typeface="Verdana"/>
                <a:cs typeface="Verdana"/>
              </a:rPr>
              <a:t>the task could be used – beginning of a unit </a:t>
            </a:r>
            <a:r>
              <a:rPr lang="en-US" dirty="0" err="1">
                <a:latin typeface="Verdana"/>
                <a:cs typeface="Verdana"/>
              </a:rPr>
              <a:t>vs</a:t>
            </a:r>
            <a:r>
              <a:rPr lang="en-US" dirty="0">
                <a:latin typeface="Verdana"/>
                <a:cs typeface="Verdana"/>
              </a:rPr>
              <a:t> practicing a </a:t>
            </a:r>
            <a:r>
              <a:rPr lang="en-US" dirty="0" smtClean="0">
                <a:latin typeface="Verdana"/>
                <a:cs typeface="Verdana"/>
              </a:rPr>
              <a:t>procedure</a:t>
            </a:r>
            <a:endParaRPr lang="en-US" dirty="0">
              <a:latin typeface="Verdana"/>
              <a:cs typeface="Verdana"/>
            </a:endParaRPr>
          </a:p>
          <a:p>
            <a:r>
              <a:rPr lang="en-US" dirty="0">
                <a:latin typeface="Verdana"/>
                <a:cs typeface="Verdana"/>
              </a:rPr>
              <a:t>The Candy Jar task is likely to promote reasoning and problem solving for the following reasons:</a:t>
            </a:r>
          </a:p>
          <a:p>
            <a:pPr lvl="1"/>
            <a:r>
              <a:rPr lang="en-US" dirty="0">
                <a:latin typeface="Verdana"/>
                <a:cs typeface="Verdana"/>
              </a:rPr>
              <a:t>There are multiple ways to enter the task– draw a picture, build a model, make a table </a:t>
            </a:r>
          </a:p>
          <a:p>
            <a:pPr lvl="1"/>
            <a:r>
              <a:rPr lang="en-US" dirty="0">
                <a:latin typeface="Verdana"/>
                <a:cs typeface="Verdana"/>
              </a:rPr>
              <a:t>There are multiple ways to solve the task – scale factor, scaling up, unit rate</a:t>
            </a:r>
          </a:p>
          <a:p>
            <a:pPr lvl="1"/>
            <a:r>
              <a:rPr lang="en-US" dirty="0">
                <a:latin typeface="Verdana"/>
                <a:cs typeface="Verdana"/>
              </a:rPr>
              <a:t>There is no implied way of solving task (assuming that cross multiplication has not been taught or that a specific method has been demonstrated)</a:t>
            </a:r>
          </a:p>
          <a:p>
            <a:pPr lvl="1"/>
            <a:r>
              <a:rPr lang="en-US" dirty="0">
                <a:latin typeface="Verdana"/>
                <a:cs typeface="Verdana"/>
              </a:rPr>
              <a:t>The context of the problem (candy jars) can help students in making sense of what the numbers they come up with actually mean.</a:t>
            </a:r>
          </a:p>
          <a:p>
            <a:endParaRPr lang="en-US" dirty="0">
              <a:latin typeface="Verdana"/>
              <a:cs typeface="Verdana"/>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15</a:t>
            </a:fld>
            <a:endParaRPr lang="en-US" dirty="0"/>
          </a:p>
        </p:txBody>
      </p:sp>
    </p:spTree>
    <p:extLst>
      <p:ext uri="{BB962C8B-B14F-4D97-AF65-F5344CB8AC3E}">
        <p14:creationId xmlns:p14="http://schemas.microsoft.com/office/powerpoint/2010/main" val="4167737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4782EB-4FAA-490E-8F2D-179336FF04BD}" type="slidenum">
              <a:rPr lang="en-US" smtClean="0"/>
              <a:pPr/>
              <a:t>16</a:t>
            </a:fld>
            <a:endParaRPr lang="en-US" dirty="0"/>
          </a:p>
        </p:txBody>
      </p:sp>
    </p:spTree>
    <p:extLst>
      <p:ext uri="{BB962C8B-B14F-4D97-AF65-F5344CB8AC3E}">
        <p14:creationId xmlns:p14="http://schemas.microsoft.com/office/powerpoint/2010/main" val="2415272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a:cs typeface="Verdana"/>
              </a:rPr>
              <a:t>The key here isn’t just being able to work in each representation but to be able to make connections between them with different starting points.</a:t>
            </a:r>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17</a:t>
            </a:fld>
            <a:endParaRPr lang="en-US" dirty="0"/>
          </a:p>
        </p:txBody>
      </p:sp>
    </p:spTree>
    <p:extLst>
      <p:ext uri="{BB962C8B-B14F-4D97-AF65-F5344CB8AC3E}">
        <p14:creationId xmlns:p14="http://schemas.microsoft.com/office/powerpoint/2010/main" val="4290167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1093" y="4343400"/>
            <a:ext cx="5486400" cy="4114800"/>
          </a:xfrm>
        </p:spPr>
        <p:txBody>
          <a:bodyPr>
            <a:noAutofit/>
          </a:bodyPr>
          <a:lstStyle/>
          <a:p>
            <a:r>
              <a:rPr lang="en-US" dirty="0">
                <a:latin typeface="Verdana"/>
                <a:cs typeface="Verdana"/>
              </a:rPr>
              <a:t>IF you have time you could give participants time to turn about talk about these questions and report out if possible.</a:t>
            </a:r>
          </a:p>
          <a:p>
            <a:endParaRPr lang="en-US" dirty="0" smtClean="0">
              <a:latin typeface="Verdana"/>
              <a:cs typeface="Verdana"/>
            </a:endParaRPr>
          </a:p>
          <a:p>
            <a:endParaRPr lang="en-US" dirty="0">
              <a:latin typeface="Verdana"/>
              <a:cs typeface="Verdana"/>
            </a:endParaRPr>
          </a:p>
          <a:p>
            <a:r>
              <a:rPr lang="en-US" dirty="0" smtClean="0">
                <a:latin typeface="Verdana"/>
                <a:cs typeface="Verdana"/>
              </a:rPr>
              <a:t>Multiple </a:t>
            </a:r>
            <a:r>
              <a:rPr lang="en-US" dirty="0">
                <a:latin typeface="Verdana"/>
                <a:cs typeface="Verdana"/>
              </a:rPr>
              <a:t>representations --  the context, symbolic strategies, and a table -- were used by students to make sense of mathematics.   </a:t>
            </a:r>
            <a:endParaRPr lang="en-US" dirty="0" smtClean="0">
              <a:latin typeface="Verdana"/>
              <a:cs typeface="Verdana"/>
            </a:endParaRPr>
          </a:p>
          <a:p>
            <a:endParaRPr lang="en-US" dirty="0">
              <a:latin typeface="Verdana"/>
              <a:cs typeface="Verdana"/>
            </a:endParaRPr>
          </a:p>
          <a:p>
            <a:pPr lvl="0"/>
            <a:r>
              <a:rPr lang="en-US" dirty="0">
                <a:latin typeface="Verdana"/>
                <a:cs typeface="Verdana"/>
              </a:rPr>
              <a:t>Context was used repeatedly in the discussion of the problem: students consistently made reference to the JR and JB; Mr. D. talks about wanting students to see that the scale factor (line </a:t>
            </a:r>
            <a:r>
              <a:rPr lang="en-US" dirty="0" smtClean="0">
                <a:latin typeface="Verdana"/>
                <a:cs typeface="Verdana"/>
              </a:rPr>
              <a:t>29-31) </a:t>
            </a:r>
            <a:r>
              <a:rPr lang="en-US" dirty="0">
                <a:latin typeface="Verdana"/>
                <a:cs typeface="Verdana"/>
              </a:rPr>
              <a:t>is the number of small candy jars that it would take to make the new candy jar.  This was never a naked number problem for students.  The symbolic representation continued to be connected to the context.</a:t>
            </a:r>
          </a:p>
          <a:p>
            <a:pPr lvl="0"/>
            <a:r>
              <a:rPr lang="en-US" dirty="0">
                <a:latin typeface="Verdana"/>
                <a:cs typeface="Verdana"/>
              </a:rPr>
              <a:t>Students’ use of the table was connected to the symbolic strategies of unit rate (lines </a:t>
            </a:r>
            <a:r>
              <a:rPr lang="en-US" dirty="0" smtClean="0">
                <a:latin typeface="Verdana"/>
                <a:cs typeface="Verdana"/>
              </a:rPr>
              <a:t>61-</a:t>
            </a:r>
            <a:r>
              <a:rPr lang="en-US" dirty="0">
                <a:latin typeface="Verdana"/>
                <a:cs typeface="Verdana"/>
              </a:rPr>
              <a:t>65) and scale factor (lines </a:t>
            </a:r>
            <a:r>
              <a:rPr lang="en-US" dirty="0" smtClean="0">
                <a:latin typeface="Verdana"/>
                <a:cs typeface="Verdana"/>
              </a:rPr>
              <a:t>31-</a:t>
            </a:r>
            <a:r>
              <a:rPr lang="en-US" dirty="0">
                <a:latin typeface="Verdana"/>
                <a:cs typeface="Verdana"/>
              </a:rPr>
              <a:t>33).</a:t>
            </a:r>
          </a:p>
          <a:p>
            <a:endParaRPr lang="en-US" dirty="0">
              <a:latin typeface="Verdana"/>
              <a:cs typeface="Verdana"/>
            </a:endParaRPr>
          </a:p>
          <a:p>
            <a:r>
              <a:rPr lang="en-US" dirty="0">
                <a:latin typeface="Verdana"/>
                <a:cs typeface="Verdana"/>
              </a:rPr>
              <a:t>HOW BENEFIT?</a:t>
            </a:r>
          </a:p>
          <a:p>
            <a:endParaRPr lang="en-US" dirty="0">
              <a:latin typeface="Verdana"/>
              <a:cs typeface="Verdana"/>
            </a:endParaRPr>
          </a:p>
          <a:p>
            <a:r>
              <a:rPr lang="en-US" dirty="0">
                <a:latin typeface="Verdana"/>
                <a:cs typeface="Verdana"/>
              </a:rPr>
              <a:t>Students see that different approaches and representations are related.</a:t>
            </a:r>
          </a:p>
          <a:p>
            <a:r>
              <a:rPr lang="en-US" dirty="0">
                <a:latin typeface="Verdana"/>
                <a:cs typeface="Verdana"/>
              </a:rPr>
              <a:t>It expands their repertoire of ways to approach problems</a:t>
            </a:r>
          </a:p>
          <a:p>
            <a:r>
              <a:rPr lang="en-US" dirty="0">
                <a:latin typeface="Verdana"/>
                <a:cs typeface="Verdana"/>
              </a:rPr>
              <a:t>Develops their flexibility</a:t>
            </a:r>
          </a:p>
          <a:p>
            <a:endParaRPr lang="en-US" dirty="0">
              <a:latin typeface="Verdana"/>
              <a:cs typeface="Verdana"/>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18</a:t>
            </a:fld>
            <a:endParaRPr lang="en-US" dirty="0"/>
          </a:p>
        </p:txBody>
      </p:sp>
    </p:spTree>
    <p:extLst>
      <p:ext uri="{BB962C8B-B14F-4D97-AF65-F5344CB8AC3E}">
        <p14:creationId xmlns:p14="http://schemas.microsoft.com/office/powerpoint/2010/main" val="2255264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a:cs typeface="Verdana"/>
              </a:rPr>
              <a:t>Need a task that is worth talking about!</a:t>
            </a:r>
          </a:p>
          <a:p>
            <a:endParaRPr lang="en-US" dirty="0" smtClean="0">
              <a:latin typeface="Verdana"/>
              <a:cs typeface="Verdana"/>
            </a:endParaRPr>
          </a:p>
          <a:p>
            <a:endParaRPr lang="en-US" dirty="0">
              <a:latin typeface="Verdana"/>
              <a:cs typeface="Verdana"/>
            </a:endParaRPr>
          </a:p>
          <a:p>
            <a:r>
              <a:rPr lang="en-US" dirty="0" smtClean="0">
                <a:latin typeface="Verdana"/>
                <a:cs typeface="Verdana"/>
              </a:rPr>
              <a:t>Explain </a:t>
            </a:r>
            <a:r>
              <a:rPr lang="en-US" dirty="0">
                <a:latin typeface="Verdana"/>
                <a:cs typeface="Verdana"/>
              </a:rPr>
              <a:t>that cognitively challenging </a:t>
            </a:r>
            <a:r>
              <a:rPr lang="en-US" dirty="0" smtClean="0">
                <a:latin typeface="Verdana"/>
                <a:cs typeface="Verdana"/>
              </a:rPr>
              <a:t>tasks -- referred to in the quote --  </a:t>
            </a:r>
            <a:r>
              <a:rPr lang="en-US" dirty="0">
                <a:latin typeface="Verdana"/>
                <a:cs typeface="Verdana"/>
              </a:rPr>
              <a:t>are ones that promote thinking, reasoning and problem solving.</a:t>
            </a:r>
          </a:p>
          <a:p>
            <a:endParaRPr lang="en-US" dirty="0" smtClean="0"/>
          </a:p>
          <a:p>
            <a:endParaRPr lang="en-US" dirty="0">
              <a:latin typeface="Verdana"/>
              <a:cs typeface="Verdana"/>
            </a:endParaRPr>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19</a:t>
            </a:fld>
            <a:endParaRPr lang="en-US" dirty="0"/>
          </a:p>
        </p:txBody>
      </p:sp>
    </p:spTree>
    <p:extLst>
      <p:ext uri="{BB962C8B-B14F-4D97-AF65-F5344CB8AC3E}">
        <p14:creationId xmlns:p14="http://schemas.microsoft.com/office/powerpoint/2010/main" val="3404173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4782EB-4FAA-490E-8F2D-179336FF04BD}" type="slidenum">
              <a:rPr lang="en-US" smtClean="0"/>
              <a:pPr/>
              <a:t>2</a:t>
            </a:fld>
            <a:endParaRPr lang="en-US" dirty="0"/>
          </a:p>
        </p:txBody>
      </p:sp>
    </p:spTree>
    <p:extLst>
      <p:ext uri="{BB962C8B-B14F-4D97-AF65-F5344CB8AC3E}">
        <p14:creationId xmlns:p14="http://schemas.microsoft.com/office/powerpoint/2010/main" val="1542888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400" dirty="0">
                <a:latin typeface="Verdana"/>
                <a:cs typeface="Verdana"/>
              </a:rPr>
              <a:t>IF you have time you could give participants time to turn about talk about these questions and report out if possible.</a:t>
            </a:r>
          </a:p>
          <a:p>
            <a:endParaRPr lang="en-US" sz="1400" dirty="0" smtClean="0">
              <a:latin typeface="Verdana"/>
              <a:cs typeface="Verdana"/>
            </a:endParaRPr>
          </a:p>
          <a:p>
            <a:endParaRPr lang="en-US" sz="1400" dirty="0">
              <a:latin typeface="Verdana"/>
              <a:cs typeface="Verdana"/>
            </a:endParaRPr>
          </a:p>
          <a:p>
            <a:r>
              <a:rPr lang="en-US" sz="1400" dirty="0" smtClean="0">
                <a:latin typeface="Verdana"/>
                <a:cs typeface="Verdana"/>
              </a:rPr>
              <a:t>Mr</a:t>
            </a:r>
            <a:r>
              <a:rPr lang="en-US" sz="1400" dirty="0">
                <a:latin typeface="Verdana"/>
                <a:cs typeface="Verdana"/>
              </a:rPr>
              <a:t>. Donnelly engaged many students during the discussion and the students were pressed to make sense of and debated the ideas put forth by their peers.  </a:t>
            </a:r>
          </a:p>
          <a:p>
            <a:pPr lvl="0"/>
            <a:r>
              <a:rPr lang="en-US" sz="1400" dirty="0">
                <a:latin typeface="Verdana"/>
                <a:cs typeface="Verdana"/>
              </a:rPr>
              <a:t>The teacher made salient difference between students’ solution paths and asked students to talk about the differences (lines </a:t>
            </a:r>
            <a:r>
              <a:rPr lang="en-US" sz="1400" dirty="0" smtClean="0">
                <a:latin typeface="Verdana"/>
                <a:cs typeface="Verdana"/>
              </a:rPr>
              <a:t>49 </a:t>
            </a:r>
            <a:r>
              <a:rPr lang="en-US" sz="1400" dirty="0">
                <a:latin typeface="Verdana"/>
                <a:cs typeface="Verdana"/>
              </a:rPr>
              <a:t>- </a:t>
            </a:r>
            <a:r>
              <a:rPr lang="en-US" sz="1400" dirty="0" smtClean="0">
                <a:latin typeface="Verdana"/>
                <a:cs typeface="Verdana"/>
              </a:rPr>
              <a:t>50)</a:t>
            </a:r>
            <a:r>
              <a:rPr lang="en-US" sz="1400" dirty="0">
                <a:latin typeface="Verdana"/>
                <a:cs typeface="Verdana"/>
              </a:rPr>
              <a:t>.</a:t>
            </a:r>
          </a:p>
          <a:p>
            <a:pPr lvl="0"/>
            <a:r>
              <a:rPr lang="en-US" sz="1400" dirty="0">
                <a:latin typeface="Verdana"/>
                <a:cs typeface="Verdana"/>
              </a:rPr>
              <a:t>The teacher asked students to agree or disagree with each other’s reasoning. (line </a:t>
            </a:r>
            <a:r>
              <a:rPr lang="en-US" sz="1400" dirty="0" smtClean="0">
                <a:latin typeface="Verdana"/>
                <a:cs typeface="Verdana"/>
              </a:rPr>
              <a:t>55)</a:t>
            </a:r>
            <a:r>
              <a:rPr lang="en-US" sz="1400" dirty="0">
                <a:latin typeface="Verdana"/>
                <a:cs typeface="Verdana"/>
              </a:rPr>
              <a:t>.</a:t>
            </a:r>
          </a:p>
          <a:p>
            <a:pPr lvl="0"/>
            <a:r>
              <a:rPr lang="en-US" sz="1400" dirty="0">
                <a:latin typeface="Verdana"/>
                <a:cs typeface="Verdana"/>
              </a:rPr>
              <a:t>The teacher helped students make connections between different strategies and to the key mathematical ideas in the lesson (lines </a:t>
            </a:r>
            <a:r>
              <a:rPr lang="en-US" sz="1400" dirty="0" smtClean="0">
                <a:latin typeface="Verdana"/>
                <a:cs typeface="Verdana"/>
              </a:rPr>
              <a:t>29-33)</a:t>
            </a:r>
            <a:r>
              <a:rPr lang="en-US" sz="1400" dirty="0">
                <a:latin typeface="Verdana"/>
                <a:cs typeface="Verdana"/>
              </a:rPr>
              <a:t>.</a:t>
            </a:r>
          </a:p>
          <a:p>
            <a:pPr lvl="0"/>
            <a:r>
              <a:rPr lang="en-US" sz="1400" dirty="0">
                <a:latin typeface="Verdana"/>
                <a:cs typeface="Verdana"/>
              </a:rPr>
              <a:t>The teacher encouraged students to ask questions of each other (line </a:t>
            </a:r>
            <a:r>
              <a:rPr lang="en-US" sz="1400" dirty="0" smtClean="0">
                <a:latin typeface="Verdana"/>
                <a:cs typeface="Verdana"/>
              </a:rPr>
              <a:t>42)</a:t>
            </a:r>
            <a:r>
              <a:rPr lang="en-US" sz="1400" dirty="0">
                <a:latin typeface="Verdana"/>
                <a:cs typeface="Verdana"/>
              </a:rPr>
              <a:t>. </a:t>
            </a:r>
          </a:p>
          <a:p>
            <a:pPr lvl="0"/>
            <a:r>
              <a:rPr lang="en-US" sz="1400" dirty="0">
                <a:latin typeface="Verdana"/>
                <a:cs typeface="Verdana"/>
              </a:rPr>
              <a:t>The teacher poses a challenging question and then gives students time to talk to their partners before engaging the whole group in a discussion (lines </a:t>
            </a:r>
            <a:r>
              <a:rPr lang="en-US" sz="1400" dirty="0" smtClean="0">
                <a:latin typeface="Verdana"/>
                <a:cs typeface="Verdana"/>
              </a:rPr>
              <a:t>61-62; 70-71)</a:t>
            </a:r>
            <a:r>
              <a:rPr lang="en-US" sz="1400" dirty="0">
                <a:latin typeface="Verdana"/>
                <a:cs typeface="Verdana"/>
              </a:rPr>
              <a:t>.</a:t>
            </a:r>
          </a:p>
          <a:p>
            <a:endParaRPr lang="en-US" dirty="0">
              <a:latin typeface="Verdana"/>
              <a:cs typeface="Verdana"/>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20</a:t>
            </a:fld>
            <a:endParaRPr lang="en-US" dirty="0"/>
          </a:p>
        </p:txBody>
      </p:sp>
    </p:spTree>
    <p:extLst>
      <p:ext uri="{BB962C8B-B14F-4D97-AF65-F5344CB8AC3E}">
        <p14:creationId xmlns:p14="http://schemas.microsoft.com/office/powerpoint/2010/main" val="2778708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latin typeface="Verdana"/>
                <a:ea typeface="ＭＳ Ｐゴシック" charset="0"/>
                <a:cs typeface="Verdana"/>
              </a:rPr>
              <a:t>The </a:t>
            </a:r>
            <a:r>
              <a:rPr lang="en-US" sz="1400" dirty="0" smtClean="0">
                <a:latin typeface="Verdana"/>
                <a:ea typeface="ＭＳ Ｐゴシック" charset="0"/>
                <a:cs typeface="Verdana"/>
              </a:rPr>
              <a:t>5 practices are </a:t>
            </a:r>
            <a:r>
              <a:rPr lang="en-US" sz="1400" dirty="0">
                <a:latin typeface="Verdana"/>
                <a:ea typeface="ＭＳ Ｐゴシック" charset="0"/>
                <a:cs typeface="Verdana"/>
              </a:rPr>
              <a:t>meant to make student-centered instruction more manageable by moderating the degree of improvisation required by the teacher during a discussion. </a:t>
            </a:r>
            <a:endParaRPr lang="en-US" sz="1400" dirty="0" smtClean="0">
              <a:latin typeface="Verdana"/>
              <a:ea typeface="ＭＳ Ｐゴシック" charset="0"/>
              <a:cs typeface="Verdana"/>
            </a:endParaRPr>
          </a:p>
          <a:p>
            <a:endParaRPr lang="en-US" sz="1400" dirty="0">
              <a:latin typeface="Verdana"/>
              <a:ea typeface="ＭＳ Ｐゴシック" charset="0"/>
              <a:cs typeface="Verdana"/>
            </a:endParaRPr>
          </a:p>
          <a:p>
            <a:r>
              <a:rPr lang="en-US" sz="1400" dirty="0" smtClean="0">
                <a:latin typeface="Verdana"/>
                <a:ea typeface="ＭＳ Ｐゴシック" charset="0"/>
                <a:cs typeface="Verdana"/>
              </a:rPr>
              <a:t>Rather </a:t>
            </a:r>
            <a:r>
              <a:rPr lang="en-US" sz="1400" dirty="0">
                <a:latin typeface="Verdana"/>
                <a:ea typeface="ＭＳ Ｐゴシック" charset="0"/>
                <a:cs typeface="Verdana"/>
              </a:rPr>
              <a:t>than focusing on in-the-moment responses to students contributions, </a:t>
            </a:r>
            <a:r>
              <a:rPr lang="en-US" sz="1400" dirty="0">
                <a:solidFill>
                  <a:srgbClr val="FF0000"/>
                </a:solidFill>
                <a:latin typeface="Verdana"/>
                <a:ea typeface="ＭＳ Ｐゴシック" charset="0"/>
                <a:cs typeface="Verdana"/>
              </a:rPr>
              <a:t>the practices instead emphasize the importance of planning</a:t>
            </a:r>
            <a:r>
              <a:rPr lang="en-US" sz="1400" dirty="0">
                <a:latin typeface="Verdana"/>
                <a:ea typeface="ＭＳ Ｐゴシック" charset="0"/>
                <a:cs typeface="Verdana"/>
              </a:rPr>
              <a:t>.  Through planning, teachers can anticipate likely student contributions, prepare responses they might make to them, and make decisions about how to structure students</a:t>
            </a:r>
            <a:r>
              <a:rPr lang="ja-JP" altLang="en-US" sz="1400" dirty="0">
                <a:latin typeface="Verdana"/>
                <a:ea typeface="ＭＳ Ｐゴシック" charset="0"/>
                <a:cs typeface="Verdana"/>
              </a:rPr>
              <a:t>’</a:t>
            </a:r>
            <a:r>
              <a:rPr lang="en-US" altLang="ja-JP" sz="1400" dirty="0">
                <a:latin typeface="Verdana"/>
                <a:ea typeface="ＭＳ Ｐゴシック" charset="0"/>
                <a:cs typeface="Verdana"/>
              </a:rPr>
              <a:t> presentations to further their mathematical agenda for the lesson</a:t>
            </a:r>
            <a:r>
              <a:rPr lang="en-US" altLang="ja-JP" sz="1400" dirty="0" smtClean="0">
                <a:latin typeface="Verdana"/>
                <a:ea typeface="ＭＳ Ｐゴシック" charset="0"/>
                <a:cs typeface="Verdana"/>
              </a:rPr>
              <a:t>.</a:t>
            </a:r>
          </a:p>
          <a:p>
            <a:endParaRPr lang="en-US" altLang="ja-JP" sz="1400" dirty="0">
              <a:latin typeface="Verdana"/>
              <a:ea typeface="ＭＳ Ｐゴシック" charset="0"/>
              <a:cs typeface="Verdana"/>
            </a:endParaRPr>
          </a:p>
          <a:p>
            <a:r>
              <a:rPr lang="en-US" sz="1400" dirty="0">
                <a:latin typeface="Verdana"/>
                <a:ea typeface="ＭＳ Ｐゴシック" charset="0"/>
                <a:cs typeface="Verdana"/>
              </a:rPr>
              <a:t>We can see evidence of the </a:t>
            </a:r>
            <a:r>
              <a:rPr lang="en-US" sz="1400" dirty="0" smtClean="0">
                <a:latin typeface="Verdana"/>
                <a:ea typeface="ＭＳ Ｐゴシック" charset="0"/>
                <a:cs typeface="Verdana"/>
              </a:rPr>
              <a:t>teacher </a:t>
            </a:r>
            <a:r>
              <a:rPr lang="en-US" sz="1400" dirty="0">
                <a:latin typeface="Verdana"/>
                <a:ea typeface="ＭＳ Ｐゴシック" charset="0"/>
                <a:cs typeface="Verdana"/>
              </a:rPr>
              <a:t>engaging in practices 2-5 and although there is no direct evidence that </a:t>
            </a:r>
            <a:r>
              <a:rPr lang="en-US" sz="1400" dirty="0" smtClean="0">
                <a:latin typeface="Verdana"/>
                <a:ea typeface="ＭＳ Ｐゴシック" charset="0"/>
                <a:cs typeface="Verdana"/>
              </a:rPr>
              <a:t>he </a:t>
            </a:r>
            <a:r>
              <a:rPr lang="en-US" sz="1400" dirty="0">
                <a:latin typeface="Verdana"/>
                <a:ea typeface="ＭＳ Ｐゴシック" charset="0"/>
                <a:cs typeface="Verdana"/>
              </a:rPr>
              <a:t>engaged in ANTICIPATING </a:t>
            </a:r>
            <a:r>
              <a:rPr lang="en-US" sz="1400" dirty="0" smtClean="0">
                <a:latin typeface="Verdana"/>
                <a:ea typeface="ＭＳ Ｐゴシック" charset="0"/>
                <a:cs typeface="Verdana"/>
              </a:rPr>
              <a:t>it is unlikely that she </a:t>
            </a:r>
            <a:r>
              <a:rPr lang="en-US" sz="1400" dirty="0">
                <a:latin typeface="Verdana"/>
                <a:ea typeface="ＭＳ Ｐゴシック" charset="0"/>
                <a:cs typeface="Verdana"/>
              </a:rPr>
              <a:t>could </a:t>
            </a:r>
            <a:r>
              <a:rPr lang="en-US" sz="1400" dirty="0" smtClean="0">
                <a:latin typeface="Verdana"/>
                <a:ea typeface="ＭＳ Ｐゴシック" charset="0"/>
                <a:cs typeface="Verdana"/>
              </a:rPr>
              <a:t>have engaged in any </a:t>
            </a:r>
            <a:r>
              <a:rPr lang="en-US" sz="1400" dirty="0">
                <a:latin typeface="Verdana"/>
                <a:ea typeface="ＭＳ Ｐゴシック" charset="0"/>
                <a:cs typeface="Verdana"/>
              </a:rPr>
              <a:t>of the other practices had </a:t>
            </a:r>
            <a:r>
              <a:rPr lang="en-US" sz="1400" dirty="0" smtClean="0">
                <a:latin typeface="Verdana"/>
                <a:ea typeface="ＭＳ Ｐゴシック" charset="0"/>
                <a:cs typeface="Verdana"/>
              </a:rPr>
              <a:t>he </a:t>
            </a:r>
            <a:r>
              <a:rPr lang="en-US" sz="1400" dirty="0">
                <a:latin typeface="Verdana"/>
                <a:ea typeface="ＭＳ Ｐゴシック" charset="0"/>
                <a:cs typeface="Verdana"/>
              </a:rPr>
              <a:t>not </a:t>
            </a:r>
            <a:r>
              <a:rPr lang="en-US" sz="1400" dirty="0" smtClean="0">
                <a:latin typeface="Verdana"/>
                <a:ea typeface="ＭＳ Ｐゴシック" charset="0"/>
                <a:cs typeface="Verdana"/>
              </a:rPr>
              <a:t>anticipated first</a:t>
            </a:r>
            <a:r>
              <a:rPr lang="en-US" sz="1400" dirty="0">
                <a:latin typeface="Verdana"/>
                <a:ea typeface="ＭＳ Ｐゴシック" charset="0"/>
                <a:cs typeface="Verdana"/>
              </a:rPr>
              <a:t>.</a:t>
            </a:r>
          </a:p>
          <a:p>
            <a:endParaRPr lang="en-US" altLang="ja-JP" sz="1400" dirty="0">
              <a:latin typeface="Verdana"/>
              <a:ea typeface="ＭＳ Ｐゴシック" charset="0"/>
              <a:cs typeface="Verdana"/>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21</a:t>
            </a:fld>
            <a:endParaRPr lang="en-US" dirty="0"/>
          </a:p>
        </p:txBody>
      </p:sp>
    </p:spTree>
    <p:extLst>
      <p:ext uri="{BB962C8B-B14F-4D97-AF65-F5344CB8AC3E}">
        <p14:creationId xmlns:p14="http://schemas.microsoft.com/office/powerpoint/2010/main" val="3687245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a:cs typeface="Verdana"/>
              </a:rPr>
              <a:t>Teachers need to know what students think so they can guide thinking in a productive direction.</a:t>
            </a:r>
          </a:p>
          <a:p>
            <a:endParaRPr lang="en-US" dirty="0">
              <a:latin typeface="Verdana"/>
              <a:cs typeface="Verdana"/>
            </a:endParaRPr>
          </a:p>
          <a:p>
            <a:r>
              <a:rPr lang="en-US" dirty="0">
                <a:latin typeface="Verdana"/>
                <a:cs typeface="Verdana"/>
              </a:rPr>
              <a:t>Questions are one of the only tools we have that gets us inside students heads!</a:t>
            </a:r>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22</a:t>
            </a:fld>
            <a:endParaRPr lang="en-US" dirty="0"/>
          </a:p>
        </p:txBody>
      </p:sp>
    </p:spTree>
    <p:extLst>
      <p:ext uri="{BB962C8B-B14F-4D97-AF65-F5344CB8AC3E}">
        <p14:creationId xmlns:p14="http://schemas.microsoft.com/office/powerpoint/2010/main" val="326790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Verdana"/>
                <a:cs typeface="Verdana"/>
              </a:rPr>
              <a:t>IF you have time you could give participants time to turn about talk about these questions and report out if possible.</a:t>
            </a:r>
          </a:p>
          <a:p>
            <a:endParaRPr lang="en-US" dirty="0" smtClean="0">
              <a:latin typeface="Verdana"/>
              <a:cs typeface="Verdana"/>
            </a:endParaRPr>
          </a:p>
          <a:p>
            <a:endParaRPr lang="en-US" dirty="0">
              <a:latin typeface="Verdana"/>
              <a:cs typeface="Verdana"/>
            </a:endParaRPr>
          </a:p>
          <a:p>
            <a:r>
              <a:rPr lang="en-US" dirty="0">
                <a:latin typeface="Verdana"/>
                <a:cs typeface="Verdana"/>
              </a:rPr>
              <a:t>The questions the teacher asked were very open – they required students to think and explain.  Specifically, the questions the teacher asked:</a:t>
            </a:r>
          </a:p>
          <a:p>
            <a:pPr lvl="1"/>
            <a:r>
              <a:rPr lang="en-US" dirty="0">
                <a:latin typeface="Verdana"/>
                <a:cs typeface="Verdana"/>
              </a:rPr>
              <a:t>Made students thinking visible (lines </a:t>
            </a:r>
            <a:r>
              <a:rPr lang="en-US" dirty="0" smtClean="0">
                <a:latin typeface="Verdana"/>
                <a:cs typeface="Verdana"/>
              </a:rPr>
              <a:t>41; 63-65)</a:t>
            </a:r>
            <a:endParaRPr lang="en-US" dirty="0">
              <a:latin typeface="Verdana"/>
              <a:cs typeface="Verdana"/>
            </a:endParaRPr>
          </a:p>
          <a:p>
            <a:pPr lvl="1"/>
            <a:r>
              <a:rPr lang="en-US" dirty="0">
                <a:latin typeface="Verdana"/>
                <a:cs typeface="Verdana"/>
              </a:rPr>
              <a:t>Engaged students in exploring mathematics (lines </a:t>
            </a:r>
            <a:r>
              <a:rPr lang="en-US" dirty="0" smtClean="0">
                <a:latin typeface="Verdana"/>
                <a:cs typeface="Verdana"/>
              </a:rPr>
              <a:t>63; 71-72)</a:t>
            </a:r>
            <a:endParaRPr lang="en-US" dirty="0">
              <a:latin typeface="Verdana"/>
              <a:cs typeface="Verdana"/>
            </a:endParaRPr>
          </a:p>
          <a:p>
            <a:pPr lvl="1"/>
            <a:r>
              <a:rPr lang="en-US" dirty="0">
                <a:latin typeface="Verdana"/>
                <a:cs typeface="Verdana"/>
              </a:rPr>
              <a:t>Invited others to participate (lines </a:t>
            </a:r>
            <a:r>
              <a:rPr lang="en-US" dirty="0" smtClean="0">
                <a:latin typeface="Verdana"/>
                <a:cs typeface="Verdana"/>
              </a:rPr>
              <a:t>42; 55)</a:t>
            </a:r>
            <a:endParaRPr lang="en-US" dirty="0">
              <a:latin typeface="Verdana"/>
              <a:cs typeface="Verdana"/>
            </a:endParaRPr>
          </a:p>
          <a:p>
            <a:pPr lvl="1"/>
            <a:r>
              <a:rPr lang="en-US" dirty="0">
                <a:latin typeface="Verdana"/>
                <a:cs typeface="Verdana"/>
              </a:rPr>
              <a:t>Helped students make connections (lines </a:t>
            </a:r>
            <a:r>
              <a:rPr lang="en-US" dirty="0" smtClean="0">
                <a:latin typeface="Verdana"/>
                <a:cs typeface="Verdana"/>
              </a:rPr>
              <a:t>61-62) </a:t>
            </a:r>
            <a:r>
              <a:rPr lang="en-US" dirty="0">
                <a:latin typeface="Verdana"/>
                <a:cs typeface="Verdana"/>
              </a:rPr>
              <a:t>and compare approaches (lines </a:t>
            </a:r>
            <a:r>
              <a:rPr lang="en-US" dirty="0" smtClean="0">
                <a:latin typeface="Verdana"/>
                <a:cs typeface="Verdana"/>
              </a:rPr>
              <a:t>49-50)</a:t>
            </a:r>
            <a:endParaRPr lang="en-US" dirty="0">
              <a:latin typeface="Verdana"/>
              <a:cs typeface="Verdana"/>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23</a:t>
            </a:fld>
            <a:endParaRPr lang="en-US" dirty="0"/>
          </a:p>
        </p:txBody>
      </p:sp>
    </p:spTree>
    <p:extLst>
      <p:ext uri="{BB962C8B-B14F-4D97-AF65-F5344CB8AC3E}">
        <p14:creationId xmlns:p14="http://schemas.microsoft.com/office/powerpoint/2010/main" val="16556423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a:cs typeface="Verdana"/>
              </a:rPr>
              <a:t>Fluency is not intended as the main or sole target of instruction.  Problem Solving and Reasoning that are the focus of the second teaching practice need to co-exit with procedural fluency.  This occurs when students first have the opportunity to develop conceptual understanding.</a:t>
            </a:r>
          </a:p>
          <a:p>
            <a:endParaRPr lang="en-US" dirty="0">
              <a:latin typeface="Verdana"/>
              <a:cs typeface="Verdana"/>
            </a:endParaRPr>
          </a:p>
          <a:p>
            <a:endParaRPr lang="en-US" dirty="0">
              <a:latin typeface="Verdana"/>
              <a:cs typeface="Verdana"/>
            </a:endParaRPr>
          </a:p>
          <a:p>
            <a:r>
              <a:rPr lang="en-US" dirty="0">
                <a:latin typeface="Verdana"/>
                <a:cs typeface="Verdana"/>
              </a:rPr>
              <a:t>NO more mindless use of procedures. </a:t>
            </a:r>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24</a:t>
            </a:fld>
            <a:endParaRPr lang="en-US" dirty="0"/>
          </a:p>
        </p:txBody>
      </p:sp>
    </p:spTree>
    <p:extLst>
      <p:ext uri="{BB962C8B-B14F-4D97-AF65-F5344CB8AC3E}">
        <p14:creationId xmlns:p14="http://schemas.microsoft.com/office/powerpoint/2010/main" val="1741599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a:latin typeface="Verdana"/>
                <a:cs typeface="Verdana"/>
              </a:rPr>
              <a:t>IF you have time you could give participants time to turn about talk about these questions and report out if possible.</a:t>
            </a:r>
          </a:p>
          <a:p>
            <a:endParaRPr lang="en-US" dirty="0" smtClean="0">
              <a:latin typeface="Verdana"/>
              <a:cs typeface="Verdana"/>
            </a:endParaRPr>
          </a:p>
          <a:p>
            <a:r>
              <a:rPr lang="en-US" dirty="0" smtClean="0">
                <a:latin typeface="Verdana"/>
                <a:cs typeface="Verdana"/>
              </a:rPr>
              <a:t>If </a:t>
            </a:r>
            <a:r>
              <a:rPr lang="en-US" dirty="0">
                <a:latin typeface="Verdana"/>
                <a:cs typeface="Verdana"/>
              </a:rPr>
              <a:t>students are given naked number problems AFTER they have developed rich strategies for solving missing value problems, we might expect that they will reason through such problems in a way similar to how they thought about the candy jar and related </a:t>
            </a:r>
            <a:r>
              <a:rPr lang="en-US" dirty="0" smtClean="0">
                <a:latin typeface="Verdana"/>
                <a:cs typeface="Verdana"/>
              </a:rPr>
              <a:t>problems using </a:t>
            </a:r>
            <a:r>
              <a:rPr lang="en-US" dirty="0">
                <a:latin typeface="Verdana"/>
                <a:cs typeface="Verdana"/>
              </a:rPr>
              <a:t>scaling up, scale factor, and unit rate in ways that made sense to them (see slides </a:t>
            </a:r>
            <a:r>
              <a:rPr lang="en-US" dirty="0" smtClean="0">
                <a:latin typeface="Verdana"/>
                <a:cs typeface="Verdana"/>
              </a:rPr>
              <a:t>26-27)</a:t>
            </a:r>
            <a:r>
              <a:rPr lang="en-US" dirty="0">
                <a:latin typeface="Verdana"/>
                <a:cs typeface="Verdana"/>
              </a:rPr>
              <a:t>.</a:t>
            </a:r>
          </a:p>
          <a:p>
            <a:endParaRPr lang="en-US" dirty="0">
              <a:latin typeface="Verdana"/>
              <a:cs typeface="Verdana"/>
            </a:endParaRPr>
          </a:p>
          <a:p>
            <a:endParaRPr lang="en-US" dirty="0" smtClean="0">
              <a:latin typeface="Verdana"/>
              <a:cs typeface="Verdana"/>
            </a:endParaRPr>
          </a:p>
          <a:p>
            <a:r>
              <a:rPr lang="en-US" dirty="0" smtClean="0">
                <a:latin typeface="Verdana"/>
                <a:cs typeface="Verdana"/>
              </a:rPr>
              <a:t>Additional Exploration:   In the folder labeled “additional explorations” there is an article </a:t>
            </a:r>
            <a:r>
              <a:rPr lang="en-US" dirty="0" smtClean="0">
                <a:solidFill>
                  <a:srgbClr val="FF6600"/>
                </a:solidFill>
                <a:latin typeface="Verdana"/>
                <a:cs typeface="Verdana"/>
              </a:rPr>
              <a:t>Article-</a:t>
            </a:r>
            <a:r>
              <a:rPr lang="en-US" dirty="0" err="1" smtClean="0">
                <a:solidFill>
                  <a:srgbClr val="FF6600"/>
                </a:solidFill>
                <a:latin typeface="Verdana"/>
                <a:cs typeface="Verdana"/>
              </a:rPr>
              <a:t>FlucneyandUnderstanding</a:t>
            </a:r>
            <a:r>
              <a:rPr lang="en-US" dirty="0" smtClean="0">
                <a:latin typeface="Verdana"/>
                <a:cs typeface="Verdana"/>
              </a:rPr>
              <a:t>.  This article provide more detail on how to build the understanding of a procedure (cross multiplication) by building on students intuitive strategies.  The task that is used in the article is the candy jar task.  You may want to have teachers read and discuss  the article in order to explore the relationship between conceptual understanding and procedural fluency more deeply.</a:t>
            </a:r>
            <a:endParaRPr lang="en-US" dirty="0">
              <a:latin typeface="Verdana"/>
              <a:cs typeface="Verdana"/>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25</a:t>
            </a:fld>
            <a:endParaRPr lang="en-US" dirty="0"/>
          </a:p>
        </p:txBody>
      </p:sp>
    </p:spTree>
    <p:extLst>
      <p:ext uri="{BB962C8B-B14F-4D97-AF65-F5344CB8AC3E}">
        <p14:creationId xmlns:p14="http://schemas.microsoft.com/office/powerpoint/2010/main" val="1280153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a:cs typeface="Verdana"/>
              </a:rPr>
              <a:t>Take a minute and look at the work a group of students produced.  They had not been taught cross multiplication but HAD done problems that allowed them to develop a range of strategies.</a:t>
            </a:r>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26</a:t>
            </a:fld>
            <a:endParaRPr lang="en-US" dirty="0"/>
          </a:p>
        </p:txBody>
      </p:sp>
    </p:spTree>
    <p:extLst>
      <p:ext uri="{BB962C8B-B14F-4D97-AF65-F5344CB8AC3E}">
        <p14:creationId xmlns:p14="http://schemas.microsoft.com/office/powerpoint/2010/main" val="688534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a:cs typeface="Verdana"/>
              </a:rPr>
              <a:t>So the strategies that they learned were flexible and generalizable and they were able to apply them in ways that made sense.</a:t>
            </a:r>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27</a:t>
            </a:fld>
            <a:endParaRPr lang="en-US" dirty="0"/>
          </a:p>
        </p:txBody>
      </p:sp>
    </p:spTree>
    <p:extLst>
      <p:ext uri="{BB962C8B-B14F-4D97-AF65-F5344CB8AC3E}">
        <p14:creationId xmlns:p14="http://schemas.microsoft.com/office/powerpoint/2010/main" val="508027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a:cs typeface="Verdana"/>
              </a:rPr>
              <a:t>We are not talking about giving students impossible problems to. </a:t>
            </a:r>
          </a:p>
          <a:p>
            <a:endParaRPr lang="en-US" dirty="0">
              <a:latin typeface="Verdana"/>
              <a:cs typeface="Verdana"/>
            </a:endParaRPr>
          </a:p>
          <a:p>
            <a:r>
              <a:rPr lang="en-US" dirty="0">
                <a:latin typeface="Verdana"/>
                <a:cs typeface="Verdana"/>
              </a:rPr>
              <a:t>Students need to be able to figure things out for themselves…it is through this process of figuring things own that they will develop authority and ownership of their own learning.</a:t>
            </a:r>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28</a:t>
            </a:fld>
            <a:endParaRPr lang="en-US" dirty="0"/>
          </a:p>
        </p:txBody>
      </p:sp>
    </p:spTree>
    <p:extLst>
      <p:ext uri="{BB962C8B-B14F-4D97-AF65-F5344CB8AC3E}">
        <p14:creationId xmlns:p14="http://schemas.microsoft.com/office/powerpoint/2010/main" val="157518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400" dirty="0">
                <a:latin typeface="Verdana"/>
                <a:cs typeface="Verdana"/>
              </a:rPr>
              <a:t>IF you have time you could give participants time to turn about talk about these questions and report out if possible.</a:t>
            </a:r>
          </a:p>
          <a:p>
            <a:endParaRPr lang="en-US" sz="1400" dirty="0" smtClean="0">
              <a:latin typeface="Verdana"/>
              <a:cs typeface="Verdana"/>
            </a:endParaRPr>
          </a:p>
          <a:p>
            <a:r>
              <a:rPr lang="en-US" sz="1400" dirty="0" smtClean="0">
                <a:latin typeface="Verdana"/>
                <a:cs typeface="Verdana"/>
              </a:rPr>
              <a:t>Mr</a:t>
            </a:r>
            <a:r>
              <a:rPr lang="en-US" sz="1400" dirty="0">
                <a:latin typeface="Verdana"/>
                <a:cs typeface="Verdana"/>
              </a:rPr>
              <a:t>. Donnelly supported students’ ability to work through the problem without taking over the thinking for them and thereby lowering the demand of the task.  In this way he set the message to students that they were capable of figuring it out for themselves.  In the end students would have ownership of the work.</a:t>
            </a:r>
          </a:p>
          <a:p>
            <a:pPr lvl="1"/>
            <a:r>
              <a:rPr lang="en-US" sz="1400" dirty="0">
                <a:latin typeface="Verdana"/>
                <a:cs typeface="Verdana"/>
              </a:rPr>
              <a:t>The teacher provided students with time to work on the task with other students in small groups (lines </a:t>
            </a:r>
            <a:r>
              <a:rPr lang="en-US" sz="1400" dirty="0" smtClean="0">
                <a:latin typeface="Verdana"/>
                <a:cs typeface="Verdana"/>
              </a:rPr>
              <a:t>10-12).</a:t>
            </a:r>
            <a:endParaRPr lang="en-US" sz="1400" dirty="0">
              <a:latin typeface="Verdana"/>
              <a:cs typeface="Verdana"/>
            </a:endParaRPr>
          </a:p>
          <a:p>
            <a:pPr lvl="1"/>
            <a:r>
              <a:rPr lang="en-US" sz="1400" dirty="0">
                <a:latin typeface="Verdana"/>
                <a:cs typeface="Verdana"/>
              </a:rPr>
              <a:t>When students struggled, Mr. Donnelly encouraged students to look at the work they had done the previous day (lines </a:t>
            </a:r>
            <a:r>
              <a:rPr lang="en-US" sz="1400" dirty="0" smtClean="0">
                <a:latin typeface="Verdana"/>
                <a:cs typeface="Verdana"/>
              </a:rPr>
              <a:t>13-16)</a:t>
            </a:r>
            <a:r>
              <a:rPr lang="en-US" sz="1400" dirty="0">
                <a:latin typeface="Verdana"/>
                <a:cs typeface="Verdana"/>
              </a:rPr>
              <a:t>. </a:t>
            </a:r>
          </a:p>
          <a:p>
            <a:pPr lvl="1"/>
            <a:r>
              <a:rPr lang="en-US" sz="1400" dirty="0">
                <a:latin typeface="Verdana"/>
                <a:cs typeface="Verdana"/>
              </a:rPr>
              <a:t>The teacher asked questions as needed to help students make progress on the task (lines </a:t>
            </a:r>
            <a:r>
              <a:rPr lang="en-US" sz="1400" dirty="0" smtClean="0">
                <a:latin typeface="Verdana"/>
                <a:cs typeface="Verdana"/>
              </a:rPr>
              <a:t>10-</a:t>
            </a:r>
            <a:r>
              <a:rPr lang="en-US" sz="1400" dirty="0">
                <a:latin typeface="Verdana"/>
                <a:cs typeface="Verdana"/>
              </a:rPr>
              <a:t>15)</a:t>
            </a:r>
            <a:r>
              <a:rPr lang="en-US" sz="1400" dirty="0" smtClean="0">
                <a:latin typeface="Verdana"/>
                <a:cs typeface="Verdana"/>
              </a:rPr>
              <a:t>.</a:t>
            </a:r>
          </a:p>
          <a:p>
            <a:pPr lvl="1"/>
            <a:r>
              <a:rPr lang="en-US" sz="1400" dirty="0" smtClean="0">
                <a:latin typeface="Verdana"/>
                <a:cs typeface="Verdana"/>
              </a:rPr>
              <a:t> </a:t>
            </a:r>
            <a:r>
              <a:rPr lang="en-US" sz="1400" dirty="0">
                <a:latin typeface="Verdana"/>
                <a:cs typeface="Verdana"/>
              </a:rPr>
              <a:t>The teacher acknowledges and names a correct strategy – the marking serves as praise and signals a point in the lesson when the student can move forward (line </a:t>
            </a:r>
            <a:r>
              <a:rPr lang="en-US" sz="1400" dirty="0" smtClean="0">
                <a:latin typeface="Verdana"/>
                <a:cs typeface="Verdana"/>
              </a:rPr>
              <a:t>57-58)</a:t>
            </a:r>
            <a:r>
              <a:rPr lang="en-US" sz="1400" dirty="0">
                <a:latin typeface="Verdana"/>
                <a:cs typeface="Verdana"/>
              </a:rPr>
              <a:t>.</a:t>
            </a:r>
          </a:p>
          <a:p>
            <a:pPr lvl="1"/>
            <a:r>
              <a:rPr lang="en-US" sz="1400" dirty="0">
                <a:latin typeface="Verdana"/>
                <a:cs typeface="Verdana"/>
              </a:rPr>
              <a:t>The teacher concluded the lesson by asking students to make sense of the incorrect additive solution, indicating that the teacher did not tell students that this was wrong but left them with the tasking of figuring out why it would not work (lines </a:t>
            </a:r>
            <a:r>
              <a:rPr lang="en-US" sz="1400" dirty="0" smtClean="0">
                <a:latin typeface="Verdana"/>
                <a:cs typeface="Verdana"/>
              </a:rPr>
              <a:t>74-79)</a:t>
            </a:r>
            <a:r>
              <a:rPr lang="en-US" sz="1400" dirty="0">
                <a:latin typeface="Verdana"/>
                <a:cs typeface="Verdana"/>
              </a:rPr>
              <a:t>.</a:t>
            </a:r>
          </a:p>
          <a:p>
            <a:pPr lvl="1"/>
            <a:endParaRPr lang="en-US" sz="1400" dirty="0">
              <a:latin typeface="Verdana"/>
              <a:cs typeface="Verdana"/>
            </a:endParaRPr>
          </a:p>
          <a:p>
            <a:endParaRPr lang="en-US" sz="1400" dirty="0">
              <a:latin typeface="Verdana"/>
              <a:cs typeface="Verdana"/>
            </a:endParaRPr>
          </a:p>
          <a:p>
            <a:r>
              <a:rPr lang="en-US" sz="1400" dirty="0">
                <a:latin typeface="Verdana"/>
                <a:cs typeface="Verdana"/>
              </a:rPr>
              <a:t>Hence he supported students ability to work through the problem without taking over the thinking for them and thereby lowering the demand of the task.  In this way he set the message to students that they were capable of figuring it out for themselves.  In the end they would have ownership of the work.</a:t>
            </a:r>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29</a:t>
            </a:fld>
            <a:endParaRPr lang="en-US" dirty="0"/>
          </a:p>
        </p:txBody>
      </p:sp>
    </p:spTree>
    <p:extLst>
      <p:ext uri="{BB962C8B-B14F-4D97-AF65-F5344CB8AC3E}">
        <p14:creationId xmlns:p14="http://schemas.microsoft.com/office/powerpoint/2010/main" val="2295906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Agenda</a:t>
            </a:r>
          </a:p>
          <a:p>
            <a:endParaRPr lang="en-US" sz="1600" dirty="0"/>
          </a:p>
          <a:p>
            <a:r>
              <a:rPr lang="en-US" sz="1600" dirty="0" smtClean="0"/>
              <a:t>Introduction to Principles to Action - 5 minutes</a:t>
            </a:r>
          </a:p>
          <a:p>
            <a:r>
              <a:rPr lang="en-US" sz="1600" dirty="0" smtClean="0"/>
              <a:t>Case of Mr. Donnelly - read individually and discuss briefly in small groups</a:t>
            </a:r>
            <a:r>
              <a:rPr lang="en-US" sz="1600" dirty="0"/>
              <a:t> </a:t>
            </a:r>
            <a:r>
              <a:rPr lang="en-US" sz="1600" dirty="0" smtClean="0"/>
              <a:t>- 15 minutes</a:t>
            </a:r>
          </a:p>
          <a:p>
            <a:r>
              <a:rPr lang="en-US" sz="1600" dirty="0" smtClean="0"/>
              <a:t>Present 8 teaching practices - 40 minutes</a:t>
            </a:r>
          </a:p>
          <a:p>
            <a:r>
              <a:rPr lang="en-US" sz="1600" dirty="0" smtClean="0"/>
              <a:t>Consider ways to get started - 5 minutes </a:t>
            </a:r>
          </a:p>
          <a:p>
            <a:endParaRPr lang="en-US" sz="1600" dirty="0"/>
          </a:p>
          <a:p>
            <a:r>
              <a:rPr lang="en-US" sz="1600" dirty="0" smtClean="0"/>
              <a:t>This introductory session can be done in 1 hour.  It can easily be extended to 1.5 or 2 hours by providing participants with time to report out what they noticed about the case and by giving participants time to turn and talk about each of the questions posed related to the 8 practices.</a:t>
            </a:r>
          </a:p>
        </p:txBody>
      </p:sp>
      <p:sp>
        <p:nvSpPr>
          <p:cNvPr id="4" name="Slide Number Placeholder 3"/>
          <p:cNvSpPr>
            <a:spLocks noGrp="1"/>
          </p:cNvSpPr>
          <p:nvPr>
            <p:ph type="sldNum" sz="quarter" idx="10"/>
          </p:nvPr>
        </p:nvSpPr>
        <p:spPr/>
        <p:txBody>
          <a:bodyPr/>
          <a:lstStyle/>
          <a:p>
            <a:fld id="{574782EB-4FAA-490E-8F2D-179336FF04BD}" type="slidenum">
              <a:rPr lang="en-US" smtClean="0"/>
              <a:pPr/>
              <a:t>3</a:t>
            </a:fld>
            <a:endParaRPr lang="en-US" dirty="0"/>
          </a:p>
        </p:txBody>
      </p:sp>
    </p:spTree>
    <p:extLst>
      <p:ext uri="{BB962C8B-B14F-4D97-AF65-F5344CB8AC3E}">
        <p14:creationId xmlns:p14="http://schemas.microsoft.com/office/powerpoint/2010/main" val="328882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5630" y="4114800"/>
            <a:ext cx="6170613" cy="4114800"/>
          </a:xfrm>
        </p:spPr>
        <p:txBody>
          <a:bodyPr>
            <a:noAutofit/>
          </a:bodyPr>
          <a:lstStyle/>
          <a:p>
            <a:endParaRPr lang="en-US" dirty="0" smtClean="0">
              <a:latin typeface="Verdana"/>
              <a:cs typeface="Verdana"/>
            </a:endParaRPr>
          </a:p>
          <a:p>
            <a:r>
              <a:rPr lang="en-US" dirty="0">
                <a:latin typeface="Verdana"/>
                <a:cs typeface="Verdana"/>
              </a:rPr>
              <a:t>Consider for a minute what occurred in Ms. </a:t>
            </a:r>
            <a:r>
              <a:rPr lang="en-US" dirty="0" smtClean="0">
                <a:latin typeface="Verdana"/>
                <a:cs typeface="Verdana"/>
              </a:rPr>
              <a:t>Pascal’s classroom. </a:t>
            </a:r>
            <a:r>
              <a:rPr lang="en-US" dirty="0">
                <a:latin typeface="Verdana"/>
                <a:cs typeface="Verdana"/>
              </a:rPr>
              <a:t>IF you have time you could give participants time to turn about talk about these questions and report out if possible</a:t>
            </a:r>
            <a:r>
              <a:rPr lang="en-US" dirty="0" smtClean="0">
                <a:latin typeface="Verdana"/>
                <a:cs typeface="Verdana"/>
              </a:rPr>
              <a:t>.</a:t>
            </a:r>
            <a:endParaRPr lang="en-US" dirty="0">
              <a:latin typeface="Verdana"/>
              <a:cs typeface="Verdana"/>
            </a:endParaRPr>
          </a:p>
          <a:p>
            <a:endParaRPr lang="en-US" dirty="0">
              <a:latin typeface="Verdana"/>
              <a:cs typeface="Verdana"/>
            </a:endParaRPr>
          </a:p>
          <a:p>
            <a:r>
              <a:rPr lang="en-US" dirty="0">
                <a:latin typeface="Verdana"/>
                <a:cs typeface="Verdana"/>
              </a:rPr>
              <a:t>When students struggled, the teacher took over the thinking for them and told them exactly what to do.  In the end students all got the same correct answer and used the same strategy – the one the teacher suggested.</a:t>
            </a:r>
          </a:p>
          <a:p>
            <a:endParaRPr lang="en-US" dirty="0">
              <a:latin typeface="Verdana"/>
              <a:cs typeface="Verdana"/>
            </a:endParaRPr>
          </a:p>
          <a:p>
            <a:r>
              <a:rPr lang="en-US" dirty="0">
                <a:latin typeface="Verdana"/>
                <a:cs typeface="Verdana"/>
              </a:rPr>
              <a:t>What did Ms. </a:t>
            </a:r>
            <a:r>
              <a:rPr lang="en-US" dirty="0" smtClean="0">
                <a:latin typeface="Verdana"/>
                <a:cs typeface="Verdana"/>
              </a:rPr>
              <a:t>Pascal’s students </a:t>
            </a:r>
            <a:r>
              <a:rPr lang="en-US" dirty="0">
                <a:latin typeface="Verdana"/>
                <a:cs typeface="Verdana"/>
              </a:rPr>
              <a:t>learn?</a:t>
            </a:r>
          </a:p>
          <a:p>
            <a:endParaRPr lang="en-US" dirty="0">
              <a:latin typeface="Verdana"/>
              <a:cs typeface="Verdana"/>
            </a:endParaRPr>
          </a:p>
          <a:p>
            <a:r>
              <a:rPr lang="en-US" dirty="0">
                <a:latin typeface="Verdana"/>
                <a:cs typeface="Verdana"/>
              </a:rPr>
              <a:t>When a problem is hard the teacher will tell us what to do.</a:t>
            </a:r>
          </a:p>
          <a:p>
            <a:r>
              <a:rPr lang="en-US" dirty="0">
                <a:latin typeface="Verdana"/>
                <a:cs typeface="Verdana"/>
              </a:rPr>
              <a:t>We need the teacher to figure things out.  </a:t>
            </a:r>
          </a:p>
          <a:p>
            <a:r>
              <a:rPr lang="en-US" dirty="0">
                <a:latin typeface="Verdana"/>
                <a:cs typeface="Verdana"/>
              </a:rPr>
              <a:t>There is one way to solve a problem and it is the teachers way.</a:t>
            </a:r>
          </a:p>
          <a:p>
            <a:r>
              <a:rPr lang="en-US" dirty="0">
                <a:latin typeface="Verdana"/>
                <a:cs typeface="Verdana"/>
              </a:rPr>
              <a:t>I don</a:t>
            </a:r>
            <a:r>
              <a:rPr lang="fr-FR" dirty="0">
                <a:latin typeface="Verdana"/>
                <a:cs typeface="Verdana"/>
              </a:rPr>
              <a:t>’</a:t>
            </a:r>
            <a:r>
              <a:rPr lang="en-US" dirty="0">
                <a:latin typeface="Verdana"/>
                <a:cs typeface="Verdana"/>
              </a:rPr>
              <a:t>t need to understand why something works I just need to know how to get the right </a:t>
            </a:r>
            <a:r>
              <a:rPr lang="en-US" dirty="0" smtClean="0">
                <a:latin typeface="Verdana"/>
                <a:cs typeface="Verdana"/>
              </a:rPr>
              <a:t>answer.</a:t>
            </a:r>
            <a:endParaRPr lang="en-US" dirty="0">
              <a:latin typeface="Verdana"/>
              <a:cs typeface="Verdana"/>
            </a:endParaRPr>
          </a:p>
          <a:p>
            <a:endParaRPr lang="en-US" dirty="0" smtClean="0">
              <a:latin typeface="Verdana"/>
              <a:cs typeface="Verdana"/>
            </a:endParaRPr>
          </a:p>
          <a:p>
            <a:r>
              <a:rPr lang="en-US" dirty="0" smtClean="0">
                <a:latin typeface="Verdana"/>
                <a:cs typeface="Verdana"/>
              </a:rPr>
              <a:t>Additional Exploration: in the folder labeled “additional explorations” there is a more extended version of the Case of Sandra Pascal (</a:t>
            </a:r>
            <a:r>
              <a:rPr lang="en-US" dirty="0" err="1" smtClean="0">
                <a:solidFill>
                  <a:srgbClr val="FF6600"/>
                </a:solidFill>
                <a:latin typeface="Verdana"/>
                <a:cs typeface="Verdana"/>
              </a:rPr>
              <a:t>SandraPascal-CandyJarTask</a:t>
            </a:r>
            <a:r>
              <a:rPr lang="en-US" dirty="0" smtClean="0">
                <a:latin typeface="Verdana"/>
                <a:cs typeface="Verdana"/>
              </a:rPr>
              <a:t>).  If time permits you might want to have teachers read the Case of Sandra Pascal and consider how Pascal and Donnelly are the same and how they are different, and why the differences might matter.  The big distinction here is that Donnelly maintains the level of demand of the task thus preserving students opportunities to think and reason while Pascal does not.  Specifically, Pascal takes over the thinking and reasoning leaving students to simply follow a procedure.  When this occurs students learn less.</a:t>
            </a:r>
            <a:endParaRPr lang="en-US" dirty="0">
              <a:latin typeface="Verdana"/>
              <a:cs typeface="Verdana"/>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30</a:t>
            </a:fld>
            <a:endParaRPr lang="en-US" dirty="0"/>
          </a:p>
        </p:txBody>
      </p:sp>
    </p:spTree>
    <p:extLst>
      <p:ext uri="{BB962C8B-B14F-4D97-AF65-F5344CB8AC3E}">
        <p14:creationId xmlns:p14="http://schemas.microsoft.com/office/powerpoint/2010/main" val="40426527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a:cs typeface="Verdana"/>
              </a:rPr>
              <a:t>Decisions about instruction should be based on what the students know and understand about mathematics.  In order to determine what they know and understand, you have to make their thinking visible.</a:t>
            </a:r>
          </a:p>
          <a:p>
            <a:endParaRPr lang="en-US" dirty="0">
              <a:latin typeface="Verdana"/>
              <a:cs typeface="Verdana"/>
            </a:endParaRPr>
          </a:p>
          <a:p>
            <a:r>
              <a:rPr lang="en-US" dirty="0">
                <a:latin typeface="Verdana"/>
                <a:cs typeface="Verdana"/>
              </a:rPr>
              <a:t>We could have called this formative assessment – that is what it is – but we think the use of the word </a:t>
            </a:r>
            <a:r>
              <a:rPr lang="en-US" i="1" dirty="0">
                <a:latin typeface="Verdana"/>
                <a:cs typeface="Verdana"/>
              </a:rPr>
              <a:t>assessment</a:t>
            </a:r>
            <a:r>
              <a:rPr lang="en-US" dirty="0">
                <a:latin typeface="Verdana"/>
                <a:cs typeface="Verdana"/>
              </a:rPr>
              <a:t> suggests a more formal process that obscures the focus on student thinking.</a:t>
            </a:r>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31</a:t>
            </a:fld>
            <a:endParaRPr lang="en-US" dirty="0"/>
          </a:p>
        </p:txBody>
      </p:sp>
    </p:spTree>
    <p:extLst>
      <p:ext uri="{BB962C8B-B14F-4D97-AF65-F5344CB8AC3E}">
        <p14:creationId xmlns:p14="http://schemas.microsoft.com/office/powerpoint/2010/main" val="15658080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latin typeface="Verdana"/>
                <a:cs typeface="Verdana"/>
              </a:rPr>
              <a:t>IF you have time you could give participants time to turn about talk about these questions and report out if possible.</a:t>
            </a:r>
          </a:p>
          <a:p>
            <a:endParaRPr lang="en-US" dirty="0" smtClean="0">
              <a:latin typeface="Verdana"/>
              <a:cs typeface="Verdana"/>
            </a:endParaRPr>
          </a:p>
          <a:p>
            <a:r>
              <a:rPr lang="en-US" dirty="0" smtClean="0">
                <a:latin typeface="Verdana"/>
                <a:cs typeface="Verdana"/>
              </a:rPr>
              <a:t>Elicit</a:t>
            </a:r>
            <a:endParaRPr lang="en-US" dirty="0">
              <a:latin typeface="Verdana"/>
              <a:cs typeface="Verdana"/>
            </a:endParaRPr>
          </a:p>
          <a:p>
            <a:r>
              <a:rPr lang="en-US" dirty="0">
                <a:latin typeface="Verdana"/>
                <a:cs typeface="Verdana"/>
              </a:rPr>
              <a:t>Gave them a task that required them to think and reason and explain.  So the task help elicit student thinking. </a:t>
            </a:r>
            <a:r>
              <a:rPr lang="en-US" dirty="0" smtClean="0">
                <a:latin typeface="Verdana"/>
                <a:cs typeface="Verdana"/>
              </a:rPr>
              <a:t>(6-8)</a:t>
            </a:r>
            <a:endParaRPr lang="en-US" dirty="0">
              <a:latin typeface="Verdana"/>
              <a:cs typeface="Verdana"/>
            </a:endParaRPr>
          </a:p>
          <a:p>
            <a:endParaRPr lang="en-US" dirty="0">
              <a:latin typeface="Verdana"/>
              <a:cs typeface="Verdana"/>
            </a:endParaRPr>
          </a:p>
          <a:p>
            <a:r>
              <a:rPr lang="en-US" dirty="0">
                <a:latin typeface="Verdana"/>
                <a:cs typeface="Verdana"/>
              </a:rPr>
              <a:t>T asked questions throughout the lesson that focused on explaining what they knew, what they thought about solutions produced by others.  </a:t>
            </a:r>
          </a:p>
          <a:p>
            <a:endParaRPr lang="en-US" dirty="0">
              <a:latin typeface="Verdana"/>
              <a:cs typeface="Verdana"/>
            </a:endParaRPr>
          </a:p>
          <a:p>
            <a:r>
              <a:rPr lang="en-US" dirty="0">
                <a:latin typeface="Verdana"/>
                <a:cs typeface="Verdana"/>
              </a:rPr>
              <a:t>T gave a exit slip at the end of class that was intended to </a:t>
            </a:r>
            <a:r>
              <a:rPr lang="en-US" dirty="0" smtClean="0">
                <a:latin typeface="Verdana"/>
                <a:cs typeface="Verdana"/>
              </a:rPr>
              <a:t>elicit their current </a:t>
            </a:r>
            <a:r>
              <a:rPr lang="en-US" dirty="0">
                <a:latin typeface="Verdana"/>
                <a:cs typeface="Verdana"/>
              </a:rPr>
              <a:t>understanding about the relationship between the candies. (</a:t>
            </a:r>
            <a:r>
              <a:rPr lang="en-US" dirty="0" smtClean="0">
                <a:latin typeface="Verdana"/>
                <a:cs typeface="Verdana"/>
              </a:rPr>
              <a:t>74-79)</a:t>
            </a:r>
          </a:p>
          <a:p>
            <a:endParaRPr lang="en-US" dirty="0">
              <a:latin typeface="Verdana"/>
              <a:cs typeface="Verdana"/>
            </a:endParaRPr>
          </a:p>
          <a:p>
            <a:r>
              <a:rPr lang="en-US" dirty="0">
                <a:latin typeface="Verdana"/>
                <a:cs typeface="Verdana"/>
              </a:rPr>
              <a:t>DO</a:t>
            </a:r>
          </a:p>
          <a:p>
            <a:r>
              <a:rPr lang="en-US" dirty="0">
                <a:latin typeface="Verdana"/>
                <a:cs typeface="Verdana"/>
              </a:rPr>
              <a:t>Mr. Donnelly pays attention to the strategies students are using and plans a discussion that is based on student work (lines </a:t>
            </a:r>
            <a:r>
              <a:rPr lang="en-US" dirty="0" smtClean="0">
                <a:latin typeface="Verdana"/>
                <a:cs typeface="Verdana"/>
              </a:rPr>
              <a:t>18-22)</a:t>
            </a:r>
            <a:r>
              <a:rPr lang="en-US" dirty="0">
                <a:latin typeface="Verdana"/>
                <a:cs typeface="Verdana"/>
              </a:rPr>
              <a:t>.</a:t>
            </a:r>
          </a:p>
          <a:p>
            <a:endParaRPr lang="en-US" dirty="0">
              <a:latin typeface="Verdana"/>
              <a:cs typeface="Verdana"/>
            </a:endParaRPr>
          </a:p>
          <a:p>
            <a:r>
              <a:rPr lang="en-US" dirty="0">
                <a:latin typeface="Verdana"/>
                <a:cs typeface="Verdana"/>
              </a:rPr>
              <a:t>His entire </a:t>
            </a:r>
            <a:r>
              <a:rPr lang="en-US" dirty="0" smtClean="0">
                <a:latin typeface="Verdana"/>
                <a:cs typeface="Verdana"/>
              </a:rPr>
              <a:t>lesson </a:t>
            </a:r>
            <a:r>
              <a:rPr lang="en-US" dirty="0">
                <a:latin typeface="Verdana"/>
                <a:cs typeface="Verdana"/>
              </a:rPr>
              <a:t>appears to unfold </a:t>
            </a:r>
            <a:r>
              <a:rPr lang="en-US" dirty="0" smtClean="0">
                <a:latin typeface="Verdana"/>
                <a:cs typeface="Verdana"/>
              </a:rPr>
              <a:t>based </a:t>
            </a:r>
            <a:r>
              <a:rPr lang="en-US" dirty="0">
                <a:latin typeface="Verdana"/>
                <a:cs typeface="Verdana"/>
              </a:rPr>
              <a:t>on what he has learned about students thinking and understanding.  </a:t>
            </a:r>
          </a:p>
          <a:p>
            <a:endParaRPr lang="en-US" dirty="0">
              <a:latin typeface="Verdana"/>
              <a:cs typeface="Verdana"/>
            </a:endParaRPr>
          </a:p>
          <a:p>
            <a:r>
              <a:rPr lang="en-US" dirty="0">
                <a:latin typeface="Verdana"/>
                <a:cs typeface="Verdana"/>
              </a:rPr>
              <a:t>One would expect that his lesson the following day would be informed by what he learns from the exit slip.</a:t>
            </a:r>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32</a:t>
            </a:fld>
            <a:endParaRPr lang="en-US" dirty="0"/>
          </a:p>
        </p:txBody>
      </p:sp>
    </p:spTree>
    <p:extLst>
      <p:ext uri="{BB962C8B-B14F-4D97-AF65-F5344CB8AC3E}">
        <p14:creationId xmlns:p14="http://schemas.microsoft.com/office/powerpoint/2010/main" val="9987193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4782EB-4FAA-490E-8F2D-179336FF04BD}" type="slidenum">
              <a:rPr lang="en-US" smtClean="0"/>
              <a:pPr/>
              <a:t>33</a:t>
            </a:fld>
            <a:endParaRPr lang="en-US" dirty="0"/>
          </a:p>
        </p:txBody>
      </p:sp>
    </p:spTree>
    <p:extLst>
      <p:ext uri="{BB962C8B-B14F-4D97-AF65-F5344CB8AC3E}">
        <p14:creationId xmlns:p14="http://schemas.microsoft.com/office/powerpoint/2010/main" val="38290037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a:cs typeface="Verdana"/>
              </a:rPr>
              <a:t>In the TAKE ACTION section there are a list of actions for teachers and I encourage you to read them.</a:t>
            </a:r>
          </a:p>
          <a:p>
            <a:endParaRPr lang="en-US" dirty="0">
              <a:latin typeface="Verdana"/>
              <a:cs typeface="Verdana"/>
            </a:endParaRPr>
          </a:p>
          <a:p>
            <a:r>
              <a:rPr lang="en-US" dirty="0" smtClean="0">
                <a:latin typeface="Verdana"/>
                <a:cs typeface="Verdana"/>
              </a:rPr>
              <a:t>Here are some </a:t>
            </a:r>
            <a:r>
              <a:rPr lang="en-US" dirty="0">
                <a:latin typeface="Verdana"/>
                <a:cs typeface="Verdana"/>
              </a:rPr>
              <a:t>suggestions for getting started.</a:t>
            </a:r>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34</a:t>
            </a:fld>
            <a:endParaRPr lang="en-US" dirty="0"/>
          </a:p>
        </p:txBody>
      </p:sp>
    </p:spTree>
    <p:extLst>
      <p:ext uri="{BB962C8B-B14F-4D97-AF65-F5344CB8AC3E}">
        <p14:creationId xmlns:p14="http://schemas.microsoft.com/office/powerpoint/2010/main" val="38701519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4782EB-4FAA-490E-8F2D-179336FF04BD}" type="slidenum">
              <a:rPr lang="en-US" smtClean="0"/>
              <a:pPr/>
              <a:t>35</a:t>
            </a:fld>
            <a:endParaRPr lang="en-US" dirty="0"/>
          </a:p>
        </p:txBody>
      </p:sp>
    </p:spTree>
    <p:extLst>
      <p:ext uri="{BB962C8B-B14F-4D97-AF65-F5344CB8AC3E}">
        <p14:creationId xmlns:p14="http://schemas.microsoft.com/office/powerpoint/2010/main" val="18869654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4782EB-4FAA-490E-8F2D-179336FF04BD}" type="slidenum">
              <a:rPr lang="en-US" smtClean="0"/>
              <a:pPr/>
              <a:t>36</a:t>
            </a:fld>
            <a:endParaRPr lang="en-US" dirty="0"/>
          </a:p>
        </p:txBody>
      </p:sp>
    </p:spTree>
    <p:extLst>
      <p:ext uri="{BB962C8B-B14F-4D97-AF65-F5344CB8AC3E}">
        <p14:creationId xmlns:p14="http://schemas.microsoft.com/office/powerpoint/2010/main" val="32958371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4782EB-4FAA-490E-8F2D-179336FF04BD}" type="slidenum">
              <a:rPr lang="en-US" smtClean="0"/>
              <a:pPr/>
              <a:t>37</a:t>
            </a:fld>
            <a:endParaRPr lang="en-US" dirty="0"/>
          </a:p>
        </p:txBody>
      </p:sp>
    </p:spTree>
    <p:extLst>
      <p:ext uri="{BB962C8B-B14F-4D97-AF65-F5344CB8AC3E}">
        <p14:creationId xmlns:p14="http://schemas.microsoft.com/office/powerpoint/2010/main" val="21683085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4782EB-4FAA-490E-8F2D-179336FF04BD}" type="slidenum">
              <a:rPr lang="en-US" smtClean="0"/>
              <a:pPr/>
              <a:t>38</a:t>
            </a:fld>
            <a:endParaRPr lang="en-US" dirty="0"/>
          </a:p>
        </p:txBody>
      </p:sp>
    </p:spTree>
    <p:extLst>
      <p:ext uri="{BB962C8B-B14F-4D97-AF65-F5344CB8AC3E}">
        <p14:creationId xmlns:p14="http://schemas.microsoft.com/office/powerpoint/2010/main" val="42347502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4782EB-4FAA-490E-8F2D-179336FF04BD}" type="slidenum">
              <a:rPr lang="en-US" smtClean="0"/>
              <a:pPr/>
              <a:t>39</a:t>
            </a:fld>
            <a:endParaRPr lang="en-US" dirty="0"/>
          </a:p>
        </p:txBody>
      </p:sp>
    </p:spTree>
    <p:extLst>
      <p:ext uri="{BB962C8B-B14F-4D97-AF65-F5344CB8AC3E}">
        <p14:creationId xmlns:p14="http://schemas.microsoft.com/office/powerpoint/2010/main" val="318953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a:cs typeface="Verdana"/>
              </a:rPr>
              <a:t>We all know that the </a:t>
            </a:r>
            <a:r>
              <a:rPr lang="en-US" i="1" dirty="0">
                <a:latin typeface="Verdana"/>
                <a:cs typeface="Verdana"/>
              </a:rPr>
              <a:t>Common Core State Standards </a:t>
            </a:r>
            <a:r>
              <a:rPr lang="en-US" dirty="0">
                <a:latin typeface="Verdana"/>
                <a:cs typeface="Verdana"/>
              </a:rPr>
              <a:t>provides content expectations for student learning, but it does not tell us—as teachers—what to do at the classroom level to ensure that students learn mathematics.</a:t>
            </a:r>
          </a:p>
          <a:p>
            <a:endParaRPr lang="en-US" dirty="0">
              <a:latin typeface="Verdana"/>
              <a:cs typeface="Verdana"/>
            </a:endParaRPr>
          </a:p>
          <a:p>
            <a:r>
              <a:rPr lang="en-US" dirty="0">
                <a:latin typeface="Verdana"/>
                <a:cs typeface="Verdana"/>
              </a:rPr>
              <a:t>This document provides guidance on what it will take to turn the opportunity of the Common Core into a reality in classrooms, schools, and districts and support mathematical success for all students. </a:t>
            </a:r>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4</a:t>
            </a:fld>
            <a:endParaRPr lang="en-US" dirty="0"/>
          </a:p>
        </p:txBody>
      </p:sp>
    </p:spTree>
    <p:extLst>
      <p:ext uri="{BB962C8B-B14F-4D97-AF65-F5344CB8AC3E}">
        <p14:creationId xmlns:p14="http://schemas.microsoft.com/office/powerpoint/2010/main" val="4147950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a:cs typeface="Verdana"/>
              </a:rPr>
              <a:t>These </a:t>
            </a:r>
            <a:r>
              <a:rPr lang="en-US" dirty="0" smtClean="0">
                <a:latin typeface="Verdana"/>
                <a:cs typeface="Verdana"/>
              </a:rPr>
              <a:t>principles, while building on the 2000 PSSM work, \reflect </a:t>
            </a:r>
            <a:r>
              <a:rPr lang="en-US" dirty="0">
                <a:latin typeface="Verdana"/>
                <a:cs typeface="Verdana"/>
              </a:rPr>
              <a:t>more than a decade of experience and new research evidence about mathematics teaching and learning.  </a:t>
            </a:r>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5</a:t>
            </a:fld>
            <a:endParaRPr lang="en-US" dirty="0"/>
          </a:p>
        </p:txBody>
      </p:sp>
    </p:spTree>
    <p:extLst>
      <p:ext uri="{BB962C8B-B14F-4D97-AF65-F5344CB8AC3E}">
        <p14:creationId xmlns:p14="http://schemas.microsoft.com/office/powerpoint/2010/main" val="3363814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a:cs typeface="Verdana"/>
              </a:rPr>
              <a:t>Our focus in this session in on the teaching and learning principle.</a:t>
            </a:r>
            <a:endParaRPr lang="en-US" dirty="0">
              <a:latin typeface="Verdana"/>
              <a:cs typeface="Verdana"/>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6</a:t>
            </a:fld>
            <a:endParaRPr lang="en-US" dirty="0"/>
          </a:p>
        </p:txBody>
      </p:sp>
    </p:spTree>
    <p:extLst>
      <p:ext uri="{BB962C8B-B14F-4D97-AF65-F5344CB8AC3E}">
        <p14:creationId xmlns:p14="http://schemas.microsoft.com/office/powerpoint/2010/main" val="3386518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4782EB-4FAA-490E-8F2D-179336FF04BD}" type="slidenum">
              <a:rPr lang="en-US" smtClean="0"/>
              <a:pPr/>
              <a:t>7</a:t>
            </a:fld>
            <a:endParaRPr lang="en-US" dirty="0"/>
          </a:p>
        </p:txBody>
      </p:sp>
    </p:spTree>
    <p:extLst>
      <p:ext uri="{BB962C8B-B14F-4D97-AF65-F5344CB8AC3E}">
        <p14:creationId xmlns:p14="http://schemas.microsoft.com/office/powerpoint/2010/main" val="2318096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4782EB-4FAA-490E-8F2D-179336FF04BD}" type="slidenum">
              <a:rPr lang="en-US" smtClean="0"/>
              <a:pPr/>
              <a:t>8</a:t>
            </a:fld>
            <a:endParaRPr lang="en-US" dirty="0"/>
          </a:p>
        </p:txBody>
      </p:sp>
    </p:spTree>
    <p:extLst>
      <p:ext uri="{BB962C8B-B14F-4D97-AF65-F5344CB8AC3E}">
        <p14:creationId xmlns:p14="http://schemas.microsoft.com/office/powerpoint/2010/main" val="2211660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4782EB-4FAA-490E-8F2D-179336FF04BD}" type="slidenum">
              <a:rPr lang="en-US" smtClean="0"/>
              <a:pPr/>
              <a:t>9</a:t>
            </a:fld>
            <a:endParaRPr lang="en-US" dirty="0"/>
          </a:p>
        </p:txBody>
      </p:sp>
    </p:spTree>
    <p:extLst>
      <p:ext uri="{BB962C8B-B14F-4D97-AF65-F5344CB8AC3E}">
        <p14:creationId xmlns:p14="http://schemas.microsoft.com/office/powerpoint/2010/main" val="1540991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BD98EC-0129-0E43-B6CC-EDCC1F71DBF7}" type="datetimeFigureOut">
              <a:rPr lang="en-US" smtClean="0"/>
              <a:pPr/>
              <a:t>4/8/15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750302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D98EC-0129-0E43-B6CC-EDCC1F71DBF7}" type="datetimeFigureOut">
              <a:rPr lang="en-US" smtClean="0"/>
              <a:pPr/>
              <a:t>4/8/15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3782661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D98EC-0129-0E43-B6CC-EDCC1F71DBF7}" type="datetimeFigureOut">
              <a:rPr lang="en-US" smtClean="0"/>
              <a:pPr/>
              <a:t>4/8/15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869900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E345BF-06EA-A34D-9A16-23DFC0E56203}" type="datetimeFigureOut">
              <a:rPr lang="en-US" smtClean="0"/>
              <a:pPr/>
              <a:t>4/8/15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2510587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345BF-06EA-A34D-9A16-23DFC0E56203}" type="datetimeFigureOut">
              <a:rPr lang="en-US" smtClean="0"/>
              <a:pPr/>
              <a:t>4/8/15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2364674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E345BF-06EA-A34D-9A16-23DFC0E56203}" type="datetimeFigureOut">
              <a:rPr lang="en-US" smtClean="0"/>
              <a:pPr/>
              <a:t>4/8/15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3499697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E345BF-06EA-A34D-9A16-23DFC0E56203}" type="datetimeFigureOut">
              <a:rPr lang="en-US" smtClean="0"/>
              <a:pPr/>
              <a:t>4/8/15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1627389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E345BF-06EA-A34D-9A16-23DFC0E56203}" type="datetimeFigureOut">
              <a:rPr lang="en-US" smtClean="0"/>
              <a:pPr/>
              <a:t>4/8/15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788461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E345BF-06EA-A34D-9A16-23DFC0E56203}" type="datetimeFigureOut">
              <a:rPr lang="en-US" smtClean="0"/>
              <a:pPr/>
              <a:t>4/8/15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4071865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E345BF-06EA-A34D-9A16-23DFC0E56203}" type="datetimeFigureOut">
              <a:rPr lang="en-US" smtClean="0"/>
              <a:pPr/>
              <a:t>4/8/15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689265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E345BF-06EA-A34D-9A16-23DFC0E56203}" type="datetimeFigureOut">
              <a:rPr lang="en-US" smtClean="0"/>
              <a:pPr/>
              <a:t>4/8/15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1644808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D98EC-0129-0E43-B6CC-EDCC1F71DBF7}" type="datetimeFigureOut">
              <a:rPr lang="en-US" smtClean="0"/>
              <a:pPr/>
              <a:t>4/8/15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3653558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E345BF-06EA-A34D-9A16-23DFC0E56203}" type="datetimeFigureOut">
              <a:rPr lang="en-US" smtClean="0"/>
              <a:pPr/>
              <a:t>4/8/15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2183017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345BF-06EA-A34D-9A16-23DFC0E56203}" type="datetimeFigureOut">
              <a:rPr lang="en-US" smtClean="0"/>
              <a:pPr/>
              <a:t>4/8/15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2368511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345BF-06EA-A34D-9A16-23DFC0E56203}" type="datetimeFigureOut">
              <a:rPr lang="en-US" smtClean="0"/>
              <a:pPr/>
              <a:t>4/8/15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326440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BD98EC-0129-0E43-B6CC-EDCC1F71DBF7}" type="datetimeFigureOut">
              <a:rPr lang="en-US" smtClean="0"/>
              <a:pPr/>
              <a:t>4/8/15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618695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BD98EC-0129-0E43-B6CC-EDCC1F71DBF7}" type="datetimeFigureOut">
              <a:rPr lang="en-US" smtClean="0"/>
              <a:pPr/>
              <a:t>4/8/15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288661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BD98EC-0129-0E43-B6CC-EDCC1F71DBF7}" type="datetimeFigureOut">
              <a:rPr lang="en-US" smtClean="0"/>
              <a:pPr/>
              <a:t>4/8/15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1117847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BD98EC-0129-0E43-B6CC-EDCC1F71DBF7}" type="datetimeFigureOut">
              <a:rPr lang="en-US" smtClean="0"/>
              <a:pPr/>
              <a:t>4/8/15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132038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BD98EC-0129-0E43-B6CC-EDCC1F71DBF7}" type="datetimeFigureOut">
              <a:rPr lang="en-US" smtClean="0"/>
              <a:pPr/>
              <a:t>4/8/15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1879903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BD98EC-0129-0E43-B6CC-EDCC1F71DBF7}" type="datetimeFigureOut">
              <a:rPr lang="en-US" smtClean="0"/>
              <a:pPr/>
              <a:t>4/8/15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09077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BD98EC-0129-0E43-B6CC-EDCC1F71DBF7}" type="datetimeFigureOut">
              <a:rPr lang="en-US" smtClean="0"/>
              <a:pPr/>
              <a:t>4/8/15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8660619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BD98EC-0129-0E43-B6CC-EDCC1F71DBF7}" type="datetimeFigureOut">
              <a:rPr lang="en-US" smtClean="0"/>
              <a:pPr/>
              <a:t>4/8/15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096997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345BF-06EA-A34D-9A16-23DFC0E56203}" type="datetimeFigureOut">
              <a:rPr lang="en-US" smtClean="0"/>
              <a:pPr/>
              <a:t>4/8/15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1543073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slide" Target="slide17.xml"/><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14.png"/><Relationship Id="rId7" Type="http://schemas.openxmlformats.org/officeDocument/2006/relationships/image" Target="../media/image13.png"/><Relationship Id="rId8" Type="http://schemas.openxmlformats.org/officeDocument/2006/relationships/image" Target="../media/image15.jpeg"/><Relationship Id="rId9"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14.png"/><Relationship Id="rId7" Type="http://schemas.openxmlformats.org/officeDocument/2006/relationships/image" Target="../media/image13.png"/><Relationship Id="rId8" Type="http://schemas.openxmlformats.org/officeDocument/2006/relationships/image" Target="../media/image15.jpeg"/><Relationship Id="rId9"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emf"/></Relationships>
</file>

<file path=ppt/slides/_rels/slide38.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slide" Target="slide14.xml"/><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Warm-up Problem</a:t>
            </a:r>
          </a:p>
        </p:txBody>
      </p:sp>
      <p:sp>
        <p:nvSpPr>
          <p:cNvPr id="6" name="Rectangle 3"/>
          <p:cNvSpPr txBox="1">
            <a:spLocks noChangeArrowheads="1"/>
          </p:cNvSpPr>
          <p:nvPr/>
        </p:nvSpPr>
        <p:spPr>
          <a:xfrm>
            <a:off x="1020618" y="1727200"/>
            <a:ext cx="7361382" cy="4191000"/>
          </a:xfrm>
          <a:prstGeom prst="rect">
            <a:avLst/>
          </a:prstGeom>
        </p:spPr>
        <p:txBody>
          <a:bodyPr vert="horz" lIns="91440" tIns="45720" rIns="91440" bIns="45720" rtlCol="0">
            <a:normAutofit fontScale="85000" lnSpcReduction="10000"/>
          </a:bodyPr>
          <a:lstStyle/>
          <a:p>
            <a:pPr marL="114300" indent="0" algn="just">
              <a:buNone/>
            </a:pPr>
            <a:r>
              <a:rPr lang="en-US" sz="2600" dirty="0" smtClean="0">
                <a:solidFill>
                  <a:srgbClr val="003366"/>
                </a:solidFill>
                <a:latin typeface="Verdana"/>
                <a:cs typeface="Verdana"/>
              </a:rPr>
              <a:t>A candy jar contains 5 Jolly Ranchers (squares) and 13 Jawbreakers (circles). Suppose you had a new candy jar with the same ratio of Jolly Ranchers to Jawbreakers, but it contained 100 Jolly Ranchers. How many Jawbreakers would you have?  Explain how you know.</a:t>
            </a:r>
          </a:p>
          <a:p>
            <a:endParaRPr lang="en-US" dirty="0" smtClean="0">
              <a:solidFill>
                <a:srgbClr val="003366"/>
              </a:solidFill>
            </a:endParaRPr>
          </a:p>
          <a:p>
            <a:pPr marL="403225" indent="-403225" algn="just">
              <a:spcAft>
                <a:spcPct val="50000"/>
              </a:spcAft>
              <a:buClr>
                <a:schemeClr val="tx2"/>
              </a:buClr>
              <a:buFont typeface="Times" charset="0"/>
              <a:buChar char="•"/>
            </a:pPr>
            <a:r>
              <a:rPr lang="en-US" sz="2600" dirty="0" smtClean="0">
                <a:solidFill>
                  <a:srgbClr val="003366"/>
                </a:solidFill>
                <a:latin typeface="Verdana"/>
                <a:cs typeface="Verdana"/>
              </a:rPr>
              <a:t>Please try to do this problem in as many ways as you can,  both correct and incorrect.</a:t>
            </a:r>
          </a:p>
          <a:p>
            <a:pPr marL="403225" indent="-403225" algn="just">
              <a:spcAft>
                <a:spcPct val="50000"/>
              </a:spcAft>
              <a:buClr>
                <a:schemeClr val="tx2"/>
              </a:buClr>
              <a:buFont typeface="Times" charset="0"/>
              <a:buChar char="•"/>
            </a:pPr>
            <a:r>
              <a:rPr lang="en-US" sz="2600" dirty="0" smtClean="0">
                <a:solidFill>
                  <a:srgbClr val="003366"/>
                </a:solidFill>
                <a:latin typeface="Verdana"/>
                <a:cs typeface="Verdana"/>
              </a:rPr>
              <a:t>If done, share your work with a neighbor or look at the solutions on the back of the handout. </a:t>
            </a:r>
          </a:p>
          <a:p>
            <a:pPr marL="342900" marR="0" lvl="1" indent="-342900" algn="l" defTabSz="457200" rtl="0" eaLnBrk="1" fontAlgn="auto" latinLnBrk="0" hangingPunct="1">
              <a:lnSpc>
                <a:spcPct val="100000"/>
              </a:lnSpc>
              <a:spcBef>
                <a:spcPts val="400"/>
              </a:spcBef>
              <a:spcAft>
                <a:spcPts val="600"/>
              </a:spcAft>
              <a:buClrTx/>
              <a:buSzTx/>
              <a:buFontTx/>
              <a:buChar char="•"/>
              <a:tabLst/>
              <a:defRPr/>
            </a:pPr>
            <a:endParaRPr kumimoji="0" lang="en-US" sz="2400" b="1" i="0" u="none" strike="noStrike" kern="1200" cap="none" spc="0" normalizeH="0" baseline="0" noProof="0" dirty="0" smtClean="0">
              <a:ln>
                <a:noFill/>
              </a:ln>
              <a:solidFill>
                <a:schemeClr val="tx2"/>
              </a:solidFill>
              <a:effectLst/>
              <a:uLnTx/>
              <a:uFillTx/>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nvGrpSpPr>
          <p:cNvPr id="8" name="Group 7"/>
          <p:cNvGrpSpPr/>
          <p:nvPr/>
        </p:nvGrpSpPr>
        <p:grpSpPr>
          <a:xfrm>
            <a:off x="7498250" y="319177"/>
            <a:ext cx="1246214" cy="1223828"/>
            <a:chOff x="0" y="0"/>
            <a:chExt cx="3011805" cy="3277235"/>
          </a:xfrm>
        </p:grpSpPr>
        <p:grpSp>
          <p:nvGrpSpPr>
            <p:cNvPr id="10" name="Group 7"/>
            <p:cNvGrpSpPr/>
            <p:nvPr/>
          </p:nvGrpSpPr>
          <p:grpSpPr>
            <a:xfrm>
              <a:off x="0" y="0"/>
              <a:ext cx="3011805" cy="3277235"/>
              <a:chOff x="0" y="0"/>
              <a:chExt cx="3011805" cy="3277235"/>
            </a:xfrm>
          </p:grpSpPr>
          <p:grpSp>
            <p:nvGrpSpPr>
              <p:cNvPr id="13" name="Group 10"/>
              <p:cNvGrpSpPr>
                <a:grpSpLocks/>
              </p:cNvGrpSpPr>
              <p:nvPr/>
            </p:nvGrpSpPr>
            <p:grpSpPr bwMode="auto">
              <a:xfrm>
                <a:off x="0" y="0"/>
                <a:ext cx="3011805" cy="3277235"/>
                <a:chOff x="7708" y="7499"/>
                <a:chExt cx="4743" cy="5161"/>
              </a:xfrm>
            </p:grpSpPr>
            <p:sp>
              <p:nvSpPr>
                <p:cNvPr id="32" name="Freeform 31"/>
                <p:cNvSpPr>
                  <a:spLocks/>
                </p:cNvSpPr>
                <p:nvPr/>
              </p:nvSpPr>
              <p:spPr bwMode="auto">
                <a:xfrm>
                  <a:off x="7708" y="8907"/>
                  <a:ext cx="1619" cy="1890"/>
                </a:xfrm>
                <a:custGeom>
                  <a:avLst/>
                  <a:gdLst>
                    <a:gd name="T0" fmla="*/ 1619 w 1619"/>
                    <a:gd name="T1" fmla="*/ 0 h 1890"/>
                    <a:gd name="T2" fmla="*/ 1463 w 1619"/>
                    <a:gd name="T3" fmla="*/ 14 h 1890"/>
                    <a:gd name="T4" fmla="*/ 1378 w 1619"/>
                    <a:gd name="T5" fmla="*/ 28 h 1890"/>
                    <a:gd name="T6" fmla="*/ 1221 w 1619"/>
                    <a:gd name="T7" fmla="*/ 56 h 1890"/>
                    <a:gd name="T8" fmla="*/ 1065 w 1619"/>
                    <a:gd name="T9" fmla="*/ 113 h 1890"/>
                    <a:gd name="T10" fmla="*/ 923 w 1619"/>
                    <a:gd name="T11" fmla="*/ 184 h 1890"/>
                    <a:gd name="T12" fmla="*/ 781 w 1619"/>
                    <a:gd name="T13" fmla="*/ 270 h 1890"/>
                    <a:gd name="T14" fmla="*/ 710 w 1619"/>
                    <a:gd name="T15" fmla="*/ 327 h 1890"/>
                    <a:gd name="T16" fmla="*/ 583 w 1619"/>
                    <a:gd name="T17" fmla="*/ 426 h 1890"/>
                    <a:gd name="T18" fmla="*/ 469 w 1619"/>
                    <a:gd name="T19" fmla="*/ 554 h 1890"/>
                    <a:gd name="T20" fmla="*/ 370 w 1619"/>
                    <a:gd name="T21" fmla="*/ 682 h 1890"/>
                    <a:gd name="T22" fmla="*/ 313 w 1619"/>
                    <a:gd name="T23" fmla="*/ 767 h 1890"/>
                    <a:gd name="T24" fmla="*/ 228 w 1619"/>
                    <a:gd name="T25" fmla="*/ 909 h 1890"/>
                    <a:gd name="T26" fmla="*/ 157 w 1619"/>
                    <a:gd name="T27" fmla="*/ 1066 h 1890"/>
                    <a:gd name="T28" fmla="*/ 100 w 1619"/>
                    <a:gd name="T29" fmla="*/ 1236 h 1890"/>
                    <a:gd name="T30" fmla="*/ 43 w 1619"/>
                    <a:gd name="T31" fmla="*/ 1407 h 1890"/>
                    <a:gd name="T32" fmla="*/ 29 w 1619"/>
                    <a:gd name="T33" fmla="*/ 1507 h 1890"/>
                    <a:gd name="T34" fmla="*/ 0 w 1619"/>
                    <a:gd name="T35" fmla="*/ 1691 h 1890"/>
                    <a:gd name="T36" fmla="*/ 0 w 1619"/>
                    <a:gd name="T37" fmla="*/ 1890 h 1890"/>
                    <a:gd name="T38" fmla="*/ 29 w 1619"/>
                    <a:gd name="T39" fmla="*/ 1791 h 1890"/>
                    <a:gd name="T40" fmla="*/ 43 w 1619"/>
                    <a:gd name="T41" fmla="*/ 1606 h 1890"/>
                    <a:gd name="T42" fmla="*/ 57 w 1619"/>
                    <a:gd name="T43" fmla="*/ 1521 h 1890"/>
                    <a:gd name="T44" fmla="*/ 100 w 1619"/>
                    <a:gd name="T45" fmla="*/ 1336 h 1890"/>
                    <a:gd name="T46" fmla="*/ 157 w 1619"/>
                    <a:gd name="T47" fmla="*/ 1165 h 1890"/>
                    <a:gd name="T48" fmla="*/ 228 w 1619"/>
                    <a:gd name="T49" fmla="*/ 995 h 1890"/>
                    <a:gd name="T50" fmla="*/ 299 w 1619"/>
                    <a:gd name="T51" fmla="*/ 853 h 1890"/>
                    <a:gd name="T52" fmla="*/ 398 w 1619"/>
                    <a:gd name="T53" fmla="*/ 710 h 1890"/>
                    <a:gd name="T54" fmla="*/ 497 w 1619"/>
                    <a:gd name="T55" fmla="*/ 582 h 1890"/>
                    <a:gd name="T56" fmla="*/ 611 w 1619"/>
                    <a:gd name="T57" fmla="*/ 455 h 1890"/>
                    <a:gd name="T58" fmla="*/ 739 w 1619"/>
                    <a:gd name="T59" fmla="*/ 341 h 1890"/>
                    <a:gd name="T60" fmla="*/ 866 w 1619"/>
                    <a:gd name="T61" fmla="*/ 255 h 1890"/>
                    <a:gd name="T62" fmla="*/ 1008 w 1619"/>
                    <a:gd name="T63" fmla="*/ 184 h 1890"/>
                    <a:gd name="T64" fmla="*/ 1150 w 1619"/>
                    <a:gd name="T65" fmla="*/ 113 h 1890"/>
                    <a:gd name="T66" fmla="*/ 1307 w 1619"/>
                    <a:gd name="T67" fmla="*/ 71 h 1890"/>
                    <a:gd name="T68" fmla="*/ 1392 w 1619"/>
                    <a:gd name="T69" fmla="*/ 56 h 1890"/>
                    <a:gd name="T70" fmla="*/ 1548 w 1619"/>
                    <a:gd name="T71" fmla="*/ 4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1619" y="28"/>
                      </a:moveTo>
                      <a:lnTo>
                        <a:pt x="1619" y="0"/>
                      </a:lnTo>
                      <a:lnTo>
                        <a:pt x="1548" y="0"/>
                      </a:lnTo>
                      <a:lnTo>
                        <a:pt x="1463" y="14"/>
                      </a:lnTo>
                      <a:lnTo>
                        <a:pt x="1378" y="28"/>
                      </a:lnTo>
                      <a:lnTo>
                        <a:pt x="1378" y="28"/>
                      </a:lnTo>
                      <a:lnTo>
                        <a:pt x="1292" y="42"/>
                      </a:lnTo>
                      <a:lnTo>
                        <a:pt x="1221" y="56"/>
                      </a:lnTo>
                      <a:lnTo>
                        <a:pt x="1136" y="85"/>
                      </a:lnTo>
                      <a:lnTo>
                        <a:pt x="1065" y="113"/>
                      </a:lnTo>
                      <a:lnTo>
                        <a:pt x="994" y="142"/>
                      </a:lnTo>
                      <a:lnTo>
                        <a:pt x="923" y="184"/>
                      </a:lnTo>
                      <a:lnTo>
                        <a:pt x="852" y="227"/>
                      </a:lnTo>
                      <a:lnTo>
                        <a:pt x="781" y="270"/>
                      </a:lnTo>
                      <a:lnTo>
                        <a:pt x="781" y="270"/>
                      </a:lnTo>
                      <a:lnTo>
                        <a:pt x="710" y="327"/>
                      </a:lnTo>
                      <a:lnTo>
                        <a:pt x="654" y="383"/>
                      </a:lnTo>
                      <a:lnTo>
                        <a:pt x="583" y="426"/>
                      </a:lnTo>
                      <a:lnTo>
                        <a:pt x="526" y="497"/>
                      </a:lnTo>
                      <a:lnTo>
                        <a:pt x="469" y="554"/>
                      </a:lnTo>
                      <a:lnTo>
                        <a:pt x="426" y="611"/>
                      </a:lnTo>
                      <a:lnTo>
                        <a:pt x="370" y="682"/>
                      </a:lnTo>
                      <a:lnTo>
                        <a:pt x="327" y="753"/>
                      </a:lnTo>
                      <a:lnTo>
                        <a:pt x="313" y="767"/>
                      </a:lnTo>
                      <a:lnTo>
                        <a:pt x="270" y="838"/>
                      </a:lnTo>
                      <a:lnTo>
                        <a:pt x="228" y="909"/>
                      </a:lnTo>
                      <a:lnTo>
                        <a:pt x="185" y="995"/>
                      </a:lnTo>
                      <a:lnTo>
                        <a:pt x="157" y="1066"/>
                      </a:lnTo>
                      <a:lnTo>
                        <a:pt x="128" y="1151"/>
                      </a:lnTo>
                      <a:lnTo>
                        <a:pt x="100" y="1236"/>
                      </a:lnTo>
                      <a:lnTo>
                        <a:pt x="71" y="1322"/>
                      </a:lnTo>
                      <a:lnTo>
                        <a:pt x="43" y="1407"/>
                      </a:lnTo>
                      <a:lnTo>
                        <a:pt x="29" y="1507"/>
                      </a:lnTo>
                      <a:lnTo>
                        <a:pt x="29" y="1507"/>
                      </a:lnTo>
                      <a:lnTo>
                        <a:pt x="15" y="1606"/>
                      </a:lnTo>
                      <a:lnTo>
                        <a:pt x="0" y="1691"/>
                      </a:lnTo>
                      <a:lnTo>
                        <a:pt x="0" y="1791"/>
                      </a:lnTo>
                      <a:lnTo>
                        <a:pt x="0" y="1890"/>
                      </a:lnTo>
                      <a:lnTo>
                        <a:pt x="29" y="1890"/>
                      </a:lnTo>
                      <a:lnTo>
                        <a:pt x="29" y="1791"/>
                      </a:lnTo>
                      <a:lnTo>
                        <a:pt x="43" y="1691"/>
                      </a:lnTo>
                      <a:lnTo>
                        <a:pt x="43" y="1606"/>
                      </a:lnTo>
                      <a:lnTo>
                        <a:pt x="57" y="1521"/>
                      </a:lnTo>
                      <a:lnTo>
                        <a:pt x="57" y="1521"/>
                      </a:lnTo>
                      <a:lnTo>
                        <a:pt x="71" y="1421"/>
                      </a:lnTo>
                      <a:lnTo>
                        <a:pt x="100" y="1336"/>
                      </a:lnTo>
                      <a:lnTo>
                        <a:pt x="128" y="1251"/>
                      </a:lnTo>
                      <a:lnTo>
                        <a:pt x="157" y="1165"/>
                      </a:lnTo>
                      <a:lnTo>
                        <a:pt x="185" y="1080"/>
                      </a:lnTo>
                      <a:lnTo>
                        <a:pt x="228" y="995"/>
                      </a:lnTo>
                      <a:lnTo>
                        <a:pt x="256" y="924"/>
                      </a:lnTo>
                      <a:lnTo>
                        <a:pt x="299" y="853"/>
                      </a:lnTo>
                      <a:lnTo>
                        <a:pt x="341" y="782"/>
                      </a:lnTo>
                      <a:lnTo>
                        <a:pt x="398" y="710"/>
                      </a:lnTo>
                      <a:lnTo>
                        <a:pt x="441" y="639"/>
                      </a:lnTo>
                      <a:lnTo>
                        <a:pt x="497" y="582"/>
                      </a:lnTo>
                      <a:lnTo>
                        <a:pt x="554" y="511"/>
                      </a:lnTo>
                      <a:lnTo>
                        <a:pt x="611" y="455"/>
                      </a:lnTo>
                      <a:lnTo>
                        <a:pt x="668" y="398"/>
                      </a:lnTo>
                      <a:lnTo>
                        <a:pt x="739" y="341"/>
                      </a:lnTo>
                      <a:lnTo>
                        <a:pt x="795" y="298"/>
                      </a:lnTo>
                      <a:lnTo>
                        <a:pt x="866" y="255"/>
                      </a:lnTo>
                      <a:lnTo>
                        <a:pt x="937" y="213"/>
                      </a:lnTo>
                      <a:lnTo>
                        <a:pt x="1008" y="184"/>
                      </a:lnTo>
                      <a:lnTo>
                        <a:pt x="1079" y="142"/>
                      </a:lnTo>
                      <a:lnTo>
                        <a:pt x="1150" y="113"/>
                      </a:lnTo>
                      <a:lnTo>
                        <a:pt x="1221" y="85"/>
                      </a:lnTo>
                      <a:lnTo>
                        <a:pt x="1307" y="71"/>
                      </a:lnTo>
                      <a:lnTo>
                        <a:pt x="1392" y="56"/>
                      </a:lnTo>
                      <a:lnTo>
                        <a:pt x="1392" y="56"/>
                      </a:lnTo>
                      <a:lnTo>
                        <a:pt x="1463" y="42"/>
                      </a:lnTo>
                      <a:lnTo>
                        <a:pt x="1548" y="42"/>
                      </a:lnTo>
                      <a:lnTo>
                        <a:pt x="161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p:cNvSpPr>
                  <a:spLocks/>
                </p:cNvSpPr>
                <p:nvPr/>
              </p:nvSpPr>
              <p:spPr bwMode="auto">
                <a:xfrm>
                  <a:off x="7723" y="10783"/>
                  <a:ext cx="1561" cy="1820"/>
                </a:xfrm>
                <a:custGeom>
                  <a:avLst/>
                  <a:gdLst>
                    <a:gd name="T0" fmla="*/ 0 w 1561"/>
                    <a:gd name="T1" fmla="*/ 0 h 1820"/>
                    <a:gd name="T2" fmla="*/ 0 w 1561"/>
                    <a:gd name="T3" fmla="*/ 157 h 1820"/>
                    <a:gd name="T4" fmla="*/ 14 w 1561"/>
                    <a:gd name="T5" fmla="*/ 313 h 1820"/>
                    <a:gd name="T6" fmla="*/ 28 w 1561"/>
                    <a:gd name="T7" fmla="*/ 398 h 1820"/>
                    <a:gd name="T8" fmla="*/ 56 w 1561"/>
                    <a:gd name="T9" fmla="*/ 555 h 1820"/>
                    <a:gd name="T10" fmla="*/ 113 w 1561"/>
                    <a:gd name="T11" fmla="*/ 697 h 1820"/>
                    <a:gd name="T12" fmla="*/ 170 w 1561"/>
                    <a:gd name="T13" fmla="*/ 839 h 1820"/>
                    <a:gd name="T14" fmla="*/ 255 w 1561"/>
                    <a:gd name="T15" fmla="*/ 981 h 1820"/>
                    <a:gd name="T16" fmla="*/ 298 w 1561"/>
                    <a:gd name="T17" fmla="*/ 1052 h 1820"/>
                    <a:gd name="T18" fmla="*/ 397 w 1561"/>
                    <a:gd name="T19" fmla="*/ 1180 h 1820"/>
                    <a:gd name="T20" fmla="*/ 511 w 1561"/>
                    <a:gd name="T21" fmla="*/ 1294 h 1820"/>
                    <a:gd name="T22" fmla="*/ 624 w 1561"/>
                    <a:gd name="T23" fmla="*/ 1394 h 1820"/>
                    <a:gd name="T24" fmla="*/ 766 w 1561"/>
                    <a:gd name="T25" fmla="*/ 1493 h 1820"/>
                    <a:gd name="T26" fmla="*/ 837 w 1561"/>
                    <a:gd name="T27" fmla="*/ 1550 h 1820"/>
                    <a:gd name="T28" fmla="*/ 979 w 1561"/>
                    <a:gd name="T29" fmla="*/ 1621 h 1820"/>
                    <a:gd name="T30" fmla="*/ 1135 w 1561"/>
                    <a:gd name="T31" fmla="*/ 1692 h 1820"/>
                    <a:gd name="T32" fmla="*/ 1292 w 1561"/>
                    <a:gd name="T33" fmla="*/ 1749 h 1820"/>
                    <a:gd name="T34" fmla="*/ 1462 w 1561"/>
                    <a:gd name="T35" fmla="*/ 1806 h 1820"/>
                    <a:gd name="T36" fmla="*/ 1547 w 1561"/>
                    <a:gd name="T37" fmla="*/ 1820 h 1820"/>
                    <a:gd name="T38" fmla="*/ 1476 w 1561"/>
                    <a:gd name="T39" fmla="*/ 1763 h 1820"/>
                    <a:gd name="T40" fmla="*/ 1391 w 1561"/>
                    <a:gd name="T41" fmla="*/ 1749 h 1820"/>
                    <a:gd name="T42" fmla="*/ 1221 w 1561"/>
                    <a:gd name="T43" fmla="*/ 1692 h 1820"/>
                    <a:gd name="T44" fmla="*/ 1064 w 1561"/>
                    <a:gd name="T45" fmla="*/ 1635 h 1820"/>
                    <a:gd name="T46" fmla="*/ 922 w 1561"/>
                    <a:gd name="T47" fmla="*/ 1564 h 1820"/>
                    <a:gd name="T48" fmla="*/ 780 w 1561"/>
                    <a:gd name="T49" fmla="*/ 1479 h 1820"/>
                    <a:gd name="T50" fmla="*/ 653 w 1561"/>
                    <a:gd name="T51" fmla="*/ 1379 h 1820"/>
                    <a:gd name="T52" fmla="*/ 539 w 1561"/>
                    <a:gd name="T53" fmla="*/ 1266 h 1820"/>
                    <a:gd name="T54" fmla="*/ 426 w 1561"/>
                    <a:gd name="T55" fmla="*/ 1152 h 1820"/>
                    <a:gd name="T56" fmla="*/ 326 w 1561"/>
                    <a:gd name="T57" fmla="*/ 1024 h 1820"/>
                    <a:gd name="T58" fmla="*/ 241 w 1561"/>
                    <a:gd name="T59" fmla="*/ 896 h 1820"/>
                    <a:gd name="T60" fmla="*/ 170 w 1561"/>
                    <a:gd name="T61" fmla="*/ 754 h 1820"/>
                    <a:gd name="T62" fmla="*/ 113 w 1561"/>
                    <a:gd name="T63" fmla="*/ 612 h 1820"/>
                    <a:gd name="T64" fmla="*/ 71 w 1561"/>
                    <a:gd name="T65" fmla="*/ 469 h 1820"/>
                    <a:gd name="T66" fmla="*/ 56 w 1561"/>
                    <a:gd name="T67" fmla="*/ 384 h 1820"/>
                    <a:gd name="T68" fmla="*/ 28 w 1561"/>
                    <a:gd name="T69" fmla="*/ 242 h 1820"/>
                    <a:gd name="T70" fmla="*/ 28 w 1561"/>
                    <a:gd name="T71" fmla="*/ 86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1" h="1820">
                      <a:moveTo>
                        <a:pt x="28" y="0"/>
                      </a:moveTo>
                      <a:lnTo>
                        <a:pt x="0" y="0"/>
                      </a:lnTo>
                      <a:lnTo>
                        <a:pt x="0" y="86"/>
                      </a:lnTo>
                      <a:lnTo>
                        <a:pt x="0" y="157"/>
                      </a:lnTo>
                      <a:lnTo>
                        <a:pt x="0" y="242"/>
                      </a:lnTo>
                      <a:lnTo>
                        <a:pt x="14" y="313"/>
                      </a:lnTo>
                      <a:lnTo>
                        <a:pt x="28" y="398"/>
                      </a:lnTo>
                      <a:lnTo>
                        <a:pt x="28" y="398"/>
                      </a:lnTo>
                      <a:lnTo>
                        <a:pt x="42" y="484"/>
                      </a:lnTo>
                      <a:lnTo>
                        <a:pt x="56" y="555"/>
                      </a:lnTo>
                      <a:lnTo>
                        <a:pt x="85" y="626"/>
                      </a:lnTo>
                      <a:lnTo>
                        <a:pt x="113" y="697"/>
                      </a:lnTo>
                      <a:lnTo>
                        <a:pt x="142" y="768"/>
                      </a:lnTo>
                      <a:lnTo>
                        <a:pt x="170" y="839"/>
                      </a:lnTo>
                      <a:lnTo>
                        <a:pt x="213" y="910"/>
                      </a:lnTo>
                      <a:lnTo>
                        <a:pt x="255" y="981"/>
                      </a:lnTo>
                      <a:lnTo>
                        <a:pt x="255" y="981"/>
                      </a:lnTo>
                      <a:lnTo>
                        <a:pt x="298" y="1052"/>
                      </a:lnTo>
                      <a:lnTo>
                        <a:pt x="355" y="1109"/>
                      </a:lnTo>
                      <a:lnTo>
                        <a:pt x="397" y="1180"/>
                      </a:lnTo>
                      <a:lnTo>
                        <a:pt x="454" y="1237"/>
                      </a:lnTo>
                      <a:lnTo>
                        <a:pt x="511" y="1294"/>
                      </a:lnTo>
                      <a:lnTo>
                        <a:pt x="568" y="1351"/>
                      </a:lnTo>
                      <a:lnTo>
                        <a:pt x="624" y="1394"/>
                      </a:lnTo>
                      <a:lnTo>
                        <a:pt x="695" y="1450"/>
                      </a:lnTo>
                      <a:lnTo>
                        <a:pt x="766" y="1493"/>
                      </a:lnTo>
                      <a:lnTo>
                        <a:pt x="766" y="1507"/>
                      </a:lnTo>
                      <a:lnTo>
                        <a:pt x="837" y="1550"/>
                      </a:lnTo>
                      <a:lnTo>
                        <a:pt x="908" y="1593"/>
                      </a:lnTo>
                      <a:lnTo>
                        <a:pt x="979" y="1621"/>
                      </a:lnTo>
                      <a:lnTo>
                        <a:pt x="1050" y="1664"/>
                      </a:lnTo>
                      <a:lnTo>
                        <a:pt x="1135" y="1692"/>
                      </a:lnTo>
                      <a:lnTo>
                        <a:pt x="1206" y="1735"/>
                      </a:lnTo>
                      <a:lnTo>
                        <a:pt x="1292" y="1749"/>
                      </a:lnTo>
                      <a:lnTo>
                        <a:pt x="1377" y="1777"/>
                      </a:lnTo>
                      <a:lnTo>
                        <a:pt x="1462" y="1806"/>
                      </a:lnTo>
                      <a:lnTo>
                        <a:pt x="1476" y="1806"/>
                      </a:lnTo>
                      <a:lnTo>
                        <a:pt x="1547" y="1820"/>
                      </a:lnTo>
                      <a:lnTo>
                        <a:pt x="1561" y="1792"/>
                      </a:lnTo>
                      <a:lnTo>
                        <a:pt x="1476" y="1763"/>
                      </a:lnTo>
                      <a:lnTo>
                        <a:pt x="1476" y="1763"/>
                      </a:lnTo>
                      <a:lnTo>
                        <a:pt x="1391" y="1749"/>
                      </a:lnTo>
                      <a:lnTo>
                        <a:pt x="1306" y="1721"/>
                      </a:lnTo>
                      <a:lnTo>
                        <a:pt x="1221" y="1692"/>
                      </a:lnTo>
                      <a:lnTo>
                        <a:pt x="1150" y="1664"/>
                      </a:lnTo>
                      <a:lnTo>
                        <a:pt x="1064" y="1635"/>
                      </a:lnTo>
                      <a:lnTo>
                        <a:pt x="993" y="1593"/>
                      </a:lnTo>
                      <a:lnTo>
                        <a:pt x="922" y="1564"/>
                      </a:lnTo>
                      <a:lnTo>
                        <a:pt x="851" y="1522"/>
                      </a:lnTo>
                      <a:lnTo>
                        <a:pt x="780" y="1479"/>
                      </a:lnTo>
                      <a:lnTo>
                        <a:pt x="724" y="1422"/>
                      </a:lnTo>
                      <a:lnTo>
                        <a:pt x="653" y="1379"/>
                      </a:lnTo>
                      <a:lnTo>
                        <a:pt x="596" y="1323"/>
                      </a:lnTo>
                      <a:lnTo>
                        <a:pt x="539" y="1266"/>
                      </a:lnTo>
                      <a:lnTo>
                        <a:pt x="482" y="1209"/>
                      </a:lnTo>
                      <a:lnTo>
                        <a:pt x="426" y="1152"/>
                      </a:lnTo>
                      <a:lnTo>
                        <a:pt x="369" y="1095"/>
                      </a:lnTo>
                      <a:lnTo>
                        <a:pt x="326" y="1024"/>
                      </a:lnTo>
                      <a:lnTo>
                        <a:pt x="284" y="967"/>
                      </a:lnTo>
                      <a:lnTo>
                        <a:pt x="241" y="896"/>
                      </a:lnTo>
                      <a:lnTo>
                        <a:pt x="213" y="825"/>
                      </a:lnTo>
                      <a:lnTo>
                        <a:pt x="170" y="754"/>
                      </a:lnTo>
                      <a:lnTo>
                        <a:pt x="142" y="683"/>
                      </a:lnTo>
                      <a:lnTo>
                        <a:pt x="113" y="612"/>
                      </a:lnTo>
                      <a:lnTo>
                        <a:pt x="85" y="541"/>
                      </a:lnTo>
                      <a:lnTo>
                        <a:pt x="71" y="469"/>
                      </a:lnTo>
                      <a:lnTo>
                        <a:pt x="56" y="384"/>
                      </a:lnTo>
                      <a:lnTo>
                        <a:pt x="56" y="384"/>
                      </a:lnTo>
                      <a:lnTo>
                        <a:pt x="42" y="313"/>
                      </a:lnTo>
                      <a:lnTo>
                        <a:pt x="28" y="242"/>
                      </a:lnTo>
                      <a:lnTo>
                        <a:pt x="28" y="157"/>
                      </a:lnTo>
                      <a:lnTo>
                        <a:pt x="28" y="86"/>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nvGrpSpPr>
                <p:cNvPr id="34" name="Group 33"/>
                <p:cNvGrpSpPr>
                  <a:grpSpLocks/>
                </p:cNvGrpSpPr>
                <p:nvPr/>
              </p:nvGrpSpPr>
              <p:grpSpPr bwMode="auto">
                <a:xfrm>
                  <a:off x="10832" y="8907"/>
                  <a:ext cx="1619" cy="3696"/>
                  <a:chOff x="10832" y="8907"/>
                  <a:chExt cx="1619" cy="3696"/>
                </a:xfrm>
              </p:grpSpPr>
              <p:sp>
                <p:nvSpPr>
                  <p:cNvPr id="40" name="Freeform 39"/>
                  <p:cNvSpPr>
                    <a:spLocks/>
                  </p:cNvSpPr>
                  <p:nvPr/>
                </p:nvSpPr>
                <p:spPr bwMode="auto">
                  <a:xfrm>
                    <a:off x="10832" y="8907"/>
                    <a:ext cx="1619" cy="1890"/>
                  </a:xfrm>
                  <a:custGeom>
                    <a:avLst/>
                    <a:gdLst>
                      <a:gd name="T0" fmla="*/ 0 w 1619"/>
                      <a:gd name="T1" fmla="*/ 28 h 1890"/>
                      <a:gd name="T2" fmla="*/ 156 w 1619"/>
                      <a:gd name="T3" fmla="*/ 42 h 1890"/>
                      <a:gd name="T4" fmla="*/ 241 w 1619"/>
                      <a:gd name="T5" fmla="*/ 56 h 1890"/>
                      <a:gd name="T6" fmla="*/ 398 w 1619"/>
                      <a:gd name="T7" fmla="*/ 85 h 1890"/>
                      <a:gd name="T8" fmla="*/ 540 w 1619"/>
                      <a:gd name="T9" fmla="*/ 142 h 1890"/>
                      <a:gd name="T10" fmla="*/ 682 w 1619"/>
                      <a:gd name="T11" fmla="*/ 213 h 1890"/>
                      <a:gd name="T12" fmla="*/ 824 w 1619"/>
                      <a:gd name="T13" fmla="*/ 298 h 1890"/>
                      <a:gd name="T14" fmla="*/ 951 w 1619"/>
                      <a:gd name="T15" fmla="*/ 398 h 1890"/>
                      <a:gd name="T16" fmla="*/ 1065 w 1619"/>
                      <a:gd name="T17" fmla="*/ 511 h 1890"/>
                      <a:gd name="T18" fmla="*/ 1178 w 1619"/>
                      <a:gd name="T19" fmla="*/ 639 h 1890"/>
                      <a:gd name="T20" fmla="*/ 1278 w 1619"/>
                      <a:gd name="T21" fmla="*/ 782 h 1890"/>
                      <a:gd name="T22" fmla="*/ 1363 w 1619"/>
                      <a:gd name="T23" fmla="*/ 924 h 1890"/>
                      <a:gd name="T24" fmla="*/ 1434 w 1619"/>
                      <a:gd name="T25" fmla="*/ 1080 h 1890"/>
                      <a:gd name="T26" fmla="*/ 1491 w 1619"/>
                      <a:gd name="T27" fmla="*/ 1251 h 1890"/>
                      <a:gd name="T28" fmla="*/ 1548 w 1619"/>
                      <a:gd name="T29" fmla="*/ 1421 h 1890"/>
                      <a:gd name="T30" fmla="*/ 1562 w 1619"/>
                      <a:gd name="T31" fmla="*/ 1521 h 1890"/>
                      <a:gd name="T32" fmla="*/ 1590 w 1619"/>
                      <a:gd name="T33" fmla="*/ 1691 h 1890"/>
                      <a:gd name="T34" fmla="*/ 1590 w 1619"/>
                      <a:gd name="T35" fmla="*/ 1890 h 1890"/>
                      <a:gd name="T36" fmla="*/ 1619 w 1619"/>
                      <a:gd name="T37" fmla="*/ 1791 h 1890"/>
                      <a:gd name="T38" fmla="*/ 1604 w 1619"/>
                      <a:gd name="T39" fmla="*/ 1606 h 1890"/>
                      <a:gd name="T40" fmla="*/ 1590 w 1619"/>
                      <a:gd name="T41" fmla="*/ 1507 h 1890"/>
                      <a:gd name="T42" fmla="*/ 1548 w 1619"/>
                      <a:gd name="T43" fmla="*/ 1322 h 1890"/>
                      <a:gd name="T44" fmla="*/ 1491 w 1619"/>
                      <a:gd name="T45" fmla="*/ 1151 h 1890"/>
                      <a:gd name="T46" fmla="*/ 1434 w 1619"/>
                      <a:gd name="T47" fmla="*/ 995 h 1890"/>
                      <a:gd name="T48" fmla="*/ 1349 w 1619"/>
                      <a:gd name="T49" fmla="*/ 838 h 1890"/>
                      <a:gd name="T50" fmla="*/ 1292 w 1619"/>
                      <a:gd name="T51" fmla="*/ 753 h 1890"/>
                      <a:gd name="T52" fmla="*/ 1207 w 1619"/>
                      <a:gd name="T53" fmla="*/ 611 h 1890"/>
                      <a:gd name="T54" fmla="*/ 1093 w 1619"/>
                      <a:gd name="T55" fmla="*/ 497 h 1890"/>
                      <a:gd name="T56" fmla="*/ 965 w 1619"/>
                      <a:gd name="T57" fmla="*/ 383 h 1890"/>
                      <a:gd name="T58" fmla="*/ 838 w 1619"/>
                      <a:gd name="T59" fmla="*/ 270 h 1890"/>
                      <a:gd name="T60" fmla="*/ 767 w 1619"/>
                      <a:gd name="T61" fmla="*/ 227 h 1890"/>
                      <a:gd name="T62" fmla="*/ 625 w 1619"/>
                      <a:gd name="T63" fmla="*/ 142 h 1890"/>
                      <a:gd name="T64" fmla="*/ 483 w 1619"/>
                      <a:gd name="T65" fmla="*/ 85 h 1890"/>
                      <a:gd name="T66" fmla="*/ 327 w 1619"/>
                      <a:gd name="T67" fmla="*/ 42 h 1890"/>
                      <a:gd name="T68" fmla="*/ 241 w 1619"/>
                      <a:gd name="T69" fmla="*/ 28 h 1890"/>
                      <a:gd name="T70" fmla="*/ 85 w 1619"/>
                      <a:gd name="T71"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0" y="0"/>
                        </a:moveTo>
                        <a:lnTo>
                          <a:pt x="0" y="28"/>
                        </a:lnTo>
                        <a:lnTo>
                          <a:pt x="85" y="42"/>
                        </a:lnTo>
                        <a:lnTo>
                          <a:pt x="156" y="42"/>
                        </a:lnTo>
                        <a:lnTo>
                          <a:pt x="241" y="56"/>
                        </a:lnTo>
                        <a:lnTo>
                          <a:pt x="241" y="56"/>
                        </a:lnTo>
                        <a:lnTo>
                          <a:pt x="312" y="71"/>
                        </a:lnTo>
                        <a:lnTo>
                          <a:pt x="398" y="85"/>
                        </a:lnTo>
                        <a:lnTo>
                          <a:pt x="469" y="113"/>
                        </a:lnTo>
                        <a:lnTo>
                          <a:pt x="540" y="142"/>
                        </a:lnTo>
                        <a:lnTo>
                          <a:pt x="611" y="184"/>
                        </a:lnTo>
                        <a:lnTo>
                          <a:pt x="682" y="213"/>
                        </a:lnTo>
                        <a:lnTo>
                          <a:pt x="753" y="255"/>
                        </a:lnTo>
                        <a:lnTo>
                          <a:pt x="824" y="298"/>
                        </a:lnTo>
                        <a:lnTo>
                          <a:pt x="880" y="341"/>
                        </a:lnTo>
                        <a:lnTo>
                          <a:pt x="951" y="398"/>
                        </a:lnTo>
                        <a:lnTo>
                          <a:pt x="1008" y="455"/>
                        </a:lnTo>
                        <a:lnTo>
                          <a:pt x="1065" y="511"/>
                        </a:lnTo>
                        <a:lnTo>
                          <a:pt x="1122" y="582"/>
                        </a:lnTo>
                        <a:lnTo>
                          <a:pt x="1178" y="639"/>
                        </a:lnTo>
                        <a:lnTo>
                          <a:pt x="1221" y="710"/>
                        </a:lnTo>
                        <a:lnTo>
                          <a:pt x="1278" y="782"/>
                        </a:lnTo>
                        <a:lnTo>
                          <a:pt x="1320" y="853"/>
                        </a:lnTo>
                        <a:lnTo>
                          <a:pt x="1363" y="924"/>
                        </a:lnTo>
                        <a:lnTo>
                          <a:pt x="1391" y="995"/>
                        </a:lnTo>
                        <a:lnTo>
                          <a:pt x="1434" y="1080"/>
                        </a:lnTo>
                        <a:lnTo>
                          <a:pt x="1462" y="1165"/>
                        </a:lnTo>
                        <a:lnTo>
                          <a:pt x="1491" y="1251"/>
                        </a:lnTo>
                        <a:lnTo>
                          <a:pt x="1519" y="1336"/>
                        </a:lnTo>
                        <a:lnTo>
                          <a:pt x="1548" y="1421"/>
                        </a:lnTo>
                        <a:lnTo>
                          <a:pt x="1562" y="1521"/>
                        </a:lnTo>
                        <a:lnTo>
                          <a:pt x="1562" y="1521"/>
                        </a:lnTo>
                        <a:lnTo>
                          <a:pt x="1576" y="1606"/>
                        </a:lnTo>
                        <a:lnTo>
                          <a:pt x="1590" y="1691"/>
                        </a:lnTo>
                        <a:lnTo>
                          <a:pt x="1590" y="1791"/>
                        </a:lnTo>
                        <a:lnTo>
                          <a:pt x="1590" y="1890"/>
                        </a:lnTo>
                        <a:lnTo>
                          <a:pt x="1619" y="1890"/>
                        </a:lnTo>
                        <a:lnTo>
                          <a:pt x="1619" y="1791"/>
                        </a:lnTo>
                        <a:lnTo>
                          <a:pt x="1619" y="1691"/>
                        </a:lnTo>
                        <a:lnTo>
                          <a:pt x="1604" y="1606"/>
                        </a:lnTo>
                        <a:lnTo>
                          <a:pt x="1590" y="1507"/>
                        </a:lnTo>
                        <a:lnTo>
                          <a:pt x="1590" y="1507"/>
                        </a:lnTo>
                        <a:lnTo>
                          <a:pt x="1576" y="1407"/>
                        </a:lnTo>
                        <a:lnTo>
                          <a:pt x="1548" y="1322"/>
                        </a:lnTo>
                        <a:lnTo>
                          <a:pt x="1519" y="1236"/>
                        </a:lnTo>
                        <a:lnTo>
                          <a:pt x="1491" y="1151"/>
                        </a:lnTo>
                        <a:lnTo>
                          <a:pt x="1462" y="1066"/>
                        </a:lnTo>
                        <a:lnTo>
                          <a:pt x="1434" y="995"/>
                        </a:lnTo>
                        <a:lnTo>
                          <a:pt x="1391" y="909"/>
                        </a:lnTo>
                        <a:lnTo>
                          <a:pt x="1349" y="838"/>
                        </a:lnTo>
                        <a:lnTo>
                          <a:pt x="1306" y="767"/>
                        </a:lnTo>
                        <a:lnTo>
                          <a:pt x="1292" y="753"/>
                        </a:lnTo>
                        <a:lnTo>
                          <a:pt x="1249" y="682"/>
                        </a:lnTo>
                        <a:lnTo>
                          <a:pt x="1207" y="611"/>
                        </a:lnTo>
                        <a:lnTo>
                          <a:pt x="1150" y="554"/>
                        </a:lnTo>
                        <a:lnTo>
                          <a:pt x="1093" y="497"/>
                        </a:lnTo>
                        <a:lnTo>
                          <a:pt x="1036" y="426"/>
                        </a:lnTo>
                        <a:lnTo>
                          <a:pt x="965" y="383"/>
                        </a:lnTo>
                        <a:lnTo>
                          <a:pt x="909" y="327"/>
                        </a:lnTo>
                        <a:lnTo>
                          <a:pt x="838" y="270"/>
                        </a:lnTo>
                        <a:lnTo>
                          <a:pt x="838" y="270"/>
                        </a:lnTo>
                        <a:lnTo>
                          <a:pt x="767" y="227"/>
                        </a:lnTo>
                        <a:lnTo>
                          <a:pt x="696" y="184"/>
                        </a:lnTo>
                        <a:lnTo>
                          <a:pt x="625" y="142"/>
                        </a:lnTo>
                        <a:lnTo>
                          <a:pt x="554" y="113"/>
                        </a:lnTo>
                        <a:lnTo>
                          <a:pt x="483" y="85"/>
                        </a:lnTo>
                        <a:lnTo>
                          <a:pt x="412" y="56"/>
                        </a:lnTo>
                        <a:lnTo>
                          <a:pt x="327" y="42"/>
                        </a:lnTo>
                        <a:lnTo>
                          <a:pt x="241" y="28"/>
                        </a:lnTo>
                        <a:lnTo>
                          <a:pt x="241" y="28"/>
                        </a:lnTo>
                        <a:lnTo>
                          <a:pt x="156" y="14"/>
                        </a:lnTo>
                        <a:lnTo>
                          <a:pt x="8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1" name="Freeform 40"/>
                  <p:cNvSpPr>
                    <a:spLocks/>
                  </p:cNvSpPr>
                  <p:nvPr/>
                </p:nvSpPr>
                <p:spPr bwMode="auto">
                  <a:xfrm>
                    <a:off x="10875" y="10783"/>
                    <a:ext cx="1561" cy="1820"/>
                  </a:xfrm>
                  <a:custGeom>
                    <a:avLst/>
                    <a:gdLst>
                      <a:gd name="T0" fmla="*/ 1533 w 1561"/>
                      <a:gd name="T1" fmla="*/ 0 h 1820"/>
                      <a:gd name="T2" fmla="*/ 1533 w 1561"/>
                      <a:gd name="T3" fmla="*/ 157 h 1820"/>
                      <a:gd name="T4" fmla="*/ 1519 w 1561"/>
                      <a:gd name="T5" fmla="*/ 313 h 1820"/>
                      <a:gd name="T6" fmla="*/ 1505 w 1561"/>
                      <a:gd name="T7" fmla="*/ 384 h 1820"/>
                      <a:gd name="T8" fmla="*/ 1476 w 1561"/>
                      <a:gd name="T9" fmla="*/ 541 h 1820"/>
                      <a:gd name="T10" fmla="*/ 1419 w 1561"/>
                      <a:gd name="T11" fmla="*/ 683 h 1820"/>
                      <a:gd name="T12" fmla="*/ 1363 w 1561"/>
                      <a:gd name="T13" fmla="*/ 825 h 1820"/>
                      <a:gd name="T14" fmla="*/ 1277 w 1561"/>
                      <a:gd name="T15" fmla="*/ 967 h 1820"/>
                      <a:gd name="T16" fmla="*/ 1192 w 1561"/>
                      <a:gd name="T17" fmla="*/ 1095 h 1820"/>
                      <a:gd name="T18" fmla="*/ 1093 w 1561"/>
                      <a:gd name="T19" fmla="*/ 1209 h 1820"/>
                      <a:gd name="T20" fmla="*/ 965 w 1561"/>
                      <a:gd name="T21" fmla="*/ 1323 h 1820"/>
                      <a:gd name="T22" fmla="*/ 852 w 1561"/>
                      <a:gd name="T23" fmla="*/ 1422 h 1820"/>
                      <a:gd name="T24" fmla="*/ 710 w 1561"/>
                      <a:gd name="T25" fmla="*/ 1522 h 1820"/>
                      <a:gd name="T26" fmla="*/ 568 w 1561"/>
                      <a:gd name="T27" fmla="*/ 1593 h 1820"/>
                      <a:gd name="T28" fmla="*/ 411 w 1561"/>
                      <a:gd name="T29" fmla="*/ 1664 h 1820"/>
                      <a:gd name="T30" fmla="*/ 255 w 1561"/>
                      <a:gd name="T31" fmla="*/ 1721 h 1820"/>
                      <a:gd name="T32" fmla="*/ 85 w 1561"/>
                      <a:gd name="T33" fmla="*/ 1763 h 1820"/>
                      <a:gd name="T34" fmla="*/ 0 w 1561"/>
                      <a:gd name="T35" fmla="*/ 1792 h 1820"/>
                      <a:gd name="T36" fmla="*/ 85 w 1561"/>
                      <a:gd name="T37" fmla="*/ 1806 h 1820"/>
                      <a:gd name="T38" fmla="*/ 184 w 1561"/>
                      <a:gd name="T39" fmla="*/ 1777 h 1820"/>
                      <a:gd name="T40" fmla="*/ 355 w 1561"/>
                      <a:gd name="T41" fmla="*/ 1735 h 1820"/>
                      <a:gd name="T42" fmla="*/ 511 w 1561"/>
                      <a:gd name="T43" fmla="*/ 1664 h 1820"/>
                      <a:gd name="T44" fmla="*/ 653 w 1561"/>
                      <a:gd name="T45" fmla="*/ 1593 h 1820"/>
                      <a:gd name="T46" fmla="*/ 795 w 1561"/>
                      <a:gd name="T47" fmla="*/ 1507 h 1820"/>
                      <a:gd name="T48" fmla="*/ 866 w 1561"/>
                      <a:gd name="T49" fmla="*/ 1450 h 1820"/>
                      <a:gd name="T50" fmla="*/ 993 w 1561"/>
                      <a:gd name="T51" fmla="*/ 1351 h 1820"/>
                      <a:gd name="T52" fmla="*/ 1107 w 1561"/>
                      <a:gd name="T53" fmla="*/ 1237 h 1820"/>
                      <a:gd name="T54" fmla="*/ 1206 w 1561"/>
                      <a:gd name="T55" fmla="*/ 1109 h 1820"/>
                      <a:gd name="T56" fmla="*/ 1306 w 1561"/>
                      <a:gd name="T57" fmla="*/ 981 h 1820"/>
                      <a:gd name="T58" fmla="*/ 1348 w 1561"/>
                      <a:gd name="T59" fmla="*/ 910 h 1820"/>
                      <a:gd name="T60" fmla="*/ 1419 w 1561"/>
                      <a:gd name="T61" fmla="*/ 768 h 1820"/>
                      <a:gd name="T62" fmla="*/ 1476 w 1561"/>
                      <a:gd name="T63" fmla="*/ 626 h 1820"/>
                      <a:gd name="T64" fmla="*/ 1519 w 1561"/>
                      <a:gd name="T65" fmla="*/ 484 h 1820"/>
                      <a:gd name="T66" fmla="*/ 1533 w 1561"/>
                      <a:gd name="T67" fmla="*/ 398 h 1820"/>
                      <a:gd name="T68" fmla="*/ 1547 w 1561"/>
                      <a:gd name="T69" fmla="*/ 313 h 1820"/>
                      <a:gd name="T70" fmla="*/ 1561 w 1561"/>
                      <a:gd name="T71" fmla="*/ 157 h 1820"/>
                      <a:gd name="T72" fmla="*/ 1561 w 1561"/>
                      <a:gd name="T73" fmla="*/ 0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1" h="1820">
                        <a:moveTo>
                          <a:pt x="1561" y="0"/>
                        </a:moveTo>
                        <a:lnTo>
                          <a:pt x="1533" y="0"/>
                        </a:lnTo>
                        <a:lnTo>
                          <a:pt x="1533" y="86"/>
                        </a:lnTo>
                        <a:lnTo>
                          <a:pt x="1533" y="157"/>
                        </a:lnTo>
                        <a:lnTo>
                          <a:pt x="1533" y="242"/>
                        </a:lnTo>
                        <a:lnTo>
                          <a:pt x="1519" y="313"/>
                        </a:lnTo>
                        <a:lnTo>
                          <a:pt x="1505" y="384"/>
                        </a:lnTo>
                        <a:lnTo>
                          <a:pt x="1505" y="384"/>
                        </a:lnTo>
                        <a:lnTo>
                          <a:pt x="1490" y="469"/>
                        </a:lnTo>
                        <a:lnTo>
                          <a:pt x="1476" y="541"/>
                        </a:lnTo>
                        <a:lnTo>
                          <a:pt x="1448" y="612"/>
                        </a:lnTo>
                        <a:lnTo>
                          <a:pt x="1419" y="683"/>
                        </a:lnTo>
                        <a:lnTo>
                          <a:pt x="1391" y="754"/>
                        </a:lnTo>
                        <a:lnTo>
                          <a:pt x="1363" y="825"/>
                        </a:lnTo>
                        <a:lnTo>
                          <a:pt x="1320" y="896"/>
                        </a:lnTo>
                        <a:lnTo>
                          <a:pt x="1277" y="967"/>
                        </a:lnTo>
                        <a:lnTo>
                          <a:pt x="1235" y="1024"/>
                        </a:lnTo>
                        <a:lnTo>
                          <a:pt x="1192" y="1095"/>
                        </a:lnTo>
                        <a:lnTo>
                          <a:pt x="1135" y="1152"/>
                        </a:lnTo>
                        <a:lnTo>
                          <a:pt x="1093" y="1209"/>
                        </a:lnTo>
                        <a:lnTo>
                          <a:pt x="1036" y="1266"/>
                        </a:lnTo>
                        <a:lnTo>
                          <a:pt x="965" y="1323"/>
                        </a:lnTo>
                        <a:lnTo>
                          <a:pt x="908" y="1379"/>
                        </a:lnTo>
                        <a:lnTo>
                          <a:pt x="852" y="1422"/>
                        </a:lnTo>
                        <a:lnTo>
                          <a:pt x="781" y="1479"/>
                        </a:lnTo>
                        <a:lnTo>
                          <a:pt x="710" y="1522"/>
                        </a:lnTo>
                        <a:lnTo>
                          <a:pt x="639" y="1564"/>
                        </a:lnTo>
                        <a:lnTo>
                          <a:pt x="568" y="1593"/>
                        </a:lnTo>
                        <a:lnTo>
                          <a:pt x="497" y="1635"/>
                        </a:lnTo>
                        <a:lnTo>
                          <a:pt x="411" y="1664"/>
                        </a:lnTo>
                        <a:lnTo>
                          <a:pt x="340" y="1692"/>
                        </a:lnTo>
                        <a:lnTo>
                          <a:pt x="255" y="1721"/>
                        </a:lnTo>
                        <a:lnTo>
                          <a:pt x="170" y="1749"/>
                        </a:lnTo>
                        <a:lnTo>
                          <a:pt x="85" y="1763"/>
                        </a:lnTo>
                        <a:lnTo>
                          <a:pt x="85" y="1763"/>
                        </a:lnTo>
                        <a:lnTo>
                          <a:pt x="0" y="1792"/>
                        </a:lnTo>
                        <a:lnTo>
                          <a:pt x="14" y="1820"/>
                        </a:lnTo>
                        <a:lnTo>
                          <a:pt x="85" y="1806"/>
                        </a:lnTo>
                        <a:lnTo>
                          <a:pt x="99" y="1806"/>
                        </a:lnTo>
                        <a:lnTo>
                          <a:pt x="184" y="1777"/>
                        </a:lnTo>
                        <a:lnTo>
                          <a:pt x="269" y="1749"/>
                        </a:lnTo>
                        <a:lnTo>
                          <a:pt x="355" y="1735"/>
                        </a:lnTo>
                        <a:lnTo>
                          <a:pt x="426" y="1692"/>
                        </a:lnTo>
                        <a:lnTo>
                          <a:pt x="511" y="1664"/>
                        </a:lnTo>
                        <a:lnTo>
                          <a:pt x="582" y="1621"/>
                        </a:lnTo>
                        <a:lnTo>
                          <a:pt x="653" y="1593"/>
                        </a:lnTo>
                        <a:lnTo>
                          <a:pt x="724" y="1550"/>
                        </a:lnTo>
                        <a:lnTo>
                          <a:pt x="795" y="1507"/>
                        </a:lnTo>
                        <a:lnTo>
                          <a:pt x="795" y="1493"/>
                        </a:lnTo>
                        <a:lnTo>
                          <a:pt x="866" y="1450"/>
                        </a:lnTo>
                        <a:lnTo>
                          <a:pt x="937" y="1394"/>
                        </a:lnTo>
                        <a:lnTo>
                          <a:pt x="993" y="1351"/>
                        </a:lnTo>
                        <a:lnTo>
                          <a:pt x="1050" y="1294"/>
                        </a:lnTo>
                        <a:lnTo>
                          <a:pt x="1107" y="1237"/>
                        </a:lnTo>
                        <a:lnTo>
                          <a:pt x="1164" y="1180"/>
                        </a:lnTo>
                        <a:lnTo>
                          <a:pt x="1206" y="1109"/>
                        </a:lnTo>
                        <a:lnTo>
                          <a:pt x="1263" y="1052"/>
                        </a:lnTo>
                        <a:lnTo>
                          <a:pt x="1306" y="981"/>
                        </a:lnTo>
                        <a:lnTo>
                          <a:pt x="1306" y="981"/>
                        </a:lnTo>
                        <a:lnTo>
                          <a:pt x="1348" y="910"/>
                        </a:lnTo>
                        <a:lnTo>
                          <a:pt x="1391" y="839"/>
                        </a:lnTo>
                        <a:lnTo>
                          <a:pt x="1419" y="768"/>
                        </a:lnTo>
                        <a:lnTo>
                          <a:pt x="1448" y="697"/>
                        </a:lnTo>
                        <a:lnTo>
                          <a:pt x="1476" y="626"/>
                        </a:lnTo>
                        <a:lnTo>
                          <a:pt x="1505" y="555"/>
                        </a:lnTo>
                        <a:lnTo>
                          <a:pt x="1519" y="484"/>
                        </a:lnTo>
                        <a:lnTo>
                          <a:pt x="1533" y="398"/>
                        </a:lnTo>
                        <a:lnTo>
                          <a:pt x="1533" y="398"/>
                        </a:lnTo>
                        <a:lnTo>
                          <a:pt x="1533" y="398"/>
                        </a:lnTo>
                        <a:lnTo>
                          <a:pt x="1547" y="313"/>
                        </a:lnTo>
                        <a:lnTo>
                          <a:pt x="1561" y="242"/>
                        </a:lnTo>
                        <a:lnTo>
                          <a:pt x="1561" y="157"/>
                        </a:lnTo>
                        <a:lnTo>
                          <a:pt x="1561" y="86"/>
                        </a:lnTo>
                        <a:lnTo>
                          <a:pt x="15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5" name="Rectangle 34"/>
                <p:cNvSpPr>
                  <a:spLocks noChangeArrowheads="1"/>
                </p:cNvSpPr>
                <p:nvPr/>
              </p:nvSpPr>
              <p:spPr bwMode="auto">
                <a:xfrm>
                  <a:off x="9199" y="12617"/>
                  <a:ext cx="1718"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36" name="Freeform 35"/>
                <p:cNvSpPr>
                  <a:spLocks/>
                </p:cNvSpPr>
                <p:nvPr/>
              </p:nvSpPr>
              <p:spPr bwMode="auto">
                <a:xfrm>
                  <a:off x="9100" y="7599"/>
                  <a:ext cx="241" cy="1322"/>
                </a:xfrm>
                <a:custGeom>
                  <a:avLst/>
                  <a:gdLst>
                    <a:gd name="T0" fmla="*/ 213 w 241"/>
                    <a:gd name="T1" fmla="*/ 1322 h 1322"/>
                    <a:gd name="T2" fmla="*/ 241 w 241"/>
                    <a:gd name="T3" fmla="*/ 1322 h 1322"/>
                    <a:gd name="T4" fmla="*/ 28 w 241"/>
                    <a:gd name="T5" fmla="*/ 0 h 1322"/>
                    <a:gd name="T6" fmla="*/ 0 w 241"/>
                    <a:gd name="T7" fmla="*/ 14 h 1322"/>
                    <a:gd name="T8" fmla="*/ 213 w 241"/>
                    <a:gd name="T9" fmla="*/ 1322 h 1322"/>
                  </a:gdLst>
                  <a:ahLst/>
                  <a:cxnLst>
                    <a:cxn ang="0">
                      <a:pos x="T0" y="T1"/>
                    </a:cxn>
                    <a:cxn ang="0">
                      <a:pos x="T2" y="T3"/>
                    </a:cxn>
                    <a:cxn ang="0">
                      <a:pos x="T4" y="T5"/>
                    </a:cxn>
                    <a:cxn ang="0">
                      <a:pos x="T6" y="T7"/>
                    </a:cxn>
                    <a:cxn ang="0">
                      <a:pos x="T8" y="T9"/>
                    </a:cxn>
                  </a:cxnLst>
                  <a:rect l="0" t="0" r="r" b="b"/>
                  <a:pathLst>
                    <a:path w="241" h="1322">
                      <a:moveTo>
                        <a:pt x="213" y="1322"/>
                      </a:moveTo>
                      <a:lnTo>
                        <a:pt x="241" y="1322"/>
                      </a:lnTo>
                      <a:lnTo>
                        <a:pt x="28" y="0"/>
                      </a:lnTo>
                      <a:lnTo>
                        <a:pt x="0" y="14"/>
                      </a:lnTo>
                      <a:lnTo>
                        <a:pt x="213"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7" name="Freeform 36"/>
                <p:cNvSpPr>
                  <a:spLocks/>
                </p:cNvSpPr>
                <p:nvPr/>
              </p:nvSpPr>
              <p:spPr bwMode="auto">
                <a:xfrm>
                  <a:off x="10818" y="7599"/>
                  <a:ext cx="241" cy="1322"/>
                </a:xfrm>
                <a:custGeom>
                  <a:avLst/>
                  <a:gdLst>
                    <a:gd name="T0" fmla="*/ 0 w 241"/>
                    <a:gd name="T1" fmla="*/ 1322 h 1322"/>
                    <a:gd name="T2" fmla="*/ 28 w 241"/>
                    <a:gd name="T3" fmla="*/ 1322 h 1322"/>
                    <a:gd name="T4" fmla="*/ 241 w 241"/>
                    <a:gd name="T5" fmla="*/ 14 h 1322"/>
                    <a:gd name="T6" fmla="*/ 213 w 241"/>
                    <a:gd name="T7" fmla="*/ 0 h 1322"/>
                    <a:gd name="T8" fmla="*/ 0 w 241"/>
                    <a:gd name="T9" fmla="*/ 1322 h 1322"/>
                  </a:gdLst>
                  <a:ahLst/>
                  <a:cxnLst>
                    <a:cxn ang="0">
                      <a:pos x="T0" y="T1"/>
                    </a:cxn>
                    <a:cxn ang="0">
                      <a:pos x="T2" y="T3"/>
                    </a:cxn>
                    <a:cxn ang="0">
                      <a:pos x="T4" y="T5"/>
                    </a:cxn>
                    <a:cxn ang="0">
                      <a:pos x="T6" y="T7"/>
                    </a:cxn>
                    <a:cxn ang="0">
                      <a:pos x="T8" y="T9"/>
                    </a:cxn>
                  </a:cxnLst>
                  <a:rect l="0" t="0" r="r" b="b"/>
                  <a:pathLst>
                    <a:path w="241" h="1322">
                      <a:moveTo>
                        <a:pt x="0" y="1322"/>
                      </a:moveTo>
                      <a:lnTo>
                        <a:pt x="28" y="1322"/>
                      </a:lnTo>
                      <a:lnTo>
                        <a:pt x="241" y="14"/>
                      </a:lnTo>
                      <a:lnTo>
                        <a:pt x="213" y="0"/>
                      </a:lnTo>
                      <a:lnTo>
                        <a:pt x="0"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8" name="Oval 37"/>
                <p:cNvSpPr>
                  <a:spLocks noChangeArrowheads="1"/>
                </p:cNvSpPr>
                <p:nvPr/>
              </p:nvSpPr>
              <p:spPr bwMode="auto">
                <a:xfrm>
                  <a:off x="9128" y="7542"/>
                  <a:ext cx="1903" cy="7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Oval 38"/>
                <p:cNvSpPr>
                  <a:spLocks noChangeArrowheads="1"/>
                </p:cNvSpPr>
                <p:nvPr/>
              </p:nvSpPr>
              <p:spPr bwMode="auto">
                <a:xfrm>
                  <a:off x="9100" y="7499"/>
                  <a:ext cx="1959" cy="142"/>
                </a:xfrm>
                <a:prstGeom prst="ellipse">
                  <a:avLst/>
                </a:prstGeom>
                <a:noFill/>
                <a:ln w="1778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grpSp>
          <p:sp>
            <p:nvSpPr>
              <p:cNvPr id="14" name="Oval 13"/>
              <p:cNvSpPr>
                <a:spLocks noChangeArrowheads="1"/>
              </p:cNvSpPr>
              <p:nvPr/>
            </p:nvSpPr>
            <p:spPr bwMode="auto">
              <a:xfrm>
                <a:off x="1776095" y="195008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5" name="Oval 14"/>
              <p:cNvSpPr>
                <a:spLocks noChangeArrowheads="1"/>
              </p:cNvSpPr>
              <p:nvPr/>
            </p:nvSpPr>
            <p:spPr bwMode="auto">
              <a:xfrm>
                <a:off x="1722120" y="9753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6" name="Oval 15"/>
              <p:cNvSpPr>
                <a:spLocks noChangeArrowheads="1"/>
              </p:cNvSpPr>
              <p:nvPr/>
            </p:nvSpPr>
            <p:spPr bwMode="auto">
              <a:xfrm>
                <a:off x="748665" y="111061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7" name="Oval 16"/>
              <p:cNvSpPr>
                <a:spLocks noChangeArrowheads="1"/>
              </p:cNvSpPr>
              <p:nvPr/>
            </p:nvSpPr>
            <p:spPr bwMode="auto">
              <a:xfrm>
                <a:off x="1235710" y="1678940"/>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8" name="Oval 17"/>
              <p:cNvSpPr>
                <a:spLocks noChangeArrowheads="1"/>
              </p:cNvSpPr>
              <p:nvPr/>
            </p:nvSpPr>
            <p:spPr bwMode="auto">
              <a:xfrm>
                <a:off x="137096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9" name="Oval 18"/>
              <p:cNvSpPr>
                <a:spLocks noChangeArrowheads="1"/>
              </p:cNvSpPr>
              <p:nvPr/>
            </p:nvSpPr>
            <p:spPr bwMode="auto">
              <a:xfrm>
                <a:off x="193865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0" name="Oval 19"/>
              <p:cNvSpPr>
                <a:spLocks noChangeArrowheads="1"/>
              </p:cNvSpPr>
              <p:nvPr/>
            </p:nvSpPr>
            <p:spPr bwMode="auto">
              <a:xfrm>
                <a:off x="2371725" y="20586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1" name="Oval 20"/>
              <p:cNvSpPr>
                <a:spLocks noChangeArrowheads="1"/>
              </p:cNvSpPr>
              <p:nvPr/>
            </p:nvSpPr>
            <p:spPr bwMode="auto">
              <a:xfrm>
                <a:off x="2479675" y="157099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2" name="Oval 21"/>
              <p:cNvSpPr>
                <a:spLocks noChangeArrowheads="1"/>
              </p:cNvSpPr>
              <p:nvPr/>
            </p:nvSpPr>
            <p:spPr bwMode="auto">
              <a:xfrm>
                <a:off x="1506220" y="2383155"/>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3" name="Oval 22"/>
              <p:cNvSpPr>
                <a:spLocks noChangeArrowheads="1"/>
              </p:cNvSpPr>
              <p:nvPr/>
            </p:nvSpPr>
            <p:spPr bwMode="auto">
              <a:xfrm>
                <a:off x="1506220" y="287083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4" name="Oval 23"/>
              <p:cNvSpPr>
                <a:spLocks noChangeArrowheads="1"/>
              </p:cNvSpPr>
              <p:nvPr/>
            </p:nvSpPr>
            <p:spPr bwMode="auto">
              <a:xfrm>
                <a:off x="910590" y="20040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5" name="Oval 24"/>
              <p:cNvSpPr>
                <a:spLocks noChangeArrowheads="1"/>
              </p:cNvSpPr>
              <p:nvPr/>
            </p:nvSpPr>
            <p:spPr bwMode="auto">
              <a:xfrm>
                <a:off x="315595" y="178752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6" name="Oval 25"/>
              <p:cNvSpPr>
                <a:spLocks noChangeArrowheads="1"/>
              </p:cNvSpPr>
              <p:nvPr/>
            </p:nvSpPr>
            <p:spPr bwMode="auto">
              <a:xfrm>
                <a:off x="748665" y="281686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7" name="Rectangle 26"/>
              <p:cNvSpPr>
                <a:spLocks noChangeArrowheads="1"/>
              </p:cNvSpPr>
              <p:nvPr/>
            </p:nvSpPr>
            <p:spPr bwMode="auto">
              <a:xfrm>
                <a:off x="414655" y="232727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8" name="Rectangle 27"/>
              <p:cNvSpPr>
                <a:spLocks noChangeArrowheads="1"/>
              </p:cNvSpPr>
              <p:nvPr/>
            </p:nvSpPr>
            <p:spPr bwMode="auto">
              <a:xfrm>
                <a:off x="1073150" y="238315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9" name="Rectangle 28"/>
              <p:cNvSpPr>
                <a:spLocks noChangeArrowheads="1"/>
              </p:cNvSpPr>
              <p:nvPr/>
            </p:nvSpPr>
            <p:spPr bwMode="auto">
              <a:xfrm>
                <a:off x="2046605"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0" name="Rectangle 29"/>
              <p:cNvSpPr>
                <a:spLocks noChangeArrowheads="1"/>
              </p:cNvSpPr>
              <p:nvPr/>
            </p:nvSpPr>
            <p:spPr bwMode="auto">
              <a:xfrm>
                <a:off x="2046605" y="2545715"/>
                <a:ext cx="288925"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1" name="Rectangle 30"/>
              <p:cNvSpPr>
                <a:spLocks noChangeArrowheads="1"/>
              </p:cNvSpPr>
              <p:nvPr/>
            </p:nvSpPr>
            <p:spPr bwMode="auto">
              <a:xfrm>
                <a:off x="640080"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grpSp>
        <p:sp>
          <p:nvSpPr>
            <p:cNvPr id="12" name="Oval 11"/>
            <p:cNvSpPr>
              <a:spLocks noChangeArrowheads="1"/>
            </p:cNvSpPr>
            <p:nvPr/>
          </p:nvSpPr>
          <p:spPr bwMode="auto">
            <a:xfrm>
              <a:off x="2514600" y="240030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055066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122" y="273497"/>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The Case of Mr. Donnelly</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marL="342900" indent="-342900">
              <a:buFont typeface="Arial"/>
              <a:buChar char="•"/>
            </a:pPr>
            <a:r>
              <a:rPr lang="en-US" sz="2400" dirty="0" smtClean="0">
                <a:solidFill>
                  <a:srgbClr val="1F497D"/>
                </a:solidFill>
                <a:latin typeface="Verdana"/>
                <a:cs typeface="Verdana"/>
              </a:rPr>
              <a:t>Read the Case of Mr. Donnelly and study the strategies used by his students.</a:t>
            </a:r>
          </a:p>
          <a:p>
            <a:pPr marL="342900" indent="-342900">
              <a:buFont typeface="Arial"/>
              <a:buChar char="•"/>
            </a:pPr>
            <a:endParaRPr lang="en-US" sz="2400" dirty="0" smtClean="0">
              <a:solidFill>
                <a:srgbClr val="1F497D"/>
              </a:solidFill>
              <a:latin typeface="Verdana"/>
              <a:cs typeface="Verdana"/>
            </a:endParaRPr>
          </a:p>
          <a:p>
            <a:pPr marL="342900" indent="-342900">
              <a:buFont typeface="Arial"/>
              <a:buChar char="•"/>
            </a:pPr>
            <a:r>
              <a:rPr lang="en-US" sz="2400" dirty="0" smtClean="0">
                <a:solidFill>
                  <a:srgbClr val="1F497D"/>
                </a:solidFill>
                <a:latin typeface="Verdana"/>
                <a:cs typeface="Verdana"/>
              </a:rPr>
              <a:t>Make note of what Mr. Donnelly did before or during instruction to support his students’ learning and understanding of proportional relationships.</a:t>
            </a:r>
          </a:p>
          <a:p>
            <a:pPr marL="342900" indent="-342900">
              <a:buFont typeface="Arial"/>
              <a:buChar char="•"/>
            </a:pPr>
            <a:endParaRPr lang="en-US" sz="2400" dirty="0" smtClean="0">
              <a:solidFill>
                <a:srgbClr val="1F497D"/>
              </a:solidFill>
              <a:latin typeface="Verdana"/>
              <a:cs typeface="Verdana"/>
            </a:endParaRPr>
          </a:p>
          <a:p>
            <a:pPr marL="342900" indent="-342900">
              <a:buFont typeface="Arial"/>
              <a:buChar char="•"/>
            </a:pPr>
            <a:r>
              <a:rPr lang="en-US" sz="2400" dirty="0" smtClean="0">
                <a:solidFill>
                  <a:srgbClr val="1F497D"/>
                </a:solidFill>
                <a:latin typeface="Verdana"/>
                <a:cs typeface="Verdana"/>
              </a:rPr>
              <a:t>Talk with a neighbor about the actions and interactions that you identified as supporting student learning.</a:t>
            </a:r>
          </a:p>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nvGrpSpPr>
          <p:cNvPr id="8" name="Group 7"/>
          <p:cNvGrpSpPr/>
          <p:nvPr/>
        </p:nvGrpSpPr>
        <p:grpSpPr>
          <a:xfrm>
            <a:off x="7688349" y="233218"/>
            <a:ext cx="1246214" cy="1223828"/>
            <a:chOff x="0" y="0"/>
            <a:chExt cx="3011805" cy="3277235"/>
          </a:xfrm>
        </p:grpSpPr>
        <p:grpSp>
          <p:nvGrpSpPr>
            <p:cNvPr id="10" name="Group 7"/>
            <p:cNvGrpSpPr/>
            <p:nvPr/>
          </p:nvGrpSpPr>
          <p:grpSpPr>
            <a:xfrm>
              <a:off x="0" y="0"/>
              <a:ext cx="3011805" cy="3277235"/>
              <a:chOff x="0" y="0"/>
              <a:chExt cx="3011805" cy="3277235"/>
            </a:xfrm>
          </p:grpSpPr>
          <p:grpSp>
            <p:nvGrpSpPr>
              <p:cNvPr id="13" name="Group 10"/>
              <p:cNvGrpSpPr>
                <a:grpSpLocks/>
              </p:cNvGrpSpPr>
              <p:nvPr/>
            </p:nvGrpSpPr>
            <p:grpSpPr bwMode="auto">
              <a:xfrm>
                <a:off x="0" y="0"/>
                <a:ext cx="3011805" cy="3277235"/>
                <a:chOff x="7708" y="7499"/>
                <a:chExt cx="4743" cy="5161"/>
              </a:xfrm>
            </p:grpSpPr>
            <p:sp>
              <p:nvSpPr>
                <p:cNvPr id="32" name="Freeform 31"/>
                <p:cNvSpPr>
                  <a:spLocks/>
                </p:cNvSpPr>
                <p:nvPr/>
              </p:nvSpPr>
              <p:spPr bwMode="auto">
                <a:xfrm>
                  <a:off x="7708" y="8907"/>
                  <a:ext cx="1619" cy="1890"/>
                </a:xfrm>
                <a:custGeom>
                  <a:avLst/>
                  <a:gdLst>
                    <a:gd name="T0" fmla="*/ 1619 w 1619"/>
                    <a:gd name="T1" fmla="*/ 0 h 1890"/>
                    <a:gd name="T2" fmla="*/ 1463 w 1619"/>
                    <a:gd name="T3" fmla="*/ 14 h 1890"/>
                    <a:gd name="T4" fmla="*/ 1378 w 1619"/>
                    <a:gd name="T5" fmla="*/ 28 h 1890"/>
                    <a:gd name="T6" fmla="*/ 1221 w 1619"/>
                    <a:gd name="T7" fmla="*/ 56 h 1890"/>
                    <a:gd name="T8" fmla="*/ 1065 w 1619"/>
                    <a:gd name="T9" fmla="*/ 113 h 1890"/>
                    <a:gd name="T10" fmla="*/ 923 w 1619"/>
                    <a:gd name="T11" fmla="*/ 184 h 1890"/>
                    <a:gd name="T12" fmla="*/ 781 w 1619"/>
                    <a:gd name="T13" fmla="*/ 270 h 1890"/>
                    <a:gd name="T14" fmla="*/ 710 w 1619"/>
                    <a:gd name="T15" fmla="*/ 327 h 1890"/>
                    <a:gd name="T16" fmla="*/ 583 w 1619"/>
                    <a:gd name="T17" fmla="*/ 426 h 1890"/>
                    <a:gd name="T18" fmla="*/ 469 w 1619"/>
                    <a:gd name="T19" fmla="*/ 554 h 1890"/>
                    <a:gd name="T20" fmla="*/ 370 w 1619"/>
                    <a:gd name="T21" fmla="*/ 682 h 1890"/>
                    <a:gd name="T22" fmla="*/ 313 w 1619"/>
                    <a:gd name="T23" fmla="*/ 767 h 1890"/>
                    <a:gd name="T24" fmla="*/ 228 w 1619"/>
                    <a:gd name="T25" fmla="*/ 909 h 1890"/>
                    <a:gd name="T26" fmla="*/ 157 w 1619"/>
                    <a:gd name="T27" fmla="*/ 1066 h 1890"/>
                    <a:gd name="T28" fmla="*/ 100 w 1619"/>
                    <a:gd name="T29" fmla="*/ 1236 h 1890"/>
                    <a:gd name="T30" fmla="*/ 43 w 1619"/>
                    <a:gd name="T31" fmla="*/ 1407 h 1890"/>
                    <a:gd name="T32" fmla="*/ 29 w 1619"/>
                    <a:gd name="T33" fmla="*/ 1507 h 1890"/>
                    <a:gd name="T34" fmla="*/ 0 w 1619"/>
                    <a:gd name="T35" fmla="*/ 1691 h 1890"/>
                    <a:gd name="T36" fmla="*/ 0 w 1619"/>
                    <a:gd name="T37" fmla="*/ 1890 h 1890"/>
                    <a:gd name="T38" fmla="*/ 29 w 1619"/>
                    <a:gd name="T39" fmla="*/ 1791 h 1890"/>
                    <a:gd name="T40" fmla="*/ 43 w 1619"/>
                    <a:gd name="T41" fmla="*/ 1606 h 1890"/>
                    <a:gd name="T42" fmla="*/ 57 w 1619"/>
                    <a:gd name="T43" fmla="*/ 1521 h 1890"/>
                    <a:gd name="T44" fmla="*/ 100 w 1619"/>
                    <a:gd name="T45" fmla="*/ 1336 h 1890"/>
                    <a:gd name="T46" fmla="*/ 157 w 1619"/>
                    <a:gd name="T47" fmla="*/ 1165 h 1890"/>
                    <a:gd name="T48" fmla="*/ 228 w 1619"/>
                    <a:gd name="T49" fmla="*/ 995 h 1890"/>
                    <a:gd name="T50" fmla="*/ 299 w 1619"/>
                    <a:gd name="T51" fmla="*/ 853 h 1890"/>
                    <a:gd name="T52" fmla="*/ 398 w 1619"/>
                    <a:gd name="T53" fmla="*/ 710 h 1890"/>
                    <a:gd name="T54" fmla="*/ 497 w 1619"/>
                    <a:gd name="T55" fmla="*/ 582 h 1890"/>
                    <a:gd name="T56" fmla="*/ 611 w 1619"/>
                    <a:gd name="T57" fmla="*/ 455 h 1890"/>
                    <a:gd name="T58" fmla="*/ 739 w 1619"/>
                    <a:gd name="T59" fmla="*/ 341 h 1890"/>
                    <a:gd name="T60" fmla="*/ 866 w 1619"/>
                    <a:gd name="T61" fmla="*/ 255 h 1890"/>
                    <a:gd name="T62" fmla="*/ 1008 w 1619"/>
                    <a:gd name="T63" fmla="*/ 184 h 1890"/>
                    <a:gd name="T64" fmla="*/ 1150 w 1619"/>
                    <a:gd name="T65" fmla="*/ 113 h 1890"/>
                    <a:gd name="T66" fmla="*/ 1307 w 1619"/>
                    <a:gd name="T67" fmla="*/ 71 h 1890"/>
                    <a:gd name="T68" fmla="*/ 1392 w 1619"/>
                    <a:gd name="T69" fmla="*/ 56 h 1890"/>
                    <a:gd name="T70" fmla="*/ 1548 w 1619"/>
                    <a:gd name="T71" fmla="*/ 4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1619" y="28"/>
                      </a:moveTo>
                      <a:lnTo>
                        <a:pt x="1619" y="0"/>
                      </a:lnTo>
                      <a:lnTo>
                        <a:pt x="1548" y="0"/>
                      </a:lnTo>
                      <a:lnTo>
                        <a:pt x="1463" y="14"/>
                      </a:lnTo>
                      <a:lnTo>
                        <a:pt x="1378" y="28"/>
                      </a:lnTo>
                      <a:lnTo>
                        <a:pt x="1378" y="28"/>
                      </a:lnTo>
                      <a:lnTo>
                        <a:pt x="1292" y="42"/>
                      </a:lnTo>
                      <a:lnTo>
                        <a:pt x="1221" y="56"/>
                      </a:lnTo>
                      <a:lnTo>
                        <a:pt x="1136" y="85"/>
                      </a:lnTo>
                      <a:lnTo>
                        <a:pt x="1065" y="113"/>
                      </a:lnTo>
                      <a:lnTo>
                        <a:pt x="994" y="142"/>
                      </a:lnTo>
                      <a:lnTo>
                        <a:pt x="923" y="184"/>
                      </a:lnTo>
                      <a:lnTo>
                        <a:pt x="852" y="227"/>
                      </a:lnTo>
                      <a:lnTo>
                        <a:pt x="781" y="270"/>
                      </a:lnTo>
                      <a:lnTo>
                        <a:pt x="781" y="270"/>
                      </a:lnTo>
                      <a:lnTo>
                        <a:pt x="710" y="327"/>
                      </a:lnTo>
                      <a:lnTo>
                        <a:pt x="654" y="383"/>
                      </a:lnTo>
                      <a:lnTo>
                        <a:pt x="583" y="426"/>
                      </a:lnTo>
                      <a:lnTo>
                        <a:pt x="526" y="497"/>
                      </a:lnTo>
                      <a:lnTo>
                        <a:pt x="469" y="554"/>
                      </a:lnTo>
                      <a:lnTo>
                        <a:pt x="426" y="611"/>
                      </a:lnTo>
                      <a:lnTo>
                        <a:pt x="370" y="682"/>
                      </a:lnTo>
                      <a:lnTo>
                        <a:pt x="327" y="753"/>
                      </a:lnTo>
                      <a:lnTo>
                        <a:pt x="313" y="767"/>
                      </a:lnTo>
                      <a:lnTo>
                        <a:pt x="270" y="838"/>
                      </a:lnTo>
                      <a:lnTo>
                        <a:pt x="228" y="909"/>
                      </a:lnTo>
                      <a:lnTo>
                        <a:pt x="185" y="995"/>
                      </a:lnTo>
                      <a:lnTo>
                        <a:pt x="157" y="1066"/>
                      </a:lnTo>
                      <a:lnTo>
                        <a:pt x="128" y="1151"/>
                      </a:lnTo>
                      <a:lnTo>
                        <a:pt x="100" y="1236"/>
                      </a:lnTo>
                      <a:lnTo>
                        <a:pt x="71" y="1322"/>
                      </a:lnTo>
                      <a:lnTo>
                        <a:pt x="43" y="1407"/>
                      </a:lnTo>
                      <a:lnTo>
                        <a:pt x="29" y="1507"/>
                      </a:lnTo>
                      <a:lnTo>
                        <a:pt x="29" y="1507"/>
                      </a:lnTo>
                      <a:lnTo>
                        <a:pt x="15" y="1606"/>
                      </a:lnTo>
                      <a:lnTo>
                        <a:pt x="0" y="1691"/>
                      </a:lnTo>
                      <a:lnTo>
                        <a:pt x="0" y="1791"/>
                      </a:lnTo>
                      <a:lnTo>
                        <a:pt x="0" y="1890"/>
                      </a:lnTo>
                      <a:lnTo>
                        <a:pt x="29" y="1890"/>
                      </a:lnTo>
                      <a:lnTo>
                        <a:pt x="29" y="1791"/>
                      </a:lnTo>
                      <a:lnTo>
                        <a:pt x="43" y="1691"/>
                      </a:lnTo>
                      <a:lnTo>
                        <a:pt x="43" y="1606"/>
                      </a:lnTo>
                      <a:lnTo>
                        <a:pt x="57" y="1521"/>
                      </a:lnTo>
                      <a:lnTo>
                        <a:pt x="57" y="1521"/>
                      </a:lnTo>
                      <a:lnTo>
                        <a:pt x="71" y="1421"/>
                      </a:lnTo>
                      <a:lnTo>
                        <a:pt x="100" y="1336"/>
                      </a:lnTo>
                      <a:lnTo>
                        <a:pt x="128" y="1251"/>
                      </a:lnTo>
                      <a:lnTo>
                        <a:pt x="157" y="1165"/>
                      </a:lnTo>
                      <a:lnTo>
                        <a:pt x="185" y="1080"/>
                      </a:lnTo>
                      <a:lnTo>
                        <a:pt x="228" y="995"/>
                      </a:lnTo>
                      <a:lnTo>
                        <a:pt x="256" y="924"/>
                      </a:lnTo>
                      <a:lnTo>
                        <a:pt x="299" y="853"/>
                      </a:lnTo>
                      <a:lnTo>
                        <a:pt x="341" y="782"/>
                      </a:lnTo>
                      <a:lnTo>
                        <a:pt x="398" y="710"/>
                      </a:lnTo>
                      <a:lnTo>
                        <a:pt x="441" y="639"/>
                      </a:lnTo>
                      <a:lnTo>
                        <a:pt x="497" y="582"/>
                      </a:lnTo>
                      <a:lnTo>
                        <a:pt x="554" y="511"/>
                      </a:lnTo>
                      <a:lnTo>
                        <a:pt x="611" y="455"/>
                      </a:lnTo>
                      <a:lnTo>
                        <a:pt x="668" y="398"/>
                      </a:lnTo>
                      <a:lnTo>
                        <a:pt x="739" y="341"/>
                      </a:lnTo>
                      <a:lnTo>
                        <a:pt x="795" y="298"/>
                      </a:lnTo>
                      <a:lnTo>
                        <a:pt x="866" y="255"/>
                      </a:lnTo>
                      <a:lnTo>
                        <a:pt x="937" y="213"/>
                      </a:lnTo>
                      <a:lnTo>
                        <a:pt x="1008" y="184"/>
                      </a:lnTo>
                      <a:lnTo>
                        <a:pt x="1079" y="142"/>
                      </a:lnTo>
                      <a:lnTo>
                        <a:pt x="1150" y="113"/>
                      </a:lnTo>
                      <a:lnTo>
                        <a:pt x="1221" y="85"/>
                      </a:lnTo>
                      <a:lnTo>
                        <a:pt x="1307" y="71"/>
                      </a:lnTo>
                      <a:lnTo>
                        <a:pt x="1392" y="56"/>
                      </a:lnTo>
                      <a:lnTo>
                        <a:pt x="1392" y="56"/>
                      </a:lnTo>
                      <a:lnTo>
                        <a:pt x="1463" y="42"/>
                      </a:lnTo>
                      <a:lnTo>
                        <a:pt x="1548" y="42"/>
                      </a:lnTo>
                      <a:lnTo>
                        <a:pt x="161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p:cNvSpPr>
                  <a:spLocks/>
                </p:cNvSpPr>
                <p:nvPr/>
              </p:nvSpPr>
              <p:spPr bwMode="auto">
                <a:xfrm>
                  <a:off x="7723" y="10783"/>
                  <a:ext cx="1561" cy="1820"/>
                </a:xfrm>
                <a:custGeom>
                  <a:avLst/>
                  <a:gdLst>
                    <a:gd name="T0" fmla="*/ 0 w 1561"/>
                    <a:gd name="T1" fmla="*/ 0 h 1820"/>
                    <a:gd name="T2" fmla="*/ 0 w 1561"/>
                    <a:gd name="T3" fmla="*/ 157 h 1820"/>
                    <a:gd name="T4" fmla="*/ 14 w 1561"/>
                    <a:gd name="T5" fmla="*/ 313 h 1820"/>
                    <a:gd name="T6" fmla="*/ 28 w 1561"/>
                    <a:gd name="T7" fmla="*/ 398 h 1820"/>
                    <a:gd name="T8" fmla="*/ 56 w 1561"/>
                    <a:gd name="T9" fmla="*/ 555 h 1820"/>
                    <a:gd name="T10" fmla="*/ 113 w 1561"/>
                    <a:gd name="T11" fmla="*/ 697 h 1820"/>
                    <a:gd name="T12" fmla="*/ 170 w 1561"/>
                    <a:gd name="T13" fmla="*/ 839 h 1820"/>
                    <a:gd name="T14" fmla="*/ 255 w 1561"/>
                    <a:gd name="T15" fmla="*/ 981 h 1820"/>
                    <a:gd name="T16" fmla="*/ 298 w 1561"/>
                    <a:gd name="T17" fmla="*/ 1052 h 1820"/>
                    <a:gd name="T18" fmla="*/ 397 w 1561"/>
                    <a:gd name="T19" fmla="*/ 1180 h 1820"/>
                    <a:gd name="T20" fmla="*/ 511 w 1561"/>
                    <a:gd name="T21" fmla="*/ 1294 h 1820"/>
                    <a:gd name="T22" fmla="*/ 624 w 1561"/>
                    <a:gd name="T23" fmla="*/ 1394 h 1820"/>
                    <a:gd name="T24" fmla="*/ 766 w 1561"/>
                    <a:gd name="T25" fmla="*/ 1493 h 1820"/>
                    <a:gd name="T26" fmla="*/ 837 w 1561"/>
                    <a:gd name="T27" fmla="*/ 1550 h 1820"/>
                    <a:gd name="T28" fmla="*/ 979 w 1561"/>
                    <a:gd name="T29" fmla="*/ 1621 h 1820"/>
                    <a:gd name="T30" fmla="*/ 1135 w 1561"/>
                    <a:gd name="T31" fmla="*/ 1692 h 1820"/>
                    <a:gd name="T32" fmla="*/ 1292 w 1561"/>
                    <a:gd name="T33" fmla="*/ 1749 h 1820"/>
                    <a:gd name="T34" fmla="*/ 1462 w 1561"/>
                    <a:gd name="T35" fmla="*/ 1806 h 1820"/>
                    <a:gd name="T36" fmla="*/ 1547 w 1561"/>
                    <a:gd name="T37" fmla="*/ 1820 h 1820"/>
                    <a:gd name="T38" fmla="*/ 1476 w 1561"/>
                    <a:gd name="T39" fmla="*/ 1763 h 1820"/>
                    <a:gd name="T40" fmla="*/ 1391 w 1561"/>
                    <a:gd name="T41" fmla="*/ 1749 h 1820"/>
                    <a:gd name="T42" fmla="*/ 1221 w 1561"/>
                    <a:gd name="T43" fmla="*/ 1692 h 1820"/>
                    <a:gd name="T44" fmla="*/ 1064 w 1561"/>
                    <a:gd name="T45" fmla="*/ 1635 h 1820"/>
                    <a:gd name="T46" fmla="*/ 922 w 1561"/>
                    <a:gd name="T47" fmla="*/ 1564 h 1820"/>
                    <a:gd name="T48" fmla="*/ 780 w 1561"/>
                    <a:gd name="T49" fmla="*/ 1479 h 1820"/>
                    <a:gd name="T50" fmla="*/ 653 w 1561"/>
                    <a:gd name="T51" fmla="*/ 1379 h 1820"/>
                    <a:gd name="T52" fmla="*/ 539 w 1561"/>
                    <a:gd name="T53" fmla="*/ 1266 h 1820"/>
                    <a:gd name="T54" fmla="*/ 426 w 1561"/>
                    <a:gd name="T55" fmla="*/ 1152 h 1820"/>
                    <a:gd name="T56" fmla="*/ 326 w 1561"/>
                    <a:gd name="T57" fmla="*/ 1024 h 1820"/>
                    <a:gd name="T58" fmla="*/ 241 w 1561"/>
                    <a:gd name="T59" fmla="*/ 896 h 1820"/>
                    <a:gd name="T60" fmla="*/ 170 w 1561"/>
                    <a:gd name="T61" fmla="*/ 754 h 1820"/>
                    <a:gd name="T62" fmla="*/ 113 w 1561"/>
                    <a:gd name="T63" fmla="*/ 612 h 1820"/>
                    <a:gd name="T64" fmla="*/ 71 w 1561"/>
                    <a:gd name="T65" fmla="*/ 469 h 1820"/>
                    <a:gd name="T66" fmla="*/ 56 w 1561"/>
                    <a:gd name="T67" fmla="*/ 384 h 1820"/>
                    <a:gd name="T68" fmla="*/ 28 w 1561"/>
                    <a:gd name="T69" fmla="*/ 242 h 1820"/>
                    <a:gd name="T70" fmla="*/ 28 w 1561"/>
                    <a:gd name="T71" fmla="*/ 86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1" h="1820">
                      <a:moveTo>
                        <a:pt x="28" y="0"/>
                      </a:moveTo>
                      <a:lnTo>
                        <a:pt x="0" y="0"/>
                      </a:lnTo>
                      <a:lnTo>
                        <a:pt x="0" y="86"/>
                      </a:lnTo>
                      <a:lnTo>
                        <a:pt x="0" y="157"/>
                      </a:lnTo>
                      <a:lnTo>
                        <a:pt x="0" y="242"/>
                      </a:lnTo>
                      <a:lnTo>
                        <a:pt x="14" y="313"/>
                      </a:lnTo>
                      <a:lnTo>
                        <a:pt x="28" y="398"/>
                      </a:lnTo>
                      <a:lnTo>
                        <a:pt x="28" y="398"/>
                      </a:lnTo>
                      <a:lnTo>
                        <a:pt x="42" y="484"/>
                      </a:lnTo>
                      <a:lnTo>
                        <a:pt x="56" y="555"/>
                      </a:lnTo>
                      <a:lnTo>
                        <a:pt x="85" y="626"/>
                      </a:lnTo>
                      <a:lnTo>
                        <a:pt x="113" y="697"/>
                      </a:lnTo>
                      <a:lnTo>
                        <a:pt x="142" y="768"/>
                      </a:lnTo>
                      <a:lnTo>
                        <a:pt x="170" y="839"/>
                      </a:lnTo>
                      <a:lnTo>
                        <a:pt x="213" y="910"/>
                      </a:lnTo>
                      <a:lnTo>
                        <a:pt x="255" y="981"/>
                      </a:lnTo>
                      <a:lnTo>
                        <a:pt x="255" y="981"/>
                      </a:lnTo>
                      <a:lnTo>
                        <a:pt x="298" y="1052"/>
                      </a:lnTo>
                      <a:lnTo>
                        <a:pt x="355" y="1109"/>
                      </a:lnTo>
                      <a:lnTo>
                        <a:pt x="397" y="1180"/>
                      </a:lnTo>
                      <a:lnTo>
                        <a:pt x="454" y="1237"/>
                      </a:lnTo>
                      <a:lnTo>
                        <a:pt x="511" y="1294"/>
                      </a:lnTo>
                      <a:lnTo>
                        <a:pt x="568" y="1351"/>
                      </a:lnTo>
                      <a:lnTo>
                        <a:pt x="624" y="1394"/>
                      </a:lnTo>
                      <a:lnTo>
                        <a:pt x="695" y="1450"/>
                      </a:lnTo>
                      <a:lnTo>
                        <a:pt x="766" y="1493"/>
                      </a:lnTo>
                      <a:lnTo>
                        <a:pt x="766" y="1507"/>
                      </a:lnTo>
                      <a:lnTo>
                        <a:pt x="837" y="1550"/>
                      </a:lnTo>
                      <a:lnTo>
                        <a:pt x="908" y="1593"/>
                      </a:lnTo>
                      <a:lnTo>
                        <a:pt x="979" y="1621"/>
                      </a:lnTo>
                      <a:lnTo>
                        <a:pt x="1050" y="1664"/>
                      </a:lnTo>
                      <a:lnTo>
                        <a:pt x="1135" y="1692"/>
                      </a:lnTo>
                      <a:lnTo>
                        <a:pt x="1206" y="1735"/>
                      </a:lnTo>
                      <a:lnTo>
                        <a:pt x="1292" y="1749"/>
                      </a:lnTo>
                      <a:lnTo>
                        <a:pt x="1377" y="1777"/>
                      </a:lnTo>
                      <a:lnTo>
                        <a:pt x="1462" y="1806"/>
                      </a:lnTo>
                      <a:lnTo>
                        <a:pt x="1476" y="1806"/>
                      </a:lnTo>
                      <a:lnTo>
                        <a:pt x="1547" y="1820"/>
                      </a:lnTo>
                      <a:lnTo>
                        <a:pt x="1561" y="1792"/>
                      </a:lnTo>
                      <a:lnTo>
                        <a:pt x="1476" y="1763"/>
                      </a:lnTo>
                      <a:lnTo>
                        <a:pt x="1476" y="1763"/>
                      </a:lnTo>
                      <a:lnTo>
                        <a:pt x="1391" y="1749"/>
                      </a:lnTo>
                      <a:lnTo>
                        <a:pt x="1306" y="1721"/>
                      </a:lnTo>
                      <a:lnTo>
                        <a:pt x="1221" y="1692"/>
                      </a:lnTo>
                      <a:lnTo>
                        <a:pt x="1150" y="1664"/>
                      </a:lnTo>
                      <a:lnTo>
                        <a:pt x="1064" y="1635"/>
                      </a:lnTo>
                      <a:lnTo>
                        <a:pt x="993" y="1593"/>
                      </a:lnTo>
                      <a:lnTo>
                        <a:pt x="922" y="1564"/>
                      </a:lnTo>
                      <a:lnTo>
                        <a:pt x="851" y="1522"/>
                      </a:lnTo>
                      <a:lnTo>
                        <a:pt x="780" y="1479"/>
                      </a:lnTo>
                      <a:lnTo>
                        <a:pt x="724" y="1422"/>
                      </a:lnTo>
                      <a:lnTo>
                        <a:pt x="653" y="1379"/>
                      </a:lnTo>
                      <a:lnTo>
                        <a:pt x="596" y="1323"/>
                      </a:lnTo>
                      <a:lnTo>
                        <a:pt x="539" y="1266"/>
                      </a:lnTo>
                      <a:lnTo>
                        <a:pt x="482" y="1209"/>
                      </a:lnTo>
                      <a:lnTo>
                        <a:pt x="426" y="1152"/>
                      </a:lnTo>
                      <a:lnTo>
                        <a:pt x="369" y="1095"/>
                      </a:lnTo>
                      <a:lnTo>
                        <a:pt x="326" y="1024"/>
                      </a:lnTo>
                      <a:lnTo>
                        <a:pt x="284" y="967"/>
                      </a:lnTo>
                      <a:lnTo>
                        <a:pt x="241" y="896"/>
                      </a:lnTo>
                      <a:lnTo>
                        <a:pt x="213" y="825"/>
                      </a:lnTo>
                      <a:lnTo>
                        <a:pt x="170" y="754"/>
                      </a:lnTo>
                      <a:lnTo>
                        <a:pt x="142" y="683"/>
                      </a:lnTo>
                      <a:lnTo>
                        <a:pt x="113" y="612"/>
                      </a:lnTo>
                      <a:lnTo>
                        <a:pt x="85" y="541"/>
                      </a:lnTo>
                      <a:lnTo>
                        <a:pt x="71" y="469"/>
                      </a:lnTo>
                      <a:lnTo>
                        <a:pt x="56" y="384"/>
                      </a:lnTo>
                      <a:lnTo>
                        <a:pt x="56" y="384"/>
                      </a:lnTo>
                      <a:lnTo>
                        <a:pt x="42" y="313"/>
                      </a:lnTo>
                      <a:lnTo>
                        <a:pt x="28" y="242"/>
                      </a:lnTo>
                      <a:lnTo>
                        <a:pt x="28" y="157"/>
                      </a:lnTo>
                      <a:lnTo>
                        <a:pt x="28" y="86"/>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nvGrpSpPr>
                <p:cNvPr id="34" name="Group 33"/>
                <p:cNvGrpSpPr>
                  <a:grpSpLocks/>
                </p:cNvGrpSpPr>
                <p:nvPr/>
              </p:nvGrpSpPr>
              <p:grpSpPr bwMode="auto">
                <a:xfrm>
                  <a:off x="10832" y="8907"/>
                  <a:ext cx="1619" cy="3696"/>
                  <a:chOff x="10832" y="8907"/>
                  <a:chExt cx="1619" cy="3696"/>
                </a:xfrm>
              </p:grpSpPr>
              <p:sp>
                <p:nvSpPr>
                  <p:cNvPr id="40" name="Freeform 39"/>
                  <p:cNvSpPr>
                    <a:spLocks/>
                  </p:cNvSpPr>
                  <p:nvPr/>
                </p:nvSpPr>
                <p:spPr bwMode="auto">
                  <a:xfrm>
                    <a:off x="10832" y="8907"/>
                    <a:ext cx="1619" cy="1890"/>
                  </a:xfrm>
                  <a:custGeom>
                    <a:avLst/>
                    <a:gdLst>
                      <a:gd name="T0" fmla="*/ 0 w 1619"/>
                      <a:gd name="T1" fmla="*/ 28 h 1890"/>
                      <a:gd name="T2" fmla="*/ 156 w 1619"/>
                      <a:gd name="T3" fmla="*/ 42 h 1890"/>
                      <a:gd name="T4" fmla="*/ 241 w 1619"/>
                      <a:gd name="T5" fmla="*/ 56 h 1890"/>
                      <a:gd name="T6" fmla="*/ 398 w 1619"/>
                      <a:gd name="T7" fmla="*/ 85 h 1890"/>
                      <a:gd name="T8" fmla="*/ 540 w 1619"/>
                      <a:gd name="T9" fmla="*/ 142 h 1890"/>
                      <a:gd name="T10" fmla="*/ 682 w 1619"/>
                      <a:gd name="T11" fmla="*/ 213 h 1890"/>
                      <a:gd name="T12" fmla="*/ 824 w 1619"/>
                      <a:gd name="T13" fmla="*/ 298 h 1890"/>
                      <a:gd name="T14" fmla="*/ 951 w 1619"/>
                      <a:gd name="T15" fmla="*/ 398 h 1890"/>
                      <a:gd name="T16" fmla="*/ 1065 w 1619"/>
                      <a:gd name="T17" fmla="*/ 511 h 1890"/>
                      <a:gd name="T18" fmla="*/ 1178 w 1619"/>
                      <a:gd name="T19" fmla="*/ 639 h 1890"/>
                      <a:gd name="T20" fmla="*/ 1278 w 1619"/>
                      <a:gd name="T21" fmla="*/ 782 h 1890"/>
                      <a:gd name="T22" fmla="*/ 1363 w 1619"/>
                      <a:gd name="T23" fmla="*/ 924 h 1890"/>
                      <a:gd name="T24" fmla="*/ 1434 w 1619"/>
                      <a:gd name="T25" fmla="*/ 1080 h 1890"/>
                      <a:gd name="T26" fmla="*/ 1491 w 1619"/>
                      <a:gd name="T27" fmla="*/ 1251 h 1890"/>
                      <a:gd name="T28" fmla="*/ 1548 w 1619"/>
                      <a:gd name="T29" fmla="*/ 1421 h 1890"/>
                      <a:gd name="T30" fmla="*/ 1562 w 1619"/>
                      <a:gd name="T31" fmla="*/ 1521 h 1890"/>
                      <a:gd name="T32" fmla="*/ 1590 w 1619"/>
                      <a:gd name="T33" fmla="*/ 1691 h 1890"/>
                      <a:gd name="T34" fmla="*/ 1590 w 1619"/>
                      <a:gd name="T35" fmla="*/ 1890 h 1890"/>
                      <a:gd name="T36" fmla="*/ 1619 w 1619"/>
                      <a:gd name="T37" fmla="*/ 1791 h 1890"/>
                      <a:gd name="T38" fmla="*/ 1604 w 1619"/>
                      <a:gd name="T39" fmla="*/ 1606 h 1890"/>
                      <a:gd name="T40" fmla="*/ 1590 w 1619"/>
                      <a:gd name="T41" fmla="*/ 1507 h 1890"/>
                      <a:gd name="T42" fmla="*/ 1548 w 1619"/>
                      <a:gd name="T43" fmla="*/ 1322 h 1890"/>
                      <a:gd name="T44" fmla="*/ 1491 w 1619"/>
                      <a:gd name="T45" fmla="*/ 1151 h 1890"/>
                      <a:gd name="T46" fmla="*/ 1434 w 1619"/>
                      <a:gd name="T47" fmla="*/ 995 h 1890"/>
                      <a:gd name="T48" fmla="*/ 1349 w 1619"/>
                      <a:gd name="T49" fmla="*/ 838 h 1890"/>
                      <a:gd name="T50" fmla="*/ 1292 w 1619"/>
                      <a:gd name="T51" fmla="*/ 753 h 1890"/>
                      <a:gd name="T52" fmla="*/ 1207 w 1619"/>
                      <a:gd name="T53" fmla="*/ 611 h 1890"/>
                      <a:gd name="T54" fmla="*/ 1093 w 1619"/>
                      <a:gd name="T55" fmla="*/ 497 h 1890"/>
                      <a:gd name="T56" fmla="*/ 965 w 1619"/>
                      <a:gd name="T57" fmla="*/ 383 h 1890"/>
                      <a:gd name="T58" fmla="*/ 838 w 1619"/>
                      <a:gd name="T59" fmla="*/ 270 h 1890"/>
                      <a:gd name="T60" fmla="*/ 767 w 1619"/>
                      <a:gd name="T61" fmla="*/ 227 h 1890"/>
                      <a:gd name="T62" fmla="*/ 625 w 1619"/>
                      <a:gd name="T63" fmla="*/ 142 h 1890"/>
                      <a:gd name="T64" fmla="*/ 483 w 1619"/>
                      <a:gd name="T65" fmla="*/ 85 h 1890"/>
                      <a:gd name="T66" fmla="*/ 327 w 1619"/>
                      <a:gd name="T67" fmla="*/ 42 h 1890"/>
                      <a:gd name="T68" fmla="*/ 241 w 1619"/>
                      <a:gd name="T69" fmla="*/ 28 h 1890"/>
                      <a:gd name="T70" fmla="*/ 85 w 1619"/>
                      <a:gd name="T71"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0" y="0"/>
                        </a:moveTo>
                        <a:lnTo>
                          <a:pt x="0" y="28"/>
                        </a:lnTo>
                        <a:lnTo>
                          <a:pt x="85" y="42"/>
                        </a:lnTo>
                        <a:lnTo>
                          <a:pt x="156" y="42"/>
                        </a:lnTo>
                        <a:lnTo>
                          <a:pt x="241" y="56"/>
                        </a:lnTo>
                        <a:lnTo>
                          <a:pt x="241" y="56"/>
                        </a:lnTo>
                        <a:lnTo>
                          <a:pt x="312" y="71"/>
                        </a:lnTo>
                        <a:lnTo>
                          <a:pt x="398" y="85"/>
                        </a:lnTo>
                        <a:lnTo>
                          <a:pt x="469" y="113"/>
                        </a:lnTo>
                        <a:lnTo>
                          <a:pt x="540" y="142"/>
                        </a:lnTo>
                        <a:lnTo>
                          <a:pt x="611" y="184"/>
                        </a:lnTo>
                        <a:lnTo>
                          <a:pt x="682" y="213"/>
                        </a:lnTo>
                        <a:lnTo>
                          <a:pt x="753" y="255"/>
                        </a:lnTo>
                        <a:lnTo>
                          <a:pt x="824" y="298"/>
                        </a:lnTo>
                        <a:lnTo>
                          <a:pt x="880" y="341"/>
                        </a:lnTo>
                        <a:lnTo>
                          <a:pt x="951" y="398"/>
                        </a:lnTo>
                        <a:lnTo>
                          <a:pt x="1008" y="455"/>
                        </a:lnTo>
                        <a:lnTo>
                          <a:pt x="1065" y="511"/>
                        </a:lnTo>
                        <a:lnTo>
                          <a:pt x="1122" y="582"/>
                        </a:lnTo>
                        <a:lnTo>
                          <a:pt x="1178" y="639"/>
                        </a:lnTo>
                        <a:lnTo>
                          <a:pt x="1221" y="710"/>
                        </a:lnTo>
                        <a:lnTo>
                          <a:pt x="1278" y="782"/>
                        </a:lnTo>
                        <a:lnTo>
                          <a:pt x="1320" y="853"/>
                        </a:lnTo>
                        <a:lnTo>
                          <a:pt x="1363" y="924"/>
                        </a:lnTo>
                        <a:lnTo>
                          <a:pt x="1391" y="995"/>
                        </a:lnTo>
                        <a:lnTo>
                          <a:pt x="1434" y="1080"/>
                        </a:lnTo>
                        <a:lnTo>
                          <a:pt x="1462" y="1165"/>
                        </a:lnTo>
                        <a:lnTo>
                          <a:pt x="1491" y="1251"/>
                        </a:lnTo>
                        <a:lnTo>
                          <a:pt x="1519" y="1336"/>
                        </a:lnTo>
                        <a:lnTo>
                          <a:pt x="1548" y="1421"/>
                        </a:lnTo>
                        <a:lnTo>
                          <a:pt x="1562" y="1521"/>
                        </a:lnTo>
                        <a:lnTo>
                          <a:pt x="1562" y="1521"/>
                        </a:lnTo>
                        <a:lnTo>
                          <a:pt x="1576" y="1606"/>
                        </a:lnTo>
                        <a:lnTo>
                          <a:pt x="1590" y="1691"/>
                        </a:lnTo>
                        <a:lnTo>
                          <a:pt x="1590" y="1791"/>
                        </a:lnTo>
                        <a:lnTo>
                          <a:pt x="1590" y="1890"/>
                        </a:lnTo>
                        <a:lnTo>
                          <a:pt x="1619" y="1890"/>
                        </a:lnTo>
                        <a:lnTo>
                          <a:pt x="1619" y="1791"/>
                        </a:lnTo>
                        <a:lnTo>
                          <a:pt x="1619" y="1691"/>
                        </a:lnTo>
                        <a:lnTo>
                          <a:pt x="1604" y="1606"/>
                        </a:lnTo>
                        <a:lnTo>
                          <a:pt x="1590" y="1507"/>
                        </a:lnTo>
                        <a:lnTo>
                          <a:pt x="1590" y="1507"/>
                        </a:lnTo>
                        <a:lnTo>
                          <a:pt x="1576" y="1407"/>
                        </a:lnTo>
                        <a:lnTo>
                          <a:pt x="1548" y="1322"/>
                        </a:lnTo>
                        <a:lnTo>
                          <a:pt x="1519" y="1236"/>
                        </a:lnTo>
                        <a:lnTo>
                          <a:pt x="1491" y="1151"/>
                        </a:lnTo>
                        <a:lnTo>
                          <a:pt x="1462" y="1066"/>
                        </a:lnTo>
                        <a:lnTo>
                          <a:pt x="1434" y="995"/>
                        </a:lnTo>
                        <a:lnTo>
                          <a:pt x="1391" y="909"/>
                        </a:lnTo>
                        <a:lnTo>
                          <a:pt x="1349" y="838"/>
                        </a:lnTo>
                        <a:lnTo>
                          <a:pt x="1306" y="767"/>
                        </a:lnTo>
                        <a:lnTo>
                          <a:pt x="1292" y="753"/>
                        </a:lnTo>
                        <a:lnTo>
                          <a:pt x="1249" y="682"/>
                        </a:lnTo>
                        <a:lnTo>
                          <a:pt x="1207" y="611"/>
                        </a:lnTo>
                        <a:lnTo>
                          <a:pt x="1150" y="554"/>
                        </a:lnTo>
                        <a:lnTo>
                          <a:pt x="1093" y="497"/>
                        </a:lnTo>
                        <a:lnTo>
                          <a:pt x="1036" y="426"/>
                        </a:lnTo>
                        <a:lnTo>
                          <a:pt x="965" y="383"/>
                        </a:lnTo>
                        <a:lnTo>
                          <a:pt x="909" y="327"/>
                        </a:lnTo>
                        <a:lnTo>
                          <a:pt x="838" y="270"/>
                        </a:lnTo>
                        <a:lnTo>
                          <a:pt x="838" y="270"/>
                        </a:lnTo>
                        <a:lnTo>
                          <a:pt x="767" y="227"/>
                        </a:lnTo>
                        <a:lnTo>
                          <a:pt x="696" y="184"/>
                        </a:lnTo>
                        <a:lnTo>
                          <a:pt x="625" y="142"/>
                        </a:lnTo>
                        <a:lnTo>
                          <a:pt x="554" y="113"/>
                        </a:lnTo>
                        <a:lnTo>
                          <a:pt x="483" y="85"/>
                        </a:lnTo>
                        <a:lnTo>
                          <a:pt x="412" y="56"/>
                        </a:lnTo>
                        <a:lnTo>
                          <a:pt x="327" y="42"/>
                        </a:lnTo>
                        <a:lnTo>
                          <a:pt x="241" y="28"/>
                        </a:lnTo>
                        <a:lnTo>
                          <a:pt x="241" y="28"/>
                        </a:lnTo>
                        <a:lnTo>
                          <a:pt x="156" y="14"/>
                        </a:lnTo>
                        <a:lnTo>
                          <a:pt x="8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1" name="Freeform 40"/>
                  <p:cNvSpPr>
                    <a:spLocks/>
                  </p:cNvSpPr>
                  <p:nvPr/>
                </p:nvSpPr>
                <p:spPr bwMode="auto">
                  <a:xfrm>
                    <a:off x="10875" y="10783"/>
                    <a:ext cx="1561" cy="1820"/>
                  </a:xfrm>
                  <a:custGeom>
                    <a:avLst/>
                    <a:gdLst>
                      <a:gd name="T0" fmla="*/ 1533 w 1561"/>
                      <a:gd name="T1" fmla="*/ 0 h 1820"/>
                      <a:gd name="T2" fmla="*/ 1533 w 1561"/>
                      <a:gd name="T3" fmla="*/ 157 h 1820"/>
                      <a:gd name="T4" fmla="*/ 1519 w 1561"/>
                      <a:gd name="T5" fmla="*/ 313 h 1820"/>
                      <a:gd name="T6" fmla="*/ 1505 w 1561"/>
                      <a:gd name="T7" fmla="*/ 384 h 1820"/>
                      <a:gd name="T8" fmla="*/ 1476 w 1561"/>
                      <a:gd name="T9" fmla="*/ 541 h 1820"/>
                      <a:gd name="T10" fmla="*/ 1419 w 1561"/>
                      <a:gd name="T11" fmla="*/ 683 h 1820"/>
                      <a:gd name="T12" fmla="*/ 1363 w 1561"/>
                      <a:gd name="T13" fmla="*/ 825 h 1820"/>
                      <a:gd name="T14" fmla="*/ 1277 w 1561"/>
                      <a:gd name="T15" fmla="*/ 967 h 1820"/>
                      <a:gd name="T16" fmla="*/ 1192 w 1561"/>
                      <a:gd name="T17" fmla="*/ 1095 h 1820"/>
                      <a:gd name="T18" fmla="*/ 1093 w 1561"/>
                      <a:gd name="T19" fmla="*/ 1209 h 1820"/>
                      <a:gd name="T20" fmla="*/ 965 w 1561"/>
                      <a:gd name="T21" fmla="*/ 1323 h 1820"/>
                      <a:gd name="T22" fmla="*/ 852 w 1561"/>
                      <a:gd name="T23" fmla="*/ 1422 h 1820"/>
                      <a:gd name="T24" fmla="*/ 710 w 1561"/>
                      <a:gd name="T25" fmla="*/ 1522 h 1820"/>
                      <a:gd name="T26" fmla="*/ 568 w 1561"/>
                      <a:gd name="T27" fmla="*/ 1593 h 1820"/>
                      <a:gd name="T28" fmla="*/ 411 w 1561"/>
                      <a:gd name="T29" fmla="*/ 1664 h 1820"/>
                      <a:gd name="T30" fmla="*/ 255 w 1561"/>
                      <a:gd name="T31" fmla="*/ 1721 h 1820"/>
                      <a:gd name="T32" fmla="*/ 85 w 1561"/>
                      <a:gd name="T33" fmla="*/ 1763 h 1820"/>
                      <a:gd name="T34" fmla="*/ 0 w 1561"/>
                      <a:gd name="T35" fmla="*/ 1792 h 1820"/>
                      <a:gd name="T36" fmla="*/ 85 w 1561"/>
                      <a:gd name="T37" fmla="*/ 1806 h 1820"/>
                      <a:gd name="T38" fmla="*/ 184 w 1561"/>
                      <a:gd name="T39" fmla="*/ 1777 h 1820"/>
                      <a:gd name="T40" fmla="*/ 355 w 1561"/>
                      <a:gd name="T41" fmla="*/ 1735 h 1820"/>
                      <a:gd name="T42" fmla="*/ 511 w 1561"/>
                      <a:gd name="T43" fmla="*/ 1664 h 1820"/>
                      <a:gd name="T44" fmla="*/ 653 w 1561"/>
                      <a:gd name="T45" fmla="*/ 1593 h 1820"/>
                      <a:gd name="T46" fmla="*/ 795 w 1561"/>
                      <a:gd name="T47" fmla="*/ 1507 h 1820"/>
                      <a:gd name="T48" fmla="*/ 866 w 1561"/>
                      <a:gd name="T49" fmla="*/ 1450 h 1820"/>
                      <a:gd name="T50" fmla="*/ 993 w 1561"/>
                      <a:gd name="T51" fmla="*/ 1351 h 1820"/>
                      <a:gd name="T52" fmla="*/ 1107 w 1561"/>
                      <a:gd name="T53" fmla="*/ 1237 h 1820"/>
                      <a:gd name="T54" fmla="*/ 1206 w 1561"/>
                      <a:gd name="T55" fmla="*/ 1109 h 1820"/>
                      <a:gd name="T56" fmla="*/ 1306 w 1561"/>
                      <a:gd name="T57" fmla="*/ 981 h 1820"/>
                      <a:gd name="T58" fmla="*/ 1348 w 1561"/>
                      <a:gd name="T59" fmla="*/ 910 h 1820"/>
                      <a:gd name="T60" fmla="*/ 1419 w 1561"/>
                      <a:gd name="T61" fmla="*/ 768 h 1820"/>
                      <a:gd name="T62" fmla="*/ 1476 w 1561"/>
                      <a:gd name="T63" fmla="*/ 626 h 1820"/>
                      <a:gd name="T64" fmla="*/ 1519 w 1561"/>
                      <a:gd name="T65" fmla="*/ 484 h 1820"/>
                      <a:gd name="T66" fmla="*/ 1533 w 1561"/>
                      <a:gd name="T67" fmla="*/ 398 h 1820"/>
                      <a:gd name="T68" fmla="*/ 1547 w 1561"/>
                      <a:gd name="T69" fmla="*/ 313 h 1820"/>
                      <a:gd name="T70" fmla="*/ 1561 w 1561"/>
                      <a:gd name="T71" fmla="*/ 157 h 1820"/>
                      <a:gd name="T72" fmla="*/ 1561 w 1561"/>
                      <a:gd name="T73" fmla="*/ 0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1" h="1820">
                        <a:moveTo>
                          <a:pt x="1561" y="0"/>
                        </a:moveTo>
                        <a:lnTo>
                          <a:pt x="1533" y="0"/>
                        </a:lnTo>
                        <a:lnTo>
                          <a:pt x="1533" y="86"/>
                        </a:lnTo>
                        <a:lnTo>
                          <a:pt x="1533" y="157"/>
                        </a:lnTo>
                        <a:lnTo>
                          <a:pt x="1533" y="242"/>
                        </a:lnTo>
                        <a:lnTo>
                          <a:pt x="1519" y="313"/>
                        </a:lnTo>
                        <a:lnTo>
                          <a:pt x="1505" y="384"/>
                        </a:lnTo>
                        <a:lnTo>
                          <a:pt x="1505" y="384"/>
                        </a:lnTo>
                        <a:lnTo>
                          <a:pt x="1490" y="469"/>
                        </a:lnTo>
                        <a:lnTo>
                          <a:pt x="1476" y="541"/>
                        </a:lnTo>
                        <a:lnTo>
                          <a:pt x="1448" y="612"/>
                        </a:lnTo>
                        <a:lnTo>
                          <a:pt x="1419" y="683"/>
                        </a:lnTo>
                        <a:lnTo>
                          <a:pt x="1391" y="754"/>
                        </a:lnTo>
                        <a:lnTo>
                          <a:pt x="1363" y="825"/>
                        </a:lnTo>
                        <a:lnTo>
                          <a:pt x="1320" y="896"/>
                        </a:lnTo>
                        <a:lnTo>
                          <a:pt x="1277" y="967"/>
                        </a:lnTo>
                        <a:lnTo>
                          <a:pt x="1235" y="1024"/>
                        </a:lnTo>
                        <a:lnTo>
                          <a:pt x="1192" y="1095"/>
                        </a:lnTo>
                        <a:lnTo>
                          <a:pt x="1135" y="1152"/>
                        </a:lnTo>
                        <a:lnTo>
                          <a:pt x="1093" y="1209"/>
                        </a:lnTo>
                        <a:lnTo>
                          <a:pt x="1036" y="1266"/>
                        </a:lnTo>
                        <a:lnTo>
                          <a:pt x="965" y="1323"/>
                        </a:lnTo>
                        <a:lnTo>
                          <a:pt x="908" y="1379"/>
                        </a:lnTo>
                        <a:lnTo>
                          <a:pt x="852" y="1422"/>
                        </a:lnTo>
                        <a:lnTo>
                          <a:pt x="781" y="1479"/>
                        </a:lnTo>
                        <a:lnTo>
                          <a:pt x="710" y="1522"/>
                        </a:lnTo>
                        <a:lnTo>
                          <a:pt x="639" y="1564"/>
                        </a:lnTo>
                        <a:lnTo>
                          <a:pt x="568" y="1593"/>
                        </a:lnTo>
                        <a:lnTo>
                          <a:pt x="497" y="1635"/>
                        </a:lnTo>
                        <a:lnTo>
                          <a:pt x="411" y="1664"/>
                        </a:lnTo>
                        <a:lnTo>
                          <a:pt x="340" y="1692"/>
                        </a:lnTo>
                        <a:lnTo>
                          <a:pt x="255" y="1721"/>
                        </a:lnTo>
                        <a:lnTo>
                          <a:pt x="170" y="1749"/>
                        </a:lnTo>
                        <a:lnTo>
                          <a:pt x="85" y="1763"/>
                        </a:lnTo>
                        <a:lnTo>
                          <a:pt x="85" y="1763"/>
                        </a:lnTo>
                        <a:lnTo>
                          <a:pt x="0" y="1792"/>
                        </a:lnTo>
                        <a:lnTo>
                          <a:pt x="14" y="1820"/>
                        </a:lnTo>
                        <a:lnTo>
                          <a:pt x="85" y="1806"/>
                        </a:lnTo>
                        <a:lnTo>
                          <a:pt x="99" y="1806"/>
                        </a:lnTo>
                        <a:lnTo>
                          <a:pt x="184" y="1777"/>
                        </a:lnTo>
                        <a:lnTo>
                          <a:pt x="269" y="1749"/>
                        </a:lnTo>
                        <a:lnTo>
                          <a:pt x="355" y="1735"/>
                        </a:lnTo>
                        <a:lnTo>
                          <a:pt x="426" y="1692"/>
                        </a:lnTo>
                        <a:lnTo>
                          <a:pt x="511" y="1664"/>
                        </a:lnTo>
                        <a:lnTo>
                          <a:pt x="582" y="1621"/>
                        </a:lnTo>
                        <a:lnTo>
                          <a:pt x="653" y="1593"/>
                        </a:lnTo>
                        <a:lnTo>
                          <a:pt x="724" y="1550"/>
                        </a:lnTo>
                        <a:lnTo>
                          <a:pt x="795" y="1507"/>
                        </a:lnTo>
                        <a:lnTo>
                          <a:pt x="795" y="1493"/>
                        </a:lnTo>
                        <a:lnTo>
                          <a:pt x="866" y="1450"/>
                        </a:lnTo>
                        <a:lnTo>
                          <a:pt x="937" y="1394"/>
                        </a:lnTo>
                        <a:lnTo>
                          <a:pt x="993" y="1351"/>
                        </a:lnTo>
                        <a:lnTo>
                          <a:pt x="1050" y="1294"/>
                        </a:lnTo>
                        <a:lnTo>
                          <a:pt x="1107" y="1237"/>
                        </a:lnTo>
                        <a:lnTo>
                          <a:pt x="1164" y="1180"/>
                        </a:lnTo>
                        <a:lnTo>
                          <a:pt x="1206" y="1109"/>
                        </a:lnTo>
                        <a:lnTo>
                          <a:pt x="1263" y="1052"/>
                        </a:lnTo>
                        <a:lnTo>
                          <a:pt x="1306" y="981"/>
                        </a:lnTo>
                        <a:lnTo>
                          <a:pt x="1306" y="981"/>
                        </a:lnTo>
                        <a:lnTo>
                          <a:pt x="1348" y="910"/>
                        </a:lnTo>
                        <a:lnTo>
                          <a:pt x="1391" y="839"/>
                        </a:lnTo>
                        <a:lnTo>
                          <a:pt x="1419" y="768"/>
                        </a:lnTo>
                        <a:lnTo>
                          <a:pt x="1448" y="697"/>
                        </a:lnTo>
                        <a:lnTo>
                          <a:pt x="1476" y="626"/>
                        </a:lnTo>
                        <a:lnTo>
                          <a:pt x="1505" y="555"/>
                        </a:lnTo>
                        <a:lnTo>
                          <a:pt x="1519" y="484"/>
                        </a:lnTo>
                        <a:lnTo>
                          <a:pt x="1533" y="398"/>
                        </a:lnTo>
                        <a:lnTo>
                          <a:pt x="1533" y="398"/>
                        </a:lnTo>
                        <a:lnTo>
                          <a:pt x="1533" y="398"/>
                        </a:lnTo>
                        <a:lnTo>
                          <a:pt x="1547" y="313"/>
                        </a:lnTo>
                        <a:lnTo>
                          <a:pt x="1561" y="242"/>
                        </a:lnTo>
                        <a:lnTo>
                          <a:pt x="1561" y="157"/>
                        </a:lnTo>
                        <a:lnTo>
                          <a:pt x="1561" y="86"/>
                        </a:lnTo>
                        <a:lnTo>
                          <a:pt x="15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5" name="Rectangle 34"/>
                <p:cNvSpPr>
                  <a:spLocks noChangeArrowheads="1"/>
                </p:cNvSpPr>
                <p:nvPr/>
              </p:nvSpPr>
              <p:spPr bwMode="auto">
                <a:xfrm>
                  <a:off x="9199" y="12617"/>
                  <a:ext cx="1718"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36" name="Freeform 35"/>
                <p:cNvSpPr>
                  <a:spLocks/>
                </p:cNvSpPr>
                <p:nvPr/>
              </p:nvSpPr>
              <p:spPr bwMode="auto">
                <a:xfrm>
                  <a:off x="9100" y="7599"/>
                  <a:ext cx="241" cy="1322"/>
                </a:xfrm>
                <a:custGeom>
                  <a:avLst/>
                  <a:gdLst>
                    <a:gd name="T0" fmla="*/ 213 w 241"/>
                    <a:gd name="T1" fmla="*/ 1322 h 1322"/>
                    <a:gd name="T2" fmla="*/ 241 w 241"/>
                    <a:gd name="T3" fmla="*/ 1322 h 1322"/>
                    <a:gd name="T4" fmla="*/ 28 w 241"/>
                    <a:gd name="T5" fmla="*/ 0 h 1322"/>
                    <a:gd name="T6" fmla="*/ 0 w 241"/>
                    <a:gd name="T7" fmla="*/ 14 h 1322"/>
                    <a:gd name="T8" fmla="*/ 213 w 241"/>
                    <a:gd name="T9" fmla="*/ 1322 h 1322"/>
                  </a:gdLst>
                  <a:ahLst/>
                  <a:cxnLst>
                    <a:cxn ang="0">
                      <a:pos x="T0" y="T1"/>
                    </a:cxn>
                    <a:cxn ang="0">
                      <a:pos x="T2" y="T3"/>
                    </a:cxn>
                    <a:cxn ang="0">
                      <a:pos x="T4" y="T5"/>
                    </a:cxn>
                    <a:cxn ang="0">
                      <a:pos x="T6" y="T7"/>
                    </a:cxn>
                    <a:cxn ang="0">
                      <a:pos x="T8" y="T9"/>
                    </a:cxn>
                  </a:cxnLst>
                  <a:rect l="0" t="0" r="r" b="b"/>
                  <a:pathLst>
                    <a:path w="241" h="1322">
                      <a:moveTo>
                        <a:pt x="213" y="1322"/>
                      </a:moveTo>
                      <a:lnTo>
                        <a:pt x="241" y="1322"/>
                      </a:lnTo>
                      <a:lnTo>
                        <a:pt x="28" y="0"/>
                      </a:lnTo>
                      <a:lnTo>
                        <a:pt x="0" y="14"/>
                      </a:lnTo>
                      <a:lnTo>
                        <a:pt x="213"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7" name="Freeform 36"/>
                <p:cNvSpPr>
                  <a:spLocks/>
                </p:cNvSpPr>
                <p:nvPr/>
              </p:nvSpPr>
              <p:spPr bwMode="auto">
                <a:xfrm>
                  <a:off x="10818" y="7599"/>
                  <a:ext cx="241" cy="1322"/>
                </a:xfrm>
                <a:custGeom>
                  <a:avLst/>
                  <a:gdLst>
                    <a:gd name="T0" fmla="*/ 0 w 241"/>
                    <a:gd name="T1" fmla="*/ 1322 h 1322"/>
                    <a:gd name="T2" fmla="*/ 28 w 241"/>
                    <a:gd name="T3" fmla="*/ 1322 h 1322"/>
                    <a:gd name="T4" fmla="*/ 241 w 241"/>
                    <a:gd name="T5" fmla="*/ 14 h 1322"/>
                    <a:gd name="T6" fmla="*/ 213 w 241"/>
                    <a:gd name="T7" fmla="*/ 0 h 1322"/>
                    <a:gd name="T8" fmla="*/ 0 w 241"/>
                    <a:gd name="T9" fmla="*/ 1322 h 1322"/>
                  </a:gdLst>
                  <a:ahLst/>
                  <a:cxnLst>
                    <a:cxn ang="0">
                      <a:pos x="T0" y="T1"/>
                    </a:cxn>
                    <a:cxn ang="0">
                      <a:pos x="T2" y="T3"/>
                    </a:cxn>
                    <a:cxn ang="0">
                      <a:pos x="T4" y="T5"/>
                    </a:cxn>
                    <a:cxn ang="0">
                      <a:pos x="T6" y="T7"/>
                    </a:cxn>
                    <a:cxn ang="0">
                      <a:pos x="T8" y="T9"/>
                    </a:cxn>
                  </a:cxnLst>
                  <a:rect l="0" t="0" r="r" b="b"/>
                  <a:pathLst>
                    <a:path w="241" h="1322">
                      <a:moveTo>
                        <a:pt x="0" y="1322"/>
                      </a:moveTo>
                      <a:lnTo>
                        <a:pt x="28" y="1322"/>
                      </a:lnTo>
                      <a:lnTo>
                        <a:pt x="241" y="14"/>
                      </a:lnTo>
                      <a:lnTo>
                        <a:pt x="213" y="0"/>
                      </a:lnTo>
                      <a:lnTo>
                        <a:pt x="0"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8" name="Oval 37"/>
                <p:cNvSpPr>
                  <a:spLocks noChangeArrowheads="1"/>
                </p:cNvSpPr>
                <p:nvPr/>
              </p:nvSpPr>
              <p:spPr bwMode="auto">
                <a:xfrm>
                  <a:off x="9128" y="7542"/>
                  <a:ext cx="1903" cy="7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Oval 38"/>
                <p:cNvSpPr>
                  <a:spLocks noChangeArrowheads="1"/>
                </p:cNvSpPr>
                <p:nvPr/>
              </p:nvSpPr>
              <p:spPr bwMode="auto">
                <a:xfrm>
                  <a:off x="9100" y="7499"/>
                  <a:ext cx="1959" cy="142"/>
                </a:xfrm>
                <a:prstGeom prst="ellipse">
                  <a:avLst/>
                </a:prstGeom>
                <a:noFill/>
                <a:ln w="1778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grpSp>
          <p:sp>
            <p:nvSpPr>
              <p:cNvPr id="14" name="Oval 13"/>
              <p:cNvSpPr>
                <a:spLocks noChangeArrowheads="1"/>
              </p:cNvSpPr>
              <p:nvPr/>
            </p:nvSpPr>
            <p:spPr bwMode="auto">
              <a:xfrm>
                <a:off x="1776095" y="195008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5" name="Oval 14"/>
              <p:cNvSpPr>
                <a:spLocks noChangeArrowheads="1"/>
              </p:cNvSpPr>
              <p:nvPr/>
            </p:nvSpPr>
            <p:spPr bwMode="auto">
              <a:xfrm>
                <a:off x="1722120" y="9753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6" name="Oval 15"/>
              <p:cNvSpPr>
                <a:spLocks noChangeArrowheads="1"/>
              </p:cNvSpPr>
              <p:nvPr/>
            </p:nvSpPr>
            <p:spPr bwMode="auto">
              <a:xfrm>
                <a:off x="748665" y="111061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7" name="Oval 16"/>
              <p:cNvSpPr>
                <a:spLocks noChangeArrowheads="1"/>
              </p:cNvSpPr>
              <p:nvPr/>
            </p:nvSpPr>
            <p:spPr bwMode="auto">
              <a:xfrm>
                <a:off x="1235710" y="1678940"/>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8" name="Oval 17"/>
              <p:cNvSpPr>
                <a:spLocks noChangeArrowheads="1"/>
              </p:cNvSpPr>
              <p:nvPr/>
            </p:nvSpPr>
            <p:spPr bwMode="auto">
              <a:xfrm>
                <a:off x="137096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9" name="Oval 18"/>
              <p:cNvSpPr>
                <a:spLocks noChangeArrowheads="1"/>
              </p:cNvSpPr>
              <p:nvPr/>
            </p:nvSpPr>
            <p:spPr bwMode="auto">
              <a:xfrm>
                <a:off x="193865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0" name="Oval 19"/>
              <p:cNvSpPr>
                <a:spLocks noChangeArrowheads="1"/>
              </p:cNvSpPr>
              <p:nvPr/>
            </p:nvSpPr>
            <p:spPr bwMode="auto">
              <a:xfrm>
                <a:off x="2371725" y="20586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1" name="Oval 20"/>
              <p:cNvSpPr>
                <a:spLocks noChangeArrowheads="1"/>
              </p:cNvSpPr>
              <p:nvPr/>
            </p:nvSpPr>
            <p:spPr bwMode="auto">
              <a:xfrm>
                <a:off x="2479675" y="157099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2" name="Oval 21"/>
              <p:cNvSpPr>
                <a:spLocks noChangeArrowheads="1"/>
              </p:cNvSpPr>
              <p:nvPr/>
            </p:nvSpPr>
            <p:spPr bwMode="auto">
              <a:xfrm>
                <a:off x="1506220" y="2383155"/>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3" name="Oval 22"/>
              <p:cNvSpPr>
                <a:spLocks noChangeArrowheads="1"/>
              </p:cNvSpPr>
              <p:nvPr/>
            </p:nvSpPr>
            <p:spPr bwMode="auto">
              <a:xfrm>
                <a:off x="1506220" y="287083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4" name="Oval 23"/>
              <p:cNvSpPr>
                <a:spLocks noChangeArrowheads="1"/>
              </p:cNvSpPr>
              <p:nvPr/>
            </p:nvSpPr>
            <p:spPr bwMode="auto">
              <a:xfrm>
                <a:off x="910590" y="20040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5" name="Oval 24"/>
              <p:cNvSpPr>
                <a:spLocks noChangeArrowheads="1"/>
              </p:cNvSpPr>
              <p:nvPr/>
            </p:nvSpPr>
            <p:spPr bwMode="auto">
              <a:xfrm>
                <a:off x="315595" y="178752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6" name="Oval 25"/>
              <p:cNvSpPr>
                <a:spLocks noChangeArrowheads="1"/>
              </p:cNvSpPr>
              <p:nvPr/>
            </p:nvSpPr>
            <p:spPr bwMode="auto">
              <a:xfrm>
                <a:off x="748665" y="281686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7" name="Rectangle 26"/>
              <p:cNvSpPr>
                <a:spLocks noChangeArrowheads="1"/>
              </p:cNvSpPr>
              <p:nvPr/>
            </p:nvSpPr>
            <p:spPr bwMode="auto">
              <a:xfrm>
                <a:off x="414655" y="232727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8" name="Rectangle 27"/>
              <p:cNvSpPr>
                <a:spLocks noChangeArrowheads="1"/>
              </p:cNvSpPr>
              <p:nvPr/>
            </p:nvSpPr>
            <p:spPr bwMode="auto">
              <a:xfrm>
                <a:off x="1073150" y="238315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9" name="Rectangle 28"/>
              <p:cNvSpPr>
                <a:spLocks noChangeArrowheads="1"/>
              </p:cNvSpPr>
              <p:nvPr/>
            </p:nvSpPr>
            <p:spPr bwMode="auto">
              <a:xfrm>
                <a:off x="2046605"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0" name="Rectangle 29"/>
              <p:cNvSpPr>
                <a:spLocks noChangeArrowheads="1"/>
              </p:cNvSpPr>
              <p:nvPr/>
            </p:nvSpPr>
            <p:spPr bwMode="auto">
              <a:xfrm>
                <a:off x="2046605" y="2545715"/>
                <a:ext cx="288925"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1" name="Rectangle 30"/>
              <p:cNvSpPr>
                <a:spLocks noChangeArrowheads="1"/>
              </p:cNvSpPr>
              <p:nvPr/>
            </p:nvSpPr>
            <p:spPr bwMode="auto">
              <a:xfrm>
                <a:off x="640080"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grpSp>
        <p:sp>
          <p:nvSpPr>
            <p:cNvPr id="12" name="Oval 11"/>
            <p:cNvSpPr>
              <a:spLocks noChangeArrowheads="1"/>
            </p:cNvSpPr>
            <p:nvPr/>
          </p:nvSpPr>
          <p:spPr bwMode="auto">
            <a:xfrm>
              <a:off x="2514600" y="240030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055066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i="1" dirty="0" smtClean="0">
                <a:solidFill>
                  <a:schemeClr val="tx2"/>
                </a:solidFill>
                <a:latin typeface="Verdana"/>
                <a:cs typeface="Verdana"/>
              </a:rPr>
              <a:t>Effective</a:t>
            </a:r>
            <a:r>
              <a:rPr lang="en-US" sz="2800" b="1" dirty="0" smtClean="0">
                <a:solidFill>
                  <a:schemeClr val="tx2"/>
                </a:solidFill>
                <a:latin typeface="Verdana"/>
                <a:cs typeface="Verdana"/>
              </a:rPr>
              <a:t> </a:t>
            </a:r>
          </a:p>
          <a:p>
            <a:pPr lvl="0" algn="ctr">
              <a:spcBef>
                <a:spcPct val="0"/>
              </a:spcBef>
              <a:defRPr/>
            </a:pPr>
            <a:r>
              <a:rPr lang="en-US" sz="2800" b="1" dirty="0" smtClean="0">
                <a:solidFill>
                  <a:schemeClr val="tx2"/>
                </a:solidFill>
                <a:latin typeface="Verdana"/>
                <a:cs typeface="Verdana"/>
              </a:rPr>
              <a:t>Mathematics Teaching Practices</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marL="693738" lvl="0" indent="-579438">
              <a:spcAft>
                <a:spcPts val="600"/>
              </a:spcAft>
              <a:buFont typeface="+mj-lt"/>
              <a:buAutoNum type="arabicPeriod"/>
            </a:pPr>
            <a:r>
              <a:rPr lang="en-US" sz="2000" dirty="0" smtClean="0">
                <a:solidFill>
                  <a:srgbClr val="1F497D"/>
                </a:solidFill>
                <a:latin typeface="Verdana"/>
                <a:cs typeface="Verdana"/>
              </a:rPr>
              <a:t>Establish mathematics </a:t>
            </a:r>
            <a:r>
              <a:rPr lang="en-US" sz="2000" b="1" dirty="0" smtClean="0">
                <a:solidFill>
                  <a:schemeClr val="tx2"/>
                </a:solidFill>
                <a:latin typeface="Verdana"/>
                <a:cs typeface="Verdana"/>
              </a:rPr>
              <a:t>goals</a:t>
            </a:r>
            <a:r>
              <a:rPr lang="en-US" sz="2000" dirty="0" smtClean="0">
                <a:solidFill>
                  <a:srgbClr val="1F497D"/>
                </a:solidFill>
                <a:latin typeface="Verdana"/>
                <a:cs typeface="Verdana"/>
              </a:rPr>
              <a:t> to focus learning.</a:t>
            </a:r>
          </a:p>
          <a:p>
            <a:pPr marL="693738" lvl="0" indent="-579438">
              <a:spcAft>
                <a:spcPts val="600"/>
              </a:spcAft>
              <a:buFont typeface="+mj-lt"/>
              <a:buAutoNum type="arabicPeriod"/>
            </a:pPr>
            <a:r>
              <a:rPr lang="en-US" sz="2000" dirty="0" smtClean="0">
                <a:solidFill>
                  <a:srgbClr val="1F497D"/>
                </a:solidFill>
                <a:latin typeface="Verdana"/>
                <a:cs typeface="Verdana"/>
              </a:rPr>
              <a:t>Implement </a:t>
            </a:r>
            <a:r>
              <a:rPr lang="en-US" sz="2000" b="1" dirty="0" smtClean="0">
                <a:solidFill>
                  <a:schemeClr val="tx2"/>
                </a:solidFill>
                <a:latin typeface="Verdana"/>
                <a:cs typeface="Verdana"/>
              </a:rPr>
              <a:t>tasks</a:t>
            </a:r>
            <a:r>
              <a:rPr lang="en-US" sz="2000" dirty="0" smtClean="0">
                <a:solidFill>
                  <a:srgbClr val="1F497D"/>
                </a:solidFill>
                <a:latin typeface="Verdana"/>
                <a:cs typeface="Verdana"/>
              </a:rPr>
              <a:t> that promote reasoning and problem solving. </a:t>
            </a:r>
          </a:p>
          <a:p>
            <a:pPr marL="693738" lvl="0" indent="-579438">
              <a:spcAft>
                <a:spcPts val="600"/>
              </a:spcAft>
              <a:buFont typeface="+mj-lt"/>
              <a:buAutoNum type="arabicPeriod"/>
            </a:pPr>
            <a:r>
              <a:rPr lang="en-US" sz="2000" dirty="0" smtClean="0">
                <a:solidFill>
                  <a:srgbClr val="1F497D"/>
                </a:solidFill>
                <a:latin typeface="Verdana"/>
                <a:cs typeface="Verdana"/>
              </a:rPr>
              <a:t>Use and connect mathematical </a:t>
            </a:r>
            <a:r>
              <a:rPr lang="en-US" sz="2000" b="1" dirty="0" smtClean="0">
                <a:solidFill>
                  <a:schemeClr val="tx2"/>
                </a:solidFill>
                <a:latin typeface="Verdana"/>
                <a:cs typeface="Verdana"/>
              </a:rPr>
              <a:t>representations.</a:t>
            </a:r>
          </a:p>
          <a:p>
            <a:pPr marL="693738" lvl="0" indent="-579438">
              <a:spcAft>
                <a:spcPts val="600"/>
              </a:spcAft>
              <a:buFont typeface="+mj-lt"/>
              <a:buAutoNum type="arabicPeriod"/>
            </a:pPr>
            <a:r>
              <a:rPr lang="en-US" sz="2000" dirty="0" smtClean="0">
                <a:solidFill>
                  <a:srgbClr val="1F497D"/>
                </a:solidFill>
                <a:latin typeface="Verdana"/>
                <a:cs typeface="Verdana"/>
              </a:rPr>
              <a:t>Facilitate meaningful mathematical </a:t>
            </a:r>
            <a:r>
              <a:rPr lang="en-US" sz="2000" b="1" dirty="0" smtClean="0">
                <a:solidFill>
                  <a:schemeClr val="tx2"/>
                </a:solidFill>
                <a:latin typeface="Verdana"/>
                <a:cs typeface="Verdana"/>
              </a:rPr>
              <a:t>discourse</a:t>
            </a:r>
            <a:r>
              <a:rPr lang="en-US" sz="2000" i="1" dirty="0" smtClean="0">
                <a:solidFill>
                  <a:schemeClr val="tx2"/>
                </a:solidFill>
                <a:latin typeface="Verdana"/>
                <a:cs typeface="Verdana"/>
              </a:rPr>
              <a:t>. </a:t>
            </a:r>
          </a:p>
          <a:p>
            <a:pPr marL="693738" lvl="0" indent="-579438">
              <a:spcAft>
                <a:spcPts val="600"/>
              </a:spcAft>
              <a:buFont typeface="+mj-lt"/>
              <a:buAutoNum type="arabicPeriod"/>
            </a:pPr>
            <a:r>
              <a:rPr lang="en-US" sz="2000" dirty="0" smtClean="0">
                <a:solidFill>
                  <a:srgbClr val="1F497D"/>
                </a:solidFill>
                <a:latin typeface="Verdana"/>
                <a:cs typeface="Verdana"/>
              </a:rPr>
              <a:t>Pose purposeful </a:t>
            </a:r>
            <a:r>
              <a:rPr lang="en-US" sz="2000" b="1" dirty="0" smtClean="0">
                <a:solidFill>
                  <a:schemeClr val="tx2"/>
                </a:solidFill>
                <a:latin typeface="Verdana"/>
                <a:cs typeface="Verdana"/>
              </a:rPr>
              <a:t>questions</a:t>
            </a:r>
            <a:r>
              <a:rPr lang="en-US" sz="2000" dirty="0" smtClean="0">
                <a:solidFill>
                  <a:schemeClr val="tx2"/>
                </a:solidFill>
                <a:latin typeface="Verdana"/>
                <a:cs typeface="Verdana"/>
              </a:rPr>
              <a:t>.</a:t>
            </a:r>
          </a:p>
          <a:p>
            <a:pPr marL="693738" lvl="0" indent="-579438">
              <a:spcAft>
                <a:spcPts val="600"/>
              </a:spcAft>
              <a:buFont typeface="+mj-lt"/>
              <a:buAutoNum type="arabicPeriod"/>
            </a:pPr>
            <a:r>
              <a:rPr lang="en-US" sz="2000" dirty="0" smtClean="0">
                <a:solidFill>
                  <a:srgbClr val="1F497D"/>
                </a:solidFill>
                <a:latin typeface="Verdana"/>
                <a:cs typeface="Verdana"/>
              </a:rPr>
              <a:t>Build </a:t>
            </a:r>
            <a:r>
              <a:rPr lang="en-US" sz="2000" b="1" dirty="0" smtClean="0">
                <a:solidFill>
                  <a:schemeClr val="tx2"/>
                </a:solidFill>
                <a:latin typeface="Verdana"/>
                <a:cs typeface="Verdana"/>
              </a:rPr>
              <a:t>procedural fluency </a:t>
            </a:r>
            <a:r>
              <a:rPr lang="en-US" sz="2000" dirty="0" smtClean="0">
                <a:solidFill>
                  <a:srgbClr val="1F497D"/>
                </a:solidFill>
                <a:latin typeface="Verdana"/>
                <a:cs typeface="Verdana"/>
              </a:rPr>
              <a:t>from conceptual understanding.</a:t>
            </a:r>
          </a:p>
          <a:p>
            <a:pPr marL="693738" lvl="0" indent="-579438">
              <a:spcAft>
                <a:spcPts val="600"/>
              </a:spcAft>
              <a:buFont typeface="+mj-lt"/>
              <a:buAutoNum type="arabicPeriod"/>
            </a:pPr>
            <a:r>
              <a:rPr lang="en-US" sz="2000" dirty="0" smtClean="0">
                <a:solidFill>
                  <a:srgbClr val="1F497D"/>
                </a:solidFill>
                <a:latin typeface="Verdana"/>
                <a:cs typeface="Verdana"/>
              </a:rPr>
              <a:t>Support </a:t>
            </a:r>
            <a:r>
              <a:rPr lang="en-US" sz="2000" b="1" dirty="0" smtClean="0">
                <a:solidFill>
                  <a:schemeClr val="tx2"/>
                </a:solidFill>
                <a:latin typeface="Verdana"/>
                <a:cs typeface="Verdana"/>
              </a:rPr>
              <a:t>productive struggle</a:t>
            </a:r>
            <a:r>
              <a:rPr lang="en-US" sz="2000" dirty="0" smtClean="0">
                <a:solidFill>
                  <a:schemeClr val="tx2"/>
                </a:solidFill>
                <a:latin typeface="Verdana"/>
                <a:cs typeface="Verdana"/>
              </a:rPr>
              <a:t> </a:t>
            </a:r>
            <a:r>
              <a:rPr lang="en-US" sz="2000" dirty="0" smtClean="0">
                <a:solidFill>
                  <a:srgbClr val="1F497D"/>
                </a:solidFill>
                <a:latin typeface="Verdana"/>
                <a:cs typeface="Verdana"/>
              </a:rPr>
              <a:t>in learning mathematics. </a:t>
            </a:r>
          </a:p>
          <a:p>
            <a:pPr marL="693738" lvl="0" indent="-579438">
              <a:spcAft>
                <a:spcPts val="600"/>
              </a:spcAft>
              <a:buFont typeface="+mj-lt"/>
              <a:buAutoNum type="arabicPeriod"/>
            </a:pPr>
            <a:r>
              <a:rPr lang="en-US" sz="2000" b="1" dirty="0" smtClean="0">
                <a:solidFill>
                  <a:schemeClr val="tx2"/>
                </a:solidFill>
                <a:latin typeface="Verdana"/>
                <a:cs typeface="Verdana"/>
              </a:rPr>
              <a:t>Elicit and use evidence </a:t>
            </a:r>
            <a:r>
              <a:rPr lang="en-US" sz="2000" dirty="0" smtClean="0">
                <a:solidFill>
                  <a:srgbClr val="1F497D"/>
                </a:solidFill>
                <a:latin typeface="Verdana"/>
                <a:cs typeface="Verdana"/>
              </a:rPr>
              <a:t>of student thinking.</a:t>
            </a:r>
          </a:p>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55066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Establish Mathematics Goals </a:t>
            </a:r>
          </a:p>
          <a:p>
            <a:pPr lvl="0" algn="ctr">
              <a:spcBef>
                <a:spcPct val="0"/>
              </a:spcBef>
              <a:defRPr/>
            </a:pPr>
            <a:r>
              <a:rPr lang="en-US" sz="2800" b="1" dirty="0" smtClean="0">
                <a:solidFill>
                  <a:schemeClr val="tx2"/>
                </a:solidFill>
                <a:latin typeface="Verdana"/>
                <a:ea typeface="Verdana" pitchFamily="34" charset="0"/>
                <a:cs typeface="Verdana"/>
              </a:rPr>
              <a:t>To Focus Learning</a:t>
            </a: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a:spcBef>
                <a:spcPts val="600"/>
              </a:spcBef>
              <a:buNone/>
            </a:pPr>
            <a:r>
              <a:rPr lang="en-US" sz="2000" dirty="0" smtClean="0">
                <a:solidFill>
                  <a:srgbClr val="1F497D"/>
                </a:solidFill>
                <a:latin typeface="Verdana"/>
                <a:cs typeface="Verdana"/>
              </a:rPr>
              <a:t>Learning Goals should:</a:t>
            </a:r>
          </a:p>
          <a:p>
            <a:pPr marL="342900" indent="-342900">
              <a:spcBef>
                <a:spcPts val="600"/>
              </a:spcBef>
              <a:buFont typeface="Arial"/>
              <a:buChar char="•"/>
            </a:pPr>
            <a:r>
              <a:rPr lang="en-US" sz="2000" dirty="0" smtClean="0">
                <a:solidFill>
                  <a:srgbClr val="1F497D"/>
                </a:solidFill>
                <a:latin typeface="Verdana"/>
                <a:cs typeface="Verdana"/>
              </a:rPr>
              <a:t>Clearly state what it is students are to learn and understand about mathematics as the result of instruction;</a:t>
            </a:r>
          </a:p>
          <a:p>
            <a:pPr marL="342900" indent="-342900">
              <a:spcBef>
                <a:spcPts val="600"/>
              </a:spcBef>
              <a:buFont typeface="Arial"/>
              <a:buChar char="•"/>
            </a:pPr>
            <a:r>
              <a:rPr lang="en-US" sz="2000" dirty="0" smtClean="0">
                <a:solidFill>
                  <a:srgbClr val="1F497D"/>
                </a:solidFill>
                <a:latin typeface="Verdana"/>
                <a:cs typeface="Verdana"/>
              </a:rPr>
              <a:t>Be situated within learning progressions; and</a:t>
            </a:r>
          </a:p>
          <a:p>
            <a:pPr marL="342900" indent="-342900">
              <a:spcBef>
                <a:spcPts val="600"/>
              </a:spcBef>
              <a:buFont typeface="Arial"/>
              <a:buChar char="•"/>
            </a:pPr>
            <a:r>
              <a:rPr lang="en-US" sz="2000" dirty="0" smtClean="0">
                <a:solidFill>
                  <a:srgbClr val="1F497D"/>
                </a:solidFill>
                <a:latin typeface="Verdana"/>
                <a:cs typeface="Verdana"/>
              </a:rPr>
              <a:t>Frame the decisions that teachers make during a lesson.</a:t>
            </a:r>
          </a:p>
          <a:p>
            <a:endParaRPr lang="en-US" sz="2000" dirty="0" smtClean="0">
              <a:solidFill>
                <a:schemeClr val="accent4">
                  <a:lumMod val="75000"/>
                </a:schemeClr>
              </a:solidFill>
              <a:latin typeface="Verdana"/>
              <a:cs typeface="Verdana"/>
            </a:endParaRPr>
          </a:p>
          <a:p>
            <a:pPr marL="114300" indent="0">
              <a:buNone/>
            </a:pPr>
            <a:r>
              <a:rPr lang="en-US" sz="2000" i="1" dirty="0" smtClean="0">
                <a:solidFill>
                  <a:srgbClr val="604A7B"/>
                </a:solidFill>
                <a:latin typeface="Verdana"/>
                <a:cs typeface="Verdana"/>
              </a:rPr>
              <a:t>Formulating clear, explicit learning goals sets the stage for everything else.</a:t>
            </a:r>
            <a:r>
              <a:rPr lang="en-US" sz="2000" i="1" dirty="0" smtClean="0">
                <a:solidFill>
                  <a:schemeClr val="accent4">
                    <a:lumMod val="75000"/>
                  </a:schemeClr>
                </a:solidFill>
                <a:latin typeface="Verdana"/>
                <a:cs typeface="Verdana"/>
              </a:rPr>
              <a:t> </a:t>
            </a:r>
          </a:p>
          <a:p>
            <a:pPr marL="114300" indent="0">
              <a:buNone/>
            </a:pPr>
            <a:endParaRPr lang="en-US" sz="2000" b="1" i="1" dirty="0" smtClean="0">
              <a:solidFill>
                <a:schemeClr val="accent2"/>
              </a:solidFill>
              <a:latin typeface="Verdana"/>
              <a:cs typeface="Verdana"/>
            </a:endParaRPr>
          </a:p>
          <a:p>
            <a:pPr marL="114300" indent="0" algn="r">
              <a:buNone/>
            </a:pPr>
            <a:r>
              <a:rPr lang="en-US" sz="2000" dirty="0" smtClean="0">
                <a:solidFill>
                  <a:srgbClr val="1F497D"/>
                </a:solidFill>
                <a:latin typeface="Verdana"/>
                <a:cs typeface="Verdana"/>
              </a:rPr>
              <a:t>(Hiebert, Morris, Berk, &amp; Janssen, 2007, p.57)</a:t>
            </a:r>
          </a:p>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55066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1" y="245776"/>
            <a:ext cx="9143999"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Goals to Focus Learning</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endParaRPr lang="en-US" sz="2400" dirty="0" smtClean="0">
              <a:solidFill>
                <a:schemeClr val="tx2"/>
              </a:solidFill>
              <a:latin typeface="Verdana"/>
              <a:cs typeface="Verdana"/>
            </a:endParaRPr>
          </a:p>
          <a:p>
            <a:r>
              <a:rPr lang="en-US" sz="2400" dirty="0" smtClean="0">
                <a:solidFill>
                  <a:schemeClr val="tx2"/>
                </a:solidFill>
                <a:latin typeface="Verdana"/>
                <a:cs typeface="Verdana"/>
              </a:rPr>
              <a:t>Mr. Donnelly’s goal for students’ learning:</a:t>
            </a:r>
          </a:p>
          <a:p>
            <a:endParaRPr lang="en-US" sz="2400" i="1" dirty="0" smtClean="0">
              <a:solidFill>
                <a:schemeClr val="tx2"/>
              </a:solidFill>
              <a:latin typeface="Verdana"/>
              <a:ea typeface="ＭＳ 明朝"/>
              <a:cs typeface="Verdana"/>
            </a:endParaRPr>
          </a:p>
          <a:p>
            <a:pPr marL="411480" lvl="1" indent="0">
              <a:buNone/>
            </a:pPr>
            <a:r>
              <a:rPr lang="en-US" sz="2400" i="1" dirty="0" smtClean="0">
                <a:solidFill>
                  <a:schemeClr val="tx2"/>
                </a:solidFill>
                <a:latin typeface="Verdana"/>
                <a:ea typeface="ＭＳ 明朝"/>
                <a:cs typeface="Verdana"/>
              </a:rPr>
              <a:t>Students will recognize that quantities that are in a proportional (multiplicative) relationship grow at a constant rate.</a:t>
            </a:r>
          </a:p>
          <a:p>
            <a:pPr marL="411480" lvl="1" indent="0">
              <a:buNone/>
            </a:pPr>
            <a:endParaRPr lang="en-US" sz="2400" i="1" dirty="0" smtClean="0">
              <a:solidFill>
                <a:schemeClr val="tx2"/>
              </a:solidFill>
              <a:latin typeface="Verdana"/>
              <a:ea typeface="ＭＳ 明朝"/>
              <a:cs typeface="Verdana"/>
            </a:endParaRPr>
          </a:p>
          <a:p>
            <a:pPr marL="342900" indent="-342900">
              <a:buFont typeface="Arial"/>
              <a:buChar char="•"/>
            </a:pPr>
            <a:r>
              <a:rPr lang="en-US" sz="2400" dirty="0" smtClean="0">
                <a:solidFill>
                  <a:schemeClr val="tx2"/>
                </a:solidFill>
                <a:latin typeface="Verdana"/>
                <a:ea typeface="ＭＳ 明朝"/>
                <a:cs typeface="Verdana"/>
              </a:rPr>
              <a:t>How does his goal align with this teaching practice?</a:t>
            </a:r>
          </a:p>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nvGrpSpPr>
          <p:cNvPr id="8" name="Group 7"/>
          <p:cNvGrpSpPr/>
          <p:nvPr/>
        </p:nvGrpSpPr>
        <p:grpSpPr>
          <a:xfrm>
            <a:off x="7811145" y="316578"/>
            <a:ext cx="1246214" cy="1415608"/>
            <a:chOff x="0" y="0"/>
            <a:chExt cx="3011805" cy="3277235"/>
          </a:xfrm>
        </p:grpSpPr>
        <p:grpSp>
          <p:nvGrpSpPr>
            <p:cNvPr id="10" name="Group 7"/>
            <p:cNvGrpSpPr/>
            <p:nvPr/>
          </p:nvGrpSpPr>
          <p:grpSpPr>
            <a:xfrm>
              <a:off x="0" y="0"/>
              <a:ext cx="3011805" cy="3277235"/>
              <a:chOff x="0" y="0"/>
              <a:chExt cx="3011805" cy="3277235"/>
            </a:xfrm>
          </p:grpSpPr>
          <p:grpSp>
            <p:nvGrpSpPr>
              <p:cNvPr id="13" name="Group 10"/>
              <p:cNvGrpSpPr>
                <a:grpSpLocks/>
              </p:cNvGrpSpPr>
              <p:nvPr/>
            </p:nvGrpSpPr>
            <p:grpSpPr bwMode="auto">
              <a:xfrm>
                <a:off x="0" y="0"/>
                <a:ext cx="3011805" cy="3277235"/>
                <a:chOff x="7708" y="7499"/>
                <a:chExt cx="4743" cy="5161"/>
              </a:xfrm>
            </p:grpSpPr>
            <p:sp>
              <p:nvSpPr>
                <p:cNvPr id="32" name="Freeform 31"/>
                <p:cNvSpPr>
                  <a:spLocks/>
                </p:cNvSpPr>
                <p:nvPr/>
              </p:nvSpPr>
              <p:spPr bwMode="auto">
                <a:xfrm>
                  <a:off x="7708" y="8907"/>
                  <a:ext cx="1619" cy="1890"/>
                </a:xfrm>
                <a:custGeom>
                  <a:avLst/>
                  <a:gdLst>
                    <a:gd name="T0" fmla="*/ 1619 w 1619"/>
                    <a:gd name="T1" fmla="*/ 0 h 1890"/>
                    <a:gd name="T2" fmla="*/ 1463 w 1619"/>
                    <a:gd name="T3" fmla="*/ 14 h 1890"/>
                    <a:gd name="T4" fmla="*/ 1378 w 1619"/>
                    <a:gd name="T5" fmla="*/ 28 h 1890"/>
                    <a:gd name="T6" fmla="*/ 1221 w 1619"/>
                    <a:gd name="T7" fmla="*/ 56 h 1890"/>
                    <a:gd name="T8" fmla="*/ 1065 w 1619"/>
                    <a:gd name="T9" fmla="*/ 113 h 1890"/>
                    <a:gd name="T10" fmla="*/ 923 w 1619"/>
                    <a:gd name="T11" fmla="*/ 184 h 1890"/>
                    <a:gd name="T12" fmla="*/ 781 w 1619"/>
                    <a:gd name="T13" fmla="*/ 270 h 1890"/>
                    <a:gd name="T14" fmla="*/ 710 w 1619"/>
                    <a:gd name="T15" fmla="*/ 327 h 1890"/>
                    <a:gd name="T16" fmla="*/ 583 w 1619"/>
                    <a:gd name="T17" fmla="*/ 426 h 1890"/>
                    <a:gd name="T18" fmla="*/ 469 w 1619"/>
                    <a:gd name="T19" fmla="*/ 554 h 1890"/>
                    <a:gd name="T20" fmla="*/ 370 w 1619"/>
                    <a:gd name="T21" fmla="*/ 682 h 1890"/>
                    <a:gd name="T22" fmla="*/ 313 w 1619"/>
                    <a:gd name="T23" fmla="*/ 767 h 1890"/>
                    <a:gd name="T24" fmla="*/ 228 w 1619"/>
                    <a:gd name="T25" fmla="*/ 909 h 1890"/>
                    <a:gd name="T26" fmla="*/ 157 w 1619"/>
                    <a:gd name="T27" fmla="*/ 1066 h 1890"/>
                    <a:gd name="T28" fmla="*/ 100 w 1619"/>
                    <a:gd name="T29" fmla="*/ 1236 h 1890"/>
                    <a:gd name="T30" fmla="*/ 43 w 1619"/>
                    <a:gd name="T31" fmla="*/ 1407 h 1890"/>
                    <a:gd name="T32" fmla="*/ 29 w 1619"/>
                    <a:gd name="T33" fmla="*/ 1507 h 1890"/>
                    <a:gd name="T34" fmla="*/ 0 w 1619"/>
                    <a:gd name="T35" fmla="*/ 1691 h 1890"/>
                    <a:gd name="T36" fmla="*/ 0 w 1619"/>
                    <a:gd name="T37" fmla="*/ 1890 h 1890"/>
                    <a:gd name="T38" fmla="*/ 29 w 1619"/>
                    <a:gd name="T39" fmla="*/ 1791 h 1890"/>
                    <a:gd name="T40" fmla="*/ 43 w 1619"/>
                    <a:gd name="T41" fmla="*/ 1606 h 1890"/>
                    <a:gd name="T42" fmla="*/ 57 w 1619"/>
                    <a:gd name="T43" fmla="*/ 1521 h 1890"/>
                    <a:gd name="T44" fmla="*/ 100 w 1619"/>
                    <a:gd name="T45" fmla="*/ 1336 h 1890"/>
                    <a:gd name="T46" fmla="*/ 157 w 1619"/>
                    <a:gd name="T47" fmla="*/ 1165 h 1890"/>
                    <a:gd name="T48" fmla="*/ 228 w 1619"/>
                    <a:gd name="T49" fmla="*/ 995 h 1890"/>
                    <a:gd name="T50" fmla="*/ 299 w 1619"/>
                    <a:gd name="T51" fmla="*/ 853 h 1890"/>
                    <a:gd name="T52" fmla="*/ 398 w 1619"/>
                    <a:gd name="T53" fmla="*/ 710 h 1890"/>
                    <a:gd name="T54" fmla="*/ 497 w 1619"/>
                    <a:gd name="T55" fmla="*/ 582 h 1890"/>
                    <a:gd name="T56" fmla="*/ 611 w 1619"/>
                    <a:gd name="T57" fmla="*/ 455 h 1890"/>
                    <a:gd name="T58" fmla="*/ 739 w 1619"/>
                    <a:gd name="T59" fmla="*/ 341 h 1890"/>
                    <a:gd name="T60" fmla="*/ 866 w 1619"/>
                    <a:gd name="T61" fmla="*/ 255 h 1890"/>
                    <a:gd name="T62" fmla="*/ 1008 w 1619"/>
                    <a:gd name="T63" fmla="*/ 184 h 1890"/>
                    <a:gd name="T64" fmla="*/ 1150 w 1619"/>
                    <a:gd name="T65" fmla="*/ 113 h 1890"/>
                    <a:gd name="T66" fmla="*/ 1307 w 1619"/>
                    <a:gd name="T67" fmla="*/ 71 h 1890"/>
                    <a:gd name="T68" fmla="*/ 1392 w 1619"/>
                    <a:gd name="T69" fmla="*/ 56 h 1890"/>
                    <a:gd name="T70" fmla="*/ 1548 w 1619"/>
                    <a:gd name="T71" fmla="*/ 4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1619" y="28"/>
                      </a:moveTo>
                      <a:lnTo>
                        <a:pt x="1619" y="0"/>
                      </a:lnTo>
                      <a:lnTo>
                        <a:pt x="1548" y="0"/>
                      </a:lnTo>
                      <a:lnTo>
                        <a:pt x="1463" y="14"/>
                      </a:lnTo>
                      <a:lnTo>
                        <a:pt x="1378" y="28"/>
                      </a:lnTo>
                      <a:lnTo>
                        <a:pt x="1378" y="28"/>
                      </a:lnTo>
                      <a:lnTo>
                        <a:pt x="1292" y="42"/>
                      </a:lnTo>
                      <a:lnTo>
                        <a:pt x="1221" y="56"/>
                      </a:lnTo>
                      <a:lnTo>
                        <a:pt x="1136" y="85"/>
                      </a:lnTo>
                      <a:lnTo>
                        <a:pt x="1065" y="113"/>
                      </a:lnTo>
                      <a:lnTo>
                        <a:pt x="994" y="142"/>
                      </a:lnTo>
                      <a:lnTo>
                        <a:pt x="923" y="184"/>
                      </a:lnTo>
                      <a:lnTo>
                        <a:pt x="852" y="227"/>
                      </a:lnTo>
                      <a:lnTo>
                        <a:pt x="781" y="270"/>
                      </a:lnTo>
                      <a:lnTo>
                        <a:pt x="781" y="270"/>
                      </a:lnTo>
                      <a:lnTo>
                        <a:pt x="710" y="327"/>
                      </a:lnTo>
                      <a:lnTo>
                        <a:pt x="654" y="383"/>
                      </a:lnTo>
                      <a:lnTo>
                        <a:pt x="583" y="426"/>
                      </a:lnTo>
                      <a:lnTo>
                        <a:pt x="526" y="497"/>
                      </a:lnTo>
                      <a:lnTo>
                        <a:pt x="469" y="554"/>
                      </a:lnTo>
                      <a:lnTo>
                        <a:pt x="426" y="611"/>
                      </a:lnTo>
                      <a:lnTo>
                        <a:pt x="370" y="682"/>
                      </a:lnTo>
                      <a:lnTo>
                        <a:pt x="327" y="753"/>
                      </a:lnTo>
                      <a:lnTo>
                        <a:pt x="313" y="767"/>
                      </a:lnTo>
                      <a:lnTo>
                        <a:pt x="270" y="838"/>
                      </a:lnTo>
                      <a:lnTo>
                        <a:pt x="228" y="909"/>
                      </a:lnTo>
                      <a:lnTo>
                        <a:pt x="185" y="995"/>
                      </a:lnTo>
                      <a:lnTo>
                        <a:pt x="157" y="1066"/>
                      </a:lnTo>
                      <a:lnTo>
                        <a:pt x="128" y="1151"/>
                      </a:lnTo>
                      <a:lnTo>
                        <a:pt x="100" y="1236"/>
                      </a:lnTo>
                      <a:lnTo>
                        <a:pt x="71" y="1322"/>
                      </a:lnTo>
                      <a:lnTo>
                        <a:pt x="43" y="1407"/>
                      </a:lnTo>
                      <a:lnTo>
                        <a:pt x="29" y="1507"/>
                      </a:lnTo>
                      <a:lnTo>
                        <a:pt x="29" y="1507"/>
                      </a:lnTo>
                      <a:lnTo>
                        <a:pt x="15" y="1606"/>
                      </a:lnTo>
                      <a:lnTo>
                        <a:pt x="0" y="1691"/>
                      </a:lnTo>
                      <a:lnTo>
                        <a:pt x="0" y="1791"/>
                      </a:lnTo>
                      <a:lnTo>
                        <a:pt x="0" y="1890"/>
                      </a:lnTo>
                      <a:lnTo>
                        <a:pt x="29" y="1890"/>
                      </a:lnTo>
                      <a:lnTo>
                        <a:pt x="29" y="1791"/>
                      </a:lnTo>
                      <a:lnTo>
                        <a:pt x="43" y="1691"/>
                      </a:lnTo>
                      <a:lnTo>
                        <a:pt x="43" y="1606"/>
                      </a:lnTo>
                      <a:lnTo>
                        <a:pt x="57" y="1521"/>
                      </a:lnTo>
                      <a:lnTo>
                        <a:pt x="57" y="1521"/>
                      </a:lnTo>
                      <a:lnTo>
                        <a:pt x="71" y="1421"/>
                      </a:lnTo>
                      <a:lnTo>
                        <a:pt x="100" y="1336"/>
                      </a:lnTo>
                      <a:lnTo>
                        <a:pt x="128" y="1251"/>
                      </a:lnTo>
                      <a:lnTo>
                        <a:pt x="157" y="1165"/>
                      </a:lnTo>
                      <a:lnTo>
                        <a:pt x="185" y="1080"/>
                      </a:lnTo>
                      <a:lnTo>
                        <a:pt x="228" y="995"/>
                      </a:lnTo>
                      <a:lnTo>
                        <a:pt x="256" y="924"/>
                      </a:lnTo>
                      <a:lnTo>
                        <a:pt x="299" y="853"/>
                      </a:lnTo>
                      <a:lnTo>
                        <a:pt x="341" y="782"/>
                      </a:lnTo>
                      <a:lnTo>
                        <a:pt x="398" y="710"/>
                      </a:lnTo>
                      <a:lnTo>
                        <a:pt x="441" y="639"/>
                      </a:lnTo>
                      <a:lnTo>
                        <a:pt x="497" y="582"/>
                      </a:lnTo>
                      <a:lnTo>
                        <a:pt x="554" y="511"/>
                      </a:lnTo>
                      <a:lnTo>
                        <a:pt x="611" y="455"/>
                      </a:lnTo>
                      <a:lnTo>
                        <a:pt x="668" y="398"/>
                      </a:lnTo>
                      <a:lnTo>
                        <a:pt x="739" y="341"/>
                      </a:lnTo>
                      <a:lnTo>
                        <a:pt x="795" y="298"/>
                      </a:lnTo>
                      <a:lnTo>
                        <a:pt x="866" y="255"/>
                      </a:lnTo>
                      <a:lnTo>
                        <a:pt x="937" y="213"/>
                      </a:lnTo>
                      <a:lnTo>
                        <a:pt x="1008" y="184"/>
                      </a:lnTo>
                      <a:lnTo>
                        <a:pt x="1079" y="142"/>
                      </a:lnTo>
                      <a:lnTo>
                        <a:pt x="1150" y="113"/>
                      </a:lnTo>
                      <a:lnTo>
                        <a:pt x="1221" y="85"/>
                      </a:lnTo>
                      <a:lnTo>
                        <a:pt x="1307" y="71"/>
                      </a:lnTo>
                      <a:lnTo>
                        <a:pt x="1392" y="56"/>
                      </a:lnTo>
                      <a:lnTo>
                        <a:pt x="1392" y="56"/>
                      </a:lnTo>
                      <a:lnTo>
                        <a:pt x="1463" y="42"/>
                      </a:lnTo>
                      <a:lnTo>
                        <a:pt x="1548" y="42"/>
                      </a:lnTo>
                      <a:lnTo>
                        <a:pt x="161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p:cNvSpPr>
                  <a:spLocks/>
                </p:cNvSpPr>
                <p:nvPr/>
              </p:nvSpPr>
              <p:spPr bwMode="auto">
                <a:xfrm>
                  <a:off x="7723" y="10783"/>
                  <a:ext cx="1561" cy="1820"/>
                </a:xfrm>
                <a:custGeom>
                  <a:avLst/>
                  <a:gdLst>
                    <a:gd name="T0" fmla="*/ 0 w 1561"/>
                    <a:gd name="T1" fmla="*/ 0 h 1820"/>
                    <a:gd name="T2" fmla="*/ 0 w 1561"/>
                    <a:gd name="T3" fmla="*/ 157 h 1820"/>
                    <a:gd name="T4" fmla="*/ 14 w 1561"/>
                    <a:gd name="T5" fmla="*/ 313 h 1820"/>
                    <a:gd name="T6" fmla="*/ 28 w 1561"/>
                    <a:gd name="T7" fmla="*/ 398 h 1820"/>
                    <a:gd name="T8" fmla="*/ 56 w 1561"/>
                    <a:gd name="T9" fmla="*/ 555 h 1820"/>
                    <a:gd name="T10" fmla="*/ 113 w 1561"/>
                    <a:gd name="T11" fmla="*/ 697 h 1820"/>
                    <a:gd name="T12" fmla="*/ 170 w 1561"/>
                    <a:gd name="T13" fmla="*/ 839 h 1820"/>
                    <a:gd name="T14" fmla="*/ 255 w 1561"/>
                    <a:gd name="T15" fmla="*/ 981 h 1820"/>
                    <a:gd name="T16" fmla="*/ 298 w 1561"/>
                    <a:gd name="T17" fmla="*/ 1052 h 1820"/>
                    <a:gd name="T18" fmla="*/ 397 w 1561"/>
                    <a:gd name="T19" fmla="*/ 1180 h 1820"/>
                    <a:gd name="T20" fmla="*/ 511 w 1561"/>
                    <a:gd name="T21" fmla="*/ 1294 h 1820"/>
                    <a:gd name="T22" fmla="*/ 624 w 1561"/>
                    <a:gd name="T23" fmla="*/ 1394 h 1820"/>
                    <a:gd name="T24" fmla="*/ 766 w 1561"/>
                    <a:gd name="T25" fmla="*/ 1493 h 1820"/>
                    <a:gd name="T26" fmla="*/ 837 w 1561"/>
                    <a:gd name="T27" fmla="*/ 1550 h 1820"/>
                    <a:gd name="T28" fmla="*/ 979 w 1561"/>
                    <a:gd name="T29" fmla="*/ 1621 h 1820"/>
                    <a:gd name="T30" fmla="*/ 1135 w 1561"/>
                    <a:gd name="T31" fmla="*/ 1692 h 1820"/>
                    <a:gd name="T32" fmla="*/ 1292 w 1561"/>
                    <a:gd name="T33" fmla="*/ 1749 h 1820"/>
                    <a:gd name="T34" fmla="*/ 1462 w 1561"/>
                    <a:gd name="T35" fmla="*/ 1806 h 1820"/>
                    <a:gd name="T36" fmla="*/ 1547 w 1561"/>
                    <a:gd name="T37" fmla="*/ 1820 h 1820"/>
                    <a:gd name="T38" fmla="*/ 1476 w 1561"/>
                    <a:gd name="T39" fmla="*/ 1763 h 1820"/>
                    <a:gd name="T40" fmla="*/ 1391 w 1561"/>
                    <a:gd name="T41" fmla="*/ 1749 h 1820"/>
                    <a:gd name="T42" fmla="*/ 1221 w 1561"/>
                    <a:gd name="T43" fmla="*/ 1692 h 1820"/>
                    <a:gd name="T44" fmla="*/ 1064 w 1561"/>
                    <a:gd name="T45" fmla="*/ 1635 h 1820"/>
                    <a:gd name="T46" fmla="*/ 922 w 1561"/>
                    <a:gd name="T47" fmla="*/ 1564 h 1820"/>
                    <a:gd name="T48" fmla="*/ 780 w 1561"/>
                    <a:gd name="T49" fmla="*/ 1479 h 1820"/>
                    <a:gd name="T50" fmla="*/ 653 w 1561"/>
                    <a:gd name="T51" fmla="*/ 1379 h 1820"/>
                    <a:gd name="T52" fmla="*/ 539 w 1561"/>
                    <a:gd name="T53" fmla="*/ 1266 h 1820"/>
                    <a:gd name="T54" fmla="*/ 426 w 1561"/>
                    <a:gd name="T55" fmla="*/ 1152 h 1820"/>
                    <a:gd name="T56" fmla="*/ 326 w 1561"/>
                    <a:gd name="T57" fmla="*/ 1024 h 1820"/>
                    <a:gd name="T58" fmla="*/ 241 w 1561"/>
                    <a:gd name="T59" fmla="*/ 896 h 1820"/>
                    <a:gd name="T60" fmla="*/ 170 w 1561"/>
                    <a:gd name="T61" fmla="*/ 754 h 1820"/>
                    <a:gd name="T62" fmla="*/ 113 w 1561"/>
                    <a:gd name="T63" fmla="*/ 612 h 1820"/>
                    <a:gd name="T64" fmla="*/ 71 w 1561"/>
                    <a:gd name="T65" fmla="*/ 469 h 1820"/>
                    <a:gd name="T66" fmla="*/ 56 w 1561"/>
                    <a:gd name="T67" fmla="*/ 384 h 1820"/>
                    <a:gd name="T68" fmla="*/ 28 w 1561"/>
                    <a:gd name="T69" fmla="*/ 242 h 1820"/>
                    <a:gd name="T70" fmla="*/ 28 w 1561"/>
                    <a:gd name="T71" fmla="*/ 86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1" h="1820">
                      <a:moveTo>
                        <a:pt x="28" y="0"/>
                      </a:moveTo>
                      <a:lnTo>
                        <a:pt x="0" y="0"/>
                      </a:lnTo>
                      <a:lnTo>
                        <a:pt x="0" y="86"/>
                      </a:lnTo>
                      <a:lnTo>
                        <a:pt x="0" y="157"/>
                      </a:lnTo>
                      <a:lnTo>
                        <a:pt x="0" y="242"/>
                      </a:lnTo>
                      <a:lnTo>
                        <a:pt x="14" y="313"/>
                      </a:lnTo>
                      <a:lnTo>
                        <a:pt x="28" y="398"/>
                      </a:lnTo>
                      <a:lnTo>
                        <a:pt x="28" y="398"/>
                      </a:lnTo>
                      <a:lnTo>
                        <a:pt x="42" y="484"/>
                      </a:lnTo>
                      <a:lnTo>
                        <a:pt x="56" y="555"/>
                      </a:lnTo>
                      <a:lnTo>
                        <a:pt x="85" y="626"/>
                      </a:lnTo>
                      <a:lnTo>
                        <a:pt x="113" y="697"/>
                      </a:lnTo>
                      <a:lnTo>
                        <a:pt x="142" y="768"/>
                      </a:lnTo>
                      <a:lnTo>
                        <a:pt x="170" y="839"/>
                      </a:lnTo>
                      <a:lnTo>
                        <a:pt x="213" y="910"/>
                      </a:lnTo>
                      <a:lnTo>
                        <a:pt x="255" y="981"/>
                      </a:lnTo>
                      <a:lnTo>
                        <a:pt x="255" y="981"/>
                      </a:lnTo>
                      <a:lnTo>
                        <a:pt x="298" y="1052"/>
                      </a:lnTo>
                      <a:lnTo>
                        <a:pt x="355" y="1109"/>
                      </a:lnTo>
                      <a:lnTo>
                        <a:pt x="397" y="1180"/>
                      </a:lnTo>
                      <a:lnTo>
                        <a:pt x="454" y="1237"/>
                      </a:lnTo>
                      <a:lnTo>
                        <a:pt x="511" y="1294"/>
                      </a:lnTo>
                      <a:lnTo>
                        <a:pt x="568" y="1351"/>
                      </a:lnTo>
                      <a:lnTo>
                        <a:pt x="624" y="1394"/>
                      </a:lnTo>
                      <a:lnTo>
                        <a:pt x="695" y="1450"/>
                      </a:lnTo>
                      <a:lnTo>
                        <a:pt x="766" y="1493"/>
                      </a:lnTo>
                      <a:lnTo>
                        <a:pt x="766" y="1507"/>
                      </a:lnTo>
                      <a:lnTo>
                        <a:pt x="837" y="1550"/>
                      </a:lnTo>
                      <a:lnTo>
                        <a:pt x="908" y="1593"/>
                      </a:lnTo>
                      <a:lnTo>
                        <a:pt x="979" y="1621"/>
                      </a:lnTo>
                      <a:lnTo>
                        <a:pt x="1050" y="1664"/>
                      </a:lnTo>
                      <a:lnTo>
                        <a:pt x="1135" y="1692"/>
                      </a:lnTo>
                      <a:lnTo>
                        <a:pt x="1206" y="1735"/>
                      </a:lnTo>
                      <a:lnTo>
                        <a:pt x="1292" y="1749"/>
                      </a:lnTo>
                      <a:lnTo>
                        <a:pt x="1377" y="1777"/>
                      </a:lnTo>
                      <a:lnTo>
                        <a:pt x="1462" y="1806"/>
                      </a:lnTo>
                      <a:lnTo>
                        <a:pt x="1476" y="1806"/>
                      </a:lnTo>
                      <a:lnTo>
                        <a:pt x="1547" y="1820"/>
                      </a:lnTo>
                      <a:lnTo>
                        <a:pt x="1561" y="1792"/>
                      </a:lnTo>
                      <a:lnTo>
                        <a:pt x="1476" y="1763"/>
                      </a:lnTo>
                      <a:lnTo>
                        <a:pt x="1476" y="1763"/>
                      </a:lnTo>
                      <a:lnTo>
                        <a:pt x="1391" y="1749"/>
                      </a:lnTo>
                      <a:lnTo>
                        <a:pt x="1306" y="1721"/>
                      </a:lnTo>
                      <a:lnTo>
                        <a:pt x="1221" y="1692"/>
                      </a:lnTo>
                      <a:lnTo>
                        <a:pt x="1150" y="1664"/>
                      </a:lnTo>
                      <a:lnTo>
                        <a:pt x="1064" y="1635"/>
                      </a:lnTo>
                      <a:lnTo>
                        <a:pt x="993" y="1593"/>
                      </a:lnTo>
                      <a:lnTo>
                        <a:pt x="922" y="1564"/>
                      </a:lnTo>
                      <a:lnTo>
                        <a:pt x="851" y="1522"/>
                      </a:lnTo>
                      <a:lnTo>
                        <a:pt x="780" y="1479"/>
                      </a:lnTo>
                      <a:lnTo>
                        <a:pt x="724" y="1422"/>
                      </a:lnTo>
                      <a:lnTo>
                        <a:pt x="653" y="1379"/>
                      </a:lnTo>
                      <a:lnTo>
                        <a:pt x="596" y="1323"/>
                      </a:lnTo>
                      <a:lnTo>
                        <a:pt x="539" y="1266"/>
                      </a:lnTo>
                      <a:lnTo>
                        <a:pt x="482" y="1209"/>
                      </a:lnTo>
                      <a:lnTo>
                        <a:pt x="426" y="1152"/>
                      </a:lnTo>
                      <a:lnTo>
                        <a:pt x="369" y="1095"/>
                      </a:lnTo>
                      <a:lnTo>
                        <a:pt x="326" y="1024"/>
                      </a:lnTo>
                      <a:lnTo>
                        <a:pt x="284" y="967"/>
                      </a:lnTo>
                      <a:lnTo>
                        <a:pt x="241" y="896"/>
                      </a:lnTo>
                      <a:lnTo>
                        <a:pt x="213" y="825"/>
                      </a:lnTo>
                      <a:lnTo>
                        <a:pt x="170" y="754"/>
                      </a:lnTo>
                      <a:lnTo>
                        <a:pt x="142" y="683"/>
                      </a:lnTo>
                      <a:lnTo>
                        <a:pt x="113" y="612"/>
                      </a:lnTo>
                      <a:lnTo>
                        <a:pt x="85" y="541"/>
                      </a:lnTo>
                      <a:lnTo>
                        <a:pt x="71" y="469"/>
                      </a:lnTo>
                      <a:lnTo>
                        <a:pt x="56" y="384"/>
                      </a:lnTo>
                      <a:lnTo>
                        <a:pt x="56" y="384"/>
                      </a:lnTo>
                      <a:lnTo>
                        <a:pt x="42" y="313"/>
                      </a:lnTo>
                      <a:lnTo>
                        <a:pt x="28" y="242"/>
                      </a:lnTo>
                      <a:lnTo>
                        <a:pt x="28" y="157"/>
                      </a:lnTo>
                      <a:lnTo>
                        <a:pt x="28" y="86"/>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nvGrpSpPr>
                <p:cNvPr id="34" name="Group 33"/>
                <p:cNvGrpSpPr>
                  <a:grpSpLocks/>
                </p:cNvGrpSpPr>
                <p:nvPr/>
              </p:nvGrpSpPr>
              <p:grpSpPr bwMode="auto">
                <a:xfrm>
                  <a:off x="10832" y="8907"/>
                  <a:ext cx="1619" cy="3696"/>
                  <a:chOff x="10832" y="8907"/>
                  <a:chExt cx="1619" cy="3696"/>
                </a:xfrm>
              </p:grpSpPr>
              <p:sp>
                <p:nvSpPr>
                  <p:cNvPr id="40" name="Freeform 39"/>
                  <p:cNvSpPr>
                    <a:spLocks/>
                  </p:cNvSpPr>
                  <p:nvPr/>
                </p:nvSpPr>
                <p:spPr bwMode="auto">
                  <a:xfrm>
                    <a:off x="10832" y="8907"/>
                    <a:ext cx="1619" cy="1890"/>
                  </a:xfrm>
                  <a:custGeom>
                    <a:avLst/>
                    <a:gdLst>
                      <a:gd name="T0" fmla="*/ 0 w 1619"/>
                      <a:gd name="T1" fmla="*/ 28 h 1890"/>
                      <a:gd name="T2" fmla="*/ 156 w 1619"/>
                      <a:gd name="T3" fmla="*/ 42 h 1890"/>
                      <a:gd name="T4" fmla="*/ 241 w 1619"/>
                      <a:gd name="T5" fmla="*/ 56 h 1890"/>
                      <a:gd name="T6" fmla="*/ 398 w 1619"/>
                      <a:gd name="T7" fmla="*/ 85 h 1890"/>
                      <a:gd name="T8" fmla="*/ 540 w 1619"/>
                      <a:gd name="T9" fmla="*/ 142 h 1890"/>
                      <a:gd name="T10" fmla="*/ 682 w 1619"/>
                      <a:gd name="T11" fmla="*/ 213 h 1890"/>
                      <a:gd name="T12" fmla="*/ 824 w 1619"/>
                      <a:gd name="T13" fmla="*/ 298 h 1890"/>
                      <a:gd name="T14" fmla="*/ 951 w 1619"/>
                      <a:gd name="T15" fmla="*/ 398 h 1890"/>
                      <a:gd name="T16" fmla="*/ 1065 w 1619"/>
                      <a:gd name="T17" fmla="*/ 511 h 1890"/>
                      <a:gd name="T18" fmla="*/ 1178 w 1619"/>
                      <a:gd name="T19" fmla="*/ 639 h 1890"/>
                      <a:gd name="T20" fmla="*/ 1278 w 1619"/>
                      <a:gd name="T21" fmla="*/ 782 h 1890"/>
                      <a:gd name="T22" fmla="*/ 1363 w 1619"/>
                      <a:gd name="T23" fmla="*/ 924 h 1890"/>
                      <a:gd name="T24" fmla="*/ 1434 w 1619"/>
                      <a:gd name="T25" fmla="*/ 1080 h 1890"/>
                      <a:gd name="T26" fmla="*/ 1491 w 1619"/>
                      <a:gd name="T27" fmla="*/ 1251 h 1890"/>
                      <a:gd name="T28" fmla="*/ 1548 w 1619"/>
                      <a:gd name="T29" fmla="*/ 1421 h 1890"/>
                      <a:gd name="T30" fmla="*/ 1562 w 1619"/>
                      <a:gd name="T31" fmla="*/ 1521 h 1890"/>
                      <a:gd name="T32" fmla="*/ 1590 w 1619"/>
                      <a:gd name="T33" fmla="*/ 1691 h 1890"/>
                      <a:gd name="T34" fmla="*/ 1590 w 1619"/>
                      <a:gd name="T35" fmla="*/ 1890 h 1890"/>
                      <a:gd name="T36" fmla="*/ 1619 w 1619"/>
                      <a:gd name="T37" fmla="*/ 1791 h 1890"/>
                      <a:gd name="T38" fmla="*/ 1604 w 1619"/>
                      <a:gd name="T39" fmla="*/ 1606 h 1890"/>
                      <a:gd name="T40" fmla="*/ 1590 w 1619"/>
                      <a:gd name="T41" fmla="*/ 1507 h 1890"/>
                      <a:gd name="T42" fmla="*/ 1548 w 1619"/>
                      <a:gd name="T43" fmla="*/ 1322 h 1890"/>
                      <a:gd name="T44" fmla="*/ 1491 w 1619"/>
                      <a:gd name="T45" fmla="*/ 1151 h 1890"/>
                      <a:gd name="T46" fmla="*/ 1434 w 1619"/>
                      <a:gd name="T47" fmla="*/ 995 h 1890"/>
                      <a:gd name="T48" fmla="*/ 1349 w 1619"/>
                      <a:gd name="T49" fmla="*/ 838 h 1890"/>
                      <a:gd name="T50" fmla="*/ 1292 w 1619"/>
                      <a:gd name="T51" fmla="*/ 753 h 1890"/>
                      <a:gd name="T52" fmla="*/ 1207 w 1619"/>
                      <a:gd name="T53" fmla="*/ 611 h 1890"/>
                      <a:gd name="T54" fmla="*/ 1093 w 1619"/>
                      <a:gd name="T55" fmla="*/ 497 h 1890"/>
                      <a:gd name="T56" fmla="*/ 965 w 1619"/>
                      <a:gd name="T57" fmla="*/ 383 h 1890"/>
                      <a:gd name="T58" fmla="*/ 838 w 1619"/>
                      <a:gd name="T59" fmla="*/ 270 h 1890"/>
                      <a:gd name="T60" fmla="*/ 767 w 1619"/>
                      <a:gd name="T61" fmla="*/ 227 h 1890"/>
                      <a:gd name="T62" fmla="*/ 625 w 1619"/>
                      <a:gd name="T63" fmla="*/ 142 h 1890"/>
                      <a:gd name="T64" fmla="*/ 483 w 1619"/>
                      <a:gd name="T65" fmla="*/ 85 h 1890"/>
                      <a:gd name="T66" fmla="*/ 327 w 1619"/>
                      <a:gd name="T67" fmla="*/ 42 h 1890"/>
                      <a:gd name="T68" fmla="*/ 241 w 1619"/>
                      <a:gd name="T69" fmla="*/ 28 h 1890"/>
                      <a:gd name="T70" fmla="*/ 85 w 1619"/>
                      <a:gd name="T71"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0" y="0"/>
                        </a:moveTo>
                        <a:lnTo>
                          <a:pt x="0" y="28"/>
                        </a:lnTo>
                        <a:lnTo>
                          <a:pt x="85" y="42"/>
                        </a:lnTo>
                        <a:lnTo>
                          <a:pt x="156" y="42"/>
                        </a:lnTo>
                        <a:lnTo>
                          <a:pt x="241" y="56"/>
                        </a:lnTo>
                        <a:lnTo>
                          <a:pt x="241" y="56"/>
                        </a:lnTo>
                        <a:lnTo>
                          <a:pt x="312" y="71"/>
                        </a:lnTo>
                        <a:lnTo>
                          <a:pt x="398" y="85"/>
                        </a:lnTo>
                        <a:lnTo>
                          <a:pt x="469" y="113"/>
                        </a:lnTo>
                        <a:lnTo>
                          <a:pt x="540" y="142"/>
                        </a:lnTo>
                        <a:lnTo>
                          <a:pt x="611" y="184"/>
                        </a:lnTo>
                        <a:lnTo>
                          <a:pt x="682" y="213"/>
                        </a:lnTo>
                        <a:lnTo>
                          <a:pt x="753" y="255"/>
                        </a:lnTo>
                        <a:lnTo>
                          <a:pt x="824" y="298"/>
                        </a:lnTo>
                        <a:lnTo>
                          <a:pt x="880" y="341"/>
                        </a:lnTo>
                        <a:lnTo>
                          <a:pt x="951" y="398"/>
                        </a:lnTo>
                        <a:lnTo>
                          <a:pt x="1008" y="455"/>
                        </a:lnTo>
                        <a:lnTo>
                          <a:pt x="1065" y="511"/>
                        </a:lnTo>
                        <a:lnTo>
                          <a:pt x="1122" y="582"/>
                        </a:lnTo>
                        <a:lnTo>
                          <a:pt x="1178" y="639"/>
                        </a:lnTo>
                        <a:lnTo>
                          <a:pt x="1221" y="710"/>
                        </a:lnTo>
                        <a:lnTo>
                          <a:pt x="1278" y="782"/>
                        </a:lnTo>
                        <a:lnTo>
                          <a:pt x="1320" y="853"/>
                        </a:lnTo>
                        <a:lnTo>
                          <a:pt x="1363" y="924"/>
                        </a:lnTo>
                        <a:lnTo>
                          <a:pt x="1391" y="995"/>
                        </a:lnTo>
                        <a:lnTo>
                          <a:pt x="1434" y="1080"/>
                        </a:lnTo>
                        <a:lnTo>
                          <a:pt x="1462" y="1165"/>
                        </a:lnTo>
                        <a:lnTo>
                          <a:pt x="1491" y="1251"/>
                        </a:lnTo>
                        <a:lnTo>
                          <a:pt x="1519" y="1336"/>
                        </a:lnTo>
                        <a:lnTo>
                          <a:pt x="1548" y="1421"/>
                        </a:lnTo>
                        <a:lnTo>
                          <a:pt x="1562" y="1521"/>
                        </a:lnTo>
                        <a:lnTo>
                          <a:pt x="1562" y="1521"/>
                        </a:lnTo>
                        <a:lnTo>
                          <a:pt x="1576" y="1606"/>
                        </a:lnTo>
                        <a:lnTo>
                          <a:pt x="1590" y="1691"/>
                        </a:lnTo>
                        <a:lnTo>
                          <a:pt x="1590" y="1791"/>
                        </a:lnTo>
                        <a:lnTo>
                          <a:pt x="1590" y="1890"/>
                        </a:lnTo>
                        <a:lnTo>
                          <a:pt x="1619" y="1890"/>
                        </a:lnTo>
                        <a:lnTo>
                          <a:pt x="1619" y="1791"/>
                        </a:lnTo>
                        <a:lnTo>
                          <a:pt x="1619" y="1691"/>
                        </a:lnTo>
                        <a:lnTo>
                          <a:pt x="1604" y="1606"/>
                        </a:lnTo>
                        <a:lnTo>
                          <a:pt x="1590" y="1507"/>
                        </a:lnTo>
                        <a:lnTo>
                          <a:pt x="1590" y="1507"/>
                        </a:lnTo>
                        <a:lnTo>
                          <a:pt x="1576" y="1407"/>
                        </a:lnTo>
                        <a:lnTo>
                          <a:pt x="1548" y="1322"/>
                        </a:lnTo>
                        <a:lnTo>
                          <a:pt x="1519" y="1236"/>
                        </a:lnTo>
                        <a:lnTo>
                          <a:pt x="1491" y="1151"/>
                        </a:lnTo>
                        <a:lnTo>
                          <a:pt x="1462" y="1066"/>
                        </a:lnTo>
                        <a:lnTo>
                          <a:pt x="1434" y="995"/>
                        </a:lnTo>
                        <a:lnTo>
                          <a:pt x="1391" y="909"/>
                        </a:lnTo>
                        <a:lnTo>
                          <a:pt x="1349" y="838"/>
                        </a:lnTo>
                        <a:lnTo>
                          <a:pt x="1306" y="767"/>
                        </a:lnTo>
                        <a:lnTo>
                          <a:pt x="1292" y="753"/>
                        </a:lnTo>
                        <a:lnTo>
                          <a:pt x="1249" y="682"/>
                        </a:lnTo>
                        <a:lnTo>
                          <a:pt x="1207" y="611"/>
                        </a:lnTo>
                        <a:lnTo>
                          <a:pt x="1150" y="554"/>
                        </a:lnTo>
                        <a:lnTo>
                          <a:pt x="1093" y="497"/>
                        </a:lnTo>
                        <a:lnTo>
                          <a:pt x="1036" y="426"/>
                        </a:lnTo>
                        <a:lnTo>
                          <a:pt x="965" y="383"/>
                        </a:lnTo>
                        <a:lnTo>
                          <a:pt x="909" y="327"/>
                        </a:lnTo>
                        <a:lnTo>
                          <a:pt x="838" y="270"/>
                        </a:lnTo>
                        <a:lnTo>
                          <a:pt x="838" y="270"/>
                        </a:lnTo>
                        <a:lnTo>
                          <a:pt x="767" y="227"/>
                        </a:lnTo>
                        <a:lnTo>
                          <a:pt x="696" y="184"/>
                        </a:lnTo>
                        <a:lnTo>
                          <a:pt x="625" y="142"/>
                        </a:lnTo>
                        <a:lnTo>
                          <a:pt x="554" y="113"/>
                        </a:lnTo>
                        <a:lnTo>
                          <a:pt x="483" y="85"/>
                        </a:lnTo>
                        <a:lnTo>
                          <a:pt x="412" y="56"/>
                        </a:lnTo>
                        <a:lnTo>
                          <a:pt x="327" y="42"/>
                        </a:lnTo>
                        <a:lnTo>
                          <a:pt x="241" y="28"/>
                        </a:lnTo>
                        <a:lnTo>
                          <a:pt x="241" y="28"/>
                        </a:lnTo>
                        <a:lnTo>
                          <a:pt x="156" y="14"/>
                        </a:lnTo>
                        <a:lnTo>
                          <a:pt x="8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1" name="Freeform 40"/>
                  <p:cNvSpPr>
                    <a:spLocks/>
                  </p:cNvSpPr>
                  <p:nvPr/>
                </p:nvSpPr>
                <p:spPr bwMode="auto">
                  <a:xfrm>
                    <a:off x="10875" y="10783"/>
                    <a:ext cx="1561" cy="1820"/>
                  </a:xfrm>
                  <a:custGeom>
                    <a:avLst/>
                    <a:gdLst>
                      <a:gd name="T0" fmla="*/ 1533 w 1561"/>
                      <a:gd name="T1" fmla="*/ 0 h 1820"/>
                      <a:gd name="T2" fmla="*/ 1533 w 1561"/>
                      <a:gd name="T3" fmla="*/ 157 h 1820"/>
                      <a:gd name="T4" fmla="*/ 1519 w 1561"/>
                      <a:gd name="T5" fmla="*/ 313 h 1820"/>
                      <a:gd name="T6" fmla="*/ 1505 w 1561"/>
                      <a:gd name="T7" fmla="*/ 384 h 1820"/>
                      <a:gd name="T8" fmla="*/ 1476 w 1561"/>
                      <a:gd name="T9" fmla="*/ 541 h 1820"/>
                      <a:gd name="T10" fmla="*/ 1419 w 1561"/>
                      <a:gd name="T11" fmla="*/ 683 h 1820"/>
                      <a:gd name="T12" fmla="*/ 1363 w 1561"/>
                      <a:gd name="T13" fmla="*/ 825 h 1820"/>
                      <a:gd name="T14" fmla="*/ 1277 w 1561"/>
                      <a:gd name="T15" fmla="*/ 967 h 1820"/>
                      <a:gd name="T16" fmla="*/ 1192 w 1561"/>
                      <a:gd name="T17" fmla="*/ 1095 h 1820"/>
                      <a:gd name="T18" fmla="*/ 1093 w 1561"/>
                      <a:gd name="T19" fmla="*/ 1209 h 1820"/>
                      <a:gd name="T20" fmla="*/ 965 w 1561"/>
                      <a:gd name="T21" fmla="*/ 1323 h 1820"/>
                      <a:gd name="T22" fmla="*/ 852 w 1561"/>
                      <a:gd name="T23" fmla="*/ 1422 h 1820"/>
                      <a:gd name="T24" fmla="*/ 710 w 1561"/>
                      <a:gd name="T25" fmla="*/ 1522 h 1820"/>
                      <a:gd name="T26" fmla="*/ 568 w 1561"/>
                      <a:gd name="T27" fmla="*/ 1593 h 1820"/>
                      <a:gd name="T28" fmla="*/ 411 w 1561"/>
                      <a:gd name="T29" fmla="*/ 1664 h 1820"/>
                      <a:gd name="T30" fmla="*/ 255 w 1561"/>
                      <a:gd name="T31" fmla="*/ 1721 h 1820"/>
                      <a:gd name="T32" fmla="*/ 85 w 1561"/>
                      <a:gd name="T33" fmla="*/ 1763 h 1820"/>
                      <a:gd name="T34" fmla="*/ 0 w 1561"/>
                      <a:gd name="T35" fmla="*/ 1792 h 1820"/>
                      <a:gd name="T36" fmla="*/ 85 w 1561"/>
                      <a:gd name="T37" fmla="*/ 1806 h 1820"/>
                      <a:gd name="T38" fmla="*/ 184 w 1561"/>
                      <a:gd name="T39" fmla="*/ 1777 h 1820"/>
                      <a:gd name="T40" fmla="*/ 355 w 1561"/>
                      <a:gd name="T41" fmla="*/ 1735 h 1820"/>
                      <a:gd name="T42" fmla="*/ 511 w 1561"/>
                      <a:gd name="T43" fmla="*/ 1664 h 1820"/>
                      <a:gd name="T44" fmla="*/ 653 w 1561"/>
                      <a:gd name="T45" fmla="*/ 1593 h 1820"/>
                      <a:gd name="T46" fmla="*/ 795 w 1561"/>
                      <a:gd name="T47" fmla="*/ 1507 h 1820"/>
                      <a:gd name="T48" fmla="*/ 866 w 1561"/>
                      <a:gd name="T49" fmla="*/ 1450 h 1820"/>
                      <a:gd name="T50" fmla="*/ 993 w 1561"/>
                      <a:gd name="T51" fmla="*/ 1351 h 1820"/>
                      <a:gd name="T52" fmla="*/ 1107 w 1561"/>
                      <a:gd name="T53" fmla="*/ 1237 h 1820"/>
                      <a:gd name="T54" fmla="*/ 1206 w 1561"/>
                      <a:gd name="T55" fmla="*/ 1109 h 1820"/>
                      <a:gd name="T56" fmla="*/ 1306 w 1561"/>
                      <a:gd name="T57" fmla="*/ 981 h 1820"/>
                      <a:gd name="T58" fmla="*/ 1348 w 1561"/>
                      <a:gd name="T59" fmla="*/ 910 h 1820"/>
                      <a:gd name="T60" fmla="*/ 1419 w 1561"/>
                      <a:gd name="T61" fmla="*/ 768 h 1820"/>
                      <a:gd name="T62" fmla="*/ 1476 w 1561"/>
                      <a:gd name="T63" fmla="*/ 626 h 1820"/>
                      <a:gd name="T64" fmla="*/ 1519 w 1561"/>
                      <a:gd name="T65" fmla="*/ 484 h 1820"/>
                      <a:gd name="T66" fmla="*/ 1533 w 1561"/>
                      <a:gd name="T67" fmla="*/ 398 h 1820"/>
                      <a:gd name="T68" fmla="*/ 1547 w 1561"/>
                      <a:gd name="T69" fmla="*/ 313 h 1820"/>
                      <a:gd name="T70" fmla="*/ 1561 w 1561"/>
                      <a:gd name="T71" fmla="*/ 157 h 1820"/>
                      <a:gd name="T72" fmla="*/ 1561 w 1561"/>
                      <a:gd name="T73" fmla="*/ 0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1" h="1820">
                        <a:moveTo>
                          <a:pt x="1561" y="0"/>
                        </a:moveTo>
                        <a:lnTo>
                          <a:pt x="1533" y="0"/>
                        </a:lnTo>
                        <a:lnTo>
                          <a:pt x="1533" y="86"/>
                        </a:lnTo>
                        <a:lnTo>
                          <a:pt x="1533" y="157"/>
                        </a:lnTo>
                        <a:lnTo>
                          <a:pt x="1533" y="242"/>
                        </a:lnTo>
                        <a:lnTo>
                          <a:pt x="1519" y="313"/>
                        </a:lnTo>
                        <a:lnTo>
                          <a:pt x="1505" y="384"/>
                        </a:lnTo>
                        <a:lnTo>
                          <a:pt x="1505" y="384"/>
                        </a:lnTo>
                        <a:lnTo>
                          <a:pt x="1490" y="469"/>
                        </a:lnTo>
                        <a:lnTo>
                          <a:pt x="1476" y="541"/>
                        </a:lnTo>
                        <a:lnTo>
                          <a:pt x="1448" y="612"/>
                        </a:lnTo>
                        <a:lnTo>
                          <a:pt x="1419" y="683"/>
                        </a:lnTo>
                        <a:lnTo>
                          <a:pt x="1391" y="754"/>
                        </a:lnTo>
                        <a:lnTo>
                          <a:pt x="1363" y="825"/>
                        </a:lnTo>
                        <a:lnTo>
                          <a:pt x="1320" y="896"/>
                        </a:lnTo>
                        <a:lnTo>
                          <a:pt x="1277" y="967"/>
                        </a:lnTo>
                        <a:lnTo>
                          <a:pt x="1235" y="1024"/>
                        </a:lnTo>
                        <a:lnTo>
                          <a:pt x="1192" y="1095"/>
                        </a:lnTo>
                        <a:lnTo>
                          <a:pt x="1135" y="1152"/>
                        </a:lnTo>
                        <a:lnTo>
                          <a:pt x="1093" y="1209"/>
                        </a:lnTo>
                        <a:lnTo>
                          <a:pt x="1036" y="1266"/>
                        </a:lnTo>
                        <a:lnTo>
                          <a:pt x="965" y="1323"/>
                        </a:lnTo>
                        <a:lnTo>
                          <a:pt x="908" y="1379"/>
                        </a:lnTo>
                        <a:lnTo>
                          <a:pt x="852" y="1422"/>
                        </a:lnTo>
                        <a:lnTo>
                          <a:pt x="781" y="1479"/>
                        </a:lnTo>
                        <a:lnTo>
                          <a:pt x="710" y="1522"/>
                        </a:lnTo>
                        <a:lnTo>
                          <a:pt x="639" y="1564"/>
                        </a:lnTo>
                        <a:lnTo>
                          <a:pt x="568" y="1593"/>
                        </a:lnTo>
                        <a:lnTo>
                          <a:pt x="497" y="1635"/>
                        </a:lnTo>
                        <a:lnTo>
                          <a:pt x="411" y="1664"/>
                        </a:lnTo>
                        <a:lnTo>
                          <a:pt x="340" y="1692"/>
                        </a:lnTo>
                        <a:lnTo>
                          <a:pt x="255" y="1721"/>
                        </a:lnTo>
                        <a:lnTo>
                          <a:pt x="170" y="1749"/>
                        </a:lnTo>
                        <a:lnTo>
                          <a:pt x="85" y="1763"/>
                        </a:lnTo>
                        <a:lnTo>
                          <a:pt x="85" y="1763"/>
                        </a:lnTo>
                        <a:lnTo>
                          <a:pt x="0" y="1792"/>
                        </a:lnTo>
                        <a:lnTo>
                          <a:pt x="14" y="1820"/>
                        </a:lnTo>
                        <a:lnTo>
                          <a:pt x="85" y="1806"/>
                        </a:lnTo>
                        <a:lnTo>
                          <a:pt x="99" y="1806"/>
                        </a:lnTo>
                        <a:lnTo>
                          <a:pt x="184" y="1777"/>
                        </a:lnTo>
                        <a:lnTo>
                          <a:pt x="269" y="1749"/>
                        </a:lnTo>
                        <a:lnTo>
                          <a:pt x="355" y="1735"/>
                        </a:lnTo>
                        <a:lnTo>
                          <a:pt x="426" y="1692"/>
                        </a:lnTo>
                        <a:lnTo>
                          <a:pt x="511" y="1664"/>
                        </a:lnTo>
                        <a:lnTo>
                          <a:pt x="582" y="1621"/>
                        </a:lnTo>
                        <a:lnTo>
                          <a:pt x="653" y="1593"/>
                        </a:lnTo>
                        <a:lnTo>
                          <a:pt x="724" y="1550"/>
                        </a:lnTo>
                        <a:lnTo>
                          <a:pt x="795" y="1507"/>
                        </a:lnTo>
                        <a:lnTo>
                          <a:pt x="795" y="1493"/>
                        </a:lnTo>
                        <a:lnTo>
                          <a:pt x="866" y="1450"/>
                        </a:lnTo>
                        <a:lnTo>
                          <a:pt x="937" y="1394"/>
                        </a:lnTo>
                        <a:lnTo>
                          <a:pt x="993" y="1351"/>
                        </a:lnTo>
                        <a:lnTo>
                          <a:pt x="1050" y="1294"/>
                        </a:lnTo>
                        <a:lnTo>
                          <a:pt x="1107" y="1237"/>
                        </a:lnTo>
                        <a:lnTo>
                          <a:pt x="1164" y="1180"/>
                        </a:lnTo>
                        <a:lnTo>
                          <a:pt x="1206" y="1109"/>
                        </a:lnTo>
                        <a:lnTo>
                          <a:pt x="1263" y="1052"/>
                        </a:lnTo>
                        <a:lnTo>
                          <a:pt x="1306" y="981"/>
                        </a:lnTo>
                        <a:lnTo>
                          <a:pt x="1306" y="981"/>
                        </a:lnTo>
                        <a:lnTo>
                          <a:pt x="1348" y="910"/>
                        </a:lnTo>
                        <a:lnTo>
                          <a:pt x="1391" y="839"/>
                        </a:lnTo>
                        <a:lnTo>
                          <a:pt x="1419" y="768"/>
                        </a:lnTo>
                        <a:lnTo>
                          <a:pt x="1448" y="697"/>
                        </a:lnTo>
                        <a:lnTo>
                          <a:pt x="1476" y="626"/>
                        </a:lnTo>
                        <a:lnTo>
                          <a:pt x="1505" y="555"/>
                        </a:lnTo>
                        <a:lnTo>
                          <a:pt x="1519" y="484"/>
                        </a:lnTo>
                        <a:lnTo>
                          <a:pt x="1533" y="398"/>
                        </a:lnTo>
                        <a:lnTo>
                          <a:pt x="1533" y="398"/>
                        </a:lnTo>
                        <a:lnTo>
                          <a:pt x="1533" y="398"/>
                        </a:lnTo>
                        <a:lnTo>
                          <a:pt x="1547" y="313"/>
                        </a:lnTo>
                        <a:lnTo>
                          <a:pt x="1561" y="242"/>
                        </a:lnTo>
                        <a:lnTo>
                          <a:pt x="1561" y="157"/>
                        </a:lnTo>
                        <a:lnTo>
                          <a:pt x="1561" y="86"/>
                        </a:lnTo>
                        <a:lnTo>
                          <a:pt x="15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5" name="Rectangle 34"/>
                <p:cNvSpPr>
                  <a:spLocks noChangeArrowheads="1"/>
                </p:cNvSpPr>
                <p:nvPr/>
              </p:nvSpPr>
              <p:spPr bwMode="auto">
                <a:xfrm>
                  <a:off x="9199" y="12617"/>
                  <a:ext cx="1718"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36" name="Freeform 35"/>
                <p:cNvSpPr>
                  <a:spLocks/>
                </p:cNvSpPr>
                <p:nvPr/>
              </p:nvSpPr>
              <p:spPr bwMode="auto">
                <a:xfrm>
                  <a:off x="9100" y="7599"/>
                  <a:ext cx="241" cy="1322"/>
                </a:xfrm>
                <a:custGeom>
                  <a:avLst/>
                  <a:gdLst>
                    <a:gd name="T0" fmla="*/ 213 w 241"/>
                    <a:gd name="T1" fmla="*/ 1322 h 1322"/>
                    <a:gd name="T2" fmla="*/ 241 w 241"/>
                    <a:gd name="T3" fmla="*/ 1322 h 1322"/>
                    <a:gd name="T4" fmla="*/ 28 w 241"/>
                    <a:gd name="T5" fmla="*/ 0 h 1322"/>
                    <a:gd name="T6" fmla="*/ 0 w 241"/>
                    <a:gd name="T7" fmla="*/ 14 h 1322"/>
                    <a:gd name="T8" fmla="*/ 213 w 241"/>
                    <a:gd name="T9" fmla="*/ 1322 h 1322"/>
                  </a:gdLst>
                  <a:ahLst/>
                  <a:cxnLst>
                    <a:cxn ang="0">
                      <a:pos x="T0" y="T1"/>
                    </a:cxn>
                    <a:cxn ang="0">
                      <a:pos x="T2" y="T3"/>
                    </a:cxn>
                    <a:cxn ang="0">
                      <a:pos x="T4" y="T5"/>
                    </a:cxn>
                    <a:cxn ang="0">
                      <a:pos x="T6" y="T7"/>
                    </a:cxn>
                    <a:cxn ang="0">
                      <a:pos x="T8" y="T9"/>
                    </a:cxn>
                  </a:cxnLst>
                  <a:rect l="0" t="0" r="r" b="b"/>
                  <a:pathLst>
                    <a:path w="241" h="1322">
                      <a:moveTo>
                        <a:pt x="213" y="1322"/>
                      </a:moveTo>
                      <a:lnTo>
                        <a:pt x="241" y="1322"/>
                      </a:lnTo>
                      <a:lnTo>
                        <a:pt x="28" y="0"/>
                      </a:lnTo>
                      <a:lnTo>
                        <a:pt x="0" y="14"/>
                      </a:lnTo>
                      <a:lnTo>
                        <a:pt x="213"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7" name="Freeform 36"/>
                <p:cNvSpPr>
                  <a:spLocks/>
                </p:cNvSpPr>
                <p:nvPr/>
              </p:nvSpPr>
              <p:spPr bwMode="auto">
                <a:xfrm>
                  <a:off x="10818" y="7599"/>
                  <a:ext cx="241" cy="1322"/>
                </a:xfrm>
                <a:custGeom>
                  <a:avLst/>
                  <a:gdLst>
                    <a:gd name="T0" fmla="*/ 0 w 241"/>
                    <a:gd name="T1" fmla="*/ 1322 h 1322"/>
                    <a:gd name="T2" fmla="*/ 28 w 241"/>
                    <a:gd name="T3" fmla="*/ 1322 h 1322"/>
                    <a:gd name="T4" fmla="*/ 241 w 241"/>
                    <a:gd name="T5" fmla="*/ 14 h 1322"/>
                    <a:gd name="T6" fmla="*/ 213 w 241"/>
                    <a:gd name="T7" fmla="*/ 0 h 1322"/>
                    <a:gd name="T8" fmla="*/ 0 w 241"/>
                    <a:gd name="T9" fmla="*/ 1322 h 1322"/>
                  </a:gdLst>
                  <a:ahLst/>
                  <a:cxnLst>
                    <a:cxn ang="0">
                      <a:pos x="T0" y="T1"/>
                    </a:cxn>
                    <a:cxn ang="0">
                      <a:pos x="T2" y="T3"/>
                    </a:cxn>
                    <a:cxn ang="0">
                      <a:pos x="T4" y="T5"/>
                    </a:cxn>
                    <a:cxn ang="0">
                      <a:pos x="T6" y="T7"/>
                    </a:cxn>
                    <a:cxn ang="0">
                      <a:pos x="T8" y="T9"/>
                    </a:cxn>
                  </a:cxnLst>
                  <a:rect l="0" t="0" r="r" b="b"/>
                  <a:pathLst>
                    <a:path w="241" h="1322">
                      <a:moveTo>
                        <a:pt x="0" y="1322"/>
                      </a:moveTo>
                      <a:lnTo>
                        <a:pt x="28" y="1322"/>
                      </a:lnTo>
                      <a:lnTo>
                        <a:pt x="241" y="14"/>
                      </a:lnTo>
                      <a:lnTo>
                        <a:pt x="213" y="0"/>
                      </a:lnTo>
                      <a:lnTo>
                        <a:pt x="0"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8" name="Oval 37"/>
                <p:cNvSpPr>
                  <a:spLocks noChangeArrowheads="1"/>
                </p:cNvSpPr>
                <p:nvPr/>
              </p:nvSpPr>
              <p:spPr bwMode="auto">
                <a:xfrm>
                  <a:off x="9128" y="7542"/>
                  <a:ext cx="1903" cy="7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Oval 38"/>
                <p:cNvSpPr>
                  <a:spLocks noChangeArrowheads="1"/>
                </p:cNvSpPr>
                <p:nvPr/>
              </p:nvSpPr>
              <p:spPr bwMode="auto">
                <a:xfrm>
                  <a:off x="9100" y="7499"/>
                  <a:ext cx="1959" cy="142"/>
                </a:xfrm>
                <a:prstGeom prst="ellipse">
                  <a:avLst/>
                </a:prstGeom>
                <a:noFill/>
                <a:ln w="1778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grpSp>
          <p:sp>
            <p:nvSpPr>
              <p:cNvPr id="14" name="Oval 13"/>
              <p:cNvSpPr>
                <a:spLocks noChangeArrowheads="1"/>
              </p:cNvSpPr>
              <p:nvPr/>
            </p:nvSpPr>
            <p:spPr bwMode="auto">
              <a:xfrm>
                <a:off x="1776095" y="195008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5" name="Oval 14"/>
              <p:cNvSpPr>
                <a:spLocks noChangeArrowheads="1"/>
              </p:cNvSpPr>
              <p:nvPr/>
            </p:nvSpPr>
            <p:spPr bwMode="auto">
              <a:xfrm>
                <a:off x="1722120" y="9753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6" name="Oval 15"/>
              <p:cNvSpPr>
                <a:spLocks noChangeArrowheads="1"/>
              </p:cNvSpPr>
              <p:nvPr/>
            </p:nvSpPr>
            <p:spPr bwMode="auto">
              <a:xfrm>
                <a:off x="748665" y="111061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7" name="Oval 16"/>
              <p:cNvSpPr>
                <a:spLocks noChangeArrowheads="1"/>
              </p:cNvSpPr>
              <p:nvPr/>
            </p:nvSpPr>
            <p:spPr bwMode="auto">
              <a:xfrm>
                <a:off x="1235710" y="1678940"/>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8" name="Oval 17"/>
              <p:cNvSpPr>
                <a:spLocks noChangeArrowheads="1"/>
              </p:cNvSpPr>
              <p:nvPr/>
            </p:nvSpPr>
            <p:spPr bwMode="auto">
              <a:xfrm>
                <a:off x="137096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9" name="Oval 18"/>
              <p:cNvSpPr>
                <a:spLocks noChangeArrowheads="1"/>
              </p:cNvSpPr>
              <p:nvPr/>
            </p:nvSpPr>
            <p:spPr bwMode="auto">
              <a:xfrm>
                <a:off x="193865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0" name="Oval 19"/>
              <p:cNvSpPr>
                <a:spLocks noChangeArrowheads="1"/>
              </p:cNvSpPr>
              <p:nvPr/>
            </p:nvSpPr>
            <p:spPr bwMode="auto">
              <a:xfrm>
                <a:off x="2371725" y="20586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1" name="Oval 20"/>
              <p:cNvSpPr>
                <a:spLocks noChangeArrowheads="1"/>
              </p:cNvSpPr>
              <p:nvPr/>
            </p:nvSpPr>
            <p:spPr bwMode="auto">
              <a:xfrm>
                <a:off x="2479675" y="157099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2" name="Oval 21"/>
              <p:cNvSpPr>
                <a:spLocks noChangeArrowheads="1"/>
              </p:cNvSpPr>
              <p:nvPr/>
            </p:nvSpPr>
            <p:spPr bwMode="auto">
              <a:xfrm>
                <a:off x="1506220" y="2383155"/>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3" name="Oval 22"/>
              <p:cNvSpPr>
                <a:spLocks noChangeArrowheads="1"/>
              </p:cNvSpPr>
              <p:nvPr/>
            </p:nvSpPr>
            <p:spPr bwMode="auto">
              <a:xfrm>
                <a:off x="1506220" y="287083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4" name="Oval 23"/>
              <p:cNvSpPr>
                <a:spLocks noChangeArrowheads="1"/>
              </p:cNvSpPr>
              <p:nvPr/>
            </p:nvSpPr>
            <p:spPr bwMode="auto">
              <a:xfrm>
                <a:off x="910590" y="20040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5" name="Oval 24"/>
              <p:cNvSpPr>
                <a:spLocks noChangeArrowheads="1"/>
              </p:cNvSpPr>
              <p:nvPr/>
            </p:nvSpPr>
            <p:spPr bwMode="auto">
              <a:xfrm>
                <a:off x="315595" y="178752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6" name="Oval 25"/>
              <p:cNvSpPr>
                <a:spLocks noChangeArrowheads="1"/>
              </p:cNvSpPr>
              <p:nvPr/>
            </p:nvSpPr>
            <p:spPr bwMode="auto">
              <a:xfrm>
                <a:off x="748665" y="281686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7" name="Rectangle 26"/>
              <p:cNvSpPr>
                <a:spLocks noChangeArrowheads="1"/>
              </p:cNvSpPr>
              <p:nvPr/>
            </p:nvSpPr>
            <p:spPr bwMode="auto">
              <a:xfrm>
                <a:off x="414655" y="232727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8" name="Rectangle 27"/>
              <p:cNvSpPr>
                <a:spLocks noChangeArrowheads="1"/>
              </p:cNvSpPr>
              <p:nvPr/>
            </p:nvSpPr>
            <p:spPr bwMode="auto">
              <a:xfrm>
                <a:off x="1073150" y="238315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9" name="Rectangle 28"/>
              <p:cNvSpPr>
                <a:spLocks noChangeArrowheads="1"/>
              </p:cNvSpPr>
              <p:nvPr/>
            </p:nvSpPr>
            <p:spPr bwMode="auto">
              <a:xfrm>
                <a:off x="2046605"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0" name="Rectangle 29"/>
              <p:cNvSpPr>
                <a:spLocks noChangeArrowheads="1"/>
              </p:cNvSpPr>
              <p:nvPr/>
            </p:nvSpPr>
            <p:spPr bwMode="auto">
              <a:xfrm>
                <a:off x="2046605" y="2545715"/>
                <a:ext cx="288925"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1" name="Rectangle 30"/>
              <p:cNvSpPr>
                <a:spLocks noChangeArrowheads="1"/>
              </p:cNvSpPr>
              <p:nvPr/>
            </p:nvSpPr>
            <p:spPr bwMode="auto">
              <a:xfrm>
                <a:off x="640080"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grpSp>
        <p:sp>
          <p:nvSpPr>
            <p:cNvPr id="12" name="Oval 11"/>
            <p:cNvSpPr>
              <a:spLocks noChangeArrowheads="1"/>
            </p:cNvSpPr>
            <p:nvPr/>
          </p:nvSpPr>
          <p:spPr bwMode="auto">
            <a:xfrm>
              <a:off x="2514600" y="240030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grpSp>
      <p:sp>
        <p:nvSpPr>
          <p:cNvPr id="42" name="Right Arrow 41">
            <a:hlinkClick r:id="rId6" action="ppaction://hlinksldjump"/>
          </p:cNvPr>
          <p:cNvSpPr/>
          <p:nvPr/>
        </p:nvSpPr>
        <p:spPr>
          <a:xfrm>
            <a:off x="7540212" y="4802594"/>
            <a:ext cx="541866" cy="321734"/>
          </a:xfrm>
          <a:prstGeom prst="rightArrow">
            <a:avLst/>
          </a:prstGeom>
          <a:solidFill>
            <a:srgbClr val="0033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50663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Implement Tasks that Promote </a:t>
            </a:r>
          </a:p>
          <a:p>
            <a:pPr lvl="0" algn="ctr">
              <a:spcBef>
                <a:spcPct val="0"/>
              </a:spcBef>
              <a:defRPr/>
            </a:pPr>
            <a:r>
              <a:rPr lang="en-US" sz="2800" b="1" dirty="0" smtClean="0">
                <a:solidFill>
                  <a:schemeClr val="tx2"/>
                </a:solidFill>
                <a:latin typeface="Verdana"/>
                <a:cs typeface="Verdana"/>
              </a:rPr>
              <a:t>Reasoning and Problem Solving</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457325"/>
            <a:ext cx="7286625" cy="4191000"/>
          </a:xfrm>
          <a:prstGeom prst="rect">
            <a:avLst/>
          </a:prstGeom>
        </p:spPr>
        <p:txBody>
          <a:bodyPr vert="horz" lIns="91440" tIns="45720" rIns="91440" bIns="45720" rtlCol="0">
            <a:noAutofit/>
          </a:bodyPr>
          <a:lstStyle/>
          <a:p>
            <a:pPr>
              <a:spcAft>
                <a:spcPts val="600"/>
              </a:spcAft>
              <a:buNone/>
            </a:pPr>
            <a:r>
              <a:rPr lang="en-US" sz="2000" dirty="0" smtClean="0">
                <a:solidFill>
                  <a:srgbClr val="1F497D"/>
                </a:solidFill>
                <a:latin typeface="Verdana" pitchFamily="34" charset="0"/>
                <a:ea typeface="Verdana" pitchFamily="34" charset="0"/>
                <a:cs typeface="Verdana" pitchFamily="34" charset="0"/>
              </a:rPr>
              <a:t>Mathematical tasks should:</a:t>
            </a:r>
          </a:p>
          <a:p>
            <a:pPr marL="342900" indent="-342900">
              <a:spcAft>
                <a:spcPts val="600"/>
              </a:spcAft>
              <a:buFont typeface="Arial"/>
              <a:buChar char="•"/>
            </a:pPr>
            <a:r>
              <a:rPr lang="en-US" sz="2000" dirty="0" smtClean="0">
                <a:solidFill>
                  <a:srgbClr val="1F497D"/>
                </a:solidFill>
                <a:latin typeface="Verdana" pitchFamily="34" charset="0"/>
                <a:ea typeface="Verdana" pitchFamily="34" charset="0"/>
                <a:cs typeface="Verdana" pitchFamily="34" charset="0"/>
              </a:rPr>
              <a:t>Provide opportunities for students to engage in exploration or encourage students to use procedures in ways that are connected to concepts and understanding; </a:t>
            </a:r>
          </a:p>
          <a:p>
            <a:pPr marL="342900" indent="-342900">
              <a:spcAft>
                <a:spcPts val="600"/>
              </a:spcAft>
              <a:buFont typeface="Arial"/>
              <a:buChar char="•"/>
            </a:pPr>
            <a:r>
              <a:rPr lang="en-US" sz="2000" dirty="0" smtClean="0">
                <a:solidFill>
                  <a:srgbClr val="1F497D"/>
                </a:solidFill>
                <a:latin typeface="Verdana" pitchFamily="34" charset="0"/>
                <a:ea typeface="Verdana" pitchFamily="34" charset="0"/>
                <a:cs typeface="Verdana" pitchFamily="34" charset="0"/>
              </a:rPr>
              <a:t>Build on students’ current understanding; and</a:t>
            </a:r>
          </a:p>
          <a:p>
            <a:pPr marL="342900" indent="-342900">
              <a:spcAft>
                <a:spcPts val="600"/>
              </a:spcAft>
              <a:buFont typeface="Arial"/>
              <a:buChar char="•"/>
            </a:pPr>
            <a:r>
              <a:rPr lang="en-US" sz="2000" dirty="0" smtClean="0">
                <a:solidFill>
                  <a:srgbClr val="1F497D"/>
                </a:solidFill>
                <a:latin typeface="Verdana" pitchFamily="34" charset="0"/>
                <a:ea typeface="Verdana" pitchFamily="34" charset="0"/>
                <a:cs typeface="Verdana" pitchFamily="34" charset="0"/>
              </a:rPr>
              <a:t>Have multiple entry points.</a:t>
            </a:r>
          </a:p>
          <a:p>
            <a:pPr>
              <a:lnSpc>
                <a:spcPct val="60000"/>
              </a:lnSpc>
            </a:pPr>
            <a:endParaRPr lang="en-US" sz="2000" dirty="0" smtClean="0">
              <a:solidFill>
                <a:srgbClr val="1F497D"/>
              </a:solidFill>
              <a:latin typeface="Verdana" pitchFamily="34" charset="0"/>
              <a:ea typeface="Verdana" pitchFamily="34" charset="0"/>
              <a:cs typeface="Verdana" pitchFamily="34" charset="0"/>
            </a:endParaRPr>
          </a:p>
          <a:p>
            <a:pPr marL="114300" indent="0">
              <a:buNone/>
            </a:pPr>
            <a:r>
              <a:rPr lang="en-US" sz="2000" i="1" dirty="0" smtClean="0">
                <a:solidFill>
                  <a:schemeClr val="accent4">
                    <a:lumMod val="75000"/>
                  </a:schemeClr>
                </a:solidFill>
                <a:latin typeface="Verdana" pitchFamily="34" charset="0"/>
                <a:ea typeface="Verdana" pitchFamily="34" charset="0"/>
                <a:cs typeface="Verdana" pitchFamily="34" charset="0"/>
              </a:rPr>
              <a:t>There is no decision that teachers make that has a greater impact on students’ opportunities to learn and on their perceptions about what mathematics is than the selection or creation of the tasks with which the teacher engages students in studying mathematics</a:t>
            </a:r>
            <a:r>
              <a:rPr lang="en-US" sz="2000" b="1" i="1" dirty="0" smtClean="0">
                <a:solidFill>
                  <a:schemeClr val="accent4">
                    <a:lumMod val="75000"/>
                  </a:schemeClr>
                </a:solidFill>
                <a:latin typeface="Verdana" pitchFamily="34" charset="0"/>
                <a:ea typeface="Verdana" pitchFamily="34" charset="0"/>
                <a:cs typeface="Verdana" pitchFamily="34" charset="0"/>
              </a:rPr>
              <a:t>.	</a:t>
            </a:r>
          </a:p>
          <a:p>
            <a:pPr marL="114300" indent="0" algn="r">
              <a:buNone/>
            </a:pPr>
            <a:r>
              <a:rPr lang="en-US" dirty="0" smtClean="0">
                <a:solidFill>
                  <a:schemeClr val="accent4">
                    <a:lumMod val="75000"/>
                  </a:schemeClr>
                </a:solidFill>
                <a:latin typeface="Verdana" pitchFamily="34" charset="0"/>
                <a:ea typeface="Verdana" pitchFamily="34" charset="0"/>
                <a:cs typeface="Verdana" pitchFamily="34" charset="0"/>
              </a:rPr>
              <a:t>Lappan &amp; Briars, 1995</a:t>
            </a: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55066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Tasks that Promote </a:t>
            </a:r>
          </a:p>
          <a:p>
            <a:pPr lvl="0" algn="ctr">
              <a:spcBef>
                <a:spcPct val="0"/>
              </a:spcBef>
              <a:defRPr/>
            </a:pPr>
            <a:r>
              <a:rPr lang="en-US" sz="2800" b="1" dirty="0" smtClean="0">
                <a:solidFill>
                  <a:schemeClr val="tx2"/>
                </a:solidFill>
                <a:latin typeface="Verdana"/>
                <a:cs typeface="Verdana"/>
              </a:rPr>
              <a:t>Reasoning and Problem Solving</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581150"/>
            <a:ext cx="3438525" cy="4191000"/>
          </a:xfrm>
          <a:prstGeom prst="rect">
            <a:avLst/>
          </a:prstGeom>
        </p:spPr>
        <p:txBody>
          <a:bodyPr vert="horz" lIns="91440" tIns="45720" rIns="91440" bIns="45720" rtlCol="0">
            <a:noAutofit/>
          </a:bodyPr>
          <a:lstStyle/>
          <a:p>
            <a:pPr marL="228600" indent="-228600">
              <a:buFont typeface="Arial" pitchFamily="34" charset="0"/>
              <a:buChar char="•"/>
            </a:pPr>
            <a:r>
              <a:rPr lang="en-US" sz="2400" dirty="0" smtClean="0">
                <a:solidFill>
                  <a:schemeClr val="tx2"/>
                </a:solidFill>
                <a:latin typeface="Verdana"/>
                <a:cs typeface="Verdana"/>
              </a:rPr>
              <a:t>How is Mr. Donnelly’s task (Candy Jar) similar to or different from the Missing Value problem?</a:t>
            </a:r>
          </a:p>
          <a:p>
            <a:pPr marL="228600" indent="-228600">
              <a:buFont typeface="Arial" pitchFamily="34" charset="0"/>
              <a:buChar char="•"/>
            </a:pPr>
            <a:endParaRPr lang="en-US" sz="2400" dirty="0" smtClean="0"/>
          </a:p>
          <a:p>
            <a:pPr marL="228600" indent="-228600">
              <a:buFont typeface="Arial" pitchFamily="34" charset="0"/>
              <a:buChar char="•"/>
            </a:pPr>
            <a:r>
              <a:rPr lang="en-US" sz="2400" dirty="0" smtClean="0">
                <a:solidFill>
                  <a:schemeClr val="tx2"/>
                </a:solidFill>
                <a:latin typeface="Verdana"/>
                <a:cs typeface="Verdana"/>
              </a:rPr>
              <a:t>Which one is more likely to promote problem solving?</a:t>
            </a:r>
          </a:p>
          <a:p>
            <a:pPr algn="r"/>
            <a:r>
              <a:rPr lang="en-US" sz="2400" b="1" i="1" dirty="0" smtClean="0">
                <a:solidFill>
                  <a:srgbClr val="1F497D"/>
                </a:solidFill>
                <a:latin typeface="Verdana" pitchFamily="34" charset="0"/>
                <a:ea typeface="Verdana" pitchFamily="34" charset="0"/>
                <a:cs typeface="Verdana" pitchFamily="34" charset="0"/>
              </a:rPr>
              <a:t> </a:t>
            </a:r>
            <a:endParaRPr lang="en-US" sz="24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4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55066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Tasks that Promote </a:t>
            </a:r>
          </a:p>
          <a:p>
            <a:pPr lvl="0" algn="ctr">
              <a:spcBef>
                <a:spcPct val="0"/>
              </a:spcBef>
              <a:defRPr/>
            </a:pPr>
            <a:r>
              <a:rPr lang="en-US" sz="2800" b="1" dirty="0" smtClean="0">
                <a:solidFill>
                  <a:schemeClr val="tx2"/>
                </a:solidFill>
                <a:latin typeface="Verdana"/>
                <a:cs typeface="Verdana"/>
              </a:rPr>
              <a:t>Reasoning and Problem Solving</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581150"/>
            <a:ext cx="3438525" cy="4191000"/>
          </a:xfrm>
          <a:prstGeom prst="rect">
            <a:avLst/>
          </a:prstGeom>
        </p:spPr>
        <p:txBody>
          <a:bodyPr vert="horz" lIns="91440" tIns="45720" rIns="91440" bIns="45720" rtlCol="0">
            <a:noAutofit/>
          </a:bodyPr>
          <a:lstStyle/>
          <a:p>
            <a:pPr marL="228600" indent="-228600">
              <a:buFont typeface="Arial" pitchFamily="34" charset="0"/>
              <a:buChar char="•"/>
            </a:pPr>
            <a:r>
              <a:rPr lang="en-US" sz="2400" dirty="0" smtClean="0">
                <a:solidFill>
                  <a:schemeClr val="tx2"/>
                </a:solidFill>
                <a:latin typeface="Verdana"/>
                <a:cs typeface="Verdana"/>
              </a:rPr>
              <a:t>How is Mr. Donnelly’s task (Candy Jar) similar to or different from the Missing Value problem?</a:t>
            </a:r>
          </a:p>
          <a:p>
            <a:pPr marL="228600" indent="-228600">
              <a:buFont typeface="Arial" pitchFamily="34" charset="0"/>
              <a:buChar char="•"/>
            </a:pPr>
            <a:endParaRPr lang="en-US" sz="2400" dirty="0" smtClean="0"/>
          </a:p>
          <a:p>
            <a:pPr marL="228600" indent="-228600">
              <a:buFont typeface="Arial" pitchFamily="34" charset="0"/>
              <a:buChar char="•"/>
            </a:pPr>
            <a:r>
              <a:rPr lang="en-US" sz="2400" dirty="0" smtClean="0">
                <a:solidFill>
                  <a:schemeClr val="tx2"/>
                </a:solidFill>
                <a:latin typeface="Verdana"/>
                <a:cs typeface="Verdana"/>
              </a:rPr>
              <a:t>Which one is more likely to promote problem solving?</a:t>
            </a:r>
          </a:p>
          <a:p>
            <a:pPr algn="r"/>
            <a:r>
              <a:rPr lang="en-US" sz="2400" b="1" i="1" dirty="0" smtClean="0">
                <a:solidFill>
                  <a:srgbClr val="1F497D"/>
                </a:solidFill>
                <a:latin typeface="Verdana" pitchFamily="34" charset="0"/>
                <a:ea typeface="Verdana" pitchFamily="34" charset="0"/>
                <a:cs typeface="Verdana" pitchFamily="34" charset="0"/>
              </a:rPr>
              <a:t> </a:t>
            </a:r>
            <a:endParaRPr lang="en-US" sz="24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4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2" name="TextBox 41"/>
          <p:cNvSpPr txBox="1"/>
          <p:nvPr/>
        </p:nvSpPr>
        <p:spPr>
          <a:xfrm>
            <a:off x="4925658" y="1581150"/>
            <a:ext cx="4057650" cy="1831271"/>
          </a:xfrm>
          <a:prstGeom prst="rect">
            <a:avLst/>
          </a:prstGeom>
          <a:noFill/>
        </p:spPr>
        <p:txBody>
          <a:bodyPr wrap="square" rtlCol="0">
            <a:spAutoFit/>
          </a:bodyPr>
          <a:lstStyle/>
          <a:p>
            <a:pPr marL="114300" indent="0">
              <a:spcBef>
                <a:spcPts val="600"/>
              </a:spcBef>
              <a:spcAft>
                <a:spcPts val="600"/>
              </a:spcAft>
              <a:buNone/>
            </a:pPr>
            <a:r>
              <a:rPr lang="en-US" sz="2000" b="1" dirty="0" smtClean="0">
                <a:solidFill>
                  <a:srgbClr val="1F497D"/>
                </a:solidFill>
                <a:latin typeface="Verdana"/>
                <a:cs typeface="Verdana"/>
              </a:rPr>
              <a:t>Finding the Missing Value</a:t>
            </a:r>
          </a:p>
          <a:p>
            <a:pPr marL="114300" indent="0">
              <a:spcBef>
                <a:spcPts val="600"/>
              </a:spcBef>
              <a:spcAft>
                <a:spcPts val="600"/>
              </a:spcAft>
              <a:buNone/>
            </a:pPr>
            <a:r>
              <a:rPr lang="en-US" sz="2000" dirty="0" smtClean="0">
                <a:solidFill>
                  <a:srgbClr val="1F497D"/>
                </a:solidFill>
                <a:latin typeface="Verdana"/>
                <a:cs typeface="Verdana"/>
              </a:rPr>
              <a:t>Find the value of the unknown in each of the proportions shown below.</a:t>
            </a:r>
          </a:p>
          <a:p>
            <a:endParaRPr lang="en-US" dirty="0"/>
          </a:p>
        </p:txBody>
      </p:sp>
      <p:pic>
        <p:nvPicPr>
          <p:cNvPr id="43" name="Picture 42" descr="ph5515-smith:Domain:Education.Pitt.Edu:Users:pegs:Documents:NCTM2013:Impactful Teaching Practice 2_files:image002.png"/>
          <p:cNvPicPr/>
          <p:nvPr/>
        </p:nvPicPr>
        <p:blipFill>
          <a:blip r:embed="rId6">
            <a:extLst>
              <a:ext uri="{28A0092B-C50C-407E-A947-70E740481C1C}">
                <a14:useLocalDpi xmlns:a14="http://schemas.microsoft.com/office/drawing/2010/main" val="0"/>
              </a:ext>
            </a:extLst>
          </a:blip>
          <a:srcRect/>
          <a:stretch>
            <a:fillRect/>
          </a:stretch>
        </p:blipFill>
        <p:spPr bwMode="auto">
          <a:xfrm>
            <a:off x="5535900" y="3264693"/>
            <a:ext cx="904875" cy="785813"/>
          </a:xfrm>
          <a:prstGeom prst="rect">
            <a:avLst/>
          </a:prstGeom>
          <a:noFill/>
          <a:ln>
            <a:noFill/>
          </a:ln>
        </p:spPr>
      </p:pic>
      <p:pic>
        <p:nvPicPr>
          <p:cNvPr id="44" name="Picture 43" descr="ph5515-smith:Domain:Education.Pitt.Edu:Users:pegs:Documents:NCTM2013:Impactful Teaching Practice 2_files:image004.png"/>
          <p:cNvPicPr/>
          <p:nvPr/>
        </p:nvPicPr>
        <p:blipFill>
          <a:blip r:embed="rId7">
            <a:extLst>
              <a:ext uri="{28A0092B-C50C-407E-A947-70E740481C1C}">
                <a14:useLocalDpi xmlns:a14="http://schemas.microsoft.com/office/drawing/2010/main" val="0"/>
              </a:ext>
            </a:extLst>
          </a:blip>
          <a:srcRect/>
          <a:stretch>
            <a:fillRect/>
          </a:stretch>
        </p:blipFill>
        <p:spPr bwMode="auto">
          <a:xfrm>
            <a:off x="7026919" y="3264693"/>
            <a:ext cx="928688" cy="785813"/>
          </a:xfrm>
          <a:prstGeom prst="rect">
            <a:avLst/>
          </a:prstGeom>
          <a:noFill/>
          <a:ln>
            <a:noFill/>
          </a:ln>
        </p:spPr>
      </p:pic>
      <p:pic>
        <p:nvPicPr>
          <p:cNvPr id="45" name="Picture 44" descr="ph5515-smith:Domain:Education.Pitt.Edu:Users:pegs:Documents:NCTM2013:Impactful Teaching Practice 2_files:image006.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535900" y="4187668"/>
            <a:ext cx="904875" cy="785813"/>
          </a:xfrm>
          <a:prstGeom prst="rect">
            <a:avLst/>
          </a:prstGeom>
          <a:noFill/>
          <a:ln>
            <a:noFill/>
          </a:ln>
        </p:spPr>
      </p:pic>
      <p:pic>
        <p:nvPicPr>
          <p:cNvPr id="46" name="Picture 45" descr="ph5515-smith:Domain:Education.Pitt.Edu:Users:pegs:Documents:NCTM2013:Impactful Teaching Practice 2_files:image008.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26919" y="4187668"/>
            <a:ext cx="928688" cy="785813"/>
          </a:xfrm>
          <a:prstGeom prst="rect">
            <a:avLst/>
          </a:prstGeom>
          <a:noFill/>
          <a:ln>
            <a:noFill/>
          </a:ln>
        </p:spPr>
      </p:pic>
      <p:pic>
        <p:nvPicPr>
          <p:cNvPr id="47" name="Picture 46" descr="ph5515-smith:Domain:Education.Pitt.Edu:Users:pegs:Documents:NCTM2013:Impactful Teaching Practice 2_files:image010.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488275" y="5125915"/>
            <a:ext cx="952500" cy="785813"/>
          </a:xfrm>
          <a:prstGeom prst="rect">
            <a:avLst/>
          </a:prstGeom>
          <a:noFill/>
          <a:ln>
            <a:noFill/>
          </a:ln>
        </p:spPr>
      </p:pic>
      <p:pic>
        <p:nvPicPr>
          <p:cNvPr id="48" name="Picture 47" descr="ph5515-smith:Domain:Education.Pitt.Edu:Users:pegs:Documents:NCTM2013:Impactful Teaching Practice 2_files:image012.png"/>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auto">
          <a:xfrm>
            <a:off x="7026919" y="5125915"/>
            <a:ext cx="928688" cy="785813"/>
          </a:xfrm>
          <a:prstGeom prst="rect">
            <a:avLst/>
          </a:prstGeom>
          <a:noFill/>
          <a:ln>
            <a:noFill/>
          </a:ln>
        </p:spPr>
      </p:pic>
    </p:spTree>
    <p:extLst>
      <p:ext uri="{BB962C8B-B14F-4D97-AF65-F5344CB8AC3E}">
        <p14:creationId xmlns:p14="http://schemas.microsoft.com/office/powerpoint/2010/main" val="1055066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Use and Connect </a:t>
            </a:r>
          </a:p>
          <a:p>
            <a:pPr lvl="0" algn="ctr">
              <a:spcBef>
                <a:spcPct val="0"/>
              </a:spcBef>
              <a:defRPr/>
            </a:pPr>
            <a:r>
              <a:rPr lang="en-US" sz="2800" b="1" dirty="0" smtClean="0">
                <a:solidFill>
                  <a:schemeClr val="tx2"/>
                </a:solidFill>
                <a:latin typeface="Verdana"/>
                <a:cs typeface="Verdana"/>
              </a:rPr>
              <a:t>Mathematical Representations</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marL="114300" indent="-114300">
              <a:buNone/>
            </a:pPr>
            <a:endParaRPr lang="en-US" sz="2000" dirty="0" smtClean="0">
              <a:solidFill>
                <a:schemeClr val="tx2"/>
              </a:solidFill>
              <a:latin typeface="Verdana"/>
              <a:cs typeface="Verdana"/>
            </a:endParaRPr>
          </a:p>
          <a:p>
            <a:pPr marL="114300" indent="-114300">
              <a:spcBef>
                <a:spcPts val="600"/>
              </a:spcBef>
              <a:buNone/>
            </a:pPr>
            <a:r>
              <a:rPr lang="en-US" sz="2000" dirty="0" smtClean="0">
                <a:solidFill>
                  <a:schemeClr val="tx2"/>
                </a:solidFill>
                <a:latin typeface="Verdana"/>
                <a:cs typeface="Verdana"/>
              </a:rPr>
              <a:t>Different Representations should:</a:t>
            </a:r>
          </a:p>
          <a:p>
            <a:pPr marL="114300" indent="-114300">
              <a:spcBef>
                <a:spcPts val="600"/>
              </a:spcBef>
              <a:buNone/>
            </a:pPr>
            <a:endParaRPr lang="en-US" sz="2000" dirty="0" smtClean="0">
              <a:solidFill>
                <a:schemeClr val="tx2"/>
              </a:solidFill>
              <a:latin typeface="Verdana"/>
              <a:cs typeface="Verdana"/>
            </a:endParaRPr>
          </a:p>
          <a:p>
            <a:pPr marL="342900" indent="-342900">
              <a:spcBef>
                <a:spcPts val="600"/>
              </a:spcBef>
              <a:buFont typeface="Arial"/>
              <a:buChar char="•"/>
            </a:pPr>
            <a:r>
              <a:rPr lang="en-US" sz="2000" dirty="0" smtClean="0">
                <a:solidFill>
                  <a:schemeClr val="tx2"/>
                </a:solidFill>
                <a:latin typeface="Verdana"/>
                <a:cs typeface="Verdana"/>
              </a:rPr>
              <a:t>Be introduced, discussed, and connected;</a:t>
            </a:r>
          </a:p>
          <a:p>
            <a:pPr marL="342900" indent="-342900">
              <a:spcBef>
                <a:spcPts val="600"/>
              </a:spcBef>
              <a:buFont typeface="Arial"/>
              <a:buChar char="•"/>
            </a:pPr>
            <a:r>
              <a:rPr lang="en-US" sz="2000" dirty="0" smtClean="0">
                <a:solidFill>
                  <a:schemeClr val="tx2"/>
                </a:solidFill>
                <a:latin typeface="Verdana"/>
                <a:cs typeface="Verdana"/>
              </a:rPr>
              <a:t>Focus students’ attention on the structure or essential features of mathematical ideas; and</a:t>
            </a:r>
          </a:p>
          <a:p>
            <a:pPr marL="342900" indent="-342900">
              <a:spcBef>
                <a:spcPts val="600"/>
              </a:spcBef>
              <a:buFont typeface="Arial"/>
              <a:buChar char="•"/>
            </a:pPr>
            <a:r>
              <a:rPr lang="en-US" sz="2000" dirty="0" smtClean="0">
                <a:solidFill>
                  <a:schemeClr val="tx2"/>
                </a:solidFill>
                <a:latin typeface="Verdana"/>
                <a:cs typeface="Verdana"/>
              </a:rPr>
              <a:t>Support students’ ability to justify and explain their reasoning.</a:t>
            </a:r>
          </a:p>
          <a:p>
            <a:endParaRPr lang="en-US" sz="2000" dirty="0" smtClean="0">
              <a:solidFill>
                <a:schemeClr val="tx2"/>
              </a:solidFill>
              <a:latin typeface="Verdana"/>
              <a:cs typeface="Verdana"/>
            </a:endParaRPr>
          </a:p>
          <a:p>
            <a:r>
              <a:rPr lang="en-US" sz="2000" i="1" dirty="0" smtClean="0">
                <a:solidFill>
                  <a:srgbClr val="604A7B"/>
                </a:solidFill>
                <a:latin typeface="Verdana"/>
                <a:ea typeface="ＭＳ Ｐゴシック" charset="0"/>
                <a:cs typeface="Verdana"/>
              </a:rPr>
              <a:t>Strengthening the ability to move between and among these representations improves the growth of children’s concepts.</a:t>
            </a:r>
          </a:p>
          <a:p>
            <a:pPr algn="r">
              <a:lnSpc>
                <a:spcPct val="90000"/>
              </a:lnSpc>
            </a:pPr>
            <a:r>
              <a:rPr lang="en-US" dirty="0" err="1" smtClean="0">
                <a:solidFill>
                  <a:srgbClr val="604A7B"/>
                </a:solidFill>
                <a:latin typeface="Verdana"/>
                <a:ea typeface="ＭＳ Ｐゴシック" charset="0"/>
                <a:cs typeface="Verdana"/>
              </a:rPr>
              <a:t>Lesh</a:t>
            </a:r>
            <a:r>
              <a:rPr lang="en-US" dirty="0" smtClean="0">
                <a:solidFill>
                  <a:srgbClr val="604A7B"/>
                </a:solidFill>
                <a:latin typeface="Verdana"/>
                <a:ea typeface="ＭＳ Ｐゴシック" charset="0"/>
                <a:cs typeface="Verdana"/>
              </a:rPr>
              <a:t>, Post, Behr, 1987 </a:t>
            </a:r>
            <a:endParaRPr lang="en-US" dirty="0" smtClean="0">
              <a:solidFill>
                <a:srgbClr val="604A7B"/>
              </a:solidFill>
              <a:latin typeface="Verdana"/>
              <a:cs typeface="Verdana"/>
            </a:endParaRP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pic>
        <p:nvPicPr>
          <p:cNvPr id="8" name="Picture 7"/>
          <p:cNvPicPr>
            <a:picLocks noChangeAspect="1"/>
          </p:cNvPicPr>
          <p:nvPr/>
        </p:nvPicPr>
        <p:blipFill rotWithShape="1">
          <a:blip r:embed="rId6"/>
          <a:srcRect l="9285" r="10559"/>
          <a:stretch/>
        </p:blipFill>
        <p:spPr>
          <a:xfrm>
            <a:off x="6619174" y="1268410"/>
            <a:ext cx="2364134" cy="1519238"/>
          </a:xfrm>
          <a:prstGeom prst="rect">
            <a:avLst/>
          </a:prstGeom>
          <a:solidFill>
            <a:schemeClr val="accent1"/>
          </a:solidFill>
        </p:spPr>
      </p:pic>
    </p:spTree>
    <p:extLst>
      <p:ext uri="{BB962C8B-B14F-4D97-AF65-F5344CB8AC3E}">
        <p14:creationId xmlns:p14="http://schemas.microsoft.com/office/powerpoint/2010/main" val="10550663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122" y="182743"/>
            <a:ext cx="8254877"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Connecting Representations</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marL="228600" indent="-228600">
              <a:buFont typeface="Arial" pitchFamily="34" charset="0"/>
              <a:buChar char="•"/>
            </a:pPr>
            <a:endParaRPr lang="en-US" sz="2800" dirty="0" smtClean="0">
              <a:solidFill>
                <a:srgbClr val="1F497D"/>
              </a:solidFill>
              <a:latin typeface="Verdana"/>
              <a:cs typeface="Verdana"/>
            </a:endParaRPr>
          </a:p>
          <a:p>
            <a:pPr marL="228600" indent="-228600">
              <a:buFont typeface="Arial" pitchFamily="34" charset="0"/>
              <a:buChar char="•"/>
            </a:pPr>
            <a:endParaRPr lang="en-US" sz="2400" dirty="0" smtClean="0">
              <a:solidFill>
                <a:srgbClr val="1F497D"/>
              </a:solidFill>
              <a:latin typeface="Verdana"/>
              <a:cs typeface="Verdana"/>
            </a:endParaRPr>
          </a:p>
          <a:p>
            <a:pPr marL="228600" indent="-228600">
              <a:buFont typeface="Arial" pitchFamily="34" charset="0"/>
              <a:buChar char="•"/>
            </a:pPr>
            <a:r>
              <a:rPr lang="en-US" sz="2400" dirty="0" smtClean="0">
                <a:solidFill>
                  <a:srgbClr val="1F497D"/>
                </a:solidFill>
                <a:latin typeface="Verdana"/>
                <a:cs typeface="Verdana"/>
              </a:rPr>
              <a:t>What different representations were used and connected in Mr. Donnelly’s class?</a:t>
            </a:r>
          </a:p>
          <a:p>
            <a:pPr marL="228600" indent="-228600">
              <a:buFont typeface="Arial" pitchFamily="34" charset="0"/>
              <a:buChar char="•"/>
            </a:pPr>
            <a:endParaRPr lang="en-US" sz="2400" dirty="0" smtClean="0">
              <a:solidFill>
                <a:srgbClr val="1F497D"/>
              </a:solidFill>
              <a:latin typeface="Verdana"/>
              <a:cs typeface="Verdana"/>
            </a:endParaRPr>
          </a:p>
          <a:p>
            <a:pPr marL="228600" indent="-228600">
              <a:buFont typeface="Arial" pitchFamily="34" charset="0"/>
              <a:buChar char="•"/>
            </a:pPr>
            <a:r>
              <a:rPr lang="en-US" sz="2400" dirty="0" smtClean="0">
                <a:solidFill>
                  <a:srgbClr val="1F497D"/>
                </a:solidFill>
                <a:latin typeface="Verdana"/>
                <a:cs typeface="Verdana"/>
              </a:rPr>
              <a:t>How might his students benefit from making these connections?</a:t>
            </a: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nvGrpSpPr>
          <p:cNvPr id="10" name="Group 9"/>
          <p:cNvGrpSpPr/>
          <p:nvPr/>
        </p:nvGrpSpPr>
        <p:grpSpPr>
          <a:xfrm>
            <a:off x="7811145" y="518729"/>
            <a:ext cx="1246214" cy="1415608"/>
            <a:chOff x="0" y="0"/>
            <a:chExt cx="3011805" cy="3277235"/>
          </a:xfrm>
        </p:grpSpPr>
        <p:grpSp>
          <p:nvGrpSpPr>
            <p:cNvPr id="12" name="Group 7"/>
            <p:cNvGrpSpPr/>
            <p:nvPr/>
          </p:nvGrpSpPr>
          <p:grpSpPr>
            <a:xfrm>
              <a:off x="0" y="0"/>
              <a:ext cx="3011805" cy="3277235"/>
              <a:chOff x="0" y="0"/>
              <a:chExt cx="3011805" cy="3277235"/>
            </a:xfrm>
          </p:grpSpPr>
          <p:grpSp>
            <p:nvGrpSpPr>
              <p:cNvPr id="14" name="Group 10"/>
              <p:cNvGrpSpPr>
                <a:grpSpLocks/>
              </p:cNvGrpSpPr>
              <p:nvPr/>
            </p:nvGrpSpPr>
            <p:grpSpPr bwMode="auto">
              <a:xfrm>
                <a:off x="0" y="0"/>
                <a:ext cx="3011805" cy="3277235"/>
                <a:chOff x="7708" y="7499"/>
                <a:chExt cx="4743" cy="5161"/>
              </a:xfrm>
            </p:grpSpPr>
            <p:sp>
              <p:nvSpPr>
                <p:cNvPr id="33" name="Freeform 32"/>
                <p:cNvSpPr>
                  <a:spLocks/>
                </p:cNvSpPr>
                <p:nvPr/>
              </p:nvSpPr>
              <p:spPr bwMode="auto">
                <a:xfrm>
                  <a:off x="7708" y="8907"/>
                  <a:ext cx="1619" cy="1890"/>
                </a:xfrm>
                <a:custGeom>
                  <a:avLst/>
                  <a:gdLst>
                    <a:gd name="T0" fmla="*/ 1619 w 1619"/>
                    <a:gd name="T1" fmla="*/ 0 h 1890"/>
                    <a:gd name="T2" fmla="*/ 1463 w 1619"/>
                    <a:gd name="T3" fmla="*/ 14 h 1890"/>
                    <a:gd name="T4" fmla="*/ 1378 w 1619"/>
                    <a:gd name="T5" fmla="*/ 28 h 1890"/>
                    <a:gd name="T6" fmla="*/ 1221 w 1619"/>
                    <a:gd name="T7" fmla="*/ 56 h 1890"/>
                    <a:gd name="T8" fmla="*/ 1065 w 1619"/>
                    <a:gd name="T9" fmla="*/ 113 h 1890"/>
                    <a:gd name="T10" fmla="*/ 923 w 1619"/>
                    <a:gd name="T11" fmla="*/ 184 h 1890"/>
                    <a:gd name="T12" fmla="*/ 781 w 1619"/>
                    <a:gd name="T13" fmla="*/ 270 h 1890"/>
                    <a:gd name="T14" fmla="*/ 710 w 1619"/>
                    <a:gd name="T15" fmla="*/ 327 h 1890"/>
                    <a:gd name="T16" fmla="*/ 583 w 1619"/>
                    <a:gd name="T17" fmla="*/ 426 h 1890"/>
                    <a:gd name="T18" fmla="*/ 469 w 1619"/>
                    <a:gd name="T19" fmla="*/ 554 h 1890"/>
                    <a:gd name="T20" fmla="*/ 370 w 1619"/>
                    <a:gd name="T21" fmla="*/ 682 h 1890"/>
                    <a:gd name="T22" fmla="*/ 313 w 1619"/>
                    <a:gd name="T23" fmla="*/ 767 h 1890"/>
                    <a:gd name="T24" fmla="*/ 228 w 1619"/>
                    <a:gd name="T25" fmla="*/ 909 h 1890"/>
                    <a:gd name="T26" fmla="*/ 157 w 1619"/>
                    <a:gd name="T27" fmla="*/ 1066 h 1890"/>
                    <a:gd name="T28" fmla="*/ 100 w 1619"/>
                    <a:gd name="T29" fmla="*/ 1236 h 1890"/>
                    <a:gd name="T30" fmla="*/ 43 w 1619"/>
                    <a:gd name="T31" fmla="*/ 1407 h 1890"/>
                    <a:gd name="T32" fmla="*/ 29 w 1619"/>
                    <a:gd name="T33" fmla="*/ 1507 h 1890"/>
                    <a:gd name="T34" fmla="*/ 0 w 1619"/>
                    <a:gd name="T35" fmla="*/ 1691 h 1890"/>
                    <a:gd name="T36" fmla="*/ 0 w 1619"/>
                    <a:gd name="T37" fmla="*/ 1890 h 1890"/>
                    <a:gd name="T38" fmla="*/ 29 w 1619"/>
                    <a:gd name="T39" fmla="*/ 1791 h 1890"/>
                    <a:gd name="T40" fmla="*/ 43 w 1619"/>
                    <a:gd name="T41" fmla="*/ 1606 h 1890"/>
                    <a:gd name="T42" fmla="*/ 57 w 1619"/>
                    <a:gd name="T43" fmla="*/ 1521 h 1890"/>
                    <a:gd name="T44" fmla="*/ 100 w 1619"/>
                    <a:gd name="T45" fmla="*/ 1336 h 1890"/>
                    <a:gd name="T46" fmla="*/ 157 w 1619"/>
                    <a:gd name="T47" fmla="*/ 1165 h 1890"/>
                    <a:gd name="T48" fmla="*/ 228 w 1619"/>
                    <a:gd name="T49" fmla="*/ 995 h 1890"/>
                    <a:gd name="T50" fmla="*/ 299 w 1619"/>
                    <a:gd name="T51" fmla="*/ 853 h 1890"/>
                    <a:gd name="T52" fmla="*/ 398 w 1619"/>
                    <a:gd name="T53" fmla="*/ 710 h 1890"/>
                    <a:gd name="T54" fmla="*/ 497 w 1619"/>
                    <a:gd name="T55" fmla="*/ 582 h 1890"/>
                    <a:gd name="T56" fmla="*/ 611 w 1619"/>
                    <a:gd name="T57" fmla="*/ 455 h 1890"/>
                    <a:gd name="T58" fmla="*/ 739 w 1619"/>
                    <a:gd name="T59" fmla="*/ 341 h 1890"/>
                    <a:gd name="T60" fmla="*/ 866 w 1619"/>
                    <a:gd name="T61" fmla="*/ 255 h 1890"/>
                    <a:gd name="T62" fmla="*/ 1008 w 1619"/>
                    <a:gd name="T63" fmla="*/ 184 h 1890"/>
                    <a:gd name="T64" fmla="*/ 1150 w 1619"/>
                    <a:gd name="T65" fmla="*/ 113 h 1890"/>
                    <a:gd name="T66" fmla="*/ 1307 w 1619"/>
                    <a:gd name="T67" fmla="*/ 71 h 1890"/>
                    <a:gd name="T68" fmla="*/ 1392 w 1619"/>
                    <a:gd name="T69" fmla="*/ 56 h 1890"/>
                    <a:gd name="T70" fmla="*/ 1548 w 1619"/>
                    <a:gd name="T71" fmla="*/ 4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1619" y="28"/>
                      </a:moveTo>
                      <a:lnTo>
                        <a:pt x="1619" y="0"/>
                      </a:lnTo>
                      <a:lnTo>
                        <a:pt x="1548" y="0"/>
                      </a:lnTo>
                      <a:lnTo>
                        <a:pt x="1463" y="14"/>
                      </a:lnTo>
                      <a:lnTo>
                        <a:pt x="1378" y="28"/>
                      </a:lnTo>
                      <a:lnTo>
                        <a:pt x="1378" y="28"/>
                      </a:lnTo>
                      <a:lnTo>
                        <a:pt x="1292" y="42"/>
                      </a:lnTo>
                      <a:lnTo>
                        <a:pt x="1221" y="56"/>
                      </a:lnTo>
                      <a:lnTo>
                        <a:pt x="1136" y="85"/>
                      </a:lnTo>
                      <a:lnTo>
                        <a:pt x="1065" y="113"/>
                      </a:lnTo>
                      <a:lnTo>
                        <a:pt x="994" y="142"/>
                      </a:lnTo>
                      <a:lnTo>
                        <a:pt x="923" y="184"/>
                      </a:lnTo>
                      <a:lnTo>
                        <a:pt x="852" y="227"/>
                      </a:lnTo>
                      <a:lnTo>
                        <a:pt x="781" y="270"/>
                      </a:lnTo>
                      <a:lnTo>
                        <a:pt x="781" y="270"/>
                      </a:lnTo>
                      <a:lnTo>
                        <a:pt x="710" y="327"/>
                      </a:lnTo>
                      <a:lnTo>
                        <a:pt x="654" y="383"/>
                      </a:lnTo>
                      <a:lnTo>
                        <a:pt x="583" y="426"/>
                      </a:lnTo>
                      <a:lnTo>
                        <a:pt x="526" y="497"/>
                      </a:lnTo>
                      <a:lnTo>
                        <a:pt x="469" y="554"/>
                      </a:lnTo>
                      <a:lnTo>
                        <a:pt x="426" y="611"/>
                      </a:lnTo>
                      <a:lnTo>
                        <a:pt x="370" y="682"/>
                      </a:lnTo>
                      <a:lnTo>
                        <a:pt x="327" y="753"/>
                      </a:lnTo>
                      <a:lnTo>
                        <a:pt x="313" y="767"/>
                      </a:lnTo>
                      <a:lnTo>
                        <a:pt x="270" y="838"/>
                      </a:lnTo>
                      <a:lnTo>
                        <a:pt x="228" y="909"/>
                      </a:lnTo>
                      <a:lnTo>
                        <a:pt x="185" y="995"/>
                      </a:lnTo>
                      <a:lnTo>
                        <a:pt x="157" y="1066"/>
                      </a:lnTo>
                      <a:lnTo>
                        <a:pt x="128" y="1151"/>
                      </a:lnTo>
                      <a:lnTo>
                        <a:pt x="100" y="1236"/>
                      </a:lnTo>
                      <a:lnTo>
                        <a:pt x="71" y="1322"/>
                      </a:lnTo>
                      <a:lnTo>
                        <a:pt x="43" y="1407"/>
                      </a:lnTo>
                      <a:lnTo>
                        <a:pt x="29" y="1507"/>
                      </a:lnTo>
                      <a:lnTo>
                        <a:pt x="29" y="1507"/>
                      </a:lnTo>
                      <a:lnTo>
                        <a:pt x="15" y="1606"/>
                      </a:lnTo>
                      <a:lnTo>
                        <a:pt x="0" y="1691"/>
                      </a:lnTo>
                      <a:lnTo>
                        <a:pt x="0" y="1791"/>
                      </a:lnTo>
                      <a:lnTo>
                        <a:pt x="0" y="1890"/>
                      </a:lnTo>
                      <a:lnTo>
                        <a:pt x="29" y="1890"/>
                      </a:lnTo>
                      <a:lnTo>
                        <a:pt x="29" y="1791"/>
                      </a:lnTo>
                      <a:lnTo>
                        <a:pt x="43" y="1691"/>
                      </a:lnTo>
                      <a:lnTo>
                        <a:pt x="43" y="1606"/>
                      </a:lnTo>
                      <a:lnTo>
                        <a:pt x="57" y="1521"/>
                      </a:lnTo>
                      <a:lnTo>
                        <a:pt x="57" y="1521"/>
                      </a:lnTo>
                      <a:lnTo>
                        <a:pt x="71" y="1421"/>
                      </a:lnTo>
                      <a:lnTo>
                        <a:pt x="100" y="1336"/>
                      </a:lnTo>
                      <a:lnTo>
                        <a:pt x="128" y="1251"/>
                      </a:lnTo>
                      <a:lnTo>
                        <a:pt x="157" y="1165"/>
                      </a:lnTo>
                      <a:lnTo>
                        <a:pt x="185" y="1080"/>
                      </a:lnTo>
                      <a:lnTo>
                        <a:pt x="228" y="995"/>
                      </a:lnTo>
                      <a:lnTo>
                        <a:pt x="256" y="924"/>
                      </a:lnTo>
                      <a:lnTo>
                        <a:pt x="299" y="853"/>
                      </a:lnTo>
                      <a:lnTo>
                        <a:pt x="341" y="782"/>
                      </a:lnTo>
                      <a:lnTo>
                        <a:pt x="398" y="710"/>
                      </a:lnTo>
                      <a:lnTo>
                        <a:pt x="441" y="639"/>
                      </a:lnTo>
                      <a:lnTo>
                        <a:pt x="497" y="582"/>
                      </a:lnTo>
                      <a:lnTo>
                        <a:pt x="554" y="511"/>
                      </a:lnTo>
                      <a:lnTo>
                        <a:pt x="611" y="455"/>
                      </a:lnTo>
                      <a:lnTo>
                        <a:pt x="668" y="398"/>
                      </a:lnTo>
                      <a:lnTo>
                        <a:pt x="739" y="341"/>
                      </a:lnTo>
                      <a:lnTo>
                        <a:pt x="795" y="298"/>
                      </a:lnTo>
                      <a:lnTo>
                        <a:pt x="866" y="255"/>
                      </a:lnTo>
                      <a:lnTo>
                        <a:pt x="937" y="213"/>
                      </a:lnTo>
                      <a:lnTo>
                        <a:pt x="1008" y="184"/>
                      </a:lnTo>
                      <a:lnTo>
                        <a:pt x="1079" y="142"/>
                      </a:lnTo>
                      <a:lnTo>
                        <a:pt x="1150" y="113"/>
                      </a:lnTo>
                      <a:lnTo>
                        <a:pt x="1221" y="85"/>
                      </a:lnTo>
                      <a:lnTo>
                        <a:pt x="1307" y="71"/>
                      </a:lnTo>
                      <a:lnTo>
                        <a:pt x="1392" y="56"/>
                      </a:lnTo>
                      <a:lnTo>
                        <a:pt x="1392" y="56"/>
                      </a:lnTo>
                      <a:lnTo>
                        <a:pt x="1463" y="42"/>
                      </a:lnTo>
                      <a:lnTo>
                        <a:pt x="1548" y="42"/>
                      </a:lnTo>
                      <a:lnTo>
                        <a:pt x="161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4" name="Freeform 33"/>
                <p:cNvSpPr>
                  <a:spLocks/>
                </p:cNvSpPr>
                <p:nvPr/>
              </p:nvSpPr>
              <p:spPr bwMode="auto">
                <a:xfrm>
                  <a:off x="7723" y="10783"/>
                  <a:ext cx="1561" cy="1820"/>
                </a:xfrm>
                <a:custGeom>
                  <a:avLst/>
                  <a:gdLst>
                    <a:gd name="T0" fmla="*/ 0 w 1561"/>
                    <a:gd name="T1" fmla="*/ 0 h 1820"/>
                    <a:gd name="T2" fmla="*/ 0 w 1561"/>
                    <a:gd name="T3" fmla="*/ 157 h 1820"/>
                    <a:gd name="T4" fmla="*/ 14 w 1561"/>
                    <a:gd name="T5" fmla="*/ 313 h 1820"/>
                    <a:gd name="T6" fmla="*/ 28 w 1561"/>
                    <a:gd name="T7" fmla="*/ 398 h 1820"/>
                    <a:gd name="T8" fmla="*/ 56 w 1561"/>
                    <a:gd name="T9" fmla="*/ 555 h 1820"/>
                    <a:gd name="T10" fmla="*/ 113 w 1561"/>
                    <a:gd name="T11" fmla="*/ 697 h 1820"/>
                    <a:gd name="T12" fmla="*/ 170 w 1561"/>
                    <a:gd name="T13" fmla="*/ 839 h 1820"/>
                    <a:gd name="T14" fmla="*/ 255 w 1561"/>
                    <a:gd name="T15" fmla="*/ 981 h 1820"/>
                    <a:gd name="T16" fmla="*/ 298 w 1561"/>
                    <a:gd name="T17" fmla="*/ 1052 h 1820"/>
                    <a:gd name="T18" fmla="*/ 397 w 1561"/>
                    <a:gd name="T19" fmla="*/ 1180 h 1820"/>
                    <a:gd name="T20" fmla="*/ 511 w 1561"/>
                    <a:gd name="T21" fmla="*/ 1294 h 1820"/>
                    <a:gd name="T22" fmla="*/ 624 w 1561"/>
                    <a:gd name="T23" fmla="*/ 1394 h 1820"/>
                    <a:gd name="T24" fmla="*/ 766 w 1561"/>
                    <a:gd name="T25" fmla="*/ 1493 h 1820"/>
                    <a:gd name="T26" fmla="*/ 837 w 1561"/>
                    <a:gd name="T27" fmla="*/ 1550 h 1820"/>
                    <a:gd name="T28" fmla="*/ 979 w 1561"/>
                    <a:gd name="T29" fmla="*/ 1621 h 1820"/>
                    <a:gd name="T30" fmla="*/ 1135 w 1561"/>
                    <a:gd name="T31" fmla="*/ 1692 h 1820"/>
                    <a:gd name="T32" fmla="*/ 1292 w 1561"/>
                    <a:gd name="T33" fmla="*/ 1749 h 1820"/>
                    <a:gd name="T34" fmla="*/ 1462 w 1561"/>
                    <a:gd name="T35" fmla="*/ 1806 h 1820"/>
                    <a:gd name="T36" fmla="*/ 1547 w 1561"/>
                    <a:gd name="T37" fmla="*/ 1820 h 1820"/>
                    <a:gd name="T38" fmla="*/ 1476 w 1561"/>
                    <a:gd name="T39" fmla="*/ 1763 h 1820"/>
                    <a:gd name="T40" fmla="*/ 1391 w 1561"/>
                    <a:gd name="T41" fmla="*/ 1749 h 1820"/>
                    <a:gd name="T42" fmla="*/ 1221 w 1561"/>
                    <a:gd name="T43" fmla="*/ 1692 h 1820"/>
                    <a:gd name="T44" fmla="*/ 1064 w 1561"/>
                    <a:gd name="T45" fmla="*/ 1635 h 1820"/>
                    <a:gd name="T46" fmla="*/ 922 w 1561"/>
                    <a:gd name="T47" fmla="*/ 1564 h 1820"/>
                    <a:gd name="T48" fmla="*/ 780 w 1561"/>
                    <a:gd name="T49" fmla="*/ 1479 h 1820"/>
                    <a:gd name="T50" fmla="*/ 653 w 1561"/>
                    <a:gd name="T51" fmla="*/ 1379 h 1820"/>
                    <a:gd name="T52" fmla="*/ 539 w 1561"/>
                    <a:gd name="T53" fmla="*/ 1266 h 1820"/>
                    <a:gd name="T54" fmla="*/ 426 w 1561"/>
                    <a:gd name="T55" fmla="*/ 1152 h 1820"/>
                    <a:gd name="T56" fmla="*/ 326 w 1561"/>
                    <a:gd name="T57" fmla="*/ 1024 h 1820"/>
                    <a:gd name="T58" fmla="*/ 241 w 1561"/>
                    <a:gd name="T59" fmla="*/ 896 h 1820"/>
                    <a:gd name="T60" fmla="*/ 170 w 1561"/>
                    <a:gd name="T61" fmla="*/ 754 h 1820"/>
                    <a:gd name="T62" fmla="*/ 113 w 1561"/>
                    <a:gd name="T63" fmla="*/ 612 h 1820"/>
                    <a:gd name="T64" fmla="*/ 71 w 1561"/>
                    <a:gd name="T65" fmla="*/ 469 h 1820"/>
                    <a:gd name="T66" fmla="*/ 56 w 1561"/>
                    <a:gd name="T67" fmla="*/ 384 h 1820"/>
                    <a:gd name="T68" fmla="*/ 28 w 1561"/>
                    <a:gd name="T69" fmla="*/ 242 h 1820"/>
                    <a:gd name="T70" fmla="*/ 28 w 1561"/>
                    <a:gd name="T71" fmla="*/ 86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1" h="1820">
                      <a:moveTo>
                        <a:pt x="28" y="0"/>
                      </a:moveTo>
                      <a:lnTo>
                        <a:pt x="0" y="0"/>
                      </a:lnTo>
                      <a:lnTo>
                        <a:pt x="0" y="86"/>
                      </a:lnTo>
                      <a:lnTo>
                        <a:pt x="0" y="157"/>
                      </a:lnTo>
                      <a:lnTo>
                        <a:pt x="0" y="242"/>
                      </a:lnTo>
                      <a:lnTo>
                        <a:pt x="14" y="313"/>
                      </a:lnTo>
                      <a:lnTo>
                        <a:pt x="28" y="398"/>
                      </a:lnTo>
                      <a:lnTo>
                        <a:pt x="28" y="398"/>
                      </a:lnTo>
                      <a:lnTo>
                        <a:pt x="42" y="484"/>
                      </a:lnTo>
                      <a:lnTo>
                        <a:pt x="56" y="555"/>
                      </a:lnTo>
                      <a:lnTo>
                        <a:pt x="85" y="626"/>
                      </a:lnTo>
                      <a:lnTo>
                        <a:pt x="113" y="697"/>
                      </a:lnTo>
                      <a:lnTo>
                        <a:pt x="142" y="768"/>
                      </a:lnTo>
                      <a:lnTo>
                        <a:pt x="170" y="839"/>
                      </a:lnTo>
                      <a:lnTo>
                        <a:pt x="213" y="910"/>
                      </a:lnTo>
                      <a:lnTo>
                        <a:pt x="255" y="981"/>
                      </a:lnTo>
                      <a:lnTo>
                        <a:pt x="255" y="981"/>
                      </a:lnTo>
                      <a:lnTo>
                        <a:pt x="298" y="1052"/>
                      </a:lnTo>
                      <a:lnTo>
                        <a:pt x="355" y="1109"/>
                      </a:lnTo>
                      <a:lnTo>
                        <a:pt x="397" y="1180"/>
                      </a:lnTo>
                      <a:lnTo>
                        <a:pt x="454" y="1237"/>
                      </a:lnTo>
                      <a:lnTo>
                        <a:pt x="511" y="1294"/>
                      </a:lnTo>
                      <a:lnTo>
                        <a:pt x="568" y="1351"/>
                      </a:lnTo>
                      <a:lnTo>
                        <a:pt x="624" y="1394"/>
                      </a:lnTo>
                      <a:lnTo>
                        <a:pt x="695" y="1450"/>
                      </a:lnTo>
                      <a:lnTo>
                        <a:pt x="766" y="1493"/>
                      </a:lnTo>
                      <a:lnTo>
                        <a:pt x="766" y="1507"/>
                      </a:lnTo>
                      <a:lnTo>
                        <a:pt x="837" y="1550"/>
                      </a:lnTo>
                      <a:lnTo>
                        <a:pt x="908" y="1593"/>
                      </a:lnTo>
                      <a:lnTo>
                        <a:pt x="979" y="1621"/>
                      </a:lnTo>
                      <a:lnTo>
                        <a:pt x="1050" y="1664"/>
                      </a:lnTo>
                      <a:lnTo>
                        <a:pt x="1135" y="1692"/>
                      </a:lnTo>
                      <a:lnTo>
                        <a:pt x="1206" y="1735"/>
                      </a:lnTo>
                      <a:lnTo>
                        <a:pt x="1292" y="1749"/>
                      </a:lnTo>
                      <a:lnTo>
                        <a:pt x="1377" y="1777"/>
                      </a:lnTo>
                      <a:lnTo>
                        <a:pt x="1462" y="1806"/>
                      </a:lnTo>
                      <a:lnTo>
                        <a:pt x="1476" y="1806"/>
                      </a:lnTo>
                      <a:lnTo>
                        <a:pt x="1547" y="1820"/>
                      </a:lnTo>
                      <a:lnTo>
                        <a:pt x="1561" y="1792"/>
                      </a:lnTo>
                      <a:lnTo>
                        <a:pt x="1476" y="1763"/>
                      </a:lnTo>
                      <a:lnTo>
                        <a:pt x="1476" y="1763"/>
                      </a:lnTo>
                      <a:lnTo>
                        <a:pt x="1391" y="1749"/>
                      </a:lnTo>
                      <a:lnTo>
                        <a:pt x="1306" y="1721"/>
                      </a:lnTo>
                      <a:lnTo>
                        <a:pt x="1221" y="1692"/>
                      </a:lnTo>
                      <a:lnTo>
                        <a:pt x="1150" y="1664"/>
                      </a:lnTo>
                      <a:lnTo>
                        <a:pt x="1064" y="1635"/>
                      </a:lnTo>
                      <a:lnTo>
                        <a:pt x="993" y="1593"/>
                      </a:lnTo>
                      <a:lnTo>
                        <a:pt x="922" y="1564"/>
                      </a:lnTo>
                      <a:lnTo>
                        <a:pt x="851" y="1522"/>
                      </a:lnTo>
                      <a:lnTo>
                        <a:pt x="780" y="1479"/>
                      </a:lnTo>
                      <a:lnTo>
                        <a:pt x="724" y="1422"/>
                      </a:lnTo>
                      <a:lnTo>
                        <a:pt x="653" y="1379"/>
                      </a:lnTo>
                      <a:lnTo>
                        <a:pt x="596" y="1323"/>
                      </a:lnTo>
                      <a:lnTo>
                        <a:pt x="539" y="1266"/>
                      </a:lnTo>
                      <a:lnTo>
                        <a:pt x="482" y="1209"/>
                      </a:lnTo>
                      <a:lnTo>
                        <a:pt x="426" y="1152"/>
                      </a:lnTo>
                      <a:lnTo>
                        <a:pt x="369" y="1095"/>
                      </a:lnTo>
                      <a:lnTo>
                        <a:pt x="326" y="1024"/>
                      </a:lnTo>
                      <a:lnTo>
                        <a:pt x="284" y="967"/>
                      </a:lnTo>
                      <a:lnTo>
                        <a:pt x="241" y="896"/>
                      </a:lnTo>
                      <a:lnTo>
                        <a:pt x="213" y="825"/>
                      </a:lnTo>
                      <a:lnTo>
                        <a:pt x="170" y="754"/>
                      </a:lnTo>
                      <a:lnTo>
                        <a:pt x="142" y="683"/>
                      </a:lnTo>
                      <a:lnTo>
                        <a:pt x="113" y="612"/>
                      </a:lnTo>
                      <a:lnTo>
                        <a:pt x="85" y="541"/>
                      </a:lnTo>
                      <a:lnTo>
                        <a:pt x="71" y="469"/>
                      </a:lnTo>
                      <a:lnTo>
                        <a:pt x="56" y="384"/>
                      </a:lnTo>
                      <a:lnTo>
                        <a:pt x="56" y="384"/>
                      </a:lnTo>
                      <a:lnTo>
                        <a:pt x="42" y="313"/>
                      </a:lnTo>
                      <a:lnTo>
                        <a:pt x="28" y="242"/>
                      </a:lnTo>
                      <a:lnTo>
                        <a:pt x="28" y="157"/>
                      </a:lnTo>
                      <a:lnTo>
                        <a:pt x="28" y="86"/>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nvGrpSpPr>
                <p:cNvPr id="35" name="Group 34"/>
                <p:cNvGrpSpPr>
                  <a:grpSpLocks/>
                </p:cNvGrpSpPr>
                <p:nvPr/>
              </p:nvGrpSpPr>
              <p:grpSpPr bwMode="auto">
                <a:xfrm>
                  <a:off x="10832" y="8907"/>
                  <a:ext cx="1619" cy="3696"/>
                  <a:chOff x="10832" y="8907"/>
                  <a:chExt cx="1619" cy="3696"/>
                </a:xfrm>
              </p:grpSpPr>
              <p:sp>
                <p:nvSpPr>
                  <p:cNvPr id="41" name="Freeform 40"/>
                  <p:cNvSpPr>
                    <a:spLocks/>
                  </p:cNvSpPr>
                  <p:nvPr/>
                </p:nvSpPr>
                <p:spPr bwMode="auto">
                  <a:xfrm>
                    <a:off x="10832" y="8907"/>
                    <a:ext cx="1619" cy="1890"/>
                  </a:xfrm>
                  <a:custGeom>
                    <a:avLst/>
                    <a:gdLst>
                      <a:gd name="T0" fmla="*/ 0 w 1619"/>
                      <a:gd name="T1" fmla="*/ 28 h 1890"/>
                      <a:gd name="T2" fmla="*/ 156 w 1619"/>
                      <a:gd name="T3" fmla="*/ 42 h 1890"/>
                      <a:gd name="T4" fmla="*/ 241 w 1619"/>
                      <a:gd name="T5" fmla="*/ 56 h 1890"/>
                      <a:gd name="T6" fmla="*/ 398 w 1619"/>
                      <a:gd name="T7" fmla="*/ 85 h 1890"/>
                      <a:gd name="T8" fmla="*/ 540 w 1619"/>
                      <a:gd name="T9" fmla="*/ 142 h 1890"/>
                      <a:gd name="T10" fmla="*/ 682 w 1619"/>
                      <a:gd name="T11" fmla="*/ 213 h 1890"/>
                      <a:gd name="T12" fmla="*/ 824 w 1619"/>
                      <a:gd name="T13" fmla="*/ 298 h 1890"/>
                      <a:gd name="T14" fmla="*/ 951 w 1619"/>
                      <a:gd name="T15" fmla="*/ 398 h 1890"/>
                      <a:gd name="T16" fmla="*/ 1065 w 1619"/>
                      <a:gd name="T17" fmla="*/ 511 h 1890"/>
                      <a:gd name="T18" fmla="*/ 1178 w 1619"/>
                      <a:gd name="T19" fmla="*/ 639 h 1890"/>
                      <a:gd name="T20" fmla="*/ 1278 w 1619"/>
                      <a:gd name="T21" fmla="*/ 782 h 1890"/>
                      <a:gd name="T22" fmla="*/ 1363 w 1619"/>
                      <a:gd name="T23" fmla="*/ 924 h 1890"/>
                      <a:gd name="T24" fmla="*/ 1434 w 1619"/>
                      <a:gd name="T25" fmla="*/ 1080 h 1890"/>
                      <a:gd name="T26" fmla="*/ 1491 w 1619"/>
                      <a:gd name="T27" fmla="*/ 1251 h 1890"/>
                      <a:gd name="T28" fmla="*/ 1548 w 1619"/>
                      <a:gd name="T29" fmla="*/ 1421 h 1890"/>
                      <a:gd name="T30" fmla="*/ 1562 w 1619"/>
                      <a:gd name="T31" fmla="*/ 1521 h 1890"/>
                      <a:gd name="T32" fmla="*/ 1590 w 1619"/>
                      <a:gd name="T33" fmla="*/ 1691 h 1890"/>
                      <a:gd name="T34" fmla="*/ 1590 w 1619"/>
                      <a:gd name="T35" fmla="*/ 1890 h 1890"/>
                      <a:gd name="T36" fmla="*/ 1619 w 1619"/>
                      <a:gd name="T37" fmla="*/ 1791 h 1890"/>
                      <a:gd name="T38" fmla="*/ 1604 w 1619"/>
                      <a:gd name="T39" fmla="*/ 1606 h 1890"/>
                      <a:gd name="T40" fmla="*/ 1590 w 1619"/>
                      <a:gd name="T41" fmla="*/ 1507 h 1890"/>
                      <a:gd name="T42" fmla="*/ 1548 w 1619"/>
                      <a:gd name="T43" fmla="*/ 1322 h 1890"/>
                      <a:gd name="T44" fmla="*/ 1491 w 1619"/>
                      <a:gd name="T45" fmla="*/ 1151 h 1890"/>
                      <a:gd name="T46" fmla="*/ 1434 w 1619"/>
                      <a:gd name="T47" fmla="*/ 995 h 1890"/>
                      <a:gd name="T48" fmla="*/ 1349 w 1619"/>
                      <a:gd name="T49" fmla="*/ 838 h 1890"/>
                      <a:gd name="T50" fmla="*/ 1292 w 1619"/>
                      <a:gd name="T51" fmla="*/ 753 h 1890"/>
                      <a:gd name="T52" fmla="*/ 1207 w 1619"/>
                      <a:gd name="T53" fmla="*/ 611 h 1890"/>
                      <a:gd name="T54" fmla="*/ 1093 w 1619"/>
                      <a:gd name="T55" fmla="*/ 497 h 1890"/>
                      <a:gd name="T56" fmla="*/ 965 w 1619"/>
                      <a:gd name="T57" fmla="*/ 383 h 1890"/>
                      <a:gd name="T58" fmla="*/ 838 w 1619"/>
                      <a:gd name="T59" fmla="*/ 270 h 1890"/>
                      <a:gd name="T60" fmla="*/ 767 w 1619"/>
                      <a:gd name="T61" fmla="*/ 227 h 1890"/>
                      <a:gd name="T62" fmla="*/ 625 w 1619"/>
                      <a:gd name="T63" fmla="*/ 142 h 1890"/>
                      <a:gd name="T64" fmla="*/ 483 w 1619"/>
                      <a:gd name="T65" fmla="*/ 85 h 1890"/>
                      <a:gd name="T66" fmla="*/ 327 w 1619"/>
                      <a:gd name="T67" fmla="*/ 42 h 1890"/>
                      <a:gd name="T68" fmla="*/ 241 w 1619"/>
                      <a:gd name="T69" fmla="*/ 28 h 1890"/>
                      <a:gd name="T70" fmla="*/ 85 w 1619"/>
                      <a:gd name="T71"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0" y="0"/>
                        </a:moveTo>
                        <a:lnTo>
                          <a:pt x="0" y="28"/>
                        </a:lnTo>
                        <a:lnTo>
                          <a:pt x="85" y="42"/>
                        </a:lnTo>
                        <a:lnTo>
                          <a:pt x="156" y="42"/>
                        </a:lnTo>
                        <a:lnTo>
                          <a:pt x="241" y="56"/>
                        </a:lnTo>
                        <a:lnTo>
                          <a:pt x="241" y="56"/>
                        </a:lnTo>
                        <a:lnTo>
                          <a:pt x="312" y="71"/>
                        </a:lnTo>
                        <a:lnTo>
                          <a:pt x="398" y="85"/>
                        </a:lnTo>
                        <a:lnTo>
                          <a:pt x="469" y="113"/>
                        </a:lnTo>
                        <a:lnTo>
                          <a:pt x="540" y="142"/>
                        </a:lnTo>
                        <a:lnTo>
                          <a:pt x="611" y="184"/>
                        </a:lnTo>
                        <a:lnTo>
                          <a:pt x="682" y="213"/>
                        </a:lnTo>
                        <a:lnTo>
                          <a:pt x="753" y="255"/>
                        </a:lnTo>
                        <a:lnTo>
                          <a:pt x="824" y="298"/>
                        </a:lnTo>
                        <a:lnTo>
                          <a:pt x="880" y="341"/>
                        </a:lnTo>
                        <a:lnTo>
                          <a:pt x="951" y="398"/>
                        </a:lnTo>
                        <a:lnTo>
                          <a:pt x="1008" y="455"/>
                        </a:lnTo>
                        <a:lnTo>
                          <a:pt x="1065" y="511"/>
                        </a:lnTo>
                        <a:lnTo>
                          <a:pt x="1122" y="582"/>
                        </a:lnTo>
                        <a:lnTo>
                          <a:pt x="1178" y="639"/>
                        </a:lnTo>
                        <a:lnTo>
                          <a:pt x="1221" y="710"/>
                        </a:lnTo>
                        <a:lnTo>
                          <a:pt x="1278" y="782"/>
                        </a:lnTo>
                        <a:lnTo>
                          <a:pt x="1320" y="853"/>
                        </a:lnTo>
                        <a:lnTo>
                          <a:pt x="1363" y="924"/>
                        </a:lnTo>
                        <a:lnTo>
                          <a:pt x="1391" y="995"/>
                        </a:lnTo>
                        <a:lnTo>
                          <a:pt x="1434" y="1080"/>
                        </a:lnTo>
                        <a:lnTo>
                          <a:pt x="1462" y="1165"/>
                        </a:lnTo>
                        <a:lnTo>
                          <a:pt x="1491" y="1251"/>
                        </a:lnTo>
                        <a:lnTo>
                          <a:pt x="1519" y="1336"/>
                        </a:lnTo>
                        <a:lnTo>
                          <a:pt x="1548" y="1421"/>
                        </a:lnTo>
                        <a:lnTo>
                          <a:pt x="1562" y="1521"/>
                        </a:lnTo>
                        <a:lnTo>
                          <a:pt x="1562" y="1521"/>
                        </a:lnTo>
                        <a:lnTo>
                          <a:pt x="1576" y="1606"/>
                        </a:lnTo>
                        <a:lnTo>
                          <a:pt x="1590" y="1691"/>
                        </a:lnTo>
                        <a:lnTo>
                          <a:pt x="1590" y="1791"/>
                        </a:lnTo>
                        <a:lnTo>
                          <a:pt x="1590" y="1890"/>
                        </a:lnTo>
                        <a:lnTo>
                          <a:pt x="1619" y="1890"/>
                        </a:lnTo>
                        <a:lnTo>
                          <a:pt x="1619" y="1791"/>
                        </a:lnTo>
                        <a:lnTo>
                          <a:pt x="1619" y="1691"/>
                        </a:lnTo>
                        <a:lnTo>
                          <a:pt x="1604" y="1606"/>
                        </a:lnTo>
                        <a:lnTo>
                          <a:pt x="1590" y="1507"/>
                        </a:lnTo>
                        <a:lnTo>
                          <a:pt x="1590" y="1507"/>
                        </a:lnTo>
                        <a:lnTo>
                          <a:pt x="1576" y="1407"/>
                        </a:lnTo>
                        <a:lnTo>
                          <a:pt x="1548" y="1322"/>
                        </a:lnTo>
                        <a:lnTo>
                          <a:pt x="1519" y="1236"/>
                        </a:lnTo>
                        <a:lnTo>
                          <a:pt x="1491" y="1151"/>
                        </a:lnTo>
                        <a:lnTo>
                          <a:pt x="1462" y="1066"/>
                        </a:lnTo>
                        <a:lnTo>
                          <a:pt x="1434" y="995"/>
                        </a:lnTo>
                        <a:lnTo>
                          <a:pt x="1391" y="909"/>
                        </a:lnTo>
                        <a:lnTo>
                          <a:pt x="1349" y="838"/>
                        </a:lnTo>
                        <a:lnTo>
                          <a:pt x="1306" y="767"/>
                        </a:lnTo>
                        <a:lnTo>
                          <a:pt x="1292" y="753"/>
                        </a:lnTo>
                        <a:lnTo>
                          <a:pt x="1249" y="682"/>
                        </a:lnTo>
                        <a:lnTo>
                          <a:pt x="1207" y="611"/>
                        </a:lnTo>
                        <a:lnTo>
                          <a:pt x="1150" y="554"/>
                        </a:lnTo>
                        <a:lnTo>
                          <a:pt x="1093" y="497"/>
                        </a:lnTo>
                        <a:lnTo>
                          <a:pt x="1036" y="426"/>
                        </a:lnTo>
                        <a:lnTo>
                          <a:pt x="965" y="383"/>
                        </a:lnTo>
                        <a:lnTo>
                          <a:pt x="909" y="327"/>
                        </a:lnTo>
                        <a:lnTo>
                          <a:pt x="838" y="270"/>
                        </a:lnTo>
                        <a:lnTo>
                          <a:pt x="838" y="270"/>
                        </a:lnTo>
                        <a:lnTo>
                          <a:pt x="767" y="227"/>
                        </a:lnTo>
                        <a:lnTo>
                          <a:pt x="696" y="184"/>
                        </a:lnTo>
                        <a:lnTo>
                          <a:pt x="625" y="142"/>
                        </a:lnTo>
                        <a:lnTo>
                          <a:pt x="554" y="113"/>
                        </a:lnTo>
                        <a:lnTo>
                          <a:pt x="483" y="85"/>
                        </a:lnTo>
                        <a:lnTo>
                          <a:pt x="412" y="56"/>
                        </a:lnTo>
                        <a:lnTo>
                          <a:pt x="327" y="42"/>
                        </a:lnTo>
                        <a:lnTo>
                          <a:pt x="241" y="28"/>
                        </a:lnTo>
                        <a:lnTo>
                          <a:pt x="241" y="28"/>
                        </a:lnTo>
                        <a:lnTo>
                          <a:pt x="156" y="14"/>
                        </a:lnTo>
                        <a:lnTo>
                          <a:pt x="8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2" name="Freeform 41"/>
                  <p:cNvSpPr>
                    <a:spLocks/>
                  </p:cNvSpPr>
                  <p:nvPr/>
                </p:nvSpPr>
                <p:spPr bwMode="auto">
                  <a:xfrm>
                    <a:off x="10875" y="10783"/>
                    <a:ext cx="1561" cy="1820"/>
                  </a:xfrm>
                  <a:custGeom>
                    <a:avLst/>
                    <a:gdLst>
                      <a:gd name="T0" fmla="*/ 1533 w 1561"/>
                      <a:gd name="T1" fmla="*/ 0 h 1820"/>
                      <a:gd name="T2" fmla="*/ 1533 w 1561"/>
                      <a:gd name="T3" fmla="*/ 157 h 1820"/>
                      <a:gd name="T4" fmla="*/ 1519 w 1561"/>
                      <a:gd name="T5" fmla="*/ 313 h 1820"/>
                      <a:gd name="T6" fmla="*/ 1505 w 1561"/>
                      <a:gd name="T7" fmla="*/ 384 h 1820"/>
                      <a:gd name="T8" fmla="*/ 1476 w 1561"/>
                      <a:gd name="T9" fmla="*/ 541 h 1820"/>
                      <a:gd name="T10" fmla="*/ 1419 w 1561"/>
                      <a:gd name="T11" fmla="*/ 683 h 1820"/>
                      <a:gd name="T12" fmla="*/ 1363 w 1561"/>
                      <a:gd name="T13" fmla="*/ 825 h 1820"/>
                      <a:gd name="T14" fmla="*/ 1277 w 1561"/>
                      <a:gd name="T15" fmla="*/ 967 h 1820"/>
                      <a:gd name="T16" fmla="*/ 1192 w 1561"/>
                      <a:gd name="T17" fmla="*/ 1095 h 1820"/>
                      <a:gd name="T18" fmla="*/ 1093 w 1561"/>
                      <a:gd name="T19" fmla="*/ 1209 h 1820"/>
                      <a:gd name="T20" fmla="*/ 965 w 1561"/>
                      <a:gd name="T21" fmla="*/ 1323 h 1820"/>
                      <a:gd name="T22" fmla="*/ 852 w 1561"/>
                      <a:gd name="T23" fmla="*/ 1422 h 1820"/>
                      <a:gd name="T24" fmla="*/ 710 w 1561"/>
                      <a:gd name="T25" fmla="*/ 1522 h 1820"/>
                      <a:gd name="T26" fmla="*/ 568 w 1561"/>
                      <a:gd name="T27" fmla="*/ 1593 h 1820"/>
                      <a:gd name="T28" fmla="*/ 411 w 1561"/>
                      <a:gd name="T29" fmla="*/ 1664 h 1820"/>
                      <a:gd name="T30" fmla="*/ 255 w 1561"/>
                      <a:gd name="T31" fmla="*/ 1721 h 1820"/>
                      <a:gd name="T32" fmla="*/ 85 w 1561"/>
                      <a:gd name="T33" fmla="*/ 1763 h 1820"/>
                      <a:gd name="T34" fmla="*/ 0 w 1561"/>
                      <a:gd name="T35" fmla="*/ 1792 h 1820"/>
                      <a:gd name="T36" fmla="*/ 85 w 1561"/>
                      <a:gd name="T37" fmla="*/ 1806 h 1820"/>
                      <a:gd name="T38" fmla="*/ 184 w 1561"/>
                      <a:gd name="T39" fmla="*/ 1777 h 1820"/>
                      <a:gd name="T40" fmla="*/ 355 w 1561"/>
                      <a:gd name="T41" fmla="*/ 1735 h 1820"/>
                      <a:gd name="T42" fmla="*/ 511 w 1561"/>
                      <a:gd name="T43" fmla="*/ 1664 h 1820"/>
                      <a:gd name="T44" fmla="*/ 653 w 1561"/>
                      <a:gd name="T45" fmla="*/ 1593 h 1820"/>
                      <a:gd name="T46" fmla="*/ 795 w 1561"/>
                      <a:gd name="T47" fmla="*/ 1507 h 1820"/>
                      <a:gd name="T48" fmla="*/ 866 w 1561"/>
                      <a:gd name="T49" fmla="*/ 1450 h 1820"/>
                      <a:gd name="T50" fmla="*/ 993 w 1561"/>
                      <a:gd name="T51" fmla="*/ 1351 h 1820"/>
                      <a:gd name="T52" fmla="*/ 1107 w 1561"/>
                      <a:gd name="T53" fmla="*/ 1237 h 1820"/>
                      <a:gd name="T54" fmla="*/ 1206 w 1561"/>
                      <a:gd name="T55" fmla="*/ 1109 h 1820"/>
                      <a:gd name="T56" fmla="*/ 1306 w 1561"/>
                      <a:gd name="T57" fmla="*/ 981 h 1820"/>
                      <a:gd name="T58" fmla="*/ 1348 w 1561"/>
                      <a:gd name="T59" fmla="*/ 910 h 1820"/>
                      <a:gd name="T60" fmla="*/ 1419 w 1561"/>
                      <a:gd name="T61" fmla="*/ 768 h 1820"/>
                      <a:gd name="T62" fmla="*/ 1476 w 1561"/>
                      <a:gd name="T63" fmla="*/ 626 h 1820"/>
                      <a:gd name="T64" fmla="*/ 1519 w 1561"/>
                      <a:gd name="T65" fmla="*/ 484 h 1820"/>
                      <a:gd name="T66" fmla="*/ 1533 w 1561"/>
                      <a:gd name="T67" fmla="*/ 398 h 1820"/>
                      <a:gd name="T68" fmla="*/ 1547 w 1561"/>
                      <a:gd name="T69" fmla="*/ 313 h 1820"/>
                      <a:gd name="T70" fmla="*/ 1561 w 1561"/>
                      <a:gd name="T71" fmla="*/ 157 h 1820"/>
                      <a:gd name="T72" fmla="*/ 1561 w 1561"/>
                      <a:gd name="T73" fmla="*/ 0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1" h="1820">
                        <a:moveTo>
                          <a:pt x="1561" y="0"/>
                        </a:moveTo>
                        <a:lnTo>
                          <a:pt x="1533" y="0"/>
                        </a:lnTo>
                        <a:lnTo>
                          <a:pt x="1533" y="86"/>
                        </a:lnTo>
                        <a:lnTo>
                          <a:pt x="1533" y="157"/>
                        </a:lnTo>
                        <a:lnTo>
                          <a:pt x="1533" y="242"/>
                        </a:lnTo>
                        <a:lnTo>
                          <a:pt x="1519" y="313"/>
                        </a:lnTo>
                        <a:lnTo>
                          <a:pt x="1505" y="384"/>
                        </a:lnTo>
                        <a:lnTo>
                          <a:pt x="1505" y="384"/>
                        </a:lnTo>
                        <a:lnTo>
                          <a:pt x="1490" y="469"/>
                        </a:lnTo>
                        <a:lnTo>
                          <a:pt x="1476" y="541"/>
                        </a:lnTo>
                        <a:lnTo>
                          <a:pt x="1448" y="612"/>
                        </a:lnTo>
                        <a:lnTo>
                          <a:pt x="1419" y="683"/>
                        </a:lnTo>
                        <a:lnTo>
                          <a:pt x="1391" y="754"/>
                        </a:lnTo>
                        <a:lnTo>
                          <a:pt x="1363" y="825"/>
                        </a:lnTo>
                        <a:lnTo>
                          <a:pt x="1320" y="896"/>
                        </a:lnTo>
                        <a:lnTo>
                          <a:pt x="1277" y="967"/>
                        </a:lnTo>
                        <a:lnTo>
                          <a:pt x="1235" y="1024"/>
                        </a:lnTo>
                        <a:lnTo>
                          <a:pt x="1192" y="1095"/>
                        </a:lnTo>
                        <a:lnTo>
                          <a:pt x="1135" y="1152"/>
                        </a:lnTo>
                        <a:lnTo>
                          <a:pt x="1093" y="1209"/>
                        </a:lnTo>
                        <a:lnTo>
                          <a:pt x="1036" y="1266"/>
                        </a:lnTo>
                        <a:lnTo>
                          <a:pt x="965" y="1323"/>
                        </a:lnTo>
                        <a:lnTo>
                          <a:pt x="908" y="1379"/>
                        </a:lnTo>
                        <a:lnTo>
                          <a:pt x="852" y="1422"/>
                        </a:lnTo>
                        <a:lnTo>
                          <a:pt x="781" y="1479"/>
                        </a:lnTo>
                        <a:lnTo>
                          <a:pt x="710" y="1522"/>
                        </a:lnTo>
                        <a:lnTo>
                          <a:pt x="639" y="1564"/>
                        </a:lnTo>
                        <a:lnTo>
                          <a:pt x="568" y="1593"/>
                        </a:lnTo>
                        <a:lnTo>
                          <a:pt x="497" y="1635"/>
                        </a:lnTo>
                        <a:lnTo>
                          <a:pt x="411" y="1664"/>
                        </a:lnTo>
                        <a:lnTo>
                          <a:pt x="340" y="1692"/>
                        </a:lnTo>
                        <a:lnTo>
                          <a:pt x="255" y="1721"/>
                        </a:lnTo>
                        <a:lnTo>
                          <a:pt x="170" y="1749"/>
                        </a:lnTo>
                        <a:lnTo>
                          <a:pt x="85" y="1763"/>
                        </a:lnTo>
                        <a:lnTo>
                          <a:pt x="85" y="1763"/>
                        </a:lnTo>
                        <a:lnTo>
                          <a:pt x="0" y="1792"/>
                        </a:lnTo>
                        <a:lnTo>
                          <a:pt x="14" y="1820"/>
                        </a:lnTo>
                        <a:lnTo>
                          <a:pt x="85" y="1806"/>
                        </a:lnTo>
                        <a:lnTo>
                          <a:pt x="99" y="1806"/>
                        </a:lnTo>
                        <a:lnTo>
                          <a:pt x="184" y="1777"/>
                        </a:lnTo>
                        <a:lnTo>
                          <a:pt x="269" y="1749"/>
                        </a:lnTo>
                        <a:lnTo>
                          <a:pt x="355" y="1735"/>
                        </a:lnTo>
                        <a:lnTo>
                          <a:pt x="426" y="1692"/>
                        </a:lnTo>
                        <a:lnTo>
                          <a:pt x="511" y="1664"/>
                        </a:lnTo>
                        <a:lnTo>
                          <a:pt x="582" y="1621"/>
                        </a:lnTo>
                        <a:lnTo>
                          <a:pt x="653" y="1593"/>
                        </a:lnTo>
                        <a:lnTo>
                          <a:pt x="724" y="1550"/>
                        </a:lnTo>
                        <a:lnTo>
                          <a:pt x="795" y="1507"/>
                        </a:lnTo>
                        <a:lnTo>
                          <a:pt x="795" y="1493"/>
                        </a:lnTo>
                        <a:lnTo>
                          <a:pt x="866" y="1450"/>
                        </a:lnTo>
                        <a:lnTo>
                          <a:pt x="937" y="1394"/>
                        </a:lnTo>
                        <a:lnTo>
                          <a:pt x="993" y="1351"/>
                        </a:lnTo>
                        <a:lnTo>
                          <a:pt x="1050" y="1294"/>
                        </a:lnTo>
                        <a:lnTo>
                          <a:pt x="1107" y="1237"/>
                        </a:lnTo>
                        <a:lnTo>
                          <a:pt x="1164" y="1180"/>
                        </a:lnTo>
                        <a:lnTo>
                          <a:pt x="1206" y="1109"/>
                        </a:lnTo>
                        <a:lnTo>
                          <a:pt x="1263" y="1052"/>
                        </a:lnTo>
                        <a:lnTo>
                          <a:pt x="1306" y="981"/>
                        </a:lnTo>
                        <a:lnTo>
                          <a:pt x="1306" y="981"/>
                        </a:lnTo>
                        <a:lnTo>
                          <a:pt x="1348" y="910"/>
                        </a:lnTo>
                        <a:lnTo>
                          <a:pt x="1391" y="839"/>
                        </a:lnTo>
                        <a:lnTo>
                          <a:pt x="1419" y="768"/>
                        </a:lnTo>
                        <a:lnTo>
                          <a:pt x="1448" y="697"/>
                        </a:lnTo>
                        <a:lnTo>
                          <a:pt x="1476" y="626"/>
                        </a:lnTo>
                        <a:lnTo>
                          <a:pt x="1505" y="555"/>
                        </a:lnTo>
                        <a:lnTo>
                          <a:pt x="1519" y="484"/>
                        </a:lnTo>
                        <a:lnTo>
                          <a:pt x="1533" y="398"/>
                        </a:lnTo>
                        <a:lnTo>
                          <a:pt x="1533" y="398"/>
                        </a:lnTo>
                        <a:lnTo>
                          <a:pt x="1533" y="398"/>
                        </a:lnTo>
                        <a:lnTo>
                          <a:pt x="1547" y="313"/>
                        </a:lnTo>
                        <a:lnTo>
                          <a:pt x="1561" y="242"/>
                        </a:lnTo>
                        <a:lnTo>
                          <a:pt x="1561" y="157"/>
                        </a:lnTo>
                        <a:lnTo>
                          <a:pt x="1561" y="86"/>
                        </a:lnTo>
                        <a:lnTo>
                          <a:pt x="15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6" name="Rectangle 35"/>
                <p:cNvSpPr>
                  <a:spLocks noChangeArrowheads="1"/>
                </p:cNvSpPr>
                <p:nvPr/>
              </p:nvSpPr>
              <p:spPr bwMode="auto">
                <a:xfrm>
                  <a:off x="9199" y="12617"/>
                  <a:ext cx="1718"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37" name="Freeform 36"/>
                <p:cNvSpPr>
                  <a:spLocks/>
                </p:cNvSpPr>
                <p:nvPr/>
              </p:nvSpPr>
              <p:spPr bwMode="auto">
                <a:xfrm>
                  <a:off x="9100" y="7599"/>
                  <a:ext cx="241" cy="1322"/>
                </a:xfrm>
                <a:custGeom>
                  <a:avLst/>
                  <a:gdLst>
                    <a:gd name="T0" fmla="*/ 213 w 241"/>
                    <a:gd name="T1" fmla="*/ 1322 h 1322"/>
                    <a:gd name="T2" fmla="*/ 241 w 241"/>
                    <a:gd name="T3" fmla="*/ 1322 h 1322"/>
                    <a:gd name="T4" fmla="*/ 28 w 241"/>
                    <a:gd name="T5" fmla="*/ 0 h 1322"/>
                    <a:gd name="T6" fmla="*/ 0 w 241"/>
                    <a:gd name="T7" fmla="*/ 14 h 1322"/>
                    <a:gd name="T8" fmla="*/ 213 w 241"/>
                    <a:gd name="T9" fmla="*/ 1322 h 1322"/>
                  </a:gdLst>
                  <a:ahLst/>
                  <a:cxnLst>
                    <a:cxn ang="0">
                      <a:pos x="T0" y="T1"/>
                    </a:cxn>
                    <a:cxn ang="0">
                      <a:pos x="T2" y="T3"/>
                    </a:cxn>
                    <a:cxn ang="0">
                      <a:pos x="T4" y="T5"/>
                    </a:cxn>
                    <a:cxn ang="0">
                      <a:pos x="T6" y="T7"/>
                    </a:cxn>
                    <a:cxn ang="0">
                      <a:pos x="T8" y="T9"/>
                    </a:cxn>
                  </a:cxnLst>
                  <a:rect l="0" t="0" r="r" b="b"/>
                  <a:pathLst>
                    <a:path w="241" h="1322">
                      <a:moveTo>
                        <a:pt x="213" y="1322"/>
                      </a:moveTo>
                      <a:lnTo>
                        <a:pt x="241" y="1322"/>
                      </a:lnTo>
                      <a:lnTo>
                        <a:pt x="28" y="0"/>
                      </a:lnTo>
                      <a:lnTo>
                        <a:pt x="0" y="14"/>
                      </a:lnTo>
                      <a:lnTo>
                        <a:pt x="213"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8" name="Freeform 37"/>
                <p:cNvSpPr>
                  <a:spLocks/>
                </p:cNvSpPr>
                <p:nvPr/>
              </p:nvSpPr>
              <p:spPr bwMode="auto">
                <a:xfrm>
                  <a:off x="10818" y="7599"/>
                  <a:ext cx="241" cy="1322"/>
                </a:xfrm>
                <a:custGeom>
                  <a:avLst/>
                  <a:gdLst>
                    <a:gd name="T0" fmla="*/ 0 w 241"/>
                    <a:gd name="T1" fmla="*/ 1322 h 1322"/>
                    <a:gd name="T2" fmla="*/ 28 w 241"/>
                    <a:gd name="T3" fmla="*/ 1322 h 1322"/>
                    <a:gd name="T4" fmla="*/ 241 w 241"/>
                    <a:gd name="T5" fmla="*/ 14 h 1322"/>
                    <a:gd name="T6" fmla="*/ 213 w 241"/>
                    <a:gd name="T7" fmla="*/ 0 h 1322"/>
                    <a:gd name="T8" fmla="*/ 0 w 241"/>
                    <a:gd name="T9" fmla="*/ 1322 h 1322"/>
                  </a:gdLst>
                  <a:ahLst/>
                  <a:cxnLst>
                    <a:cxn ang="0">
                      <a:pos x="T0" y="T1"/>
                    </a:cxn>
                    <a:cxn ang="0">
                      <a:pos x="T2" y="T3"/>
                    </a:cxn>
                    <a:cxn ang="0">
                      <a:pos x="T4" y="T5"/>
                    </a:cxn>
                    <a:cxn ang="0">
                      <a:pos x="T6" y="T7"/>
                    </a:cxn>
                    <a:cxn ang="0">
                      <a:pos x="T8" y="T9"/>
                    </a:cxn>
                  </a:cxnLst>
                  <a:rect l="0" t="0" r="r" b="b"/>
                  <a:pathLst>
                    <a:path w="241" h="1322">
                      <a:moveTo>
                        <a:pt x="0" y="1322"/>
                      </a:moveTo>
                      <a:lnTo>
                        <a:pt x="28" y="1322"/>
                      </a:lnTo>
                      <a:lnTo>
                        <a:pt x="241" y="14"/>
                      </a:lnTo>
                      <a:lnTo>
                        <a:pt x="213" y="0"/>
                      </a:lnTo>
                      <a:lnTo>
                        <a:pt x="0"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Oval 38"/>
                <p:cNvSpPr>
                  <a:spLocks noChangeArrowheads="1"/>
                </p:cNvSpPr>
                <p:nvPr/>
              </p:nvSpPr>
              <p:spPr bwMode="auto">
                <a:xfrm>
                  <a:off x="9128" y="7542"/>
                  <a:ext cx="1903" cy="7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Oval 39"/>
                <p:cNvSpPr>
                  <a:spLocks noChangeArrowheads="1"/>
                </p:cNvSpPr>
                <p:nvPr/>
              </p:nvSpPr>
              <p:spPr bwMode="auto">
                <a:xfrm>
                  <a:off x="9100" y="7499"/>
                  <a:ext cx="1959" cy="142"/>
                </a:xfrm>
                <a:prstGeom prst="ellipse">
                  <a:avLst/>
                </a:prstGeom>
                <a:noFill/>
                <a:ln w="1778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grpSp>
          <p:sp>
            <p:nvSpPr>
              <p:cNvPr id="15" name="Oval 14"/>
              <p:cNvSpPr>
                <a:spLocks noChangeArrowheads="1"/>
              </p:cNvSpPr>
              <p:nvPr/>
            </p:nvSpPr>
            <p:spPr bwMode="auto">
              <a:xfrm>
                <a:off x="1776095" y="195008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6" name="Oval 15"/>
              <p:cNvSpPr>
                <a:spLocks noChangeArrowheads="1"/>
              </p:cNvSpPr>
              <p:nvPr/>
            </p:nvSpPr>
            <p:spPr bwMode="auto">
              <a:xfrm>
                <a:off x="1722120" y="9753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7" name="Oval 16"/>
              <p:cNvSpPr>
                <a:spLocks noChangeArrowheads="1"/>
              </p:cNvSpPr>
              <p:nvPr/>
            </p:nvSpPr>
            <p:spPr bwMode="auto">
              <a:xfrm>
                <a:off x="748665" y="111061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8" name="Oval 17"/>
              <p:cNvSpPr>
                <a:spLocks noChangeArrowheads="1"/>
              </p:cNvSpPr>
              <p:nvPr/>
            </p:nvSpPr>
            <p:spPr bwMode="auto">
              <a:xfrm>
                <a:off x="1235710" y="1678940"/>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9" name="Oval 18"/>
              <p:cNvSpPr>
                <a:spLocks noChangeArrowheads="1"/>
              </p:cNvSpPr>
              <p:nvPr/>
            </p:nvSpPr>
            <p:spPr bwMode="auto">
              <a:xfrm>
                <a:off x="137096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0" name="Oval 19"/>
              <p:cNvSpPr>
                <a:spLocks noChangeArrowheads="1"/>
              </p:cNvSpPr>
              <p:nvPr/>
            </p:nvSpPr>
            <p:spPr bwMode="auto">
              <a:xfrm>
                <a:off x="193865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1" name="Oval 20"/>
              <p:cNvSpPr>
                <a:spLocks noChangeArrowheads="1"/>
              </p:cNvSpPr>
              <p:nvPr/>
            </p:nvSpPr>
            <p:spPr bwMode="auto">
              <a:xfrm>
                <a:off x="2371725" y="20586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2" name="Oval 21"/>
              <p:cNvSpPr>
                <a:spLocks noChangeArrowheads="1"/>
              </p:cNvSpPr>
              <p:nvPr/>
            </p:nvSpPr>
            <p:spPr bwMode="auto">
              <a:xfrm>
                <a:off x="2479675" y="157099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3" name="Oval 22"/>
              <p:cNvSpPr>
                <a:spLocks noChangeArrowheads="1"/>
              </p:cNvSpPr>
              <p:nvPr/>
            </p:nvSpPr>
            <p:spPr bwMode="auto">
              <a:xfrm>
                <a:off x="1506220" y="2383155"/>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4" name="Oval 23"/>
              <p:cNvSpPr>
                <a:spLocks noChangeArrowheads="1"/>
              </p:cNvSpPr>
              <p:nvPr/>
            </p:nvSpPr>
            <p:spPr bwMode="auto">
              <a:xfrm>
                <a:off x="1506220" y="287083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5" name="Oval 24"/>
              <p:cNvSpPr>
                <a:spLocks noChangeArrowheads="1"/>
              </p:cNvSpPr>
              <p:nvPr/>
            </p:nvSpPr>
            <p:spPr bwMode="auto">
              <a:xfrm>
                <a:off x="910590" y="20040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6" name="Oval 25"/>
              <p:cNvSpPr>
                <a:spLocks noChangeArrowheads="1"/>
              </p:cNvSpPr>
              <p:nvPr/>
            </p:nvSpPr>
            <p:spPr bwMode="auto">
              <a:xfrm>
                <a:off x="315595" y="178752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7" name="Oval 26"/>
              <p:cNvSpPr>
                <a:spLocks noChangeArrowheads="1"/>
              </p:cNvSpPr>
              <p:nvPr/>
            </p:nvSpPr>
            <p:spPr bwMode="auto">
              <a:xfrm>
                <a:off x="748665" y="281686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8" name="Rectangle 27"/>
              <p:cNvSpPr>
                <a:spLocks noChangeArrowheads="1"/>
              </p:cNvSpPr>
              <p:nvPr/>
            </p:nvSpPr>
            <p:spPr bwMode="auto">
              <a:xfrm>
                <a:off x="414655" y="232727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9" name="Rectangle 28"/>
              <p:cNvSpPr>
                <a:spLocks noChangeArrowheads="1"/>
              </p:cNvSpPr>
              <p:nvPr/>
            </p:nvSpPr>
            <p:spPr bwMode="auto">
              <a:xfrm>
                <a:off x="1073150" y="238315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0" name="Rectangle 29"/>
              <p:cNvSpPr>
                <a:spLocks noChangeArrowheads="1"/>
              </p:cNvSpPr>
              <p:nvPr/>
            </p:nvSpPr>
            <p:spPr bwMode="auto">
              <a:xfrm>
                <a:off x="2046605"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1" name="Rectangle 30"/>
              <p:cNvSpPr>
                <a:spLocks noChangeArrowheads="1"/>
              </p:cNvSpPr>
              <p:nvPr/>
            </p:nvSpPr>
            <p:spPr bwMode="auto">
              <a:xfrm>
                <a:off x="2046605" y="2545715"/>
                <a:ext cx="288925"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2" name="Rectangle 31"/>
              <p:cNvSpPr>
                <a:spLocks noChangeArrowheads="1"/>
              </p:cNvSpPr>
              <p:nvPr/>
            </p:nvSpPr>
            <p:spPr bwMode="auto">
              <a:xfrm>
                <a:off x="640080"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grpSp>
        <p:sp>
          <p:nvSpPr>
            <p:cNvPr id="13" name="Oval 12"/>
            <p:cNvSpPr>
              <a:spLocks noChangeArrowheads="1"/>
            </p:cNvSpPr>
            <p:nvPr/>
          </p:nvSpPr>
          <p:spPr bwMode="auto">
            <a:xfrm>
              <a:off x="2514600" y="240030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05506638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Facilitate </a:t>
            </a:r>
          </a:p>
          <a:p>
            <a:pPr lvl="0" algn="ctr">
              <a:spcBef>
                <a:spcPct val="0"/>
              </a:spcBef>
              <a:defRPr/>
            </a:pPr>
            <a:r>
              <a:rPr lang="en-US" sz="2800" b="1" dirty="0" smtClean="0">
                <a:solidFill>
                  <a:schemeClr val="tx2"/>
                </a:solidFill>
                <a:latin typeface="Verdana"/>
                <a:cs typeface="Verdana"/>
              </a:rPr>
              <a:t>Meaningful Mathematical Discourse</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endParaRPr lang="en-US" sz="2800" dirty="0" smtClean="0">
              <a:solidFill>
                <a:srgbClr val="1F497D"/>
              </a:solidFill>
              <a:latin typeface="Verdana"/>
              <a:cs typeface="Verdana"/>
            </a:endParaRP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4" name="Rectangle 43"/>
          <p:cNvSpPr/>
          <p:nvPr/>
        </p:nvSpPr>
        <p:spPr>
          <a:xfrm>
            <a:off x="1323975" y="1437141"/>
            <a:ext cx="7419975" cy="5170646"/>
          </a:xfrm>
          <a:prstGeom prst="rect">
            <a:avLst/>
          </a:prstGeom>
        </p:spPr>
        <p:txBody>
          <a:bodyPr wrap="square">
            <a:spAutoFit/>
          </a:bodyPr>
          <a:lstStyle/>
          <a:p>
            <a:pPr marL="114300" indent="-76200">
              <a:buNone/>
            </a:pPr>
            <a:r>
              <a:rPr lang="en-US" sz="2000" dirty="0" smtClean="0">
                <a:solidFill>
                  <a:srgbClr val="1F497D"/>
                </a:solidFill>
                <a:latin typeface="Verdana"/>
                <a:cs typeface="Verdana"/>
              </a:rPr>
              <a:t>Mathematical Discourse should:</a:t>
            </a:r>
          </a:p>
          <a:p>
            <a:pPr marL="342900" indent="-342900">
              <a:buFont typeface="Arial"/>
              <a:buChar char="•"/>
            </a:pPr>
            <a:r>
              <a:rPr lang="en-US" sz="2000" dirty="0" smtClean="0">
                <a:solidFill>
                  <a:srgbClr val="1F497D"/>
                </a:solidFill>
                <a:latin typeface="Verdana"/>
                <a:cs typeface="Verdana"/>
              </a:rPr>
              <a:t>Build on and honor students’ thinking;</a:t>
            </a:r>
          </a:p>
          <a:p>
            <a:pPr marL="342900" indent="-342900">
              <a:lnSpc>
                <a:spcPct val="110000"/>
              </a:lnSpc>
              <a:buFont typeface="Arial"/>
              <a:buChar char="•"/>
            </a:pPr>
            <a:r>
              <a:rPr lang="en-US" sz="2000" dirty="0" smtClean="0">
                <a:solidFill>
                  <a:srgbClr val="1F497D"/>
                </a:solidFill>
                <a:latin typeface="Verdana"/>
                <a:cs typeface="Verdana"/>
              </a:rPr>
              <a:t>Provide students with the opportunity to share ideas, clarify understandings, and develop convincing arguments; and</a:t>
            </a:r>
          </a:p>
          <a:p>
            <a:pPr marL="342900" indent="-342900">
              <a:lnSpc>
                <a:spcPct val="110000"/>
              </a:lnSpc>
              <a:buFont typeface="Arial"/>
              <a:buChar char="•"/>
            </a:pPr>
            <a:r>
              <a:rPr lang="en-US" sz="2000" dirty="0" smtClean="0">
                <a:solidFill>
                  <a:srgbClr val="1F497D"/>
                </a:solidFill>
                <a:latin typeface="Verdana"/>
                <a:cs typeface="Verdana"/>
              </a:rPr>
              <a:t>Advance the mathematical learning of the whole class.</a:t>
            </a:r>
          </a:p>
          <a:p>
            <a:pPr marL="342900" indent="-342900">
              <a:lnSpc>
                <a:spcPct val="80000"/>
              </a:lnSpc>
              <a:buFont typeface="Arial"/>
              <a:buChar char="•"/>
            </a:pPr>
            <a:endParaRPr lang="en-US" sz="2000" dirty="0" smtClean="0">
              <a:solidFill>
                <a:srgbClr val="1F497D"/>
              </a:solidFill>
              <a:latin typeface="Verdana"/>
              <a:cs typeface="Verdana"/>
            </a:endParaRPr>
          </a:p>
          <a:p>
            <a:pPr marL="114300" indent="0">
              <a:buNone/>
            </a:pPr>
            <a:r>
              <a:rPr lang="en-US" i="1" dirty="0" smtClean="0">
                <a:solidFill>
                  <a:srgbClr val="604A7B"/>
                </a:solidFill>
                <a:latin typeface="Verdana"/>
                <a:cs typeface="Verdana"/>
              </a:rPr>
              <a:t>Discussions that focus on cognitively challenging mathematical tasks, namely those that promote thinking, reasoning, and problem solving, are a primary mechanism for promoting conceptual understanding of mathematics (Hatano &amp; Inagaki, 1991; Michaels, O’Connor, &amp; Resnick, 2008).</a:t>
            </a:r>
            <a:endParaRPr lang="en-US" dirty="0" smtClean="0">
              <a:solidFill>
                <a:srgbClr val="604A7B"/>
              </a:solidFill>
              <a:latin typeface="Verdana"/>
              <a:cs typeface="Verdana"/>
            </a:endParaRPr>
          </a:p>
          <a:p>
            <a:pPr marL="114300" indent="0" algn="r">
              <a:buNone/>
            </a:pPr>
            <a:r>
              <a:rPr lang="en-US" dirty="0" smtClean="0">
                <a:solidFill>
                  <a:srgbClr val="604A7B"/>
                </a:solidFill>
                <a:latin typeface="Verdana"/>
                <a:cs typeface="Verdana"/>
              </a:rPr>
              <a:t>Smith, Hughes, Engle &amp; Stein, 2009, p. 549</a:t>
            </a:r>
          </a:p>
          <a:p>
            <a:endParaRPr lang="en-US" dirty="0" smtClean="0">
              <a:solidFill>
                <a:schemeClr val="tx2"/>
              </a:solidFill>
              <a:latin typeface="Verdana"/>
              <a:cs typeface="Verdana"/>
            </a:endParaRPr>
          </a:p>
          <a:p>
            <a:endParaRPr lang="en-US" sz="2000" dirty="0">
              <a:solidFill>
                <a:schemeClr val="tx2"/>
              </a:solidFill>
            </a:endParaRPr>
          </a:p>
        </p:txBody>
      </p:sp>
    </p:spTree>
    <p:extLst>
      <p:ext uri="{BB962C8B-B14F-4D97-AF65-F5344CB8AC3E}">
        <p14:creationId xmlns:p14="http://schemas.microsoft.com/office/powerpoint/2010/main" val="105506638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6" name="Rectangle 3"/>
          <p:cNvSpPr txBox="1">
            <a:spLocks noChangeArrowheads="1"/>
          </p:cNvSpPr>
          <p:nvPr/>
        </p:nvSpPr>
        <p:spPr>
          <a:xfrm>
            <a:off x="889122" y="1727200"/>
            <a:ext cx="8254878" cy="4191000"/>
          </a:xfrm>
          <a:prstGeom prst="rect">
            <a:avLst/>
          </a:prstGeom>
        </p:spPr>
        <p:txBody>
          <a:bodyPr vert="horz" lIns="91440" tIns="45720" rIns="91440" bIns="45720" rtlCol="0">
            <a:normAutofit/>
          </a:bodyPr>
          <a:lstStyle/>
          <a:p>
            <a:pPr lvl="0" algn="ctr">
              <a:defRPr/>
            </a:pPr>
            <a:r>
              <a:rPr lang="en-US" sz="3200" b="1" i="1" dirty="0" smtClean="0">
                <a:solidFill>
                  <a:srgbClr val="003366"/>
                </a:solidFill>
                <a:latin typeface="Verdana" pitchFamily="34" charset="0"/>
                <a:ea typeface="Verdana" pitchFamily="34" charset="0"/>
                <a:cs typeface="Verdana" pitchFamily="34" charset="0"/>
              </a:rPr>
              <a:t>Principles to Actions: </a:t>
            </a:r>
          </a:p>
          <a:p>
            <a:pPr lvl="0" algn="ctr">
              <a:defRPr/>
            </a:pPr>
            <a:endParaRPr lang="en-US" sz="3200" b="1" i="1" dirty="0" smtClean="0">
              <a:solidFill>
                <a:srgbClr val="003366"/>
              </a:solidFill>
              <a:latin typeface="Verdana" pitchFamily="34" charset="0"/>
              <a:ea typeface="Verdana" pitchFamily="34" charset="0"/>
              <a:cs typeface="Verdana" pitchFamily="34" charset="0"/>
            </a:endParaRPr>
          </a:p>
          <a:p>
            <a:pPr lvl="0" algn="ctr">
              <a:defRPr/>
            </a:pPr>
            <a:r>
              <a:rPr lang="en-US" sz="3200" b="1" i="1" dirty="0" smtClean="0">
                <a:solidFill>
                  <a:srgbClr val="003366"/>
                </a:solidFill>
                <a:latin typeface="Verdana" pitchFamily="34" charset="0"/>
                <a:ea typeface="Verdana" pitchFamily="34" charset="0"/>
                <a:cs typeface="Verdana" pitchFamily="34" charset="0"/>
              </a:rPr>
              <a:t>Ensuring Mathematical Success</a:t>
            </a:r>
          </a:p>
          <a:p>
            <a:pPr lvl="0" algn="ctr">
              <a:defRPr/>
            </a:pPr>
            <a:r>
              <a:rPr lang="en-US" sz="3200" b="1" i="1" dirty="0" smtClean="0">
                <a:solidFill>
                  <a:srgbClr val="003366"/>
                </a:solidFill>
                <a:latin typeface="Verdana" pitchFamily="34" charset="0"/>
                <a:ea typeface="Verdana" pitchFamily="34" charset="0"/>
                <a:cs typeface="Verdana" pitchFamily="34" charset="0"/>
              </a:rPr>
              <a:t> for All</a:t>
            </a:r>
          </a:p>
          <a:p>
            <a:endParaRPr lang="en-US" sz="2400" b="1" dirty="0" smtClean="0">
              <a:solidFill>
                <a:schemeClr val="tx2">
                  <a:lumMod val="60000"/>
                  <a:lumOff val="40000"/>
                </a:schemeClr>
              </a:solidFill>
            </a:endParaRPr>
          </a:p>
          <a:p>
            <a:endParaRPr lang="en-US" sz="2400" b="1" dirty="0" smtClean="0">
              <a:solidFill>
                <a:schemeClr val="tx2">
                  <a:lumMod val="60000"/>
                  <a:lumOff val="40000"/>
                </a:schemeClr>
              </a:solidFill>
            </a:endParaRPr>
          </a:p>
          <a:p>
            <a:pPr algn="ctr"/>
            <a:r>
              <a:rPr lang="en-US" sz="2400" b="1" dirty="0" smtClean="0">
                <a:solidFill>
                  <a:srgbClr val="003366"/>
                </a:solidFill>
                <a:latin typeface="Verdana" pitchFamily="34" charset="0"/>
                <a:ea typeface="Verdana" pitchFamily="34" charset="0"/>
                <a:cs typeface="Verdana" pitchFamily="34" charset="0"/>
              </a:rPr>
              <a:t>A Focus on Effective Teaching Practices</a:t>
            </a:r>
          </a:p>
          <a:p>
            <a:pPr marL="342900" marR="0" lvl="1" indent="-342900" algn="l" defTabSz="457200" rtl="0" eaLnBrk="1" fontAlgn="auto" latinLnBrk="0" hangingPunct="1">
              <a:lnSpc>
                <a:spcPct val="100000"/>
              </a:lnSpc>
              <a:spcBef>
                <a:spcPts val="400"/>
              </a:spcBef>
              <a:spcAft>
                <a:spcPts val="600"/>
              </a:spcAft>
              <a:buClrTx/>
              <a:buSzTx/>
              <a:buFontTx/>
              <a:buChar char="•"/>
              <a:tabLst/>
              <a:defRPr/>
            </a:pPr>
            <a:endParaRPr kumimoji="0" lang="en-US" sz="2400" b="1" i="0" u="none" strike="noStrike" kern="1200" cap="none" spc="0" normalizeH="0" baseline="0" noProof="0" dirty="0" smtClean="0">
              <a:ln>
                <a:noFill/>
              </a:ln>
              <a:solidFill>
                <a:schemeClr val="tx2"/>
              </a:solidFill>
              <a:effectLst/>
              <a:uLnTx/>
              <a:uFillTx/>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3" name="Rectangle 2"/>
          <p:cNvSpPr/>
          <p:nvPr/>
        </p:nvSpPr>
        <p:spPr>
          <a:xfrm>
            <a:off x="1147408" y="5186964"/>
            <a:ext cx="7835900" cy="954107"/>
          </a:xfrm>
          <a:prstGeom prst="rect">
            <a:avLst/>
          </a:prstGeom>
        </p:spPr>
        <p:txBody>
          <a:bodyPr wrap="square">
            <a:spAutoFit/>
          </a:bodyPr>
          <a:lstStyle/>
          <a:p>
            <a:r>
              <a:rPr lang="en-US" sz="1400" dirty="0"/>
              <a:t>Developed by Margaret Smith at the University of Pittsburgh. </a:t>
            </a:r>
            <a:r>
              <a:rPr lang="en-US" sz="1400" dirty="0" smtClean="0"/>
              <a:t>These </a:t>
            </a:r>
            <a:r>
              <a:rPr lang="en-US" sz="1400" dirty="0"/>
              <a:t>materials are part of the</a:t>
            </a:r>
            <a:r>
              <a:rPr lang="en-US" sz="1400" b="1" dirty="0"/>
              <a:t> </a:t>
            </a:r>
            <a:r>
              <a:rPr lang="en-US" sz="1400" b="1" i="1" dirty="0"/>
              <a:t>Principles to Actions</a:t>
            </a:r>
            <a:r>
              <a:rPr lang="en-US" sz="1400" b="1" dirty="0"/>
              <a:t> Professional Learning Toolkit: Teaching and Learning</a:t>
            </a:r>
            <a:r>
              <a:rPr lang="en-US" sz="1400" dirty="0"/>
              <a:t> created by the team that includes: Victoria Bill (co-chair), Melissa Boston, Fredrick Dillon,  Amy </a:t>
            </a:r>
            <a:r>
              <a:rPr lang="en-US" sz="1400" dirty="0" err="1"/>
              <a:t>Hillen</a:t>
            </a:r>
            <a:r>
              <a:rPr lang="en-US" sz="1400" dirty="0"/>
              <a:t>, </a:t>
            </a:r>
            <a:r>
              <a:rPr lang="en-US" sz="1400" dirty="0" err="1"/>
              <a:t>DeAnn</a:t>
            </a:r>
            <a:r>
              <a:rPr lang="en-US" sz="1400" dirty="0"/>
              <a:t> </a:t>
            </a:r>
            <a:r>
              <a:rPr lang="en-US" sz="1400" dirty="0" err="1"/>
              <a:t>Huinker</a:t>
            </a:r>
            <a:r>
              <a:rPr lang="en-US" sz="1400" dirty="0"/>
              <a:t>, Stephen Miller, Lynn </a:t>
            </a:r>
            <a:r>
              <a:rPr lang="en-US" sz="1400" dirty="0" err="1"/>
              <a:t>Raith</a:t>
            </a:r>
            <a:r>
              <a:rPr lang="en-US" sz="1400" dirty="0"/>
              <a:t>, Margaret Smith (chair), and Michael Steele.</a:t>
            </a:r>
          </a:p>
        </p:txBody>
      </p:sp>
    </p:spTree>
    <p:extLst>
      <p:ext uri="{BB962C8B-B14F-4D97-AF65-F5344CB8AC3E}">
        <p14:creationId xmlns:p14="http://schemas.microsoft.com/office/powerpoint/2010/main" val="1055066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Meaningful Discourse</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nvGrpSpPr>
          <p:cNvPr id="3" name="Group 7"/>
          <p:cNvGrpSpPr/>
          <p:nvPr/>
        </p:nvGrpSpPr>
        <p:grpSpPr>
          <a:xfrm>
            <a:off x="7684408" y="567097"/>
            <a:ext cx="1246214" cy="1223828"/>
            <a:chOff x="0" y="0"/>
            <a:chExt cx="3011805" cy="3277235"/>
          </a:xfrm>
        </p:grpSpPr>
        <p:grpSp>
          <p:nvGrpSpPr>
            <p:cNvPr id="7" name="Group 7"/>
            <p:cNvGrpSpPr/>
            <p:nvPr/>
          </p:nvGrpSpPr>
          <p:grpSpPr>
            <a:xfrm>
              <a:off x="0" y="0"/>
              <a:ext cx="3011805" cy="3277235"/>
              <a:chOff x="0" y="0"/>
              <a:chExt cx="3011805" cy="3277235"/>
            </a:xfrm>
          </p:grpSpPr>
          <p:grpSp>
            <p:nvGrpSpPr>
              <p:cNvPr id="8" name="Group 10"/>
              <p:cNvGrpSpPr>
                <a:grpSpLocks/>
              </p:cNvGrpSpPr>
              <p:nvPr/>
            </p:nvGrpSpPr>
            <p:grpSpPr bwMode="auto">
              <a:xfrm>
                <a:off x="0" y="0"/>
                <a:ext cx="3011805" cy="3277235"/>
                <a:chOff x="7708" y="7499"/>
                <a:chExt cx="4743" cy="5161"/>
              </a:xfrm>
            </p:grpSpPr>
            <p:sp>
              <p:nvSpPr>
                <p:cNvPr id="32" name="Freeform 31"/>
                <p:cNvSpPr>
                  <a:spLocks/>
                </p:cNvSpPr>
                <p:nvPr/>
              </p:nvSpPr>
              <p:spPr bwMode="auto">
                <a:xfrm>
                  <a:off x="7708" y="8907"/>
                  <a:ext cx="1619" cy="1890"/>
                </a:xfrm>
                <a:custGeom>
                  <a:avLst/>
                  <a:gdLst>
                    <a:gd name="T0" fmla="*/ 1619 w 1619"/>
                    <a:gd name="T1" fmla="*/ 0 h 1890"/>
                    <a:gd name="T2" fmla="*/ 1463 w 1619"/>
                    <a:gd name="T3" fmla="*/ 14 h 1890"/>
                    <a:gd name="T4" fmla="*/ 1378 w 1619"/>
                    <a:gd name="T5" fmla="*/ 28 h 1890"/>
                    <a:gd name="T6" fmla="*/ 1221 w 1619"/>
                    <a:gd name="T7" fmla="*/ 56 h 1890"/>
                    <a:gd name="T8" fmla="*/ 1065 w 1619"/>
                    <a:gd name="T9" fmla="*/ 113 h 1890"/>
                    <a:gd name="T10" fmla="*/ 923 w 1619"/>
                    <a:gd name="T11" fmla="*/ 184 h 1890"/>
                    <a:gd name="T12" fmla="*/ 781 w 1619"/>
                    <a:gd name="T13" fmla="*/ 270 h 1890"/>
                    <a:gd name="T14" fmla="*/ 710 w 1619"/>
                    <a:gd name="T15" fmla="*/ 327 h 1890"/>
                    <a:gd name="T16" fmla="*/ 583 w 1619"/>
                    <a:gd name="T17" fmla="*/ 426 h 1890"/>
                    <a:gd name="T18" fmla="*/ 469 w 1619"/>
                    <a:gd name="T19" fmla="*/ 554 h 1890"/>
                    <a:gd name="T20" fmla="*/ 370 w 1619"/>
                    <a:gd name="T21" fmla="*/ 682 h 1890"/>
                    <a:gd name="T22" fmla="*/ 313 w 1619"/>
                    <a:gd name="T23" fmla="*/ 767 h 1890"/>
                    <a:gd name="T24" fmla="*/ 228 w 1619"/>
                    <a:gd name="T25" fmla="*/ 909 h 1890"/>
                    <a:gd name="T26" fmla="*/ 157 w 1619"/>
                    <a:gd name="T27" fmla="*/ 1066 h 1890"/>
                    <a:gd name="T28" fmla="*/ 100 w 1619"/>
                    <a:gd name="T29" fmla="*/ 1236 h 1890"/>
                    <a:gd name="T30" fmla="*/ 43 w 1619"/>
                    <a:gd name="T31" fmla="*/ 1407 h 1890"/>
                    <a:gd name="T32" fmla="*/ 29 w 1619"/>
                    <a:gd name="T33" fmla="*/ 1507 h 1890"/>
                    <a:gd name="T34" fmla="*/ 0 w 1619"/>
                    <a:gd name="T35" fmla="*/ 1691 h 1890"/>
                    <a:gd name="T36" fmla="*/ 0 w 1619"/>
                    <a:gd name="T37" fmla="*/ 1890 h 1890"/>
                    <a:gd name="T38" fmla="*/ 29 w 1619"/>
                    <a:gd name="T39" fmla="*/ 1791 h 1890"/>
                    <a:gd name="T40" fmla="*/ 43 w 1619"/>
                    <a:gd name="T41" fmla="*/ 1606 h 1890"/>
                    <a:gd name="T42" fmla="*/ 57 w 1619"/>
                    <a:gd name="T43" fmla="*/ 1521 h 1890"/>
                    <a:gd name="T44" fmla="*/ 100 w 1619"/>
                    <a:gd name="T45" fmla="*/ 1336 h 1890"/>
                    <a:gd name="T46" fmla="*/ 157 w 1619"/>
                    <a:gd name="T47" fmla="*/ 1165 h 1890"/>
                    <a:gd name="T48" fmla="*/ 228 w 1619"/>
                    <a:gd name="T49" fmla="*/ 995 h 1890"/>
                    <a:gd name="T50" fmla="*/ 299 w 1619"/>
                    <a:gd name="T51" fmla="*/ 853 h 1890"/>
                    <a:gd name="T52" fmla="*/ 398 w 1619"/>
                    <a:gd name="T53" fmla="*/ 710 h 1890"/>
                    <a:gd name="T54" fmla="*/ 497 w 1619"/>
                    <a:gd name="T55" fmla="*/ 582 h 1890"/>
                    <a:gd name="T56" fmla="*/ 611 w 1619"/>
                    <a:gd name="T57" fmla="*/ 455 h 1890"/>
                    <a:gd name="T58" fmla="*/ 739 w 1619"/>
                    <a:gd name="T59" fmla="*/ 341 h 1890"/>
                    <a:gd name="T60" fmla="*/ 866 w 1619"/>
                    <a:gd name="T61" fmla="*/ 255 h 1890"/>
                    <a:gd name="T62" fmla="*/ 1008 w 1619"/>
                    <a:gd name="T63" fmla="*/ 184 h 1890"/>
                    <a:gd name="T64" fmla="*/ 1150 w 1619"/>
                    <a:gd name="T65" fmla="*/ 113 h 1890"/>
                    <a:gd name="T66" fmla="*/ 1307 w 1619"/>
                    <a:gd name="T67" fmla="*/ 71 h 1890"/>
                    <a:gd name="T68" fmla="*/ 1392 w 1619"/>
                    <a:gd name="T69" fmla="*/ 56 h 1890"/>
                    <a:gd name="T70" fmla="*/ 1548 w 1619"/>
                    <a:gd name="T71" fmla="*/ 4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1619" y="28"/>
                      </a:moveTo>
                      <a:lnTo>
                        <a:pt x="1619" y="0"/>
                      </a:lnTo>
                      <a:lnTo>
                        <a:pt x="1548" y="0"/>
                      </a:lnTo>
                      <a:lnTo>
                        <a:pt x="1463" y="14"/>
                      </a:lnTo>
                      <a:lnTo>
                        <a:pt x="1378" y="28"/>
                      </a:lnTo>
                      <a:lnTo>
                        <a:pt x="1378" y="28"/>
                      </a:lnTo>
                      <a:lnTo>
                        <a:pt x="1292" y="42"/>
                      </a:lnTo>
                      <a:lnTo>
                        <a:pt x="1221" y="56"/>
                      </a:lnTo>
                      <a:lnTo>
                        <a:pt x="1136" y="85"/>
                      </a:lnTo>
                      <a:lnTo>
                        <a:pt x="1065" y="113"/>
                      </a:lnTo>
                      <a:lnTo>
                        <a:pt x="994" y="142"/>
                      </a:lnTo>
                      <a:lnTo>
                        <a:pt x="923" y="184"/>
                      </a:lnTo>
                      <a:lnTo>
                        <a:pt x="852" y="227"/>
                      </a:lnTo>
                      <a:lnTo>
                        <a:pt x="781" y="270"/>
                      </a:lnTo>
                      <a:lnTo>
                        <a:pt x="781" y="270"/>
                      </a:lnTo>
                      <a:lnTo>
                        <a:pt x="710" y="327"/>
                      </a:lnTo>
                      <a:lnTo>
                        <a:pt x="654" y="383"/>
                      </a:lnTo>
                      <a:lnTo>
                        <a:pt x="583" y="426"/>
                      </a:lnTo>
                      <a:lnTo>
                        <a:pt x="526" y="497"/>
                      </a:lnTo>
                      <a:lnTo>
                        <a:pt x="469" y="554"/>
                      </a:lnTo>
                      <a:lnTo>
                        <a:pt x="426" y="611"/>
                      </a:lnTo>
                      <a:lnTo>
                        <a:pt x="370" y="682"/>
                      </a:lnTo>
                      <a:lnTo>
                        <a:pt x="327" y="753"/>
                      </a:lnTo>
                      <a:lnTo>
                        <a:pt x="313" y="767"/>
                      </a:lnTo>
                      <a:lnTo>
                        <a:pt x="270" y="838"/>
                      </a:lnTo>
                      <a:lnTo>
                        <a:pt x="228" y="909"/>
                      </a:lnTo>
                      <a:lnTo>
                        <a:pt x="185" y="995"/>
                      </a:lnTo>
                      <a:lnTo>
                        <a:pt x="157" y="1066"/>
                      </a:lnTo>
                      <a:lnTo>
                        <a:pt x="128" y="1151"/>
                      </a:lnTo>
                      <a:lnTo>
                        <a:pt x="100" y="1236"/>
                      </a:lnTo>
                      <a:lnTo>
                        <a:pt x="71" y="1322"/>
                      </a:lnTo>
                      <a:lnTo>
                        <a:pt x="43" y="1407"/>
                      </a:lnTo>
                      <a:lnTo>
                        <a:pt x="29" y="1507"/>
                      </a:lnTo>
                      <a:lnTo>
                        <a:pt x="29" y="1507"/>
                      </a:lnTo>
                      <a:lnTo>
                        <a:pt x="15" y="1606"/>
                      </a:lnTo>
                      <a:lnTo>
                        <a:pt x="0" y="1691"/>
                      </a:lnTo>
                      <a:lnTo>
                        <a:pt x="0" y="1791"/>
                      </a:lnTo>
                      <a:lnTo>
                        <a:pt x="0" y="1890"/>
                      </a:lnTo>
                      <a:lnTo>
                        <a:pt x="29" y="1890"/>
                      </a:lnTo>
                      <a:lnTo>
                        <a:pt x="29" y="1791"/>
                      </a:lnTo>
                      <a:lnTo>
                        <a:pt x="43" y="1691"/>
                      </a:lnTo>
                      <a:lnTo>
                        <a:pt x="43" y="1606"/>
                      </a:lnTo>
                      <a:lnTo>
                        <a:pt x="57" y="1521"/>
                      </a:lnTo>
                      <a:lnTo>
                        <a:pt x="57" y="1521"/>
                      </a:lnTo>
                      <a:lnTo>
                        <a:pt x="71" y="1421"/>
                      </a:lnTo>
                      <a:lnTo>
                        <a:pt x="100" y="1336"/>
                      </a:lnTo>
                      <a:lnTo>
                        <a:pt x="128" y="1251"/>
                      </a:lnTo>
                      <a:lnTo>
                        <a:pt x="157" y="1165"/>
                      </a:lnTo>
                      <a:lnTo>
                        <a:pt x="185" y="1080"/>
                      </a:lnTo>
                      <a:lnTo>
                        <a:pt x="228" y="995"/>
                      </a:lnTo>
                      <a:lnTo>
                        <a:pt x="256" y="924"/>
                      </a:lnTo>
                      <a:lnTo>
                        <a:pt x="299" y="853"/>
                      </a:lnTo>
                      <a:lnTo>
                        <a:pt x="341" y="782"/>
                      </a:lnTo>
                      <a:lnTo>
                        <a:pt x="398" y="710"/>
                      </a:lnTo>
                      <a:lnTo>
                        <a:pt x="441" y="639"/>
                      </a:lnTo>
                      <a:lnTo>
                        <a:pt x="497" y="582"/>
                      </a:lnTo>
                      <a:lnTo>
                        <a:pt x="554" y="511"/>
                      </a:lnTo>
                      <a:lnTo>
                        <a:pt x="611" y="455"/>
                      </a:lnTo>
                      <a:lnTo>
                        <a:pt x="668" y="398"/>
                      </a:lnTo>
                      <a:lnTo>
                        <a:pt x="739" y="341"/>
                      </a:lnTo>
                      <a:lnTo>
                        <a:pt x="795" y="298"/>
                      </a:lnTo>
                      <a:lnTo>
                        <a:pt x="866" y="255"/>
                      </a:lnTo>
                      <a:lnTo>
                        <a:pt x="937" y="213"/>
                      </a:lnTo>
                      <a:lnTo>
                        <a:pt x="1008" y="184"/>
                      </a:lnTo>
                      <a:lnTo>
                        <a:pt x="1079" y="142"/>
                      </a:lnTo>
                      <a:lnTo>
                        <a:pt x="1150" y="113"/>
                      </a:lnTo>
                      <a:lnTo>
                        <a:pt x="1221" y="85"/>
                      </a:lnTo>
                      <a:lnTo>
                        <a:pt x="1307" y="71"/>
                      </a:lnTo>
                      <a:lnTo>
                        <a:pt x="1392" y="56"/>
                      </a:lnTo>
                      <a:lnTo>
                        <a:pt x="1392" y="56"/>
                      </a:lnTo>
                      <a:lnTo>
                        <a:pt x="1463" y="42"/>
                      </a:lnTo>
                      <a:lnTo>
                        <a:pt x="1548" y="42"/>
                      </a:lnTo>
                      <a:lnTo>
                        <a:pt x="161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p:cNvSpPr>
                  <a:spLocks/>
                </p:cNvSpPr>
                <p:nvPr/>
              </p:nvSpPr>
              <p:spPr bwMode="auto">
                <a:xfrm>
                  <a:off x="7723" y="10783"/>
                  <a:ext cx="1561" cy="1820"/>
                </a:xfrm>
                <a:custGeom>
                  <a:avLst/>
                  <a:gdLst>
                    <a:gd name="T0" fmla="*/ 0 w 1561"/>
                    <a:gd name="T1" fmla="*/ 0 h 1820"/>
                    <a:gd name="T2" fmla="*/ 0 w 1561"/>
                    <a:gd name="T3" fmla="*/ 157 h 1820"/>
                    <a:gd name="T4" fmla="*/ 14 w 1561"/>
                    <a:gd name="T5" fmla="*/ 313 h 1820"/>
                    <a:gd name="T6" fmla="*/ 28 w 1561"/>
                    <a:gd name="T7" fmla="*/ 398 h 1820"/>
                    <a:gd name="T8" fmla="*/ 56 w 1561"/>
                    <a:gd name="T9" fmla="*/ 555 h 1820"/>
                    <a:gd name="T10" fmla="*/ 113 w 1561"/>
                    <a:gd name="T11" fmla="*/ 697 h 1820"/>
                    <a:gd name="T12" fmla="*/ 170 w 1561"/>
                    <a:gd name="T13" fmla="*/ 839 h 1820"/>
                    <a:gd name="T14" fmla="*/ 255 w 1561"/>
                    <a:gd name="T15" fmla="*/ 981 h 1820"/>
                    <a:gd name="T16" fmla="*/ 298 w 1561"/>
                    <a:gd name="T17" fmla="*/ 1052 h 1820"/>
                    <a:gd name="T18" fmla="*/ 397 w 1561"/>
                    <a:gd name="T19" fmla="*/ 1180 h 1820"/>
                    <a:gd name="T20" fmla="*/ 511 w 1561"/>
                    <a:gd name="T21" fmla="*/ 1294 h 1820"/>
                    <a:gd name="T22" fmla="*/ 624 w 1561"/>
                    <a:gd name="T23" fmla="*/ 1394 h 1820"/>
                    <a:gd name="T24" fmla="*/ 766 w 1561"/>
                    <a:gd name="T25" fmla="*/ 1493 h 1820"/>
                    <a:gd name="T26" fmla="*/ 837 w 1561"/>
                    <a:gd name="T27" fmla="*/ 1550 h 1820"/>
                    <a:gd name="T28" fmla="*/ 979 w 1561"/>
                    <a:gd name="T29" fmla="*/ 1621 h 1820"/>
                    <a:gd name="T30" fmla="*/ 1135 w 1561"/>
                    <a:gd name="T31" fmla="*/ 1692 h 1820"/>
                    <a:gd name="T32" fmla="*/ 1292 w 1561"/>
                    <a:gd name="T33" fmla="*/ 1749 h 1820"/>
                    <a:gd name="T34" fmla="*/ 1462 w 1561"/>
                    <a:gd name="T35" fmla="*/ 1806 h 1820"/>
                    <a:gd name="T36" fmla="*/ 1547 w 1561"/>
                    <a:gd name="T37" fmla="*/ 1820 h 1820"/>
                    <a:gd name="T38" fmla="*/ 1476 w 1561"/>
                    <a:gd name="T39" fmla="*/ 1763 h 1820"/>
                    <a:gd name="T40" fmla="*/ 1391 w 1561"/>
                    <a:gd name="T41" fmla="*/ 1749 h 1820"/>
                    <a:gd name="T42" fmla="*/ 1221 w 1561"/>
                    <a:gd name="T43" fmla="*/ 1692 h 1820"/>
                    <a:gd name="T44" fmla="*/ 1064 w 1561"/>
                    <a:gd name="T45" fmla="*/ 1635 h 1820"/>
                    <a:gd name="T46" fmla="*/ 922 w 1561"/>
                    <a:gd name="T47" fmla="*/ 1564 h 1820"/>
                    <a:gd name="T48" fmla="*/ 780 w 1561"/>
                    <a:gd name="T49" fmla="*/ 1479 h 1820"/>
                    <a:gd name="T50" fmla="*/ 653 w 1561"/>
                    <a:gd name="T51" fmla="*/ 1379 h 1820"/>
                    <a:gd name="T52" fmla="*/ 539 w 1561"/>
                    <a:gd name="T53" fmla="*/ 1266 h 1820"/>
                    <a:gd name="T54" fmla="*/ 426 w 1561"/>
                    <a:gd name="T55" fmla="*/ 1152 h 1820"/>
                    <a:gd name="T56" fmla="*/ 326 w 1561"/>
                    <a:gd name="T57" fmla="*/ 1024 h 1820"/>
                    <a:gd name="T58" fmla="*/ 241 w 1561"/>
                    <a:gd name="T59" fmla="*/ 896 h 1820"/>
                    <a:gd name="T60" fmla="*/ 170 w 1561"/>
                    <a:gd name="T61" fmla="*/ 754 h 1820"/>
                    <a:gd name="T62" fmla="*/ 113 w 1561"/>
                    <a:gd name="T63" fmla="*/ 612 h 1820"/>
                    <a:gd name="T64" fmla="*/ 71 w 1561"/>
                    <a:gd name="T65" fmla="*/ 469 h 1820"/>
                    <a:gd name="T66" fmla="*/ 56 w 1561"/>
                    <a:gd name="T67" fmla="*/ 384 h 1820"/>
                    <a:gd name="T68" fmla="*/ 28 w 1561"/>
                    <a:gd name="T69" fmla="*/ 242 h 1820"/>
                    <a:gd name="T70" fmla="*/ 28 w 1561"/>
                    <a:gd name="T71" fmla="*/ 86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1" h="1820">
                      <a:moveTo>
                        <a:pt x="28" y="0"/>
                      </a:moveTo>
                      <a:lnTo>
                        <a:pt x="0" y="0"/>
                      </a:lnTo>
                      <a:lnTo>
                        <a:pt x="0" y="86"/>
                      </a:lnTo>
                      <a:lnTo>
                        <a:pt x="0" y="157"/>
                      </a:lnTo>
                      <a:lnTo>
                        <a:pt x="0" y="242"/>
                      </a:lnTo>
                      <a:lnTo>
                        <a:pt x="14" y="313"/>
                      </a:lnTo>
                      <a:lnTo>
                        <a:pt x="28" y="398"/>
                      </a:lnTo>
                      <a:lnTo>
                        <a:pt x="28" y="398"/>
                      </a:lnTo>
                      <a:lnTo>
                        <a:pt x="42" y="484"/>
                      </a:lnTo>
                      <a:lnTo>
                        <a:pt x="56" y="555"/>
                      </a:lnTo>
                      <a:lnTo>
                        <a:pt x="85" y="626"/>
                      </a:lnTo>
                      <a:lnTo>
                        <a:pt x="113" y="697"/>
                      </a:lnTo>
                      <a:lnTo>
                        <a:pt x="142" y="768"/>
                      </a:lnTo>
                      <a:lnTo>
                        <a:pt x="170" y="839"/>
                      </a:lnTo>
                      <a:lnTo>
                        <a:pt x="213" y="910"/>
                      </a:lnTo>
                      <a:lnTo>
                        <a:pt x="255" y="981"/>
                      </a:lnTo>
                      <a:lnTo>
                        <a:pt x="255" y="981"/>
                      </a:lnTo>
                      <a:lnTo>
                        <a:pt x="298" y="1052"/>
                      </a:lnTo>
                      <a:lnTo>
                        <a:pt x="355" y="1109"/>
                      </a:lnTo>
                      <a:lnTo>
                        <a:pt x="397" y="1180"/>
                      </a:lnTo>
                      <a:lnTo>
                        <a:pt x="454" y="1237"/>
                      </a:lnTo>
                      <a:lnTo>
                        <a:pt x="511" y="1294"/>
                      </a:lnTo>
                      <a:lnTo>
                        <a:pt x="568" y="1351"/>
                      </a:lnTo>
                      <a:lnTo>
                        <a:pt x="624" y="1394"/>
                      </a:lnTo>
                      <a:lnTo>
                        <a:pt x="695" y="1450"/>
                      </a:lnTo>
                      <a:lnTo>
                        <a:pt x="766" y="1493"/>
                      </a:lnTo>
                      <a:lnTo>
                        <a:pt x="766" y="1507"/>
                      </a:lnTo>
                      <a:lnTo>
                        <a:pt x="837" y="1550"/>
                      </a:lnTo>
                      <a:lnTo>
                        <a:pt x="908" y="1593"/>
                      </a:lnTo>
                      <a:lnTo>
                        <a:pt x="979" y="1621"/>
                      </a:lnTo>
                      <a:lnTo>
                        <a:pt x="1050" y="1664"/>
                      </a:lnTo>
                      <a:lnTo>
                        <a:pt x="1135" y="1692"/>
                      </a:lnTo>
                      <a:lnTo>
                        <a:pt x="1206" y="1735"/>
                      </a:lnTo>
                      <a:lnTo>
                        <a:pt x="1292" y="1749"/>
                      </a:lnTo>
                      <a:lnTo>
                        <a:pt x="1377" y="1777"/>
                      </a:lnTo>
                      <a:lnTo>
                        <a:pt x="1462" y="1806"/>
                      </a:lnTo>
                      <a:lnTo>
                        <a:pt x="1476" y="1806"/>
                      </a:lnTo>
                      <a:lnTo>
                        <a:pt x="1547" y="1820"/>
                      </a:lnTo>
                      <a:lnTo>
                        <a:pt x="1561" y="1792"/>
                      </a:lnTo>
                      <a:lnTo>
                        <a:pt x="1476" y="1763"/>
                      </a:lnTo>
                      <a:lnTo>
                        <a:pt x="1476" y="1763"/>
                      </a:lnTo>
                      <a:lnTo>
                        <a:pt x="1391" y="1749"/>
                      </a:lnTo>
                      <a:lnTo>
                        <a:pt x="1306" y="1721"/>
                      </a:lnTo>
                      <a:lnTo>
                        <a:pt x="1221" y="1692"/>
                      </a:lnTo>
                      <a:lnTo>
                        <a:pt x="1150" y="1664"/>
                      </a:lnTo>
                      <a:lnTo>
                        <a:pt x="1064" y="1635"/>
                      </a:lnTo>
                      <a:lnTo>
                        <a:pt x="993" y="1593"/>
                      </a:lnTo>
                      <a:lnTo>
                        <a:pt x="922" y="1564"/>
                      </a:lnTo>
                      <a:lnTo>
                        <a:pt x="851" y="1522"/>
                      </a:lnTo>
                      <a:lnTo>
                        <a:pt x="780" y="1479"/>
                      </a:lnTo>
                      <a:lnTo>
                        <a:pt x="724" y="1422"/>
                      </a:lnTo>
                      <a:lnTo>
                        <a:pt x="653" y="1379"/>
                      </a:lnTo>
                      <a:lnTo>
                        <a:pt x="596" y="1323"/>
                      </a:lnTo>
                      <a:lnTo>
                        <a:pt x="539" y="1266"/>
                      </a:lnTo>
                      <a:lnTo>
                        <a:pt x="482" y="1209"/>
                      </a:lnTo>
                      <a:lnTo>
                        <a:pt x="426" y="1152"/>
                      </a:lnTo>
                      <a:lnTo>
                        <a:pt x="369" y="1095"/>
                      </a:lnTo>
                      <a:lnTo>
                        <a:pt x="326" y="1024"/>
                      </a:lnTo>
                      <a:lnTo>
                        <a:pt x="284" y="967"/>
                      </a:lnTo>
                      <a:lnTo>
                        <a:pt x="241" y="896"/>
                      </a:lnTo>
                      <a:lnTo>
                        <a:pt x="213" y="825"/>
                      </a:lnTo>
                      <a:lnTo>
                        <a:pt x="170" y="754"/>
                      </a:lnTo>
                      <a:lnTo>
                        <a:pt x="142" y="683"/>
                      </a:lnTo>
                      <a:lnTo>
                        <a:pt x="113" y="612"/>
                      </a:lnTo>
                      <a:lnTo>
                        <a:pt x="85" y="541"/>
                      </a:lnTo>
                      <a:lnTo>
                        <a:pt x="71" y="469"/>
                      </a:lnTo>
                      <a:lnTo>
                        <a:pt x="56" y="384"/>
                      </a:lnTo>
                      <a:lnTo>
                        <a:pt x="56" y="384"/>
                      </a:lnTo>
                      <a:lnTo>
                        <a:pt x="42" y="313"/>
                      </a:lnTo>
                      <a:lnTo>
                        <a:pt x="28" y="242"/>
                      </a:lnTo>
                      <a:lnTo>
                        <a:pt x="28" y="157"/>
                      </a:lnTo>
                      <a:lnTo>
                        <a:pt x="28" y="86"/>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nvGrpSpPr>
                <p:cNvPr id="10" name="Group 33"/>
                <p:cNvGrpSpPr>
                  <a:grpSpLocks/>
                </p:cNvGrpSpPr>
                <p:nvPr/>
              </p:nvGrpSpPr>
              <p:grpSpPr bwMode="auto">
                <a:xfrm>
                  <a:off x="10832" y="8907"/>
                  <a:ext cx="1619" cy="3696"/>
                  <a:chOff x="10832" y="8907"/>
                  <a:chExt cx="1619" cy="3696"/>
                </a:xfrm>
              </p:grpSpPr>
              <p:sp>
                <p:nvSpPr>
                  <p:cNvPr id="40" name="Freeform 39"/>
                  <p:cNvSpPr>
                    <a:spLocks/>
                  </p:cNvSpPr>
                  <p:nvPr/>
                </p:nvSpPr>
                <p:spPr bwMode="auto">
                  <a:xfrm>
                    <a:off x="10832" y="8907"/>
                    <a:ext cx="1619" cy="1890"/>
                  </a:xfrm>
                  <a:custGeom>
                    <a:avLst/>
                    <a:gdLst>
                      <a:gd name="T0" fmla="*/ 0 w 1619"/>
                      <a:gd name="T1" fmla="*/ 28 h 1890"/>
                      <a:gd name="T2" fmla="*/ 156 w 1619"/>
                      <a:gd name="T3" fmla="*/ 42 h 1890"/>
                      <a:gd name="T4" fmla="*/ 241 w 1619"/>
                      <a:gd name="T5" fmla="*/ 56 h 1890"/>
                      <a:gd name="T6" fmla="*/ 398 w 1619"/>
                      <a:gd name="T7" fmla="*/ 85 h 1890"/>
                      <a:gd name="T8" fmla="*/ 540 w 1619"/>
                      <a:gd name="T9" fmla="*/ 142 h 1890"/>
                      <a:gd name="T10" fmla="*/ 682 w 1619"/>
                      <a:gd name="T11" fmla="*/ 213 h 1890"/>
                      <a:gd name="T12" fmla="*/ 824 w 1619"/>
                      <a:gd name="T13" fmla="*/ 298 h 1890"/>
                      <a:gd name="T14" fmla="*/ 951 w 1619"/>
                      <a:gd name="T15" fmla="*/ 398 h 1890"/>
                      <a:gd name="T16" fmla="*/ 1065 w 1619"/>
                      <a:gd name="T17" fmla="*/ 511 h 1890"/>
                      <a:gd name="T18" fmla="*/ 1178 w 1619"/>
                      <a:gd name="T19" fmla="*/ 639 h 1890"/>
                      <a:gd name="T20" fmla="*/ 1278 w 1619"/>
                      <a:gd name="T21" fmla="*/ 782 h 1890"/>
                      <a:gd name="T22" fmla="*/ 1363 w 1619"/>
                      <a:gd name="T23" fmla="*/ 924 h 1890"/>
                      <a:gd name="T24" fmla="*/ 1434 w 1619"/>
                      <a:gd name="T25" fmla="*/ 1080 h 1890"/>
                      <a:gd name="T26" fmla="*/ 1491 w 1619"/>
                      <a:gd name="T27" fmla="*/ 1251 h 1890"/>
                      <a:gd name="T28" fmla="*/ 1548 w 1619"/>
                      <a:gd name="T29" fmla="*/ 1421 h 1890"/>
                      <a:gd name="T30" fmla="*/ 1562 w 1619"/>
                      <a:gd name="T31" fmla="*/ 1521 h 1890"/>
                      <a:gd name="T32" fmla="*/ 1590 w 1619"/>
                      <a:gd name="T33" fmla="*/ 1691 h 1890"/>
                      <a:gd name="T34" fmla="*/ 1590 w 1619"/>
                      <a:gd name="T35" fmla="*/ 1890 h 1890"/>
                      <a:gd name="T36" fmla="*/ 1619 w 1619"/>
                      <a:gd name="T37" fmla="*/ 1791 h 1890"/>
                      <a:gd name="T38" fmla="*/ 1604 w 1619"/>
                      <a:gd name="T39" fmla="*/ 1606 h 1890"/>
                      <a:gd name="T40" fmla="*/ 1590 w 1619"/>
                      <a:gd name="T41" fmla="*/ 1507 h 1890"/>
                      <a:gd name="T42" fmla="*/ 1548 w 1619"/>
                      <a:gd name="T43" fmla="*/ 1322 h 1890"/>
                      <a:gd name="T44" fmla="*/ 1491 w 1619"/>
                      <a:gd name="T45" fmla="*/ 1151 h 1890"/>
                      <a:gd name="T46" fmla="*/ 1434 w 1619"/>
                      <a:gd name="T47" fmla="*/ 995 h 1890"/>
                      <a:gd name="T48" fmla="*/ 1349 w 1619"/>
                      <a:gd name="T49" fmla="*/ 838 h 1890"/>
                      <a:gd name="T50" fmla="*/ 1292 w 1619"/>
                      <a:gd name="T51" fmla="*/ 753 h 1890"/>
                      <a:gd name="T52" fmla="*/ 1207 w 1619"/>
                      <a:gd name="T53" fmla="*/ 611 h 1890"/>
                      <a:gd name="T54" fmla="*/ 1093 w 1619"/>
                      <a:gd name="T55" fmla="*/ 497 h 1890"/>
                      <a:gd name="T56" fmla="*/ 965 w 1619"/>
                      <a:gd name="T57" fmla="*/ 383 h 1890"/>
                      <a:gd name="T58" fmla="*/ 838 w 1619"/>
                      <a:gd name="T59" fmla="*/ 270 h 1890"/>
                      <a:gd name="T60" fmla="*/ 767 w 1619"/>
                      <a:gd name="T61" fmla="*/ 227 h 1890"/>
                      <a:gd name="T62" fmla="*/ 625 w 1619"/>
                      <a:gd name="T63" fmla="*/ 142 h 1890"/>
                      <a:gd name="T64" fmla="*/ 483 w 1619"/>
                      <a:gd name="T65" fmla="*/ 85 h 1890"/>
                      <a:gd name="T66" fmla="*/ 327 w 1619"/>
                      <a:gd name="T67" fmla="*/ 42 h 1890"/>
                      <a:gd name="T68" fmla="*/ 241 w 1619"/>
                      <a:gd name="T69" fmla="*/ 28 h 1890"/>
                      <a:gd name="T70" fmla="*/ 85 w 1619"/>
                      <a:gd name="T71"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0" y="0"/>
                        </a:moveTo>
                        <a:lnTo>
                          <a:pt x="0" y="28"/>
                        </a:lnTo>
                        <a:lnTo>
                          <a:pt x="85" y="42"/>
                        </a:lnTo>
                        <a:lnTo>
                          <a:pt x="156" y="42"/>
                        </a:lnTo>
                        <a:lnTo>
                          <a:pt x="241" y="56"/>
                        </a:lnTo>
                        <a:lnTo>
                          <a:pt x="241" y="56"/>
                        </a:lnTo>
                        <a:lnTo>
                          <a:pt x="312" y="71"/>
                        </a:lnTo>
                        <a:lnTo>
                          <a:pt x="398" y="85"/>
                        </a:lnTo>
                        <a:lnTo>
                          <a:pt x="469" y="113"/>
                        </a:lnTo>
                        <a:lnTo>
                          <a:pt x="540" y="142"/>
                        </a:lnTo>
                        <a:lnTo>
                          <a:pt x="611" y="184"/>
                        </a:lnTo>
                        <a:lnTo>
                          <a:pt x="682" y="213"/>
                        </a:lnTo>
                        <a:lnTo>
                          <a:pt x="753" y="255"/>
                        </a:lnTo>
                        <a:lnTo>
                          <a:pt x="824" y="298"/>
                        </a:lnTo>
                        <a:lnTo>
                          <a:pt x="880" y="341"/>
                        </a:lnTo>
                        <a:lnTo>
                          <a:pt x="951" y="398"/>
                        </a:lnTo>
                        <a:lnTo>
                          <a:pt x="1008" y="455"/>
                        </a:lnTo>
                        <a:lnTo>
                          <a:pt x="1065" y="511"/>
                        </a:lnTo>
                        <a:lnTo>
                          <a:pt x="1122" y="582"/>
                        </a:lnTo>
                        <a:lnTo>
                          <a:pt x="1178" y="639"/>
                        </a:lnTo>
                        <a:lnTo>
                          <a:pt x="1221" y="710"/>
                        </a:lnTo>
                        <a:lnTo>
                          <a:pt x="1278" y="782"/>
                        </a:lnTo>
                        <a:lnTo>
                          <a:pt x="1320" y="853"/>
                        </a:lnTo>
                        <a:lnTo>
                          <a:pt x="1363" y="924"/>
                        </a:lnTo>
                        <a:lnTo>
                          <a:pt x="1391" y="995"/>
                        </a:lnTo>
                        <a:lnTo>
                          <a:pt x="1434" y="1080"/>
                        </a:lnTo>
                        <a:lnTo>
                          <a:pt x="1462" y="1165"/>
                        </a:lnTo>
                        <a:lnTo>
                          <a:pt x="1491" y="1251"/>
                        </a:lnTo>
                        <a:lnTo>
                          <a:pt x="1519" y="1336"/>
                        </a:lnTo>
                        <a:lnTo>
                          <a:pt x="1548" y="1421"/>
                        </a:lnTo>
                        <a:lnTo>
                          <a:pt x="1562" y="1521"/>
                        </a:lnTo>
                        <a:lnTo>
                          <a:pt x="1562" y="1521"/>
                        </a:lnTo>
                        <a:lnTo>
                          <a:pt x="1576" y="1606"/>
                        </a:lnTo>
                        <a:lnTo>
                          <a:pt x="1590" y="1691"/>
                        </a:lnTo>
                        <a:lnTo>
                          <a:pt x="1590" y="1791"/>
                        </a:lnTo>
                        <a:lnTo>
                          <a:pt x="1590" y="1890"/>
                        </a:lnTo>
                        <a:lnTo>
                          <a:pt x="1619" y="1890"/>
                        </a:lnTo>
                        <a:lnTo>
                          <a:pt x="1619" y="1791"/>
                        </a:lnTo>
                        <a:lnTo>
                          <a:pt x="1619" y="1691"/>
                        </a:lnTo>
                        <a:lnTo>
                          <a:pt x="1604" y="1606"/>
                        </a:lnTo>
                        <a:lnTo>
                          <a:pt x="1590" y="1507"/>
                        </a:lnTo>
                        <a:lnTo>
                          <a:pt x="1590" y="1507"/>
                        </a:lnTo>
                        <a:lnTo>
                          <a:pt x="1576" y="1407"/>
                        </a:lnTo>
                        <a:lnTo>
                          <a:pt x="1548" y="1322"/>
                        </a:lnTo>
                        <a:lnTo>
                          <a:pt x="1519" y="1236"/>
                        </a:lnTo>
                        <a:lnTo>
                          <a:pt x="1491" y="1151"/>
                        </a:lnTo>
                        <a:lnTo>
                          <a:pt x="1462" y="1066"/>
                        </a:lnTo>
                        <a:lnTo>
                          <a:pt x="1434" y="995"/>
                        </a:lnTo>
                        <a:lnTo>
                          <a:pt x="1391" y="909"/>
                        </a:lnTo>
                        <a:lnTo>
                          <a:pt x="1349" y="838"/>
                        </a:lnTo>
                        <a:lnTo>
                          <a:pt x="1306" y="767"/>
                        </a:lnTo>
                        <a:lnTo>
                          <a:pt x="1292" y="753"/>
                        </a:lnTo>
                        <a:lnTo>
                          <a:pt x="1249" y="682"/>
                        </a:lnTo>
                        <a:lnTo>
                          <a:pt x="1207" y="611"/>
                        </a:lnTo>
                        <a:lnTo>
                          <a:pt x="1150" y="554"/>
                        </a:lnTo>
                        <a:lnTo>
                          <a:pt x="1093" y="497"/>
                        </a:lnTo>
                        <a:lnTo>
                          <a:pt x="1036" y="426"/>
                        </a:lnTo>
                        <a:lnTo>
                          <a:pt x="965" y="383"/>
                        </a:lnTo>
                        <a:lnTo>
                          <a:pt x="909" y="327"/>
                        </a:lnTo>
                        <a:lnTo>
                          <a:pt x="838" y="270"/>
                        </a:lnTo>
                        <a:lnTo>
                          <a:pt x="838" y="270"/>
                        </a:lnTo>
                        <a:lnTo>
                          <a:pt x="767" y="227"/>
                        </a:lnTo>
                        <a:lnTo>
                          <a:pt x="696" y="184"/>
                        </a:lnTo>
                        <a:lnTo>
                          <a:pt x="625" y="142"/>
                        </a:lnTo>
                        <a:lnTo>
                          <a:pt x="554" y="113"/>
                        </a:lnTo>
                        <a:lnTo>
                          <a:pt x="483" y="85"/>
                        </a:lnTo>
                        <a:lnTo>
                          <a:pt x="412" y="56"/>
                        </a:lnTo>
                        <a:lnTo>
                          <a:pt x="327" y="42"/>
                        </a:lnTo>
                        <a:lnTo>
                          <a:pt x="241" y="28"/>
                        </a:lnTo>
                        <a:lnTo>
                          <a:pt x="241" y="28"/>
                        </a:lnTo>
                        <a:lnTo>
                          <a:pt x="156" y="14"/>
                        </a:lnTo>
                        <a:lnTo>
                          <a:pt x="8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1" name="Freeform 40"/>
                  <p:cNvSpPr>
                    <a:spLocks/>
                  </p:cNvSpPr>
                  <p:nvPr/>
                </p:nvSpPr>
                <p:spPr bwMode="auto">
                  <a:xfrm>
                    <a:off x="10875" y="10783"/>
                    <a:ext cx="1561" cy="1820"/>
                  </a:xfrm>
                  <a:custGeom>
                    <a:avLst/>
                    <a:gdLst>
                      <a:gd name="T0" fmla="*/ 1533 w 1561"/>
                      <a:gd name="T1" fmla="*/ 0 h 1820"/>
                      <a:gd name="T2" fmla="*/ 1533 w 1561"/>
                      <a:gd name="T3" fmla="*/ 157 h 1820"/>
                      <a:gd name="T4" fmla="*/ 1519 w 1561"/>
                      <a:gd name="T5" fmla="*/ 313 h 1820"/>
                      <a:gd name="T6" fmla="*/ 1505 w 1561"/>
                      <a:gd name="T7" fmla="*/ 384 h 1820"/>
                      <a:gd name="T8" fmla="*/ 1476 w 1561"/>
                      <a:gd name="T9" fmla="*/ 541 h 1820"/>
                      <a:gd name="T10" fmla="*/ 1419 w 1561"/>
                      <a:gd name="T11" fmla="*/ 683 h 1820"/>
                      <a:gd name="T12" fmla="*/ 1363 w 1561"/>
                      <a:gd name="T13" fmla="*/ 825 h 1820"/>
                      <a:gd name="T14" fmla="*/ 1277 w 1561"/>
                      <a:gd name="T15" fmla="*/ 967 h 1820"/>
                      <a:gd name="T16" fmla="*/ 1192 w 1561"/>
                      <a:gd name="T17" fmla="*/ 1095 h 1820"/>
                      <a:gd name="T18" fmla="*/ 1093 w 1561"/>
                      <a:gd name="T19" fmla="*/ 1209 h 1820"/>
                      <a:gd name="T20" fmla="*/ 965 w 1561"/>
                      <a:gd name="T21" fmla="*/ 1323 h 1820"/>
                      <a:gd name="T22" fmla="*/ 852 w 1561"/>
                      <a:gd name="T23" fmla="*/ 1422 h 1820"/>
                      <a:gd name="T24" fmla="*/ 710 w 1561"/>
                      <a:gd name="T25" fmla="*/ 1522 h 1820"/>
                      <a:gd name="T26" fmla="*/ 568 w 1561"/>
                      <a:gd name="T27" fmla="*/ 1593 h 1820"/>
                      <a:gd name="T28" fmla="*/ 411 w 1561"/>
                      <a:gd name="T29" fmla="*/ 1664 h 1820"/>
                      <a:gd name="T30" fmla="*/ 255 w 1561"/>
                      <a:gd name="T31" fmla="*/ 1721 h 1820"/>
                      <a:gd name="T32" fmla="*/ 85 w 1561"/>
                      <a:gd name="T33" fmla="*/ 1763 h 1820"/>
                      <a:gd name="T34" fmla="*/ 0 w 1561"/>
                      <a:gd name="T35" fmla="*/ 1792 h 1820"/>
                      <a:gd name="T36" fmla="*/ 85 w 1561"/>
                      <a:gd name="T37" fmla="*/ 1806 h 1820"/>
                      <a:gd name="T38" fmla="*/ 184 w 1561"/>
                      <a:gd name="T39" fmla="*/ 1777 h 1820"/>
                      <a:gd name="T40" fmla="*/ 355 w 1561"/>
                      <a:gd name="T41" fmla="*/ 1735 h 1820"/>
                      <a:gd name="T42" fmla="*/ 511 w 1561"/>
                      <a:gd name="T43" fmla="*/ 1664 h 1820"/>
                      <a:gd name="T44" fmla="*/ 653 w 1561"/>
                      <a:gd name="T45" fmla="*/ 1593 h 1820"/>
                      <a:gd name="T46" fmla="*/ 795 w 1561"/>
                      <a:gd name="T47" fmla="*/ 1507 h 1820"/>
                      <a:gd name="T48" fmla="*/ 866 w 1561"/>
                      <a:gd name="T49" fmla="*/ 1450 h 1820"/>
                      <a:gd name="T50" fmla="*/ 993 w 1561"/>
                      <a:gd name="T51" fmla="*/ 1351 h 1820"/>
                      <a:gd name="T52" fmla="*/ 1107 w 1561"/>
                      <a:gd name="T53" fmla="*/ 1237 h 1820"/>
                      <a:gd name="T54" fmla="*/ 1206 w 1561"/>
                      <a:gd name="T55" fmla="*/ 1109 h 1820"/>
                      <a:gd name="T56" fmla="*/ 1306 w 1561"/>
                      <a:gd name="T57" fmla="*/ 981 h 1820"/>
                      <a:gd name="T58" fmla="*/ 1348 w 1561"/>
                      <a:gd name="T59" fmla="*/ 910 h 1820"/>
                      <a:gd name="T60" fmla="*/ 1419 w 1561"/>
                      <a:gd name="T61" fmla="*/ 768 h 1820"/>
                      <a:gd name="T62" fmla="*/ 1476 w 1561"/>
                      <a:gd name="T63" fmla="*/ 626 h 1820"/>
                      <a:gd name="T64" fmla="*/ 1519 w 1561"/>
                      <a:gd name="T65" fmla="*/ 484 h 1820"/>
                      <a:gd name="T66" fmla="*/ 1533 w 1561"/>
                      <a:gd name="T67" fmla="*/ 398 h 1820"/>
                      <a:gd name="T68" fmla="*/ 1547 w 1561"/>
                      <a:gd name="T69" fmla="*/ 313 h 1820"/>
                      <a:gd name="T70" fmla="*/ 1561 w 1561"/>
                      <a:gd name="T71" fmla="*/ 157 h 1820"/>
                      <a:gd name="T72" fmla="*/ 1561 w 1561"/>
                      <a:gd name="T73" fmla="*/ 0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1" h="1820">
                        <a:moveTo>
                          <a:pt x="1561" y="0"/>
                        </a:moveTo>
                        <a:lnTo>
                          <a:pt x="1533" y="0"/>
                        </a:lnTo>
                        <a:lnTo>
                          <a:pt x="1533" y="86"/>
                        </a:lnTo>
                        <a:lnTo>
                          <a:pt x="1533" y="157"/>
                        </a:lnTo>
                        <a:lnTo>
                          <a:pt x="1533" y="242"/>
                        </a:lnTo>
                        <a:lnTo>
                          <a:pt x="1519" y="313"/>
                        </a:lnTo>
                        <a:lnTo>
                          <a:pt x="1505" y="384"/>
                        </a:lnTo>
                        <a:lnTo>
                          <a:pt x="1505" y="384"/>
                        </a:lnTo>
                        <a:lnTo>
                          <a:pt x="1490" y="469"/>
                        </a:lnTo>
                        <a:lnTo>
                          <a:pt x="1476" y="541"/>
                        </a:lnTo>
                        <a:lnTo>
                          <a:pt x="1448" y="612"/>
                        </a:lnTo>
                        <a:lnTo>
                          <a:pt x="1419" y="683"/>
                        </a:lnTo>
                        <a:lnTo>
                          <a:pt x="1391" y="754"/>
                        </a:lnTo>
                        <a:lnTo>
                          <a:pt x="1363" y="825"/>
                        </a:lnTo>
                        <a:lnTo>
                          <a:pt x="1320" y="896"/>
                        </a:lnTo>
                        <a:lnTo>
                          <a:pt x="1277" y="967"/>
                        </a:lnTo>
                        <a:lnTo>
                          <a:pt x="1235" y="1024"/>
                        </a:lnTo>
                        <a:lnTo>
                          <a:pt x="1192" y="1095"/>
                        </a:lnTo>
                        <a:lnTo>
                          <a:pt x="1135" y="1152"/>
                        </a:lnTo>
                        <a:lnTo>
                          <a:pt x="1093" y="1209"/>
                        </a:lnTo>
                        <a:lnTo>
                          <a:pt x="1036" y="1266"/>
                        </a:lnTo>
                        <a:lnTo>
                          <a:pt x="965" y="1323"/>
                        </a:lnTo>
                        <a:lnTo>
                          <a:pt x="908" y="1379"/>
                        </a:lnTo>
                        <a:lnTo>
                          <a:pt x="852" y="1422"/>
                        </a:lnTo>
                        <a:lnTo>
                          <a:pt x="781" y="1479"/>
                        </a:lnTo>
                        <a:lnTo>
                          <a:pt x="710" y="1522"/>
                        </a:lnTo>
                        <a:lnTo>
                          <a:pt x="639" y="1564"/>
                        </a:lnTo>
                        <a:lnTo>
                          <a:pt x="568" y="1593"/>
                        </a:lnTo>
                        <a:lnTo>
                          <a:pt x="497" y="1635"/>
                        </a:lnTo>
                        <a:lnTo>
                          <a:pt x="411" y="1664"/>
                        </a:lnTo>
                        <a:lnTo>
                          <a:pt x="340" y="1692"/>
                        </a:lnTo>
                        <a:lnTo>
                          <a:pt x="255" y="1721"/>
                        </a:lnTo>
                        <a:lnTo>
                          <a:pt x="170" y="1749"/>
                        </a:lnTo>
                        <a:lnTo>
                          <a:pt x="85" y="1763"/>
                        </a:lnTo>
                        <a:lnTo>
                          <a:pt x="85" y="1763"/>
                        </a:lnTo>
                        <a:lnTo>
                          <a:pt x="0" y="1792"/>
                        </a:lnTo>
                        <a:lnTo>
                          <a:pt x="14" y="1820"/>
                        </a:lnTo>
                        <a:lnTo>
                          <a:pt x="85" y="1806"/>
                        </a:lnTo>
                        <a:lnTo>
                          <a:pt x="99" y="1806"/>
                        </a:lnTo>
                        <a:lnTo>
                          <a:pt x="184" y="1777"/>
                        </a:lnTo>
                        <a:lnTo>
                          <a:pt x="269" y="1749"/>
                        </a:lnTo>
                        <a:lnTo>
                          <a:pt x="355" y="1735"/>
                        </a:lnTo>
                        <a:lnTo>
                          <a:pt x="426" y="1692"/>
                        </a:lnTo>
                        <a:lnTo>
                          <a:pt x="511" y="1664"/>
                        </a:lnTo>
                        <a:lnTo>
                          <a:pt x="582" y="1621"/>
                        </a:lnTo>
                        <a:lnTo>
                          <a:pt x="653" y="1593"/>
                        </a:lnTo>
                        <a:lnTo>
                          <a:pt x="724" y="1550"/>
                        </a:lnTo>
                        <a:lnTo>
                          <a:pt x="795" y="1507"/>
                        </a:lnTo>
                        <a:lnTo>
                          <a:pt x="795" y="1493"/>
                        </a:lnTo>
                        <a:lnTo>
                          <a:pt x="866" y="1450"/>
                        </a:lnTo>
                        <a:lnTo>
                          <a:pt x="937" y="1394"/>
                        </a:lnTo>
                        <a:lnTo>
                          <a:pt x="993" y="1351"/>
                        </a:lnTo>
                        <a:lnTo>
                          <a:pt x="1050" y="1294"/>
                        </a:lnTo>
                        <a:lnTo>
                          <a:pt x="1107" y="1237"/>
                        </a:lnTo>
                        <a:lnTo>
                          <a:pt x="1164" y="1180"/>
                        </a:lnTo>
                        <a:lnTo>
                          <a:pt x="1206" y="1109"/>
                        </a:lnTo>
                        <a:lnTo>
                          <a:pt x="1263" y="1052"/>
                        </a:lnTo>
                        <a:lnTo>
                          <a:pt x="1306" y="981"/>
                        </a:lnTo>
                        <a:lnTo>
                          <a:pt x="1306" y="981"/>
                        </a:lnTo>
                        <a:lnTo>
                          <a:pt x="1348" y="910"/>
                        </a:lnTo>
                        <a:lnTo>
                          <a:pt x="1391" y="839"/>
                        </a:lnTo>
                        <a:lnTo>
                          <a:pt x="1419" y="768"/>
                        </a:lnTo>
                        <a:lnTo>
                          <a:pt x="1448" y="697"/>
                        </a:lnTo>
                        <a:lnTo>
                          <a:pt x="1476" y="626"/>
                        </a:lnTo>
                        <a:lnTo>
                          <a:pt x="1505" y="555"/>
                        </a:lnTo>
                        <a:lnTo>
                          <a:pt x="1519" y="484"/>
                        </a:lnTo>
                        <a:lnTo>
                          <a:pt x="1533" y="398"/>
                        </a:lnTo>
                        <a:lnTo>
                          <a:pt x="1533" y="398"/>
                        </a:lnTo>
                        <a:lnTo>
                          <a:pt x="1533" y="398"/>
                        </a:lnTo>
                        <a:lnTo>
                          <a:pt x="1547" y="313"/>
                        </a:lnTo>
                        <a:lnTo>
                          <a:pt x="1561" y="242"/>
                        </a:lnTo>
                        <a:lnTo>
                          <a:pt x="1561" y="157"/>
                        </a:lnTo>
                        <a:lnTo>
                          <a:pt x="1561" y="86"/>
                        </a:lnTo>
                        <a:lnTo>
                          <a:pt x="15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5" name="Rectangle 34"/>
                <p:cNvSpPr>
                  <a:spLocks noChangeArrowheads="1"/>
                </p:cNvSpPr>
                <p:nvPr/>
              </p:nvSpPr>
              <p:spPr bwMode="auto">
                <a:xfrm>
                  <a:off x="9199" y="12617"/>
                  <a:ext cx="1718"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36" name="Freeform 35"/>
                <p:cNvSpPr>
                  <a:spLocks/>
                </p:cNvSpPr>
                <p:nvPr/>
              </p:nvSpPr>
              <p:spPr bwMode="auto">
                <a:xfrm>
                  <a:off x="9100" y="7599"/>
                  <a:ext cx="241" cy="1322"/>
                </a:xfrm>
                <a:custGeom>
                  <a:avLst/>
                  <a:gdLst>
                    <a:gd name="T0" fmla="*/ 213 w 241"/>
                    <a:gd name="T1" fmla="*/ 1322 h 1322"/>
                    <a:gd name="T2" fmla="*/ 241 w 241"/>
                    <a:gd name="T3" fmla="*/ 1322 h 1322"/>
                    <a:gd name="T4" fmla="*/ 28 w 241"/>
                    <a:gd name="T5" fmla="*/ 0 h 1322"/>
                    <a:gd name="T6" fmla="*/ 0 w 241"/>
                    <a:gd name="T7" fmla="*/ 14 h 1322"/>
                    <a:gd name="T8" fmla="*/ 213 w 241"/>
                    <a:gd name="T9" fmla="*/ 1322 h 1322"/>
                  </a:gdLst>
                  <a:ahLst/>
                  <a:cxnLst>
                    <a:cxn ang="0">
                      <a:pos x="T0" y="T1"/>
                    </a:cxn>
                    <a:cxn ang="0">
                      <a:pos x="T2" y="T3"/>
                    </a:cxn>
                    <a:cxn ang="0">
                      <a:pos x="T4" y="T5"/>
                    </a:cxn>
                    <a:cxn ang="0">
                      <a:pos x="T6" y="T7"/>
                    </a:cxn>
                    <a:cxn ang="0">
                      <a:pos x="T8" y="T9"/>
                    </a:cxn>
                  </a:cxnLst>
                  <a:rect l="0" t="0" r="r" b="b"/>
                  <a:pathLst>
                    <a:path w="241" h="1322">
                      <a:moveTo>
                        <a:pt x="213" y="1322"/>
                      </a:moveTo>
                      <a:lnTo>
                        <a:pt x="241" y="1322"/>
                      </a:lnTo>
                      <a:lnTo>
                        <a:pt x="28" y="0"/>
                      </a:lnTo>
                      <a:lnTo>
                        <a:pt x="0" y="14"/>
                      </a:lnTo>
                      <a:lnTo>
                        <a:pt x="213"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7" name="Freeform 36"/>
                <p:cNvSpPr>
                  <a:spLocks/>
                </p:cNvSpPr>
                <p:nvPr/>
              </p:nvSpPr>
              <p:spPr bwMode="auto">
                <a:xfrm>
                  <a:off x="10818" y="7599"/>
                  <a:ext cx="241" cy="1322"/>
                </a:xfrm>
                <a:custGeom>
                  <a:avLst/>
                  <a:gdLst>
                    <a:gd name="T0" fmla="*/ 0 w 241"/>
                    <a:gd name="T1" fmla="*/ 1322 h 1322"/>
                    <a:gd name="T2" fmla="*/ 28 w 241"/>
                    <a:gd name="T3" fmla="*/ 1322 h 1322"/>
                    <a:gd name="T4" fmla="*/ 241 w 241"/>
                    <a:gd name="T5" fmla="*/ 14 h 1322"/>
                    <a:gd name="T6" fmla="*/ 213 w 241"/>
                    <a:gd name="T7" fmla="*/ 0 h 1322"/>
                    <a:gd name="T8" fmla="*/ 0 w 241"/>
                    <a:gd name="T9" fmla="*/ 1322 h 1322"/>
                  </a:gdLst>
                  <a:ahLst/>
                  <a:cxnLst>
                    <a:cxn ang="0">
                      <a:pos x="T0" y="T1"/>
                    </a:cxn>
                    <a:cxn ang="0">
                      <a:pos x="T2" y="T3"/>
                    </a:cxn>
                    <a:cxn ang="0">
                      <a:pos x="T4" y="T5"/>
                    </a:cxn>
                    <a:cxn ang="0">
                      <a:pos x="T6" y="T7"/>
                    </a:cxn>
                    <a:cxn ang="0">
                      <a:pos x="T8" y="T9"/>
                    </a:cxn>
                  </a:cxnLst>
                  <a:rect l="0" t="0" r="r" b="b"/>
                  <a:pathLst>
                    <a:path w="241" h="1322">
                      <a:moveTo>
                        <a:pt x="0" y="1322"/>
                      </a:moveTo>
                      <a:lnTo>
                        <a:pt x="28" y="1322"/>
                      </a:lnTo>
                      <a:lnTo>
                        <a:pt x="241" y="14"/>
                      </a:lnTo>
                      <a:lnTo>
                        <a:pt x="213" y="0"/>
                      </a:lnTo>
                      <a:lnTo>
                        <a:pt x="0"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8" name="Oval 37"/>
                <p:cNvSpPr>
                  <a:spLocks noChangeArrowheads="1"/>
                </p:cNvSpPr>
                <p:nvPr/>
              </p:nvSpPr>
              <p:spPr bwMode="auto">
                <a:xfrm>
                  <a:off x="9128" y="7542"/>
                  <a:ext cx="1903" cy="7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Oval 38"/>
                <p:cNvSpPr>
                  <a:spLocks noChangeArrowheads="1"/>
                </p:cNvSpPr>
                <p:nvPr/>
              </p:nvSpPr>
              <p:spPr bwMode="auto">
                <a:xfrm>
                  <a:off x="9100" y="7499"/>
                  <a:ext cx="1959" cy="142"/>
                </a:xfrm>
                <a:prstGeom prst="ellipse">
                  <a:avLst/>
                </a:prstGeom>
                <a:noFill/>
                <a:ln w="1778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grpSp>
          <p:sp>
            <p:nvSpPr>
              <p:cNvPr id="14" name="Oval 13"/>
              <p:cNvSpPr>
                <a:spLocks noChangeArrowheads="1"/>
              </p:cNvSpPr>
              <p:nvPr/>
            </p:nvSpPr>
            <p:spPr bwMode="auto">
              <a:xfrm>
                <a:off x="1776095" y="195008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5" name="Oval 14"/>
              <p:cNvSpPr>
                <a:spLocks noChangeArrowheads="1"/>
              </p:cNvSpPr>
              <p:nvPr/>
            </p:nvSpPr>
            <p:spPr bwMode="auto">
              <a:xfrm>
                <a:off x="1722120" y="9753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6" name="Oval 15"/>
              <p:cNvSpPr>
                <a:spLocks noChangeArrowheads="1"/>
              </p:cNvSpPr>
              <p:nvPr/>
            </p:nvSpPr>
            <p:spPr bwMode="auto">
              <a:xfrm>
                <a:off x="748665" y="111061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7" name="Oval 16"/>
              <p:cNvSpPr>
                <a:spLocks noChangeArrowheads="1"/>
              </p:cNvSpPr>
              <p:nvPr/>
            </p:nvSpPr>
            <p:spPr bwMode="auto">
              <a:xfrm>
                <a:off x="1235710" y="1678940"/>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8" name="Oval 17"/>
              <p:cNvSpPr>
                <a:spLocks noChangeArrowheads="1"/>
              </p:cNvSpPr>
              <p:nvPr/>
            </p:nvSpPr>
            <p:spPr bwMode="auto">
              <a:xfrm>
                <a:off x="137096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9" name="Oval 18"/>
              <p:cNvSpPr>
                <a:spLocks noChangeArrowheads="1"/>
              </p:cNvSpPr>
              <p:nvPr/>
            </p:nvSpPr>
            <p:spPr bwMode="auto">
              <a:xfrm>
                <a:off x="193865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0" name="Oval 19"/>
              <p:cNvSpPr>
                <a:spLocks noChangeArrowheads="1"/>
              </p:cNvSpPr>
              <p:nvPr/>
            </p:nvSpPr>
            <p:spPr bwMode="auto">
              <a:xfrm>
                <a:off x="2371725" y="20586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1" name="Oval 20"/>
              <p:cNvSpPr>
                <a:spLocks noChangeArrowheads="1"/>
              </p:cNvSpPr>
              <p:nvPr/>
            </p:nvSpPr>
            <p:spPr bwMode="auto">
              <a:xfrm>
                <a:off x="2479675" y="157099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2" name="Oval 21"/>
              <p:cNvSpPr>
                <a:spLocks noChangeArrowheads="1"/>
              </p:cNvSpPr>
              <p:nvPr/>
            </p:nvSpPr>
            <p:spPr bwMode="auto">
              <a:xfrm>
                <a:off x="1506220" y="2383155"/>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3" name="Oval 22"/>
              <p:cNvSpPr>
                <a:spLocks noChangeArrowheads="1"/>
              </p:cNvSpPr>
              <p:nvPr/>
            </p:nvSpPr>
            <p:spPr bwMode="auto">
              <a:xfrm>
                <a:off x="1506220" y="287083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4" name="Oval 23"/>
              <p:cNvSpPr>
                <a:spLocks noChangeArrowheads="1"/>
              </p:cNvSpPr>
              <p:nvPr/>
            </p:nvSpPr>
            <p:spPr bwMode="auto">
              <a:xfrm>
                <a:off x="910590" y="20040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5" name="Oval 24"/>
              <p:cNvSpPr>
                <a:spLocks noChangeArrowheads="1"/>
              </p:cNvSpPr>
              <p:nvPr/>
            </p:nvSpPr>
            <p:spPr bwMode="auto">
              <a:xfrm>
                <a:off x="315595" y="178752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6" name="Oval 25"/>
              <p:cNvSpPr>
                <a:spLocks noChangeArrowheads="1"/>
              </p:cNvSpPr>
              <p:nvPr/>
            </p:nvSpPr>
            <p:spPr bwMode="auto">
              <a:xfrm>
                <a:off x="748665" y="281686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7" name="Rectangle 26"/>
              <p:cNvSpPr>
                <a:spLocks noChangeArrowheads="1"/>
              </p:cNvSpPr>
              <p:nvPr/>
            </p:nvSpPr>
            <p:spPr bwMode="auto">
              <a:xfrm>
                <a:off x="414655" y="232727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8" name="Rectangle 27"/>
              <p:cNvSpPr>
                <a:spLocks noChangeArrowheads="1"/>
              </p:cNvSpPr>
              <p:nvPr/>
            </p:nvSpPr>
            <p:spPr bwMode="auto">
              <a:xfrm>
                <a:off x="1073150" y="238315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9" name="Rectangle 28"/>
              <p:cNvSpPr>
                <a:spLocks noChangeArrowheads="1"/>
              </p:cNvSpPr>
              <p:nvPr/>
            </p:nvSpPr>
            <p:spPr bwMode="auto">
              <a:xfrm>
                <a:off x="2046605"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0" name="Rectangle 29"/>
              <p:cNvSpPr>
                <a:spLocks noChangeArrowheads="1"/>
              </p:cNvSpPr>
              <p:nvPr/>
            </p:nvSpPr>
            <p:spPr bwMode="auto">
              <a:xfrm>
                <a:off x="2046605" y="2545715"/>
                <a:ext cx="288925"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1" name="Rectangle 30"/>
              <p:cNvSpPr>
                <a:spLocks noChangeArrowheads="1"/>
              </p:cNvSpPr>
              <p:nvPr/>
            </p:nvSpPr>
            <p:spPr bwMode="auto">
              <a:xfrm>
                <a:off x="640080"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grpSp>
        <p:sp>
          <p:nvSpPr>
            <p:cNvPr id="12" name="Oval 11"/>
            <p:cNvSpPr>
              <a:spLocks noChangeArrowheads="1"/>
            </p:cNvSpPr>
            <p:nvPr/>
          </p:nvSpPr>
          <p:spPr bwMode="auto">
            <a:xfrm>
              <a:off x="2514600" y="240030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grpSp>
      <p:sp>
        <p:nvSpPr>
          <p:cNvPr id="42" name="Rectangle 41"/>
          <p:cNvSpPr/>
          <p:nvPr/>
        </p:nvSpPr>
        <p:spPr>
          <a:xfrm>
            <a:off x="1323975" y="1933574"/>
            <a:ext cx="6860705" cy="1938992"/>
          </a:xfrm>
          <a:prstGeom prst="rect">
            <a:avLst/>
          </a:prstGeom>
        </p:spPr>
        <p:txBody>
          <a:bodyPr wrap="square">
            <a:spAutoFit/>
          </a:bodyPr>
          <a:lstStyle/>
          <a:p>
            <a:endParaRPr lang="en-US" sz="2400" dirty="0" smtClean="0">
              <a:solidFill>
                <a:srgbClr val="1F497D"/>
              </a:solidFill>
              <a:latin typeface="Verdana"/>
              <a:cs typeface="Verdana"/>
            </a:endParaRPr>
          </a:p>
          <a:p>
            <a:pPr marL="228600" indent="-228600">
              <a:buFont typeface="Arial" pitchFamily="34" charset="0"/>
              <a:buChar char="•"/>
            </a:pPr>
            <a:r>
              <a:rPr lang="en-US" sz="2400" dirty="0" smtClean="0">
                <a:solidFill>
                  <a:srgbClr val="1F497D"/>
                </a:solidFill>
                <a:latin typeface="Verdana"/>
                <a:cs typeface="Verdana"/>
              </a:rPr>
              <a:t>What did Mr. Donnelly do (before or during the discussion) that may have positioned him to engage his students in a productive discussion?</a:t>
            </a:r>
            <a:endParaRPr lang="en-US" sz="2400" dirty="0">
              <a:solidFill>
                <a:srgbClr val="1F497D"/>
              </a:solidFill>
              <a:latin typeface="Verdana"/>
              <a:cs typeface="Verdana"/>
            </a:endParaRPr>
          </a:p>
        </p:txBody>
      </p:sp>
    </p:spTree>
    <p:extLst>
      <p:ext uri="{BB962C8B-B14F-4D97-AF65-F5344CB8AC3E}">
        <p14:creationId xmlns:p14="http://schemas.microsoft.com/office/powerpoint/2010/main" val="1055066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3366"/>
                </a:solidFill>
                <a:latin typeface="Verdana"/>
                <a:cs typeface="Verdana"/>
              </a:rPr>
              <a:t>5 Practices</a:t>
            </a:r>
            <a:endParaRPr lang="en-US" sz="2800" b="1" dirty="0" smtClean="0">
              <a:solidFill>
                <a:srgbClr val="003366"/>
              </a:solidFill>
              <a:latin typeface="Verdana"/>
              <a:ea typeface="Verdana" pitchFamily="34" charset="0"/>
              <a:cs typeface="Verdana"/>
            </a:endParaRPr>
          </a:p>
        </p:txBody>
      </p:sp>
      <p:sp>
        <p:nvSpPr>
          <p:cNvPr id="6" name="Rectangle 3"/>
          <p:cNvSpPr txBox="1">
            <a:spLocks noChangeArrowheads="1"/>
          </p:cNvSpPr>
          <p:nvPr/>
        </p:nvSpPr>
        <p:spPr>
          <a:xfrm>
            <a:off x="1323975" y="1021910"/>
            <a:ext cx="7286625" cy="4191000"/>
          </a:xfrm>
          <a:prstGeom prst="rect">
            <a:avLst/>
          </a:prstGeom>
        </p:spPr>
        <p:txBody>
          <a:bodyPr vert="horz" lIns="91440" tIns="45720" rIns="91440" bIns="45720" rtlCol="0">
            <a:noAutofit/>
          </a:bodyPr>
          <a:lstStyle/>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a:lnSpc>
                <a:spcPct val="150000"/>
              </a:lnSpc>
              <a:buFont typeface="Arial" charset="0"/>
              <a:buAutoNum type="arabicPeriod"/>
              <a:defRPr/>
            </a:pPr>
            <a:r>
              <a:rPr lang="en-US" sz="2400" dirty="0" smtClean="0">
                <a:solidFill>
                  <a:schemeClr val="accent1">
                    <a:lumMod val="75000"/>
                  </a:schemeClr>
                </a:solidFill>
                <a:latin typeface="Verdana"/>
                <a:cs typeface="Verdana"/>
              </a:rPr>
              <a:t>Anticipating</a:t>
            </a:r>
          </a:p>
          <a:p>
            <a:pPr>
              <a:lnSpc>
                <a:spcPct val="150000"/>
              </a:lnSpc>
              <a:buFont typeface="Arial" charset="0"/>
              <a:buAutoNum type="arabicPeriod"/>
              <a:defRPr/>
            </a:pPr>
            <a:endParaRPr lang="en-US" sz="2400" dirty="0">
              <a:solidFill>
                <a:schemeClr val="tx2"/>
              </a:solidFill>
              <a:latin typeface="Verdana"/>
              <a:cs typeface="Verdana"/>
            </a:endParaRPr>
          </a:p>
          <a:p>
            <a:pPr>
              <a:lnSpc>
                <a:spcPct val="150000"/>
              </a:lnSpc>
              <a:buFont typeface="Arial" charset="0"/>
              <a:buAutoNum type="arabicPeriod"/>
              <a:defRPr/>
            </a:pPr>
            <a:r>
              <a:rPr lang="en-US" sz="2400" b="1" dirty="0" smtClean="0">
                <a:solidFill>
                  <a:schemeClr val="accent4">
                    <a:lumMod val="75000"/>
                  </a:schemeClr>
                </a:solidFill>
                <a:latin typeface="Verdana"/>
                <a:cs typeface="Verdana"/>
              </a:rPr>
              <a:t>Monitoring</a:t>
            </a:r>
          </a:p>
          <a:p>
            <a:pPr>
              <a:lnSpc>
                <a:spcPct val="150000"/>
              </a:lnSpc>
              <a:buFont typeface="Arial" charset="0"/>
              <a:buAutoNum type="arabicPeriod"/>
              <a:defRPr/>
            </a:pPr>
            <a:endParaRPr lang="en-US" sz="2400" dirty="0">
              <a:solidFill>
                <a:schemeClr val="accent4">
                  <a:lumMod val="75000"/>
                </a:schemeClr>
              </a:solidFill>
              <a:latin typeface="Verdana"/>
              <a:cs typeface="Verdana"/>
            </a:endParaRPr>
          </a:p>
          <a:p>
            <a:pPr>
              <a:lnSpc>
                <a:spcPct val="150000"/>
              </a:lnSpc>
              <a:buFont typeface="Arial" charset="0"/>
              <a:buAutoNum type="arabicPeriod"/>
              <a:defRPr/>
            </a:pPr>
            <a:r>
              <a:rPr lang="en-US" sz="2400" b="1" dirty="0">
                <a:solidFill>
                  <a:schemeClr val="accent4">
                    <a:lumMod val="75000"/>
                  </a:schemeClr>
                </a:solidFill>
                <a:latin typeface="Verdana"/>
                <a:cs typeface="Verdana"/>
              </a:rPr>
              <a:t>Selecting</a:t>
            </a:r>
            <a:r>
              <a:rPr lang="en-US" sz="2400" dirty="0">
                <a:solidFill>
                  <a:schemeClr val="accent4">
                    <a:lumMod val="75000"/>
                  </a:schemeClr>
                </a:solidFill>
                <a:latin typeface="Verdana"/>
                <a:cs typeface="Verdana"/>
              </a:rPr>
              <a:t> </a:t>
            </a:r>
          </a:p>
          <a:p>
            <a:pPr>
              <a:lnSpc>
                <a:spcPct val="150000"/>
              </a:lnSpc>
              <a:buFont typeface="Arial" charset="0"/>
              <a:buAutoNum type="arabicPeriod"/>
              <a:defRPr/>
            </a:pPr>
            <a:endParaRPr lang="en-US" sz="2400" dirty="0" smtClean="0">
              <a:solidFill>
                <a:schemeClr val="accent4">
                  <a:lumMod val="75000"/>
                </a:schemeClr>
              </a:solidFill>
              <a:latin typeface="Verdana"/>
              <a:cs typeface="Verdana"/>
            </a:endParaRPr>
          </a:p>
          <a:p>
            <a:pPr>
              <a:lnSpc>
                <a:spcPct val="150000"/>
              </a:lnSpc>
              <a:buFont typeface="Arial" charset="0"/>
              <a:buAutoNum type="arabicPeriod"/>
              <a:defRPr/>
            </a:pPr>
            <a:r>
              <a:rPr lang="en-US" sz="2400" b="1" dirty="0" smtClean="0">
                <a:solidFill>
                  <a:schemeClr val="accent4">
                    <a:lumMod val="75000"/>
                  </a:schemeClr>
                </a:solidFill>
                <a:latin typeface="Verdana"/>
                <a:cs typeface="Verdana"/>
              </a:rPr>
              <a:t>Sequencing</a:t>
            </a:r>
            <a:r>
              <a:rPr lang="en-US" sz="2400" dirty="0" smtClean="0">
                <a:solidFill>
                  <a:schemeClr val="accent4">
                    <a:lumMod val="75000"/>
                  </a:schemeClr>
                </a:solidFill>
                <a:latin typeface="Verdana"/>
                <a:cs typeface="Verdana"/>
              </a:rPr>
              <a:t> </a:t>
            </a:r>
          </a:p>
          <a:p>
            <a:pPr>
              <a:lnSpc>
                <a:spcPct val="150000"/>
              </a:lnSpc>
              <a:buFont typeface="Arial" charset="0"/>
              <a:buAutoNum type="arabicPeriod"/>
              <a:defRPr/>
            </a:pPr>
            <a:endParaRPr lang="en-US" sz="2400" dirty="0" smtClean="0">
              <a:solidFill>
                <a:schemeClr val="accent4">
                  <a:lumMod val="75000"/>
                </a:schemeClr>
              </a:solidFill>
              <a:latin typeface="Verdana"/>
              <a:cs typeface="Verdana"/>
            </a:endParaRPr>
          </a:p>
          <a:p>
            <a:pPr>
              <a:lnSpc>
                <a:spcPct val="150000"/>
              </a:lnSpc>
              <a:buFont typeface="Arial" charset="0"/>
              <a:buAutoNum type="arabicPeriod"/>
              <a:defRPr/>
            </a:pPr>
            <a:r>
              <a:rPr lang="en-US" sz="2400" b="1" dirty="0" smtClean="0">
                <a:solidFill>
                  <a:schemeClr val="accent4">
                    <a:lumMod val="75000"/>
                  </a:schemeClr>
                </a:solidFill>
                <a:latin typeface="Verdana"/>
                <a:cs typeface="Verdana"/>
              </a:rPr>
              <a:t>Connecting</a:t>
            </a:r>
            <a:endParaRPr lang="en-US" sz="2400" i="1" dirty="0" smtClean="0">
              <a:solidFill>
                <a:schemeClr val="accent4">
                  <a:lumMod val="75000"/>
                </a:schemeClr>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2" name="Rectangle 41"/>
          <p:cNvSpPr/>
          <p:nvPr/>
        </p:nvSpPr>
        <p:spPr>
          <a:xfrm>
            <a:off x="1323975" y="1933574"/>
            <a:ext cx="6860705" cy="461665"/>
          </a:xfrm>
          <a:prstGeom prst="rect">
            <a:avLst/>
          </a:prstGeom>
        </p:spPr>
        <p:txBody>
          <a:bodyPr wrap="square">
            <a:spAutoFit/>
          </a:bodyPr>
          <a:lstStyle/>
          <a:p>
            <a:endParaRPr lang="en-US" sz="2400" dirty="0" smtClean="0">
              <a:solidFill>
                <a:srgbClr val="003366"/>
              </a:solidFill>
              <a:latin typeface="Verdana"/>
              <a:cs typeface="Verdana"/>
            </a:endParaRPr>
          </a:p>
        </p:txBody>
      </p:sp>
      <p:sp>
        <p:nvSpPr>
          <p:cNvPr id="3" name="Right Brace 2"/>
          <p:cNvSpPr/>
          <p:nvPr/>
        </p:nvSpPr>
        <p:spPr>
          <a:xfrm>
            <a:off x="4080933" y="1462177"/>
            <a:ext cx="1591734" cy="492169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7" name="Group 6"/>
          <p:cNvGrpSpPr/>
          <p:nvPr/>
        </p:nvGrpSpPr>
        <p:grpSpPr>
          <a:xfrm>
            <a:off x="5994400" y="2940280"/>
            <a:ext cx="4030133" cy="1938992"/>
            <a:chOff x="5994400" y="2940280"/>
            <a:chExt cx="4030133" cy="1938992"/>
          </a:xfrm>
        </p:grpSpPr>
        <p:sp>
          <p:nvSpPr>
            <p:cNvPr id="5" name="TextBox 4"/>
            <p:cNvSpPr txBox="1"/>
            <p:nvPr/>
          </p:nvSpPr>
          <p:spPr>
            <a:xfrm>
              <a:off x="5994400" y="2940280"/>
              <a:ext cx="4030133" cy="1938992"/>
            </a:xfrm>
            <a:prstGeom prst="rect">
              <a:avLst/>
            </a:prstGeom>
            <a:noFill/>
          </p:spPr>
          <p:txBody>
            <a:bodyPr wrap="square" rtlCol="0">
              <a:spAutoFit/>
            </a:bodyPr>
            <a:lstStyle/>
            <a:p>
              <a:r>
                <a:rPr lang="en-US" sz="2400" i="1" dirty="0" smtClean="0">
                  <a:solidFill>
                    <a:srgbClr val="1F497D"/>
                  </a:solidFill>
                  <a:latin typeface="Verdana"/>
                  <a:cs typeface="Verdana"/>
                </a:rPr>
                <a:t>5 Practices for Orchestrating</a:t>
              </a:r>
            </a:p>
            <a:p>
              <a:r>
                <a:rPr lang="en-US" sz="2400" i="1" dirty="0" smtClean="0">
                  <a:solidFill>
                    <a:srgbClr val="1F497D"/>
                  </a:solidFill>
                  <a:latin typeface="Verdana"/>
                  <a:cs typeface="Verdana"/>
                </a:rPr>
                <a:t>Productive </a:t>
              </a:r>
            </a:p>
            <a:p>
              <a:r>
                <a:rPr lang="en-US" sz="2400" i="1" dirty="0" smtClean="0">
                  <a:solidFill>
                    <a:srgbClr val="1F497D"/>
                  </a:solidFill>
                  <a:latin typeface="Verdana"/>
                  <a:cs typeface="Verdana"/>
                </a:rPr>
                <a:t>Mathematics</a:t>
              </a:r>
            </a:p>
            <a:p>
              <a:r>
                <a:rPr lang="en-US" sz="2400" i="1" dirty="0" smtClean="0">
                  <a:solidFill>
                    <a:srgbClr val="1F497D"/>
                  </a:solidFill>
                  <a:latin typeface="Verdana"/>
                  <a:cs typeface="Verdana"/>
                </a:rPr>
                <a:t>Discussions</a:t>
              </a:r>
              <a:endParaRPr lang="en-US" sz="2400" dirty="0">
                <a:solidFill>
                  <a:srgbClr val="1F497D"/>
                </a:solidFill>
                <a:latin typeface="Verdana"/>
                <a:cs typeface="Verdana"/>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84680" y="3595386"/>
              <a:ext cx="744545" cy="1063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006116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Pose Purposeful Questions</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endParaRPr lang="en-US" sz="2800" dirty="0" smtClean="0">
              <a:solidFill>
                <a:srgbClr val="1F497D"/>
              </a:solidFill>
              <a:latin typeface="Verdana"/>
              <a:cs typeface="Verdana"/>
            </a:endParaRP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4" name="Rectangle 43"/>
          <p:cNvSpPr/>
          <p:nvPr/>
        </p:nvSpPr>
        <p:spPr>
          <a:xfrm>
            <a:off x="1323975" y="1143000"/>
            <a:ext cx="7419975" cy="5579989"/>
          </a:xfrm>
          <a:prstGeom prst="rect">
            <a:avLst/>
          </a:prstGeom>
        </p:spPr>
        <p:txBody>
          <a:bodyPr wrap="square">
            <a:spAutoFit/>
          </a:bodyPr>
          <a:lstStyle/>
          <a:p>
            <a:pPr marL="114300" indent="-114300">
              <a:spcBef>
                <a:spcPts val="600"/>
              </a:spcBef>
              <a:buNone/>
            </a:pPr>
            <a:r>
              <a:rPr lang="en-US" sz="2000" dirty="0" smtClean="0">
                <a:solidFill>
                  <a:srgbClr val="1F497D"/>
                </a:solidFill>
                <a:latin typeface="Verdana"/>
                <a:cs typeface="Verdana"/>
              </a:rPr>
              <a:t>Effective Questions should:</a:t>
            </a:r>
          </a:p>
          <a:p>
            <a:pPr marL="342900" indent="-342900">
              <a:spcBef>
                <a:spcPts val="600"/>
              </a:spcBef>
              <a:buFont typeface="Arial"/>
              <a:buChar char="•"/>
            </a:pPr>
            <a:r>
              <a:rPr lang="en-US" sz="2000" dirty="0" smtClean="0">
                <a:solidFill>
                  <a:srgbClr val="1F497D"/>
                </a:solidFill>
                <a:latin typeface="Verdana"/>
                <a:cs typeface="Verdana"/>
              </a:rPr>
              <a:t>Reveal students’ current understandings; </a:t>
            </a:r>
          </a:p>
          <a:p>
            <a:pPr marL="342900" indent="-342900">
              <a:spcBef>
                <a:spcPts val="600"/>
              </a:spcBef>
              <a:buFont typeface="Arial"/>
              <a:buChar char="•"/>
            </a:pPr>
            <a:r>
              <a:rPr lang="en-US" sz="2000" dirty="0" smtClean="0">
                <a:solidFill>
                  <a:srgbClr val="1F497D"/>
                </a:solidFill>
                <a:latin typeface="Verdana"/>
                <a:cs typeface="Verdana"/>
              </a:rPr>
              <a:t>Encourage students to explain, elaborate, or clarify their thinking; and</a:t>
            </a:r>
          </a:p>
          <a:p>
            <a:pPr marL="342900" indent="-342900">
              <a:spcBef>
                <a:spcPts val="600"/>
              </a:spcBef>
              <a:buFont typeface="Arial"/>
              <a:buChar char="•"/>
            </a:pPr>
            <a:r>
              <a:rPr lang="en-US" sz="2000" dirty="0" smtClean="0">
                <a:solidFill>
                  <a:srgbClr val="1F497D"/>
                </a:solidFill>
                <a:latin typeface="Verdana"/>
                <a:cs typeface="Verdana"/>
              </a:rPr>
              <a:t>Make the mathematics more visible and accessible for student examination and discussion.</a:t>
            </a:r>
            <a:endParaRPr lang="en-US" sz="2000" b="1" i="1" dirty="0" smtClean="0">
              <a:solidFill>
                <a:schemeClr val="accent1">
                  <a:lumMod val="75000"/>
                </a:schemeClr>
              </a:solidFill>
              <a:latin typeface="Verdana"/>
              <a:ea typeface="ＭＳ Ｐゴシック" charset="0"/>
              <a:cs typeface="Verdana"/>
            </a:endParaRPr>
          </a:p>
          <a:p>
            <a:endParaRPr lang="en-US" sz="2000" i="1" dirty="0" smtClean="0">
              <a:solidFill>
                <a:srgbClr val="8064A2"/>
              </a:solidFill>
              <a:latin typeface="Verdana"/>
              <a:ea typeface="ＭＳ Ｐゴシック" charset="0"/>
              <a:cs typeface="Verdana"/>
            </a:endParaRPr>
          </a:p>
          <a:p>
            <a:r>
              <a:rPr lang="en-US" sz="2000" b="1" i="1" dirty="0" smtClean="0">
                <a:solidFill>
                  <a:srgbClr val="604A7B"/>
                </a:solidFill>
                <a:latin typeface="Verdana"/>
                <a:ea typeface="ＭＳ Ｐゴシック" charset="0"/>
                <a:cs typeface="Verdana"/>
              </a:rPr>
              <a:t>Teachers</a:t>
            </a:r>
            <a:r>
              <a:rPr lang="ja-JP" altLang="en-US" sz="2000" b="1" i="1" dirty="0" smtClean="0">
                <a:solidFill>
                  <a:srgbClr val="604A7B"/>
                </a:solidFill>
                <a:latin typeface="Verdana"/>
                <a:ea typeface="ＭＳ Ｐゴシック" charset="0"/>
                <a:cs typeface="Verdana"/>
              </a:rPr>
              <a:t>’</a:t>
            </a:r>
            <a:r>
              <a:rPr lang="en-US" altLang="ja-JP" sz="2000" b="1" i="1" dirty="0" smtClean="0">
                <a:solidFill>
                  <a:srgbClr val="604A7B"/>
                </a:solidFill>
                <a:latin typeface="Verdana"/>
                <a:ea typeface="ＭＳ Ｐゴシック" charset="0"/>
                <a:cs typeface="Verdana"/>
              </a:rPr>
              <a:t> questions are crucial </a:t>
            </a:r>
            <a:r>
              <a:rPr lang="en-US" altLang="ja-JP" sz="2000" i="1" dirty="0" smtClean="0">
                <a:solidFill>
                  <a:srgbClr val="604A7B"/>
                </a:solidFill>
                <a:latin typeface="Verdana"/>
                <a:ea typeface="ＭＳ Ｐゴシック" charset="0"/>
                <a:cs typeface="Verdana"/>
              </a:rPr>
              <a:t>in helping students make connections and learn important mathematics and science concepts. Teachers need to know how students typically think about particular concepts, how to determine what a particular student or group of students thinks about those ideas, and how to help students deepen their understanding. </a:t>
            </a:r>
          </a:p>
          <a:p>
            <a:pPr algn="r">
              <a:lnSpc>
                <a:spcPct val="120000"/>
              </a:lnSpc>
            </a:pPr>
            <a:r>
              <a:rPr lang="en-US" dirty="0" smtClean="0">
                <a:solidFill>
                  <a:srgbClr val="604A7B"/>
                </a:solidFill>
                <a:latin typeface="Verdana"/>
                <a:ea typeface="ＭＳ Ｐゴシック" charset="0"/>
                <a:cs typeface="Verdana"/>
              </a:rPr>
              <a:t>Weiss &amp; Pasley, 2004</a:t>
            </a:r>
            <a:endParaRPr lang="en-US" i="1" dirty="0" smtClean="0">
              <a:solidFill>
                <a:srgbClr val="604A7B"/>
              </a:solidFill>
              <a:latin typeface="Verdana"/>
              <a:ea typeface="ＭＳ Ｐゴシック" charset="0"/>
              <a:cs typeface="Verdana"/>
            </a:endParaRPr>
          </a:p>
          <a:p>
            <a:endParaRPr lang="en-US" sz="2000" dirty="0" smtClean="0">
              <a:solidFill>
                <a:schemeClr val="tx2"/>
              </a:solidFill>
              <a:latin typeface="Verdana"/>
              <a:cs typeface="Verdana"/>
            </a:endParaRPr>
          </a:p>
          <a:p>
            <a:endParaRPr lang="en-US" sz="2000" dirty="0">
              <a:solidFill>
                <a:schemeClr val="tx2"/>
              </a:solidFill>
            </a:endParaRPr>
          </a:p>
        </p:txBody>
      </p:sp>
    </p:spTree>
    <p:extLst>
      <p:ext uri="{BB962C8B-B14F-4D97-AF65-F5344CB8AC3E}">
        <p14:creationId xmlns:p14="http://schemas.microsoft.com/office/powerpoint/2010/main" val="105506638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122" y="209472"/>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Purposeful Questions</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nvGrpSpPr>
          <p:cNvPr id="3" name="Group 7"/>
          <p:cNvGrpSpPr/>
          <p:nvPr/>
        </p:nvGrpSpPr>
        <p:grpSpPr>
          <a:xfrm>
            <a:off x="7684408" y="570417"/>
            <a:ext cx="1246214" cy="1223828"/>
            <a:chOff x="0" y="0"/>
            <a:chExt cx="3011805" cy="3277235"/>
          </a:xfrm>
        </p:grpSpPr>
        <p:grpSp>
          <p:nvGrpSpPr>
            <p:cNvPr id="7" name="Group 7"/>
            <p:cNvGrpSpPr/>
            <p:nvPr/>
          </p:nvGrpSpPr>
          <p:grpSpPr>
            <a:xfrm>
              <a:off x="0" y="0"/>
              <a:ext cx="3011805" cy="3277235"/>
              <a:chOff x="0" y="0"/>
              <a:chExt cx="3011805" cy="3277235"/>
            </a:xfrm>
          </p:grpSpPr>
          <p:grpSp>
            <p:nvGrpSpPr>
              <p:cNvPr id="8" name="Group 10"/>
              <p:cNvGrpSpPr>
                <a:grpSpLocks/>
              </p:cNvGrpSpPr>
              <p:nvPr/>
            </p:nvGrpSpPr>
            <p:grpSpPr bwMode="auto">
              <a:xfrm>
                <a:off x="0" y="0"/>
                <a:ext cx="3011805" cy="3277235"/>
                <a:chOff x="7708" y="7499"/>
                <a:chExt cx="4743" cy="5161"/>
              </a:xfrm>
            </p:grpSpPr>
            <p:sp>
              <p:nvSpPr>
                <p:cNvPr id="32" name="Freeform 31"/>
                <p:cNvSpPr>
                  <a:spLocks/>
                </p:cNvSpPr>
                <p:nvPr/>
              </p:nvSpPr>
              <p:spPr bwMode="auto">
                <a:xfrm>
                  <a:off x="7708" y="8907"/>
                  <a:ext cx="1619" cy="1890"/>
                </a:xfrm>
                <a:custGeom>
                  <a:avLst/>
                  <a:gdLst>
                    <a:gd name="T0" fmla="*/ 1619 w 1619"/>
                    <a:gd name="T1" fmla="*/ 0 h 1890"/>
                    <a:gd name="T2" fmla="*/ 1463 w 1619"/>
                    <a:gd name="T3" fmla="*/ 14 h 1890"/>
                    <a:gd name="T4" fmla="*/ 1378 w 1619"/>
                    <a:gd name="T5" fmla="*/ 28 h 1890"/>
                    <a:gd name="T6" fmla="*/ 1221 w 1619"/>
                    <a:gd name="T7" fmla="*/ 56 h 1890"/>
                    <a:gd name="T8" fmla="*/ 1065 w 1619"/>
                    <a:gd name="T9" fmla="*/ 113 h 1890"/>
                    <a:gd name="T10" fmla="*/ 923 w 1619"/>
                    <a:gd name="T11" fmla="*/ 184 h 1890"/>
                    <a:gd name="T12" fmla="*/ 781 w 1619"/>
                    <a:gd name="T13" fmla="*/ 270 h 1890"/>
                    <a:gd name="T14" fmla="*/ 710 w 1619"/>
                    <a:gd name="T15" fmla="*/ 327 h 1890"/>
                    <a:gd name="T16" fmla="*/ 583 w 1619"/>
                    <a:gd name="T17" fmla="*/ 426 h 1890"/>
                    <a:gd name="T18" fmla="*/ 469 w 1619"/>
                    <a:gd name="T19" fmla="*/ 554 h 1890"/>
                    <a:gd name="T20" fmla="*/ 370 w 1619"/>
                    <a:gd name="T21" fmla="*/ 682 h 1890"/>
                    <a:gd name="T22" fmla="*/ 313 w 1619"/>
                    <a:gd name="T23" fmla="*/ 767 h 1890"/>
                    <a:gd name="T24" fmla="*/ 228 w 1619"/>
                    <a:gd name="T25" fmla="*/ 909 h 1890"/>
                    <a:gd name="T26" fmla="*/ 157 w 1619"/>
                    <a:gd name="T27" fmla="*/ 1066 h 1890"/>
                    <a:gd name="T28" fmla="*/ 100 w 1619"/>
                    <a:gd name="T29" fmla="*/ 1236 h 1890"/>
                    <a:gd name="T30" fmla="*/ 43 w 1619"/>
                    <a:gd name="T31" fmla="*/ 1407 h 1890"/>
                    <a:gd name="T32" fmla="*/ 29 w 1619"/>
                    <a:gd name="T33" fmla="*/ 1507 h 1890"/>
                    <a:gd name="T34" fmla="*/ 0 w 1619"/>
                    <a:gd name="T35" fmla="*/ 1691 h 1890"/>
                    <a:gd name="T36" fmla="*/ 0 w 1619"/>
                    <a:gd name="T37" fmla="*/ 1890 h 1890"/>
                    <a:gd name="T38" fmla="*/ 29 w 1619"/>
                    <a:gd name="T39" fmla="*/ 1791 h 1890"/>
                    <a:gd name="T40" fmla="*/ 43 w 1619"/>
                    <a:gd name="T41" fmla="*/ 1606 h 1890"/>
                    <a:gd name="T42" fmla="*/ 57 w 1619"/>
                    <a:gd name="T43" fmla="*/ 1521 h 1890"/>
                    <a:gd name="T44" fmla="*/ 100 w 1619"/>
                    <a:gd name="T45" fmla="*/ 1336 h 1890"/>
                    <a:gd name="T46" fmla="*/ 157 w 1619"/>
                    <a:gd name="T47" fmla="*/ 1165 h 1890"/>
                    <a:gd name="T48" fmla="*/ 228 w 1619"/>
                    <a:gd name="T49" fmla="*/ 995 h 1890"/>
                    <a:gd name="T50" fmla="*/ 299 w 1619"/>
                    <a:gd name="T51" fmla="*/ 853 h 1890"/>
                    <a:gd name="T52" fmla="*/ 398 w 1619"/>
                    <a:gd name="T53" fmla="*/ 710 h 1890"/>
                    <a:gd name="T54" fmla="*/ 497 w 1619"/>
                    <a:gd name="T55" fmla="*/ 582 h 1890"/>
                    <a:gd name="T56" fmla="*/ 611 w 1619"/>
                    <a:gd name="T57" fmla="*/ 455 h 1890"/>
                    <a:gd name="T58" fmla="*/ 739 w 1619"/>
                    <a:gd name="T59" fmla="*/ 341 h 1890"/>
                    <a:gd name="T60" fmla="*/ 866 w 1619"/>
                    <a:gd name="T61" fmla="*/ 255 h 1890"/>
                    <a:gd name="T62" fmla="*/ 1008 w 1619"/>
                    <a:gd name="T63" fmla="*/ 184 h 1890"/>
                    <a:gd name="T64" fmla="*/ 1150 w 1619"/>
                    <a:gd name="T65" fmla="*/ 113 h 1890"/>
                    <a:gd name="T66" fmla="*/ 1307 w 1619"/>
                    <a:gd name="T67" fmla="*/ 71 h 1890"/>
                    <a:gd name="T68" fmla="*/ 1392 w 1619"/>
                    <a:gd name="T69" fmla="*/ 56 h 1890"/>
                    <a:gd name="T70" fmla="*/ 1548 w 1619"/>
                    <a:gd name="T71" fmla="*/ 4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1619" y="28"/>
                      </a:moveTo>
                      <a:lnTo>
                        <a:pt x="1619" y="0"/>
                      </a:lnTo>
                      <a:lnTo>
                        <a:pt x="1548" y="0"/>
                      </a:lnTo>
                      <a:lnTo>
                        <a:pt x="1463" y="14"/>
                      </a:lnTo>
                      <a:lnTo>
                        <a:pt x="1378" y="28"/>
                      </a:lnTo>
                      <a:lnTo>
                        <a:pt x="1378" y="28"/>
                      </a:lnTo>
                      <a:lnTo>
                        <a:pt x="1292" y="42"/>
                      </a:lnTo>
                      <a:lnTo>
                        <a:pt x="1221" y="56"/>
                      </a:lnTo>
                      <a:lnTo>
                        <a:pt x="1136" y="85"/>
                      </a:lnTo>
                      <a:lnTo>
                        <a:pt x="1065" y="113"/>
                      </a:lnTo>
                      <a:lnTo>
                        <a:pt x="994" y="142"/>
                      </a:lnTo>
                      <a:lnTo>
                        <a:pt x="923" y="184"/>
                      </a:lnTo>
                      <a:lnTo>
                        <a:pt x="852" y="227"/>
                      </a:lnTo>
                      <a:lnTo>
                        <a:pt x="781" y="270"/>
                      </a:lnTo>
                      <a:lnTo>
                        <a:pt x="781" y="270"/>
                      </a:lnTo>
                      <a:lnTo>
                        <a:pt x="710" y="327"/>
                      </a:lnTo>
                      <a:lnTo>
                        <a:pt x="654" y="383"/>
                      </a:lnTo>
                      <a:lnTo>
                        <a:pt x="583" y="426"/>
                      </a:lnTo>
                      <a:lnTo>
                        <a:pt x="526" y="497"/>
                      </a:lnTo>
                      <a:lnTo>
                        <a:pt x="469" y="554"/>
                      </a:lnTo>
                      <a:lnTo>
                        <a:pt x="426" y="611"/>
                      </a:lnTo>
                      <a:lnTo>
                        <a:pt x="370" y="682"/>
                      </a:lnTo>
                      <a:lnTo>
                        <a:pt x="327" y="753"/>
                      </a:lnTo>
                      <a:lnTo>
                        <a:pt x="313" y="767"/>
                      </a:lnTo>
                      <a:lnTo>
                        <a:pt x="270" y="838"/>
                      </a:lnTo>
                      <a:lnTo>
                        <a:pt x="228" y="909"/>
                      </a:lnTo>
                      <a:lnTo>
                        <a:pt x="185" y="995"/>
                      </a:lnTo>
                      <a:lnTo>
                        <a:pt x="157" y="1066"/>
                      </a:lnTo>
                      <a:lnTo>
                        <a:pt x="128" y="1151"/>
                      </a:lnTo>
                      <a:lnTo>
                        <a:pt x="100" y="1236"/>
                      </a:lnTo>
                      <a:lnTo>
                        <a:pt x="71" y="1322"/>
                      </a:lnTo>
                      <a:lnTo>
                        <a:pt x="43" y="1407"/>
                      </a:lnTo>
                      <a:lnTo>
                        <a:pt x="29" y="1507"/>
                      </a:lnTo>
                      <a:lnTo>
                        <a:pt x="29" y="1507"/>
                      </a:lnTo>
                      <a:lnTo>
                        <a:pt x="15" y="1606"/>
                      </a:lnTo>
                      <a:lnTo>
                        <a:pt x="0" y="1691"/>
                      </a:lnTo>
                      <a:lnTo>
                        <a:pt x="0" y="1791"/>
                      </a:lnTo>
                      <a:lnTo>
                        <a:pt x="0" y="1890"/>
                      </a:lnTo>
                      <a:lnTo>
                        <a:pt x="29" y="1890"/>
                      </a:lnTo>
                      <a:lnTo>
                        <a:pt x="29" y="1791"/>
                      </a:lnTo>
                      <a:lnTo>
                        <a:pt x="43" y="1691"/>
                      </a:lnTo>
                      <a:lnTo>
                        <a:pt x="43" y="1606"/>
                      </a:lnTo>
                      <a:lnTo>
                        <a:pt x="57" y="1521"/>
                      </a:lnTo>
                      <a:lnTo>
                        <a:pt x="57" y="1521"/>
                      </a:lnTo>
                      <a:lnTo>
                        <a:pt x="71" y="1421"/>
                      </a:lnTo>
                      <a:lnTo>
                        <a:pt x="100" y="1336"/>
                      </a:lnTo>
                      <a:lnTo>
                        <a:pt x="128" y="1251"/>
                      </a:lnTo>
                      <a:lnTo>
                        <a:pt x="157" y="1165"/>
                      </a:lnTo>
                      <a:lnTo>
                        <a:pt x="185" y="1080"/>
                      </a:lnTo>
                      <a:lnTo>
                        <a:pt x="228" y="995"/>
                      </a:lnTo>
                      <a:lnTo>
                        <a:pt x="256" y="924"/>
                      </a:lnTo>
                      <a:lnTo>
                        <a:pt x="299" y="853"/>
                      </a:lnTo>
                      <a:lnTo>
                        <a:pt x="341" y="782"/>
                      </a:lnTo>
                      <a:lnTo>
                        <a:pt x="398" y="710"/>
                      </a:lnTo>
                      <a:lnTo>
                        <a:pt x="441" y="639"/>
                      </a:lnTo>
                      <a:lnTo>
                        <a:pt x="497" y="582"/>
                      </a:lnTo>
                      <a:lnTo>
                        <a:pt x="554" y="511"/>
                      </a:lnTo>
                      <a:lnTo>
                        <a:pt x="611" y="455"/>
                      </a:lnTo>
                      <a:lnTo>
                        <a:pt x="668" y="398"/>
                      </a:lnTo>
                      <a:lnTo>
                        <a:pt x="739" y="341"/>
                      </a:lnTo>
                      <a:lnTo>
                        <a:pt x="795" y="298"/>
                      </a:lnTo>
                      <a:lnTo>
                        <a:pt x="866" y="255"/>
                      </a:lnTo>
                      <a:lnTo>
                        <a:pt x="937" y="213"/>
                      </a:lnTo>
                      <a:lnTo>
                        <a:pt x="1008" y="184"/>
                      </a:lnTo>
                      <a:lnTo>
                        <a:pt x="1079" y="142"/>
                      </a:lnTo>
                      <a:lnTo>
                        <a:pt x="1150" y="113"/>
                      </a:lnTo>
                      <a:lnTo>
                        <a:pt x="1221" y="85"/>
                      </a:lnTo>
                      <a:lnTo>
                        <a:pt x="1307" y="71"/>
                      </a:lnTo>
                      <a:lnTo>
                        <a:pt x="1392" y="56"/>
                      </a:lnTo>
                      <a:lnTo>
                        <a:pt x="1392" y="56"/>
                      </a:lnTo>
                      <a:lnTo>
                        <a:pt x="1463" y="42"/>
                      </a:lnTo>
                      <a:lnTo>
                        <a:pt x="1548" y="42"/>
                      </a:lnTo>
                      <a:lnTo>
                        <a:pt x="161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p:cNvSpPr>
                  <a:spLocks/>
                </p:cNvSpPr>
                <p:nvPr/>
              </p:nvSpPr>
              <p:spPr bwMode="auto">
                <a:xfrm>
                  <a:off x="7723" y="10783"/>
                  <a:ext cx="1561" cy="1820"/>
                </a:xfrm>
                <a:custGeom>
                  <a:avLst/>
                  <a:gdLst>
                    <a:gd name="T0" fmla="*/ 0 w 1561"/>
                    <a:gd name="T1" fmla="*/ 0 h 1820"/>
                    <a:gd name="T2" fmla="*/ 0 w 1561"/>
                    <a:gd name="T3" fmla="*/ 157 h 1820"/>
                    <a:gd name="T4" fmla="*/ 14 w 1561"/>
                    <a:gd name="T5" fmla="*/ 313 h 1820"/>
                    <a:gd name="T6" fmla="*/ 28 w 1561"/>
                    <a:gd name="T7" fmla="*/ 398 h 1820"/>
                    <a:gd name="T8" fmla="*/ 56 w 1561"/>
                    <a:gd name="T9" fmla="*/ 555 h 1820"/>
                    <a:gd name="T10" fmla="*/ 113 w 1561"/>
                    <a:gd name="T11" fmla="*/ 697 h 1820"/>
                    <a:gd name="T12" fmla="*/ 170 w 1561"/>
                    <a:gd name="T13" fmla="*/ 839 h 1820"/>
                    <a:gd name="T14" fmla="*/ 255 w 1561"/>
                    <a:gd name="T15" fmla="*/ 981 h 1820"/>
                    <a:gd name="T16" fmla="*/ 298 w 1561"/>
                    <a:gd name="T17" fmla="*/ 1052 h 1820"/>
                    <a:gd name="T18" fmla="*/ 397 w 1561"/>
                    <a:gd name="T19" fmla="*/ 1180 h 1820"/>
                    <a:gd name="T20" fmla="*/ 511 w 1561"/>
                    <a:gd name="T21" fmla="*/ 1294 h 1820"/>
                    <a:gd name="T22" fmla="*/ 624 w 1561"/>
                    <a:gd name="T23" fmla="*/ 1394 h 1820"/>
                    <a:gd name="T24" fmla="*/ 766 w 1561"/>
                    <a:gd name="T25" fmla="*/ 1493 h 1820"/>
                    <a:gd name="T26" fmla="*/ 837 w 1561"/>
                    <a:gd name="T27" fmla="*/ 1550 h 1820"/>
                    <a:gd name="T28" fmla="*/ 979 w 1561"/>
                    <a:gd name="T29" fmla="*/ 1621 h 1820"/>
                    <a:gd name="T30" fmla="*/ 1135 w 1561"/>
                    <a:gd name="T31" fmla="*/ 1692 h 1820"/>
                    <a:gd name="T32" fmla="*/ 1292 w 1561"/>
                    <a:gd name="T33" fmla="*/ 1749 h 1820"/>
                    <a:gd name="T34" fmla="*/ 1462 w 1561"/>
                    <a:gd name="T35" fmla="*/ 1806 h 1820"/>
                    <a:gd name="T36" fmla="*/ 1547 w 1561"/>
                    <a:gd name="T37" fmla="*/ 1820 h 1820"/>
                    <a:gd name="T38" fmla="*/ 1476 w 1561"/>
                    <a:gd name="T39" fmla="*/ 1763 h 1820"/>
                    <a:gd name="T40" fmla="*/ 1391 w 1561"/>
                    <a:gd name="T41" fmla="*/ 1749 h 1820"/>
                    <a:gd name="T42" fmla="*/ 1221 w 1561"/>
                    <a:gd name="T43" fmla="*/ 1692 h 1820"/>
                    <a:gd name="T44" fmla="*/ 1064 w 1561"/>
                    <a:gd name="T45" fmla="*/ 1635 h 1820"/>
                    <a:gd name="T46" fmla="*/ 922 w 1561"/>
                    <a:gd name="T47" fmla="*/ 1564 h 1820"/>
                    <a:gd name="T48" fmla="*/ 780 w 1561"/>
                    <a:gd name="T49" fmla="*/ 1479 h 1820"/>
                    <a:gd name="T50" fmla="*/ 653 w 1561"/>
                    <a:gd name="T51" fmla="*/ 1379 h 1820"/>
                    <a:gd name="T52" fmla="*/ 539 w 1561"/>
                    <a:gd name="T53" fmla="*/ 1266 h 1820"/>
                    <a:gd name="T54" fmla="*/ 426 w 1561"/>
                    <a:gd name="T55" fmla="*/ 1152 h 1820"/>
                    <a:gd name="T56" fmla="*/ 326 w 1561"/>
                    <a:gd name="T57" fmla="*/ 1024 h 1820"/>
                    <a:gd name="T58" fmla="*/ 241 w 1561"/>
                    <a:gd name="T59" fmla="*/ 896 h 1820"/>
                    <a:gd name="T60" fmla="*/ 170 w 1561"/>
                    <a:gd name="T61" fmla="*/ 754 h 1820"/>
                    <a:gd name="T62" fmla="*/ 113 w 1561"/>
                    <a:gd name="T63" fmla="*/ 612 h 1820"/>
                    <a:gd name="T64" fmla="*/ 71 w 1561"/>
                    <a:gd name="T65" fmla="*/ 469 h 1820"/>
                    <a:gd name="T66" fmla="*/ 56 w 1561"/>
                    <a:gd name="T67" fmla="*/ 384 h 1820"/>
                    <a:gd name="T68" fmla="*/ 28 w 1561"/>
                    <a:gd name="T69" fmla="*/ 242 h 1820"/>
                    <a:gd name="T70" fmla="*/ 28 w 1561"/>
                    <a:gd name="T71" fmla="*/ 86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1" h="1820">
                      <a:moveTo>
                        <a:pt x="28" y="0"/>
                      </a:moveTo>
                      <a:lnTo>
                        <a:pt x="0" y="0"/>
                      </a:lnTo>
                      <a:lnTo>
                        <a:pt x="0" y="86"/>
                      </a:lnTo>
                      <a:lnTo>
                        <a:pt x="0" y="157"/>
                      </a:lnTo>
                      <a:lnTo>
                        <a:pt x="0" y="242"/>
                      </a:lnTo>
                      <a:lnTo>
                        <a:pt x="14" y="313"/>
                      </a:lnTo>
                      <a:lnTo>
                        <a:pt x="28" y="398"/>
                      </a:lnTo>
                      <a:lnTo>
                        <a:pt x="28" y="398"/>
                      </a:lnTo>
                      <a:lnTo>
                        <a:pt x="42" y="484"/>
                      </a:lnTo>
                      <a:lnTo>
                        <a:pt x="56" y="555"/>
                      </a:lnTo>
                      <a:lnTo>
                        <a:pt x="85" y="626"/>
                      </a:lnTo>
                      <a:lnTo>
                        <a:pt x="113" y="697"/>
                      </a:lnTo>
                      <a:lnTo>
                        <a:pt x="142" y="768"/>
                      </a:lnTo>
                      <a:lnTo>
                        <a:pt x="170" y="839"/>
                      </a:lnTo>
                      <a:lnTo>
                        <a:pt x="213" y="910"/>
                      </a:lnTo>
                      <a:lnTo>
                        <a:pt x="255" y="981"/>
                      </a:lnTo>
                      <a:lnTo>
                        <a:pt x="255" y="981"/>
                      </a:lnTo>
                      <a:lnTo>
                        <a:pt x="298" y="1052"/>
                      </a:lnTo>
                      <a:lnTo>
                        <a:pt x="355" y="1109"/>
                      </a:lnTo>
                      <a:lnTo>
                        <a:pt x="397" y="1180"/>
                      </a:lnTo>
                      <a:lnTo>
                        <a:pt x="454" y="1237"/>
                      </a:lnTo>
                      <a:lnTo>
                        <a:pt x="511" y="1294"/>
                      </a:lnTo>
                      <a:lnTo>
                        <a:pt x="568" y="1351"/>
                      </a:lnTo>
                      <a:lnTo>
                        <a:pt x="624" y="1394"/>
                      </a:lnTo>
                      <a:lnTo>
                        <a:pt x="695" y="1450"/>
                      </a:lnTo>
                      <a:lnTo>
                        <a:pt x="766" y="1493"/>
                      </a:lnTo>
                      <a:lnTo>
                        <a:pt x="766" y="1507"/>
                      </a:lnTo>
                      <a:lnTo>
                        <a:pt x="837" y="1550"/>
                      </a:lnTo>
                      <a:lnTo>
                        <a:pt x="908" y="1593"/>
                      </a:lnTo>
                      <a:lnTo>
                        <a:pt x="979" y="1621"/>
                      </a:lnTo>
                      <a:lnTo>
                        <a:pt x="1050" y="1664"/>
                      </a:lnTo>
                      <a:lnTo>
                        <a:pt x="1135" y="1692"/>
                      </a:lnTo>
                      <a:lnTo>
                        <a:pt x="1206" y="1735"/>
                      </a:lnTo>
                      <a:lnTo>
                        <a:pt x="1292" y="1749"/>
                      </a:lnTo>
                      <a:lnTo>
                        <a:pt x="1377" y="1777"/>
                      </a:lnTo>
                      <a:lnTo>
                        <a:pt x="1462" y="1806"/>
                      </a:lnTo>
                      <a:lnTo>
                        <a:pt x="1476" y="1806"/>
                      </a:lnTo>
                      <a:lnTo>
                        <a:pt x="1547" y="1820"/>
                      </a:lnTo>
                      <a:lnTo>
                        <a:pt x="1561" y="1792"/>
                      </a:lnTo>
                      <a:lnTo>
                        <a:pt x="1476" y="1763"/>
                      </a:lnTo>
                      <a:lnTo>
                        <a:pt x="1476" y="1763"/>
                      </a:lnTo>
                      <a:lnTo>
                        <a:pt x="1391" y="1749"/>
                      </a:lnTo>
                      <a:lnTo>
                        <a:pt x="1306" y="1721"/>
                      </a:lnTo>
                      <a:lnTo>
                        <a:pt x="1221" y="1692"/>
                      </a:lnTo>
                      <a:lnTo>
                        <a:pt x="1150" y="1664"/>
                      </a:lnTo>
                      <a:lnTo>
                        <a:pt x="1064" y="1635"/>
                      </a:lnTo>
                      <a:lnTo>
                        <a:pt x="993" y="1593"/>
                      </a:lnTo>
                      <a:lnTo>
                        <a:pt x="922" y="1564"/>
                      </a:lnTo>
                      <a:lnTo>
                        <a:pt x="851" y="1522"/>
                      </a:lnTo>
                      <a:lnTo>
                        <a:pt x="780" y="1479"/>
                      </a:lnTo>
                      <a:lnTo>
                        <a:pt x="724" y="1422"/>
                      </a:lnTo>
                      <a:lnTo>
                        <a:pt x="653" y="1379"/>
                      </a:lnTo>
                      <a:lnTo>
                        <a:pt x="596" y="1323"/>
                      </a:lnTo>
                      <a:lnTo>
                        <a:pt x="539" y="1266"/>
                      </a:lnTo>
                      <a:lnTo>
                        <a:pt x="482" y="1209"/>
                      </a:lnTo>
                      <a:lnTo>
                        <a:pt x="426" y="1152"/>
                      </a:lnTo>
                      <a:lnTo>
                        <a:pt x="369" y="1095"/>
                      </a:lnTo>
                      <a:lnTo>
                        <a:pt x="326" y="1024"/>
                      </a:lnTo>
                      <a:lnTo>
                        <a:pt x="284" y="967"/>
                      </a:lnTo>
                      <a:lnTo>
                        <a:pt x="241" y="896"/>
                      </a:lnTo>
                      <a:lnTo>
                        <a:pt x="213" y="825"/>
                      </a:lnTo>
                      <a:lnTo>
                        <a:pt x="170" y="754"/>
                      </a:lnTo>
                      <a:lnTo>
                        <a:pt x="142" y="683"/>
                      </a:lnTo>
                      <a:lnTo>
                        <a:pt x="113" y="612"/>
                      </a:lnTo>
                      <a:lnTo>
                        <a:pt x="85" y="541"/>
                      </a:lnTo>
                      <a:lnTo>
                        <a:pt x="71" y="469"/>
                      </a:lnTo>
                      <a:lnTo>
                        <a:pt x="56" y="384"/>
                      </a:lnTo>
                      <a:lnTo>
                        <a:pt x="56" y="384"/>
                      </a:lnTo>
                      <a:lnTo>
                        <a:pt x="42" y="313"/>
                      </a:lnTo>
                      <a:lnTo>
                        <a:pt x="28" y="242"/>
                      </a:lnTo>
                      <a:lnTo>
                        <a:pt x="28" y="157"/>
                      </a:lnTo>
                      <a:lnTo>
                        <a:pt x="28" y="86"/>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nvGrpSpPr>
                <p:cNvPr id="10" name="Group 33"/>
                <p:cNvGrpSpPr>
                  <a:grpSpLocks/>
                </p:cNvGrpSpPr>
                <p:nvPr/>
              </p:nvGrpSpPr>
              <p:grpSpPr bwMode="auto">
                <a:xfrm>
                  <a:off x="10832" y="8907"/>
                  <a:ext cx="1619" cy="3696"/>
                  <a:chOff x="10832" y="8907"/>
                  <a:chExt cx="1619" cy="3696"/>
                </a:xfrm>
              </p:grpSpPr>
              <p:sp>
                <p:nvSpPr>
                  <p:cNvPr id="40" name="Freeform 39"/>
                  <p:cNvSpPr>
                    <a:spLocks/>
                  </p:cNvSpPr>
                  <p:nvPr/>
                </p:nvSpPr>
                <p:spPr bwMode="auto">
                  <a:xfrm>
                    <a:off x="10832" y="8907"/>
                    <a:ext cx="1619" cy="1890"/>
                  </a:xfrm>
                  <a:custGeom>
                    <a:avLst/>
                    <a:gdLst>
                      <a:gd name="T0" fmla="*/ 0 w 1619"/>
                      <a:gd name="T1" fmla="*/ 28 h 1890"/>
                      <a:gd name="T2" fmla="*/ 156 w 1619"/>
                      <a:gd name="T3" fmla="*/ 42 h 1890"/>
                      <a:gd name="T4" fmla="*/ 241 w 1619"/>
                      <a:gd name="T5" fmla="*/ 56 h 1890"/>
                      <a:gd name="T6" fmla="*/ 398 w 1619"/>
                      <a:gd name="T7" fmla="*/ 85 h 1890"/>
                      <a:gd name="T8" fmla="*/ 540 w 1619"/>
                      <a:gd name="T9" fmla="*/ 142 h 1890"/>
                      <a:gd name="T10" fmla="*/ 682 w 1619"/>
                      <a:gd name="T11" fmla="*/ 213 h 1890"/>
                      <a:gd name="T12" fmla="*/ 824 w 1619"/>
                      <a:gd name="T13" fmla="*/ 298 h 1890"/>
                      <a:gd name="T14" fmla="*/ 951 w 1619"/>
                      <a:gd name="T15" fmla="*/ 398 h 1890"/>
                      <a:gd name="T16" fmla="*/ 1065 w 1619"/>
                      <a:gd name="T17" fmla="*/ 511 h 1890"/>
                      <a:gd name="T18" fmla="*/ 1178 w 1619"/>
                      <a:gd name="T19" fmla="*/ 639 h 1890"/>
                      <a:gd name="T20" fmla="*/ 1278 w 1619"/>
                      <a:gd name="T21" fmla="*/ 782 h 1890"/>
                      <a:gd name="T22" fmla="*/ 1363 w 1619"/>
                      <a:gd name="T23" fmla="*/ 924 h 1890"/>
                      <a:gd name="T24" fmla="*/ 1434 w 1619"/>
                      <a:gd name="T25" fmla="*/ 1080 h 1890"/>
                      <a:gd name="T26" fmla="*/ 1491 w 1619"/>
                      <a:gd name="T27" fmla="*/ 1251 h 1890"/>
                      <a:gd name="T28" fmla="*/ 1548 w 1619"/>
                      <a:gd name="T29" fmla="*/ 1421 h 1890"/>
                      <a:gd name="T30" fmla="*/ 1562 w 1619"/>
                      <a:gd name="T31" fmla="*/ 1521 h 1890"/>
                      <a:gd name="T32" fmla="*/ 1590 w 1619"/>
                      <a:gd name="T33" fmla="*/ 1691 h 1890"/>
                      <a:gd name="T34" fmla="*/ 1590 w 1619"/>
                      <a:gd name="T35" fmla="*/ 1890 h 1890"/>
                      <a:gd name="T36" fmla="*/ 1619 w 1619"/>
                      <a:gd name="T37" fmla="*/ 1791 h 1890"/>
                      <a:gd name="T38" fmla="*/ 1604 w 1619"/>
                      <a:gd name="T39" fmla="*/ 1606 h 1890"/>
                      <a:gd name="T40" fmla="*/ 1590 w 1619"/>
                      <a:gd name="T41" fmla="*/ 1507 h 1890"/>
                      <a:gd name="T42" fmla="*/ 1548 w 1619"/>
                      <a:gd name="T43" fmla="*/ 1322 h 1890"/>
                      <a:gd name="T44" fmla="*/ 1491 w 1619"/>
                      <a:gd name="T45" fmla="*/ 1151 h 1890"/>
                      <a:gd name="T46" fmla="*/ 1434 w 1619"/>
                      <a:gd name="T47" fmla="*/ 995 h 1890"/>
                      <a:gd name="T48" fmla="*/ 1349 w 1619"/>
                      <a:gd name="T49" fmla="*/ 838 h 1890"/>
                      <a:gd name="T50" fmla="*/ 1292 w 1619"/>
                      <a:gd name="T51" fmla="*/ 753 h 1890"/>
                      <a:gd name="T52" fmla="*/ 1207 w 1619"/>
                      <a:gd name="T53" fmla="*/ 611 h 1890"/>
                      <a:gd name="T54" fmla="*/ 1093 w 1619"/>
                      <a:gd name="T55" fmla="*/ 497 h 1890"/>
                      <a:gd name="T56" fmla="*/ 965 w 1619"/>
                      <a:gd name="T57" fmla="*/ 383 h 1890"/>
                      <a:gd name="T58" fmla="*/ 838 w 1619"/>
                      <a:gd name="T59" fmla="*/ 270 h 1890"/>
                      <a:gd name="T60" fmla="*/ 767 w 1619"/>
                      <a:gd name="T61" fmla="*/ 227 h 1890"/>
                      <a:gd name="T62" fmla="*/ 625 w 1619"/>
                      <a:gd name="T63" fmla="*/ 142 h 1890"/>
                      <a:gd name="T64" fmla="*/ 483 w 1619"/>
                      <a:gd name="T65" fmla="*/ 85 h 1890"/>
                      <a:gd name="T66" fmla="*/ 327 w 1619"/>
                      <a:gd name="T67" fmla="*/ 42 h 1890"/>
                      <a:gd name="T68" fmla="*/ 241 w 1619"/>
                      <a:gd name="T69" fmla="*/ 28 h 1890"/>
                      <a:gd name="T70" fmla="*/ 85 w 1619"/>
                      <a:gd name="T71"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0" y="0"/>
                        </a:moveTo>
                        <a:lnTo>
                          <a:pt x="0" y="28"/>
                        </a:lnTo>
                        <a:lnTo>
                          <a:pt x="85" y="42"/>
                        </a:lnTo>
                        <a:lnTo>
                          <a:pt x="156" y="42"/>
                        </a:lnTo>
                        <a:lnTo>
                          <a:pt x="241" y="56"/>
                        </a:lnTo>
                        <a:lnTo>
                          <a:pt x="241" y="56"/>
                        </a:lnTo>
                        <a:lnTo>
                          <a:pt x="312" y="71"/>
                        </a:lnTo>
                        <a:lnTo>
                          <a:pt x="398" y="85"/>
                        </a:lnTo>
                        <a:lnTo>
                          <a:pt x="469" y="113"/>
                        </a:lnTo>
                        <a:lnTo>
                          <a:pt x="540" y="142"/>
                        </a:lnTo>
                        <a:lnTo>
                          <a:pt x="611" y="184"/>
                        </a:lnTo>
                        <a:lnTo>
                          <a:pt x="682" y="213"/>
                        </a:lnTo>
                        <a:lnTo>
                          <a:pt x="753" y="255"/>
                        </a:lnTo>
                        <a:lnTo>
                          <a:pt x="824" y="298"/>
                        </a:lnTo>
                        <a:lnTo>
                          <a:pt x="880" y="341"/>
                        </a:lnTo>
                        <a:lnTo>
                          <a:pt x="951" y="398"/>
                        </a:lnTo>
                        <a:lnTo>
                          <a:pt x="1008" y="455"/>
                        </a:lnTo>
                        <a:lnTo>
                          <a:pt x="1065" y="511"/>
                        </a:lnTo>
                        <a:lnTo>
                          <a:pt x="1122" y="582"/>
                        </a:lnTo>
                        <a:lnTo>
                          <a:pt x="1178" y="639"/>
                        </a:lnTo>
                        <a:lnTo>
                          <a:pt x="1221" y="710"/>
                        </a:lnTo>
                        <a:lnTo>
                          <a:pt x="1278" y="782"/>
                        </a:lnTo>
                        <a:lnTo>
                          <a:pt x="1320" y="853"/>
                        </a:lnTo>
                        <a:lnTo>
                          <a:pt x="1363" y="924"/>
                        </a:lnTo>
                        <a:lnTo>
                          <a:pt x="1391" y="995"/>
                        </a:lnTo>
                        <a:lnTo>
                          <a:pt x="1434" y="1080"/>
                        </a:lnTo>
                        <a:lnTo>
                          <a:pt x="1462" y="1165"/>
                        </a:lnTo>
                        <a:lnTo>
                          <a:pt x="1491" y="1251"/>
                        </a:lnTo>
                        <a:lnTo>
                          <a:pt x="1519" y="1336"/>
                        </a:lnTo>
                        <a:lnTo>
                          <a:pt x="1548" y="1421"/>
                        </a:lnTo>
                        <a:lnTo>
                          <a:pt x="1562" y="1521"/>
                        </a:lnTo>
                        <a:lnTo>
                          <a:pt x="1562" y="1521"/>
                        </a:lnTo>
                        <a:lnTo>
                          <a:pt x="1576" y="1606"/>
                        </a:lnTo>
                        <a:lnTo>
                          <a:pt x="1590" y="1691"/>
                        </a:lnTo>
                        <a:lnTo>
                          <a:pt x="1590" y="1791"/>
                        </a:lnTo>
                        <a:lnTo>
                          <a:pt x="1590" y="1890"/>
                        </a:lnTo>
                        <a:lnTo>
                          <a:pt x="1619" y="1890"/>
                        </a:lnTo>
                        <a:lnTo>
                          <a:pt x="1619" y="1791"/>
                        </a:lnTo>
                        <a:lnTo>
                          <a:pt x="1619" y="1691"/>
                        </a:lnTo>
                        <a:lnTo>
                          <a:pt x="1604" y="1606"/>
                        </a:lnTo>
                        <a:lnTo>
                          <a:pt x="1590" y="1507"/>
                        </a:lnTo>
                        <a:lnTo>
                          <a:pt x="1590" y="1507"/>
                        </a:lnTo>
                        <a:lnTo>
                          <a:pt x="1576" y="1407"/>
                        </a:lnTo>
                        <a:lnTo>
                          <a:pt x="1548" y="1322"/>
                        </a:lnTo>
                        <a:lnTo>
                          <a:pt x="1519" y="1236"/>
                        </a:lnTo>
                        <a:lnTo>
                          <a:pt x="1491" y="1151"/>
                        </a:lnTo>
                        <a:lnTo>
                          <a:pt x="1462" y="1066"/>
                        </a:lnTo>
                        <a:lnTo>
                          <a:pt x="1434" y="995"/>
                        </a:lnTo>
                        <a:lnTo>
                          <a:pt x="1391" y="909"/>
                        </a:lnTo>
                        <a:lnTo>
                          <a:pt x="1349" y="838"/>
                        </a:lnTo>
                        <a:lnTo>
                          <a:pt x="1306" y="767"/>
                        </a:lnTo>
                        <a:lnTo>
                          <a:pt x="1292" y="753"/>
                        </a:lnTo>
                        <a:lnTo>
                          <a:pt x="1249" y="682"/>
                        </a:lnTo>
                        <a:lnTo>
                          <a:pt x="1207" y="611"/>
                        </a:lnTo>
                        <a:lnTo>
                          <a:pt x="1150" y="554"/>
                        </a:lnTo>
                        <a:lnTo>
                          <a:pt x="1093" y="497"/>
                        </a:lnTo>
                        <a:lnTo>
                          <a:pt x="1036" y="426"/>
                        </a:lnTo>
                        <a:lnTo>
                          <a:pt x="965" y="383"/>
                        </a:lnTo>
                        <a:lnTo>
                          <a:pt x="909" y="327"/>
                        </a:lnTo>
                        <a:lnTo>
                          <a:pt x="838" y="270"/>
                        </a:lnTo>
                        <a:lnTo>
                          <a:pt x="838" y="270"/>
                        </a:lnTo>
                        <a:lnTo>
                          <a:pt x="767" y="227"/>
                        </a:lnTo>
                        <a:lnTo>
                          <a:pt x="696" y="184"/>
                        </a:lnTo>
                        <a:lnTo>
                          <a:pt x="625" y="142"/>
                        </a:lnTo>
                        <a:lnTo>
                          <a:pt x="554" y="113"/>
                        </a:lnTo>
                        <a:lnTo>
                          <a:pt x="483" y="85"/>
                        </a:lnTo>
                        <a:lnTo>
                          <a:pt x="412" y="56"/>
                        </a:lnTo>
                        <a:lnTo>
                          <a:pt x="327" y="42"/>
                        </a:lnTo>
                        <a:lnTo>
                          <a:pt x="241" y="28"/>
                        </a:lnTo>
                        <a:lnTo>
                          <a:pt x="241" y="28"/>
                        </a:lnTo>
                        <a:lnTo>
                          <a:pt x="156" y="14"/>
                        </a:lnTo>
                        <a:lnTo>
                          <a:pt x="8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1" name="Freeform 40"/>
                  <p:cNvSpPr>
                    <a:spLocks/>
                  </p:cNvSpPr>
                  <p:nvPr/>
                </p:nvSpPr>
                <p:spPr bwMode="auto">
                  <a:xfrm>
                    <a:off x="10875" y="10783"/>
                    <a:ext cx="1561" cy="1820"/>
                  </a:xfrm>
                  <a:custGeom>
                    <a:avLst/>
                    <a:gdLst>
                      <a:gd name="T0" fmla="*/ 1533 w 1561"/>
                      <a:gd name="T1" fmla="*/ 0 h 1820"/>
                      <a:gd name="T2" fmla="*/ 1533 w 1561"/>
                      <a:gd name="T3" fmla="*/ 157 h 1820"/>
                      <a:gd name="T4" fmla="*/ 1519 w 1561"/>
                      <a:gd name="T5" fmla="*/ 313 h 1820"/>
                      <a:gd name="T6" fmla="*/ 1505 w 1561"/>
                      <a:gd name="T7" fmla="*/ 384 h 1820"/>
                      <a:gd name="T8" fmla="*/ 1476 w 1561"/>
                      <a:gd name="T9" fmla="*/ 541 h 1820"/>
                      <a:gd name="T10" fmla="*/ 1419 w 1561"/>
                      <a:gd name="T11" fmla="*/ 683 h 1820"/>
                      <a:gd name="T12" fmla="*/ 1363 w 1561"/>
                      <a:gd name="T13" fmla="*/ 825 h 1820"/>
                      <a:gd name="T14" fmla="*/ 1277 w 1561"/>
                      <a:gd name="T15" fmla="*/ 967 h 1820"/>
                      <a:gd name="T16" fmla="*/ 1192 w 1561"/>
                      <a:gd name="T17" fmla="*/ 1095 h 1820"/>
                      <a:gd name="T18" fmla="*/ 1093 w 1561"/>
                      <a:gd name="T19" fmla="*/ 1209 h 1820"/>
                      <a:gd name="T20" fmla="*/ 965 w 1561"/>
                      <a:gd name="T21" fmla="*/ 1323 h 1820"/>
                      <a:gd name="T22" fmla="*/ 852 w 1561"/>
                      <a:gd name="T23" fmla="*/ 1422 h 1820"/>
                      <a:gd name="T24" fmla="*/ 710 w 1561"/>
                      <a:gd name="T25" fmla="*/ 1522 h 1820"/>
                      <a:gd name="T26" fmla="*/ 568 w 1561"/>
                      <a:gd name="T27" fmla="*/ 1593 h 1820"/>
                      <a:gd name="T28" fmla="*/ 411 w 1561"/>
                      <a:gd name="T29" fmla="*/ 1664 h 1820"/>
                      <a:gd name="T30" fmla="*/ 255 w 1561"/>
                      <a:gd name="T31" fmla="*/ 1721 h 1820"/>
                      <a:gd name="T32" fmla="*/ 85 w 1561"/>
                      <a:gd name="T33" fmla="*/ 1763 h 1820"/>
                      <a:gd name="T34" fmla="*/ 0 w 1561"/>
                      <a:gd name="T35" fmla="*/ 1792 h 1820"/>
                      <a:gd name="T36" fmla="*/ 85 w 1561"/>
                      <a:gd name="T37" fmla="*/ 1806 h 1820"/>
                      <a:gd name="T38" fmla="*/ 184 w 1561"/>
                      <a:gd name="T39" fmla="*/ 1777 h 1820"/>
                      <a:gd name="T40" fmla="*/ 355 w 1561"/>
                      <a:gd name="T41" fmla="*/ 1735 h 1820"/>
                      <a:gd name="T42" fmla="*/ 511 w 1561"/>
                      <a:gd name="T43" fmla="*/ 1664 h 1820"/>
                      <a:gd name="T44" fmla="*/ 653 w 1561"/>
                      <a:gd name="T45" fmla="*/ 1593 h 1820"/>
                      <a:gd name="T46" fmla="*/ 795 w 1561"/>
                      <a:gd name="T47" fmla="*/ 1507 h 1820"/>
                      <a:gd name="T48" fmla="*/ 866 w 1561"/>
                      <a:gd name="T49" fmla="*/ 1450 h 1820"/>
                      <a:gd name="T50" fmla="*/ 993 w 1561"/>
                      <a:gd name="T51" fmla="*/ 1351 h 1820"/>
                      <a:gd name="T52" fmla="*/ 1107 w 1561"/>
                      <a:gd name="T53" fmla="*/ 1237 h 1820"/>
                      <a:gd name="T54" fmla="*/ 1206 w 1561"/>
                      <a:gd name="T55" fmla="*/ 1109 h 1820"/>
                      <a:gd name="T56" fmla="*/ 1306 w 1561"/>
                      <a:gd name="T57" fmla="*/ 981 h 1820"/>
                      <a:gd name="T58" fmla="*/ 1348 w 1561"/>
                      <a:gd name="T59" fmla="*/ 910 h 1820"/>
                      <a:gd name="T60" fmla="*/ 1419 w 1561"/>
                      <a:gd name="T61" fmla="*/ 768 h 1820"/>
                      <a:gd name="T62" fmla="*/ 1476 w 1561"/>
                      <a:gd name="T63" fmla="*/ 626 h 1820"/>
                      <a:gd name="T64" fmla="*/ 1519 w 1561"/>
                      <a:gd name="T65" fmla="*/ 484 h 1820"/>
                      <a:gd name="T66" fmla="*/ 1533 w 1561"/>
                      <a:gd name="T67" fmla="*/ 398 h 1820"/>
                      <a:gd name="T68" fmla="*/ 1547 w 1561"/>
                      <a:gd name="T69" fmla="*/ 313 h 1820"/>
                      <a:gd name="T70" fmla="*/ 1561 w 1561"/>
                      <a:gd name="T71" fmla="*/ 157 h 1820"/>
                      <a:gd name="T72" fmla="*/ 1561 w 1561"/>
                      <a:gd name="T73" fmla="*/ 0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1" h="1820">
                        <a:moveTo>
                          <a:pt x="1561" y="0"/>
                        </a:moveTo>
                        <a:lnTo>
                          <a:pt x="1533" y="0"/>
                        </a:lnTo>
                        <a:lnTo>
                          <a:pt x="1533" y="86"/>
                        </a:lnTo>
                        <a:lnTo>
                          <a:pt x="1533" y="157"/>
                        </a:lnTo>
                        <a:lnTo>
                          <a:pt x="1533" y="242"/>
                        </a:lnTo>
                        <a:lnTo>
                          <a:pt x="1519" y="313"/>
                        </a:lnTo>
                        <a:lnTo>
                          <a:pt x="1505" y="384"/>
                        </a:lnTo>
                        <a:lnTo>
                          <a:pt x="1505" y="384"/>
                        </a:lnTo>
                        <a:lnTo>
                          <a:pt x="1490" y="469"/>
                        </a:lnTo>
                        <a:lnTo>
                          <a:pt x="1476" y="541"/>
                        </a:lnTo>
                        <a:lnTo>
                          <a:pt x="1448" y="612"/>
                        </a:lnTo>
                        <a:lnTo>
                          <a:pt x="1419" y="683"/>
                        </a:lnTo>
                        <a:lnTo>
                          <a:pt x="1391" y="754"/>
                        </a:lnTo>
                        <a:lnTo>
                          <a:pt x="1363" y="825"/>
                        </a:lnTo>
                        <a:lnTo>
                          <a:pt x="1320" y="896"/>
                        </a:lnTo>
                        <a:lnTo>
                          <a:pt x="1277" y="967"/>
                        </a:lnTo>
                        <a:lnTo>
                          <a:pt x="1235" y="1024"/>
                        </a:lnTo>
                        <a:lnTo>
                          <a:pt x="1192" y="1095"/>
                        </a:lnTo>
                        <a:lnTo>
                          <a:pt x="1135" y="1152"/>
                        </a:lnTo>
                        <a:lnTo>
                          <a:pt x="1093" y="1209"/>
                        </a:lnTo>
                        <a:lnTo>
                          <a:pt x="1036" y="1266"/>
                        </a:lnTo>
                        <a:lnTo>
                          <a:pt x="965" y="1323"/>
                        </a:lnTo>
                        <a:lnTo>
                          <a:pt x="908" y="1379"/>
                        </a:lnTo>
                        <a:lnTo>
                          <a:pt x="852" y="1422"/>
                        </a:lnTo>
                        <a:lnTo>
                          <a:pt x="781" y="1479"/>
                        </a:lnTo>
                        <a:lnTo>
                          <a:pt x="710" y="1522"/>
                        </a:lnTo>
                        <a:lnTo>
                          <a:pt x="639" y="1564"/>
                        </a:lnTo>
                        <a:lnTo>
                          <a:pt x="568" y="1593"/>
                        </a:lnTo>
                        <a:lnTo>
                          <a:pt x="497" y="1635"/>
                        </a:lnTo>
                        <a:lnTo>
                          <a:pt x="411" y="1664"/>
                        </a:lnTo>
                        <a:lnTo>
                          <a:pt x="340" y="1692"/>
                        </a:lnTo>
                        <a:lnTo>
                          <a:pt x="255" y="1721"/>
                        </a:lnTo>
                        <a:lnTo>
                          <a:pt x="170" y="1749"/>
                        </a:lnTo>
                        <a:lnTo>
                          <a:pt x="85" y="1763"/>
                        </a:lnTo>
                        <a:lnTo>
                          <a:pt x="85" y="1763"/>
                        </a:lnTo>
                        <a:lnTo>
                          <a:pt x="0" y="1792"/>
                        </a:lnTo>
                        <a:lnTo>
                          <a:pt x="14" y="1820"/>
                        </a:lnTo>
                        <a:lnTo>
                          <a:pt x="85" y="1806"/>
                        </a:lnTo>
                        <a:lnTo>
                          <a:pt x="99" y="1806"/>
                        </a:lnTo>
                        <a:lnTo>
                          <a:pt x="184" y="1777"/>
                        </a:lnTo>
                        <a:lnTo>
                          <a:pt x="269" y="1749"/>
                        </a:lnTo>
                        <a:lnTo>
                          <a:pt x="355" y="1735"/>
                        </a:lnTo>
                        <a:lnTo>
                          <a:pt x="426" y="1692"/>
                        </a:lnTo>
                        <a:lnTo>
                          <a:pt x="511" y="1664"/>
                        </a:lnTo>
                        <a:lnTo>
                          <a:pt x="582" y="1621"/>
                        </a:lnTo>
                        <a:lnTo>
                          <a:pt x="653" y="1593"/>
                        </a:lnTo>
                        <a:lnTo>
                          <a:pt x="724" y="1550"/>
                        </a:lnTo>
                        <a:lnTo>
                          <a:pt x="795" y="1507"/>
                        </a:lnTo>
                        <a:lnTo>
                          <a:pt x="795" y="1493"/>
                        </a:lnTo>
                        <a:lnTo>
                          <a:pt x="866" y="1450"/>
                        </a:lnTo>
                        <a:lnTo>
                          <a:pt x="937" y="1394"/>
                        </a:lnTo>
                        <a:lnTo>
                          <a:pt x="993" y="1351"/>
                        </a:lnTo>
                        <a:lnTo>
                          <a:pt x="1050" y="1294"/>
                        </a:lnTo>
                        <a:lnTo>
                          <a:pt x="1107" y="1237"/>
                        </a:lnTo>
                        <a:lnTo>
                          <a:pt x="1164" y="1180"/>
                        </a:lnTo>
                        <a:lnTo>
                          <a:pt x="1206" y="1109"/>
                        </a:lnTo>
                        <a:lnTo>
                          <a:pt x="1263" y="1052"/>
                        </a:lnTo>
                        <a:lnTo>
                          <a:pt x="1306" y="981"/>
                        </a:lnTo>
                        <a:lnTo>
                          <a:pt x="1306" y="981"/>
                        </a:lnTo>
                        <a:lnTo>
                          <a:pt x="1348" y="910"/>
                        </a:lnTo>
                        <a:lnTo>
                          <a:pt x="1391" y="839"/>
                        </a:lnTo>
                        <a:lnTo>
                          <a:pt x="1419" y="768"/>
                        </a:lnTo>
                        <a:lnTo>
                          <a:pt x="1448" y="697"/>
                        </a:lnTo>
                        <a:lnTo>
                          <a:pt x="1476" y="626"/>
                        </a:lnTo>
                        <a:lnTo>
                          <a:pt x="1505" y="555"/>
                        </a:lnTo>
                        <a:lnTo>
                          <a:pt x="1519" y="484"/>
                        </a:lnTo>
                        <a:lnTo>
                          <a:pt x="1533" y="398"/>
                        </a:lnTo>
                        <a:lnTo>
                          <a:pt x="1533" y="398"/>
                        </a:lnTo>
                        <a:lnTo>
                          <a:pt x="1533" y="398"/>
                        </a:lnTo>
                        <a:lnTo>
                          <a:pt x="1547" y="313"/>
                        </a:lnTo>
                        <a:lnTo>
                          <a:pt x="1561" y="242"/>
                        </a:lnTo>
                        <a:lnTo>
                          <a:pt x="1561" y="157"/>
                        </a:lnTo>
                        <a:lnTo>
                          <a:pt x="1561" y="86"/>
                        </a:lnTo>
                        <a:lnTo>
                          <a:pt x="15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5" name="Rectangle 34"/>
                <p:cNvSpPr>
                  <a:spLocks noChangeArrowheads="1"/>
                </p:cNvSpPr>
                <p:nvPr/>
              </p:nvSpPr>
              <p:spPr bwMode="auto">
                <a:xfrm>
                  <a:off x="9199" y="12617"/>
                  <a:ext cx="1718"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36" name="Freeform 35"/>
                <p:cNvSpPr>
                  <a:spLocks/>
                </p:cNvSpPr>
                <p:nvPr/>
              </p:nvSpPr>
              <p:spPr bwMode="auto">
                <a:xfrm>
                  <a:off x="9100" y="7599"/>
                  <a:ext cx="241" cy="1322"/>
                </a:xfrm>
                <a:custGeom>
                  <a:avLst/>
                  <a:gdLst>
                    <a:gd name="T0" fmla="*/ 213 w 241"/>
                    <a:gd name="T1" fmla="*/ 1322 h 1322"/>
                    <a:gd name="T2" fmla="*/ 241 w 241"/>
                    <a:gd name="T3" fmla="*/ 1322 h 1322"/>
                    <a:gd name="T4" fmla="*/ 28 w 241"/>
                    <a:gd name="T5" fmla="*/ 0 h 1322"/>
                    <a:gd name="T6" fmla="*/ 0 w 241"/>
                    <a:gd name="T7" fmla="*/ 14 h 1322"/>
                    <a:gd name="T8" fmla="*/ 213 w 241"/>
                    <a:gd name="T9" fmla="*/ 1322 h 1322"/>
                  </a:gdLst>
                  <a:ahLst/>
                  <a:cxnLst>
                    <a:cxn ang="0">
                      <a:pos x="T0" y="T1"/>
                    </a:cxn>
                    <a:cxn ang="0">
                      <a:pos x="T2" y="T3"/>
                    </a:cxn>
                    <a:cxn ang="0">
                      <a:pos x="T4" y="T5"/>
                    </a:cxn>
                    <a:cxn ang="0">
                      <a:pos x="T6" y="T7"/>
                    </a:cxn>
                    <a:cxn ang="0">
                      <a:pos x="T8" y="T9"/>
                    </a:cxn>
                  </a:cxnLst>
                  <a:rect l="0" t="0" r="r" b="b"/>
                  <a:pathLst>
                    <a:path w="241" h="1322">
                      <a:moveTo>
                        <a:pt x="213" y="1322"/>
                      </a:moveTo>
                      <a:lnTo>
                        <a:pt x="241" y="1322"/>
                      </a:lnTo>
                      <a:lnTo>
                        <a:pt x="28" y="0"/>
                      </a:lnTo>
                      <a:lnTo>
                        <a:pt x="0" y="14"/>
                      </a:lnTo>
                      <a:lnTo>
                        <a:pt x="213"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7" name="Freeform 36"/>
                <p:cNvSpPr>
                  <a:spLocks/>
                </p:cNvSpPr>
                <p:nvPr/>
              </p:nvSpPr>
              <p:spPr bwMode="auto">
                <a:xfrm>
                  <a:off x="10818" y="7599"/>
                  <a:ext cx="241" cy="1322"/>
                </a:xfrm>
                <a:custGeom>
                  <a:avLst/>
                  <a:gdLst>
                    <a:gd name="T0" fmla="*/ 0 w 241"/>
                    <a:gd name="T1" fmla="*/ 1322 h 1322"/>
                    <a:gd name="T2" fmla="*/ 28 w 241"/>
                    <a:gd name="T3" fmla="*/ 1322 h 1322"/>
                    <a:gd name="T4" fmla="*/ 241 w 241"/>
                    <a:gd name="T5" fmla="*/ 14 h 1322"/>
                    <a:gd name="T6" fmla="*/ 213 w 241"/>
                    <a:gd name="T7" fmla="*/ 0 h 1322"/>
                    <a:gd name="T8" fmla="*/ 0 w 241"/>
                    <a:gd name="T9" fmla="*/ 1322 h 1322"/>
                  </a:gdLst>
                  <a:ahLst/>
                  <a:cxnLst>
                    <a:cxn ang="0">
                      <a:pos x="T0" y="T1"/>
                    </a:cxn>
                    <a:cxn ang="0">
                      <a:pos x="T2" y="T3"/>
                    </a:cxn>
                    <a:cxn ang="0">
                      <a:pos x="T4" y="T5"/>
                    </a:cxn>
                    <a:cxn ang="0">
                      <a:pos x="T6" y="T7"/>
                    </a:cxn>
                    <a:cxn ang="0">
                      <a:pos x="T8" y="T9"/>
                    </a:cxn>
                  </a:cxnLst>
                  <a:rect l="0" t="0" r="r" b="b"/>
                  <a:pathLst>
                    <a:path w="241" h="1322">
                      <a:moveTo>
                        <a:pt x="0" y="1322"/>
                      </a:moveTo>
                      <a:lnTo>
                        <a:pt x="28" y="1322"/>
                      </a:lnTo>
                      <a:lnTo>
                        <a:pt x="241" y="14"/>
                      </a:lnTo>
                      <a:lnTo>
                        <a:pt x="213" y="0"/>
                      </a:lnTo>
                      <a:lnTo>
                        <a:pt x="0"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8" name="Oval 37"/>
                <p:cNvSpPr>
                  <a:spLocks noChangeArrowheads="1"/>
                </p:cNvSpPr>
                <p:nvPr/>
              </p:nvSpPr>
              <p:spPr bwMode="auto">
                <a:xfrm>
                  <a:off x="9128" y="7542"/>
                  <a:ext cx="1903" cy="7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Oval 38"/>
                <p:cNvSpPr>
                  <a:spLocks noChangeArrowheads="1"/>
                </p:cNvSpPr>
                <p:nvPr/>
              </p:nvSpPr>
              <p:spPr bwMode="auto">
                <a:xfrm>
                  <a:off x="9100" y="7499"/>
                  <a:ext cx="1959" cy="142"/>
                </a:xfrm>
                <a:prstGeom prst="ellipse">
                  <a:avLst/>
                </a:prstGeom>
                <a:noFill/>
                <a:ln w="1778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grpSp>
          <p:sp>
            <p:nvSpPr>
              <p:cNvPr id="14" name="Oval 13"/>
              <p:cNvSpPr>
                <a:spLocks noChangeArrowheads="1"/>
              </p:cNvSpPr>
              <p:nvPr/>
            </p:nvSpPr>
            <p:spPr bwMode="auto">
              <a:xfrm>
                <a:off x="1776095" y="195008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5" name="Oval 14"/>
              <p:cNvSpPr>
                <a:spLocks noChangeArrowheads="1"/>
              </p:cNvSpPr>
              <p:nvPr/>
            </p:nvSpPr>
            <p:spPr bwMode="auto">
              <a:xfrm>
                <a:off x="1722120" y="9753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6" name="Oval 15"/>
              <p:cNvSpPr>
                <a:spLocks noChangeArrowheads="1"/>
              </p:cNvSpPr>
              <p:nvPr/>
            </p:nvSpPr>
            <p:spPr bwMode="auto">
              <a:xfrm>
                <a:off x="748665" y="111061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7" name="Oval 16"/>
              <p:cNvSpPr>
                <a:spLocks noChangeArrowheads="1"/>
              </p:cNvSpPr>
              <p:nvPr/>
            </p:nvSpPr>
            <p:spPr bwMode="auto">
              <a:xfrm>
                <a:off x="1235710" y="1678940"/>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8" name="Oval 17"/>
              <p:cNvSpPr>
                <a:spLocks noChangeArrowheads="1"/>
              </p:cNvSpPr>
              <p:nvPr/>
            </p:nvSpPr>
            <p:spPr bwMode="auto">
              <a:xfrm>
                <a:off x="137096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9" name="Oval 18"/>
              <p:cNvSpPr>
                <a:spLocks noChangeArrowheads="1"/>
              </p:cNvSpPr>
              <p:nvPr/>
            </p:nvSpPr>
            <p:spPr bwMode="auto">
              <a:xfrm>
                <a:off x="193865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0" name="Oval 19"/>
              <p:cNvSpPr>
                <a:spLocks noChangeArrowheads="1"/>
              </p:cNvSpPr>
              <p:nvPr/>
            </p:nvSpPr>
            <p:spPr bwMode="auto">
              <a:xfrm>
                <a:off x="2371725" y="20586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1" name="Oval 20"/>
              <p:cNvSpPr>
                <a:spLocks noChangeArrowheads="1"/>
              </p:cNvSpPr>
              <p:nvPr/>
            </p:nvSpPr>
            <p:spPr bwMode="auto">
              <a:xfrm>
                <a:off x="2479675" y="157099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2" name="Oval 21"/>
              <p:cNvSpPr>
                <a:spLocks noChangeArrowheads="1"/>
              </p:cNvSpPr>
              <p:nvPr/>
            </p:nvSpPr>
            <p:spPr bwMode="auto">
              <a:xfrm>
                <a:off x="1506220" y="2383155"/>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3" name="Oval 22"/>
              <p:cNvSpPr>
                <a:spLocks noChangeArrowheads="1"/>
              </p:cNvSpPr>
              <p:nvPr/>
            </p:nvSpPr>
            <p:spPr bwMode="auto">
              <a:xfrm>
                <a:off x="1506220" y="287083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4" name="Oval 23"/>
              <p:cNvSpPr>
                <a:spLocks noChangeArrowheads="1"/>
              </p:cNvSpPr>
              <p:nvPr/>
            </p:nvSpPr>
            <p:spPr bwMode="auto">
              <a:xfrm>
                <a:off x="910590" y="20040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5" name="Oval 24"/>
              <p:cNvSpPr>
                <a:spLocks noChangeArrowheads="1"/>
              </p:cNvSpPr>
              <p:nvPr/>
            </p:nvSpPr>
            <p:spPr bwMode="auto">
              <a:xfrm>
                <a:off x="315595" y="178752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6" name="Oval 25"/>
              <p:cNvSpPr>
                <a:spLocks noChangeArrowheads="1"/>
              </p:cNvSpPr>
              <p:nvPr/>
            </p:nvSpPr>
            <p:spPr bwMode="auto">
              <a:xfrm>
                <a:off x="748665" y="281686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7" name="Rectangle 26"/>
              <p:cNvSpPr>
                <a:spLocks noChangeArrowheads="1"/>
              </p:cNvSpPr>
              <p:nvPr/>
            </p:nvSpPr>
            <p:spPr bwMode="auto">
              <a:xfrm>
                <a:off x="414655" y="232727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8" name="Rectangle 27"/>
              <p:cNvSpPr>
                <a:spLocks noChangeArrowheads="1"/>
              </p:cNvSpPr>
              <p:nvPr/>
            </p:nvSpPr>
            <p:spPr bwMode="auto">
              <a:xfrm>
                <a:off x="1073150" y="238315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9" name="Rectangle 28"/>
              <p:cNvSpPr>
                <a:spLocks noChangeArrowheads="1"/>
              </p:cNvSpPr>
              <p:nvPr/>
            </p:nvSpPr>
            <p:spPr bwMode="auto">
              <a:xfrm>
                <a:off x="2046605"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0" name="Rectangle 29"/>
              <p:cNvSpPr>
                <a:spLocks noChangeArrowheads="1"/>
              </p:cNvSpPr>
              <p:nvPr/>
            </p:nvSpPr>
            <p:spPr bwMode="auto">
              <a:xfrm>
                <a:off x="2046605" y="2545715"/>
                <a:ext cx="288925"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1" name="Rectangle 30"/>
              <p:cNvSpPr>
                <a:spLocks noChangeArrowheads="1"/>
              </p:cNvSpPr>
              <p:nvPr/>
            </p:nvSpPr>
            <p:spPr bwMode="auto">
              <a:xfrm>
                <a:off x="640080"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grpSp>
        <p:sp>
          <p:nvSpPr>
            <p:cNvPr id="12" name="Oval 11"/>
            <p:cNvSpPr>
              <a:spLocks noChangeArrowheads="1"/>
            </p:cNvSpPr>
            <p:nvPr/>
          </p:nvSpPr>
          <p:spPr bwMode="auto">
            <a:xfrm>
              <a:off x="2514600" y="240030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grpSp>
      <p:sp>
        <p:nvSpPr>
          <p:cNvPr id="42" name="Rectangle 41"/>
          <p:cNvSpPr/>
          <p:nvPr/>
        </p:nvSpPr>
        <p:spPr>
          <a:xfrm>
            <a:off x="1323975" y="1933574"/>
            <a:ext cx="6860705" cy="1938992"/>
          </a:xfrm>
          <a:prstGeom prst="rect">
            <a:avLst/>
          </a:prstGeom>
        </p:spPr>
        <p:txBody>
          <a:bodyPr wrap="square">
            <a:spAutoFit/>
          </a:bodyPr>
          <a:lstStyle/>
          <a:p>
            <a:endParaRPr lang="en-US" sz="2400" dirty="0" smtClean="0">
              <a:solidFill>
                <a:srgbClr val="1F497D"/>
              </a:solidFill>
              <a:latin typeface="Verdana"/>
              <a:cs typeface="Verdana"/>
            </a:endParaRPr>
          </a:p>
          <a:p>
            <a:pPr marL="228600" indent="-228600">
              <a:buFont typeface="Arial" pitchFamily="34" charset="0"/>
              <a:buChar char="•"/>
            </a:pPr>
            <a:r>
              <a:rPr lang="en-US" sz="2400" dirty="0" smtClean="0">
                <a:solidFill>
                  <a:srgbClr val="1F497D"/>
                </a:solidFill>
                <a:latin typeface="Verdana"/>
                <a:cs typeface="Verdana"/>
              </a:rPr>
              <a:t>What did you notice about the questions that Mr. Donnelly asked on lines 38-71?</a:t>
            </a:r>
          </a:p>
          <a:p>
            <a:pPr marL="228600" indent="-228600">
              <a:buFont typeface="Arial" pitchFamily="34" charset="0"/>
              <a:buChar char="•"/>
            </a:pPr>
            <a:endParaRPr lang="en-US" sz="2400" dirty="0" smtClean="0">
              <a:solidFill>
                <a:srgbClr val="000000"/>
              </a:solidFill>
              <a:latin typeface="Verdana"/>
              <a:cs typeface="Verdana"/>
            </a:endParaRPr>
          </a:p>
          <a:p>
            <a:pPr marL="228600" indent="-228600">
              <a:buFont typeface="Arial" pitchFamily="34" charset="0"/>
              <a:buChar char="•"/>
            </a:pPr>
            <a:r>
              <a:rPr lang="en-US" sz="2400" dirty="0" smtClean="0">
                <a:solidFill>
                  <a:schemeClr val="tx2"/>
                </a:solidFill>
                <a:latin typeface="Verdana"/>
                <a:cs typeface="Verdana"/>
              </a:rPr>
              <a:t>What purpose did the questions serve?</a:t>
            </a:r>
            <a:endParaRPr lang="en-US" sz="2400" dirty="0">
              <a:solidFill>
                <a:schemeClr val="tx2"/>
              </a:solidFill>
              <a:latin typeface="Verdana"/>
              <a:cs typeface="Verdana"/>
            </a:endParaRPr>
          </a:p>
        </p:txBody>
      </p:sp>
    </p:spTree>
    <p:extLst>
      <p:ext uri="{BB962C8B-B14F-4D97-AF65-F5344CB8AC3E}">
        <p14:creationId xmlns:p14="http://schemas.microsoft.com/office/powerpoint/2010/main" val="1055066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25410"/>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Build Procedural Fluency from Conceptual Understanding</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endParaRPr lang="en-US" sz="2800" dirty="0" smtClean="0">
              <a:solidFill>
                <a:srgbClr val="1F497D"/>
              </a:solidFill>
              <a:latin typeface="Verdana"/>
              <a:cs typeface="Verdana"/>
            </a:endParaRP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4" name="Rectangle 43"/>
          <p:cNvSpPr/>
          <p:nvPr/>
        </p:nvSpPr>
        <p:spPr>
          <a:xfrm>
            <a:off x="1323975" y="1268410"/>
            <a:ext cx="7659333" cy="6112443"/>
          </a:xfrm>
          <a:prstGeom prst="rect">
            <a:avLst/>
          </a:prstGeom>
        </p:spPr>
        <p:txBody>
          <a:bodyPr wrap="square">
            <a:spAutoFit/>
          </a:bodyPr>
          <a:lstStyle/>
          <a:p>
            <a:pPr marL="114300" indent="-114300">
              <a:spcBef>
                <a:spcPts val="600"/>
              </a:spcBef>
              <a:buNone/>
            </a:pPr>
            <a:r>
              <a:rPr lang="en-US" sz="2000" dirty="0" smtClean="0">
                <a:solidFill>
                  <a:srgbClr val="1F497D"/>
                </a:solidFill>
                <a:latin typeface="Verdana"/>
                <a:cs typeface="Verdana"/>
              </a:rPr>
              <a:t>Procedural Fluency should:</a:t>
            </a:r>
          </a:p>
          <a:p>
            <a:pPr marL="342900" indent="-342900">
              <a:spcBef>
                <a:spcPts val="600"/>
              </a:spcBef>
              <a:buFont typeface="Arial"/>
              <a:buChar char="•"/>
            </a:pPr>
            <a:r>
              <a:rPr lang="en-US" sz="2000" dirty="0" smtClean="0">
                <a:solidFill>
                  <a:srgbClr val="1F497D"/>
                </a:solidFill>
                <a:latin typeface="Verdana"/>
                <a:cs typeface="Verdana"/>
              </a:rPr>
              <a:t>Build on a foundation of conceptual understanding; </a:t>
            </a:r>
          </a:p>
          <a:p>
            <a:pPr marL="342900" indent="-342900">
              <a:spcBef>
                <a:spcPts val="600"/>
              </a:spcBef>
              <a:buFont typeface="Arial"/>
              <a:buChar char="•"/>
            </a:pPr>
            <a:r>
              <a:rPr lang="en-US" sz="2000" dirty="0" smtClean="0">
                <a:solidFill>
                  <a:srgbClr val="1F497D"/>
                </a:solidFill>
                <a:latin typeface="Verdana"/>
                <a:cs typeface="Verdana"/>
              </a:rPr>
              <a:t>Result in generalized methods for solving problems; and </a:t>
            </a:r>
          </a:p>
          <a:p>
            <a:pPr marL="342900" indent="-342900">
              <a:spcBef>
                <a:spcPts val="600"/>
              </a:spcBef>
              <a:buFont typeface="Arial"/>
              <a:buChar char="•"/>
            </a:pPr>
            <a:r>
              <a:rPr lang="en-US" sz="2000" dirty="0" smtClean="0">
                <a:solidFill>
                  <a:srgbClr val="1F497D"/>
                </a:solidFill>
                <a:latin typeface="Verdana"/>
                <a:cs typeface="Verdana"/>
              </a:rPr>
              <a:t>Enable students to flexibly choose among methods to solve contextual and mathematical problems.</a:t>
            </a:r>
            <a:endParaRPr lang="en-US" sz="2000" i="1" dirty="0" smtClean="0">
              <a:solidFill>
                <a:schemeClr val="accent1">
                  <a:lumMod val="75000"/>
                </a:schemeClr>
              </a:solidFill>
              <a:latin typeface="Verdana"/>
              <a:ea typeface="ＭＳ Ｐゴシック" charset="0"/>
              <a:cs typeface="Verdana"/>
            </a:endParaRPr>
          </a:p>
          <a:p>
            <a:endParaRPr lang="en-US" sz="2000" i="1" dirty="0" smtClean="0">
              <a:solidFill>
                <a:schemeClr val="accent1">
                  <a:lumMod val="75000"/>
                </a:schemeClr>
              </a:solidFill>
              <a:latin typeface="Verdana"/>
              <a:ea typeface="ＭＳ Ｐゴシック" charset="0"/>
              <a:cs typeface="Verdana"/>
            </a:endParaRPr>
          </a:p>
          <a:p>
            <a:pPr marL="114300" indent="0">
              <a:buFont typeface="Arial" pitchFamily="34" charset="0"/>
              <a:buNone/>
            </a:pPr>
            <a:r>
              <a:rPr lang="en-US" sz="2000" i="1" dirty="0" smtClean="0">
                <a:solidFill>
                  <a:srgbClr val="604A7B"/>
                </a:solidFill>
                <a:latin typeface="Verdana"/>
                <a:cs typeface="Verdana"/>
              </a:rPr>
              <a:t>Students must be able to do much more than carry out mathematical procedures. They must know which procedure is appropriate and most productive in a given situation, what a procedure accomplishes, and what kind of results to expect. </a:t>
            </a:r>
            <a:r>
              <a:rPr lang="en-US" sz="2000" b="1" i="1" dirty="0" smtClean="0">
                <a:solidFill>
                  <a:srgbClr val="604A7B"/>
                </a:solidFill>
                <a:latin typeface="Verdana"/>
                <a:cs typeface="Verdana"/>
              </a:rPr>
              <a:t>Mechanical execution of procedures without understanding their mathematical basis often leads to bizarre results.</a:t>
            </a:r>
            <a:r>
              <a:rPr lang="en-US" sz="2000" b="1" dirty="0" smtClean="0">
                <a:solidFill>
                  <a:srgbClr val="604A7B"/>
                </a:solidFill>
                <a:latin typeface="Verdana"/>
                <a:cs typeface="Verdana"/>
              </a:rPr>
              <a:t> </a:t>
            </a:r>
          </a:p>
          <a:p>
            <a:pPr marL="114300" indent="0" algn="r">
              <a:lnSpc>
                <a:spcPct val="90000"/>
              </a:lnSpc>
              <a:buFont typeface="Arial" pitchFamily="34" charset="0"/>
              <a:buNone/>
            </a:pPr>
            <a:r>
              <a:rPr lang="en-US" dirty="0" smtClean="0">
                <a:solidFill>
                  <a:srgbClr val="604A7B"/>
                </a:solidFill>
                <a:latin typeface="Verdana"/>
                <a:cs typeface="Verdana"/>
              </a:rPr>
              <a:t>Martin, 2009, p. 165</a:t>
            </a:r>
          </a:p>
          <a:p>
            <a:endParaRPr lang="en-US" sz="2000" dirty="0" smtClean="0">
              <a:solidFill>
                <a:srgbClr val="8064A2"/>
              </a:solidFill>
              <a:latin typeface="Verdana"/>
              <a:cs typeface="Verdana"/>
            </a:endParaRPr>
          </a:p>
          <a:p>
            <a:endParaRPr lang="en-US" sz="2000" dirty="0" smtClean="0">
              <a:solidFill>
                <a:srgbClr val="8064A2"/>
              </a:solidFill>
            </a:endParaRPr>
          </a:p>
          <a:p>
            <a:endParaRPr lang="en-US" sz="2000" dirty="0" smtClean="0">
              <a:solidFill>
                <a:schemeClr val="tx2"/>
              </a:solidFill>
              <a:latin typeface="Verdana"/>
              <a:cs typeface="Verdana"/>
            </a:endParaRPr>
          </a:p>
          <a:p>
            <a:endParaRPr lang="en-US" sz="2000" dirty="0">
              <a:solidFill>
                <a:schemeClr val="tx2"/>
              </a:solidFill>
            </a:endParaRPr>
          </a:p>
        </p:txBody>
      </p:sp>
    </p:spTree>
    <p:extLst>
      <p:ext uri="{BB962C8B-B14F-4D97-AF65-F5344CB8AC3E}">
        <p14:creationId xmlns:p14="http://schemas.microsoft.com/office/powerpoint/2010/main" val="105506638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Procedural Fluency</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endParaRPr lang="en-US" sz="2800" dirty="0" smtClean="0">
              <a:solidFill>
                <a:srgbClr val="1F497D"/>
              </a:solidFill>
              <a:latin typeface="Verdana"/>
              <a:cs typeface="Verdana"/>
            </a:endParaRP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4" name="Rectangle 43"/>
          <p:cNvSpPr/>
          <p:nvPr/>
        </p:nvSpPr>
        <p:spPr>
          <a:xfrm>
            <a:off x="1323975" y="1268410"/>
            <a:ext cx="7659333" cy="3539430"/>
          </a:xfrm>
          <a:prstGeom prst="rect">
            <a:avLst/>
          </a:prstGeom>
        </p:spPr>
        <p:txBody>
          <a:bodyPr wrap="square">
            <a:spAutoFit/>
          </a:bodyPr>
          <a:lstStyle/>
          <a:p>
            <a:r>
              <a:rPr lang="en-US" sz="2400" dirty="0" smtClean="0">
                <a:solidFill>
                  <a:srgbClr val="1F497D"/>
                </a:solidFill>
                <a:latin typeface="Verdana"/>
                <a:cs typeface="Verdana"/>
              </a:rPr>
              <a:t>What might we expect the students in Mr. Donnelly’s class to be able to do when presented with a missing value problem, after they have had the opportunity to develop a set of strategies through solving a variety of contextual problems like the Candy Jar Task?</a:t>
            </a:r>
          </a:p>
          <a:p>
            <a:endParaRPr lang="en-US" sz="2000" dirty="0" smtClean="0">
              <a:solidFill>
                <a:srgbClr val="8064A2"/>
              </a:solidFill>
              <a:latin typeface="Verdana"/>
              <a:cs typeface="Verdana"/>
            </a:endParaRPr>
          </a:p>
          <a:p>
            <a:endParaRPr lang="en-US" sz="2000" dirty="0" smtClean="0">
              <a:solidFill>
                <a:srgbClr val="8064A2"/>
              </a:solidFill>
            </a:endParaRPr>
          </a:p>
          <a:p>
            <a:endParaRPr lang="en-US" sz="2000" dirty="0" smtClean="0">
              <a:solidFill>
                <a:schemeClr val="tx2"/>
              </a:solidFill>
              <a:latin typeface="Verdana"/>
              <a:cs typeface="Verdana"/>
            </a:endParaRPr>
          </a:p>
          <a:p>
            <a:endParaRPr lang="en-US" sz="2000" dirty="0">
              <a:solidFill>
                <a:schemeClr val="tx2"/>
              </a:solidFill>
            </a:endParaRPr>
          </a:p>
        </p:txBody>
      </p:sp>
      <p:pic>
        <p:nvPicPr>
          <p:cNvPr id="10" name="Picture 9" descr="Macintosh HD:Users:dmh:Desktop:Screen Shot 2013-12-15 at 5.07.38 PM.png"/>
          <p:cNvPicPr/>
          <p:nvPr/>
        </p:nvPicPr>
        <p:blipFill>
          <a:blip r:embed="rId6">
            <a:extLst>
              <a:ext uri="{28A0092B-C50C-407E-A947-70E740481C1C}">
                <a14:useLocalDpi xmlns:a14="http://schemas.microsoft.com/office/drawing/2010/main" val="0"/>
              </a:ext>
            </a:extLst>
          </a:blip>
          <a:srcRect/>
          <a:stretch>
            <a:fillRect/>
          </a:stretch>
        </p:blipFill>
        <p:spPr bwMode="auto">
          <a:xfrm>
            <a:off x="3486487" y="3896134"/>
            <a:ext cx="2980988" cy="2015594"/>
          </a:xfrm>
          <a:prstGeom prst="rect">
            <a:avLst/>
          </a:prstGeom>
          <a:noFill/>
          <a:ln>
            <a:noFill/>
          </a:ln>
        </p:spPr>
      </p:pic>
    </p:spTree>
    <p:extLst>
      <p:ext uri="{BB962C8B-B14F-4D97-AF65-F5344CB8AC3E}">
        <p14:creationId xmlns:p14="http://schemas.microsoft.com/office/powerpoint/2010/main" val="105506638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3200" b="1" dirty="0" smtClean="0">
                <a:solidFill>
                  <a:schemeClr val="tx2"/>
                </a:solidFill>
                <a:latin typeface="Verdana"/>
                <a:cs typeface="Verdana"/>
              </a:rPr>
              <a:t>Procedural Fluency</a:t>
            </a:r>
            <a:endParaRPr lang="en-US" sz="32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endParaRPr lang="en-US" sz="2800" dirty="0" smtClean="0">
              <a:solidFill>
                <a:srgbClr val="1F497D"/>
              </a:solidFill>
              <a:latin typeface="Verdana"/>
              <a:cs typeface="Verdana"/>
            </a:endParaRP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4" name="Rectangle 43"/>
          <p:cNvSpPr/>
          <p:nvPr/>
        </p:nvSpPr>
        <p:spPr>
          <a:xfrm>
            <a:off x="1323975" y="1268410"/>
            <a:ext cx="7659333" cy="1323439"/>
          </a:xfrm>
          <a:prstGeom prst="rect">
            <a:avLst/>
          </a:prstGeom>
        </p:spPr>
        <p:txBody>
          <a:bodyPr wrap="square">
            <a:spAutoFit/>
          </a:bodyPr>
          <a:lstStyle/>
          <a:p>
            <a:endParaRPr lang="en-US" sz="2000" dirty="0" smtClean="0">
              <a:solidFill>
                <a:srgbClr val="8064A2"/>
              </a:solidFill>
              <a:latin typeface="Verdana"/>
              <a:cs typeface="Verdana"/>
            </a:endParaRPr>
          </a:p>
          <a:p>
            <a:endParaRPr lang="en-US" sz="2000" dirty="0" smtClean="0">
              <a:solidFill>
                <a:srgbClr val="8064A2"/>
              </a:solidFill>
            </a:endParaRPr>
          </a:p>
          <a:p>
            <a:endParaRPr lang="en-US" sz="2000" dirty="0" smtClean="0">
              <a:solidFill>
                <a:schemeClr val="tx2"/>
              </a:solidFill>
              <a:latin typeface="Verdana"/>
              <a:cs typeface="Verdana"/>
            </a:endParaRPr>
          </a:p>
          <a:p>
            <a:endParaRPr lang="en-US" sz="2000" dirty="0">
              <a:solidFill>
                <a:schemeClr val="tx2"/>
              </a:solidFill>
            </a:endParaRPr>
          </a:p>
        </p:txBody>
      </p:sp>
      <p:pic>
        <p:nvPicPr>
          <p:cNvPr id="12" name="Picture 11"/>
          <p:cNvPicPr>
            <a:picLocks noChangeAspect="1"/>
          </p:cNvPicPr>
          <p:nvPr/>
        </p:nvPicPr>
        <p:blipFill>
          <a:blip r:embed="rId6"/>
          <a:stretch>
            <a:fillRect/>
          </a:stretch>
        </p:blipFill>
        <p:spPr>
          <a:xfrm>
            <a:off x="4472096" y="1657853"/>
            <a:ext cx="3339049" cy="1160491"/>
          </a:xfrm>
          <a:prstGeom prst="rect">
            <a:avLst/>
          </a:prstGeom>
          <a:ln>
            <a:solidFill>
              <a:srgbClr val="000000"/>
            </a:solidFill>
          </a:ln>
        </p:spPr>
      </p:pic>
      <p:pic>
        <p:nvPicPr>
          <p:cNvPr id="13" name="Picture 12" descr="Macintosh HD:Users:dmh:Desktop:Screen Shot 2013-12-15 at 5.07.38 PM.png"/>
          <p:cNvPicPr/>
          <p:nvPr/>
        </p:nvPicPr>
        <p:blipFill>
          <a:blip r:embed="rId7">
            <a:extLst>
              <a:ext uri="{28A0092B-C50C-407E-A947-70E740481C1C}">
                <a14:useLocalDpi xmlns:a14="http://schemas.microsoft.com/office/drawing/2010/main" val="0"/>
              </a:ext>
            </a:extLst>
          </a:blip>
          <a:srcRect/>
          <a:stretch>
            <a:fillRect/>
          </a:stretch>
        </p:blipFill>
        <p:spPr bwMode="auto">
          <a:xfrm>
            <a:off x="1323975" y="2254577"/>
            <a:ext cx="2126715" cy="1174164"/>
          </a:xfrm>
          <a:prstGeom prst="rect">
            <a:avLst/>
          </a:prstGeom>
          <a:noFill/>
          <a:ln>
            <a:noFill/>
          </a:ln>
        </p:spPr>
      </p:pic>
      <p:pic>
        <p:nvPicPr>
          <p:cNvPr id="14" name="Picture 13" descr="table2.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70144" y="4524462"/>
            <a:ext cx="3005893" cy="1549191"/>
          </a:xfrm>
          <a:prstGeom prst="rect">
            <a:avLst/>
          </a:prstGeom>
          <a:ln>
            <a:solidFill>
              <a:srgbClr val="000000"/>
            </a:solidFill>
          </a:ln>
        </p:spPr>
      </p:pic>
      <p:pic>
        <p:nvPicPr>
          <p:cNvPr id="15" name="Picture 14"/>
          <p:cNvPicPr>
            <a:picLocks noChangeAspect="1"/>
          </p:cNvPicPr>
          <p:nvPr/>
        </p:nvPicPr>
        <p:blipFill>
          <a:blip r:embed="rId9"/>
          <a:stretch>
            <a:fillRect/>
          </a:stretch>
        </p:blipFill>
        <p:spPr>
          <a:xfrm>
            <a:off x="5548418" y="3250650"/>
            <a:ext cx="2826059" cy="2384766"/>
          </a:xfrm>
          <a:prstGeom prst="rect">
            <a:avLst/>
          </a:prstGeom>
          <a:ln>
            <a:solidFill>
              <a:srgbClr val="000000"/>
            </a:solidFill>
          </a:ln>
        </p:spPr>
      </p:pic>
      <p:grpSp>
        <p:nvGrpSpPr>
          <p:cNvPr id="16" name="Group 15"/>
          <p:cNvGrpSpPr/>
          <p:nvPr/>
        </p:nvGrpSpPr>
        <p:grpSpPr>
          <a:xfrm>
            <a:off x="7811145" y="312463"/>
            <a:ext cx="1246214" cy="1415608"/>
            <a:chOff x="0" y="0"/>
            <a:chExt cx="3011805" cy="3277235"/>
          </a:xfrm>
        </p:grpSpPr>
        <p:grpSp>
          <p:nvGrpSpPr>
            <p:cNvPr id="17" name="Group 7"/>
            <p:cNvGrpSpPr/>
            <p:nvPr/>
          </p:nvGrpSpPr>
          <p:grpSpPr>
            <a:xfrm>
              <a:off x="0" y="0"/>
              <a:ext cx="3011805" cy="3277235"/>
              <a:chOff x="0" y="0"/>
              <a:chExt cx="3011805" cy="3277235"/>
            </a:xfrm>
          </p:grpSpPr>
          <p:grpSp>
            <p:nvGrpSpPr>
              <p:cNvPr id="19" name="Group 10"/>
              <p:cNvGrpSpPr>
                <a:grpSpLocks/>
              </p:cNvGrpSpPr>
              <p:nvPr/>
            </p:nvGrpSpPr>
            <p:grpSpPr bwMode="auto">
              <a:xfrm>
                <a:off x="0" y="0"/>
                <a:ext cx="3011805" cy="3277235"/>
                <a:chOff x="7708" y="7499"/>
                <a:chExt cx="4743" cy="5161"/>
              </a:xfrm>
            </p:grpSpPr>
            <p:sp>
              <p:nvSpPr>
                <p:cNvPr id="38" name="Freeform 37"/>
                <p:cNvSpPr>
                  <a:spLocks/>
                </p:cNvSpPr>
                <p:nvPr/>
              </p:nvSpPr>
              <p:spPr bwMode="auto">
                <a:xfrm>
                  <a:off x="7708" y="8907"/>
                  <a:ext cx="1619" cy="1890"/>
                </a:xfrm>
                <a:custGeom>
                  <a:avLst/>
                  <a:gdLst>
                    <a:gd name="T0" fmla="*/ 1619 w 1619"/>
                    <a:gd name="T1" fmla="*/ 0 h 1890"/>
                    <a:gd name="T2" fmla="*/ 1463 w 1619"/>
                    <a:gd name="T3" fmla="*/ 14 h 1890"/>
                    <a:gd name="T4" fmla="*/ 1378 w 1619"/>
                    <a:gd name="T5" fmla="*/ 28 h 1890"/>
                    <a:gd name="T6" fmla="*/ 1221 w 1619"/>
                    <a:gd name="T7" fmla="*/ 56 h 1890"/>
                    <a:gd name="T8" fmla="*/ 1065 w 1619"/>
                    <a:gd name="T9" fmla="*/ 113 h 1890"/>
                    <a:gd name="T10" fmla="*/ 923 w 1619"/>
                    <a:gd name="T11" fmla="*/ 184 h 1890"/>
                    <a:gd name="T12" fmla="*/ 781 w 1619"/>
                    <a:gd name="T13" fmla="*/ 270 h 1890"/>
                    <a:gd name="T14" fmla="*/ 710 w 1619"/>
                    <a:gd name="T15" fmla="*/ 327 h 1890"/>
                    <a:gd name="T16" fmla="*/ 583 w 1619"/>
                    <a:gd name="T17" fmla="*/ 426 h 1890"/>
                    <a:gd name="T18" fmla="*/ 469 w 1619"/>
                    <a:gd name="T19" fmla="*/ 554 h 1890"/>
                    <a:gd name="T20" fmla="*/ 370 w 1619"/>
                    <a:gd name="T21" fmla="*/ 682 h 1890"/>
                    <a:gd name="T22" fmla="*/ 313 w 1619"/>
                    <a:gd name="T23" fmla="*/ 767 h 1890"/>
                    <a:gd name="T24" fmla="*/ 228 w 1619"/>
                    <a:gd name="T25" fmla="*/ 909 h 1890"/>
                    <a:gd name="T26" fmla="*/ 157 w 1619"/>
                    <a:gd name="T27" fmla="*/ 1066 h 1890"/>
                    <a:gd name="T28" fmla="*/ 100 w 1619"/>
                    <a:gd name="T29" fmla="*/ 1236 h 1890"/>
                    <a:gd name="T30" fmla="*/ 43 w 1619"/>
                    <a:gd name="T31" fmla="*/ 1407 h 1890"/>
                    <a:gd name="T32" fmla="*/ 29 w 1619"/>
                    <a:gd name="T33" fmla="*/ 1507 h 1890"/>
                    <a:gd name="T34" fmla="*/ 0 w 1619"/>
                    <a:gd name="T35" fmla="*/ 1691 h 1890"/>
                    <a:gd name="T36" fmla="*/ 0 w 1619"/>
                    <a:gd name="T37" fmla="*/ 1890 h 1890"/>
                    <a:gd name="T38" fmla="*/ 29 w 1619"/>
                    <a:gd name="T39" fmla="*/ 1791 h 1890"/>
                    <a:gd name="T40" fmla="*/ 43 w 1619"/>
                    <a:gd name="T41" fmla="*/ 1606 h 1890"/>
                    <a:gd name="T42" fmla="*/ 57 w 1619"/>
                    <a:gd name="T43" fmla="*/ 1521 h 1890"/>
                    <a:gd name="T44" fmla="*/ 100 w 1619"/>
                    <a:gd name="T45" fmla="*/ 1336 h 1890"/>
                    <a:gd name="T46" fmla="*/ 157 w 1619"/>
                    <a:gd name="T47" fmla="*/ 1165 h 1890"/>
                    <a:gd name="T48" fmla="*/ 228 w 1619"/>
                    <a:gd name="T49" fmla="*/ 995 h 1890"/>
                    <a:gd name="T50" fmla="*/ 299 w 1619"/>
                    <a:gd name="T51" fmla="*/ 853 h 1890"/>
                    <a:gd name="T52" fmla="*/ 398 w 1619"/>
                    <a:gd name="T53" fmla="*/ 710 h 1890"/>
                    <a:gd name="T54" fmla="*/ 497 w 1619"/>
                    <a:gd name="T55" fmla="*/ 582 h 1890"/>
                    <a:gd name="T56" fmla="*/ 611 w 1619"/>
                    <a:gd name="T57" fmla="*/ 455 h 1890"/>
                    <a:gd name="T58" fmla="*/ 739 w 1619"/>
                    <a:gd name="T59" fmla="*/ 341 h 1890"/>
                    <a:gd name="T60" fmla="*/ 866 w 1619"/>
                    <a:gd name="T61" fmla="*/ 255 h 1890"/>
                    <a:gd name="T62" fmla="*/ 1008 w 1619"/>
                    <a:gd name="T63" fmla="*/ 184 h 1890"/>
                    <a:gd name="T64" fmla="*/ 1150 w 1619"/>
                    <a:gd name="T65" fmla="*/ 113 h 1890"/>
                    <a:gd name="T66" fmla="*/ 1307 w 1619"/>
                    <a:gd name="T67" fmla="*/ 71 h 1890"/>
                    <a:gd name="T68" fmla="*/ 1392 w 1619"/>
                    <a:gd name="T69" fmla="*/ 56 h 1890"/>
                    <a:gd name="T70" fmla="*/ 1548 w 1619"/>
                    <a:gd name="T71" fmla="*/ 4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1619" y="28"/>
                      </a:moveTo>
                      <a:lnTo>
                        <a:pt x="1619" y="0"/>
                      </a:lnTo>
                      <a:lnTo>
                        <a:pt x="1548" y="0"/>
                      </a:lnTo>
                      <a:lnTo>
                        <a:pt x="1463" y="14"/>
                      </a:lnTo>
                      <a:lnTo>
                        <a:pt x="1378" y="28"/>
                      </a:lnTo>
                      <a:lnTo>
                        <a:pt x="1378" y="28"/>
                      </a:lnTo>
                      <a:lnTo>
                        <a:pt x="1292" y="42"/>
                      </a:lnTo>
                      <a:lnTo>
                        <a:pt x="1221" y="56"/>
                      </a:lnTo>
                      <a:lnTo>
                        <a:pt x="1136" y="85"/>
                      </a:lnTo>
                      <a:lnTo>
                        <a:pt x="1065" y="113"/>
                      </a:lnTo>
                      <a:lnTo>
                        <a:pt x="994" y="142"/>
                      </a:lnTo>
                      <a:lnTo>
                        <a:pt x="923" y="184"/>
                      </a:lnTo>
                      <a:lnTo>
                        <a:pt x="852" y="227"/>
                      </a:lnTo>
                      <a:lnTo>
                        <a:pt x="781" y="270"/>
                      </a:lnTo>
                      <a:lnTo>
                        <a:pt x="781" y="270"/>
                      </a:lnTo>
                      <a:lnTo>
                        <a:pt x="710" y="327"/>
                      </a:lnTo>
                      <a:lnTo>
                        <a:pt x="654" y="383"/>
                      </a:lnTo>
                      <a:lnTo>
                        <a:pt x="583" y="426"/>
                      </a:lnTo>
                      <a:lnTo>
                        <a:pt x="526" y="497"/>
                      </a:lnTo>
                      <a:lnTo>
                        <a:pt x="469" y="554"/>
                      </a:lnTo>
                      <a:lnTo>
                        <a:pt x="426" y="611"/>
                      </a:lnTo>
                      <a:lnTo>
                        <a:pt x="370" y="682"/>
                      </a:lnTo>
                      <a:lnTo>
                        <a:pt x="327" y="753"/>
                      </a:lnTo>
                      <a:lnTo>
                        <a:pt x="313" y="767"/>
                      </a:lnTo>
                      <a:lnTo>
                        <a:pt x="270" y="838"/>
                      </a:lnTo>
                      <a:lnTo>
                        <a:pt x="228" y="909"/>
                      </a:lnTo>
                      <a:lnTo>
                        <a:pt x="185" y="995"/>
                      </a:lnTo>
                      <a:lnTo>
                        <a:pt x="157" y="1066"/>
                      </a:lnTo>
                      <a:lnTo>
                        <a:pt x="128" y="1151"/>
                      </a:lnTo>
                      <a:lnTo>
                        <a:pt x="100" y="1236"/>
                      </a:lnTo>
                      <a:lnTo>
                        <a:pt x="71" y="1322"/>
                      </a:lnTo>
                      <a:lnTo>
                        <a:pt x="43" y="1407"/>
                      </a:lnTo>
                      <a:lnTo>
                        <a:pt x="29" y="1507"/>
                      </a:lnTo>
                      <a:lnTo>
                        <a:pt x="29" y="1507"/>
                      </a:lnTo>
                      <a:lnTo>
                        <a:pt x="15" y="1606"/>
                      </a:lnTo>
                      <a:lnTo>
                        <a:pt x="0" y="1691"/>
                      </a:lnTo>
                      <a:lnTo>
                        <a:pt x="0" y="1791"/>
                      </a:lnTo>
                      <a:lnTo>
                        <a:pt x="0" y="1890"/>
                      </a:lnTo>
                      <a:lnTo>
                        <a:pt x="29" y="1890"/>
                      </a:lnTo>
                      <a:lnTo>
                        <a:pt x="29" y="1791"/>
                      </a:lnTo>
                      <a:lnTo>
                        <a:pt x="43" y="1691"/>
                      </a:lnTo>
                      <a:lnTo>
                        <a:pt x="43" y="1606"/>
                      </a:lnTo>
                      <a:lnTo>
                        <a:pt x="57" y="1521"/>
                      </a:lnTo>
                      <a:lnTo>
                        <a:pt x="57" y="1521"/>
                      </a:lnTo>
                      <a:lnTo>
                        <a:pt x="71" y="1421"/>
                      </a:lnTo>
                      <a:lnTo>
                        <a:pt x="100" y="1336"/>
                      </a:lnTo>
                      <a:lnTo>
                        <a:pt x="128" y="1251"/>
                      </a:lnTo>
                      <a:lnTo>
                        <a:pt x="157" y="1165"/>
                      </a:lnTo>
                      <a:lnTo>
                        <a:pt x="185" y="1080"/>
                      </a:lnTo>
                      <a:lnTo>
                        <a:pt x="228" y="995"/>
                      </a:lnTo>
                      <a:lnTo>
                        <a:pt x="256" y="924"/>
                      </a:lnTo>
                      <a:lnTo>
                        <a:pt x="299" y="853"/>
                      </a:lnTo>
                      <a:lnTo>
                        <a:pt x="341" y="782"/>
                      </a:lnTo>
                      <a:lnTo>
                        <a:pt x="398" y="710"/>
                      </a:lnTo>
                      <a:lnTo>
                        <a:pt x="441" y="639"/>
                      </a:lnTo>
                      <a:lnTo>
                        <a:pt x="497" y="582"/>
                      </a:lnTo>
                      <a:lnTo>
                        <a:pt x="554" y="511"/>
                      </a:lnTo>
                      <a:lnTo>
                        <a:pt x="611" y="455"/>
                      </a:lnTo>
                      <a:lnTo>
                        <a:pt x="668" y="398"/>
                      </a:lnTo>
                      <a:lnTo>
                        <a:pt x="739" y="341"/>
                      </a:lnTo>
                      <a:lnTo>
                        <a:pt x="795" y="298"/>
                      </a:lnTo>
                      <a:lnTo>
                        <a:pt x="866" y="255"/>
                      </a:lnTo>
                      <a:lnTo>
                        <a:pt x="937" y="213"/>
                      </a:lnTo>
                      <a:lnTo>
                        <a:pt x="1008" y="184"/>
                      </a:lnTo>
                      <a:lnTo>
                        <a:pt x="1079" y="142"/>
                      </a:lnTo>
                      <a:lnTo>
                        <a:pt x="1150" y="113"/>
                      </a:lnTo>
                      <a:lnTo>
                        <a:pt x="1221" y="85"/>
                      </a:lnTo>
                      <a:lnTo>
                        <a:pt x="1307" y="71"/>
                      </a:lnTo>
                      <a:lnTo>
                        <a:pt x="1392" y="56"/>
                      </a:lnTo>
                      <a:lnTo>
                        <a:pt x="1392" y="56"/>
                      </a:lnTo>
                      <a:lnTo>
                        <a:pt x="1463" y="42"/>
                      </a:lnTo>
                      <a:lnTo>
                        <a:pt x="1548" y="42"/>
                      </a:lnTo>
                      <a:lnTo>
                        <a:pt x="161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p:cNvSpPr>
                  <a:spLocks/>
                </p:cNvSpPr>
                <p:nvPr/>
              </p:nvSpPr>
              <p:spPr bwMode="auto">
                <a:xfrm>
                  <a:off x="7723" y="10783"/>
                  <a:ext cx="1561" cy="1820"/>
                </a:xfrm>
                <a:custGeom>
                  <a:avLst/>
                  <a:gdLst>
                    <a:gd name="T0" fmla="*/ 0 w 1561"/>
                    <a:gd name="T1" fmla="*/ 0 h 1820"/>
                    <a:gd name="T2" fmla="*/ 0 w 1561"/>
                    <a:gd name="T3" fmla="*/ 157 h 1820"/>
                    <a:gd name="T4" fmla="*/ 14 w 1561"/>
                    <a:gd name="T5" fmla="*/ 313 h 1820"/>
                    <a:gd name="T6" fmla="*/ 28 w 1561"/>
                    <a:gd name="T7" fmla="*/ 398 h 1820"/>
                    <a:gd name="T8" fmla="*/ 56 w 1561"/>
                    <a:gd name="T9" fmla="*/ 555 h 1820"/>
                    <a:gd name="T10" fmla="*/ 113 w 1561"/>
                    <a:gd name="T11" fmla="*/ 697 h 1820"/>
                    <a:gd name="T12" fmla="*/ 170 w 1561"/>
                    <a:gd name="T13" fmla="*/ 839 h 1820"/>
                    <a:gd name="T14" fmla="*/ 255 w 1561"/>
                    <a:gd name="T15" fmla="*/ 981 h 1820"/>
                    <a:gd name="T16" fmla="*/ 298 w 1561"/>
                    <a:gd name="T17" fmla="*/ 1052 h 1820"/>
                    <a:gd name="T18" fmla="*/ 397 w 1561"/>
                    <a:gd name="T19" fmla="*/ 1180 h 1820"/>
                    <a:gd name="T20" fmla="*/ 511 w 1561"/>
                    <a:gd name="T21" fmla="*/ 1294 h 1820"/>
                    <a:gd name="T22" fmla="*/ 624 w 1561"/>
                    <a:gd name="T23" fmla="*/ 1394 h 1820"/>
                    <a:gd name="T24" fmla="*/ 766 w 1561"/>
                    <a:gd name="T25" fmla="*/ 1493 h 1820"/>
                    <a:gd name="T26" fmla="*/ 837 w 1561"/>
                    <a:gd name="T27" fmla="*/ 1550 h 1820"/>
                    <a:gd name="T28" fmla="*/ 979 w 1561"/>
                    <a:gd name="T29" fmla="*/ 1621 h 1820"/>
                    <a:gd name="T30" fmla="*/ 1135 w 1561"/>
                    <a:gd name="T31" fmla="*/ 1692 h 1820"/>
                    <a:gd name="T32" fmla="*/ 1292 w 1561"/>
                    <a:gd name="T33" fmla="*/ 1749 h 1820"/>
                    <a:gd name="T34" fmla="*/ 1462 w 1561"/>
                    <a:gd name="T35" fmla="*/ 1806 h 1820"/>
                    <a:gd name="T36" fmla="*/ 1547 w 1561"/>
                    <a:gd name="T37" fmla="*/ 1820 h 1820"/>
                    <a:gd name="T38" fmla="*/ 1476 w 1561"/>
                    <a:gd name="T39" fmla="*/ 1763 h 1820"/>
                    <a:gd name="T40" fmla="*/ 1391 w 1561"/>
                    <a:gd name="T41" fmla="*/ 1749 h 1820"/>
                    <a:gd name="T42" fmla="*/ 1221 w 1561"/>
                    <a:gd name="T43" fmla="*/ 1692 h 1820"/>
                    <a:gd name="T44" fmla="*/ 1064 w 1561"/>
                    <a:gd name="T45" fmla="*/ 1635 h 1820"/>
                    <a:gd name="T46" fmla="*/ 922 w 1561"/>
                    <a:gd name="T47" fmla="*/ 1564 h 1820"/>
                    <a:gd name="T48" fmla="*/ 780 w 1561"/>
                    <a:gd name="T49" fmla="*/ 1479 h 1820"/>
                    <a:gd name="T50" fmla="*/ 653 w 1561"/>
                    <a:gd name="T51" fmla="*/ 1379 h 1820"/>
                    <a:gd name="T52" fmla="*/ 539 w 1561"/>
                    <a:gd name="T53" fmla="*/ 1266 h 1820"/>
                    <a:gd name="T54" fmla="*/ 426 w 1561"/>
                    <a:gd name="T55" fmla="*/ 1152 h 1820"/>
                    <a:gd name="T56" fmla="*/ 326 w 1561"/>
                    <a:gd name="T57" fmla="*/ 1024 h 1820"/>
                    <a:gd name="T58" fmla="*/ 241 w 1561"/>
                    <a:gd name="T59" fmla="*/ 896 h 1820"/>
                    <a:gd name="T60" fmla="*/ 170 w 1561"/>
                    <a:gd name="T61" fmla="*/ 754 h 1820"/>
                    <a:gd name="T62" fmla="*/ 113 w 1561"/>
                    <a:gd name="T63" fmla="*/ 612 h 1820"/>
                    <a:gd name="T64" fmla="*/ 71 w 1561"/>
                    <a:gd name="T65" fmla="*/ 469 h 1820"/>
                    <a:gd name="T66" fmla="*/ 56 w 1561"/>
                    <a:gd name="T67" fmla="*/ 384 h 1820"/>
                    <a:gd name="T68" fmla="*/ 28 w 1561"/>
                    <a:gd name="T69" fmla="*/ 242 h 1820"/>
                    <a:gd name="T70" fmla="*/ 28 w 1561"/>
                    <a:gd name="T71" fmla="*/ 86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1" h="1820">
                      <a:moveTo>
                        <a:pt x="28" y="0"/>
                      </a:moveTo>
                      <a:lnTo>
                        <a:pt x="0" y="0"/>
                      </a:lnTo>
                      <a:lnTo>
                        <a:pt x="0" y="86"/>
                      </a:lnTo>
                      <a:lnTo>
                        <a:pt x="0" y="157"/>
                      </a:lnTo>
                      <a:lnTo>
                        <a:pt x="0" y="242"/>
                      </a:lnTo>
                      <a:lnTo>
                        <a:pt x="14" y="313"/>
                      </a:lnTo>
                      <a:lnTo>
                        <a:pt x="28" y="398"/>
                      </a:lnTo>
                      <a:lnTo>
                        <a:pt x="28" y="398"/>
                      </a:lnTo>
                      <a:lnTo>
                        <a:pt x="42" y="484"/>
                      </a:lnTo>
                      <a:lnTo>
                        <a:pt x="56" y="555"/>
                      </a:lnTo>
                      <a:lnTo>
                        <a:pt x="85" y="626"/>
                      </a:lnTo>
                      <a:lnTo>
                        <a:pt x="113" y="697"/>
                      </a:lnTo>
                      <a:lnTo>
                        <a:pt x="142" y="768"/>
                      </a:lnTo>
                      <a:lnTo>
                        <a:pt x="170" y="839"/>
                      </a:lnTo>
                      <a:lnTo>
                        <a:pt x="213" y="910"/>
                      </a:lnTo>
                      <a:lnTo>
                        <a:pt x="255" y="981"/>
                      </a:lnTo>
                      <a:lnTo>
                        <a:pt x="255" y="981"/>
                      </a:lnTo>
                      <a:lnTo>
                        <a:pt x="298" y="1052"/>
                      </a:lnTo>
                      <a:lnTo>
                        <a:pt x="355" y="1109"/>
                      </a:lnTo>
                      <a:lnTo>
                        <a:pt x="397" y="1180"/>
                      </a:lnTo>
                      <a:lnTo>
                        <a:pt x="454" y="1237"/>
                      </a:lnTo>
                      <a:lnTo>
                        <a:pt x="511" y="1294"/>
                      </a:lnTo>
                      <a:lnTo>
                        <a:pt x="568" y="1351"/>
                      </a:lnTo>
                      <a:lnTo>
                        <a:pt x="624" y="1394"/>
                      </a:lnTo>
                      <a:lnTo>
                        <a:pt x="695" y="1450"/>
                      </a:lnTo>
                      <a:lnTo>
                        <a:pt x="766" y="1493"/>
                      </a:lnTo>
                      <a:lnTo>
                        <a:pt x="766" y="1507"/>
                      </a:lnTo>
                      <a:lnTo>
                        <a:pt x="837" y="1550"/>
                      </a:lnTo>
                      <a:lnTo>
                        <a:pt x="908" y="1593"/>
                      </a:lnTo>
                      <a:lnTo>
                        <a:pt x="979" y="1621"/>
                      </a:lnTo>
                      <a:lnTo>
                        <a:pt x="1050" y="1664"/>
                      </a:lnTo>
                      <a:lnTo>
                        <a:pt x="1135" y="1692"/>
                      </a:lnTo>
                      <a:lnTo>
                        <a:pt x="1206" y="1735"/>
                      </a:lnTo>
                      <a:lnTo>
                        <a:pt x="1292" y="1749"/>
                      </a:lnTo>
                      <a:lnTo>
                        <a:pt x="1377" y="1777"/>
                      </a:lnTo>
                      <a:lnTo>
                        <a:pt x="1462" y="1806"/>
                      </a:lnTo>
                      <a:lnTo>
                        <a:pt x="1476" y="1806"/>
                      </a:lnTo>
                      <a:lnTo>
                        <a:pt x="1547" y="1820"/>
                      </a:lnTo>
                      <a:lnTo>
                        <a:pt x="1561" y="1792"/>
                      </a:lnTo>
                      <a:lnTo>
                        <a:pt x="1476" y="1763"/>
                      </a:lnTo>
                      <a:lnTo>
                        <a:pt x="1476" y="1763"/>
                      </a:lnTo>
                      <a:lnTo>
                        <a:pt x="1391" y="1749"/>
                      </a:lnTo>
                      <a:lnTo>
                        <a:pt x="1306" y="1721"/>
                      </a:lnTo>
                      <a:lnTo>
                        <a:pt x="1221" y="1692"/>
                      </a:lnTo>
                      <a:lnTo>
                        <a:pt x="1150" y="1664"/>
                      </a:lnTo>
                      <a:lnTo>
                        <a:pt x="1064" y="1635"/>
                      </a:lnTo>
                      <a:lnTo>
                        <a:pt x="993" y="1593"/>
                      </a:lnTo>
                      <a:lnTo>
                        <a:pt x="922" y="1564"/>
                      </a:lnTo>
                      <a:lnTo>
                        <a:pt x="851" y="1522"/>
                      </a:lnTo>
                      <a:lnTo>
                        <a:pt x="780" y="1479"/>
                      </a:lnTo>
                      <a:lnTo>
                        <a:pt x="724" y="1422"/>
                      </a:lnTo>
                      <a:lnTo>
                        <a:pt x="653" y="1379"/>
                      </a:lnTo>
                      <a:lnTo>
                        <a:pt x="596" y="1323"/>
                      </a:lnTo>
                      <a:lnTo>
                        <a:pt x="539" y="1266"/>
                      </a:lnTo>
                      <a:lnTo>
                        <a:pt x="482" y="1209"/>
                      </a:lnTo>
                      <a:lnTo>
                        <a:pt x="426" y="1152"/>
                      </a:lnTo>
                      <a:lnTo>
                        <a:pt x="369" y="1095"/>
                      </a:lnTo>
                      <a:lnTo>
                        <a:pt x="326" y="1024"/>
                      </a:lnTo>
                      <a:lnTo>
                        <a:pt x="284" y="967"/>
                      </a:lnTo>
                      <a:lnTo>
                        <a:pt x="241" y="896"/>
                      </a:lnTo>
                      <a:lnTo>
                        <a:pt x="213" y="825"/>
                      </a:lnTo>
                      <a:lnTo>
                        <a:pt x="170" y="754"/>
                      </a:lnTo>
                      <a:lnTo>
                        <a:pt x="142" y="683"/>
                      </a:lnTo>
                      <a:lnTo>
                        <a:pt x="113" y="612"/>
                      </a:lnTo>
                      <a:lnTo>
                        <a:pt x="85" y="541"/>
                      </a:lnTo>
                      <a:lnTo>
                        <a:pt x="71" y="469"/>
                      </a:lnTo>
                      <a:lnTo>
                        <a:pt x="56" y="384"/>
                      </a:lnTo>
                      <a:lnTo>
                        <a:pt x="56" y="384"/>
                      </a:lnTo>
                      <a:lnTo>
                        <a:pt x="42" y="313"/>
                      </a:lnTo>
                      <a:lnTo>
                        <a:pt x="28" y="242"/>
                      </a:lnTo>
                      <a:lnTo>
                        <a:pt x="28" y="157"/>
                      </a:lnTo>
                      <a:lnTo>
                        <a:pt x="28" y="86"/>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nvGrpSpPr>
                <p:cNvPr id="40" name="Group 39"/>
                <p:cNvGrpSpPr>
                  <a:grpSpLocks/>
                </p:cNvGrpSpPr>
                <p:nvPr/>
              </p:nvGrpSpPr>
              <p:grpSpPr bwMode="auto">
                <a:xfrm>
                  <a:off x="10832" y="8907"/>
                  <a:ext cx="1619" cy="3696"/>
                  <a:chOff x="10832" y="8907"/>
                  <a:chExt cx="1619" cy="3696"/>
                </a:xfrm>
              </p:grpSpPr>
              <p:sp>
                <p:nvSpPr>
                  <p:cNvPr id="47" name="Freeform 46"/>
                  <p:cNvSpPr>
                    <a:spLocks/>
                  </p:cNvSpPr>
                  <p:nvPr/>
                </p:nvSpPr>
                <p:spPr bwMode="auto">
                  <a:xfrm>
                    <a:off x="10832" y="8907"/>
                    <a:ext cx="1619" cy="1890"/>
                  </a:xfrm>
                  <a:custGeom>
                    <a:avLst/>
                    <a:gdLst>
                      <a:gd name="T0" fmla="*/ 0 w 1619"/>
                      <a:gd name="T1" fmla="*/ 28 h 1890"/>
                      <a:gd name="T2" fmla="*/ 156 w 1619"/>
                      <a:gd name="T3" fmla="*/ 42 h 1890"/>
                      <a:gd name="T4" fmla="*/ 241 w 1619"/>
                      <a:gd name="T5" fmla="*/ 56 h 1890"/>
                      <a:gd name="T6" fmla="*/ 398 w 1619"/>
                      <a:gd name="T7" fmla="*/ 85 h 1890"/>
                      <a:gd name="T8" fmla="*/ 540 w 1619"/>
                      <a:gd name="T9" fmla="*/ 142 h 1890"/>
                      <a:gd name="T10" fmla="*/ 682 w 1619"/>
                      <a:gd name="T11" fmla="*/ 213 h 1890"/>
                      <a:gd name="T12" fmla="*/ 824 w 1619"/>
                      <a:gd name="T13" fmla="*/ 298 h 1890"/>
                      <a:gd name="T14" fmla="*/ 951 w 1619"/>
                      <a:gd name="T15" fmla="*/ 398 h 1890"/>
                      <a:gd name="T16" fmla="*/ 1065 w 1619"/>
                      <a:gd name="T17" fmla="*/ 511 h 1890"/>
                      <a:gd name="T18" fmla="*/ 1178 w 1619"/>
                      <a:gd name="T19" fmla="*/ 639 h 1890"/>
                      <a:gd name="T20" fmla="*/ 1278 w 1619"/>
                      <a:gd name="T21" fmla="*/ 782 h 1890"/>
                      <a:gd name="T22" fmla="*/ 1363 w 1619"/>
                      <a:gd name="T23" fmla="*/ 924 h 1890"/>
                      <a:gd name="T24" fmla="*/ 1434 w 1619"/>
                      <a:gd name="T25" fmla="*/ 1080 h 1890"/>
                      <a:gd name="T26" fmla="*/ 1491 w 1619"/>
                      <a:gd name="T27" fmla="*/ 1251 h 1890"/>
                      <a:gd name="T28" fmla="*/ 1548 w 1619"/>
                      <a:gd name="T29" fmla="*/ 1421 h 1890"/>
                      <a:gd name="T30" fmla="*/ 1562 w 1619"/>
                      <a:gd name="T31" fmla="*/ 1521 h 1890"/>
                      <a:gd name="T32" fmla="*/ 1590 w 1619"/>
                      <a:gd name="T33" fmla="*/ 1691 h 1890"/>
                      <a:gd name="T34" fmla="*/ 1590 w 1619"/>
                      <a:gd name="T35" fmla="*/ 1890 h 1890"/>
                      <a:gd name="T36" fmla="*/ 1619 w 1619"/>
                      <a:gd name="T37" fmla="*/ 1791 h 1890"/>
                      <a:gd name="T38" fmla="*/ 1604 w 1619"/>
                      <a:gd name="T39" fmla="*/ 1606 h 1890"/>
                      <a:gd name="T40" fmla="*/ 1590 w 1619"/>
                      <a:gd name="T41" fmla="*/ 1507 h 1890"/>
                      <a:gd name="T42" fmla="*/ 1548 w 1619"/>
                      <a:gd name="T43" fmla="*/ 1322 h 1890"/>
                      <a:gd name="T44" fmla="*/ 1491 w 1619"/>
                      <a:gd name="T45" fmla="*/ 1151 h 1890"/>
                      <a:gd name="T46" fmla="*/ 1434 w 1619"/>
                      <a:gd name="T47" fmla="*/ 995 h 1890"/>
                      <a:gd name="T48" fmla="*/ 1349 w 1619"/>
                      <a:gd name="T49" fmla="*/ 838 h 1890"/>
                      <a:gd name="T50" fmla="*/ 1292 w 1619"/>
                      <a:gd name="T51" fmla="*/ 753 h 1890"/>
                      <a:gd name="T52" fmla="*/ 1207 w 1619"/>
                      <a:gd name="T53" fmla="*/ 611 h 1890"/>
                      <a:gd name="T54" fmla="*/ 1093 w 1619"/>
                      <a:gd name="T55" fmla="*/ 497 h 1890"/>
                      <a:gd name="T56" fmla="*/ 965 w 1619"/>
                      <a:gd name="T57" fmla="*/ 383 h 1890"/>
                      <a:gd name="T58" fmla="*/ 838 w 1619"/>
                      <a:gd name="T59" fmla="*/ 270 h 1890"/>
                      <a:gd name="T60" fmla="*/ 767 w 1619"/>
                      <a:gd name="T61" fmla="*/ 227 h 1890"/>
                      <a:gd name="T62" fmla="*/ 625 w 1619"/>
                      <a:gd name="T63" fmla="*/ 142 h 1890"/>
                      <a:gd name="T64" fmla="*/ 483 w 1619"/>
                      <a:gd name="T65" fmla="*/ 85 h 1890"/>
                      <a:gd name="T66" fmla="*/ 327 w 1619"/>
                      <a:gd name="T67" fmla="*/ 42 h 1890"/>
                      <a:gd name="T68" fmla="*/ 241 w 1619"/>
                      <a:gd name="T69" fmla="*/ 28 h 1890"/>
                      <a:gd name="T70" fmla="*/ 85 w 1619"/>
                      <a:gd name="T71"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0" y="0"/>
                        </a:moveTo>
                        <a:lnTo>
                          <a:pt x="0" y="28"/>
                        </a:lnTo>
                        <a:lnTo>
                          <a:pt x="85" y="42"/>
                        </a:lnTo>
                        <a:lnTo>
                          <a:pt x="156" y="42"/>
                        </a:lnTo>
                        <a:lnTo>
                          <a:pt x="241" y="56"/>
                        </a:lnTo>
                        <a:lnTo>
                          <a:pt x="241" y="56"/>
                        </a:lnTo>
                        <a:lnTo>
                          <a:pt x="312" y="71"/>
                        </a:lnTo>
                        <a:lnTo>
                          <a:pt x="398" y="85"/>
                        </a:lnTo>
                        <a:lnTo>
                          <a:pt x="469" y="113"/>
                        </a:lnTo>
                        <a:lnTo>
                          <a:pt x="540" y="142"/>
                        </a:lnTo>
                        <a:lnTo>
                          <a:pt x="611" y="184"/>
                        </a:lnTo>
                        <a:lnTo>
                          <a:pt x="682" y="213"/>
                        </a:lnTo>
                        <a:lnTo>
                          <a:pt x="753" y="255"/>
                        </a:lnTo>
                        <a:lnTo>
                          <a:pt x="824" y="298"/>
                        </a:lnTo>
                        <a:lnTo>
                          <a:pt x="880" y="341"/>
                        </a:lnTo>
                        <a:lnTo>
                          <a:pt x="951" y="398"/>
                        </a:lnTo>
                        <a:lnTo>
                          <a:pt x="1008" y="455"/>
                        </a:lnTo>
                        <a:lnTo>
                          <a:pt x="1065" y="511"/>
                        </a:lnTo>
                        <a:lnTo>
                          <a:pt x="1122" y="582"/>
                        </a:lnTo>
                        <a:lnTo>
                          <a:pt x="1178" y="639"/>
                        </a:lnTo>
                        <a:lnTo>
                          <a:pt x="1221" y="710"/>
                        </a:lnTo>
                        <a:lnTo>
                          <a:pt x="1278" y="782"/>
                        </a:lnTo>
                        <a:lnTo>
                          <a:pt x="1320" y="853"/>
                        </a:lnTo>
                        <a:lnTo>
                          <a:pt x="1363" y="924"/>
                        </a:lnTo>
                        <a:lnTo>
                          <a:pt x="1391" y="995"/>
                        </a:lnTo>
                        <a:lnTo>
                          <a:pt x="1434" y="1080"/>
                        </a:lnTo>
                        <a:lnTo>
                          <a:pt x="1462" y="1165"/>
                        </a:lnTo>
                        <a:lnTo>
                          <a:pt x="1491" y="1251"/>
                        </a:lnTo>
                        <a:lnTo>
                          <a:pt x="1519" y="1336"/>
                        </a:lnTo>
                        <a:lnTo>
                          <a:pt x="1548" y="1421"/>
                        </a:lnTo>
                        <a:lnTo>
                          <a:pt x="1562" y="1521"/>
                        </a:lnTo>
                        <a:lnTo>
                          <a:pt x="1562" y="1521"/>
                        </a:lnTo>
                        <a:lnTo>
                          <a:pt x="1576" y="1606"/>
                        </a:lnTo>
                        <a:lnTo>
                          <a:pt x="1590" y="1691"/>
                        </a:lnTo>
                        <a:lnTo>
                          <a:pt x="1590" y="1791"/>
                        </a:lnTo>
                        <a:lnTo>
                          <a:pt x="1590" y="1890"/>
                        </a:lnTo>
                        <a:lnTo>
                          <a:pt x="1619" y="1890"/>
                        </a:lnTo>
                        <a:lnTo>
                          <a:pt x="1619" y="1791"/>
                        </a:lnTo>
                        <a:lnTo>
                          <a:pt x="1619" y="1691"/>
                        </a:lnTo>
                        <a:lnTo>
                          <a:pt x="1604" y="1606"/>
                        </a:lnTo>
                        <a:lnTo>
                          <a:pt x="1590" y="1507"/>
                        </a:lnTo>
                        <a:lnTo>
                          <a:pt x="1590" y="1507"/>
                        </a:lnTo>
                        <a:lnTo>
                          <a:pt x="1576" y="1407"/>
                        </a:lnTo>
                        <a:lnTo>
                          <a:pt x="1548" y="1322"/>
                        </a:lnTo>
                        <a:lnTo>
                          <a:pt x="1519" y="1236"/>
                        </a:lnTo>
                        <a:lnTo>
                          <a:pt x="1491" y="1151"/>
                        </a:lnTo>
                        <a:lnTo>
                          <a:pt x="1462" y="1066"/>
                        </a:lnTo>
                        <a:lnTo>
                          <a:pt x="1434" y="995"/>
                        </a:lnTo>
                        <a:lnTo>
                          <a:pt x="1391" y="909"/>
                        </a:lnTo>
                        <a:lnTo>
                          <a:pt x="1349" y="838"/>
                        </a:lnTo>
                        <a:lnTo>
                          <a:pt x="1306" y="767"/>
                        </a:lnTo>
                        <a:lnTo>
                          <a:pt x="1292" y="753"/>
                        </a:lnTo>
                        <a:lnTo>
                          <a:pt x="1249" y="682"/>
                        </a:lnTo>
                        <a:lnTo>
                          <a:pt x="1207" y="611"/>
                        </a:lnTo>
                        <a:lnTo>
                          <a:pt x="1150" y="554"/>
                        </a:lnTo>
                        <a:lnTo>
                          <a:pt x="1093" y="497"/>
                        </a:lnTo>
                        <a:lnTo>
                          <a:pt x="1036" y="426"/>
                        </a:lnTo>
                        <a:lnTo>
                          <a:pt x="965" y="383"/>
                        </a:lnTo>
                        <a:lnTo>
                          <a:pt x="909" y="327"/>
                        </a:lnTo>
                        <a:lnTo>
                          <a:pt x="838" y="270"/>
                        </a:lnTo>
                        <a:lnTo>
                          <a:pt x="838" y="270"/>
                        </a:lnTo>
                        <a:lnTo>
                          <a:pt x="767" y="227"/>
                        </a:lnTo>
                        <a:lnTo>
                          <a:pt x="696" y="184"/>
                        </a:lnTo>
                        <a:lnTo>
                          <a:pt x="625" y="142"/>
                        </a:lnTo>
                        <a:lnTo>
                          <a:pt x="554" y="113"/>
                        </a:lnTo>
                        <a:lnTo>
                          <a:pt x="483" y="85"/>
                        </a:lnTo>
                        <a:lnTo>
                          <a:pt x="412" y="56"/>
                        </a:lnTo>
                        <a:lnTo>
                          <a:pt x="327" y="42"/>
                        </a:lnTo>
                        <a:lnTo>
                          <a:pt x="241" y="28"/>
                        </a:lnTo>
                        <a:lnTo>
                          <a:pt x="241" y="28"/>
                        </a:lnTo>
                        <a:lnTo>
                          <a:pt x="156" y="14"/>
                        </a:lnTo>
                        <a:lnTo>
                          <a:pt x="8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8" name="Freeform 47"/>
                  <p:cNvSpPr>
                    <a:spLocks/>
                  </p:cNvSpPr>
                  <p:nvPr/>
                </p:nvSpPr>
                <p:spPr bwMode="auto">
                  <a:xfrm>
                    <a:off x="10875" y="10783"/>
                    <a:ext cx="1561" cy="1820"/>
                  </a:xfrm>
                  <a:custGeom>
                    <a:avLst/>
                    <a:gdLst>
                      <a:gd name="T0" fmla="*/ 1533 w 1561"/>
                      <a:gd name="T1" fmla="*/ 0 h 1820"/>
                      <a:gd name="T2" fmla="*/ 1533 w 1561"/>
                      <a:gd name="T3" fmla="*/ 157 h 1820"/>
                      <a:gd name="T4" fmla="*/ 1519 w 1561"/>
                      <a:gd name="T5" fmla="*/ 313 h 1820"/>
                      <a:gd name="T6" fmla="*/ 1505 w 1561"/>
                      <a:gd name="T7" fmla="*/ 384 h 1820"/>
                      <a:gd name="T8" fmla="*/ 1476 w 1561"/>
                      <a:gd name="T9" fmla="*/ 541 h 1820"/>
                      <a:gd name="T10" fmla="*/ 1419 w 1561"/>
                      <a:gd name="T11" fmla="*/ 683 h 1820"/>
                      <a:gd name="T12" fmla="*/ 1363 w 1561"/>
                      <a:gd name="T13" fmla="*/ 825 h 1820"/>
                      <a:gd name="T14" fmla="*/ 1277 w 1561"/>
                      <a:gd name="T15" fmla="*/ 967 h 1820"/>
                      <a:gd name="T16" fmla="*/ 1192 w 1561"/>
                      <a:gd name="T17" fmla="*/ 1095 h 1820"/>
                      <a:gd name="T18" fmla="*/ 1093 w 1561"/>
                      <a:gd name="T19" fmla="*/ 1209 h 1820"/>
                      <a:gd name="T20" fmla="*/ 965 w 1561"/>
                      <a:gd name="T21" fmla="*/ 1323 h 1820"/>
                      <a:gd name="T22" fmla="*/ 852 w 1561"/>
                      <a:gd name="T23" fmla="*/ 1422 h 1820"/>
                      <a:gd name="T24" fmla="*/ 710 w 1561"/>
                      <a:gd name="T25" fmla="*/ 1522 h 1820"/>
                      <a:gd name="T26" fmla="*/ 568 w 1561"/>
                      <a:gd name="T27" fmla="*/ 1593 h 1820"/>
                      <a:gd name="T28" fmla="*/ 411 w 1561"/>
                      <a:gd name="T29" fmla="*/ 1664 h 1820"/>
                      <a:gd name="T30" fmla="*/ 255 w 1561"/>
                      <a:gd name="T31" fmla="*/ 1721 h 1820"/>
                      <a:gd name="T32" fmla="*/ 85 w 1561"/>
                      <a:gd name="T33" fmla="*/ 1763 h 1820"/>
                      <a:gd name="T34" fmla="*/ 0 w 1561"/>
                      <a:gd name="T35" fmla="*/ 1792 h 1820"/>
                      <a:gd name="T36" fmla="*/ 85 w 1561"/>
                      <a:gd name="T37" fmla="*/ 1806 h 1820"/>
                      <a:gd name="T38" fmla="*/ 184 w 1561"/>
                      <a:gd name="T39" fmla="*/ 1777 h 1820"/>
                      <a:gd name="T40" fmla="*/ 355 w 1561"/>
                      <a:gd name="T41" fmla="*/ 1735 h 1820"/>
                      <a:gd name="T42" fmla="*/ 511 w 1561"/>
                      <a:gd name="T43" fmla="*/ 1664 h 1820"/>
                      <a:gd name="T44" fmla="*/ 653 w 1561"/>
                      <a:gd name="T45" fmla="*/ 1593 h 1820"/>
                      <a:gd name="T46" fmla="*/ 795 w 1561"/>
                      <a:gd name="T47" fmla="*/ 1507 h 1820"/>
                      <a:gd name="T48" fmla="*/ 866 w 1561"/>
                      <a:gd name="T49" fmla="*/ 1450 h 1820"/>
                      <a:gd name="T50" fmla="*/ 993 w 1561"/>
                      <a:gd name="T51" fmla="*/ 1351 h 1820"/>
                      <a:gd name="T52" fmla="*/ 1107 w 1561"/>
                      <a:gd name="T53" fmla="*/ 1237 h 1820"/>
                      <a:gd name="T54" fmla="*/ 1206 w 1561"/>
                      <a:gd name="T55" fmla="*/ 1109 h 1820"/>
                      <a:gd name="T56" fmla="*/ 1306 w 1561"/>
                      <a:gd name="T57" fmla="*/ 981 h 1820"/>
                      <a:gd name="T58" fmla="*/ 1348 w 1561"/>
                      <a:gd name="T59" fmla="*/ 910 h 1820"/>
                      <a:gd name="T60" fmla="*/ 1419 w 1561"/>
                      <a:gd name="T61" fmla="*/ 768 h 1820"/>
                      <a:gd name="T62" fmla="*/ 1476 w 1561"/>
                      <a:gd name="T63" fmla="*/ 626 h 1820"/>
                      <a:gd name="T64" fmla="*/ 1519 w 1561"/>
                      <a:gd name="T65" fmla="*/ 484 h 1820"/>
                      <a:gd name="T66" fmla="*/ 1533 w 1561"/>
                      <a:gd name="T67" fmla="*/ 398 h 1820"/>
                      <a:gd name="T68" fmla="*/ 1547 w 1561"/>
                      <a:gd name="T69" fmla="*/ 313 h 1820"/>
                      <a:gd name="T70" fmla="*/ 1561 w 1561"/>
                      <a:gd name="T71" fmla="*/ 157 h 1820"/>
                      <a:gd name="T72" fmla="*/ 1561 w 1561"/>
                      <a:gd name="T73" fmla="*/ 0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1" h="1820">
                        <a:moveTo>
                          <a:pt x="1561" y="0"/>
                        </a:moveTo>
                        <a:lnTo>
                          <a:pt x="1533" y="0"/>
                        </a:lnTo>
                        <a:lnTo>
                          <a:pt x="1533" y="86"/>
                        </a:lnTo>
                        <a:lnTo>
                          <a:pt x="1533" y="157"/>
                        </a:lnTo>
                        <a:lnTo>
                          <a:pt x="1533" y="242"/>
                        </a:lnTo>
                        <a:lnTo>
                          <a:pt x="1519" y="313"/>
                        </a:lnTo>
                        <a:lnTo>
                          <a:pt x="1505" y="384"/>
                        </a:lnTo>
                        <a:lnTo>
                          <a:pt x="1505" y="384"/>
                        </a:lnTo>
                        <a:lnTo>
                          <a:pt x="1490" y="469"/>
                        </a:lnTo>
                        <a:lnTo>
                          <a:pt x="1476" y="541"/>
                        </a:lnTo>
                        <a:lnTo>
                          <a:pt x="1448" y="612"/>
                        </a:lnTo>
                        <a:lnTo>
                          <a:pt x="1419" y="683"/>
                        </a:lnTo>
                        <a:lnTo>
                          <a:pt x="1391" y="754"/>
                        </a:lnTo>
                        <a:lnTo>
                          <a:pt x="1363" y="825"/>
                        </a:lnTo>
                        <a:lnTo>
                          <a:pt x="1320" y="896"/>
                        </a:lnTo>
                        <a:lnTo>
                          <a:pt x="1277" y="967"/>
                        </a:lnTo>
                        <a:lnTo>
                          <a:pt x="1235" y="1024"/>
                        </a:lnTo>
                        <a:lnTo>
                          <a:pt x="1192" y="1095"/>
                        </a:lnTo>
                        <a:lnTo>
                          <a:pt x="1135" y="1152"/>
                        </a:lnTo>
                        <a:lnTo>
                          <a:pt x="1093" y="1209"/>
                        </a:lnTo>
                        <a:lnTo>
                          <a:pt x="1036" y="1266"/>
                        </a:lnTo>
                        <a:lnTo>
                          <a:pt x="965" y="1323"/>
                        </a:lnTo>
                        <a:lnTo>
                          <a:pt x="908" y="1379"/>
                        </a:lnTo>
                        <a:lnTo>
                          <a:pt x="852" y="1422"/>
                        </a:lnTo>
                        <a:lnTo>
                          <a:pt x="781" y="1479"/>
                        </a:lnTo>
                        <a:lnTo>
                          <a:pt x="710" y="1522"/>
                        </a:lnTo>
                        <a:lnTo>
                          <a:pt x="639" y="1564"/>
                        </a:lnTo>
                        <a:lnTo>
                          <a:pt x="568" y="1593"/>
                        </a:lnTo>
                        <a:lnTo>
                          <a:pt x="497" y="1635"/>
                        </a:lnTo>
                        <a:lnTo>
                          <a:pt x="411" y="1664"/>
                        </a:lnTo>
                        <a:lnTo>
                          <a:pt x="340" y="1692"/>
                        </a:lnTo>
                        <a:lnTo>
                          <a:pt x="255" y="1721"/>
                        </a:lnTo>
                        <a:lnTo>
                          <a:pt x="170" y="1749"/>
                        </a:lnTo>
                        <a:lnTo>
                          <a:pt x="85" y="1763"/>
                        </a:lnTo>
                        <a:lnTo>
                          <a:pt x="85" y="1763"/>
                        </a:lnTo>
                        <a:lnTo>
                          <a:pt x="0" y="1792"/>
                        </a:lnTo>
                        <a:lnTo>
                          <a:pt x="14" y="1820"/>
                        </a:lnTo>
                        <a:lnTo>
                          <a:pt x="85" y="1806"/>
                        </a:lnTo>
                        <a:lnTo>
                          <a:pt x="99" y="1806"/>
                        </a:lnTo>
                        <a:lnTo>
                          <a:pt x="184" y="1777"/>
                        </a:lnTo>
                        <a:lnTo>
                          <a:pt x="269" y="1749"/>
                        </a:lnTo>
                        <a:lnTo>
                          <a:pt x="355" y="1735"/>
                        </a:lnTo>
                        <a:lnTo>
                          <a:pt x="426" y="1692"/>
                        </a:lnTo>
                        <a:lnTo>
                          <a:pt x="511" y="1664"/>
                        </a:lnTo>
                        <a:lnTo>
                          <a:pt x="582" y="1621"/>
                        </a:lnTo>
                        <a:lnTo>
                          <a:pt x="653" y="1593"/>
                        </a:lnTo>
                        <a:lnTo>
                          <a:pt x="724" y="1550"/>
                        </a:lnTo>
                        <a:lnTo>
                          <a:pt x="795" y="1507"/>
                        </a:lnTo>
                        <a:lnTo>
                          <a:pt x="795" y="1493"/>
                        </a:lnTo>
                        <a:lnTo>
                          <a:pt x="866" y="1450"/>
                        </a:lnTo>
                        <a:lnTo>
                          <a:pt x="937" y="1394"/>
                        </a:lnTo>
                        <a:lnTo>
                          <a:pt x="993" y="1351"/>
                        </a:lnTo>
                        <a:lnTo>
                          <a:pt x="1050" y="1294"/>
                        </a:lnTo>
                        <a:lnTo>
                          <a:pt x="1107" y="1237"/>
                        </a:lnTo>
                        <a:lnTo>
                          <a:pt x="1164" y="1180"/>
                        </a:lnTo>
                        <a:lnTo>
                          <a:pt x="1206" y="1109"/>
                        </a:lnTo>
                        <a:lnTo>
                          <a:pt x="1263" y="1052"/>
                        </a:lnTo>
                        <a:lnTo>
                          <a:pt x="1306" y="981"/>
                        </a:lnTo>
                        <a:lnTo>
                          <a:pt x="1306" y="981"/>
                        </a:lnTo>
                        <a:lnTo>
                          <a:pt x="1348" y="910"/>
                        </a:lnTo>
                        <a:lnTo>
                          <a:pt x="1391" y="839"/>
                        </a:lnTo>
                        <a:lnTo>
                          <a:pt x="1419" y="768"/>
                        </a:lnTo>
                        <a:lnTo>
                          <a:pt x="1448" y="697"/>
                        </a:lnTo>
                        <a:lnTo>
                          <a:pt x="1476" y="626"/>
                        </a:lnTo>
                        <a:lnTo>
                          <a:pt x="1505" y="555"/>
                        </a:lnTo>
                        <a:lnTo>
                          <a:pt x="1519" y="484"/>
                        </a:lnTo>
                        <a:lnTo>
                          <a:pt x="1533" y="398"/>
                        </a:lnTo>
                        <a:lnTo>
                          <a:pt x="1533" y="398"/>
                        </a:lnTo>
                        <a:lnTo>
                          <a:pt x="1533" y="398"/>
                        </a:lnTo>
                        <a:lnTo>
                          <a:pt x="1547" y="313"/>
                        </a:lnTo>
                        <a:lnTo>
                          <a:pt x="1561" y="242"/>
                        </a:lnTo>
                        <a:lnTo>
                          <a:pt x="1561" y="157"/>
                        </a:lnTo>
                        <a:lnTo>
                          <a:pt x="1561" y="86"/>
                        </a:lnTo>
                        <a:lnTo>
                          <a:pt x="15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1" name="Rectangle 40"/>
                <p:cNvSpPr>
                  <a:spLocks noChangeArrowheads="1"/>
                </p:cNvSpPr>
                <p:nvPr/>
              </p:nvSpPr>
              <p:spPr bwMode="auto">
                <a:xfrm>
                  <a:off x="9199" y="12617"/>
                  <a:ext cx="1718"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42" name="Freeform 41"/>
                <p:cNvSpPr>
                  <a:spLocks/>
                </p:cNvSpPr>
                <p:nvPr/>
              </p:nvSpPr>
              <p:spPr bwMode="auto">
                <a:xfrm>
                  <a:off x="9100" y="7599"/>
                  <a:ext cx="241" cy="1322"/>
                </a:xfrm>
                <a:custGeom>
                  <a:avLst/>
                  <a:gdLst>
                    <a:gd name="T0" fmla="*/ 213 w 241"/>
                    <a:gd name="T1" fmla="*/ 1322 h 1322"/>
                    <a:gd name="T2" fmla="*/ 241 w 241"/>
                    <a:gd name="T3" fmla="*/ 1322 h 1322"/>
                    <a:gd name="T4" fmla="*/ 28 w 241"/>
                    <a:gd name="T5" fmla="*/ 0 h 1322"/>
                    <a:gd name="T6" fmla="*/ 0 w 241"/>
                    <a:gd name="T7" fmla="*/ 14 h 1322"/>
                    <a:gd name="T8" fmla="*/ 213 w 241"/>
                    <a:gd name="T9" fmla="*/ 1322 h 1322"/>
                  </a:gdLst>
                  <a:ahLst/>
                  <a:cxnLst>
                    <a:cxn ang="0">
                      <a:pos x="T0" y="T1"/>
                    </a:cxn>
                    <a:cxn ang="0">
                      <a:pos x="T2" y="T3"/>
                    </a:cxn>
                    <a:cxn ang="0">
                      <a:pos x="T4" y="T5"/>
                    </a:cxn>
                    <a:cxn ang="0">
                      <a:pos x="T6" y="T7"/>
                    </a:cxn>
                    <a:cxn ang="0">
                      <a:pos x="T8" y="T9"/>
                    </a:cxn>
                  </a:cxnLst>
                  <a:rect l="0" t="0" r="r" b="b"/>
                  <a:pathLst>
                    <a:path w="241" h="1322">
                      <a:moveTo>
                        <a:pt x="213" y="1322"/>
                      </a:moveTo>
                      <a:lnTo>
                        <a:pt x="241" y="1322"/>
                      </a:lnTo>
                      <a:lnTo>
                        <a:pt x="28" y="0"/>
                      </a:lnTo>
                      <a:lnTo>
                        <a:pt x="0" y="14"/>
                      </a:lnTo>
                      <a:lnTo>
                        <a:pt x="213"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3" name="Freeform 42"/>
                <p:cNvSpPr>
                  <a:spLocks/>
                </p:cNvSpPr>
                <p:nvPr/>
              </p:nvSpPr>
              <p:spPr bwMode="auto">
                <a:xfrm>
                  <a:off x="10818" y="7599"/>
                  <a:ext cx="241" cy="1322"/>
                </a:xfrm>
                <a:custGeom>
                  <a:avLst/>
                  <a:gdLst>
                    <a:gd name="T0" fmla="*/ 0 w 241"/>
                    <a:gd name="T1" fmla="*/ 1322 h 1322"/>
                    <a:gd name="T2" fmla="*/ 28 w 241"/>
                    <a:gd name="T3" fmla="*/ 1322 h 1322"/>
                    <a:gd name="T4" fmla="*/ 241 w 241"/>
                    <a:gd name="T5" fmla="*/ 14 h 1322"/>
                    <a:gd name="T6" fmla="*/ 213 w 241"/>
                    <a:gd name="T7" fmla="*/ 0 h 1322"/>
                    <a:gd name="T8" fmla="*/ 0 w 241"/>
                    <a:gd name="T9" fmla="*/ 1322 h 1322"/>
                  </a:gdLst>
                  <a:ahLst/>
                  <a:cxnLst>
                    <a:cxn ang="0">
                      <a:pos x="T0" y="T1"/>
                    </a:cxn>
                    <a:cxn ang="0">
                      <a:pos x="T2" y="T3"/>
                    </a:cxn>
                    <a:cxn ang="0">
                      <a:pos x="T4" y="T5"/>
                    </a:cxn>
                    <a:cxn ang="0">
                      <a:pos x="T6" y="T7"/>
                    </a:cxn>
                    <a:cxn ang="0">
                      <a:pos x="T8" y="T9"/>
                    </a:cxn>
                  </a:cxnLst>
                  <a:rect l="0" t="0" r="r" b="b"/>
                  <a:pathLst>
                    <a:path w="241" h="1322">
                      <a:moveTo>
                        <a:pt x="0" y="1322"/>
                      </a:moveTo>
                      <a:lnTo>
                        <a:pt x="28" y="1322"/>
                      </a:lnTo>
                      <a:lnTo>
                        <a:pt x="241" y="14"/>
                      </a:lnTo>
                      <a:lnTo>
                        <a:pt x="213" y="0"/>
                      </a:lnTo>
                      <a:lnTo>
                        <a:pt x="0"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5" name="Oval 44"/>
                <p:cNvSpPr>
                  <a:spLocks noChangeArrowheads="1"/>
                </p:cNvSpPr>
                <p:nvPr/>
              </p:nvSpPr>
              <p:spPr bwMode="auto">
                <a:xfrm>
                  <a:off x="9128" y="7542"/>
                  <a:ext cx="1903" cy="7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6" name="Oval 45"/>
                <p:cNvSpPr>
                  <a:spLocks noChangeArrowheads="1"/>
                </p:cNvSpPr>
                <p:nvPr/>
              </p:nvSpPr>
              <p:spPr bwMode="auto">
                <a:xfrm>
                  <a:off x="9100" y="7499"/>
                  <a:ext cx="1959" cy="142"/>
                </a:xfrm>
                <a:prstGeom prst="ellipse">
                  <a:avLst/>
                </a:prstGeom>
                <a:noFill/>
                <a:ln w="1778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grpSp>
          <p:sp>
            <p:nvSpPr>
              <p:cNvPr id="20" name="Oval 19"/>
              <p:cNvSpPr>
                <a:spLocks noChangeArrowheads="1"/>
              </p:cNvSpPr>
              <p:nvPr/>
            </p:nvSpPr>
            <p:spPr bwMode="auto">
              <a:xfrm>
                <a:off x="1776095" y="195008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1" name="Oval 20"/>
              <p:cNvSpPr>
                <a:spLocks noChangeArrowheads="1"/>
              </p:cNvSpPr>
              <p:nvPr/>
            </p:nvSpPr>
            <p:spPr bwMode="auto">
              <a:xfrm>
                <a:off x="1722120" y="9753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2" name="Oval 21"/>
              <p:cNvSpPr>
                <a:spLocks noChangeArrowheads="1"/>
              </p:cNvSpPr>
              <p:nvPr/>
            </p:nvSpPr>
            <p:spPr bwMode="auto">
              <a:xfrm>
                <a:off x="748665" y="111061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3" name="Oval 22"/>
              <p:cNvSpPr>
                <a:spLocks noChangeArrowheads="1"/>
              </p:cNvSpPr>
              <p:nvPr/>
            </p:nvSpPr>
            <p:spPr bwMode="auto">
              <a:xfrm>
                <a:off x="1235710" y="1678940"/>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4" name="Oval 23"/>
              <p:cNvSpPr>
                <a:spLocks noChangeArrowheads="1"/>
              </p:cNvSpPr>
              <p:nvPr/>
            </p:nvSpPr>
            <p:spPr bwMode="auto">
              <a:xfrm>
                <a:off x="137096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5" name="Oval 24"/>
              <p:cNvSpPr>
                <a:spLocks noChangeArrowheads="1"/>
              </p:cNvSpPr>
              <p:nvPr/>
            </p:nvSpPr>
            <p:spPr bwMode="auto">
              <a:xfrm>
                <a:off x="193865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6" name="Oval 25"/>
              <p:cNvSpPr>
                <a:spLocks noChangeArrowheads="1"/>
              </p:cNvSpPr>
              <p:nvPr/>
            </p:nvSpPr>
            <p:spPr bwMode="auto">
              <a:xfrm>
                <a:off x="2371725" y="20586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7" name="Oval 26"/>
              <p:cNvSpPr>
                <a:spLocks noChangeArrowheads="1"/>
              </p:cNvSpPr>
              <p:nvPr/>
            </p:nvSpPr>
            <p:spPr bwMode="auto">
              <a:xfrm>
                <a:off x="2479675" y="157099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8" name="Oval 27"/>
              <p:cNvSpPr>
                <a:spLocks noChangeArrowheads="1"/>
              </p:cNvSpPr>
              <p:nvPr/>
            </p:nvSpPr>
            <p:spPr bwMode="auto">
              <a:xfrm>
                <a:off x="1506220" y="2383155"/>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9" name="Oval 28"/>
              <p:cNvSpPr>
                <a:spLocks noChangeArrowheads="1"/>
              </p:cNvSpPr>
              <p:nvPr/>
            </p:nvSpPr>
            <p:spPr bwMode="auto">
              <a:xfrm>
                <a:off x="1506220" y="287083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30" name="Oval 29"/>
              <p:cNvSpPr>
                <a:spLocks noChangeArrowheads="1"/>
              </p:cNvSpPr>
              <p:nvPr/>
            </p:nvSpPr>
            <p:spPr bwMode="auto">
              <a:xfrm>
                <a:off x="910590" y="20040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31" name="Oval 30"/>
              <p:cNvSpPr>
                <a:spLocks noChangeArrowheads="1"/>
              </p:cNvSpPr>
              <p:nvPr/>
            </p:nvSpPr>
            <p:spPr bwMode="auto">
              <a:xfrm>
                <a:off x="315595" y="178752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32" name="Oval 31"/>
              <p:cNvSpPr>
                <a:spLocks noChangeArrowheads="1"/>
              </p:cNvSpPr>
              <p:nvPr/>
            </p:nvSpPr>
            <p:spPr bwMode="auto">
              <a:xfrm>
                <a:off x="748665" y="281686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33" name="Rectangle 32"/>
              <p:cNvSpPr>
                <a:spLocks noChangeArrowheads="1"/>
              </p:cNvSpPr>
              <p:nvPr/>
            </p:nvSpPr>
            <p:spPr bwMode="auto">
              <a:xfrm>
                <a:off x="414655" y="232727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4" name="Rectangle 33"/>
              <p:cNvSpPr>
                <a:spLocks noChangeArrowheads="1"/>
              </p:cNvSpPr>
              <p:nvPr/>
            </p:nvSpPr>
            <p:spPr bwMode="auto">
              <a:xfrm>
                <a:off x="1073150" y="238315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5" name="Rectangle 34"/>
              <p:cNvSpPr>
                <a:spLocks noChangeArrowheads="1"/>
              </p:cNvSpPr>
              <p:nvPr/>
            </p:nvSpPr>
            <p:spPr bwMode="auto">
              <a:xfrm>
                <a:off x="2046605"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6" name="Rectangle 35"/>
              <p:cNvSpPr>
                <a:spLocks noChangeArrowheads="1"/>
              </p:cNvSpPr>
              <p:nvPr/>
            </p:nvSpPr>
            <p:spPr bwMode="auto">
              <a:xfrm>
                <a:off x="2046605" y="2545715"/>
                <a:ext cx="288925"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7" name="Rectangle 36"/>
              <p:cNvSpPr>
                <a:spLocks noChangeArrowheads="1"/>
              </p:cNvSpPr>
              <p:nvPr/>
            </p:nvSpPr>
            <p:spPr bwMode="auto">
              <a:xfrm>
                <a:off x="640080"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grpSp>
        <p:sp>
          <p:nvSpPr>
            <p:cNvPr id="18" name="Oval 17"/>
            <p:cNvSpPr>
              <a:spLocks noChangeArrowheads="1"/>
            </p:cNvSpPr>
            <p:nvPr/>
          </p:nvSpPr>
          <p:spPr bwMode="auto">
            <a:xfrm>
              <a:off x="2514600" y="240030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05506638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3200" b="1" dirty="0" smtClean="0">
                <a:solidFill>
                  <a:schemeClr val="tx2"/>
                </a:solidFill>
                <a:latin typeface="Verdana"/>
                <a:cs typeface="Verdana"/>
              </a:rPr>
              <a:t>Procedural Fluency</a:t>
            </a:r>
            <a:endParaRPr lang="en-US" sz="32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endParaRPr lang="en-US" sz="2800" dirty="0" smtClean="0">
              <a:solidFill>
                <a:srgbClr val="1F497D"/>
              </a:solidFill>
              <a:latin typeface="Verdana"/>
              <a:cs typeface="Verdana"/>
            </a:endParaRP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4" name="Rectangle 43"/>
          <p:cNvSpPr/>
          <p:nvPr/>
        </p:nvSpPr>
        <p:spPr>
          <a:xfrm>
            <a:off x="1323975" y="1268410"/>
            <a:ext cx="7659333" cy="1323439"/>
          </a:xfrm>
          <a:prstGeom prst="rect">
            <a:avLst/>
          </a:prstGeom>
        </p:spPr>
        <p:txBody>
          <a:bodyPr wrap="square">
            <a:spAutoFit/>
          </a:bodyPr>
          <a:lstStyle/>
          <a:p>
            <a:endParaRPr lang="en-US" sz="2000" dirty="0" smtClean="0">
              <a:solidFill>
                <a:srgbClr val="8064A2"/>
              </a:solidFill>
              <a:latin typeface="Verdana"/>
              <a:cs typeface="Verdana"/>
            </a:endParaRPr>
          </a:p>
          <a:p>
            <a:endParaRPr lang="en-US" sz="2000" dirty="0" smtClean="0">
              <a:solidFill>
                <a:srgbClr val="8064A2"/>
              </a:solidFill>
            </a:endParaRPr>
          </a:p>
          <a:p>
            <a:endParaRPr lang="en-US" sz="2000" dirty="0" smtClean="0">
              <a:solidFill>
                <a:schemeClr val="tx2"/>
              </a:solidFill>
              <a:latin typeface="Verdana"/>
              <a:cs typeface="Verdana"/>
            </a:endParaRPr>
          </a:p>
          <a:p>
            <a:endParaRPr lang="en-US" sz="2000" dirty="0">
              <a:solidFill>
                <a:schemeClr val="tx2"/>
              </a:solidFill>
            </a:endParaRPr>
          </a:p>
        </p:txBody>
      </p:sp>
      <p:pic>
        <p:nvPicPr>
          <p:cNvPr id="12" name="Picture 11"/>
          <p:cNvPicPr>
            <a:picLocks noChangeAspect="1"/>
          </p:cNvPicPr>
          <p:nvPr/>
        </p:nvPicPr>
        <p:blipFill>
          <a:blip r:embed="rId6"/>
          <a:stretch>
            <a:fillRect/>
          </a:stretch>
        </p:blipFill>
        <p:spPr>
          <a:xfrm>
            <a:off x="5007269" y="1913926"/>
            <a:ext cx="3339049" cy="1160491"/>
          </a:xfrm>
          <a:prstGeom prst="rect">
            <a:avLst/>
          </a:prstGeom>
          <a:ln>
            <a:solidFill>
              <a:srgbClr val="000000"/>
            </a:solidFill>
          </a:ln>
        </p:spPr>
      </p:pic>
      <p:pic>
        <p:nvPicPr>
          <p:cNvPr id="13" name="Picture 12" descr="Macintosh HD:Users:dmh:Desktop:Screen Shot 2013-12-15 at 5.07.38 PM.png"/>
          <p:cNvPicPr/>
          <p:nvPr/>
        </p:nvPicPr>
        <p:blipFill>
          <a:blip r:embed="rId7">
            <a:extLst>
              <a:ext uri="{28A0092B-C50C-407E-A947-70E740481C1C}">
                <a14:useLocalDpi xmlns:a14="http://schemas.microsoft.com/office/drawing/2010/main" val="0"/>
              </a:ext>
            </a:extLst>
          </a:blip>
          <a:srcRect/>
          <a:stretch>
            <a:fillRect/>
          </a:stretch>
        </p:blipFill>
        <p:spPr bwMode="auto">
          <a:xfrm>
            <a:off x="1020618" y="2213220"/>
            <a:ext cx="2126715" cy="1174164"/>
          </a:xfrm>
          <a:prstGeom prst="rect">
            <a:avLst/>
          </a:prstGeom>
          <a:noFill/>
          <a:ln>
            <a:noFill/>
          </a:ln>
        </p:spPr>
      </p:pic>
      <p:pic>
        <p:nvPicPr>
          <p:cNvPr id="14" name="Picture 13" descr="table2.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44386" y="4997554"/>
            <a:ext cx="3005893" cy="1549191"/>
          </a:xfrm>
          <a:prstGeom prst="rect">
            <a:avLst/>
          </a:prstGeom>
          <a:ln>
            <a:solidFill>
              <a:srgbClr val="000000"/>
            </a:solidFill>
          </a:ln>
        </p:spPr>
      </p:pic>
      <p:pic>
        <p:nvPicPr>
          <p:cNvPr id="15" name="Picture 14"/>
          <p:cNvPicPr>
            <a:picLocks noChangeAspect="1"/>
          </p:cNvPicPr>
          <p:nvPr/>
        </p:nvPicPr>
        <p:blipFill>
          <a:blip r:embed="rId9"/>
          <a:stretch>
            <a:fillRect/>
          </a:stretch>
        </p:blipFill>
        <p:spPr>
          <a:xfrm>
            <a:off x="5350831" y="3387384"/>
            <a:ext cx="2826059" cy="2384766"/>
          </a:xfrm>
          <a:prstGeom prst="rect">
            <a:avLst/>
          </a:prstGeom>
          <a:ln>
            <a:solidFill>
              <a:srgbClr val="000000"/>
            </a:solidFill>
          </a:ln>
        </p:spPr>
      </p:pic>
      <p:grpSp>
        <p:nvGrpSpPr>
          <p:cNvPr id="3" name="Group 15"/>
          <p:cNvGrpSpPr/>
          <p:nvPr/>
        </p:nvGrpSpPr>
        <p:grpSpPr>
          <a:xfrm>
            <a:off x="7811145" y="312463"/>
            <a:ext cx="1246214" cy="1415608"/>
            <a:chOff x="0" y="0"/>
            <a:chExt cx="3011805" cy="3277235"/>
          </a:xfrm>
        </p:grpSpPr>
        <p:grpSp>
          <p:nvGrpSpPr>
            <p:cNvPr id="7" name="Group 7"/>
            <p:cNvGrpSpPr/>
            <p:nvPr/>
          </p:nvGrpSpPr>
          <p:grpSpPr>
            <a:xfrm>
              <a:off x="0" y="0"/>
              <a:ext cx="3011805" cy="3277235"/>
              <a:chOff x="0" y="0"/>
              <a:chExt cx="3011805" cy="3277235"/>
            </a:xfrm>
          </p:grpSpPr>
          <p:grpSp>
            <p:nvGrpSpPr>
              <p:cNvPr id="8" name="Group 10"/>
              <p:cNvGrpSpPr>
                <a:grpSpLocks/>
              </p:cNvGrpSpPr>
              <p:nvPr/>
            </p:nvGrpSpPr>
            <p:grpSpPr bwMode="auto">
              <a:xfrm>
                <a:off x="0" y="0"/>
                <a:ext cx="3011805" cy="3277235"/>
                <a:chOff x="7708" y="7499"/>
                <a:chExt cx="4743" cy="5161"/>
              </a:xfrm>
            </p:grpSpPr>
            <p:sp>
              <p:nvSpPr>
                <p:cNvPr id="38" name="Freeform 37"/>
                <p:cNvSpPr>
                  <a:spLocks/>
                </p:cNvSpPr>
                <p:nvPr/>
              </p:nvSpPr>
              <p:spPr bwMode="auto">
                <a:xfrm>
                  <a:off x="7708" y="8907"/>
                  <a:ext cx="1619" cy="1890"/>
                </a:xfrm>
                <a:custGeom>
                  <a:avLst/>
                  <a:gdLst>
                    <a:gd name="T0" fmla="*/ 1619 w 1619"/>
                    <a:gd name="T1" fmla="*/ 0 h 1890"/>
                    <a:gd name="T2" fmla="*/ 1463 w 1619"/>
                    <a:gd name="T3" fmla="*/ 14 h 1890"/>
                    <a:gd name="T4" fmla="*/ 1378 w 1619"/>
                    <a:gd name="T5" fmla="*/ 28 h 1890"/>
                    <a:gd name="T6" fmla="*/ 1221 w 1619"/>
                    <a:gd name="T7" fmla="*/ 56 h 1890"/>
                    <a:gd name="T8" fmla="*/ 1065 w 1619"/>
                    <a:gd name="T9" fmla="*/ 113 h 1890"/>
                    <a:gd name="T10" fmla="*/ 923 w 1619"/>
                    <a:gd name="T11" fmla="*/ 184 h 1890"/>
                    <a:gd name="T12" fmla="*/ 781 w 1619"/>
                    <a:gd name="T13" fmla="*/ 270 h 1890"/>
                    <a:gd name="T14" fmla="*/ 710 w 1619"/>
                    <a:gd name="T15" fmla="*/ 327 h 1890"/>
                    <a:gd name="T16" fmla="*/ 583 w 1619"/>
                    <a:gd name="T17" fmla="*/ 426 h 1890"/>
                    <a:gd name="T18" fmla="*/ 469 w 1619"/>
                    <a:gd name="T19" fmla="*/ 554 h 1890"/>
                    <a:gd name="T20" fmla="*/ 370 w 1619"/>
                    <a:gd name="T21" fmla="*/ 682 h 1890"/>
                    <a:gd name="T22" fmla="*/ 313 w 1619"/>
                    <a:gd name="T23" fmla="*/ 767 h 1890"/>
                    <a:gd name="T24" fmla="*/ 228 w 1619"/>
                    <a:gd name="T25" fmla="*/ 909 h 1890"/>
                    <a:gd name="T26" fmla="*/ 157 w 1619"/>
                    <a:gd name="T27" fmla="*/ 1066 h 1890"/>
                    <a:gd name="T28" fmla="*/ 100 w 1619"/>
                    <a:gd name="T29" fmla="*/ 1236 h 1890"/>
                    <a:gd name="T30" fmla="*/ 43 w 1619"/>
                    <a:gd name="T31" fmla="*/ 1407 h 1890"/>
                    <a:gd name="T32" fmla="*/ 29 w 1619"/>
                    <a:gd name="T33" fmla="*/ 1507 h 1890"/>
                    <a:gd name="T34" fmla="*/ 0 w 1619"/>
                    <a:gd name="T35" fmla="*/ 1691 h 1890"/>
                    <a:gd name="T36" fmla="*/ 0 w 1619"/>
                    <a:gd name="T37" fmla="*/ 1890 h 1890"/>
                    <a:gd name="T38" fmla="*/ 29 w 1619"/>
                    <a:gd name="T39" fmla="*/ 1791 h 1890"/>
                    <a:gd name="T40" fmla="*/ 43 w 1619"/>
                    <a:gd name="T41" fmla="*/ 1606 h 1890"/>
                    <a:gd name="T42" fmla="*/ 57 w 1619"/>
                    <a:gd name="T43" fmla="*/ 1521 h 1890"/>
                    <a:gd name="T44" fmla="*/ 100 w 1619"/>
                    <a:gd name="T45" fmla="*/ 1336 h 1890"/>
                    <a:gd name="T46" fmla="*/ 157 w 1619"/>
                    <a:gd name="T47" fmla="*/ 1165 h 1890"/>
                    <a:gd name="T48" fmla="*/ 228 w 1619"/>
                    <a:gd name="T49" fmla="*/ 995 h 1890"/>
                    <a:gd name="T50" fmla="*/ 299 w 1619"/>
                    <a:gd name="T51" fmla="*/ 853 h 1890"/>
                    <a:gd name="T52" fmla="*/ 398 w 1619"/>
                    <a:gd name="T53" fmla="*/ 710 h 1890"/>
                    <a:gd name="T54" fmla="*/ 497 w 1619"/>
                    <a:gd name="T55" fmla="*/ 582 h 1890"/>
                    <a:gd name="T56" fmla="*/ 611 w 1619"/>
                    <a:gd name="T57" fmla="*/ 455 h 1890"/>
                    <a:gd name="T58" fmla="*/ 739 w 1619"/>
                    <a:gd name="T59" fmla="*/ 341 h 1890"/>
                    <a:gd name="T60" fmla="*/ 866 w 1619"/>
                    <a:gd name="T61" fmla="*/ 255 h 1890"/>
                    <a:gd name="T62" fmla="*/ 1008 w 1619"/>
                    <a:gd name="T63" fmla="*/ 184 h 1890"/>
                    <a:gd name="T64" fmla="*/ 1150 w 1619"/>
                    <a:gd name="T65" fmla="*/ 113 h 1890"/>
                    <a:gd name="T66" fmla="*/ 1307 w 1619"/>
                    <a:gd name="T67" fmla="*/ 71 h 1890"/>
                    <a:gd name="T68" fmla="*/ 1392 w 1619"/>
                    <a:gd name="T69" fmla="*/ 56 h 1890"/>
                    <a:gd name="T70" fmla="*/ 1548 w 1619"/>
                    <a:gd name="T71" fmla="*/ 4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1619" y="28"/>
                      </a:moveTo>
                      <a:lnTo>
                        <a:pt x="1619" y="0"/>
                      </a:lnTo>
                      <a:lnTo>
                        <a:pt x="1548" y="0"/>
                      </a:lnTo>
                      <a:lnTo>
                        <a:pt x="1463" y="14"/>
                      </a:lnTo>
                      <a:lnTo>
                        <a:pt x="1378" y="28"/>
                      </a:lnTo>
                      <a:lnTo>
                        <a:pt x="1378" y="28"/>
                      </a:lnTo>
                      <a:lnTo>
                        <a:pt x="1292" y="42"/>
                      </a:lnTo>
                      <a:lnTo>
                        <a:pt x="1221" y="56"/>
                      </a:lnTo>
                      <a:lnTo>
                        <a:pt x="1136" y="85"/>
                      </a:lnTo>
                      <a:lnTo>
                        <a:pt x="1065" y="113"/>
                      </a:lnTo>
                      <a:lnTo>
                        <a:pt x="994" y="142"/>
                      </a:lnTo>
                      <a:lnTo>
                        <a:pt x="923" y="184"/>
                      </a:lnTo>
                      <a:lnTo>
                        <a:pt x="852" y="227"/>
                      </a:lnTo>
                      <a:lnTo>
                        <a:pt x="781" y="270"/>
                      </a:lnTo>
                      <a:lnTo>
                        <a:pt x="781" y="270"/>
                      </a:lnTo>
                      <a:lnTo>
                        <a:pt x="710" y="327"/>
                      </a:lnTo>
                      <a:lnTo>
                        <a:pt x="654" y="383"/>
                      </a:lnTo>
                      <a:lnTo>
                        <a:pt x="583" y="426"/>
                      </a:lnTo>
                      <a:lnTo>
                        <a:pt x="526" y="497"/>
                      </a:lnTo>
                      <a:lnTo>
                        <a:pt x="469" y="554"/>
                      </a:lnTo>
                      <a:lnTo>
                        <a:pt x="426" y="611"/>
                      </a:lnTo>
                      <a:lnTo>
                        <a:pt x="370" y="682"/>
                      </a:lnTo>
                      <a:lnTo>
                        <a:pt x="327" y="753"/>
                      </a:lnTo>
                      <a:lnTo>
                        <a:pt x="313" y="767"/>
                      </a:lnTo>
                      <a:lnTo>
                        <a:pt x="270" y="838"/>
                      </a:lnTo>
                      <a:lnTo>
                        <a:pt x="228" y="909"/>
                      </a:lnTo>
                      <a:lnTo>
                        <a:pt x="185" y="995"/>
                      </a:lnTo>
                      <a:lnTo>
                        <a:pt x="157" y="1066"/>
                      </a:lnTo>
                      <a:lnTo>
                        <a:pt x="128" y="1151"/>
                      </a:lnTo>
                      <a:lnTo>
                        <a:pt x="100" y="1236"/>
                      </a:lnTo>
                      <a:lnTo>
                        <a:pt x="71" y="1322"/>
                      </a:lnTo>
                      <a:lnTo>
                        <a:pt x="43" y="1407"/>
                      </a:lnTo>
                      <a:lnTo>
                        <a:pt x="29" y="1507"/>
                      </a:lnTo>
                      <a:lnTo>
                        <a:pt x="29" y="1507"/>
                      </a:lnTo>
                      <a:lnTo>
                        <a:pt x="15" y="1606"/>
                      </a:lnTo>
                      <a:lnTo>
                        <a:pt x="0" y="1691"/>
                      </a:lnTo>
                      <a:lnTo>
                        <a:pt x="0" y="1791"/>
                      </a:lnTo>
                      <a:lnTo>
                        <a:pt x="0" y="1890"/>
                      </a:lnTo>
                      <a:lnTo>
                        <a:pt x="29" y="1890"/>
                      </a:lnTo>
                      <a:lnTo>
                        <a:pt x="29" y="1791"/>
                      </a:lnTo>
                      <a:lnTo>
                        <a:pt x="43" y="1691"/>
                      </a:lnTo>
                      <a:lnTo>
                        <a:pt x="43" y="1606"/>
                      </a:lnTo>
                      <a:lnTo>
                        <a:pt x="57" y="1521"/>
                      </a:lnTo>
                      <a:lnTo>
                        <a:pt x="57" y="1521"/>
                      </a:lnTo>
                      <a:lnTo>
                        <a:pt x="71" y="1421"/>
                      </a:lnTo>
                      <a:lnTo>
                        <a:pt x="100" y="1336"/>
                      </a:lnTo>
                      <a:lnTo>
                        <a:pt x="128" y="1251"/>
                      </a:lnTo>
                      <a:lnTo>
                        <a:pt x="157" y="1165"/>
                      </a:lnTo>
                      <a:lnTo>
                        <a:pt x="185" y="1080"/>
                      </a:lnTo>
                      <a:lnTo>
                        <a:pt x="228" y="995"/>
                      </a:lnTo>
                      <a:lnTo>
                        <a:pt x="256" y="924"/>
                      </a:lnTo>
                      <a:lnTo>
                        <a:pt x="299" y="853"/>
                      </a:lnTo>
                      <a:lnTo>
                        <a:pt x="341" y="782"/>
                      </a:lnTo>
                      <a:lnTo>
                        <a:pt x="398" y="710"/>
                      </a:lnTo>
                      <a:lnTo>
                        <a:pt x="441" y="639"/>
                      </a:lnTo>
                      <a:lnTo>
                        <a:pt x="497" y="582"/>
                      </a:lnTo>
                      <a:lnTo>
                        <a:pt x="554" y="511"/>
                      </a:lnTo>
                      <a:lnTo>
                        <a:pt x="611" y="455"/>
                      </a:lnTo>
                      <a:lnTo>
                        <a:pt x="668" y="398"/>
                      </a:lnTo>
                      <a:lnTo>
                        <a:pt x="739" y="341"/>
                      </a:lnTo>
                      <a:lnTo>
                        <a:pt x="795" y="298"/>
                      </a:lnTo>
                      <a:lnTo>
                        <a:pt x="866" y="255"/>
                      </a:lnTo>
                      <a:lnTo>
                        <a:pt x="937" y="213"/>
                      </a:lnTo>
                      <a:lnTo>
                        <a:pt x="1008" y="184"/>
                      </a:lnTo>
                      <a:lnTo>
                        <a:pt x="1079" y="142"/>
                      </a:lnTo>
                      <a:lnTo>
                        <a:pt x="1150" y="113"/>
                      </a:lnTo>
                      <a:lnTo>
                        <a:pt x="1221" y="85"/>
                      </a:lnTo>
                      <a:lnTo>
                        <a:pt x="1307" y="71"/>
                      </a:lnTo>
                      <a:lnTo>
                        <a:pt x="1392" y="56"/>
                      </a:lnTo>
                      <a:lnTo>
                        <a:pt x="1392" y="56"/>
                      </a:lnTo>
                      <a:lnTo>
                        <a:pt x="1463" y="42"/>
                      </a:lnTo>
                      <a:lnTo>
                        <a:pt x="1548" y="42"/>
                      </a:lnTo>
                      <a:lnTo>
                        <a:pt x="161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p:cNvSpPr>
                  <a:spLocks/>
                </p:cNvSpPr>
                <p:nvPr/>
              </p:nvSpPr>
              <p:spPr bwMode="auto">
                <a:xfrm>
                  <a:off x="7723" y="10783"/>
                  <a:ext cx="1561" cy="1820"/>
                </a:xfrm>
                <a:custGeom>
                  <a:avLst/>
                  <a:gdLst>
                    <a:gd name="T0" fmla="*/ 0 w 1561"/>
                    <a:gd name="T1" fmla="*/ 0 h 1820"/>
                    <a:gd name="T2" fmla="*/ 0 w 1561"/>
                    <a:gd name="T3" fmla="*/ 157 h 1820"/>
                    <a:gd name="T4" fmla="*/ 14 w 1561"/>
                    <a:gd name="T5" fmla="*/ 313 h 1820"/>
                    <a:gd name="T6" fmla="*/ 28 w 1561"/>
                    <a:gd name="T7" fmla="*/ 398 h 1820"/>
                    <a:gd name="T8" fmla="*/ 56 w 1561"/>
                    <a:gd name="T9" fmla="*/ 555 h 1820"/>
                    <a:gd name="T10" fmla="*/ 113 w 1561"/>
                    <a:gd name="T11" fmla="*/ 697 h 1820"/>
                    <a:gd name="T12" fmla="*/ 170 w 1561"/>
                    <a:gd name="T13" fmla="*/ 839 h 1820"/>
                    <a:gd name="T14" fmla="*/ 255 w 1561"/>
                    <a:gd name="T15" fmla="*/ 981 h 1820"/>
                    <a:gd name="T16" fmla="*/ 298 w 1561"/>
                    <a:gd name="T17" fmla="*/ 1052 h 1820"/>
                    <a:gd name="T18" fmla="*/ 397 w 1561"/>
                    <a:gd name="T19" fmla="*/ 1180 h 1820"/>
                    <a:gd name="T20" fmla="*/ 511 w 1561"/>
                    <a:gd name="T21" fmla="*/ 1294 h 1820"/>
                    <a:gd name="T22" fmla="*/ 624 w 1561"/>
                    <a:gd name="T23" fmla="*/ 1394 h 1820"/>
                    <a:gd name="T24" fmla="*/ 766 w 1561"/>
                    <a:gd name="T25" fmla="*/ 1493 h 1820"/>
                    <a:gd name="T26" fmla="*/ 837 w 1561"/>
                    <a:gd name="T27" fmla="*/ 1550 h 1820"/>
                    <a:gd name="T28" fmla="*/ 979 w 1561"/>
                    <a:gd name="T29" fmla="*/ 1621 h 1820"/>
                    <a:gd name="T30" fmla="*/ 1135 w 1561"/>
                    <a:gd name="T31" fmla="*/ 1692 h 1820"/>
                    <a:gd name="T32" fmla="*/ 1292 w 1561"/>
                    <a:gd name="T33" fmla="*/ 1749 h 1820"/>
                    <a:gd name="T34" fmla="*/ 1462 w 1561"/>
                    <a:gd name="T35" fmla="*/ 1806 h 1820"/>
                    <a:gd name="T36" fmla="*/ 1547 w 1561"/>
                    <a:gd name="T37" fmla="*/ 1820 h 1820"/>
                    <a:gd name="T38" fmla="*/ 1476 w 1561"/>
                    <a:gd name="T39" fmla="*/ 1763 h 1820"/>
                    <a:gd name="T40" fmla="*/ 1391 w 1561"/>
                    <a:gd name="T41" fmla="*/ 1749 h 1820"/>
                    <a:gd name="T42" fmla="*/ 1221 w 1561"/>
                    <a:gd name="T43" fmla="*/ 1692 h 1820"/>
                    <a:gd name="T44" fmla="*/ 1064 w 1561"/>
                    <a:gd name="T45" fmla="*/ 1635 h 1820"/>
                    <a:gd name="T46" fmla="*/ 922 w 1561"/>
                    <a:gd name="T47" fmla="*/ 1564 h 1820"/>
                    <a:gd name="T48" fmla="*/ 780 w 1561"/>
                    <a:gd name="T49" fmla="*/ 1479 h 1820"/>
                    <a:gd name="T50" fmla="*/ 653 w 1561"/>
                    <a:gd name="T51" fmla="*/ 1379 h 1820"/>
                    <a:gd name="T52" fmla="*/ 539 w 1561"/>
                    <a:gd name="T53" fmla="*/ 1266 h 1820"/>
                    <a:gd name="T54" fmla="*/ 426 w 1561"/>
                    <a:gd name="T55" fmla="*/ 1152 h 1820"/>
                    <a:gd name="T56" fmla="*/ 326 w 1561"/>
                    <a:gd name="T57" fmla="*/ 1024 h 1820"/>
                    <a:gd name="T58" fmla="*/ 241 w 1561"/>
                    <a:gd name="T59" fmla="*/ 896 h 1820"/>
                    <a:gd name="T60" fmla="*/ 170 w 1561"/>
                    <a:gd name="T61" fmla="*/ 754 h 1820"/>
                    <a:gd name="T62" fmla="*/ 113 w 1561"/>
                    <a:gd name="T63" fmla="*/ 612 h 1820"/>
                    <a:gd name="T64" fmla="*/ 71 w 1561"/>
                    <a:gd name="T65" fmla="*/ 469 h 1820"/>
                    <a:gd name="T66" fmla="*/ 56 w 1561"/>
                    <a:gd name="T67" fmla="*/ 384 h 1820"/>
                    <a:gd name="T68" fmla="*/ 28 w 1561"/>
                    <a:gd name="T69" fmla="*/ 242 h 1820"/>
                    <a:gd name="T70" fmla="*/ 28 w 1561"/>
                    <a:gd name="T71" fmla="*/ 86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1" h="1820">
                      <a:moveTo>
                        <a:pt x="28" y="0"/>
                      </a:moveTo>
                      <a:lnTo>
                        <a:pt x="0" y="0"/>
                      </a:lnTo>
                      <a:lnTo>
                        <a:pt x="0" y="86"/>
                      </a:lnTo>
                      <a:lnTo>
                        <a:pt x="0" y="157"/>
                      </a:lnTo>
                      <a:lnTo>
                        <a:pt x="0" y="242"/>
                      </a:lnTo>
                      <a:lnTo>
                        <a:pt x="14" y="313"/>
                      </a:lnTo>
                      <a:lnTo>
                        <a:pt x="28" y="398"/>
                      </a:lnTo>
                      <a:lnTo>
                        <a:pt x="28" y="398"/>
                      </a:lnTo>
                      <a:lnTo>
                        <a:pt x="42" y="484"/>
                      </a:lnTo>
                      <a:lnTo>
                        <a:pt x="56" y="555"/>
                      </a:lnTo>
                      <a:lnTo>
                        <a:pt x="85" y="626"/>
                      </a:lnTo>
                      <a:lnTo>
                        <a:pt x="113" y="697"/>
                      </a:lnTo>
                      <a:lnTo>
                        <a:pt x="142" y="768"/>
                      </a:lnTo>
                      <a:lnTo>
                        <a:pt x="170" y="839"/>
                      </a:lnTo>
                      <a:lnTo>
                        <a:pt x="213" y="910"/>
                      </a:lnTo>
                      <a:lnTo>
                        <a:pt x="255" y="981"/>
                      </a:lnTo>
                      <a:lnTo>
                        <a:pt x="255" y="981"/>
                      </a:lnTo>
                      <a:lnTo>
                        <a:pt x="298" y="1052"/>
                      </a:lnTo>
                      <a:lnTo>
                        <a:pt x="355" y="1109"/>
                      </a:lnTo>
                      <a:lnTo>
                        <a:pt x="397" y="1180"/>
                      </a:lnTo>
                      <a:lnTo>
                        <a:pt x="454" y="1237"/>
                      </a:lnTo>
                      <a:lnTo>
                        <a:pt x="511" y="1294"/>
                      </a:lnTo>
                      <a:lnTo>
                        <a:pt x="568" y="1351"/>
                      </a:lnTo>
                      <a:lnTo>
                        <a:pt x="624" y="1394"/>
                      </a:lnTo>
                      <a:lnTo>
                        <a:pt x="695" y="1450"/>
                      </a:lnTo>
                      <a:lnTo>
                        <a:pt x="766" y="1493"/>
                      </a:lnTo>
                      <a:lnTo>
                        <a:pt x="766" y="1507"/>
                      </a:lnTo>
                      <a:lnTo>
                        <a:pt x="837" y="1550"/>
                      </a:lnTo>
                      <a:lnTo>
                        <a:pt x="908" y="1593"/>
                      </a:lnTo>
                      <a:lnTo>
                        <a:pt x="979" y="1621"/>
                      </a:lnTo>
                      <a:lnTo>
                        <a:pt x="1050" y="1664"/>
                      </a:lnTo>
                      <a:lnTo>
                        <a:pt x="1135" y="1692"/>
                      </a:lnTo>
                      <a:lnTo>
                        <a:pt x="1206" y="1735"/>
                      </a:lnTo>
                      <a:lnTo>
                        <a:pt x="1292" y="1749"/>
                      </a:lnTo>
                      <a:lnTo>
                        <a:pt x="1377" y="1777"/>
                      </a:lnTo>
                      <a:lnTo>
                        <a:pt x="1462" y="1806"/>
                      </a:lnTo>
                      <a:lnTo>
                        <a:pt x="1476" y="1806"/>
                      </a:lnTo>
                      <a:lnTo>
                        <a:pt x="1547" y="1820"/>
                      </a:lnTo>
                      <a:lnTo>
                        <a:pt x="1561" y="1792"/>
                      </a:lnTo>
                      <a:lnTo>
                        <a:pt x="1476" y="1763"/>
                      </a:lnTo>
                      <a:lnTo>
                        <a:pt x="1476" y="1763"/>
                      </a:lnTo>
                      <a:lnTo>
                        <a:pt x="1391" y="1749"/>
                      </a:lnTo>
                      <a:lnTo>
                        <a:pt x="1306" y="1721"/>
                      </a:lnTo>
                      <a:lnTo>
                        <a:pt x="1221" y="1692"/>
                      </a:lnTo>
                      <a:lnTo>
                        <a:pt x="1150" y="1664"/>
                      </a:lnTo>
                      <a:lnTo>
                        <a:pt x="1064" y="1635"/>
                      </a:lnTo>
                      <a:lnTo>
                        <a:pt x="993" y="1593"/>
                      </a:lnTo>
                      <a:lnTo>
                        <a:pt x="922" y="1564"/>
                      </a:lnTo>
                      <a:lnTo>
                        <a:pt x="851" y="1522"/>
                      </a:lnTo>
                      <a:lnTo>
                        <a:pt x="780" y="1479"/>
                      </a:lnTo>
                      <a:lnTo>
                        <a:pt x="724" y="1422"/>
                      </a:lnTo>
                      <a:lnTo>
                        <a:pt x="653" y="1379"/>
                      </a:lnTo>
                      <a:lnTo>
                        <a:pt x="596" y="1323"/>
                      </a:lnTo>
                      <a:lnTo>
                        <a:pt x="539" y="1266"/>
                      </a:lnTo>
                      <a:lnTo>
                        <a:pt x="482" y="1209"/>
                      </a:lnTo>
                      <a:lnTo>
                        <a:pt x="426" y="1152"/>
                      </a:lnTo>
                      <a:lnTo>
                        <a:pt x="369" y="1095"/>
                      </a:lnTo>
                      <a:lnTo>
                        <a:pt x="326" y="1024"/>
                      </a:lnTo>
                      <a:lnTo>
                        <a:pt x="284" y="967"/>
                      </a:lnTo>
                      <a:lnTo>
                        <a:pt x="241" y="896"/>
                      </a:lnTo>
                      <a:lnTo>
                        <a:pt x="213" y="825"/>
                      </a:lnTo>
                      <a:lnTo>
                        <a:pt x="170" y="754"/>
                      </a:lnTo>
                      <a:lnTo>
                        <a:pt x="142" y="683"/>
                      </a:lnTo>
                      <a:lnTo>
                        <a:pt x="113" y="612"/>
                      </a:lnTo>
                      <a:lnTo>
                        <a:pt x="85" y="541"/>
                      </a:lnTo>
                      <a:lnTo>
                        <a:pt x="71" y="469"/>
                      </a:lnTo>
                      <a:lnTo>
                        <a:pt x="56" y="384"/>
                      </a:lnTo>
                      <a:lnTo>
                        <a:pt x="56" y="384"/>
                      </a:lnTo>
                      <a:lnTo>
                        <a:pt x="42" y="313"/>
                      </a:lnTo>
                      <a:lnTo>
                        <a:pt x="28" y="242"/>
                      </a:lnTo>
                      <a:lnTo>
                        <a:pt x="28" y="157"/>
                      </a:lnTo>
                      <a:lnTo>
                        <a:pt x="28" y="86"/>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nvGrpSpPr>
                <p:cNvPr id="10" name="Group 39"/>
                <p:cNvGrpSpPr>
                  <a:grpSpLocks/>
                </p:cNvGrpSpPr>
                <p:nvPr/>
              </p:nvGrpSpPr>
              <p:grpSpPr bwMode="auto">
                <a:xfrm>
                  <a:off x="10832" y="8907"/>
                  <a:ext cx="1619" cy="3696"/>
                  <a:chOff x="10832" y="8907"/>
                  <a:chExt cx="1619" cy="3696"/>
                </a:xfrm>
              </p:grpSpPr>
              <p:sp>
                <p:nvSpPr>
                  <p:cNvPr id="47" name="Freeform 46"/>
                  <p:cNvSpPr>
                    <a:spLocks/>
                  </p:cNvSpPr>
                  <p:nvPr/>
                </p:nvSpPr>
                <p:spPr bwMode="auto">
                  <a:xfrm>
                    <a:off x="10832" y="8907"/>
                    <a:ext cx="1619" cy="1890"/>
                  </a:xfrm>
                  <a:custGeom>
                    <a:avLst/>
                    <a:gdLst>
                      <a:gd name="T0" fmla="*/ 0 w 1619"/>
                      <a:gd name="T1" fmla="*/ 28 h 1890"/>
                      <a:gd name="T2" fmla="*/ 156 w 1619"/>
                      <a:gd name="T3" fmla="*/ 42 h 1890"/>
                      <a:gd name="T4" fmla="*/ 241 w 1619"/>
                      <a:gd name="T5" fmla="*/ 56 h 1890"/>
                      <a:gd name="T6" fmla="*/ 398 w 1619"/>
                      <a:gd name="T7" fmla="*/ 85 h 1890"/>
                      <a:gd name="T8" fmla="*/ 540 w 1619"/>
                      <a:gd name="T9" fmla="*/ 142 h 1890"/>
                      <a:gd name="T10" fmla="*/ 682 w 1619"/>
                      <a:gd name="T11" fmla="*/ 213 h 1890"/>
                      <a:gd name="T12" fmla="*/ 824 w 1619"/>
                      <a:gd name="T13" fmla="*/ 298 h 1890"/>
                      <a:gd name="T14" fmla="*/ 951 w 1619"/>
                      <a:gd name="T15" fmla="*/ 398 h 1890"/>
                      <a:gd name="T16" fmla="*/ 1065 w 1619"/>
                      <a:gd name="T17" fmla="*/ 511 h 1890"/>
                      <a:gd name="T18" fmla="*/ 1178 w 1619"/>
                      <a:gd name="T19" fmla="*/ 639 h 1890"/>
                      <a:gd name="T20" fmla="*/ 1278 w 1619"/>
                      <a:gd name="T21" fmla="*/ 782 h 1890"/>
                      <a:gd name="T22" fmla="*/ 1363 w 1619"/>
                      <a:gd name="T23" fmla="*/ 924 h 1890"/>
                      <a:gd name="T24" fmla="*/ 1434 w 1619"/>
                      <a:gd name="T25" fmla="*/ 1080 h 1890"/>
                      <a:gd name="T26" fmla="*/ 1491 w 1619"/>
                      <a:gd name="T27" fmla="*/ 1251 h 1890"/>
                      <a:gd name="T28" fmla="*/ 1548 w 1619"/>
                      <a:gd name="T29" fmla="*/ 1421 h 1890"/>
                      <a:gd name="T30" fmla="*/ 1562 w 1619"/>
                      <a:gd name="T31" fmla="*/ 1521 h 1890"/>
                      <a:gd name="T32" fmla="*/ 1590 w 1619"/>
                      <a:gd name="T33" fmla="*/ 1691 h 1890"/>
                      <a:gd name="T34" fmla="*/ 1590 w 1619"/>
                      <a:gd name="T35" fmla="*/ 1890 h 1890"/>
                      <a:gd name="T36" fmla="*/ 1619 w 1619"/>
                      <a:gd name="T37" fmla="*/ 1791 h 1890"/>
                      <a:gd name="T38" fmla="*/ 1604 w 1619"/>
                      <a:gd name="T39" fmla="*/ 1606 h 1890"/>
                      <a:gd name="T40" fmla="*/ 1590 w 1619"/>
                      <a:gd name="T41" fmla="*/ 1507 h 1890"/>
                      <a:gd name="T42" fmla="*/ 1548 w 1619"/>
                      <a:gd name="T43" fmla="*/ 1322 h 1890"/>
                      <a:gd name="T44" fmla="*/ 1491 w 1619"/>
                      <a:gd name="T45" fmla="*/ 1151 h 1890"/>
                      <a:gd name="T46" fmla="*/ 1434 w 1619"/>
                      <a:gd name="T47" fmla="*/ 995 h 1890"/>
                      <a:gd name="T48" fmla="*/ 1349 w 1619"/>
                      <a:gd name="T49" fmla="*/ 838 h 1890"/>
                      <a:gd name="T50" fmla="*/ 1292 w 1619"/>
                      <a:gd name="T51" fmla="*/ 753 h 1890"/>
                      <a:gd name="T52" fmla="*/ 1207 w 1619"/>
                      <a:gd name="T53" fmla="*/ 611 h 1890"/>
                      <a:gd name="T54" fmla="*/ 1093 w 1619"/>
                      <a:gd name="T55" fmla="*/ 497 h 1890"/>
                      <a:gd name="T56" fmla="*/ 965 w 1619"/>
                      <a:gd name="T57" fmla="*/ 383 h 1890"/>
                      <a:gd name="T58" fmla="*/ 838 w 1619"/>
                      <a:gd name="T59" fmla="*/ 270 h 1890"/>
                      <a:gd name="T60" fmla="*/ 767 w 1619"/>
                      <a:gd name="T61" fmla="*/ 227 h 1890"/>
                      <a:gd name="T62" fmla="*/ 625 w 1619"/>
                      <a:gd name="T63" fmla="*/ 142 h 1890"/>
                      <a:gd name="T64" fmla="*/ 483 w 1619"/>
                      <a:gd name="T65" fmla="*/ 85 h 1890"/>
                      <a:gd name="T66" fmla="*/ 327 w 1619"/>
                      <a:gd name="T67" fmla="*/ 42 h 1890"/>
                      <a:gd name="T68" fmla="*/ 241 w 1619"/>
                      <a:gd name="T69" fmla="*/ 28 h 1890"/>
                      <a:gd name="T70" fmla="*/ 85 w 1619"/>
                      <a:gd name="T71"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0" y="0"/>
                        </a:moveTo>
                        <a:lnTo>
                          <a:pt x="0" y="28"/>
                        </a:lnTo>
                        <a:lnTo>
                          <a:pt x="85" y="42"/>
                        </a:lnTo>
                        <a:lnTo>
                          <a:pt x="156" y="42"/>
                        </a:lnTo>
                        <a:lnTo>
                          <a:pt x="241" y="56"/>
                        </a:lnTo>
                        <a:lnTo>
                          <a:pt x="241" y="56"/>
                        </a:lnTo>
                        <a:lnTo>
                          <a:pt x="312" y="71"/>
                        </a:lnTo>
                        <a:lnTo>
                          <a:pt x="398" y="85"/>
                        </a:lnTo>
                        <a:lnTo>
                          <a:pt x="469" y="113"/>
                        </a:lnTo>
                        <a:lnTo>
                          <a:pt x="540" y="142"/>
                        </a:lnTo>
                        <a:lnTo>
                          <a:pt x="611" y="184"/>
                        </a:lnTo>
                        <a:lnTo>
                          <a:pt x="682" y="213"/>
                        </a:lnTo>
                        <a:lnTo>
                          <a:pt x="753" y="255"/>
                        </a:lnTo>
                        <a:lnTo>
                          <a:pt x="824" y="298"/>
                        </a:lnTo>
                        <a:lnTo>
                          <a:pt x="880" y="341"/>
                        </a:lnTo>
                        <a:lnTo>
                          <a:pt x="951" y="398"/>
                        </a:lnTo>
                        <a:lnTo>
                          <a:pt x="1008" y="455"/>
                        </a:lnTo>
                        <a:lnTo>
                          <a:pt x="1065" y="511"/>
                        </a:lnTo>
                        <a:lnTo>
                          <a:pt x="1122" y="582"/>
                        </a:lnTo>
                        <a:lnTo>
                          <a:pt x="1178" y="639"/>
                        </a:lnTo>
                        <a:lnTo>
                          <a:pt x="1221" y="710"/>
                        </a:lnTo>
                        <a:lnTo>
                          <a:pt x="1278" y="782"/>
                        </a:lnTo>
                        <a:lnTo>
                          <a:pt x="1320" y="853"/>
                        </a:lnTo>
                        <a:lnTo>
                          <a:pt x="1363" y="924"/>
                        </a:lnTo>
                        <a:lnTo>
                          <a:pt x="1391" y="995"/>
                        </a:lnTo>
                        <a:lnTo>
                          <a:pt x="1434" y="1080"/>
                        </a:lnTo>
                        <a:lnTo>
                          <a:pt x="1462" y="1165"/>
                        </a:lnTo>
                        <a:lnTo>
                          <a:pt x="1491" y="1251"/>
                        </a:lnTo>
                        <a:lnTo>
                          <a:pt x="1519" y="1336"/>
                        </a:lnTo>
                        <a:lnTo>
                          <a:pt x="1548" y="1421"/>
                        </a:lnTo>
                        <a:lnTo>
                          <a:pt x="1562" y="1521"/>
                        </a:lnTo>
                        <a:lnTo>
                          <a:pt x="1562" y="1521"/>
                        </a:lnTo>
                        <a:lnTo>
                          <a:pt x="1576" y="1606"/>
                        </a:lnTo>
                        <a:lnTo>
                          <a:pt x="1590" y="1691"/>
                        </a:lnTo>
                        <a:lnTo>
                          <a:pt x="1590" y="1791"/>
                        </a:lnTo>
                        <a:lnTo>
                          <a:pt x="1590" y="1890"/>
                        </a:lnTo>
                        <a:lnTo>
                          <a:pt x="1619" y="1890"/>
                        </a:lnTo>
                        <a:lnTo>
                          <a:pt x="1619" y="1791"/>
                        </a:lnTo>
                        <a:lnTo>
                          <a:pt x="1619" y="1691"/>
                        </a:lnTo>
                        <a:lnTo>
                          <a:pt x="1604" y="1606"/>
                        </a:lnTo>
                        <a:lnTo>
                          <a:pt x="1590" y="1507"/>
                        </a:lnTo>
                        <a:lnTo>
                          <a:pt x="1590" y="1507"/>
                        </a:lnTo>
                        <a:lnTo>
                          <a:pt x="1576" y="1407"/>
                        </a:lnTo>
                        <a:lnTo>
                          <a:pt x="1548" y="1322"/>
                        </a:lnTo>
                        <a:lnTo>
                          <a:pt x="1519" y="1236"/>
                        </a:lnTo>
                        <a:lnTo>
                          <a:pt x="1491" y="1151"/>
                        </a:lnTo>
                        <a:lnTo>
                          <a:pt x="1462" y="1066"/>
                        </a:lnTo>
                        <a:lnTo>
                          <a:pt x="1434" y="995"/>
                        </a:lnTo>
                        <a:lnTo>
                          <a:pt x="1391" y="909"/>
                        </a:lnTo>
                        <a:lnTo>
                          <a:pt x="1349" y="838"/>
                        </a:lnTo>
                        <a:lnTo>
                          <a:pt x="1306" y="767"/>
                        </a:lnTo>
                        <a:lnTo>
                          <a:pt x="1292" y="753"/>
                        </a:lnTo>
                        <a:lnTo>
                          <a:pt x="1249" y="682"/>
                        </a:lnTo>
                        <a:lnTo>
                          <a:pt x="1207" y="611"/>
                        </a:lnTo>
                        <a:lnTo>
                          <a:pt x="1150" y="554"/>
                        </a:lnTo>
                        <a:lnTo>
                          <a:pt x="1093" y="497"/>
                        </a:lnTo>
                        <a:lnTo>
                          <a:pt x="1036" y="426"/>
                        </a:lnTo>
                        <a:lnTo>
                          <a:pt x="965" y="383"/>
                        </a:lnTo>
                        <a:lnTo>
                          <a:pt x="909" y="327"/>
                        </a:lnTo>
                        <a:lnTo>
                          <a:pt x="838" y="270"/>
                        </a:lnTo>
                        <a:lnTo>
                          <a:pt x="838" y="270"/>
                        </a:lnTo>
                        <a:lnTo>
                          <a:pt x="767" y="227"/>
                        </a:lnTo>
                        <a:lnTo>
                          <a:pt x="696" y="184"/>
                        </a:lnTo>
                        <a:lnTo>
                          <a:pt x="625" y="142"/>
                        </a:lnTo>
                        <a:lnTo>
                          <a:pt x="554" y="113"/>
                        </a:lnTo>
                        <a:lnTo>
                          <a:pt x="483" y="85"/>
                        </a:lnTo>
                        <a:lnTo>
                          <a:pt x="412" y="56"/>
                        </a:lnTo>
                        <a:lnTo>
                          <a:pt x="327" y="42"/>
                        </a:lnTo>
                        <a:lnTo>
                          <a:pt x="241" y="28"/>
                        </a:lnTo>
                        <a:lnTo>
                          <a:pt x="241" y="28"/>
                        </a:lnTo>
                        <a:lnTo>
                          <a:pt x="156" y="14"/>
                        </a:lnTo>
                        <a:lnTo>
                          <a:pt x="8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8" name="Freeform 47"/>
                  <p:cNvSpPr>
                    <a:spLocks/>
                  </p:cNvSpPr>
                  <p:nvPr/>
                </p:nvSpPr>
                <p:spPr bwMode="auto">
                  <a:xfrm>
                    <a:off x="10875" y="10783"/>
                    <a:ext cx="1561" cy="1820"/>
                  </a:xfrm>
                  <a:custGeom>
                    <a:avLst/>
                    <a:gdLst>
                      <a:gd name="T0" fmla="*/ 1533 w 1561"/>
                      <a:gd name="T1" fmla="*/ 0 h 1820"/>
                      <a:gd name="T2" fmla="*/ 1533 w 1561"/>
                      <a:gd name="T3" fmla="*/ 157 h 1820"/>
                      <a:gd name="T4" fmla="*/ 1519 w 1561"/>
                      <a:gd name="T5" fmla="*/ 313 h 1820"/>
                      <a:gd name="T6" fmla="*/ 1505 w 1561"/>
                      <a:gd name="T7" fmla="*/ 384 h 1820"/>
                      <a:gd name="T8" fmla="*/ 1476 w 1561"/>
                      <a:gd name="T9" fmla="*/ 541 h 1820"/>
                      <a:gd name="T10" fmla="*/ 1419 w 1561"/>
                      <a:gd name="T11" fmla="*/ 683 h 1820"/>
                      <a:gd name="T12" fmla="*/ 1363 w 1561"/>
                      <a:gd name="T13" fmla="*/ 825 h 1820"/>
                      <a:gd name="T14" fmla="*/ 1277 w 1561"/>
                      <a:gd name="T15" fmla="*/ 967 h 1820"/>
                      <a:gd name="T16" fmla="*/ 1192 w 1561"/>
                      <a:gd name="T17" fmla="*/ 1095 h 1820"/>
                      <a:gd name="T18" fmla="*/ 1093 w 1561"/>
                      <a:gd name="T19" fmla="*/ 1209 h 1820"/>
                      <a:gd name="T20" fmla="*/ 965 w 1561"/>
                      <a:gd name="T21" fmla="*/ 1323 h 1820"/>
                      <a:gd name="T22" fmla="*/ 852 w 1561"/>
                      <a:gd name="T23" fmla="*/ 1422 h 1820"/>
                      <a:gd name="T24" fmla="*/ 710 w 1561"/>
                      <a:gd name="T25" fmla="*/ 1522 h 1820"/>
                      <a:gd name="T26" fmla="*/ 568 w 1561"/>
                      <a:gd name="T27" fmla="*/ 1593 h 1820"/>
                      <a:gd name="T28" fmla="*/ 411 w 1561"/>
                      <a:gd name="T29" fmla="*/ 1664 h 1820"/>
                      <a:gd name="T30" fmla="*/ 255 w 1561"/>
                      <a:gd name="T31" fmla="*/ 1721 h 1820"/>
                      <a:gd name="T32" fmla="*/ 85 w 1561"/>
                      <a:gd name="T33" fmla="*/ 1763 h 1820"/>
                      <a:gd name="T34" fmla="*/ 0 w 1561"/>
                      <a:gd name="T35" fmla="*/ 1792 h 1820"/>
                      <a:gd name="T36" fmla="*/ 85 w 1561"/>
                      <a:gd name="T37" fmla="*/ 1806 h 1820"/>
                      <a:gd name="T38" fmla="*/ 184 w 1561"/>
                      <a:gd name="T39" fmla="*/ 1777 h 1820"/>
                      <a:gd name="T40" fmla="*/ 355 w 1561"/>
                      <a:gd name="T41" fmla="*/ 1735 h 1820"/>
                      <a:gd name="T42" fmla="*/ 511 w 1561"/>
                      <a:gd name="T43" fmla="*/ 1664 h 1820"/>
                      <a:gd name="T44" fmla="*/ 653 w 1561"/>
                      <a:gd name="T45" fmla="*/ 1593 h 1820"/>
                      <a:gd name="T46" fmla="*/ 795 w 1561"/>
                      <a:gd name="T47" fmla="*/ 1507 h 1820"/>
                      <a:gd name="T48" fmla="*/ 866 w 1561"/>
                      <a:gd name="T49" fmla="*/ 1450 h 1820"/>
                      <a:gd name="T50" fmla="*/ 993 w 1561"/>
                      <a:gd name="T51" fmla="*/ 1351 h 1820"/>
                      <a:gd name="T52" fmla="*/ 1107 w 1561"/>
                      <a:gd name="T53" fmla="*/ 1237 h 1820"/>
                      <a:gd name="T54" fmla="*/ 1206 w 1561"/>
                      <a:gd name="T55" fmla="*/ 1109 h 1820"/>
                      <a:gd name="T56" fmla="*/ 1306 w 1561"/>
                      <a:gd name="T57" fmla="*/ 981 h 1820"/>
                      <a:gd name="T58" fmla="*/ 1348 w 1561"/>
                      <a:gd name="T59" fmla="*/ 910 h 1820"/>
                      <a:gd name="T60" fmla="*/ 1419 w 1561"/>
                      <a:gd name="T61" fmla="*/ 768 h 1820"/>
                      <a:gd name="T62" fmla="*/ 1476 w 1561"/>
                      <a:gd name="T63" fmla="*/ 626 h 1820"/>
                      <a:gd name="T64" fmla="*/ 1519 w 1561"/>
                      <a:gd name="T65" fmla="*/ 484 h 1820"/>
                      <a:gd name="T66" fmla="*/ 1533 w 1561"/>
                      <a:gd name="T67" fmla="*/ 398 h 1820"/>
                      <a:gd name="T68" fmla="*/ 1547 w 1561"/>
                      <a:gd name="T69" fmla="*/ 313 h 1820"/>
                      <a:gd name="T70" fmla="*/ 1561 w 1561"/>
                      <a:gd name="T71" fmla="*/ 157 h 1820"/>
                      <a:gd name="T72" fmla="*/ 1561 w 1561"/>
                      <a:gd name="T73" fmla="*/ 0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1" h="1820">
                        <a:moveTo>
                          <a:pt x="1561" y="0"/>
                        </a:moveTo>
                        <a:lnTo>
                          <a:pt x="1533" y="0"/>
                        </a:lnTo>
                        <a:lnTo>
                          <a:pt x="1533" y="86"/>
                        </a:lnTo>
                        <a:lnTo>
                          <a:pt x="1533" y="157"/>
                        </a:lnTo>
                        <a:lnTo>
                          <a:pt x="1533" y="242"/>
                        </a:lnTo>
                        <a:lnTo>
                          <a:pt x="1519" y="313"/>
                        </a:lnTo>
                        <a:lnTo>
                          <a:pt x="1505" y="384"/>
                        </a:lnTo>
                        <a:lnTo>
                          <a:pt x="1505" y="384"/>
                        </a:lnTo>
                        <a:lnTo>
                          <a:pt x="1490" y="469"/>
                        </a:lnTo>
                        <a:lnTo>
                          <a:pt x="1476" y="541"/>
                        </a:lnTo>
                        <a:lnTo>
                          <a:pt x="1448" y="612"/>
                        </a:lnTo>
                        <a:lnTo>
                          <a:pt x="1419" y="683"/>
                        </a:lnTo>
                        <a:lnTo>
                          <a:pt x="1391" y="754"/>
                        </a:lnTo>
                        <a:lnTo>
                          <a:pt x="1363" y="825"/>
                        </a:lnTo>
                        <a:lnTo>
                          <a:pt x="1320" y="896"/>
                        </a:lnTo>
                        <a:lnTo>
                          <a:pt x="1277" y="967"/>
                        </a:lnTo>
                        <a:lnTo>
                          <a:pt x="1235" y="1024"/>
                        </a:lnTo>
                        <a:lnTo>
                          <a:pt x="1192" y="1095"/>
                        </a:lnTo>
                        <a:lnTo>
                          <a:pt x="1135" y="1152"/>
                        </a:lnTo>
                        <a:lnTo>
                          <a:pt x="1093" y="1209"/>
                        </a:lnTo>
                        <a:lnTo>
                          <a:pt x="1036" y="1266"/>
                        </a:lnTo>
                        <a:lnTo>
                          <a:pt x="965" y="1323"/>
                        </a:lnTo>
                        <a:lnTo>
                          <a:pt x="908" y="1379"/>
                        </a:lnTo>
                        <a:lnTo>
                          <a:pt x="852" y="1422"/>
                        </a:lnTo>
                        <a:lnTo>
                          <a:pt x="781" y="1479"/>
                        </a:lnTo>
                        <a:lnTo>
                          <a:pt x="710" y="1522"/>
                        </a:lnTo>
                        <a:lnTo>
                          <a:pt x="639" y="1564"/>
                        </a:lnTo>
                        <a:lnTo>
                          <a:pt x="568" y="1593"/>
                        </a:lnTo>
                        <a:lnTo>
                          <a:pt x="497" y="1635"/>
                        </a:lnTo>
                        <a:lnTo>
                          <a:pt x="411" y="1664"/>
                        </a:lnTo>
                        <a:lnTo>
                          <a:pt x="340" y="1692"/>
                        </a:lnTo>
                        <a:lnTo>
                          <a:pt x="255" y="1721"/>
                        </a:lnTo>
                        <a:lnTo>
                          <a:pt x="170" y="1749"/>
                        </a:lnTo>
                        <a:lnTo>
                          <a:pt x="85" y="1763"/>
                        </a:lnTo>
                        <a:lnTo>
                          <a:pt x="85" y="1763"/>
                        </a:lnTo>
                        <a:lnTo>
                          <a:pt x="0" y="1792"/>
                        </a:lnTo>
                        <a:lnTo>
                          <a:pt x="14" y="1820"/>
                        </a:lnTo>
                        <a:lnTo>
                          <a:pt x="85" y="1806"/>
                        </a:lnTo>
                        <a:lnTo>
                          <a:pt x="99" y="1806"/>
                        </a:lnTo>
                        <a:lnTo>
                          <a:pt x="184" y="1777"/>
                        </a:lnTo>
                        <a:lnTo>
                          <a:pt x="269" y="1749"/>
                        </a:lnTo>
                        <a:lnTo>
                          <a:pt x="355" y="1735"/>
                        </a:lnTo>
                        <a:lnTo>
                          <a:pt x="426" y="1692"/>
                        </a:lnTo>
                        <a:lnTo>
                          <a:pt x="511" y="1664"/>
                        </a:lnTo>
                        <a:lnTo>
                          <a:pt x="582" y="1621"/>
                        </a:lnTo>
                        <a:lnTo>
                          <a:pt x="653" y="1593"/>
                        </a:lnTo>
                        <a:lnTo>
                          <a:pt x="724" y="1550"/>
                        </a:lnTo>
                        <a:lnTo>
                          <a:pt x="795" y="1507"/>
                        </a:lnTo>
                        <a:lnTo>
                          <a:pt x="795" y="1493"/>
                        </a:lnTo>
                        <a:lnTo>
                          <a:pt x="866" y="1450"/>
                        </a:lnTo>
                        <a:lnTo>
                          <a:pt x="937" y="1394"/>
                        </a:lnTo>
                        <a:lnTo>
                          <a:pt x="993" y="1351"/>
                        </a:lnTo>
                        <a:lnTo>
                          <a:pt x="1050" y="1294"/>
                        </a:lnTo>
                        <a:lnTo>
                          <a:pt x="1107" y="1237"/>
                        </a:lnTo>
                        <a:lnTo>
                          <a:pt x="1164" y="1180"/>
                        </a:lnTo>
                        <a:lnTo>
                          <a:pt x="1206" y="1109"/>
                        </a:lnTo>
                        <a:lnTo>
                          <a:pt x="1263" y="1052"/>
                        </a:lnTo>
                        <a:lnTo>
                          <a:pt x="1306" y="981"/>
                        </a:lnTo>
                        <a:lnTo>
                          <a:pt x="1306" y="981"/>
                        </a:lnTo>
                        <a:lnTo>
                          <a:pt x="1348" y="910"/>
                        </a:lnTo>
                        <a:lnTo>
                          <a:pt x="1391" y="839"/>
                        </a:lnTo>
                        <a:lnTo>
                          <a:pt x="1419" y="768"/>
                        </a:lnTo>
                        <a:lnTo>
                          <a:pt x="1448" y="697"/>
                        </a:lnTo>
                        <a:lnTo>
                          <a:pt x="1476" y="626"/>
                        </a:lnTo>
                        <a:lnTo>
                          <a:pt x="1505" y="555"/>
                        </a:lnTo>
                        <a:lnTo>
                          <a:pt x="1519" y="484"/>
                        </a:lnTo>
                        <a:lnTo>
                          <a:pt x="1533" y="398"/>
                        </a:lnTo>
                        <a:lnTo>
                          <a:pt x="1533" y="398"/>
                        </a:lnTo>
                        <a:lnTo>
                          <a:pt x="1533" y="398"/>
                        </a:lnTo>
                        <a:lnTo>
                          <a:pt x="1547" y="313"/>
                        </a:lnTo>
                        <a:lnTo>
                          <a:pt x="1561" y="242"/>
                        </a:lnTo>
                        <a:lnTo>
                          <a:pt x="1561" y="157"/>
                        </a:lnTo>
                        <a:lnTo>
                          <a:pt x="1561" y="86"/>
                        </a:lnTo>
                        <a:lnTo>
                          <a:pt x="15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1" name="Rectangle 40"/>
                <p:cNvSpPr>
                  <a:spLocks noChangeArrowheads="1"/>
                </p:cNvSpPr>
                <p:nvPr/>
              </p:nvSpPr>
              <p:spPr bwMode="auto">
                <a:xfrm>
                  <a:off x="9199" y="12617"/>
                  <a:ext cx="1718"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42" name="Freeform 41"/>
                <p:cNvSpPr>
                  <a:spLocks/>
                </p:cNvSpPr>
                <p:nvPr/>
              </p:nvSpPr>
              <p:spPr bwMode="auto">
                <a:xfrm>
                  <a:off x="9100" y="7599"/>
                  <a:ext cx="241" cy="1322"/>
                </a:xfrm>
                <a:custGeom>
                  <a:avLst/>
                  <a:gdLst>
                    <a:gd name="T0" fmla="*/ 213 w 241"/>
                    <a:gd name="T1" fmla="*/ 1322 h 1322"/>
                    <a:gd name="T2" fmla="*/ 241 w 241"/>
                    <a:gd name="T3" fmla="*/ 1322 h 1322"/>
                    <a:gd name="T4" fmla="*/ 28 w 241"/>
                    <a:gd name="T5" fmla="*/ 0 h 1322"/>
                    <a:gd name="T6" fmla="*/ 0 w 241"/>
                    <a:gd name="T7" fmla="*/ 14 h 1322"/>
                    <a:gd name="T8" fmla="*/ 213 w 241"/>
                    <a:gd name="T9" fmla="*/ 1322 h 1322"/>
                  </a:gdLst>
                  <a:ahLst/>
                  <a:cxnLst>
                    <a:cxn ang="0">
                      <a:pos x="T0" y="T1"/>
                    </a:cxn>
                    <a:cxn ang="0">
                      <a:pos x="T2" y="T3"/>
                    </a:cxn>
                    <a:cxn ang="0">
                      <a:pos x="T4" y="T5"/>
                    </a:cxn>
                    <a:cxn ang="0">
                      <a:pos x="T6" y="T7"/>
                    </a:cxn>
                    <a:cxn ang="0">
                      <a:pos x="T8" y="T9"/>
                    </a:cxn>
                  </a:cxnLst>
                  <a:rect l="0" t="0" r="r" b="b"/>
                  <a:pathLst>
                    <a:path w="241" h="1322">
                      <a:moveTo>
                        <a:pt x="213" y="1322"/>
                      </a:moveTo>
                      <a:lnTo>
                        <a:pt x="241" y="1322"/>
                      </a:lnTo>
                      <a:lnTo>
                        <a:pt x="28" y="0"/>
                      </a:lnTo>
                      <a:lnTo>
                        <a:pt x="0" y="14"/>
                      </a:lnTo>
                      <a:lnTo>
                        <a:pt x="213"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3" name="Freeform 42"/>
                <p:cNvSpPr>
                  <a:spLocks/>
                </p:cNvSpPr>
                <p:nvPr/>
              </p:nvSpPr>
              <p:spPr bwMode="auto">
                <a:xfrm>
                  <a:off x="10818" y="7599"/>
                  <a:ext cx="241" cy="1322"/>
                </a:xfrm>
                <a:custGeom>
                  <a:avLst/>
                  <a:gdLst>
                    <a:gd name="T0" fmla="*/ 0 w 241"/>
                    <a:gd name="T1" fmla="*/ 1322 h 1322"/>
                    <a:gd name="T2" fmla="*/ 28 w 241"/>
                    <a:gd name="T3" fmla="*/ 1322 h 1322"/>
                    <a:gd name="T4" fmla="*/ 241 w 241"/>
                    <a:gd name="T5" fmla="*/ 14 h 1322"/>
                    <a:gd name="T6" fmla="*/ 213 w 241"/>
                    <a:gd name="T7" fmla="*/ 0 h 1322"/>
                    <a:gd name="T8" fmla="*/ 0 w 241"/>
                    <a:gd name="T9" fmla="*/ 1322 h 1322"/>
                  </a:gdLst>
                  <a:ahLst/>
                  <a:cxnLst>
                    <a:cxn ang="0">
                      <a:pos x="T0" y="T1"/>
                    </a:cxn>
                    <a:cxn ang="0">
                      <a:pos x="T2" y="T3"/>
                    </a:cxn>
                    <a:cxn ang="0">
                      <a:pos x="T4" y="T5"/>
                    </a:cxn>
                    <a:cxn ang="0">
                      <a:pos x="T6" y="T7"/>
                    </a:cxn>
                    <a:cxn ang="0">
                      <a:pos x="T8" y="T9"/>
                    </a:cxn>
                  </a:cxnLst>
                  <a:rect l="0" t="0" r="r" b="b"/>
                  <a:pathLst>
                    <a:path w="241" h="1322">
                      <a:moveTo>
                        <a:pt x="0" y="1322"/>
                      </a:moveTo>
                      <a:lnTo>
                        <a:pt x="28" y="1322"/>
                      </a:lnTo>
                      <a:lnTo>
                        <a:pt x="241" y="14"/>
                      </a:lnTo>
                      <a:lnTo>
                        <a:pt x="213" y="0"/>
                      </a:lnTo>
                      <a:lnTo>
                        <a:pt x="0"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5" name="Oval 44"/>
                <p:cNvSpPr>
                  <a:spLocks noChangeArrowheads="1"/>
                </p:cNvSpPr>
                <p:nvPr/>
              </p:nvSpPr>
              <p:spPr bwMode="auto">
                <a:xfrm>
                  <a:off x="9128" y="7542"/>
                  <a:ext cx="1903" cy="7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6" name="Oval 45"/>
                <p:cNvSpPr>
                  <a:spLocks noChangeArrowheads="1"/>
                </p:cNvSpPr>
                <p:nvPr/>
              </p:nvSpPr>
              <p:spPr bwMode="auto">
                <a:xfrm>
                  <a:off x="9100" y="7499"/>
                  <a:ext cx="1959" cy="142"/>
                </a:xfrm>
                <a:prstGeom prst="ellipse">
                  <a:avLst/>
                </a:prstGeom>
                <a:noFill/>
                <a:ln w="1778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grpSp>
          <p:sp>
            <p:nvSpPr>
              <p:cNvPr id="20" name="Oval 19"/>
              <p:cNvSpPr>
                <a:spLocks noChangeArrowheads="1"/>
              </p:cNvSpPr>
              <p:nvPr/>
            </p:nvSpPr>
            <p:spPr bwMode="auto">
              <a:xfrm>
                <a:off x="1776095" y="195008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1" name="Oval 20"/>
              <p:cNvSpPr>
                <a:spLocks noChangeArrowheads="1"/>
              </p:cNvSpPr>
              <p:nvPr/>
            </p:nvSpPr>
            <p:spPr bwMode="auto">
              <a:xfrm>
                <a:off x="1722120" y="9753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2" name="Oval 21"/>
              <p:cNvSpPr>
                <a:spLocks noChangeArrowheads="1"/>
              </p:cNvSpPr>
              <p:nvPr/>
            </p:nvSpPr>
            <p:spPr bwMode="auto">
              <a:xfrm>
                <a:off x="748665" y="111061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3" name="Oval 22"/>
              <p:cNvSpPr>
                <a:spLocks noChangeArrowheads="1"/>
              </p:cNvSpPr>
              <p:nvPr/>
            </p:nvSpPr>
            <p:spPr bwMode="auto">
              <a:xfrm>
                <a:off x="1235710" y="1678940"/>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4" name="Oval 23"/>
              <p:cNvSpPr>
                <a:spLocks noChangeArrowheads="1"/>
              </p:cNvSpPr>
              <p:nvPr/>
            </p:nvSpPr>
            <p:spPr bwMode="auto">
              <a:xfrm>
                <a:off x="137096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5" name="Oval 24"/>
              <p:cNvSpPr>
                <a:spLocks noChangeArrowheads="1"/>
              </p:cNvSpPr>
              <p:nvPr/>
            </p:nvSpPr>
            <p:spPr bwMode="auto">
              <a:xfrm>
                <a:off x="193865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6" name="Oval 25"/>
              <p:cNvSpPr>
                <a:spLocks noChangeArrowheads="1"/>
              </p:cNvSpPr>
              <p:nvPr/>
            </p:nvSpPr>
            <p:spPr bwMode="auto">
              <a:xfrm>
                <a:off x="2371725" y="20586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7" name="Oval 26"/>
              <p:cNvSpPr>
                <a:spLocks noChangeArrowheads="1"/>
              </p:cNvSpPr>
              <p:nvPr/>
            </p:nvSpPr>
            <p:spPr bwMode="auto">
              <a:xfrm>
                <a:off x="2479675" y="157099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8" name="Oval 27"/>
              <p:cNvSpPr>
                <a:spLocks noChangeArrowheads="1"/>
              </p:cNvSpPr>
              <p:nvPr/>
            </p:nvSpPr>
            <p:spPr bwMode="auto">
              <a:xfrm>
                <a:off x="1506220" y="2383155"/>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9" name="Oval 28"/>
              <p:cNvSpPr>
                <a:spLocks noChangeArrowheads="1"/>
              </p:cNvSpPr>
              <p:nvPr/>
            </p:nvSpPr>
            <p:spPr bwMode="auto">
              <a:xfrm>
                <a:off x="1506220" y="287083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30" name="Oval 29"/>
              <p:cNvSpPr>
                <a:spLocks noChangeArrowheads="1"/>
              </p:cNvSpPr>
              <p:nvPr/>
            </p:nvSpPr>
            <p:spPr bwMode="auto">
              <a:xfrm>
                <a:off x="910590" y="20040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31" name="Oval 30"/>
              <p:cNvSpPr>
                <a:spLocks noChangeArrowheads="1"/>
              </p:cNvSpPr>
              <p:nvPr/>
            </p:nvSpPr>
            <p:spPr bwMode="auto">
              <a:xfrm>
                <a:off x="315595" y="178752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32" name="Oval 31"/>
              <p:cNvSpPr>
                <a:spLocks noChangeArrowheads="1"/>
              </p:cNvSpPr>
              <p:nvPr/>
            </p:nvSpPr>
            <p:spPr bwMode="auto">
              <a:xfrm>
                <a:off x="748665" y="281686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33" name="Rectangle 32"/>
              <p:cNvSpPr>
                <a:spLocks noChangeArrowheads="1"/>
              </p:cNvSpPr>
              <p:nvPr/>
            </p:nvSpPr>
            <p:spPr bwMode="auto">
              <a:xfrm>
                <a:off x="414655" y="232727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4" name="Rectangle 33"/>
              <p:cNvSpPr>
                <a:spLocks noChangeArrowheads="1"/>
              </p:cNvSpPr>
              <p:nvPr/>
            </p:nvSpPr>
            <p:spPr bwMode="auto">
              <a:xfrm>
                <a:off x="1073150" y="238315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5" name="Rectangle 34"/>
              <p:cNvSpPr>
                <a:spLocks noChangeArrowheads="1"/>
              </p:cNvSpPr>
              <p:nvPr/>
            </p:nvSpPr>
            <p:spPr bwMode="auto">
              <a:xfrm>
                <a:off x="2046605"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6" name="Rectangle 35"/>
              <p:cNvSpPr>
                <a:spLocks noChangeArrowheads="1"/>
              </p:cNvSpPr>
              <p:nvPr/>
            </p:nvSpPr>
            <p:spPr bwMode="auto">
              <a:xfrm>
                <a:off x="2046605" y="2545715"/>
                <a:ext cx="288925"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7" name="Rectangle 36"/>
              <p:cNvSpPr>
                <a:spLocks noChangeArrowheads="1"/>
              </p:cNvSpPr>
              <p:nvPr/>
            </p:nvSpPr>
            <p:spPr bwMode="auto">
              <a:xfrm>
                <a:off x="640080"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grpSp>
        <p:sp>
          <p:nvSpPr>
            <p:cNvPr id="18" name="Oval 17"/>
            <p:cNvSpPr>
              <a:spLocks noChangeArrowheads="1"/>
            </p:cNvSpPr>
            <p:nvPr/>
          </p:nvSpPr>
          <p:spPr bwMode="auto">
            <a:xfrm>
              <a:off x="2514600" y="240030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grpSp>
      <p:cxnSp>
        <p:nvCxnSpPr>
          <p:cNvPr id="49" name="Straight Arrow Connector 48"/>
          <p:cNvCxnSpPr/>
          <p:nvPr/>
        </p:nvCxnSpPr>
        <p:spPr>
          <a:xfrm flipV="1">
            <a:off x="3325232" y="2334442"/>
            <a:ext cx="1397000" cy="159730"/>
          </a:xfrm>
          <a:prstGeom prst="straightConnector1">
            <a:avLst/>
          </a:prstGeom>
          <a:ln w="19050">
            <a:tailEnd type="arrow"/>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3147333" y="1716277"/>
            <a:ext cx="1375505" cy="400110"/>
          </a:xfrm>
          <a:prstGeom prst="rect">
            <a:avLst/>
          </a:prstGeom>
          <a:noFill/>
        </p:spPr>
        <p:txBody>
          <a:bodyPr wrap="none" rtlCol="0">
            <a:spAutoFit/>
          </a:bodyPr>
          <a:lstStyle/>
          <a:p>
            <a:r>
              <a:rPr lang="en-US" sz="2000" dirty="0" smtClean="0">
                <a:solidFill>
                  <a:srgbClr val="003366"/>
                </a:solidFill>
                <a:latin typeface="Verdana"/>
                <a:cs typeface="Verdana"/>
              </a:rPr>
              <a:t>Unit Rate</a:t>
            </a:r>
            <a:endParaRPr lang="en-US" sz="2000" dirty="0">
              <a:solidFill>
                <a:srgbClr val="003366"/>
              </a:solidFill>
              <a:latin typeface="Verdana"/>
              <a:cs typeface="Verdana"/>
            </a:endParaRPr>
          </a:p>
        </p:txBody>
      </p:sp>
      <p:cxnSp>
        <p:nvCxnSpPr>
          <p:cNvPr id="51" name="Straight Arrow Connector 50"/>
          <p:cNvCxnSpPr/>
          <p:nvPr/>
        </p:nvCxnSpPr>
        <p:spPr>
          <a:xfrm>
            <a:off x="3325232" y="2494172"/>
            <a:ext cx="1682037" cy="1297064"/>
          </a:xfrm>
          <a:prstGeom prst="straightConnector1">
            <a:avLst/>
          </a:prstGeom>
          <a:ln w="19050">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3325232" y="2494172"/>
            <a:ext cx="0" cy="2338464"/>
          </a:xfrm>
          <a:prstGeom prst="straightConnector1">
            <a:avLst/>
          </a:prstGeom>
          <a:ln w="19050">
            <a:tailEnd type="arrow"/>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1323975" y="4432526"/>
            <a:ext cx="1547218" cy="400110"/>
          </a:xfrm>
          <a:prstGeom prst="rect">
            <a:avLst/>
          </a:prstGeom>
          <a:noFill/>
        </p:spPr>
        <p:txBody>
          <a:bodyPr wrap="none" rtlCol="0">
            <a:spAutoFit/>
          </a:bodyPr>
          <a:lstStyle/>
          <a:p>
            <a:r>
              <a:rPr lang="en-US" sz="2000" dirty="0" smtClean="0">
                <a:solidFill>
                  <a:srgbClr val="003366"/>
                </a:solidFill>
                <a:latin typeface="Verdana"/>
                <a:cs typeface="Verdana"/>
              </a:rPr>
              <a:t>Scaling Up</a:t>
            </a:r>
            <a:endParaRPr lang="en-US" sz="2000" dirty="0">
              <a:solidFill>
                <a:srgbClr val="003366"/>
              </a:solidFill>
              <a:latin typeface="Verdana"/>
              <a:cs typeface="Verdana"/>
            </a:endParaRPr>
          </a:p>
        </p:txBody>
      </p:sp>
      <p:sp>
        <p:nvSpPr>
          <p:cNvPr id="54" name="TextBox 53"/>
          <p:cNvSpPr txBox="1"/>
          <p:nvPr/>
        </p:nvSpPr>
        <p:spPr>
          <a:xfrm>
            <a:off x="2574458" y="3591181"/>
            <a:ext cx="1746312" cy="400110"/>
          </a:xfrm>
          <a:prstGeom prst="rect">
            <a:avLst/>
          </a:prstGeom>
          <a:noFill/>
        </p:spPr>
        <p:txBody>
          <a:bodyPr wrap="none" rtlCol="0">
            <a:spAutoFit/>
          </a:bodyPr>
          <a:lstStyle/>
          <a:p>
            <a:r>
              <a:rPr lang="en-US" sz="2000" dirty="0" smtClean="0">
                <a:solidFill>
                  <a:srgbClr val="003366"/>
                </a:solidFill>
                <a:latin typeface="Verdana"/>
                <a:cs typeface="Verdana"/>
              </a:rPr>
              <a:t>Scale Factor</a:t>
            </a:r>
            <a:endParaRPr lang="en-US" sz="2000" dirty="0">
              <a:solidFill>
                <a:srgbClr val="003366"/>
              </a:solidFill>
              <a:latin typeface="Verdana"/>
              <a:cs typeface="Verdana"/>
            </a:endParaRPr>
          </a:p>
        </p:txBody>
      </p:sp>
    </p:spTree>
    <p:extLst>
      <p:ext uri="{BB962C8B-B14F-4D97-AF65-F5344CB8AC3E}">
        <p14:creationId xmlns:p14="http://schemas.microsoft.com/office/powerpoint/2010/main" val="105506638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Support Productive Struggle </a:t>
            </a:r>
          </a:p>
          <a:p>
            <a:pPr lvl="0" algn="ctr">
              <a:spcBef>
                <a:spcPct val="0"/>
              </a:spcBef>
              <a:defRPr/>
            </a:pPr>
            <a:r>
              <a:rPr lang="en-US" sz="2800" b="1" dirty="0" smtClean="0">
                <a:solidFill>
                  <a:schemeClr val="tx2"/>
                </a:solidFill>
                <a:latin typeface="Verdana"/>
                <a:cs typeface="Verdana"/>
              </a:rPr>
              <a:t>in Learning Mathematics</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endParaRPr lang="en-US" sz="2800" dirty="0" smtClean="0">
              <a:solidFill>
                <a:srgbClr val="1F497D"/>
              </a:solidFill>
              <a:latin typeface="Verdana"/>
              <a:cs typeface="Verdana"/>
            </a:endParaRP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4" name="Rectangle 43"/>
          <p:cNvSpPr/>
          <p:nvPr/>
        </p:nvSpPr>
        <p:spPr>
          <a:xfrm>
            <a:off x="1323975" y="1268410"/>
            <a:ext cx="7659333" cy="4678204"/>
          </a:xfrm>
          <a:prstGeom prst="rect">
            <a:avLst/>
          </a:prstGeom>
        </p:spPr>
        <p:txBody>
          <a:bodyPr wrap="square">
            <a:spAutoFit/>
          </a:bodyPr>
          <a:lstStyle/>
          <a:p>
            <a:pPr marL="114300" indent="-114300">
              <a:buNone/>
            </a:pPr>
            <a:r>
              <a:rPr lang="en-US" sz="2000" dirty="0" smtClean="0">
                <a:solidFill>
                  <a:srgbClr val="1F497D"/>
                </a:solidFill>
                <a:latin typeface="Verdana"/>
                <a:cs typeface="Verdana"/>
              </a:rPr>
              <a:t>Productive Struggle should:</a:t>
            </a:r>
          </a:p>
          <a:p>
            <a:pPr marL="342900" indent="-342900">
              <a:buFont typeface="Arial"/>
              <a:buChar char="•"/>
            </a:pPr>
            <a:r>
              <a:rPr lang="en-US" sz="2000" dirty="0" smtClean="0">
                <a:solidFill>
                  <a:srgbClr val="1F497D"/>
                </a:solidFill>
                <a:latin typeface="Verdana"/>
                <a:cs typeface="Verdana"/>
              </a:rPr>
              <a:t>Be considered essential to learning mathematics with understanding;</a:t>
            </a:r>
          </a:p>
          <a:p>
            <a:pPr marL="342900" indent="-342900">
              <a:buFont typeface="Arial"/>
              <a:buChar char="•"/>
            </a:pPr>
            <a:r>
              <a:rPr lang="en-US" sz="2000" dirty="0" smtClean="0">
                <a:solidFill>
                  <a:srgbClr val="1F497D"/>
                </a:solidFill>
                <a:latin typeface="Verdana"/>
                <a:cs typeface="Verdana"/>
              </a:rPr>
              <a:t>Develop students’ capacity to persevere in the face of challenge; and</a:t>
            </a:r>
          </a:p>
          <a:p>
            <a:pPr marL="342900" indent="-342900">
              <a:buFont typeface="Arial"/>
              <a:buChar char="•"/>
            </a:pPr>
            <a:r>
              <a:rPr lang="en-US" sz="2000" dirty="0" smtClean="0">
                <a:solidFill>
                  <a:srgbClr val="1F497D"/>
                </a:solidFill>
                <a:latin typeface="Verdana"/>
                <a:cs typeface="Verdana"/>
              </a:rPr>
              <a:t>Help students realize that they are capable of doing well in mathematics with effort.</a:t>
            </a:r>
          </a:p>
          <a:p>
            <a:pPr marL="342900" indent="-342900">
              <a:lnSpc>
                <a:spcPct val="50000"/>
              </a:lnSpc>
              <a:buFont typeface="Arial"/>
              <a:buChar char="•"/>
            </a:pPr>
            <a:endParaRPr lang="en-US" sz="2000" i="1" dirty="0" smtClean="0">
              <a:solidFill>
                <a:schemeClr val="accent1">
                  <a:lumMod val="75000"/>
                </a:schemeClr>
              </a:solidFill>
              <a:latin typeface="Verdana"/>
              <a:ea typeface="ＭＳ Ｐゴシック" charset="0"/>
              <a:cs typeface="Verdana"/>
            </a:endParaRPr>
          </a:p>
          <a:p>
            <a:pPr marL="114300">
              <a:lnSpc>
                <a:spcPct val="90000"/>
              </a:lnSpc>
            </a:pPr>
            <a:endParaRPr lang="en-US" sz="2000" b="1" i="1" dirty="0" smtClean="0">
              <a:latin typeface="Verdana"/>
              <a:cs typeface="Verdana"/>
            </a:endParaRPr>
          </a:p>
          <a:p>
            <a:pPr marL="114300">
              <a:lnSpc>
                <a:spcPct val="90000"/>
              </a:lnSpc>
            </a:pPr>
            <a:r>
              <a:rPr lang="en-US" sz="2000" i="1" dirty="0" smtClean="0">
                <a:solidFill>
                  <a:srgbClr val="604A7B"/>
                </a:solidFill>
                <a:latin typeface="Verdana"/>
                <a:cs typeface="Verdana"/>
              </a:rPr>
              <a:t>By struggling with important mathematics we mean the opposite of simply being presented information to be memorized or being asked only to practice what has been demonstrated.</a:t>
            </a:r>
          </a:p>
          <a:p>
            <a:pPr marL="114300" indent="0" algn="r">
              <a:buNone/>
            </a:pPr>
            <a:r>
              <a:rPr lang="en-US" dirty="0" smtClean="0">
                <a:solidFill>
                  <a:srgbClr val="604A7B"/>
                </a:solidFill>
                <a:latin typeface="Verdana"/>
                <a:cs typeface="Verdana"/>
              </a:rPr>
              <a:t>Hiebert &amp; Grouws, 2007, pp. 387-388</a:t>
            </a:r>
          </a:p>
          <a:p>
            <a:endParaRPr lang="en-US" sz="2000" dirty="0" smtClean="0">
              <a:solidFill>
                <a:schemeClr val="tx2"/>
              </a:solidFill>
              <a:latin typeface="Verdana"/>
              <a:cs typeface="Verdana"/>
            </a:endParaRPr>
          </a:p>
          <a:p>
            <a:endParaRPr lang="en-US" sz="2000" dirty="0">
              <a:solidFill>
                <a:schemeClr val="tx2"/>
              </a:solidFill>
            </a:endParaRPr>
          </a:p>
        </p:txBody>
      </p:sp>
    </p:spTree>
    <p:extLst>
      <p:ext uri="{BB962C8B-B14F-4D97-AF65-F5344CB8AC3E}">
        <p14:creationId xmlns:p14="http://schemas.microsoft.com/office/powerpoint/2010/main" val="105506638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122" y="209472"/>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Productive Struggle</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nvGrpSpPr>
          <p:cNvPr id="3" name="Group 7"/>
          <p:cNvGrpSpPr/>
          <p:nvPr/>
        </p:nvGrpSpPr>
        <p:grpSpPr>
          <a:xfrm>
            <a:off x="7684408" y="570417"/>
            <a:ext cx="1246214" cy="1223828"/>
            <a:chOff x="0" y="0"/>
            <a:chExt cx="3011805" cy="3277235"/>
          </a:xfrm>
        </p:grpSpPr>
        <p:grpSp>
          <p:nvGrpSpPr>
            <p:cNvPr id="7" name="Group 7"/>
            <p:cNvGrpSpPr/>
            <p:nvPr/>
          </p:nvGrpSpPr>
          <p:grpSpPr>
            <a:xfrm>
              <a:off x="0" y="0"/>
              <a:ext cx="3011805" cy="3277235"/>
              <a:chOff x="0" y="0"/>
              <a:chExt cx="3011805" cy="3277235"/>
            </a:xfrm>
          </p:grpSpPr>
          <p:grpSp>
            <p:nvGrpSpPr>
              <p:cNvPr id="8" name="Group 10"/>
              <p:cNvGrpSpPr>
                <a:grpSpLocks/>
              </p:cNvGrpSpPr>
              <p:nvPr/>
            </p:nvGrpSpPr>
            <p:grpSpPr bwMode="auto">
              <a:xfrm>
                <a:off x="0" y="0"/>
                <a:ext cx="3011805" cy="3277235"/>
                <a:chOff x="7708" y="7499"/>
                <a:chExt cx="4743" cy="5161"/>
              </a:xfrm>
            </p:grpSpPr>
            <p:sp>
              <p:nvSpPr>
                <p:cNvPr id="32" name="Freeform 31"/>
                <p:cNvSpPr>
                  <a:spLocks/>
                </p:cNvSpPr>
                <p:nvPr/>
              </p:nvSpPr>
              <p:spPr bwMode="auto">
                <a:xfrm>
                  <a:off x="7708" y="8907"/>
                  <a:ext cx="1619" cy="1890"/>
                </a:xfrm>
                <a:custGeom>
                  <a:avLst/>
                  <a:gdLst>
                    <a:gd name="T0" fmla="*/ 1619 w 1619"/>
                    <a:gd name="T1" fmla="*/ 0 h 1890"/>
                    <a:gd name="T2" fmla="*/ 1463 w 1619"/>
                    <a:gd name="T3" fmla="*/ 14 h 1890"/>
                    <a:gd name="T4" fmla="*/ 1378 w 1619"/>
                    <a:gd name="T5" fmla="*/ 28 h 1890"/>
                    <a:gd name="T6" fmla="*/ 1221 w 1619"/>
                    <a:gd name="T7" fmla="*/ 56 h 1890"/>
                    <a:gd name="T8" fmla="*/ 1065 w 1619"/>
                    <a:gd name="T9" fmla="*/ 113 h 1890"/>
                    <a:gd name="T10" fmla="*/ 923 w 1619"/>
                    <a:gd name="T11" fmla="*/ 184 h 1890"/>
                    <a:gd name="T12" fmla="*/ 781 w 1619"/>
                    <a:gd name="T13" fmla="*/ 270 h 1890"/>
                    <a:gd name="T14" fmla="*/ 710 w 1619"/>
                    <a:gd name="T15" fmla="*/ 327 h 1890"/>
                    <a:gd name="T16" fmla="*/ 583 w 1619"/>
                    <a:gd name="T17" fmla="*/ 426 h 1890"/>
                    <a:gd name="T18" fmla="*/ 469 w 1619"/>
                    <a:gd name="T19" fmla="*/ 554 h 1890"/>
                    <a:gd name="T20" fmla="*/ 370 w 1619"/>
                    <a:gd name="T21" fmla="*/ 682 h 1890"/>
                    <a:gd name="T22" fmla="*/ 313 w 1619"/>
                    <a:gd name="T23" fmla="*/ 767 h 1890"/>
                    <a:gd name="T24" fmla="*/ 228 w 1619"/>
                    <a:gd name="T25" fmla="*/ 909 h 1890"/>
                    <a:gd name="T26" fmla="*/ 157 w 1619"/>
                    <a:gd name="T27" fmla="*/ 1066 h 1890"/>
                    <a:gd name="T28" fmla="*/ 100 w 1619"/>
                    <a:gd name="T29" fmla="*/ 1236 h 1890"/>
                    <a:gd name="T30" fmla="*/ 43 w 1619"/>
                    <a:gd name="T31" fmla="*/ 1407 h 1890"/>
                    <a:gd name="T32" fmla="*/ 29 w 1619"/>
                    <a:gd name="T33" fmla="*/ 1507 h 1890"/>
                    <a:gd name="T34" fmla="*/ 0 w 1619"/>
                    <a:gd name="T35" fmla="*/ 1691 h 1890"/>
                    <a:gd name="T36" fmla="*/ 0 w 1619"/>
                    <a:gd name="T37" fmla="*/ 1890 h 1890"/>
                    <a:gd name="T38" fmla="*/ 29 w 1619"/>
                    <a:gd name="T39" fmla="*/ 1791 h 1890"/>
                    <a:gd name="T40" fmla="*/ 43 w 1619"/>
                    <a:gd name="T41" fmla="*/ 1606 h 1890"/>
                    <a:gd name="T42" fmla="*/ 57 w 1619"/>
                    <a:gd name="T43" fmla="*/ 1521 h 1890"/>
                    <a:gd name="T44" fmla="*/ 100 w 1619"/>
                    <a:gd name="T45" fmla="*/ 1336 h 1890"/>
                    <a:gd name="T46" fmla="*/ 157 w 1619"/>
                    <a:gd name="T47" fmla="*/ 1165 h 1890"/>
                    <a:gd name="T48" fmla="*/ 228 w 1619"/>
                    <a:gd name="T49" fmla="*/ 995 h 1890"/>
                    <a:gd name="T50" fmla="*/ 299 w 1619"/>
                    <a:gd name="T51" fmla="*/ 853 h 1890"/>
                    <a:gd name="T52" fmla="*/ 398 w 1619"/>
                    <a:gd name="T53" fmla="*/ 710 h 1890"/>
                    <a:gd name="T54" fmla="*/ 497 w 1619"/>
                    <a:gd name="T55" fmla="*/ 582 h 1890"/>
                    <a:gd name="T56" fmla="*/ 611 w 1619"/>
                    <a:gd name="T57" fmla="*/ 455 h 1890"/>
                    <a:gd name="T58" fmla="*/ 739 w 1619"/>
                    <a:gd name="T59" fmla="*/ 341 h 1890"/>
                    <a:gd name="T60" fmla="*/ 866 w 1619"/>
                    <a:gd name="T61" fmla="*/ 255 h 1890"/>
                    <a:gd name="T62" fmla="*/ 1008 w 1619"/>
                    <a:gd name="T63" fmla="*/ 184 h 1890"/>
                    <a:gd name="T64" fmla="*/ 1150 w 1619"/>
                    <a:gd name="T65" fmla="*/ 113 h 1890"/>
                    <a:gd name="T66" fmla="*/ 1307 w 1619"/>
                    <a:gd name="T67" fmla="*/ 71 h 1890"/>
                    <a:gd name="T68" fmla="*/ 1392 w 1619"/>
                    <a:gd name="T69" fmla="*/ 56 h 1890"/>
                    <a:gd name="T70" fmla="*/ 1548 w 1619"/>
                    <a:gd name="T71" fmla="*/ 4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1619" y="28"/>
                      </a:moveTo>
                      <a:lnTo>
                        <a:pt x="1619" y="0"/>
                      </a:lnTo>
                      <a:lnTo>
                        <a:pt x="1548" y="0"/>
                      </a:lnTo>
                      <a:lnTo>
                        <a:pt x="1463" y="14"/>
                      </a:lnTo>
                      <a:lnTo>
                        <a:pt x="1378" y="28"/>
                      </a:lnTo>
                      <a:lnTo>
                        <a:pt x="1378" y="28"/>
                      </a:lnTo>
                      <a:lnTo>
                        <a:pt x="1292" y="42"/>
                      </a:lnTo>
                      <a:lnTo>
                        <a:pt x="1221" y="56"/>
                      </a:lnTo>
                      <a:lnTo>
                        <a:pt x="1136" y="85"/>
                      </a:lnTo>
                      <a:lnTo>
                        <a:pt x="1065" y="113"/>
                      </a:lnTo>
                      <a:lnTo>
                        <a:pt x="994" y="142"/>
                      </a:lnTo>
                      <a:lnTo>
                        <a:pt x="923" y="184"/>
                      </a:lnTo>
                      <a:lnTo>
                        <a:pt x="852" y="227"/>
                      </a:lnTo>
                      <a:lnTo>
                        <a:pt x="781" y="270"/>
                      </a:lnTo>
                      <a:lnTo>
                        <a:pt x="781" y="270"/>
                      </a:lnTo>
                      <a:lnTo>
                        <a:pt x="710" y="327"/>
                      </a:lnTo>
                      <a:lnTo>
                        <a:pt x="654" y="383"/>
                      </a:lnTo>
                      <a:lnTo>
                        <a:pt x="583" y="426"/>
                      </a:lnTo>
                      <a:lnTo>
                        <a:pt x="526" y="497"/>
                      </a:lnTo>
                      <a:lnTo>
                        <a:pt x="469" y="554"/>
                      </a:lnTo>
                      <a:lnTo>
                        <a:pt x="426" y="611"/>
                      </a:lnTo>
                      <a:lnTo>
                        <a:pt x="370" y="682"/>
                      </a:lnTo>
                      <a:lnTo>
                        <a:pt x="327" y="753"/>
                      </a:lnTo>
                      <a:lnTo>
                        <a:pt x="313" y="767"/>
                      </a:lnTo>
                      <a:lnTo>
                        <a:pt x="270" y="838"/>
                      </a:lnTo>
                      <a:lnTo>
                        <a:pt x="228" y="909"/>
                      </a:lnTo>
                      <a:lnTo>
                        <a:pt x="185" y="995"/>
                      </a:lnTo>
                      <a:lnTo>
                        <a:pt x="157" y="1066"/>
                      </a:lnTo>
                      <a:lnTo>
                        <a:pt x="128" y="1151"/>
                      </a:lnTo>
                      <a:lnTo>
                        <a:pt x="100" y="1236"/>
                      </a:lnTo>
                      <a:lnTo>
                        <a:pt x="71" y="1322"/>
                      </a:lnTo>
                      <a:lnTo>
                        <a:pt x="43" y="1407"/>
                      </a:lnTo>
                      <a:lnTo>
                        <a:pt x="29" y="1507"/>
                      </a:lnTo>
                      <a:lnTo>
                        <a:pt x="29" y="1507"/>
                      </a:lnTo>
                      <a:lnTo>
                        <a:pt x="15" y="1606"/>
                      </a:lnTo>
                      <a:lnTo>
                        <a:pt x="0" y="1691"/>
                      </a:lnTo>
                      <a:lnTo>
                        <a:pt x="0" y="1791"/>
                      </a:lnTo>
                      <a:lnTo>
                        <a:pt x="0" y="1890"/>
                      </a:lnTo>
                      <a:lnTo>
                        <a:pt x="29" y="1890"/>
                      </a:lnTo>
                      <a:lnTo>
                        <a:pt x="29" y="1791"/>
                      </a:lnTo>
                      <a:lnTo>
                        <a:pt x="43" y="1691"/>
                      </a:lnTo>
                      <a:lnTo>
                        <a:pt x="43" y="1606"/>
                      </a:lnTo>
                      <a:lnTo>
                        <a:pt x="57" y="1521"/>
                      </a:lnTo>
                      <a:lnTo>
                        <a:pt x="57" y="1521"/>
                      </a:lnTo>
                      <a:lnTo>
                        <a:pt x="71" y="1421"/>
                      </a:lnTo>
                      <a:lnTo>
                        <a:pt x="100" y="1336"/>
                      </a:lnTo>
                      <a:lnTo>
                        <a:pt x="128" y="1251"/>
                      </a:lnTo>
                      <a:lnTo>
                        <a:pt x="157" y="1165"/>
                      </a:lnTo>
                      <a:lnTo>
                        <a:pt x="185" y="1080"/>
                      </a:lnTo>
                      <a:lnTo>
                        <a:pt x="228" y="995"/>
                      </a:lnTo>
                      <a:lnTo>
                        <a:pt x="256" y="924"/>
                      </a:lnTo>
                      <a:lnTo>
                        <a:pt x="299" y="853"/>
                      </a:lnTo>
                      <a:lnTo>
                        <a:pt x="341" y="782"/>
                      </a:lnTo>
                      <a:lnTo>
                        <a:pt x="398" y="710"/>
                      </a:lnTo>
                      <a:lnTo>
                        <a:pt x="441" y="639"/>
                      </a:lnTo>
                      <a:lnTo>
                        <a:pt x="497" y="582"/>
                      </a:lnTo>
                      <a:lnTo>
                        <a:pt x="554" y="511"/>
                      </a:lnTo>
                      <a:lnTo>
                        <a:pt x="611" y="455"/>
                      </a:lnTo>
                      <a:lnTo>
                        <a:pt x="668" y="398"/>
                      </a:lnTo>
                      <a:lnTo>
                        <a:pt x="739" y="341"/>
                      </a:lnTo>
                      <a:lnTo>
                        <a:pt x="795" y="298"/>
                      </a:lnTo>
                      <a:lnTo>
                        <a:pt x="866" y="255"/>
                      </a:lnTo>
                      <a:lnTo>
                        <a:pt x="937" y="213"/>
                      </a:lnTo>
                      <a:lnTo>
                        <a:pt x="1008" y="184"/>
                      </a:lnTo>
                      <a:lnTo>
                        <a:pt x="1079" y="142"/>
                      </a:lnTo>
                      <a:lnTo>
                        <a:pt x="1150" y="113"/>
                      </a:lnTo>
                      <a:lnTo>
                        <a:pt x="1221" y="85"/>
                      </a:lnTo>
                      <a:lnTo>
                        <a:pt x="1307" y="71"/>
                      </a:lnTo>
                      <a:lnTo>
                        <a:pt x="1392" y="56"/>
                      </a:lnTo>
                      <a:lnTo>
                        <a:pt x="1392" y="56"/>
                      </a:lnTo>
                      <a:lnTo>
                        <a:pt x="1463" y="42"/>
                      </a:lnTo>
                      <a:lnTo>
                        <a:pt x="1548" y="42"/>
                      </a:lnTo>
                      <a:lnTo>
                        <a:pt x="161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p:cNvSpPr>
                  <a:spLocks/>
                </p:cNvSpPr>
                <p:nvPr/>
              </p:nvSpPr>
              <p:spPr bwMode="auto">
                <a:xfrm>
                  <a:off x="7723" y="10783"/>
                  <a:ext cx="1561" cy="1820"/>
                </a:xfrm>
                <a:custGeom>
                  <a:avLst/>
                  <a:gdLst>
                    <a:gd name="T0" fmla="*/ 0 w 1561"/>
                    <a:gd name="T1" fmla="*/ 0 h 1820"/>
                    <a:gd name="T2" fmla="*/ 0 w 1561"/>
                    <a:gd name="T3" fmla="*/ 157 h 1820"/>
                    <a:gd name="T4" fmla="*/ 14 w 1561"/>
                    <a:gd name="T5" fmla="*/ 313 h 1820"/>
                    <a:gd name="T6" fmla="*/ 28 w 1561"/>
                    <a:gd name="T7" fmla="*/ 398 h 1820"/>
                    <a:gd name="T8" fmla="*/ 56 w 1561"/>
                    <a:gd name="T9" fmla="*/ 555 h 1820"/>
                    <a:gd name="T10" fmla="*/ 113 w 1561"/>
                    <a:gd name="T11" fmla="*/ 697 h 1820"/>
                    <a:gd name="T12" fmla="*/ 170 w 1561"/>
                    <a:gd name="T13" fmla="*/ 839 h 1820"/>
                    <a:gd name="T14" fmla="*/ 255 w 1561"/>
                    <a:gd name="T15" fmla="*/ 981 h 1820"/>
                    <a:gd name="T16" fmla="*/ 298 w 1561"/>
                    <a:gd name="T17" fmla="*/ 1052 h 1820"/>
                    <a:gd name="T18" fmla="*/ 397 w 1561"/>
                    <a:gd name="T19" fmla="*/ 1180 h 1820"/>
                    <a:gd name="T20" fmla="*/ 511 w 1561"/>
                    <a:gd name="T21" fmla="*/ 1294 h 1820"/>
                    <a:gd name="T22" fmla="*/ 624 w 1561"/>
                    <a:gd name="T23" fmla="*/ 1394 h 1820"/>
                    <a:gd name="T24" fmla="*/ 766 w 1561"/>
                    <a:gd name="T25" fmla="*/ 1493 h 1820"/>
                    <a:gd name="T26" fmla="*/ 837 w 1561"/>
                    <a:gd name="T27" fmla="*/ 1550 h 1820"/>
                    <a:gd name="T28" fmla="*/ 979 w 1561"/>
                    <a:gd name="T29" fmla="*/ 1621 h 1820"/>
                    <a:gd name="T30" fmla="*/ 1135 w 1561"/>
                    <a:gd name="T31" fmla="*/ 1692 h 1820"/>
                    <a:gd name="T32" fmla="*/ 1292 w 1561"/>
                    <a:gd name="T33" fmla="*/ 1749 h 1820"/>
                    <a:gd name="T34" fmla="*/ 1462 w 1561"/>
                    <a:gd name="T35" fmla="*/ 1806 h 1820"/>
                    <a:gd name="T36" fmla="*/ 1547 w 1561"/>
                    <a:gd name="T37" fmla="*/ 1820 h 1820"/>
                    <a:gd name="T38" fmla="*/ 1476 w 1561"/>
                    <a:gd name="T39" fmla="*/ 1763 h 1820"/>
                    <a:gd name="T40" fmla="*/ 1391 w 1561"/>
                    <a:gd name="T41" fmla="*/ 1749 h 1820"/>
                    <a:gd name="T42" fmla="*/ 1221 w 1561"/>
                    <a:gd name="T43" fmla="*/ 1692 h 1820"/>
                    <a:gd name="T44" fmla="*/ 1064 w 1561"/>
                    <a:gd name="T45" fmla="*/ 1635 h 1820"/>
                    <a:gd name="T46" fmla="*/ 922 w 1561"/>
                    <a:gd name="T47" fmla="*/ 1564 h 1820"/>
                    <a:gd name="T48" fmla="*/ 780 w 1561"/>
                    <a:gd name="T49" fmla="*/ 1479 h 1820"/>
                    <a:gd name="T50" fmla="*/ 653 w 1561"/>
                    <a:gd name="T51" fmla="*/ 1379 h 1820"/>
                    <a:gd name="T52" fmla="*/ 539 w 1561"/>
                    <a:gd name="T53" fmla="*/ 1266 h 1820"/>
                    <a:gd name="T54" fmla="*/ 426 w 1561"/>
                    <a:gd name="T55" fmla="*/ 1152 h 1820"/>
                    <a:gd name="T56" fmla="*/ 326 w 1561"/>
                    <a:gd name="T57" fmla="*/ 1024 h 1820"/>
                    <a:gd name="T58" fmla="*/ 241 w 1561"/>
                    <a:gd name="T59" fmla="*/ 896 h 1820"/>
                    <a:gd name="T60" fmla="*/ 170 w 1561"/>
                    <a:gd name="T61" fmla="*/ 754 h 1820"/>
                    <a:gd name="T62" fmla="*/ 113 w 1561"/>
                    <a:gd name="T63" fmla="*/ 612 h 1820"/>
                    <a:gd name="T64" fmla="*/ 71 w 1561"/>
                    <a:gd name="T65" fmla="*/ 469 h 1820"/>
                    <a:gd name="T66" fmla="*/ 56 w 1561"/>
                    <a:gd name="T67" fmla="*/ 384 h 1820"/>
                    <a:gd name="T68" fmla="*/ 28 w 1561"/>
                    <a:gd name="T69" fmla="*/ 242 h 1820"/>
                    <a:gd name="T70" fmla="*/ 28 w 1561"/>
                    <a:gd name="T71" fmla="*/ 86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1" h="1820">
                      <a:moveTo>
                        <a:pt x="28" y="0"/>
                      </a:moveTo>
                      <a:lnTo>
                        <a:pt x="0" y="0"/>
                      </a:lnTo>
                      <a:lnTo>
                        <a:pt x="0" y="86"/>
                      </a:lnTo>
                      <a:lnTo>
                        <a:pt x="0" y="157"/>
                      </a:lnTo>
                      <a:lnTo>
                        <a:pt x="0" y="242"/>
                      </a:lnTo>
                      <a:lnTo>
                        <a:pt x="14" y="313"/>
                      </a:lnTo>
                      <a:lnTo>
                        <a:pt x="28" y="398"/>
                      </a:lnTo>
                      <a:lnTo>
                        <a:pt x="28" y="398"/>
                      </a:lnTo>
                      <a:lnTo>
                        <a:pt x="42" y="484"/>
                      </a:lnTo>
                      <a:lnTo>
                        <a:pt x="56" y="555"/>
                      </a:lnTo>
                      <a:lnTo>
                        <a:pt x="85" y="626"/>
                      </a:lnTo>
                      <a:lnTo>
                        <a:pt x="113" y="697"/>
                      </a:lnTo>
                      <a:lnTo>
                        <a:pt x="142" y="768"/>
                      </a:lnTo>
                      <a:lnTo>
                        <a:pt x="170" y="839"/>
                      </a:lnTo>
                      <a:lnTo>
                        <a:pt x="213" y="910"/>
                      </a:lnTo>
                      <a:lnTo>
                        <a:pt x="255" y="981"/>
                      </a:lnTo>
                      <a:lnTo>
                        <a:pt x="255" y="981"/>
                      </a:lnTo>
                      <a:lnTo>
                        <a:pt x="298" y="1052"/>
                      </a:lnTo>
                      <a:lnTo>
                        <a:pt x="355" y="1109"/>
                      </a:lnTo>
                      <a:lnTo>
                        <a:pt x="397" y="1180"/>
                      </a:lnTo>
                      <a:lnTo>
                        <a:pt x="454" y="1237"/>
                      </a:lnTo>
                      <a:lnTo>
                        <a:pt x="511" y="1294"/>
                      </a:lnTo>
                      <a:lnTo>
                        <a:pt x="568" y="1351"/>
                      </a:lnTo>
                      <a:lnTo>
                        <a:pt x="624" y="1394"/>
                      </a:lnTo>
                      <a:lnTo>
                        <a:pt x="695" y="1450"/>
                      </a:lnTo>
                      <a:lnTo>
                        <a:pt x="766" y="1493"/>
                      </a:lnTo>
                      <a:lnTo>
                        <a:pt x="766" y="1507"/>
                      </a:lnTo>
                      <a:lnTo>
                        <a:pt x="837" y="1550"/>
                      </a:lnTo>
                      <a:lnTo>
                        <a:pt x="908" y="1593"/>
                      </a:lnTo>
                      <a:lnTo>
                        <a:pt x="979" y="1621"/>
                      </a:lnTo>
                      <a:lnTo>
                        <a:pt x="1050" y="1664"/>
                      </a:lnTo>
                      <a:lnTo>
                        <a:pt x="1135" y="1692"/>
                      </a:lnTo>
                      <a:lnTo>
                        <a:pt x="1206" y="1735"/>
                      </a:lnTo>
                      <a:lnTo>
                        <a:pt x="1292" y="1749"/>
                      </a:lnTo>
                      <a:lnTo>
                        <a:pt x="1377" y="1777"/>
                      </a:lnTo>
                      <a:lnTo>
                        <a:pt x="1462" y="1806"/>
                      </a:lnTo>
                      <a:lnTo>
                        <a:pt x="1476" y="1806"/>
                      </a:lnTo>
                      <a:lnTo>
                        <a:pt x="1547" y="1820"/>
                      </a:lnTo>
                      <a:lnTo>
                        <a:pt x="1561" y="1792"/>
                      </a:lnTo>
                      <a:lnTo>
                        <a:pt x="1476" y="1763"/>
                      </a:lnTo>
                      <a:lnTo>
                        <a:pt x="1476" y="1763"/>
                      </a:lnTo>
                      <a:lnTo>
                        <a:pt x="1391" y="1749"/>
                      </a:lnTo>
                      <a:lnTo>
                        <a:pt x="1306" y="1721"/>
                      </a:lnTo>
                      <a:lnTo>
                        <a:pt x="1221" y="1692"/>
                      </a:lnTo>
                      <a:lnTo>
                        <a:pt x="1150" y="1664"/>
                      </a:lnTo>
                      <a:lnTo>
                        <a:pt x="1064" y="1635"/>
                      </a:lnTo>
                      <a:lnTo>
                        <a:pt x="993" y="1593"/>
                      </a:lnTo>
                      <a:lnTo>
                        <a:pt x="922" y="1564"/>
                      </a:lnTo>
                      <a:lnTo>
                        <a:pt x="851" y="1522"/>
                      </a:lnTo>
                      <a:lnTo>
                        <a:pt x="780" y="1479"/>
                      </a:lnTo>
                      <a:lnTo>
                        <a:pt x="724" y="1422"/>
                      </a:lnTo>
                      <a:lnTo>
                        <a:pt x="653" y="1379"/>
                      </a:lnTo>
                      <a:lnTo>
                        <a:pt x="596" y="1323"/>
                      </a:lnTo>
                      <a:lnTo>
                        <a:pt x="539" y="1266"/>
                      </a:lnTo>
                      <a:lnTo>
                        <a:pt x="482" y="1209"/>
                      </a:lnTo>
                      <a:lnTo>
                        <a:pt x="426" y="1152"/>
                      </a:lnTo>
                      <a:lnTo>
                        <a:pt x="369" y="1095"/>
                      </a:lnTo>
                      <a:lnTo>
                        <a:pt x="326" y="1024"/>
                      </a:lnTo>
                      <a:lnTo>
                        <a:pt x="284" y="967"/>
                      </a:lnTo>
                      <a:lnTo>
                        <a:pt x="241" y="896"/>
                      </a:lnTo>
                      <a:lnTo>
                        <a:pt x="213" y="825"/>
                      </a:lnTo>
                      <a:lnTo>
                        <a:pt x="170" y="754"/>
                      </a:lnTo>
                      <a:lnTo>
                        <a:pt x="142" y="683"/>
                      </a:lnTo>
                      <a:lnTo>
                        <a:pt x="113" y="612"/>
                      </a:lnTo>
                      <a:lnTo>
                        <a:pt x="85" y="541"/>
                      </a:lnTo>
                      <a:lnTo>
                        <a:pt x="71" y="469"/>
                      </a:lnTo>
                      <a:lnTo>
                        <a:pt x="56" y="384"/>
                      </a:lnTo>
                      <a:lnTo>
                        <a:pt x="56" y="384"/>
                      </a:lnTo>
                      <a:lnTo>
                        <a:pt x="42" y="313"/>
                      </a:lnTo>
                      <a:lnTo>
                        <a:pt x="28" y="242"/>
                      </a:lnTo>
                      <a:lnTo>
                        <a:pt x="28" y="157"/>
                      </a:lnTo>
                      <a:lnTo>
                        <a:pt x="28" y="86"/>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nvGrpSpPr>
                <p:cNvPr id="10" name="Group 33"/>
                <p:cNvGrpSpPr>
                  <a:grpSpLocks/>
                </p:cNvGrpSpPr>
                <p:nvPr/>
              </p:nvGrpSpPr>
              <p:grpSpPr bwMode="auto">
                <a:xfrm>
                  <a:off x="10832" y="8907"/>
                  <a:ext cx="1619" cy="3696"/>
                  <a:chOff x="10832" y="8907"/>
                  <a:chExt cx="1619" cy="3696"/>
                </a:xfrm>
              </p:grpSpPr>
              <p:sp>
                <p:nvSpPr>
                  <p:cNvPr id="40" name="Freeform 39"/>
                  <p:cNvSpPr>
                    <a:spLocks/>
                  </p:cNvSpPr>
                  <p:nvPr/>
                </p:nvSpPr>
                <p:spPr bwMode="auto">
                  <a:xfrm>
                    <a:off x="10832" y="8907"/>
                    <a:ext cx="1619" cy="1890"/>
                  </a:xfrm>
                  <a:custGeom>
                    <a:avLst/>
                    <a:gdLst>
                      <a:gd name="T0" fmla="*/ 0 w 1619"/>
                      <a:gd name="T1" fmla="*/ 28 h 1890"/>
                      <a:gd name="T2" fmla="*/ 156 w 1619"/>
                      <a:gd name="T3" fmla="*/ 42 h 1890"/>
                      <a:gd name="T4" fmla="*/ 241 w 1619"/>
                      <a:gd name="T5" fmla="*/ 56 h 1890"/>
                      <a:gd name="T6" fmla="*/ 398 w 1619"/>
                      <a:gd name="T7" fmla="*/ 85 h 1890"/>
                      <a:gd name="T8" fmla="*/ 540 w 1619"/>
                      <a:gd name="T9" fmla="*/ 142 h 1890"/>
                      <a:gd name="T10" fmla="*/ 682 w 1619"/>
                      <a:gd name="T11" fmla="*/ 213 h 1890"/>
                      <a:gd name="T12" fmla="*/ 824 w 1619"/>
                      <a:gd name="T13" fmla="*/ 298 h 1890"/>
                      <a:gd name="T14" fmla="*/ 951 w 1619"/>
                      <a:gd name="T15" fmla="*/ 398 h 1890"/>
                      <a:gd name="T16" fmla="*/ 1065 w 1619"/>
                      <a:gd name="T17" fmla="*/ 511 h 1890"/>
                      <a:gd name="T18" fmla="*/ 1178 w 1619"/>
                      <a:gd name="T19" fmla="*/ 639 h 1890"/>
                      <a:gd name="T20" fmla="*/ 1278 w 1619"/>
                      <a:gd name="T21" fmla="*/ 782 h 1890"/>
                      <a:gd name="T22" fmla="*/ 1363 w 1619"/>
                      <a:gd name="T23" fmla="*/ 924 h 1890"/>
                      <a:gd name="T24" fmla="*/ 1434 w 1619"/>
                      <a:gd name="T25" fmla="*/ 1080 h 1890"/>
                      <a:gd name="T26" fmla="*/ 1491 w 1619"/>
                      <a:gd name="T27" fmla="*/ 1251 h 1890"/>
                      <a:gd name="T28" fmla="*/ 1548 w 1619"/>
                      <a:gd name="T29" fmla="*/ 1421 h 1890"/>
                      <a:gd name="T30" fmla="*/ 1562 w 1619"/>
                      <a:gd name="T31" fmla="*/ 1521 h 1890"/>
                      <a:gd name="T32" fmla="*/ 1590 w 1619"/>
                      <a:gd name="T33" fmla="*/ 1691 h 1890"/>
                      <a:gd name="T34" fmla="*/ 1590 w 1619"/>
                      <a:gd name="T35" fmla="*/ 1890 h 1890"/>
                      <a:gd name="T36" fmla="*/ 1619 w 1619"/>
                      <a:gd name="T37" fmla="*/ 1791 h 1890"/>
                      <a:gd name="T38" fmla="*/ 1604 w 1619"/>
                      <a:gd name="T39" fmla="*/ 1606 h 1890"/>
                      <a:gd name="T40" fmla="*/ 1590 w 1619"/>
                      <a:gd name="T41" fmla="*/ 1507 h 1890"/>
                      <a:gd name="T42" fmla="*/ 1548 w 1619"/>
                      <a:gd name="T43" fmla="*/ 1322 h 1890"/>
                      <a:gd name="T44" fmla="*/ 1491 w 1619"/>
                      <a:gd name="T45" fmla="*/ 1151 h 1890"/>
                      <a:gd name="T46" fmla="*/ 1434 w 1619"/>
                      <a:gd name="T47" fmla="*/ 995 h 1890"/>
                      <a:gd name="T48" fmla="*/ 1349 w 1619"/>
                      <a:gd name="T49" fmla="*/ 838 h 1890"/>
                      <a:gd name="T50" fmla="*/ 1292 w 1619"/>
                      <a:gd name="T51" fmla="*/ 753 h 1890"/>
                      <a:gd name="T52" fmla="*/ 1207 w 1619"/>
                      <a:gd name="T53" fmla="*/ 611 h 1890"/>
                      <a:gd name="T54" fmla="*/ 1093 w 1619"/>
                      <a:gd name="T55" fmla="*/ 497 h 1890"/>
                      <a:gd name="T56" fmla="*/ 965 w 1619"/>
                      <a:gd name="T57" fmla="*/ 383 h 1890"/>
                      <a:gd name="T58" fmla="*/ 838 w 1619"/>
                      <a:gd name="T59" fmla="*/ 270 h 1890"/>
                      <a:gd name="T60" fmla="*/ 767 w 1619"/>
                      <a:gd name="T61" fmla="*/ 227 h 1890"/>
                      <a:gd name="T62" fmla="*/ 625 w 1619"/>
                      <a:gd name="T63" fmla="*/ 142 h 1890"/>
                      <a:gd name="T64" fmla="*/ 483 w 1619"/>
                      <a:gd name="T65" fmla="*/ 85 h 1890"/>
                      <a:gd name="T66" fmla="*/ 327 w 1619"/>
                      <a:gd name="T67" fmla="*/ 42 h 1890"/>
                      <a:gd name="T68" fmla="*/ 241 w 1619"/>
                      <a:gd name="T69" fmla="*/ 28 h 1890"/>
                      <a:gd name="T70" fmla="*/ 85 w 1619"/>
                      <a:gd name="T71"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0" y="0"/>
                        </a:moveTo>
                        <a:lnTo>
                          <a:pt x="0" y="28"/>
                        </a:lnTo>
                        <a:lnTo>
                          <a:pt x="85" y="42"/>
                        </a:lnTo>
                        <a:lnTo>
                          <a:pt x="156" y="42"/>
                        </a:lnTo>
                        <a:lnTo>
                          <a:pt x="241" y="56"/>
                        </a:lnTo>
                        <a:lnTo>
                          <a:pt x="241" y="56"/>
                        </a:lnTo>
                        <a:lnTo>
                          <a:pt x="312" y="71"/>
                        </a:lnTo>
                        <a:lnTo>
                          <a:pt x="398" y="85"/>
                        </a:lnTo>
                        <a:lnTo>
                          <a:pt x="469" y="113"/>
                        </a:lnTo>
                        <a:lnTo>
                          <a:pt x="540" y="142"/>
                        </a:lnTo>
                        <a:lnTo>
                          <a:pt x="611" y="184"/>
                        </a:lnTo>
                        <a:lnTo>
                          <a:pt x="682" y="213"/>
                        </a:lnTo>
                        <a:lnTo>
                          <a:pt x="753" y="255"/>
                        </a:lnTo>
                        <a:lnTo>
                          <a:pt x="824" y="298"/>
                        </a:lnTo>
                        <a:lnTo>
                          <a:pt x="880" y="341"/>
                        </a:lnTo>
                        <a:lnTo>
                          <a:pt x="951" y="398"/>
                        </a:lnTo>
                        <a:lnTo>
                          <a:pt x="1008" y="455"/>
                        </a:lnTo>
                        <a:lnTo>
                          <a:pt x="1065" y="511"/>
                        </a:lnTo>
                        <a:lnTo>
                          <a:pt x="1122" y="582"/>
                        </a:lnTo>
                        <a:lnTo>
                          <a:pt x="1178" y="639"/>
                        </a:lnTo>
                        <a:lnTo>
                          <a:pt x="1221" y="710"/>
                        </a:lnTo>
                        <a:lnTo>
                          <a:pt x="1278" y="782"/>
                        </a:lnTo>
                        <a:lnTo>
                          <a:pt x="1320" y="853"/>
                        </a:lnTo>
                        <a:lnTo>
                          <a:pt x="1363" y="924"/>
                        </a:lnTo>
                        <a:lnTo>
                          <a:pt x="1391" y="995"/>
                        </a:lnTo>
                        <a:lnTo>
                          <a:pt x="1434" y="1080"/>
                        </a:lnTo>
                        <a:lnTo>
                          <a:pt x="1462" y="1165"/>
                        </a:lnTo>
                        <a:lnTo>
                          <a:pt x="1491" y="1251"/>
                        </a:lnTo>
                        <a:lnTo>
                          <a:pt x="1519" y="1336"/>
                        </a:lnTo>
                        <a:lnTo>
                          <a:pt x="1548" y="1421"/>
                        </a:lnTo>
                        <a:lnTo>
                          <a:pt x="1562" y="1521"/>
                        </a:lnTo>
                        <a:lnTo>
                          <a:pt x="1562" y="1521"/>
                        </a:lnTo>
                        <a:lnTo>
                          <a:pt x="1576" y="1606"/>
                        </a:lnTo>
                        <a:lnTo>
                          <a:pt x="1590" y="1691"/>
                        </a:lnTo>
                        <a:lnTo>
                          <a:pt x="1590" y="1791"/>
                        </a:lnTo>
                        <a:lnTo>
                          <a:pt x="1590" y="1890"/>
                        </a:lnTo>
                        <a:lnTo>
                          <a:pt x="1619" y="1890"/>
                        </a:lnTo>
                        <a:lnTo>
                          <a:pt x="1619" y="1791"/>
                        </a:lnTo>
                        <a:lnTo>
                          <a:pt x="1619" y="1691"/>
                        </a:lnTo>
                        <a:lnTo>
                          <a:pt x="1604" y="1606"/>
                        </a:lnTo>
                        <a:lnTo>
                          <a:pt x="1590" y="1507"/>
                        </a:lnTo>
                        <a:lnTo>
                          <a:pt x="1590" y="1507"/>
                        </a:lnTo>
                        <a:lnTo>
                          <a:pt x="1576" y="1407"/>
                        </a:lnTo>
                        <a:lnTo>
                          <a:pt x="1548" y="1322"/>
                        </a:lnTo>
                        <a:lnTo>
                          <a:pt x="1519" y="1236"/>
                        </a:lnTo>
                        <a:lnTo>
                          <a:pt x="1491" y="1151"/>
                        </a:lnTo>
                        <a:lnTo>
                          <a:pt x="1462" y="1066"/>
                        </a:lnTo>
                        <a:lnTo>
                          <a:pt x="1434" y="995"/>
                        </a:lnTo>
                        <a:lnTo>
                          <a:pt x="1391" y="909"/>
                        </a:lnTo>
                        <a:lnTo>
                          <a:pt x="1349" y="838"/>
                        </a:lnTo>
                        <a:lnTo>
                          <a:pt x="1306" y="767"/>
                        </a:lnTo>
                        <a:lnTo>
                          <a:pt x="1292" y="753"/>
                        </a:lnTo>
                        <a:lnTo>
                          <a:pt x="1249" y="682"/>
                        </a:lnTo>
                        <a:lnTo>
                          <a:pt x="1207" y="611"/>
                        </a:lnTo>
                        <a:lnTo>
                          <a:pt x="1150" y="554"/>
                        </a:lnTo>
                        <a:lnTo>
                          <a:pt x="1093" y="497"/>
                        </a:lnTo>
                        <a:lnTo>
                          <a:pt x="1036" y="426"/>
                        </a:lnTo>
                        <a:lnTo>
                          <a:pt x="965" y="383"/>
                        </a:lnTo>
                        <a:lnTo>
                          <a:pt x="909" y="327"/>
                        </a:lnTo>
                        <a:lnTo>
                          <a:pt x="838" y="270"/>
                        </a:lnTo>
                        <a:lnTo>
                          <a:pt x="838" y="270"/>
                        </a:lnTo>
                        <a:lnTo>
                          <a:pt x="767" y="227"/>
                        </a:lnTo>
                        <a:lnTo>
                          <a:pt x="696" y="184"/>
                        </a:lnTo>
                        <a:lnTo>
                          <a:pt x="625" y="142"/>
                        </a:lnTo>
                        <a:lnTo>
                          <a:pt x="554" y="113"/>
                        </a:lnTo>
                        <a:lnTo>
                          <a:pt x="483" y="85"/>
                        </a:lnTo>
                        <a:lnTo>
                          <a:pt x="412" y="56"/>
                        </a:lnTo>
                        <a:lnTo>
                          <a:pt x="327" y="42"/>
                        </a:lnTo>
                        <a:lnTo>
                          <a:pt x="241" y="28"/>
                        </a:lnTo>
                        <a:lnTo>
                          <a:pt x="241" y="28"/>
                        </a:lnTo>
                        <a:lnTo>
                          <a:pt x="156" y="14"/>
                        </a:lnTo>
                        <a:lnTo>
                          <a:pt x="8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1" name="Freeform 40"/>
                  <p:cNvSpPr>
                    <a:spLocks/>
                  </p:cNvSpPr>
                  <p:nvPr/>
                </p:nvSpPr>
                <p:spPr bwMode="auto">
                  <a:xfrm>
                    <a:off x="10875" y="10783"/>
                    <a:ext cx="1561" cy="1820"/>
                  </a:xfrm>
                  <a:custGeom>
                    <a:avLst/>
                    <a:gdLst>
                      <a:gd name="T0" fmla="*/ 1533 w 1561"/>
                      <a:gd name="T1" fmla="*/ 0 h 1820"/>
                      <a:gd name="T2" fmla="*/ 1533 w 1561"/>
                      <a:gd name="T3" fmla="*/ 157 h 1820"/>
                      <a:gd name="T4" fmla="*/ 1519 w 1561"/>
                      <a:gd name="T5" fmla="*/ 313 h 1820"/>
                      <a:gd name="T6" fmla="*/ 1505 w 1561"/>
                      <a:gd name="T7" fmla="*/ 384 h 1820"/>
                      <a:gd name="T8" fmla="*/ 1476 w 1561"/>
                      <a:gd name="T9" fmla="*/ 541 h 1820"/>
                      <a:gd name="T10" fmla="*/ 1419 w 1561"/>
                      <a:gd name="T11" fmla="*/ 683 h 1820"/>
                      <a:gd name="T12" fmla="*/ 1363 w 1561"/>
                      <a:gd name="T13" fmla="*/ 825 h 1820"/>
                      <a:gd name="T14" fmla="*/ 1277 w 1561"/>
                      <a:gd name="T15" fmla="*/ 967 h 1820"/>
                      <a:gd name="T16" fmla="*/ 1192 w 1561"/>
                      <a:gd name="T17" fmla="*/ 1095 h 1820"/>
                      <a:gd name="T18" fmla="*/ 1093 w 1561"/>
                      <a:gd name="T19" fmla="*/ 1209 h 1820"/>
                      <a:gd name="T20" fmla="*/ 965 w 1561"/>
                      <a:gd name="T21" fmla="*/ 1323 h 1820"/>
                      <a:gd name="T22" fmla="*/ 852 w 1561"/>
                      <a:gd name="T23" fmla="*/ 1422 h 1820"/>
                      <a:gd name="T24" fmla="*/ 710 w 1561"/>
                      <a:gd name="T25" fmla="*/ 1522 h 1820"/>
                      <a:gd name="T26" fmla="*/ 568 w 1561"/>
                      <a:gd name="T27" fmla="*/ 1593 h 1820"/>
                      <a:gd name="T28" fmla="*/ 411 w 1561"/>
                      <a:gd name="T29" fmla="*/ 1664 h 1820"/>
                      <a:gd name="T30" fmla="*/ 255 w 1561"/>
                      <a:gd name="T31" fmla="*/ 1721 h 1820"/>
                      <a:gd name="T32" fmla="*/ 85 w 1561"/>
                      <a:gd name="T33" fmla="*/ 1763 h 1820"/>
                      <a:gd name="T34" fmla="*/ 0 w 1561"/>
                      <a:gd name="T35" fmla="*/ 1792 h 1820"/>
                      <a:gd name="T36" fmla="*/ 85 w 1561"/>
                      <a:gd name="T37" fmla="*/ 1806 h 1820"/>
                      <a:gd name="T38" fmla="*/ 184 w 1561"/>
                      <a:gd name="T39" fmla="*/ 1777 h 1820"/>
                      <a:gd name="T40" fmla="*/ 355 w 1561"/>
                      <a:gd name="T41" fmla="*/ 1735 h 1820"/>
                      <a:gd name="T42" fmla="*/ 511 w 1561"/>
                      <a:gd name="T43" fmla="*/ 1664 h 1820"/>
                      <a:gd name="T44" fmla="*/ 653 w 1561"/>
                      <a:gd name="T45" fmla="*/ 1593 h 1820"/>
                      <a:gd name="T46" fmla="*/ 795 w 1561"/>
                      <a:gd name="T47" fmla="*/ 1507 h 1820"/>
                      <a:gd name="T48" fmla="*/ 866 w 1561"/>
                      <a:gd name="T49" fmla="*/ 1450 h 1820"/>
                      <a:gd name="T50" fmla="*/ 993 w 1561"/>
                      <a:gd name="T51" fmla="*/ 1351 h 1820"/>
                      <a:gd name="T52" fmla="*/ 1107 w 1561"/>
                      <a:gd name="T53" fmla="*/ 1237 h 1820"/>
                      <a:gd name="T54" fmla="*/ 1206 w 1561"/>
                      <a:gd name="T55" fmla="*/ 1109 h 1820"/>
                      <a:gd name="T56" fmla="*/ 1306 w 1561"/>
                      <a:gd name="T57" fmla="*/ 981 h 1820"/>
                      <a:gd name="T58" fmla="*/ 1348 w 1561"/>
                      <a:gd name="T59" fmla="*/ 910 h 1820"/>
                      <a:gd name="T60" fmla="*/ 1419 w 1561"/>
                      <a:gd name="T61" fmla="*/ 768 h 1820"/>
                      <a:gd name="T62" fmla="*/ 1476 w 1561"/>
                      <a:gd name="T63" fmla="*/ 626 h 1820"/>
                      <a:gd name="T64" fmla="*/ 1519 w 1561"/>
                      <a:gd name="T65" fmla="*/ 484 h 1820"/>
                      <a:gd name="T66" fmla="*/ 1533 w 1561"/>
                      <a:gd name="T67" fmla="*/ 398 h 1820"/>
                      <a:gd name="T68" fmla="*/ 1547 w 1561"/>
                      <a:gd name="T69" fmla="*/ 313 h 1820"/>
                      <a:gd name="T70" fmla="*/ 1561 w 1561"/>
                      <a:gd name="T71" fmla="*/ 157 h 1820"/>
                      <a:gd name="T72" fmla="*/ 1561 w 1561"/>
                      <a:gd name="T73" fmla="*/ 0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1" h="1820">
                        <a:moveTo>
                          <a:pt x="1561" y="0"/>
                        </a:moveTo>
                        <a:lnTo>
                          <a:pt x="1533" y="0"/>
                        </a:lnTo>
                        <a:lnTo>
                          <a:pt x="1533" y="86"/>
                        </a:lnTo>
                        <a:lnTo>
                          <a:pt x="1533" y="157"/>
                        </a:lnTo>
                        <a:lnTo>
                          <a:pt x="1533" y="242"/>
                        </a:lnTo>
                        <a:lnTo>
                          <a:pt x="1519" y="313"/>
                        </a:lnTo>
                        <a:lnTo>
                          <a:pt x="1505" y="384"/>
                        </a:lnTo>
                        <a:lnTo>
                          <a:pt x="1505" y="384"/>
                        </a:lnTo>
                        <a:lnTo>
                          <a:pt x="1490" y="469"/>
                        </a:lnTo>
                        <a:lnTo>
                          <a:pt x="1476" y="541"/>
                        </a:lnTo>
                        <a:lnTo>
                          <a:pt x="1448" y="612"/>
                        </a:lnTo>
                        <a:lnTo>
                          <a:pt x="1419" y="683"/>
                        </a:lnTo>
                        <a:lnTo>
                          <a:pt x="1391" y="754"/>
                        </a:lnTo>
                        <a:lnTo>
                          <a:pt x="1363" y="825"/>
                        </a:lnTo>
                        <a:lnTo>
                          <a:pt x="1320" y="896"/>
                        </a:lnTo>
                        <a:lnTo>
                          <a:pt x="1277" y="967"/>
                        </a:lnTo>
                        <a:lnTo>
                          <a:pt x="1235" y="1024"/>
                        </a:lnTo>
                        <a:lnTo>
                          <a:pt x="1192" y="1095"/>
                        </a:lnTo>
                        <a:lnTo>
                          <a:pt x="1135" y="1152"/>
                        </a:lnTo>
                        <a:lnTo>
                          <a:pt x="1093" y="1209"/>
                        </a:lnTo>
                        <a:lnTo>
                          <a:pt x="1036" y="1266"/>
                        </a:lnTo>
                        <a:lnTo>
                          <a:pt x="965" y="1323"/>
                        </a:lnTo>
                        <a:lnTo>
                          <a:pt x="908" y="1379"/>
                        </a:lnTo>
                        <a:lnTo>
                          <a:pt x="852" y="1422"/>
                        </a:lnTo>
                        <a:lnTo>
                          <a:pt x="781" y="1479"/>
                        </a:lnTo>
                        <a:lnTo>
                          <a:pt x="710" y="1522"/>
                        </a:lnTo>
                        <a:lnTo>
                          <a:pt x="639" y="1564"/>
                        </a:lnTo>
                        <a:lnTo>
                          <a:pt x="568" y="1593"/>
                        </a:lnTo>
                        <a:lnTo>
                          <a:pt x="497" y="1635"/>
                        </a:lnTo>
                        <a:lnTo>
                          <a:pt x="411" y="1664"/>
                        </a:lnTo>
                        <a:lnTo>
                          <a:pt x="340" y="1692"/>
                        </a:lnTo>
                        <a:lnTo>
                          <a:pt x="255" y="1721"/>
                        </a:lnTo>
                        <a:lnTo>
                          <a:pt x="170" y="1749"/>
                        </a:lnTo>
                        <a:lnTo>
                          <a:pt x="85" y="1763"/>
                        </a:lnTo>
                        <a:lnTo>
                          <a:pt x="85" y="1763"/>
                        </a:lnTo>
                        <a:lnTo>
                          <a:pt x="0" y="1792"/>
                        </a:lnTo>
                        <a:lnTo>
                          <a:pt x="14" y="1820"/>
                        </a:lnTo>
                        <a:lnTo>
                          <a:pt x="85" y="1806"/>
                        </a:lnTo>
                        <a:lnTo>
                          <a:pt x="99" y="1806"/>
                        </a:lnTo>
                        <a:lnTo>
                          <a:pt x="184" y="1777"/>
                        </a:lnTo>
                        <a:lnTo>
                          <a:pt x="269" y="1749"/>
                        </a:lnTo>
                        <a:lnTo>
                          <a:pt x="355" y="1735"/>
                        </a:lnTo>
                        <a:lnTo>
                          <a:pt x="426" y="1692"/>
                        </a:lnTo>
                        <a:lnTo>
                          <a:pt x="511" y="1664"/>
                        </a:lnTo>
                        <a:lnTo>
                          <a:pt x="582" y="1621"/>
                        </a:lnTo>
                        <a:lnTo>
                          <a:pt x="653" y="1593"/>
                        </a:lnTo>
                        <a:lnTo>
                          <a:pt x="724" y="1550"/>
                        </a:lnTo>
                        <a:lnTo>
                          <a:pt x="795" y="1507"/>
                        </a:lnTo>
                        <a:lnTo>
                          <a:pt x="795" y="1493"/>
                        </a:lnTo>
                        <a:lnTo>
                          <a:pt x="866" y="1450"/>
                        </a:lnTo>
                        <a:lnTo>
                          <a:pt x="937" y="1394"/>
                        </a:lnTo>
                        <a:lnTo>
                          <a:pt x="993" y="1351"/>
                        </a:lnTo>
                        <a:lnTo>
                          <a:pt x="1050" y="1294"/>
                        </a:lnTo>
                        <a:lnTo>
                          <a:pt x="1107" y="1237"/>
                        </a:lnTo>
                        <a:lnTo>
                          <a:pt x="1164" y="1180"/>
                        </a:lnTo>
                        <a:lnTo>
                          <a:pt x="1206" y="1109"/>
                        </a:lnTo>
                        <a:lnTo>
                          <a:pt x="1263" y="1052"/>
                        </a:lnTo>
                        <a:lnTo>
                          <a:pt x="1306" y="981"/>
                        </a:lnTo>
                        <a:lnTo>
                          <a:pt x="1306" y="981"/>
                        </a:lnTo>
                        <a:lnTo>
                          <a:pt x="1348" y="910"/>
                        </a:lnTo>
                        <a:lnTo>
                          <a:pt x="1391" y="839"/>
                        </a:lnTo>
                        <a:lnTo>
                          <a:pt x="1419" y="768"/>
                        </a:lnTo>
                        <a:lnTo>
                          <a:pt x="1448" y="697"/>
                        </a:lnTo>
                        <a:lnTo>
                          <a:pt x="1476" y="626"/>
                        </a:lnTo>
                        <a:lnTo>
                          <a:pt x="1505" y="555"/>
                        </a:lnTo>
                        <a:lnTo>
                          <a:pt x="1519" y="484"/>
                        </a:lnTo>
                        <a:lnTo>
                          <a:pt x="1533" y="398"/>
                        </a:lnTo>
                        <a:lnTo>
                          <a:pt x="1533" y="398"/>
                        </a:lnTo>
                        <a:lnTo>
                          <a:pt x="1533" y="398"/>
                        </a:lnTo>
                        <a:lnTo>
                          <a:pt x="1547" y="313"/>
                        </a:lnTo>
                        <a:lnTo>
                          <a:pt x="1561" y="242"/>
                        </a:lnTo>
                        <a:lnTo>
                          <a:pt x="1561" y="157"/>
                        </a:lnTo>
                        <a:lnTo>
                          <a:pt x="1561" y="86"/>
                        </a:lnTo>
                        <a:lnTo>
                          <a:pt x="15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5" name="Rectangle 34"/>
                <p:cNvSpPr>
                  <a:spLocks noChangeArrowheads="1"/>
                </p:cNvSpPr>
                <p:nvPr/>
              </p:nvSpPr>
              <p:spPr bwMode="auto">
                <a:xfrm>
                  <a:off x="9199" y="12617"/>
                  <a:ext cx="1718"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36" name="Freeform 35"/>
                <p:cNvSpPr>
                  <a:spLocks/>
                </p:cNvSpPr>
                <p:nvPr/>
              </p:nvSpPr>
              <p:spPr bwMode="auto">
                <a:xfrm>
                  <a:off x="9100" y="7599"/>
                  <a:ext cx="241" cy="1322"/>
                </a:xfrm>
                <a:custGeom>
                  <a:avLst/>
                  <a:gdLst>
                    <a:gd name="T0" fmla="*/ 213 w 241"/>
                    <a:gd name="T1" fmla="*/ 1322 h 1322"/>
                    <a:gd name="T2" fmla="*/ 241 w 241"/>
                    <a:gd name="T3" fmla="*/ 1322 h 1322"/>
                    <a:gd name="T4" fmla="*/ 28 w 241"/>
                    <a:gd name="T5" fmla="*/ 0 h 1322"/>
                    <a:gd name="T6" fmla="*/ 0 w 241"/>
                    <a:gd name="T7" fmla="*/ 14 h 1322"/>
                    <a:gd name="T8" fmla="*/ 213 w 241"/>
                    <a:gd name="T9" fmla="*/ 1322 h 1322"/>
                  </a:gdLst>
                  <a:ahLst/>
                  <a:cxnLst>
                    <a:cxn ang="0">
                      <a:pos x="T0" y="T1"/>
                    </a:cxn>
                    <a:cxn ang="0">
                      <a:pos x="T2" y="T3"/>
                    </a:cxn>
                    <a:cxn ang="0">
                      <a:pos x="T4" y="T5"/>
                    </a:cxn>
                    <a:cxn ang="0">
                      <a:pos x="T6" y="T7"/>
                    </a:cxn>
                    <a:cxn ang="0">
                      <a:pos x="T8" y="T9"/>
                    </a:cxn>
                  </a:cxnLst>
                  <a:rect l="0" t="0" r="r" b="b"/>
                  <a:pathLst>
                    <a:path w="241" h="1322">
                      <a:moveTo>
                        <a:pt x="213" y="1322"/>
                      </a:moveTo>
                      <a:lnTo>
                        <a:pt x="241" y="1322"/>
                      </a:lnTo>
                      <a:lnTo>
                        <a:pt x="28" y="0"/>
                      </a:lnTo>
                      <a:lnTo>
                        <a:pt x="0" y="14"/>
                      </a:lnTo>
                      <a:lnTo>
                        <a:pt x="213"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7" name="Freeform 36"/>
                <p:cNvSpPr>
                  <a:spLocks/>
                </p:cNvSpPr>
                <p:nvPr/>
              </p:nvSpPr>
              <p:spPr bwMode="auto">
                <a:xfrm>
                  <a:off x="10818" y="7599"/>
                  <a:ext cx="241" cy="1322"/>
                </a:xfrm>
                <a:custGeom>
                  <a:avLst/>
                  <a:gdLst>
                    <a:gd name="T0" fmla="*/ 0 w 241"/>
                    <a:gd name="T1" fmla="*/ 1322 h 1322"/>
                    <a:gd name="T2" fmla="*/ 28 w 241"/>
                    <a:gd name="T3" fmla="*/ 1322 h 1322"/>
                    <a:gd name="T4" fmla="*/ 241 w 241"/>
                    <a:gd name="T5" fmla="*/ 14 h 1322"/>
                    <a:gd name="T6" fmla="*/ 213 w 241"/>
                    <a:gd name="T7" fmla="*/ 0 h 1322"/>
                    <a:gd name="T8" fmla="*/ 0 w 241"/>
                    <a:gd name="T9" fmla="*/ 1322 h 1322"/>
                  </a:gdLst>
                  <a:ahLst/>
                  <a:cxnLst>
                    <a:cxn ang="0">
                      <a:pos x="T0" y="T1"/>
                    </a:cxn>
                    <a:cxn ang="0">
                      <a:pos x="T2" y="T3"/>
                    </a:cxn>
                    <a:cxn ang="0">
                      <a:pos x="T4" y="T5"/>
                    </a:cxn>
                    <a:cxn ang="0">
                      <a:pos x="T6" y="T7"/>
                    </a:cxn>
                    <a:cxn ang="0">
                      <a:pos x="T8" y="T9"/>
                    </a:cxn>
                  </a:cxnLst>
                  <a:rect l="0" t="0" r="r" b="b"/>
                  <a:pathLst>
                    <a:path w="241" h="1322">
                      <a:moveTo>
                        <a:pt x="0" y="1322"/>
                      </a:moveTo>
                      <a:lnTo>
                        <a:pt x="28" y="1322"/>
                      </a:lnTo>
                      <a:lnTo>
                        <a:pt x="241" y="14"/>
                      </a:lnTo>
                      <a:lnTo>
                        <a:pt x="213" y="0"/>
                      </a:lnTo>
                      <a:lnTo>
                        <a:pt x="0"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8" name="Oval 37"/>
                <p:cNvSpPr>
                  <a:spLocks noChangeArrowheads="1"/>
                </p:cNvSpPr>
                <p:nvPr/>
              </p:nvSpPr>
              <p:spPr bwMode="auto">
                <a:xfrm>
                  <a:off x="9128" y="7542"/>
                  <a:ext cx="1903" cy="7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Oval 38"/>
                <p:cNvSpPr>
                  <a:spLocks noChangeArrowheads="1"/>
                </p:cNvSpPr>
                <p:nvPr/>
              </p:nvSpPr>
              <p:spPr bwMode="auto">
                <a:xfrm>
                  <a:off x="9100" y="7499"/>
                  <a:ext cx="1959" cy="142"/>
                </a:xfrm>
                <a:prstGeom prst="ellipse">
                  <a:avLst/>
                </a:prstGeom>
                <a:noFill/>
                <a:ln w="1778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grpSp>
          <p:sp>
            <p:nvSpPr>
              <p:cNvPr id="14" name="Oval 13"/>
              <p:cNvSpPr>
                <a:spLocks noChangeArrowheads="1"/>
              </p:cNvSpPr>
              <p:nvPr/>
            </p:nvSpPr>
            <p:spPr bwMode="auto">
              <a:xfrm>
                <a:off x="1776095" y="195008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5" name="Oval 14"/>
              <p:cNvSpPr>
                <a:spLocks noChangeArrowheads="1"/>
              </p:cNvSpPr>
              <p:nvPr/>
            </p:nvSpPr>
            <p:spPr bwMode="auto">
              <a:xfrm>
                <a:off x="1722120" y="9753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6" name="Oval 15"/>
              <p:cNvSpPr>
                <a:spLocks noChangeArrowheads="1"/>
              </p:cNvSpPr>
              <p:nvPr/>
            </p:nvSpPr>
            <p:spPr bwMode="auto">
              <a:xfrm>
                <a:off x="748665" y="111061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7" name="Oval 16"/>
              <p:cNvSpPr>
                <a:spLocks noChangeArrowheads="1"/>
              </p:cNvSpPr>
              <p:nvPr/>
            </p:nvSpPr>
            <p:spPr bwMode="auto">
              <a:xfrm>
                <a:off x="1235710" y="1678940"/>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8" name="Oval 17"/>
              <p:cNvSpPr>
                <a:spLocks noChangeArrowheads="1"/>
              </p:cNvSpPr>
              <p:nvPr/>
            </p:nvSpPr>
            <p:spPr bwMode="auto">
              <a:xfrm>
                <a:off x="137096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9" name="Oval 18"/>
              <p:cNvSpPr>
                <a:spLocks noChangeArrowheads="1"/>
              </p:cNvSpPr>
              <p:nvPr/>
            </p:nvSpPr>
            <p:spPr bwMode="auto">
              <a:xfrm>
                <a:off x="193865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0" name="Oval 19"/>
              <p:cNvSpPr>
                <a:spLocks noChangeArrowheads="1"/>
              </p:cNvSpPr>
              <p:nvPr/>
            </p:nvSpPr>
            <p:spPr bwMode="auto">
              <a:xfrm>
                <a:off x="2371725" y="20586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1" name="Oval 20"/>
              <p:cNvSpPr>
                <a:spLocks noChangeArrowheads="1"/>
              </p:cNvSpPr>
              <p:nvPr/>
            </p:nvSpPr>
            <p:spPr bwMode="auto">
              <a:xfrm>
                <a:off x="2479675" y="157099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2" name="Oval 21"/>
              <p:cNvSpPr>
                <a:spLocks noChangeArrowheads="1"/>
              </p:cNvSpPr>
              <p:nvPr/>
            </p:nvSpPr>
            <p:spPr bwMode="auto">
              <a:xfrm>
                <a:off x="1506220" y="2383155"/>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3" name="Oval 22"/>
              <p:cNvSpPr>
                <a:spLocks noChangeArrowheads="1"/>
              </p:cNvSpPr>
              <p:nvPr/>
            </p:nvSpPr>
            <p:spPr bwMode="auto">
              <a:xfrm>
                <a:off x="1506220" y="287083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4" name="Oval 23"/>
              <p:cNvSpPr>
                <a:spLocks noChangeArrowheads="1"/>
              </p:cNvSpPr>
              <p:nvPr/>
            </p:nvSpPr>
            <p:spPr bwMode="auto">
              <a:xfrm>
                <a:off x="910590" y="20040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5" name="Oval 24"/>
              <p:cNvSpPr>
                <a:spLocks noChangeArrowheads="1"/>
              </p:cNvSpPr>
              <p:nvPr/>
            </p:nvSpPr>
            <p:spPr bwMode="auto">
              <a:xfrm>
                <a:off x="315595" y="178752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6" name="Oval 25"/>
              <p:cNvSpPr>
                <a:spLocks noChangeArrowheads="1"/>
              </p:cNvSpPr>
              <p:nvPr/>
            </p:nvSpPr>
            <p:spPr bwMode="auto">
              <a:xfrm>
                <a:off x="748665" y="281686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7" name="Rectangle 26"/>
              <p:cNvSpPr>
                <a:spLocks noChangeArrowheads="1"/>
              </p:cNvSpPr>
              <p:nvPr/>
            </p:nvSpPr>
            <p:spPr bwMode="auto">
              <a:xfrm>
                <a:off x="414655" y="232727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8" name="Rectangle 27"/>
              <p:cNvSpPr>
                <a:spLocks noChangeArrowheads="1"/>
              </p:cNvSpPr>
              <p:nvPr/>
            </p:nvSpPr>
            <p:spPr bwMode="auto">
              <a:xfrm>
                <a:off x="1073150" y="238315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9" name="Rectangle 28"/>
              <p:cNvSpPr>
                <a:spLocks noChangeArrowheads="1"/>
              </p:cNvSpPr>
              <p:nvPr/>
            </p:nvSpPr>
            <p:spPr bwMode="auto">
              <a:xfrm>
                <a:off x="2046605"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0" name="Rectangle 29"/>
              <p:cNvSpPr>
                <a:spLocks noChangeArrowheads="1"/>
              </p:cNvSpPr>
              <p:nvPr/>
            </p:nvSpPr>
            <p:spPr bwMode="auto">
              <a:xfrm>
                <a:off x="2046605" y="2545715"/>
                <a:ext cx="288925"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1" name="Rectangle 30"/>
              <p:cNvSpPr>
                <a:spLocks noChangeArrowheads="1"/>
              </p:cNvSpPr>
              <p:nvPr/>
            </p:nvSpPr>
            <p:spPr bwMode="auto">
              <a:xfrm>
                <a:off x="640080"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grpSp>
        <p:sp>
          <p:nvSpPr>
            <p:cNvPr id="12" name="Oval 11"/>
            <p:cNvSpPr>
              <a:spLocks noChangeArrowheads="1"/>
            </p:cNvSpPr>
            <p:nvPr/>
          </p:nvSpPr>
          <p:spPr bwMode="auto">
            <a:xfrm>
              <a:off x="2514600" y="240030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grpSp>
      <p:sp>
        <p:nvSpPr>
          <p:cNvPr id="42" name="Rectangle 41"/>
          <p:cNvSpPr/>
          <p:nvPr/>
        </p:nvSpPr>
        <p:spPr>
          <a:xfrm>
            <a:off x="1323975" y="1933574"/>
            <a:ext cx="6860705" cy="1938992"/>
          </a:xfrm>
          <a:prstGeom prst="rect">
            <a:avLst/>
          </a:prstGeom>
        </p:spPr>
        <p:txBody>
          <a:bodyPr wrap="square">
            <a:spAutoFit/>
          </a:bodyPr>
          <a:lstStyle/>
          <a:p>
            <a:pPr marL="228600" indent="-228600">
              <a:buFont typeface="Arial" pitchFamily="34" charset="0"/>
              <a:buChar char="•"/>
            </a:pPr>
            <a:r>
              <a:rPr lang="en-US" sz="2400" dirty="0" smtClean="0">
                <a:solidFill>
                  <a:srgbClr val="1F497D"/>
                </a:solidFill>
                <a:latin typeface="Verdana"/>
                <a:cs typeface="Verdana"/>
              </a:rPr>
              <a:t>How did Mr. Donnelly support students when they struggled?</a:t>
            </a:r>
          </a:p>
          <a:p>
            <a:endParaRPr lang="en-US" sz="2400" dirty="0" smtClean="0">
              <a:solidFill>
                <a:srgbClr val="1F497D"/>
              </a:solidFill>
              <a:latin typeface="Verdana"/>
              <a:cs typeface="Verdana"/>
            </a:endParaRPr>
          </a:p>
          <a:p>
            <a:pPr marL="228600" indent="-228600">
              <a:buFont typeface="Arial" pitchFamily="34" charset="0"/>
              <a:buChar char="•"/>
            </a:pPr>
            <a:r>
              <a:rPr lang="en-US" sz="2400" dirty="0" smtClean="0">
                <a:solidFill>
                  <a:srgbClr val="1F497D"/>
                </a:solidFill>
                <a:latin typeface="Verdana"/>
                <a:cs typeface="Verdana"/>
              </a:rPr>
              <a:t>What would have happened if he had been more directive with his students?</a:t>
            </a:r>
            <a:endParaRPr lang="en-US" sz="2400" dirty="0">
              <a:solidFill>
                <a:srgbClr val="1F497D"/>
              </a:solidFill>
              <a:latin typeface="Verdana"/>
              <a:cs typeface="Verdana"/>
            </a:endParaRPr>
          </a:p>
        </p:txBody>
      </p:sp>
    </p:spTree>
    <p:extLst>
      <p:ext uri="{BB962C8B-B14F-4D97-AF65-F5344CB8AC3E}">
        <p14:creationId xmlns:p14="http://schemas.microsoft.com/office/powerpoint/2010/main" val="1055066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Agenda</a:t>
            </a:r>
          </a:p>
        </p:txBody>
      </p:sp>
      <p:sp>
        <p:nvSpPr>
          <p:cNvPr id="6" name="Rectangle 3"/>
          <p:cNvSpPr txBox="1">
            <a:spLocks noChangeArrowheads="1"/>
          </p:cNvSpPr>
          <p:nvPr/>
        </p:nvSpPr>
        <p:spPr>
          <a:xfrm>
            <a:off x="1020618" y="1727200"/>
            <a:ext cx="7361382" cy="4191000"/>
          </a:xfrm>
          <a:prstGeom prst="rect">
            <a:avLst/>
          </a:prstGeom>
        </p:spPr>
        <p:txBody>
          <a:bodyPr vert="horz" lIns="91440" tIns="45720" rIns="91440" bIns="45720" rtlCol="0">
            <a:normAutofit fontScale="85000" lnSpcReduction="10000"/>
          </a:bodyPr>
          <a:lstStyle/>
          <a:p>
            <a:pPr marL="342900" indent="-342900" algn="just">
              <a:buFont typeface="Arial"/>
              <a:buChar char="•"/>
            </a:pPr>
            <a:r>
              <a:rPr lang="en-US" sz="2800" dirty="0" smtClean="0">
                <a:solidFill>
                  <a:srgbClr val="1F497D"/>
                </a:solidFill>
                <a:latin typeface="Verdana"/>
                <a:cs typeface="Verdana"/>
              </a:rPr>
              <a:t>Discuss a new publication from NCTM that is intended to support implementation of CCSSM and other rigorous standards</a:t>
            </a:r>
          </a:p>
          <a:p>
            <a:pPr marL="342900" indent="-342900" algn="just">
              <a:lnSpc>
                <a:spcPct val="50000"/>
              </a:lnSpc>
              <a:buFont typeface="Arial"/>
              <a:buChar char="•"/>
            </a:pPr>
            <a:endParaRPr lang="en-US" sz="2800" dirty="0" smtClean="0">
              <a:solidFill>
                <a:srgbClr val="1F497D"/>
              </a:solidFill>
              <a:latin typeface="Verdana"/>
              <a:cs typeface="Verdana"/>
            </a:endParaRPr>
          </a:p>
          <a:p>
            <a:pPr marL="342900" indent="-342900" algn="just">
              <a:buFont typeface="Arial"/>
              <a:buChar char="•"/>
            </a:pPr>
            <a:r>
              <a:rPr lang="en-US" sz="2800" dirty="0" smtClean="0">
                <a:solidFill>
                  <a:srgbClr val="1F497D"/>
                </a:solidFill>
                <a:latin typeface="Verdana"/>
                <a:cs typeface="Verdana"/>
              </a:rPr>
              <a:t>Read and analyze a short case of a teacher (Mr. Donnelly) who is attempting to support his students’ learning</a:t>
            </a:r>
          </a:p>
          <a:p>
            <a:pPr marL="342900" indent="-342900" algn="just">
              <a:lnSpc>
                <a:spcPct val="50000"/>
              </a:lnSpc>
              <a:buFont typeface="Arial"/>
              <a:buChar char="•"/>
            </a:pPr>
            <a:endParaRPr lang="en-US" sz="2800" dirty="0" smtClean="0">
              <a:solidFill>
                <a:srgbClr val="1F497D"/>
              </a:solidFill>
              <a:latin typeface="Verdana"/>
              <a:cs typeface="Verdana"/>
            </a:endParaRPr>
          </a:p>
          <a:p>
            <a:pPr marL="342900" indent="-342900" algn="just">
              <a:buFont typeface="Arial"/>
              <a:buChar char="•"/>
            </a:pPr>
            <a:r>
              <a:rPr lang="en-US" sz="2800" dirty="0" smtClean="0">
                <a:solidFill>
                  <a:srgbClr val="1F497D"/>
                </a:solidFill>
                <a:latin typeface="Verdana"/>
                <a:cs typeface="Verdana"/>
              </a:rPr>
              <a:t>Discuss a set of eight teaching practices and relate them to the case</a:t>
            </a:r>
          </a:p>
          <a:p>
            <a:pPr marL="342900" indent="-342900" algn="just">
              <a:lnSpc>
                <a:spcPct val="50000"/>
              </a:lnSpc>
              <a:buFont typeface="Arial"/>
              <a:buChar char="•"/>
            </a:pPr>
            <a:endParaRPr lang="en-US" sz="2800" dirty="0" smtClean="0">
              <a:solidFill>
                <a:srgbClr val="1F497D"/>
              </a:solidFill>
              <a:latin typeface="Verdana"/>
              <a:cs typeface="Verdana"/>
            </a:endParaRPr>
          </a:p>
          <a:p>
            <a:pPr marL="342900" indent="-342900" algn="just">
              <a:buFont typeface="Arial"/>
              <a:buChar char="•"/>
            </a:pPr>
            <a:r>
              <a:rPr lang="en-US" sz="2800" dirty="0" smtClean="0">
                <a:solidFill>
                  <a:srgbClr val="1F497D"/>
                </a:solidFill>
                <a:latin typeface="Verdana"/>
                <a:cs typeface="Verdana"/>
              </a:rPr>
              <a:t>Consider ways to get started in making these practices central to your instruction</a:t>
            </a:r>
            <a:endParaRPr lang="en-US" sz="2800" b="1" dirty="0" smtClean="0">
              <a:solidFill>
                <a:schemeClr val="tx2"/>
              </a:solidFill>
              <a:latin typeface="Verdana"/>
              <a:ea typeface="Verdana" pitchFamily="34" charset="0"/>
              <a:cs typeface="Verdana"/>
            </a:endParaRPr>
          </a:p>
          <a:p>
            <a:pPr marL="342900" marR="0" lvl="1" indent="-342900" algn="l" defTabSz="457200" rtl="0" eaLnBrk="1" fontAlgn="auto" latinLnBrk="0" hangingPunct="1">
              <a:lnSpc>
                <a:spcPct val="100000"/>
              </a:lnSpc>
              <a:spcBef>
                <a:spcPts val="400"/>
              </a:spcBef>
              <a:spcAft>
                <a:spcPts val="600"/>
              </a:spcAft>
              <a:buClrTx/>
              <a:buSzTx/>
              <a:buFontTx/>
              <a:buChar char="•"/>
              <a:tabLst/>
              <a:defRPr/>
            </a:pPr>
            <a:endParaRPr kumimoji="0" lang="en-US" sz="2400" b="1" i="0" u="none" strike="noStrike" kern="1200" cap="none" spc="0" normalizeH="0" baseline="0" noProof="0" dirty="0" smtClean="0">
              <a:ln>
                <a:noFill/>
              </a:ln>
              <a:solidFill>
                <a:schemeClr val="tx2"/>
              </a:solidFill>
              <a:effectLst/>
              <a:uLnTx/>
              <a:uFillTx/>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55066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000" y="319177"/>
            <a:ext cx="7230124"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Another Candy Jar Lesson</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2" name="Rectangle 41"/>
          <p:cNvSpPr/>
          <p:nvPr/>
        </p:nvSpPr>
        <p:spPr>
          <a:xfrm>
            <a:off x="1327221" y="1657853"/>
            <a:ext cx="6860705" cy="4247317"/>
          </a:xfrm>
          <a:prstGeom prst="rect">
            <a:avLst/>
          </a:prstGeom>
        </p:spPr>
        <p:txBody>
          <a:bodyPr wrap="square">
            <a:spAutoFit/>
          </a:bodyPr>
          <a:lstStyle/>
          <a:p>
            <a:r>
              <a:rPr lang="en-US" dirty="0" smtClean="0">
                <a:solidFill>
                  <a:srgbClr val="1F497D"/>
                </a:solidFill>
                <a:latin typeface="Verdana"/>
                <a:cs typeface="Verdana"/>
              </a:rPr>
              <a:t>As students in Ms. Pascal’s sixth grade classroom began working with their partners on the first candy jar problem, she walked around the room stopping at different groups to listen in on their conversations. It soon became evident to Ms. Pascal that students were struggling to get started. She called the class together and reminded them of the table they had created the previous day in which they had generated ratios equivalent to 5 JRs to 13 JBs. She suggested that they might want to consider extending the table in order to find out how many JBs there would be when you had 100 JRs. Students returned to their partner work with renewed energy.  As Ms. Pascal continued to monitor their progress, she noted that students were easily able to extend the table and arrive at the correct answer.  </a:t>
            </a:r>
            <a:endParaRPr lang="en-US" dirty="0">
              <a:solidFill>
                <a:srgbClr val="1F497D"/>
              </a:solidFill>
              <a:latin typeface="Verdana"/>
              <a:cs typeface="Verdana"/>
            </a:endParaRPr>
          </a:p>
        </p:txBody>
      </p:sp>
      <p:grpSp>
        <p:nvGrpSpPr>
          <p:cNvPr id="75" name="Group 15"/>
          <p:cNvGrpSpPr/>
          <p:nvPr/>
        </p:nvGrpSpPr>
        <p:grpSpPr>
          <a:xfrm>
            <a:off x="7811145" y="312463"/>
            <a:ext cx="1246214" cy="1415608"/>
            <a:chOff x="0" y="0"/>
            <a:chExt cx="3011805" cy="3277235"/>
          </a:xfrm>
        </p:grpSpPr>
        <p:grpSp>
          <p:nvGrpSpPr>
            <p:cNvPr id="76" name="Group 7"/>
            <p:cNvGrpSpPr/>
            <p:nvPr/>
          </p:nvGrpSpPr>
          <p:grpSpPr>
            <a:xfrm>
              <a:off x="0" y="0"/>
              <a:ext cx="3011805" cy="3277235"/>
              <a:chOff x="0" y="0"/>
              <a:chExt cx="3011805" cy="3277235"/>
            </a:xfrm>
          </p:grpSpPr>
          <p:grpSp>
            <p:nvGrpSpPr>
              <p:cNvPr id="78" name="Group 10"/>
              <p:cNvGrpSpPr>
                <a:grpSpLocks/>
              </p:cNvGrpSpPr>
              <p:nvPr/>
            </p:nvGrpSpPr>
            <p:grpSpPr bwMode="auto">
              <a:xfrm>
                <a:off x="0" y="0"/>
                <a:ext cx="3011805" cy="3277235"/>
                <a:chOff x="7708" y="7499"/>
                <a:chExt cx="4743" cy="5161"/>
              </a:xfrm>
            </p:grpSpPr>
            <p:sp>
              <p:nvSpPr>
                <p:cNvPr id="97" name="Freeform 96"/>
                <p:cNvSpPr>
                  <a:spLocks/>
                </p:cNvSpPr>
                <p:nvPr/>
              </p:nvSpPr>
              <p:spPr bwMode="auto">
                <a:xfrm>
                  <a:off x="7708" y="8907"/>
                  <a:ext cx="1619" cy="1890"/>
                </a:xfrm>
                <a:custGeom>
                  <a:avLst/>
                  <a:gdLst>
                    <a:gd name="T0" fmla="*/ 1619 w 1619"/>
                    <a:gd name="T1" fmla="*/ 0 h 1890"/>
                    <a:gd name="T2" fmla="*/ 1463 w 1619"/>
                    <a:gd name="T3" fmla="*/ 14 h 1890"/>
                    <a:gd name="T4" fmla="*/ 1378 w 1619"/>
                    <a:gd name="T5" fmla="*/ 28 h 1890"/>
                    <a:gd name="T6" fmla="*/ 1221 w 1619"/>
                    <a:gd name="T7" fmla="*/ 56 h 1890"/>
                    <a:gd name="T8" fmla="*/ 1065 w 1619"/>
                    <a:gd name="T9" fmla="*/ 113 h 1890"/>
                    <a:gd name="T10" fmla="*/ 923 w 1619"/>
                    <a:gd name="T11" fmla="*/ 184 h 1890"/>
                    <a:gd name="T12" fmla="*/ 781 w 1619"/>
                    <a:gd name="T13" fmla="*/ 270 h 1890"/>
                    <a:gd name="T14" fmla="*/ 710 w 1619"/>
                    <a:gd name="T15" fmla="*/ 327 h 1890"/>
                    <a:gd name="T16" fmla="*/ 583 w 1619"/>
                    <a:gd name="T17" fmla="*/ 426 h 1890"/>
                    <a:gd name="T18" fmla="*/ 469 w 1619"/>
                    <a:gd name="T19" fmla="*/ 554 h 1890"/>
                    <a:gd name="T20" fmla="*/ 370 w 1619"/>
                    <a:gd name="T21" fmla="*/ 682 h 1890"/>
                    <a:gd name="T22" fmla="*/ 313 w 1619"/>
                    <a:gd name="T23" fmla="*/ 767 h 1890"/>
                    <a:gd name="T24" fmla="*/ 228 w 1619"/>
                    <a:gd name="T25" fmla="*/ 909 h 1890"/>
                    <a:gd name="T26" fmla="*/ 157 w 1619"/>
                    <a:gd name="T27" fmla="*/ 1066 h 1890"/>
                    <a:gd name="T28" fmla="*/ 100 w 1619"/>
                    <a:gd name="T29" fmla="*/ 1236 h 1890"/>
                    <a:gd name="T30" fmla="*/ 43 w 1619"/>
                    <a:gd name="T31" fmla="*/ 1407 h 1890"/>
                    <a:gd name="T32" fmla="*/ 29 w 1619"/>
                    <a:gd name="T33" fmla="*/ 1507 h 1890"/>
                    <a:gd name="T34" fmla="*/ 0 w 1619"/>
                    <a:gd name="T35" fmla="*/ 1691 h 1890"/>
                    <a:gd name="T36" fmla="*/ 0 w 1619"/>
                    <a:gd name="T37" fmla="*/ 1890 h 1890"/>
                    <a:gd name="T38" fmla="*/ 29 w 1619"/>
                    <a:gd name="T39" fmla="*/ 1791 h 1890"/>
                    <a:gd name="T40" fmla="*/ 43 w 1619"/>
                    <a:gd name="T41" fmla="*/ 1606 h 1890"/>
                    <a:gd name="T42" fmla="*/ 57 w 1619"/>
                    <a:gd name="T43" fmla="*/ 1521 h 1890"/>
                    <a:gd name="T44" fmla="*/ 100 w 1619"/>
                    <a:gd name="T45" fmla="*/ 1336 h 1890"/>
                    <a:gd name="T46" fmla="*/ 157 w 1619"/>
                    <a:gd name="T47" fmla="*/ 1165 h 1890"/>
                    <a:gd name="T48" fmla="*/ 228 w 1619"/>
                    <a:gd name="T49" fmla="*/ 995 h 1890"/>
                    <a:gd name="T50" fmla="*/ 299 w 1619"/>
                    <a:gd name="T51" fmla="*/ 853 h 1890"/>
                    <a:gd name="T52" fmla="*/ 398 w 1619"/>
                    <a:gd name="T53" fmla="*/ 710 h 1890"/>
                    <a:gd name="T54" fmla="*/ 497 w 1619"/>
                    <a:gd name="T55" fmla="*/ 582 h 1890"/>
                    <a:gd name="T56" fmla="*/ 611 w 1619"/>
                    <a:gd name="T57" fmla="*/ 455 h 1890"/>
                    <a:gd name="T58" fmla="*/ 739 w 1619"/>
                    <a:gd name="T59" fmla="*/ 341 h 1890"/>
                    <a:gd name="T60" fmla="*/ 866 w 1619"/>
                    <a:gd name="T61" fmla="*/ 255 h 1890"/>
                    <a:gd name="T62" fmla="*/ 1008 w 1619"/>
                    <a:gd name="T63" fmla="*/ 184 h 1890"/>
                    <a:gd name="T64" fmla="*/ 1150 w 1619"/>
                    <a:gd name="T65" fmla="*/ 113 h 1890"/>
                    <a:gd name="T66" fmla="*/ 1307 w 1619"/>
                    <a:gd name="T67" fmla="*/ 71 h 1890"/>
                    <a:gd name="T68" fmla="*/ 1392 w 1619"/>
                    <a:gd name="T69" fmla="*/ 56 h 1890"/>
                    <a:gd name="T70" fmla="*/ 1548 w 1619"/>
                    <a:gd name="T71" fmla="*/ 4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1619" y="28"/>
                      </a:moveTo>
                      <a:lnTo>
                        <a:pt x="1619" y="0"/>
                      </a:lnTo>
                      <a:lnTo>
                        <a:pt x="1548" y="0"/>
                      </a:lnTo>
                      <a:lnTo>
                        <a:pt x="1463" y="14"/>
                      </a:lnTo>
                      <a:lnTo>
                        <a:pt x="1378" y="28"/>
                      </a:lnTo>
                      <a:lnTo>
                        <a:pt x="1378" y="28"/>
                      </a:lnTo>
                      <a:lnTo>
                        <a:pt x="1292" y="42"/>
                      </a:lnTo>
                      <a:lnTo>
                        <a:pt x="1221" y="56"/>
                      </a:lnTo>
                      <a:lnTo>
                        <a:pt x="1136" y="85"/>
                      </a:lnTo>
                      <a:lnTo>
                        <a:pt x="1065" y="113"/>
                      </a:lnTo>
                      <a:lnTo>
                        <a:pt x="994" y="142"/>
                      </a:lnTo>
                      <a:lnTo>
                        <a:pt x="923" y="184"/>
                      </a:lnTo>
                      <a:lnTo>
                        <a:pt x="852" y="227"/>
                      </a:lnTo>
                      <a:lnTo>
                        <a:pt x="781" y="270"/>
                      </a:lnTo>
                      <a:lnTo>
                        <a:pt x="781" y="270"/>
                      </a:lnTo>
                      <a:lnTo>
                        <a:pt x="710" y="327"/>
                      </a:lnTo>
                      <a:lnTo>
                        <a:pt x="654" y="383"/>
                      </a:lnTo>
                      <a:lnTo>
                        <a:pt x="583" y="426"/>
                      </a:lnTo>
                      <a:lnTo>
                        <a:pt x="526" y="497"/>
                      </a:lnTo>
                      <a:lnTo>
                        <a:pt x="469" y="554"/>
                      </a:lnTo>
                      <a:lnTo>
                        <a:pt x="426" y="611"/>
                      </a:lnTo>
                      <a:lnTo>
                        <a:pt x="370" y="682"/>
                      </a:lnTo>
                      <a:lnTo>
                        <a:pt x="327" y="753"/>
                      </a:lnTo>
                      <a:lnTo>
                        <a:pt x="313" y="767"/>
                      </a:lnTo>
                      <a:lnTo>
                        <a:pt x="270" y="838"/>
                      </a:lnTo>
                      <a:lnTo>
                        <a:pt x="228" y="909"/>
                      </a:lnTo>
                      <a:lnTo>
                        <a:pt x="185" y="995"/>
                      </a:lnTo>
                      <a:lnTo>
                        <a:pt x="157" y="1066"/>
                      </a:lnTo>
                      <a:lnTo>
                        <a:pt x="128" y="1151"/>
                      </a:lnTo>
                      <a:lnTo>
                        <a:pt x="100" y="1236"/>
                      </a:lnTo>
                      <a:lnTo>
                        <a:pt x="71" y="1322"/>
                      </a:lnTo>
                      <a:lnTo>
                        <a:pt x="43" y="1407"/>
                      </a:lnTo>
                      <a:lnTo>
                        <a:pt x="29" y="1507"/>
                      </a:lnTo>
                      <a:lnTo>
                        <a:pt x="29" y="1507"/>
                      </a:lnTo>
                      <a:lnTo>
                        <a:pt x="15" y="1606"/>
                      </a:lnTo>
                      <a:lnTo>
                        <a:pt x="0" y="1691"/>
                      </a:lnTo>
                      <a:lnTo>
                        <a:pt x="0" y="1791"/>
                      </a:lnTo>
                      <a:lnTo>
                        <a:pt x="0" y="1890"/>
                      </a:lnTo>
                      <a:lnTo>
                        <a:pt x="29" y="1890"/>
                      </a:lnTo>
                      <a:lnTo>
                        <a:pt x="29" y="1791"/>
                      </a:lnTo>
                      <a:lnTo>
                        <a:pt x="43" y="1691"/>
                      </a:lnTo>
                      <a:lnTo>
                        <a:pt x="43" y="1606"/>
                      </a:lnTo>
                      <a:lnTo>
                        <a:pt x="57" y="1521"/>
                      </a:lnTo>
                      <a:lnTo>
                        <a:pt x="57" y="1521"/>
                      </a:lnTo>
                      <a:lnTo>
                        <a:pt x="71" y="1421"/>
                      </a:lnTo>
                      <a:lnTo>
                        <a:pt x="100" y="1336"/>
                      </a:lnTo>
                      <a:lnTo>
                        <a:pt x="128" y="1251"/>
                      </a:lnTo>
                      <a:lnTo>
                        <a:pt x="157" y="1165"/>
                      </a:lnTo>
                      <a:lnTo>
                        <a:pt x="185" y="1080"/>
                      </a:lnTo>
                      <a:lnTo>
                        <a:pt x="228" y="995"/>
                      </a:lnTo>
                      <a:lnTo>
                        <a:pt x="256" y="924"/>
                      </a:lnTo>
                      <a:lnTo>
                        <a:pt x="299" y="853"/>
                      </a:lnTo>
                      <a:lnTo>
                        <a:pt x="341" y="782"/>
                      </a:lnTo>
                      <a:lnTo>
                        <a:pt x="398" y="710"/>
                      </a:lnTo>
                      <a:lnTo>
                        <a:pt x="441" y="639"/>
                      </a:lnTo>
                      <a:lnTo>
                        <a:pt x="497" y="582"/>
                      </a:lnTo>
                      <a:lnTo>
                        <a:pt x="554" y="511"/>
                      </a:lnTo>
                      <a:lnTo>
                        <a:pt x="611" y="455"/>
                      </a:lnTo>
                      <a:lnTo>
                        <a:pt x="668" y="398"/>
                      </a:lnTo>
                      <a:lnTo>
                        <a:pt x="739" y="341"/>
                      </a:lnTo>
                      <a:lnTo>
                        <a:pt x="795" y="298"/>
                      </a:lnTo>
                      <a:lnTo>
                        <a:pt x="866" y="255"/>
                      </a:lnTo>
                      <a:lnTo>
                        <a:pt x="937" y="213"/>
                      </a:lnTo>
                      <a:lnTo>
                        <a:pt x="1008" y="184"/>
                      </a:lnTo>
                      <a:lnTo>
                        <a:pt x="1079" y="142"/>
                      </a:lnTo>
                      <a:lnTo>
                        <a:pt x="1150" y="113"/>
                      </a:lnTo>
                      <a:lnTo>
                        <a:pt x="1221" y="85"/>
                      </a:lnTo>
                      <a:lnTo>
                        <a:pt x="1307" y="71"/>
                      </a:lnTo>
                      <a:lnTo>
                        <a:pt x="1392" y="56"/>
                      </a:lnTo>
                      <a:lnTo>
                        <a:pt x="1392" y="56"/>
                      </a:lnTo>
                      <a:lnTo>
                        <a:pt x="1463" y="42"/>
                      </a:lnTo>
                      <a:lnTo>
                        <a:pt x="1548" y="42"/>
                      </a:lnTo>
                      <a:lnTo>
                        <a:pt x="161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8" name="Freeform 97"/>
                <p:cNvSpPr>
                  <a:spLocks/>
                </p:cNvSpPr>
                <p:nvPr/>
              </p:nvSpPr>
              <p:spPr bwMode="auto">
                <a:xfrm>
                  <a:off x="7723" y="10783"/>
                  <a:ext cx="1561" cy="1820"/>
                </a:xfrm>
                <a:custGeom>
                  <a:avLst/>
                  <a:gdLst>
                    <a:gd name="T0" fmla="*/ 0 w 1561"/>
                    <a:gd name="T1" fmla="*/ 0 h 1820"/>
                    <a:gd name="T2" fmla="*/ 0 w 1561"/>
                    <a:gd name="T3" fmla="*/ 157 h 1820"/>
                    <a:gd name="T4" fmla="*/ 14 w 1561"/>
                    <a:gd name="T5" fmla="*/ 313 h 1820"/>
                    <a:gd name="T6" fmla="*/ 28 w 1561"/>
                    <a:gd name="T7" fmla="*/ 398 h 1820"/>
                    <a:gd name="T8" fmla="*/ 56 w 1561"/>
                    <a:gd name="T9" fmla="*/ 555 h 1820"/>
                    <a:gd name="T10" fmla="*/ 113 w 1561"/>
                    <a:gd name="T11" fmla="*/ 697 h 1820"/>
                    <a:gd name="T12" fmla="*/ 170 w 1561"/>
                    <a:gd name="T13" fmla="*/ 839 h 1820"/>
                    <a:gd name="T14" fmla="*/ 255 w 1561"/>
                    <a:gd name="T15" fmla="*/ 981 h 1820"/>
                    <a:gd name="T16" fmla="*/ 298 w 1561"/>
                    <a:gd name="T17" fmla="*/ 1052 h 1820"/>
                    <a:gd name="T18" fmla="*/ 397 w 1561"/>
                    <a:gd name="T19" fmla="*/ 1180 h 1820"/>
                    <a:gd name="T20" fmla="*/ 511 w 1561"/>
                    <a:gd name="T21" fmla="*/ 1294 h 1820"/>
                    <a:gd name="T22" fmla="*/ 624 w 1561"/>
                    <a:gd name="T23" fmla="*/ 1394 h 1820"/>
                    <a:gd name="T24" fmla="*/ 766 w 1561"/>
                    <a:gd name="T25" fmla="*/ 1493 h 1820"/>
                    <a:gd name="T26" fmla="*/ 837 w 1561"/>
                    <a:gd name="T27" fmla="*/ 1550 h 1820"/>
                    <a:gd name="T28" fmla="*/ 979 w 1561"/>
                    <a:gd name="T29" fmla="*/ 1621 h 1820"/>
                    <a:gd name="T30" fmla="*/ 1135 w 1561"/>
                    <a:gd name="T31" fmla="*/ 1692 h 1820"/>
                    <a:gd name="T32" fmla="*/ 1292 w 1561"/>
                    <a:gd name="T33" fmla="*/ 1749 h 1820"/>
                    <a:gd name="T34" fmla="*/ 1462 w 1561"/>
                    <a:gd name="T35" fmla="*/ 1806 h 1820"/>
                    <a:gd name="T36" fmla="*/ 1547 w 1561"/>
                    <a:gd name="T37" fmla="*/ 1820 h 1820"/>
                    <a:gd name="T38" fmla="*/ 1476 w 1561"/>
                    <a:gd name="T39" fmla="*/ 1763 h 1820"/>
                    <a:gd name="T40" fmla="*/ 1391 w 1561"/>
                    <a:gd name="T41" fmla="*/ 1749 h 1820"/>
                    <a:gd name="T42" fmla="*/ 1221 w 1561"/>
                    <a:gd name="T43" fmla="*/ 1692 h 1820"/>
                    <a:gd name="T44" fmla="*/ 1064 w 1561"/>
                    <a:gd name="T45" fmla="*/ 1635 h 1820"/>
                    <a:gd name="T46" fmla="*/ 922 w 1561"/>
                    <a:gd name="T47" fmla="*/ 1564 h 1820"/>
                    <a:gd name="T48" fmla="*/ 780 w 1561"/>
                    <a:gd name="T49" fmla="*/ 1479 h 1820"/>
                    <a:gd name="T50" fmla="*/ 653 w 1561"/>
                    <a:gd name="T51" fmla="*/ 1379 h 1820"/>
                    <a:gd name="T52" fmla="*/ 539 w 1561"/>
                    <a:gd name="T53" fmla="*/ 1266 h 1820"/>
                    <a:gd name="T54" fmla="*/ 426 w 1561"/>
                    <a:gd name="T55" fmla="*/ 1152 h 1820"/>
                    <a:gd name="T56" fmla="*/ 326 w 1561"/>
                    <a:gd name="T57" fmla="*/ 1024 h 1820"/>
                    <a:gd name="T58" fmla="*/ 241 w 1561"/>
                    <a:gd name="T59" fmla="*/ 896 h 1820"/>
                    <a:gd name="T60" fmla="*/ 170 w 1561"/>
                    <a:gd name="T61" fmla="*/ 754 h 1820"/>
                    <a:gd name="T62" fmla="*/ 113 w 1561"/>
                    <a:gd name="T63" fmla="*/ 612 h 1820"/>
                    <a:gd name="T64" fmla="*/ 71 w 1561"/>
                    <a:gd name="T65" fmla="*/ 469 h 1820"/>
                    <a:gd name="T66" fmla="*/ 56 w 1561"/>
                    <a:gd name="T67" fmla="*/ 384 h 1820"/>
                    <a:gd name="T68" fmla="*/ 28 w 1561"/>
                    <a:gd name="T69" fmla="*/ 242 h 1820"/>
                    <a:gd name="T70" fmla="*/ 28 w 1561"/>
                    <a:gd name="T71" fmla="*/ 86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1" h="1820">
                      <a:moveTo>
                        <a:pt x="28" y="0"/>
                      </a:moveTo>
                      <a:lnTo>
                        <a:pt x="0" y="0"/>
                      </a:lnTo>
                      <a:lnTo>
                        <a:pt x="0" y="86"/>
                      </a:lnTo>
                      <a:lnTo>
                        <a:pt x="0" y="157"/>
                      </a:lnTo>
                      <a:lnTo>
                        <a:pt x="0" y="242"/>
                      </a:lnTo>
                      <a:lnTo>
                        <a:pt x="14" y="313"/>
                      </a:lnTo>
                      <a:lnTo>
                        <a:pt x="28" y="398"/>
                      </a:lnTo>
                      <a:lnTo>
                        <a:pt x="28" y="398"/>
                      </a:lnTo>
                      <a:lnTo>
                        <a:pt x="42" y="484"/>
                      </a:lnTo>
                      <a:lnTo>
                        <a:pt x="56" y="555"/>
                      </a:lnTo>
                      <a:lnTo>
                        <a:pt x="85" y="626"/>
                      </a:lnTo>
                      <a:lnTo>
                        <a:pt x="113" y="697"/>
                      </a:lnTo>
                      <a:lnTo>
                        <a:pt x="142" y="768"/>
                      </a:lnTo>
                      <a:lnTo>
                        <a:pt x="170" y="839"/>
                      </a:lnTo>
                      <a:lnTo>
                        <a:pt x="213" y="910"/>
                      </a:lnTo>
                      <a:lnTo>
                        <a:pt x="255" y="981"/>
                      </a:lnTo>
                      <a:lnTo>
                        <a:pt x="255" y="981"/>
                      </a:lnTo>
                      <a:lnTo>
                        <a:pt x="298" y="1052"/>
                      </a:lnTo>
                      <a:lnTo>
                        <a:pt x="355" y="1109"/>
                      </a:lnTo>
                      <a:lnTo>
                        <a:pt x="397" y="1180"/>
                      </a:lnTo>
                      <a:lnTo>
                        <a:pt x="454" y="1237"/>
                      </a:lnTo>
                      <a:lnTo>
                        <a:pt x="511" y="1294"/>
                      </a:lnTo>
                      <a:lnTo>
                        <a:pt x="568" y="1351"/>
                      </a:lnTo>
                      <a:lnTo>
                        <a:pt x="624" y="1394"/>
                      </a:lnTo>
                      <a:lnTo>
                        <a:pt x="695" y="1450"/>
                      </a:lnTo>
                      <a:lnTo>
                        <a:pt x="766" y="1493"/>
                      </a:lnTo>
                      <a:lnTo>
                        <a:pt x="766" y="1507"/>
                      </a:lnTo>
                      <a:lnTo>
                        <a:pt x="837" y="1550"/>
                      </a:lnTo>
                      <a:lnTo>
                        <a:pt x="908" y="1593"/>
                      </a:lnTo>
                      <a:lnTo>
                        <a:pt x="979" y="1621"/>
                      </a:lnTo>
                      <a:lnTo>
                        <a:pt x="1050" y="1664"/>
                      </a:lnTo>
                      <a:lnTo>
                        <a:pt x="1135" y="1692"/>
                      </a:lnTo>
                      <a:lnTo>
                        <a:pt x="1206" y="1735"/>
                      </a:lnTo>
                      <a:lnTo>
                        <a:pt x="1292" y="1749"/>
                      </a:lnTo>
                      <a:lnTo>
                        <a:pt x="1377" y="1777"/>
                      </a:lnTo>
                      <a:lnTo>
                        <a:pt x="1462" y="1806"/>
                      </a:lnTo>
                      <a:lnTo>
                        <a:pt x="1476" y="1806"/>
                      </a:lnTo>
                      <a:lnTo>
                        <a:pt x="1547" y="1820"/>
                      </a:lnTo>
                      <a:lnTo>
                        <a:pt x="1561" y="1792"/>
                      </a:lnTo>
                      <a:lnTo>
                        <a:pt x="1476" y="1763"/>
                      </a:lnTo>
                      <a:lnTo>
                        <a:pt x="1476" y="1763"/>
                      </a:lnTo>
                      <a:lnTo>
                        <a:pt x="1391" y="1749"/>
                      </a:lnTo>
                      <a:lnTo>
                        <a:pt x="1306" y="1721"/>
                      </a:lnTo>
                      <a:lnTo>
                        <a:pt x="1221" y="1692"/>
                      </a:lnTo>
                      <a:lnTo>
                        <a:pt x="1150" y="1664"/>
                      </a:lnTo>
                      <a:lnTo>
                        <a:pt x="1064" y="1635"/>
                      </a:lnTo>
                      <a:lnTo>
                        <a:pt x="993" y="1593"/>
                      </a:lnTo>
                      <a:lnTo>
                        <a:pt x="922" y="1564"/>
                      </a:lnTo>
                      <a:lnTo>
                        <a:pt x="851" y="1522"/>
                      </a:lnTo>
                      <a:lnTo>
                        <a:pt x="780" y="1479"/>
                      </a:lnTo>
                      <a:lnTo>
                        <a:pt x="724" y="1422"/>
                      </a:lnTo>
                      <a:lnTo>
                        <a:pt x="653" y="1379"/>
                      </a:lnTo>
                      <a:lnTo>
                        <a:pt x="596" y="1323"/>
                      </a:lnTo>
                      <a:lnTo>
                        <a:pt x="539" y="1266"/>
                      </a:lnTo>
                      <a:lnTo>
                        <a:pt x="482" y="1209"/>
                      </a:lnTo>
                      <a:lnTo>
                        <a:pt x="426" y="1152"/>
                      </a:lnTo>
                      <a:lnTo>
                        <a:pt x="369" y="1095"/>
                      </a:lnTo>
                      <a:lnTo>
                        <a:pt x="326" y="1024"/>
                      </a:lnTo>
                      <a:lnTo>
                        <a:pt x="284" y="967"/>
                      </a:lnTo>
                      <a:lnTo>
                        <a:pt x="241" y="896"/>
                      </a:lnTo>
                      <a:lnTo>
                        <a:pt x="213" y="825"/>
                      </a:lnTo>
                      <a:lnTo>
                        <a:pt x="170" y="754"/>
                      </a:lnTo>
                      <a:lnTo>
                        <a:pt x="142" y="683"/>
                      </a:lnTo>
                      <a:lnTo>
                        <a:pt x="113" y="612"/>
                      </a:lnTo>
                      <a:lnTo>
                        <a:pt x="85" y="541"/>
                      </a:lnTo>
                      <a:lnTo>
                        <a:pt x="71" y="469"/>
                      </a:lnTo>
                      <a:lnTo>
                        <a:pt x="56" y="384"/>
                      </a:lnTo>
                      <a:lnTo>
                        <a:pt x="56" y="384"/>
                      </a:lnTo>
                      <a:lnTo>
                        <a:pt x="42" y="313"/>
                      </a:lnTo>
                      <a:lnTo>
                        <a:pt x="28" y="242"/>
                      </a:lnTo>
                      <a:lnTo>
                        <a:pt x="28" y="157"/>
                      </a:lnTo>
                      <a:lnTo>
                        <a:pt x="28" y="86"/>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nvGrpSpPr>
                <p:cNvPr id="99" name="Group 98"/>
                <p:cNvGrpSpPr>
                  <a:grpSpLocks/>
                </p:cNvGrpSpPr>
                <p:nvPr/>
              </p:nvGrpSpPr>
              <p:grpSpPr bwMode="auto">
                <a:xfrm>
                  <a:off x="10832" y="8907"/>
                  <a:ext cx="1619" cy="3696"/>
                  <a:chOff x="10832" y="8907"/>
                  <a:chExt cx="1619" cy="3696"/>
                </a:xfrm>
              </p:grpSpPr>
              <p:sp>
                <p:nvSpPr>
                  <p:cNvPr id="105" name="Freeform 104"/>
                  <p:cNvSpPr>
                    <a:spLocks/>
                  </p:cNvSpPr>
                  <p:nvPr/>
                </p:nvSpPr>
                <p:spPr bwMode="auto">
                  <a:xfrm>
                    <a:off x="10832" y="8907"/>
                    <a:ext cx="1619" cy="1890"/>
                  </a:xfrm>
                  <a:custGeom>
                    <a:avLst/>
                    <a:gdLst>
                      <a:gd name="T0" fmla="*/ 0 w 1619"/>
                      <a:gd name="T1" fmla="*/ 28 h 1890"/>
                      <a:gd name="T2" fmla="*/ 156 w 1619"/>
                      <a:gd name="T3" fmla="*/ 42 h 1890"/>
                      <a:gd name="T4" fmla="*/ 241 w 1619"/>
                      <a:gd name="T5" fmla="*/ 56 h 1890"/>
                      <a:gd name="T6" fmla="*/ 398 w 1619"/>
                      <a:gd name="T7" fmla="*/ 85 h 1890"/>
                      <a:gd name="T8" fmla="*/ 540 w 1619"/>
                      <a:gd name="T9" fmla="*/ 142 h 1890"/>
                      <a:gd name="T10" fmla="*/ 682 w 1619"/>
                      <a:gd name="T11" fmla="*/ 213 h 1890"/>
                      <a:gd name="T12" fmla="*/ 824 w 1619"/>
                      <a:gd name="T13" fmla="*/ 298 h 1890"/>
                      <a:gd name="T14" fmla="*/ 951 w 1619"/>
                      <a:gd name="T15" fmla="*/ 398 h 1890"/>
                      <a:gd name="T16" fmla="*/ 1065 w 1619"/>
                      <a:gd name="T17" fmla="*/ 511 h 1890"/>
                      <a:gd name="T18" fmla="*/ 1178 w 1619"/>
                      <a:gd name="T19" fmla="*/ 639 h 1890"/>
                      <a:gd name="T20" fmla="*/ 1278 w 1619"/>
                      <a:gd name="T21" fmla="*/ 782 h 1890"/>
                      <a:gd name="T22" fmla="*/ 1363 w 1619"/>
                      <a:gd name="T23" fmla="*/ 924 h 1890"/>
                      <a:gd name="T24" fmla="*/ 1434 w 1619"/>
                      <a:gd name="T25" fmla="*/ 1080 h 1890"/>
                      <a:gd name="T26" fmla="*/ 1491 w 1619"/>
                      <a:gd name="T27" fmla="*/ 1251 h 1890"/>
                      <a:gd name="T28" fmla="*/ 1548 w 1619"/>
                      <a:gd name="T29" fmla="*/ 1421 h 1890"/>
                      <a:gd name="T30" fmla="*/ 1562 w 1619"/>
                      <a:gd name="T31" fmla="*/ 1521 h 1890"/>
                      <a:gd name="T32" fmla="*/ 1590 w 1619"/>
                      <a:gd name="T33" fmla="*/ 1691 h 1890"/>
                      <a:gd name="T34" fmla="*/ 1590 w 1619"/>
                      <a:gd name="T35" fmla="*/ 1890 h 1890"/>
                      <a:gd name="T36" fmla="*/ 1619 w 1619"/>
                      <a:gd name="T37" fmla="*/ 1791 h 1890"/>
                      <a:gd name="T38" fmla="*/ 1604 w 1619"/>
                      <a:gd name="T39" fmla="*/ 1606 h 1890"/>
                      <a:gd name="T40" fmla="*/ 1590 w 1619"/>
                      <a:gd name="T41" fmla="*/ 1507 h 1890"/>
                      <a:gd name="T42" fmla="*/ 1548 w 1619"/>
                      <a:gd name="T43" fmla="*/ 1322 h 1890"/>
                      <a:gd name="T44" fmla="*/ 1491 w 1619"/>
                      <a:gd name="T45" fmla="*/ 1151 h 1890"/>
                      <a:gd name="T46" fmla="*/ 1434 w 1619"/>
                      <a:gd name="T47" fmla="*/ 995 h 1890"/>
                      <a:gd name="T48" fmla="*/ 1349 w 1619"/>
                      <a:gd name="T49" fmla="*/ 838 h 1890"/>
                      <a:gd name="T50" fmla="*/ 1292 w 1619"/>
                      <a:gd name="T51" fmla="*/ 753 h 1890"/>
                      <a:gd name="T52" fmla="*/ 1207 w 1619"/>
                      <a:gd name="T53" fmla="*/ 611 h 1890"/>
                      <a:gd name="T54" fmla="*/ 1093 w 1619"/>
                      <a:gd name="T55" fmla="*/ 497 h 1890"/>
                      <a:gd name="T56" fmla="*/ 965 w 1619"/>
                      <a:gd name="T57" fmla="*/ 383 h 1890"/>
                      <a:gd name="T58" fmla="*/ 838 w 1619"/>
                      <a:gd name="T59" fmla="*/ 270 h 1890"/>
                      <a:gd name="T60" fmla="*/ 767 w 1619"/>
                      <a:gd name="T61" fmla="*/ 227 h 1890"/>
                      <a:gd name="T62" fmla="*/ 625 w 1619"/>
                      <a:gd name="T63" fmla="*/ 142 h 1890"/>
                      <a:gd name="T64" fmla="*/ 483 w 1619"/>
                      <a:gd name="T65" fmla="*/ 85 h 1890"/>
                      <a:gd name="T66" fmla="*/ 327 w 1619"/>
                      <a:gd name="T67" fmla="*/ 42 h 1890"/>
                      <a:gd name="T68" fmla="*/ 241 w 1619"/>
                      <a:gd name="T69" fmla="*/ 28 h 1890"/>
                      <a:gd name="T70" fmla="*/ 85 w 1619"/>
                      <a:gd name="T71"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0" y="0"/>
                        </a:moveTo>
                        <a:lnTo>
                          <a:pt x="0" y="28"/>
                        </a:lnTo>
                        <a:lnTo>
                          <a:pt x="85" y="42"/>
                        </a:lnTo>
                        <a:lnTo>
                          <a:pt x="156" y="42"/>
                        </a:lnTo>
                        <a:lnTo>
                          <a:pt x="241" y="56"/>
                        </a:lnTo>
                        <a:lnTo>
                          <a:pt x="241" y="56"/>
                        </a:lnTo>
                        <a:lnTo>
                          <a:pt x="312" y="71"/>
                        </a:lnTo>
                        <a:lnTo>
                          <a:pt x="398" y="85"/>
                        </a:lnTo>
                        <a:lnTo>
                          <a:pt x="469" y="113"/>
                        </a:lnTo>
                        <a:lnTo>
                          <a:pt x="540" y="142"/>
                        </a:lnTo>
                        <a:lnTo>
                          <a:pt x="611" y="184"/>
                        </a:lnTo>
                        <a:lnTo>
                          <a:pt x="682" y="213"/>
                        </a:lnTo>
                        <a:lnTo>
                          <a:pt x="753" y="255"/>
                        </a:lnTo>
                        <a:lnTo>
                          <a:pt x="824" y="298"/>
                        </a:lnTo>
                        <a:lnTo>
                          <a:pt x="880" y="341"/>
                        </a:lnTo>
                        <a:lnTo>
                          <a:pt x="951" y="398"/>
                        </a:lnTo>
                        <a:lnTo>
                          <a:pt x="1008" y="455"/>
                        </a:lnTo>
                        <a:lnTo>
                          <a:pt x="1065" y="511"/>
                        </a:lnTo>
                        <a:lnTo>
                          <a:pt x="1122" y="582"/>
                        </a:lnTo>
                        <a:lnTo>
                          <a:pt x="1178" y="639"/>
                        </a:lnTo>
                        <a:lnTo>
                          <a:pt x="1221" y="710"/>
                        </a:lnTo>
                        <a:lnTo>
                          <a:pt x="1278" y="782"/>
                        </a:lnTo>
                        <a:lnTo>
                          <a:pt x="1320" y="853"/>
                        </a:lnTo>
                        <a:lnTo>
                          <a:pt x="1363" y="924"/>
                        </a:lnTo>
                        <a:lnTo>
                          <a:pt x="1391" y="995"/>
                        </a:lnTo>
                        <a:lnTo>
                          <a:pt x="1434" y="1080"/>
                        </a:lnTo>
                        <a:lnTo>
                          <a:pt x="1462" y="1165"/>
                        </a:lnTo>
                        <a:lnTo>
                          <a:pt x="1491" y="1251"/>
                        </a:lnTo>
                        <a:lnTo>
                          <a:pt x="1519" y="1336"/>
                        </a:lnTo>
                        <a:lnTo>
                          <a:pt x="1548" y="1421"/>
                        </a:lnTo>
                        <a:lnTo>
                          <a:pt x="1562" y="1521"/>
                        </a:lnTo>
                        <a:lnTo>
                          <a:pt x="1562" y="1521"/>
                        </a:lnTo>
                        <a:lnTo>
                          <a:pt x="1576" y="1606"/>
                        </a:lnTo>
                        <a:lnTo>
                          <a:pt x="1590" y="1691"/>
                        </a:lnTo>
                        <a:lnTo>
                          <a:pt x="1590" y="1791"/>
                        </a:lnTo>
                        <a:lnTo>
                          <a:pt x="1590" y="1890"/>
                        </a:lnTo>
                        <a:lnTo>
                          <a:pt x="1619" y="1890"/>
                        </a:lnTo>
                        <a:lnTo>
                          <a:pt x="1619" y="1791"/>
                        </a:lnTo>
                        <a:lnTo>
                          <a:pt x="1619" y="1691"/>
                        </a:lnTo>
                        <a:lnTo>
                          <a:pt x="1604" y="1606"/>
                        </a:lnTo>
                        <a:lnTo>
                          <a:pt x="1590" y="1507"/>
                        </a:lnTo>
                        <a:lnTo>
                          <a:pt x="1590" y="1507"/>
                        </a:lnTo>
                        <a:lnTo>
                          <a:pt x="1576" y="1407"/>
                        </a:lnTo>
                        <a:lnTo>
                          <a:pt x="1548" y="1322"/>
                        </a:lnTo>
                        <a:lnTo>
                          <a:pt x="1519" y="1236"/>
                        </a:lnTo>
                        <a:lnTo>
                          <a:pt x="1491" y="1151"/>
                        </a:lnTo>
                        <a:lnTo>
                          <a:pt x="1462" y="1066"/>
                        </a:lnTo>
                        <a:lnTo>
                          <a:pt x="1434" y="995"/>
                        </a:lnTo>
                        <a:lnTo>
                          <a:pt x="1391" y="909"/>
                        </a:lnTo>
                        <a:lnTo>
                          <a:pt x="1349" y="838"/>
                        </a:lnTo>
                        <a:lnTo>
                          <a:pt x="1306" y="767"/>
                        </a:lnTo>
                        <a:lnTo>
                          <a:pt x="1292" y="753"/>
                        </a:lnTo>
                        <a:lnTo>
                          <a:pt x="1249" y="682"/>
                        </a:lnTo>
                        <a:lnTo>
                          <a:pt x="1207" y="611"/>
                        </a:lnTo>
                        <a:lnTo>
                          <a:pt x="1150" y="554"/>
                        </a:lnTo>
                        <a:lnTo>
                          <a:pt x="1093" y="497"/>
                        </a:lnTo>
                        <a:lnTo>
                          <a:pt x="1036" y="426"/>
                        </a:lnTo>
                        <a:lnTo>
                          <a:pt x="965" y="383"/>
                        </a:lnTo>
                        <a:lnTo>
                          <a:pt x="909" y="327"/>
                        </a:lnTo>
                        <a:lnTo>
                          <a:pt x="838" y="270"/>
                        </a:lnTo>
                        <a:lnTo>
                          <a:pt x="838" y="270"/>
                        </a:lnTo>
                        <a:lnTo>
                          <a:pt x="767" y="227"/>
                        </a:lnTo>
                        <a:lnTo>
                          <a:pt x="696" y="184"/>
                        </a:lnTo>
                        <a:lnTo>
                          <a:pt x="625" y="142"/>
                        </a:lnTo>
                        <a:lnTo>
                          <a:pt x="554" y="113"/>
                        </a:lnTo>
                        <a:lnTo>
                          <a:pt x="483" y="85"/>
                        </a:lnTo>
                        <a:lnTo>
                          <a:pt x="412" y="56"/>
                        </a:lnTo>
                        <a:lnTo>
                          <a:pt x="327" y="42"/>
                        </a:lnTo>
                        <a:lnTo>
                          <a:pt x="241" y="28"/>
                        </a:lnTo>
                        <a:lnTo>
                          <a:pt x="241" y="28"/>
                        </a:lnTo>
                        <a:lnTo>
                          <a:pt x="156" y="14"/>
                        </a:lnTo>
                        <a:lnTo>
                          <a:pt x="8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6" name="Freeform 105"/>
                  <p:cNvSpPr>
                    <a:spLocks/>
                  </p:cNvSpPr>
                  <p:nvPr/>
                </p:nvSpPr>
                <p:spPr bwMode="auto">
                  <a:xfrm>
                    <a:off x="10875" y="10783"/>
                    <a:ext cx="1561" cy="1820"/>
                  </a:xfrm>
                  <a:custGeom>
                    <a:avLst/>
                    <a:gdLst>
                      <a:gd name="T0" fmla="*/ 1533 w 1561"/>
                      <a:gd name="T1" fmla="*/ 0 h 1820"/>
                      <a:gd name="T2" fmla="*/ 1533 w 1561"/>
                      <a:gd name="T3" fmla="*/ 157 h 1820"/>
                      <a:gd name="T4" fmla="*/ 1519 w 1561"/>
                      <a:gd name="T5" fmla="*/ 313 h 1820"/>
                      <a:gd name="T6" fmla="*/ 1505 w 1561"/>
                      <a:gd name="T7" fmla="*/ 384 h 1820"/>
                      <a:gd name="T8" fmla="*/ 1476 w 1561"/>
                      <a:gd name="T9" fmla="*/ 541 h 1820"/>
                      <a:gd name="T10" fmla="*/ 1419 w 1561"/>
                      <a:gd name="T11" fmla="*/ 683 h 1820"/>
                      <a:gd name="T12" fmla="*/ 1363 w 1561"/>
                      <a:gd name="T13" fmla="*/ 825 h 1820"/>
                      <a:gd name="T14" fmla="*/ 1277 w 1561"/>
                      <a:gd name="T15" fmla="*/ 967 h 1820"/>
                      <a:gd name="T16" fmla="*/ 1192 w 1561"/>
                      <a:gd name="T17" fmla="*/ 1095 h 1820"/>
                      <a:gd name="T18" fmla="*/ 1093 w 1561"/>
                      <a:gd name="T19" fmla="*/ 1209 h 1820"/>
                      <a:gd name="T20" fmla="*/ 965 w 1561"/>
                      <a:gd name="T21" fmla="*/ 1323 h 1820"/>
                      <a:gd name="T22" fmla="*/ 852 w 1561"/>
                      <a:gd name="T23" fmla="*/ 1422 h 1820"/>
                      <a:gd name="T24" fmla="*/ 710 w 1561"/>
                      <a:gd name="T25" fmla="*/ 1522 h 1820"/>
                      <a:gd name="T26" fmla="*/ 568 w 1561"/>
                      <a:gd name="T27" fmla="*/ 1593 h 1820"/>
                      <a:gd name="T28" fmla="*/ 411 w 1561"/>
                      <a:gd name="T29" fmla="*/ 1664 h 1820"/>
                      <a:gd name="T30" fmla="*/ 255 w 1561"/>
                      <a:gd name="T31" fmla="*/ 1721 h 1820"/>
                      <a:gd name="T32" fmla="*/ 85 w 1561"/>
                      <a:gd name="T33" fmla="*/ 1763 h 1820"/>
                      <a:gd name="T34" fmla="*/ 0 w 1561"/>
                      <a:gd name="T35" fmla="*/ 1792 h 1820"/>
                      <a:gd name="T36" fmla="*/ 85 w 1561"/>
                      <a:gd name="T37" fmla="*/ 1806 h 1820"/>
                      <a:gd name="T38" fmla="*/ 184 w 1561"/>
                      <a:gd name="T39" fmla="*/ 1777 h 1820"/>
                      <a:gd name="T40" fmla="*/ 355 w 1561"/>
                      <a:gd name="T41" fmla="*/ 1735 h 1820"/>
                      <a:gd name="T42" fmla="*/ 511 w 1561"/>
                      <a:gd name="T43" fmla="*/ 1664 h 1820"/>
                      <a:gd name="T44" fmla="*/ 653 w 1561"/>
                      <a:gd name="T45" fmla="*/ 1593 h 1820"/>
                      <a:gd name="T46" fmla="*/ 795 w 1561"/>
                      <a:gd name="T47" fmla="*/ 1507 h 1820"/>
                      <a:gd name="T48" fmla="*/ 866 w 1561"/>
                      <a:gd name="T49" fmla="*/ 1450 h 1820"/>
                      <a:gd name="T50" fmla="*/ 993 w 1561"/>
                      <a:gd name="T51" fmla="*/ 1351 h 1820"/>
                      <a:gd name="T52" fmla="*/ 1107 w 1561"/>
                      <a:gd name="T53" fmla="*/ 1237 h 1820"/>
                      <a:gd name="T54" fmla="*/ 1206 w 1561"/>
                      <a:gd name="T55" fmla="*/ 1109 h 1820"/>
                      <a:gd name="T56" fmla="*/ 1306 w 1561"/>
                      <a:gd name="T57" fmla="*/ 981 h 1820"/>
                      <a:gd name="T58" fmla="*/ 1348 w 1561"/>
                      <a:gd name="T59" fmla="*/ 910 h 1820"/>
                      <a:gd name="T60" fmla="*/ 1419 w 1561"/>
                      <a:gd name="T61" fmla="*/ 768 h 1820"/>
                      <a:gd name="T62" fmla="*/ 1476 w 1561"/>
                      <a:gd name="T63" fmla="*/ 626 h 1820"/>
                      <a:gd name="T64" fmla="*/ 1519 w 1561"/>
                      <a:gd name="T65" fmla="*/ 484 h 1820"/>
                      <a:gd name="T66" fmla="*/ 1533 w 1561"/>
                      <a:gd name="T67" fmla="*/ 398 h 1820"/>
                      <a:gd name="T68" fmla="*/ 1547 w 1561"/>
                      <a:gd name="T69" fmla="*/ 313 h 1820"/>
                      <a:gd name="T70" fmla="*/ 1561 w 1561"/>
                      <a:gd name="T71" fmla="*/ 157 h 1820"/>
                      <a:gd name="T72" fmla="*/ 1561 w 1561"/>
                      <a:gd name="T73" fmla="*/ 0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1" h="1820">
                        <a:moveTo>
                          <a:pt x="1561" y="0"/>
                        </a:moveTo>
                        <a:lnTo>
                          <a:pt x="1533" y="0"/>
                        </a:lnTo>
                        <a:lnTo>
                          <a:pt x="1533" y="86"/>
                        </a:lnTo>
                        <a:lnTo>
                          <a:pt x="1533" y="157"/>
                        </a:lnTo>
                        <a:lnTo>
                          <a:pt x="1533" y="242"/>
                        </a:lnTo>
                        <a:lnTo>
                          <a:pt x="1519" y="313"/>
                        </a:lnTo>
                        <a:lnTo>
                          <a:pt x="1505" y="384"/>
                        </a:lnTo>
                        <a:lnTo>
                          <a:pt x="1505" y="384"/>
                        </a:lnTo>
                        <a:lnTo>
                          <a:pt x="1490" y="469"/>
                        </a:lnTo>
                        <a:lnTo>
                          <a:pt x="1476" y="541"/>
                        </a:lnTo>
                        <a:lnTo>
                          <a:pt x="1448" y="612"/>
                        </a:lnTo>
                        <a:lnTo>
                          <a:pt x="1419" y="683"/>
                        </a:lnTo>
                        <a:lnTo>
                          <a:pt x="1391" y="754"/>
                        </a:lnTo>
                        <a:lnTo>
                          <a:pt x="1363" y="825"/>
                        </a:lnTo>
                        <a:lnTo>
                          <a:pt x="1320" y="896"/>
                        </a:lnTo>
                        <a:lnTo>
                          <a:pt x="1277" y="967"/>
                        </a:lnTo>
                        <a:lnTo>
                          <a:pt x="1235" y="1024"/>
                        </a:lnTo>
                        <a:lnTo>
                          <a:pt x="1192" y="1095"/>
                        </a:lnTo>
                        <a:lnTo>
                          <a:pt x="1135" y="1152"/>
                        </a:lnTo>
                        <a:lnTo>
                          <a:pt x="1093" y="1209"/>
                        </a:lnTo>
                        <a:lnTo>
                          <a:pt x="1036" y="1266"/>
                        </a:lnTo>
                        <a:lnTo>
                          <a:pt x="965" y="1323"/>
                        </a:lnTo>
                        <a:lnTo>
                          <a:pt x="908" y="1379"/>
                        </a:lnTo>
                        <a:lnTo>
                          <a:pt x="852" y="1422"/>
                        </a:lnTo>
                        <a:lnTo>
                          <a:pt x="781" y="1479"/>
                        </a:lnTo>
                        <a:lnTo>
                          <a:pt x="710" y="1522"/>
                        </a:lnTo>
                        <a:lnTo>
                          <a:pt x="639" y="1564"/>
                        </a:lnTo>
                        <a:lnTo>
                          <a:pt x="568" y="1593"/>
                        </a:lnTo>
                        <a:lnTo>
                          <a:pt x="497" y="1635"/>
                        </a:lnTo>
                        <a:lnTo>
                          <a:pt x="411" y="1664"/>
                        </a:lnTo>
                        <a:lnTo>
                          <a:pt x="340" y="1692"/>
                        </a:lnTo>
                        <a:lnTo>
                          <a:pt x="255" y="1721"/>
                        </a:lnTo>
                        <a:lnTo>
                          <a:pt x="170" y="1749"/>
                        </a:lnTo>
                        <a:lnTo>
                          <a:pt x="85" y="1763"/>
                        </a:lnTo>
                        <a:lnTo>
                          <a:pt x="85" y="1763"/>
                        </a:lnTo>
                        <a:lnTo>
                          <a:pt x="0" y="1792"/>
                        </a:lnTo>
                        <a:lnTo>
                          <a:pt x="14" y="1820"/>
                        </a:lnTo>
                        <a:lnTo>
                          <a:pt x="85" y="1806"/>
                        </a:lnTo>
                        <a:lnTo>
                          <a:pt x="99" y="1806"/>
                        </a:lnTo>
                        <a:lnTo>
                          <a:pt x="184" y="1777"/>
                        </a:lnTo>
                        <a:lnTo>
                          <a:pt x="269" y="1749"/>
                        </a:lnTo>
                        <a:lnTo>
                          <a:pt x="355" y="1735"/>
                        </a:lnTo>
                        <a:lnTo>
                          <a:pt x="426" y="1692"/>
                        </a:lnTo>
                        <a:lnTo>
                          <a:pt x="511" y="1664"/>
                        </a:lnTo>
                        <a:lnTo>
                          <a:pt x="582" y="1621"/>
                        </a:lnTo>
                        <a:lnTo>
                          <a:pt x="653" y="1593"/>
                        </a:lnTo>
                        <a:lnTo>
                          <a:pt x="724" y="1550"/>
                        </a:lnTo>
                        <a:lnTo>
                          <a:pt x="795" y="1507"/>
                        </a:lnTo>
                        <a:lnTo>
                          <a:pt x="795" y="1493"/>
                        </a:lnTo>
                        <a:lnTo>
                          <a:pt x="866" y="1450"/>
                        </a:lnTo>
                        <a:lnTo>
                          <a:pt x="937" y="1394"/>
                        </a:lnTo>
                        <a:lnTo>
                          <a:pt x="993" y="1351"/>
                        </a:lnTo>
                        <a:lnTo>
                          <a:pt x="1050" y="1294"/>
                        </a:lnTo>
                        <a:lnTo>
                          <a:pt x="1107" y="1237"/>
                        </a:lnTo>
                        <a:lnTo>
                          <a:pt x="1164" y="1180"/>
                        </a:lnTo>
                        <a:lnTo>
                          <a:pt x="1206" y="1109"/>
                        </a:lnTo>
                        <a:lnTo>
                          <a:pt x="1263" y="1052"/>
                        </a:lnTo>
                        <a:lnTo>
                          <a:pt x="1306" y="981"/>
                        </a:lnTo>
                        <a:lnTo>
                          <a:pt x="1306" y="981"/>
                        </a:lnTo>
                        <a:lnTo>
                          <a:pt x="1348" y="910"/>
                        </a:lnTo>
                        <a:lnTo>
                          <a:pt x="1391" y="839"/>
                        </a:lnTo>
                        <a:lnTo>
                          <a:pt x="1419" y="768"/>
                        </a:lnTo>
                        <a:lnTo>
                          <a:pt x="1448" y="697"/>
                        </a:lnTo>
                        <a:lnTo>
                          <a:pt x="1476" y="626"/>
                        </a:lnTo>
                        <a:lnTo>
                          <a:pt x="1505" y="555"/>
                        </a:lnTo>
                        <a:lnTo>
                          <a:pt x="1519" y="484"/>
                        </a:lnTo>
                        <a:lnTo>
                          <a:pt x="1533" y="398"/>
                        </a:lnTo>
                        <a:lnTo>
                          <a:pt x="1533" y="398"/>
                        </a:lnTo>
                        <a:lnTo>
                          <a:pt x="1533" y="398"/>
                        </a:lnTo>
                        <a:lnTo>
                          <a:pt x="1547" y="313"/>
                        </a:lnTo>
                        <a:lnTo>
                          <a:pt x="1561" y="242"/>
                        </a:lnTo>
                        <a:lnTo>
                          <a:pt x="1561" y="157"/>
                        </a:lnTo>
                        <a:lnTo>
                          <a:pt x="1561" y="86"/>
                        </a:lnTo>
                        <a:lnTo>
                          <a:pt x="15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00" name="Rectangle 99"/>
                <p:cNvSpPr>
                  <a:spLocks noChangeArrowheads="1"/>
                </p:cNvSpPr>
                <p:nvPr/>
              </p:nvSpPr>
              <p:spPr bwMode="auto">
                <a:xfrm>
                  <a:off x="9199" y="12617"/>
                  <a:ext cx="1718"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101" name="Freeform 100"/>
                <p:cNvSpPr>
                  <a:spLocks/>
                </p:cNvSpPr>
                <p:nvPr/>
              </p:nvSpPr>
              <p:spPr bwMode="auto">
                <a:xfrm>
                  <a:off x="9100" y="7599"/>
                  <a:ext cx="241" cy="1322"/>
                </a:xfrm>
                <a:custGeom>
                  <a:avLst/>
                  <a:gdLst>
                    <a:gd name="T0" fmla="*/ 213 w 241"/>
                    <a:gd name="T1" fmla="*/ 1322 h 1322"/>
                    <a:gd name="T2" fmla="*/ 241 w 241"/>
                    <a:gd name="T3" fmla="*/ 1322 h 1322"/>
                    <a:gd name="T4" fmla="*/ 28 w 241"/>
                    <a:gd name="T5" fmla="*/ 0 h 1322"/>
                    <a:gd name="T6" fmla="*/ 0 w 241"/>
                    <a:gd name="T7" fmla="*/ 14 h 1322"/>
                    <a:gd name="T8" fmla="*/ 213 w 241"/>
                    <a:gd name="T9" fmla="*/ 1322 h 1322"/>
                  </a:gdLst>
                  <a:ahLst/>
                  <a:cxnLst>
                    <a:cxn ang="0">
                      <a:pos x="T0" y="T1"/>
                    </a:cxn>
                    <a:cxn ang="0">
                      <a:pos x="T2" y="T3"/>
                    </a:cxn>
                    <a:cxn ang="0">
                      <a:pos x="T4" y="T5"/>
                    </a:cxn>
                    <a:cxn ang="0">
                      <a:pos x="T6" y="T7"/>
                    </a:cxn>
                    <a:cxn ang="0">
                      <a:pos x="T8" y="T9"/>
                    </a:cxn>
                  </a:cxnLst>
                  <a:rect l="0" t="0" r="r" b="b"/>
                  <a:pathLst>
                    <a:path w="241" h="1322">
                      <a:moveTo>
                        <a:pt x="213" y="1322"/>
                      </a:moveTo>
                      <a:lnTo>
                        <a:pt x="241" y="1322"/>
                      </a:lnTo>
                      <a:lnTo>
                        <a:pt x="28" y="0"/>
                      </a:lnTo>
                      <a:lnTo>
                        <a:pt x="0" y="14"/>
                      </a:lnTo>
                      <a:lnTo>
                        <a:pt x="213"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2" name="Freeform 101"/>
                <p:cNvSpPr>
                  <a:spLocks/>
                </p:cNvSpPr>
                <p:nvPr/>
              </p:nvSpPr>
              <p:spPr bwMode="auto">
                <a:xfrm>
                  <a:off x="10818" y="7599"/>
                  <a:ext cx="241" cy="1322"/>
                </a:xfrm>
                <a:custGeom>
                  <a:avLst/>
                  <a:gdLst>
                    <a:gd name="T0" fmla="*/ 0 w 241"/>
                    <a:gd name="T1" fmla="*/ 1322 h 1322"/>
                    <a:gd name="T2" fmla="*/ 28 w 241"/>
                    <a:gd name="T3" fmla="*/ 1322 h 1322"/>
                    <a:gd name="T4" fmla="*/ 241 w 241"/>
                    <a:gd name="T5" fmla="*/ 14 h 1322"/>
                    <a:gd name="T6" fmla="*/ 213 w 241"/>
                    <a:gd name="T7" fmla="*/ 0 h 1322"/>
                    <a:gd name="T8" fmla="*/ 0 w 241"/>
                    <a:gd name="T9" fmla="*/ 1322 h 1322"/>
                  </a:gdLst>
                  <a:ahLst/>
                  <a:cxnLst>
                    <a:cxn ang="0">
                      <a:pos x="T0" y="T1"/>
                    </a:cxn>
                    <a:cxn ang="0">
                      <a:pos x="T2" y="T3"/>
                    </a:cxn>
                    <a:cxn ang="0">
                      <a:pos x="T4" y="T5"/>
                    </a:cxn>
                    <a:cxn ang="0">
                      <a:pos x="T6" y="T7"/>
                    </a:cxn>
                    <a:cxn ang="0">
                      <a:pos x="T8" y="T9"/>
                    </a:cxn>
                  </a:cxnLst>
                  <a:rect l="0" t="0" r="r" b="b"/>
                  <a:pathLst>
                    <a:path w="241" h="1322">
                      <a:moveTo>
                        <a:pt x="0" y="1322"/>
                      </a:moveTo>
                      <a:lnTo>
                        <a:pt x="28" y="1322"/>
                      </a:lnTo>
                      <a:lnTo>
                        <a:pt x="241" y="14"/>
                      </a:lnTo>
                      <a:lnTo>
                        <a:pt x="213" y="0"/>
                      </a:lnTo>
                      <a:lnTo>
                        <a:pt x="0"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3" name="Oval 102"/>
                <p:cNvSpPr>
                  <a:spLocks noChangeArrowheads="1"/>
                </p:cNvSpPr>
                <p:nvPr/>
              </p:nvSpPr>
              <p:spPr bwMode="auto">
                <a:xfrm>
                  <a:off x="9128" y="7542"/>
                  <a:ext cx="1903" cy="7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4" name="Oval 103"/>
                <p:cNvSpPr>
                  <a:spLocks noChangeArrowheads="1"/>
                </p:cNvSpPr>
                <p:nvPr/>
              </p:nvSpPr>
              <p:spPr bwMode="auto">
                <a:xfrm>
                  <a:off x="9100" y="7499"/>
                  <a:ext cx="1959" cy="142"/>
                </a:xfrm>
                <a:prstGeom prst="ellipse">
                  <a:avLst/>
                </a:prstGeom>
                <a:noFill/>
                <a:ln w="1778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grpSp>
          <p:sp>
            <p:nvSpPr>
              <p:cNvPr id="79" name="Oval 78"/>
              <p:cNvSpPr>
                <a:spLocks noChangeArrowheads="1"/>
              </p:cNvSpPr>
              <p:nvPr/>
            </p:nvSpPr>
            <p:spPr bwMode="auto">
              <a:xfrm>
                <a:off x="1776095" y="195008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80" name="Oval 79"/>
              <p:cNvSpPr>
                <a:spLocks noChangeArrowheads="1"/>
              </p:cNvSpPr>
              <p:nvPr/>
            </p:nvSpPr>
            <p:spPr bwMode="auto">
              <a:xfrm>
                <a:off x="1722120" y="9753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81" name="Oval 80"/>
              <p:cNvSpPr>
                <a:spLocks noChangeArrowheads="1"/>
              </p:cNvSpPr>
              <p:nvPr/>
            </p:nvSpPr>
            <p:spPr bwMode="auto">
              <a:xfrm>
                <a:off x="748665" y="111061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82" name="Oval 81"/>
              <p:cNvSpPr>
                <a:spLocks noChangeArrowheads="1"/>
              </p:cNvSpPr>
              <p:nvPr/>
            </p:nvSpPr>
            <p:spPr bwMode="auto">
              <a:xfrm>
                <a:off x="1235710" y="1678940"/>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83" name="Oval 82"/>
              <p:cNvSpPr>
                <a:spLocks noChangeArrowheads="1"/>
              </p:cNvSpPr>
              <p:nvPr/>
            </p:nvSpPr>
            <p:spPr bwMode="auto">
              <a:xfrm>
                <a:off x="137096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84" name="Oval 83"/>
              <p:cNvSpPr>
                <a:spLocks noChangeArrowheads="1"/>
              </p:cNvSpPr>
              <p:nvPr/>
            </p:nvSpPr>
            <p:spPr bwMode="auto">
              <a:xfrm>
                <a:off x="193865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85" name="Oval 84"/>
              <p:cNvSpPr>
                <a:spLocks noChangeArrowheads="1"/>
              </p:cNvSpPr>
              <p:nvPr/>
            </p:nvSpPr>
            <p:spPr bwMode="auto">
              <a:xfrm>
                <a:off x="2371725" y="20586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86" name="Oval 85"/>
              <p:cNvSpPr>
                <a:spLocks noChangeArrowheads="1"/>
              </p:cNvSpPr>
              <p:nvPr/>
            </p:nvSpPr>
            <p:spPr bwMode="auto">
              <a:xfrm>
                <a:off x="2479675" y="157099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87" name="Oval 86"/>
              <p:cNvSpPr>
                <a:spLocks noChangeArrowheads="1"/>
              </p:cNvSpPr>
              <p:nvPr/>
            </p:nvSpPr>
            <p:spPr bwMode="auto">
              <a:xfrm>
                <a:off x="1506220" y="2383155"/>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88" name="Oval 87"/>
              <p:cNvSpPr>
                <a:spLocks noChangeArrowheads="1"/>
              </p:cNvSpPr>
              <p:nvPr/>
            </p:nvSpPr>
            <p:spPr bwMode="auto">
              <a:xfrm>
                <a:off x="1506220" y="287083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89" name="Oval 88"/>
              <p:cNvSpPr>
                <a:spLocks noChangeArrowheads="1"/>
              </p:cNvSpPr>
              <p:nvPr/>
            </p:nvSpPr>
            <p:spPr bwMode="auto">
              <a:xfrm>
                <a:off x="910590" y="20040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90" name="Oval 89"/>
              <p:cNvSpPr>
                <a:spLocks noChangeArrowheads="1"/>
              </p:cNvSpPr>
              <p:nvPr/>
            </p:nvSpPr>
            <p:spPr bwMode="auto">
              <a:xfrm>
                <a:off x="315595" y="178752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91" name="Oval 90"/>
              <p:cNvSpPr>
                <a:spLocks noChangeArrowheads="1"/>
              </p:cNvSpPr>
              <p:nvPr/>
            </p:nvSpPr>
            <p:spPr bwMode="auto">
              <a:xfrm>
                <a:off x="748665" y="281686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92" name="Rectangle 91"/>
              <p:cNvSpPr>
                <a:spLocks noChangeArrowheads="1"/>
              </p:cNvSpPr>
              <p:nvPr/>
            </p:nvSpPr>
            <p:spPr bwMode="auto">
              <a:xfrm>
                <a:off x="414655" y="232727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93" name="Rectangle 92"/>
              <p:cNvSpPr>
                <a:spLocks noChangeArrowheads="1"/>
              </p:cNvSpPr>
              <p:nvPr/>
            </p:nvSpPr>
            <p:spPr bwMode="auto">
              <a:xfrm>
                <a:off x="1073150" y="238315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94" name="Rectangle 93"/>
              <p:cNvSpPr>
                <a:spLocks noChangeArrowheads="1"/>
              </p:cNvSpPr>
              <p:nvPr/>
            </p:nvSpPr>
            <p:spPr bwMode="auto">
              <a:xfrm>
                <a:off x="2046605"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95" name="Rectangle 94"/>
              <p:cNvSpPr>
                <a:spLocks noChangeArrowheads="1"/>
              </p:cNvSpPr>
              <p:nvPr/>
            </p:nvSpPr>
            <p:spPr bwMode="auto">
              <a:xfrm>
                <a:off x="2046605" y="2545715"/>
                <a:ext cx="288925"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96" name="Rectangle 95"/>
              <p:cNvSpPr>
                <a:spLocks noChangeArrowheads="1"/>
              </p:cNvSpPr>
              <p:nvPr/>
            </p:nvSpPr>
            <p:spPr bwMode="auto">
              <a:xfrm>
                <a:off x="640080"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grpSp>
        <p:sp>
          <p:nvSpPr>
            <p:cNvPr id="77" name="Oval 76"/>
            <p:cNvSpPr>
              <a:spLocks noChangeArrowheads="1"/>
            </p:cNvSpPr>
            <p:nvPr/>
          </p:nvSpPr>
          <p:spPr bwMode="auto">
            <a:xfrm>
              <a:off x="2514600" y="240030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055066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000" y="319177"/>
            <a:ext cx="8255000"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Elicit and Use Evidence </a:t>
            </a:r>
          </a:p>
          <a:p>
            <a:pPr lvl="0" algn="ctr">
              <a:spcBef>
                <a:spcPct val="0"/>
              </a:spcBef>
              <a:defRPr/>
            </a:pPr>
            <a:r>
              <a:rPr lang="en-US" sz="2800" b="1" dirty="0" smtClean="0">
                <a:solidFill>
                  <a:schemeClr val="tx2"/>
                </a:solidFill>
                <a:latin typeface="Verdana"/>
                <a:cs typeface="Verdana"/>
              </a:rPr>
              <a:t>of Student Thinking</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2" name="Rectangle 41"/>
          <p:cNvSpPr/>
          <p:nvPr/>
        </p:nvSpPr>
        <p:spPr>
          <a:xfrm>
            <a:off x="1323975" y="1710578"/>
            <a:ext cx="7268403" cy="4201150"/>
          </a:xfrm>
          <a:prstGeom prst="rect">
            <a:avLst/>
          </a:prstGeom>
        </p:spPr>
        <p:txBody>
          <a:bodyPr wrap="square">
            <a:spAutoFit/>
          </a:bodyPr>
          <a:lstStyle/>
          <a:p>
            <a:pPr marL="114300" indent="-114300">
              <a:spcBef>
                <a:spcPts val="600"/>
              </a:spcBef>
              <a:buFont typeface="Arial" pitchFamily="34" charset="0"/>
              <a:buNone/>
            </a:pPr>
            <a:r>
              <a:rPr lang="en-US" dirty="0" smtClean="0">
                <a:solidFill>
                  <a:srgbClr val="1F497D"/>
                </a:solidFill>
                <a:latin typeface="Verdana"/>
                <a:cs typeface="Verdana"/>
              </a:rPr>
              <a:t>Evidence should:</a:t>
            </a:r>
          </a:p>
          <a:p>
            <a:pPr marL="342900" indent="-342900">
              <a:spcBef>
                <a:spcPts val="600"/>
              </a:spcBef>
              <a:buFont typeface="Arial"/>
              <a:buChar char="•"/>
            </a:pPr>
            <a:r>
              <a:rPr lang="en-US" dirty="0" smtClean="0">
                <a:solidFill>
                  <a:srgbClr val="1F497D"/>
                </a:solidFill>
                <a:latin typeface="Verdana"/>
                <a:cs typeface="Verdana"/>
              </a:rPr>
              <a:t>Provide a window into students’ thinking;</a:t>
            </a:r>
          </a:p>
          <a:p>
            <a:pPr marL="342900" indent="-342900">
              <a:spcBef>
                <a:spcPts val="600"/>
              </a:spcBef>
              <a:buFont typeface="Arial"/>
              <a:buChar char="•"/>
            </a:pPr>
            <a:r>
              <a:rPr lang="en-US" dirty="0" smtClean="0">
                <a:solidFill>
                  <a:srgbClr val="1F497D"/>
                </a:solidFill>
                <a:latin typeface="Verdana"/>
                <a:cs typeface="Verdana"/>
              </a:rPr>
              <a:t>Help the teacher determine the extent to which students are reaching the math learning goals; and</a:t>
            </a:r>
          </a:p>
          <a:p>
            <a:pPr marL="342900" indent="-342900">
              <a:spcBef>
                <a:spcPts val="600"/>
              </a:spcBef>
              <a:buFont typeface="Arial"/>
              <a:buChar char="•"/>
            </a:pPr>
            <a:r>
              <a:rPr lang="en-US" dirty="0" smtClean="0">
                <a:solidFill>
                  <a:srgbClr val="1F497D"/>
                </a:solidFill>
                <a:latin typeface="Verdana"/>
                <a:cs typeface="Verdana"/>
              </a:rPr>
              <a:t>Be used to make instructional decisions during the lesson and to prepare for subsequent lessons.</a:t>
            </a:r>
          </a:p>
          <a:p>
            <a:endParaRPr lang="en-US" dirty="0" smtClean="0">
              <a:solidFill>
                <a:srgbClr val="1F497D"/>
              </a:solidFill>
              <a:latin typeface="Verdana"/>
              <a:cs typeface="Verdana"/>
            </a:endParaRPr>
          </a:p>
          <a:p>
            <a:pPr marL="114300" indent="0">
              <a:buNone/>
            </a:pPr>
            <a:r>
              <a:rPr lang="en-US" i="1" dirty="0" smtClean="0">
                <a:solidFill>
                  <a:srgbClr val="604A7B"/>
                </a:solidFill>
                <a:latin typeface="Verdana"/>
                <a:cs typeface="Verdana"/>
              </a:rPr>
              <a:t>Formative assessment is an essentially interactive process, in which the teacher can find out whether what has been taught has been learned, and if not, to do something about it. Day-to-day formative assessment is one of the most powerful ways of improving learning in the mathematics classroom.</a:t>
            </a:r>
          </a:p>
          <a:p>
            <a:pPr marL="114300" indent="0" algn="r">
              <a:buNone/>
            </a:pPr>
            <a:r>
              <a:rPr lang="en-US" dirty="0" err="1" smtClean="0">
                <a:solidFill>
                  <a:srgbClr val="604A7B"/>
                </a:solidFill>
                <a:latin typeface="Verdana"/>
                <a:cs typeface="Verdana"/>
              </a:rPr>
              <a:t>Wiliam</a:t>
            </a:r>
            <a:r>
              <a:rPr lang="en-US" dirty="0" smtClean="0">
                <a:solidFill>
                  <a:srgbClr val="604A7B"/>
                </a:solidFill>
                <a:latin typeface="Verdana"/>
                <a:cs typeface="Verdana"/>
              </a:rPr>
              <a:t>, 2007, pp. 1054; 1091</a:t>
            </a:r>
            <a:endParaRPr lang="en-US" dirty="0">
              <a:solidFill>
                <a:srgbClr val="604A7B"/>
              </a:solidFill>
              <a:latin typeface="Verdana"/>
              <a:cs typeface="Verdana"/>
            </a:endParaRPr>
          </a:p>
        </p:txBody>
      </p:sp>
    </p:spTree>
    <p:extLst>
      <p:ext uri="{BB962C8B-B14F-4D97-AF65-F5344CB8AC3E}">
        <p14:creationId xmlns:p14="http://schemas.microsoft.com/office/powerpoint/2010/main" val="1055066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000" y="319177"/>
            <a:ext cx="7230124"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Evidence of Student Thinking</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2" name="Rectangle 41"/>
          <p:cNvSpPr/>
          <p:nvPr/>
        </p:nvSpPr>
        <p:spPr>
          <a:xfrm>
            <a:off x="1334840" y="1952625"/>
            <a:ext cx="7106901" cy="2308324"/>
          </a:xfrm>
          <a:prstGeom prst="rect">
            <a:avLst/>
          </a:prstGeom>
        </p:spPr>
        <p:txBody>
          <a:bodyPr wrap="square">
            <a:spAutoFit/>
          </a:bodyPr>
          <a:lstStyle/>
          <a:p>
            <a:pPr marL="228600" indent="-228600">
              <a:buFont typeface="Arial" pitchFamily="34" charset="0"/>
              <a:buChar char="•"/>
            </a:pPr>
            <a:endParaRPr lang="en-US" sz="2400" dirty="0" smtClean="0">
              <a:solidFill>
                <a:srgbClr val="1F497D"/>
              </a:solidFill>
              <a:latin typeface="Verdana"/>
              <a:cs typeface="Verdana"/>
            </a:endParaRPr>
          </a:p>
          <a:p>
            <a:pPr marL="228600" indent="-228600">
              <a:buFont typeface="Arial" pitchFamily="34" charset="0"/>
              <a:buChar char="•"/>
            </a:pPr>
            <a:r>
              <a:rPr lang="en-US" sz="2400" dirty="0" smtClean="0">
                <a:solidFill>
                  <a:srgbClr val="1F497D"/>
                </a:solidFill>
                <a:latin typeface="Verdana"/>
                <a:cs typeface="Verdana"/>
              </a:rPr>
              <a:t>To what extent did Mr. Donnelly elicit students’ thinking?</a:t>
            </a:r>
          </a:p>
          <a:p>
            <a:pPr marL="228600" indent="-228600">
              <a:buFont typeface="Arial" pitchFamily="34" charset="0"/>
              <a:buChar char="•"/>
            </a:pPr>
            <a:endParaRPr lang="en-US" sz="2400" dirty="0" smtClean="0">
              <a:solidFill>
                <a:srgbClr val="1F497D"/>
              </a:solidFill>
              <a:latin typeface="Verdana"/>
              <a:cs typeface="Verdana"/>
            </a:endParaRPr>
          </a:p>
          <a:p>
            <a:pPr marL="228600" indent="-228600">
              <a:buFont typeface="Arial" pitchFamily="34" charset="0"/>
              <a:buChar char="•"/>
            </a:pPr>
            <a:r>
              <a:rPr lang="en-US" sz="2400" dirty="0" smtClean="0">
                <a:solidFill>
                  <a:srgbClr val="1F497D"/>
                </a:solidFill>
                <a:latin typeface="Verdana"/>
                <a:cs typeface="Verdana"/>
              </a:rPr>
              <a:t>To what extent did (or could) Mr. Donnelly use the evidence to inform his instruction?</a:t>
            </a:r>
            <a:endParaRPr lang="en-US" sz="2400" dirty="0">
              <a:solidFill>
                <a:srgbClr val="1F497D"/>
              </a:solidFill>
              <a:latin typeface="Verdana"/>
              <a:cs typeface="Verdana"/>
            </a:endParaRPr>
          </a:p>
        </p:txBody>
      </p:sp>
      <p:grpSp>
        <p:nvGrpSpPr>
          <p:cNvPr id="3" name="Group 15"/>
          <p:cNvGrpSpPr/>
          <p:nvPr/>
        </p:nvGrpSpPr>
        <p:grpSpPr>
          <a:xfrm>
            <a:off x="7818634" y="458796"/>
            <a:ext cx="1246214" cy="1415608"/>
            <a:chOff x="0" y="0"/>
            <a:chExt cx="3011805" cy="3277235"/>
          </a:xfrm>
        </p:grpSpPr>
        <p:grpSp>
          <p:nvGrpSpPr>
            <p:cNvPr id="7" name="Group 7"/>
            <p:cNvGrpSpPr/>
            <p:nvPr/>
          </p:nvGrpSpPr>
          <p:grpSpPr>
            <a:xfrm>
              <a:off x="0" y="0"/>
              <a:ext cx="3011805" cy="3277235"/>
              <a:chOff x="0" y="0"/>
              <a:chExt cx="3011805" cy="3277235"/>
            </a:xfrm>
          </p:grpSpPr>
          <p:grpSp>
            <p:nvGrpSpPr>
              <p:cNvPr id="8" name="Group 10"/>
              <p:cNvGrpSpPr>
                <a:grpSpLocks/>
              </p:cNvGrpSpPr>
              <p:nvPr/>
            </p:nvGrpSpPr>
            <p:grpSpPr bwMode="auto">
              <a:xfrm>
                <a:off x="0" y="0"/>
                <a:ext cx="3011805" cy="3277235"/>
                <a:chOff x="7708" y="7499"/>
                <a:chExt cx="4743" cy="5161"/>
              </a:xfrm>
            </p:grpSpPr>
            <p:sp>
              <p:nvSpPr>
                <p:cNvPr id="97" name="Freeform 96"/>
                <p:cNvSpPr>
                  <a:spLocks/>
                </p:cNvSpPr>
                <p:nvPr/>
              </p:nvSpPr>
              <p:spPr bwMode="auto">
                <a:xfrm>
                  <a:off x="7708" y="8907"/>
                  <a:ext cx="1619" cy="1890"/>
                </a:xfrm>
                <a:custGeom>
                  <a:avLst/>
                  <a:gdLst>
                    <a:gd name="T0" fmla="*/ 1619 w 1619"/>
                    <a:gd name="T1" fmla="*/ 0 h 1890"/>
                    <a:gd name="T2" fmla="*/ 1463 w 1619"/>
                    <a:gd name="T3" fmla="*/ 14 h 1890"/>
                    <a:gd name="T4" fmla="*/ 1378 w 1619"/>
                    <a:gd name="T5" fmla="*/ 28 h 1890"/>
                    <a:gd name="T6" fmla="*/ 1221 w 1619"/>
                    <a:gd name="T7" fmla="*/ 56 h 1890"/>
                    <a:gd name="T8" fmla="*/ 1065 w 1619"/>
                    <a:gd name="T9" fmla="*/ 113 h 1890"/>
                    <a:gd name="T10" fmla="*/ 923 w 1619"/>
                    <a:gd name="T11" fmla="*/ 184 h 1890"/>
                    <a:gd name="T12" fmla="*/ 781 w 1619"/>
                    <a:gd name="T13" fmla="*/ 270 h 1890"/>
                    <a:gd name="T14" fmla="*/ 710 w 1619"/>
                    <a:gd name="T15" fmla="*/ 327 h 1890"/>
                    <a:gd name="T16" fmla="*/ 583 w 1619"/>
                    <a:gd name="T17" fmla="*/ 426 h 1890"/>
                    <a:gd name="T18" fmla="*/ 469 w 1619"/>
                    <a:gd name="T19" fmla="*/ 554 h 1890"/>
                    <a:gd name="T20" fmla="*/ 370 w 1619"/>
                    <a:gd name="T21" fmla="*/ 682 h 1890"/>
                    <a:gd name="T22" fmla="*/ 313 w 1619"/>
                    <a:gd name="T23" fmla="*/ 767 h 1890"/>
                    <a:gd name="T24" fmla="*/ 228 w 1619"/>
                    <a:gd name="T25" fmla="*/ 909 h 1890"/>
                    <a:gd name="T26" fmla="*/ 157 w 1619"/>
                    <a:gd name="T27" fmla="*/ 1066 h 1890"/>
                    <a:gd name="T28" fmla="*/ 100 w 1619"/>
                    <a:gd name="T29" fmla="*/ 1236 h 1890"/>
                    <a:gd name="T30" fmla="*/ 43 w 1619"/>
                    <a:gd name="T31" fmla="*/ 1407 h 1890"/>
                    <a:gd name="T32" fmla="*/ 29 w 1619"/>
                    <a:gd name="T33" fmla="*/ 1507 h 1890"/>
                    <a:gd name="T34" fmla="*/ 0 w 1619"/>
                    <a:gd name="T35" fmla="*/ 1691 h 1890"/>
                    <a:gd name="T36" fmla="*/ 0 w 1619"/>
                    <a:gd name="T37" fmla="*/ 1890 h 1890"/>
                    <a:gd name="T38" fmla="*/ 29 w 1619"/>
                    <a:gd name="T39" fmla="*/ 1791 h 1890"/>
                    <a:gd name="T40" fmla="*/ 43 w 1619"/>
                    <a:gd name="T41" fmla="*/ 1606 h 1890"/>
                    <a:gd name="T42" fmla="*/ 57 w 1619"/>
                    <a:gd name="T43" fmla="*/ 1521 h 1890"/>
                    <a:gd name="T44" fmla="*/ 100 w 1619"/>
                    <a:gd name="T45" fmla="*/ 1336 h 1890"/>
                    <a:gd name="T46" fmla="*/ 157 w 1619"/>
                    <a:gd name="T47" fmla="*/ 1165 h 1890"/>
                    <a:gd name="T48" fmla="*/ 228 w 1619"/>
                    <a:gd name="T49" fmla="*/ 995 h 1890"/>
                    <a:gd name="T50" fmla="*/ 299 w 1619"/>
                    <a:gd name="T51" fmla="*/ 853 h 1890"/>
                    <a:gd name="T52" fmla="*/ 398 w 1619"/>
                    <a:gd name="T53" fmla="*/ 710 h 1890"/>
                    <a:gd name="T54" fmla="*/ 497 w 1619"/>
                    <a:gd name="T55" fmla="*/ 582 h 1890"/>
                    <a:gd name="T56" fmla="*/ 611 w 1619"/>
                    <a:gd name="T57" fmla="*/ 455 h 1890"/>
                    <a:gd name="T58" fmla="*/ 739 w 1619"/>
                    <a:gd name="T59" fmla="*/ 341 h 1890"/>
                    <a:gd name="T60" fmla="*/ 866 w 1619"/>
                    <a:gd name="T61" fmla="*/ 255 h 1890"/>
                    <a:gd name="T62" fmla="*/ 1008 w 1619"/>
                    <a:gd name="T63" fmla="*/ 184 h 1890"/>
                    <a:gd name="T64" fmla="*/ 1150 w 1619"/>
                    <a:gd name="T65" fmla="*/ 113 h 1890"/>
                    <a:gd name="T66" fmla="*/ 1307 w 1619"/>
                    <a:gd name="T67" fmla="*/ 71 h 1890"/>
                    <a:gd name="T68" fmla="*/ 1392 w 1619"/>
                    <a:gd name="T69" fmla="*/ 56 h 1890"/>
                    <a:gd name="T70" fmla="*/ 1548 w 1619"/>
                    <a:gd name="T71" fmla="*/ 4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1619" y="28"/>
                      </a:moveTo>
                      <a:lnTo>
                        <a:pt x="1619" y="0"/>
                      </a:lnTo>
                      <a:lnTo>
                        <a:pt x="1548" y="0"/>
                      </a:lnTo>
                      <a:lnTo>
                        <a:pt x="1463" y="14"/>
                      </a:lnTo>
                      <a:lnTo>
                        <a:pt x="1378" y="28"/>
                      </a:lnTo>
                      <a:lnTo>
                        <a:pt x="1378" y="28"/>
                      </a:lnTo>
                      <a:lnTo>
                        <a:pt x="1292" y="42"/>
                      </a:lnTo>
                      <a:lnTo>
                        <a:pt x="1221" y="56"/>
                      </a:lnTo>
                      <a:lnTo>
                        <a:pt x="1136" y="85"/>
                      </a:lnTo>
                      <a:lnTo>
                        <a:pt x="1065" y="113"/>
                      </a:lnTo>
                      <a:lnTo>
                        <a:pt x="994" y="142"/>
                      </a:lnTo>
                      <a:lnTo>
                        <a:pt x="923" y="184"/>
                      </a:lnTo>
                      <a:lnTo>
                        <a:pt x="852" y="227"/>
                      </a:lnTo>
                      <a:lnTo>
                        <a:pt x="781" y="270"/>
                      </a:lnTo>
                      <a:lnTo>
                        <a:pt x="781" y="270"/>
                      </a:lnTo>
                      <a:lnTo>
                        <a:pt x="710" y="327"/>
                      </a:lnTo>
                      <a:lnTo>
                        <a:pt x="654" y="383"/>
                      </a:lnTo>
                      <a:lnTo>
                        <a:pt x="583" y="426"/>
                      </a:lnTo>
                      <a:lnTo>
                        <a:pt x="526" y="497"/>
                      </a:lnTo>
                      <a:lnTo>
                        <a:pt x="469" y="554"/>
                      </a:lnTo>
                      <a:lnTo>
                        <a:pt x="426" y="611"/>
                      </a:lnTo>
                      <a:lnTo>
                        <a:pt x="370" y="682"/>
                      </a:lnTo>
                      <a:lnTo>
                        <a:pt x="327" y="753"/>
                      </a:lnTo>
                      <a:lnTo>
                        <a:pt x="313" y="767"/>
                      </a:lnTo>
                      <a:lnTo>
                        <a:pt x="270" y="838"/>
                      </a:lnTo>
                      <a:lnTo>
                        <a:pt x="228" y="909"/>
                      </a:lnTo>
                      <a:lnTo>
                        <a:pt x="185" y="995"/>
                      </a:lnTo>
                      <a:lnTo>
                        <a:pt x="157" y="1066"/>
                      </a:lnTo>
                      <a:lnTo>
                        <a:pt x="128" y="1151"/>
                      </a:lnTo>
                      <a:lnTo>
                        <a:pt x="100" y="1236"/>
                      </a:lnTo>
                      <a:lnTo>
                        <a:pt x="71" y="1322"/>
                      </a:lnTo>
                      <a:lnTo>
                        <a:pt x="43" y="1407"/>
                      </a:lnTo>
                      <a:lnTo>
                        <a:pt x="29" y="1507"/>
                      </a:lnTo>
                      <a:lnTo>
                        <a:pt x="29" y="1507"/>
                      </a:lnTo>
                      <a:lnTo>
                        <a:pt x="15" y="1606"/>
                      </a:lnTo>
                      <a:lnTo>
                        <a:pt x="0" y="1691"/>
                      </a:lnTo>
                      <a:lnTo>
                        <a:pt x="0" y="1791"/>
                      </a:lnTo>
                      <a:lnTo>
                        <a:pt x="0" y="1890"/>
                      </a:lnTo>
                      <a:lnTo>
                        <a:pt x="29" y="1890"/>
                      </a:lnTo>
                      <a:lnTo>
                        <a:pt x="29" y="1791"/>
                      </a:lnTo>
                      <a:lnTo>
                        <a:pt x="43" y="1691"/>
                      </a:lnTo>
                      <a:lnTo>
                        <a:pt x="43" y="1606"/>
                      </a:lnTo>
                      <a:lnTo>
                        <a:pt x="57" y="1521"/>
                      </a:lnTo>
                      <a:lnTo>
                        <a:pt x="57" y="1521"/>
                      </a:lnTo>
                      <a:lnTo>
                        <a:pt x="71" y="1421"/>
                      </a:lnTo>
                      <a:lnTo>
                        <a:pt x="100" y="1336"/>
                      </a:lnTo>
                      <a:lnTo>
                        <a:pt x="128" y="1251"/>
                      </a:lnTo>
                      <a:lnTo>
                        <a:pt x="157" y="1165"/>
                      </a:lnTo>
                      <a:lnTo>
                        <a:pt x="185" y="1080"/>
                      </a:lnTo>
                      <a:lnTo>
                        <a:pt x="228" y="995"/>
                      </a:lnTo>
                      <a:lnTo>
                        <a:pt x="256" y="924"/>
                      </a:lnTo>
                      <a:lnTo>
                        <a:pt x="299" y="853"/>
                      </a:lnTo>
                      <a:lnTo>
                        <a:pt x="341" y="782"/>
                      </a:lnTo>
                      <a:lnTo>
                        <a:pt x="398" y="710"/>
                      </a:lnTo>
                      <a:lnTo>
                        <a:pt x="441" y="639"/>
                      </a:lnTo>
                      <a:lnTo>
                        <a:pt x="497" y="582"/>
                      </a:lnTo>
                      <a:lnTo>
                        <a:pt x="554" y="511"/>
                      </a:lnTo>
                      <a:lnTo>
                        <a:pt x="611" y="455"/>
                      </a:lnTo>
                      <a:lnTo>
                        <a:pt x="668" y="398"/>
                      </a:lnTo>
                      <a:lnTo>
                        <a:pt x="739" y="341"/>
                      </a:lnTo>
                      <a:lnTo>
                        <a:pt x="795" y="298"/>
                      </a:lnTo>
                      <a:lnTo>
                        <a:pt x="866" y="255"/>
                      </a:lnTo>
                      <a:lnTo>
                        <a:pt x="937" y="213"/>
                      </a:lnTo>
                      <a:lnTo>
                        <a:pt x="1008" y="184"/>
                      </a:lnTo>
                      <a:lnTo>
                        <a:pt x="1079" y="142"/>
                      </a:lnTo>
                      <a:lnTo>
                        <a:pt x="1150" y="113"/>
                      </a:lnTo>
                      <a:lnTo>
                        <a:pt x="1221" y="85"/>
                      </a:lnTo>
                      <a:lnTo>
                        <a:pt x="1307" y="71"/>
                      </a:lnTo>
                      <a:lnTo>
                        <a:pt x="1392" y="56"/>
                      </a:lnTo>
                      <a:lnTo>
                        <a:pt x="1392" y="56"/>
                      </a:lnTo>
                      <a:lnTo>
                        <a:pt x="1463" y="42"/>
                      </a:lnTo>
                      <a:lnTo>
                        <a:pt x="1548" y="42"/>
                      </a:lnTo>
                      <a:lnTo>
                        <a:pt x="161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8" name="Freeform 97"/>
                <p:cNvSpPr>
                  <a:spLocks/>
                </p:cNvSpPr>
                <p:nvPr/>
              </p:nvSpPr>
              <p:spPr bwMode="auto">
                <a:xfrm>
                  <a:off x="7723" y="10783"/>
                  <a:ext cx="1561" cy="1820"/>
                </a:xfrm>
                <a:custGeom>
                  <a:avLst/>
                  <a:gdLst>
                    <a:gd name="T0" fmla="*/ 0 w 1561"/>
                    <a:gd name="T1" fmla="*/ 0 h 1820"/>
                    <a:gd name="T2" fmla="*/ 0 w 1561"/>
                    <a:gd name="T3" fmla="*/ 157 h 1820"/>
                    <a:gd name="T4" fmla="*/ 14 w 1561"/>
                    <a:gd name="T5" fmla="*/ 313 h 1820"/>
                    <a:gd name="T6" fmla="*/ 28 w 1561"/>
                    <a:gd name="T7" fmla="*/ 398 h 1820"/>
                    <a:gd name="T8" fmla="*/ 56 w 1561"/>
                    <a:gd name="T9" fmla="*/ 555 h 1820"/>
                    <a:gd name="T10" fmla="*/ 113 w 1561"/>
                    <a:gd name="T11" fmla="*/ 697 h 1820"/>
                    <a:gd name="T12" fmla="*/ 170 w 1561"/>
                    <a:gd name="T13" fmla="*/ 839 h 1820"/>
                    <a:gd name="T14" fmla="*/ 255 w 1561"/>
                    <a:gd name="T15" fmla="*/ 981 h 1820"/>
                    <a:gd name="T16" fmla="*/ 298 w 1561"/>
                    <a:gd name="T17" fmla="*/ 1052 h 1820"/>
                    <a:gd name="T18" fmla="*/ 397 w 1561"/>
                    <a:gd name="T19" fmla="*/ 1180 h 1820"/>
                    <a:gd name="T20" fmla="*/ 511 w 1561"/>
                    <a:gd name="T21" fmla="*/ 1294 h 1820"/>
                    <a:gd name="T22" fmla="*/ 624 w 1561"/>
                    <a:gd name="T23" fmla="*/ 1394 h 1820"/>
                    <a:gd name="T24" fmla="*/ 766 w 1561"/>
                    <a:gd name="T25" fmla="*/ 1493 h 1820"/>
                    <a:gd name="T26" fmla="*/ 837 w 1561"/>
                    <a:gd name="T27" fmla="*/ 1550 h 1820"/>
                    <a:gd name="T28" fmla="*/ 979 w 1561"/>
                    <a:gd name="T29" fmla="*/ 1621 h 1820"/>
                    <a:gd name="T30" fmla="*/ 1135 w 1561"/>
                    <a:gd name="T31" fmla="*/ 1692 h 1820"/>
                    <a:gd name="T32" fmla="*/ 1292 w 1561"/>
                    <a:gd name="T33" fmla="*/ 1749 h 1820"/>
                    <a:gd name="T34" fmla="*/ 1462 w 1561"/>
                    <a:gd name="T35" fmla="*/ 1806 h 1820"/>
                    <a:gd name="T36" fmla="*/ 1547 w 1561"/>
                    <a:gd name="T37" fmla="*/ 1820 h 1820"/>
                    <a:gd name="T38" fmla="*/ 1476 w 1561"/>
                    <a:gd name="T39" fmla="*/ 1763 h 1820"/>
                    <a:gd name="T40" fmla="*/ 1391 w 1561"/>
                    <a:gd name="T41" fmla="*/ 1749 h 1820"/>
                    <a:gd name="T42" fmla="*/ 1221 w 1561"/>
                    <a:gd name="T43" fmla="*/ 1692 h 1820"/>
                    <a:gd name="T44" fmla="*/ 1064 w 1561"/>
                    <a:gd name="T45" fmla="*/ 1635 h 1820"/>
                    <a:gd name="T46" fmla="*/ 922 w 1561"/>
                    <a:gd name="T47" fmla="*/ 1564 h 1820"/>
                    <a:gd name="T48" fmla="*/ 780 w 1561"/>
                    <a:gd name="T49" fmla="*/ 1479 h 1820"/>
                    <a:gd name="T50" fmla="*/ 653 w 1561"/>
                    <a:gd name="T51" fmla="*/ 1379 h 1820"/>
                    <a:gd name="T52" fmla="*/ 539 w 1561"/>
                    <a:gd name="T53" fmla="*/ 1266 h 1820"/>
                    <a:gd name="T54" fmla="*/ 426 w 1561"/>
                    <a:gd name="T55" fmla="*/ 1152 h 1820"/>
                    <a:gd name="T56" fmla="*/ 326 w 1561"/>
                    <a:gd name="T57" fmla="*/ 1024 h 1820"/>
                    <a:gd name="T58" fmla="*/ 241 w 1561"/>
                    <a:gd name="T59" fmla="*/ 896 h 1820"/>
                    <a:gd name="T60" fmla="*/ 170 w 1561"/>
                    <a:gd name="T61" fmla="*/ 754 h 1820"/>
                    <a:gd name="T62" fmla="*/ 113 w 1561"/>
                    <a:gd name="T63" fmla="*/ 612 h 1820"/>
                    <a:gd name="T64" fmla="*/ 71 w 1561"/>
                    <a:gd name="T65" fmla="*/ 469 h 1820"/>
                    <a:gd name="T66" fmla="*/ 56 w 1561"/>
                    <a:gd name="T67" fmla="*/ 384 h 1820"/>
                    <a:gd name="T68" fmla="*/ 28 w 1561"/>
                    <a:gd name="T69" fmla="*/ 242 h 1820"/>
                    <a:gd name="T70" fmla="*/ 28 w 1561"/>
                    <a:gd name="T71" fmla="*/ 86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1" h="1820">
                      <a:moveTo>
                        <a:pt x="28" y="0"/>
                      </a:moveTo>
                      <a:lnTo>
                        <a:pt x="0" y="0"/>
                      </a:lnTo>
                      <a:lnTo>
                        <a:pt x="0" y="86"/>
                      </a:lnTo>
                      <a:lnTo>
                        <a:pt x="0" y="157"/>
                      </a:lnTo>
                      <a:lnTo>
                        <a:pt x="0" y="242"/>
                      </a:lnTo>
                      <a:lnTo>
                        <a:pt x="14" y="313"/>
                      </a:lnTo>
                      <a:lnTo>
                        <a:pt x="28" y="398"/>
                      </a:lnTo>
                      <a:lnTo>
                        <a:pt x="28" y="398"/>
                      </a:lnTo>
                      <a:lnTo>
                        <a:pt x="42" y="484"/>
                      </a:lnTo>
                      <a:lnTo>
                        <a:pt x="56" y="555"/>
                      </a:lnTo>
                      <a:lnTo>
                        <a:pt x="85" y="626"/>
                      </a:lnTo>
                      <a:lnTo>
                        <a:pt x="113" y="697"/>
                      </a:lnTo>
                      <a:lnTo>
                        <a:pt x="142" y="768"/>
                      </a:lnTo>
                      <a:lnTo>
                        <a:pt x="170" y="839"/>
                      </a:lnTo>
                      <a:lnTo>
                        <a:pt x="213" y="910"/>
                      </a:lnTo>
                      <a:lnTo>
                        <a:pt x="255" y="981"/>
                      </a:lnTo>
                      <a:lnTo>
                        <a:pt x="255" y="981"/>
                      </a:lnTo>
                      <a:lnTo>
                        <a:pt x="298" y="1052"/>
                      </a:lnTo>
                      <a:lnTo>
                        <a:pt x="355" y="1109"/>
                      </a:lnTo>
                      <a:lnTo>
                        <a:pt x="397" y="1180"/>
                      </a:lnTo>
                      <a:lnTo>
                        <a:pt x="454" y="1237"/>
                      </a:lnTo>
                      <a:lnTo>
                        <a:pt x="511" y="1294"/>
                      </a:lnTo>
                      <a:lnTo>
                        <a:pt x="568" y="1351"/>
                      </a:lnTo>
                      <a:lnTo>
                        <a:pt x="624" y="1394"/>
                      </a:lnTo>
                      <a:lnTo>
                        <a:pt x="695" y="1450"/>
                      </a:lnTo>
                      <a:lnTo>
                        <a:pt x="766" y="1493"/>
                      </a:lnTo>
                      <a:lnTo>
                        <a:pt x="766" y="1507"/>
                      </a:lnTo>
                      <a:lnTo>
                        <a:pt x="837" y="1550"/>
                      </a:lnTo>
                      <a:lnTo>
                        <a:pt x="908" y="1593"/>
                      </a:lnTo>
                      <a:lnTo>
                        <a:pt x="979" y="1621"/>
                      </a:lnTo>
                      <a:lnTo>
                        <a:pt x="1050" y="1664"/>
                      </a:lnTo>
                      <a:lnTo>
                        <a:pt x="1135" y="1692"/>
                      </a:lnTo>
                      <a:lnTo>
                        <a:pt x="1206" y="1735"/>
                      </a:lnTo>
                      <a:lnTo>
                        <a:pt x="1292" y="1749"/>
                      </a:lnTo>
                      <a:lnTo>
                        <a:pt x="1377" y="1777"/>
                      </a:lnTo>
                      <a:lnTo>
                        <a:pt x="1462" y="1806"/>
                      </a:lnTo>
                      <a:lnTo>
                        <a:pt x="1476" y="1806"/>
                      </a:lnTo>
                      <a:lnTo>
                        <a:pt x="1547" y="1820"/>
                      </a:lnTo>
                      <a:lnTo>
                        <a:pt x="1561" y="1792"/>
                      </a:lnTo>
                      <a:lnTo>
                        <a:pt x="1476" y="1763"/>
                      </a:lnTo>
                      <a:lnTo>
                        <a:pt x="1476" y="1763"/>
                      </a:lnTo>
                      <a:lnTo>
                        <a:pt x="1391" y="1749"/>
                      </a:lnTo>
                      <a:lnTo>
                        <a:pt x="1306" y="1721"/>
                      </a:lnTo>
                      <a:lnTo>
                        <a:pt x="1221" y="1692"/>
                      </a:lnTo>
                      <a:lnTo>
                        <a:pt x="1150" y="1664"/>
                      </a:lnTo>
                      <a:lnTo>
                        <a:pt x="1064" y="1635"/>
                      </a:lnTo>
                      <a:lnTo>
                        <a:pt x="993" y="1593"/>
                      </a:lnTo>
                      <a:lnTo>
                        <a:pt x="922" y="1564"/>
                      </a:lnTo>
                      <a:lnTo>
                        <a:pt x="851" y="1522"/>
                      </a:lnTo>
                      <a:lnTo>
                        <a:pt x="780" y="1479"/>
                      </a:lnTo>
                      <a:lnTo>
                        <a:pt x="724" y="1422"/>
                      </a:lnTo>
                      <a:lnTo>
                        <a:pt x="653" y="1379"/>
                      </a:lnTo>
                      <a:lnTo>
                        <a:pt x="596" y="1323"/>
                      </a:lnTo>
                      <a:lnTo>
                        <a:pt x="539" y="1266"/>
                      </a:lnTo>
                      <a:lnTo>
                        <a:pt x="482" y="1209"/>
                      </a:lnTo>
                      <a:lnTo>
                        <a:pt x="426" y="1152"/>
                      </a:lnTo>
                      <a:lnTo>
                        <a:pt x="369" y="1095"/>
                      </a:lnTo>
                      <a:lnTo>
                        <a:pt x="326" y="1024"/>
                      </a:lnTo>
                      <a:lnTo>
                        <a:pt x="284" y="967"/>
                      </a:lnTo>
                      <a:lnTo>
                        <a:pt x="241" y="896"/>
                      </a:lnTo>
                      <a:lnTo>
                        <a:pt x="213" y="825"/>
                      </a:lnTo>
                      <a:lnTo>
                        <a:pt x="170" y="754"/>
                      </a:lnTo>
                      <a:lnTo>
                        <a:pt x="142" y="683"/>
                      </a:lnTo>
                      <a:lnTo>
                        <a:pt x="113" y="612"/>
                      </a:lnTo>
                      <a:lnTo>
                        <a:pt x="85" y="541"/>
                      </a:lnTo>
                      <a:lnTo>
                        <a:pt x="71" y="469"/>
                      </a:lnTo>
                      <a:lnTo>
                        <a:pt x="56" y="384"/>
                      </a:lnTo>
                      <a:lnTo>
                        <a:pt x="56" y="384"/>
                      </a:lnTo>
                      <a:lnTo>
                        <a:pt x="42" y="313"/>
                      </a:lnTo>
                      <a:lnTo>
                        <a:pt x="28" y="242"/>
                      </a:lnTo>
                      <a:lnTo>
                        <a:pt x="28" y="157"/>
                      </a:lnTo>
                      <a:lnTo>
                        <a:pt x="28" y="86"/>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nvGrpSpPr>
                <p:cNvPr id="10" name="Group 98"/>
                <p:cNvGrpSpPr>
                  <a:grpSpLocks/>
                </p:cNvGrpSpPr>
                <p:nvPr/>
              </p:nvGrpSpPr>
              <p:grpSpPr bwMode="auto">
                <a:xfrm>
                  <a:off x="10832" y="8907"/>
                  <a:ext cx="1619" cy="3696"/>
                  <a:chOff x="10832" y="8907"/>
                  <a:chExt cx="1619" cy="3696"/>
                </a:xfrm>
              </p:grpSpPr>
              <p:sp>
                <p:nvSpPr>
                  <p:cNvPr id="105" name="Freeform 104"/>
                  <p:cNvSpPr>
                    <a:spLocks/>
                  </p:cNvSpPr>
                  <p:nvPr/>
                </p:nvSpPr>
                <p:spPr bwMode="auto">
                  <a:xfrm>
                    <a:off x="10832" y="8907"/>
                    <a:ext cx="1619" cy="1890"/>
                  </a:xfrm>
                  <a:custGeom>
                    <a:avLst/>
                    <a:gdLst>
                      <a:gd name="T0" fmla="*/ 0 w 1619"/>
                      <a:gd name="T1" fmla="*/ 28 h 1890"/>
                      <a:gd name="T2" fmla="*/ 156 w 1619"/>
                      <a:gd name="T3" fmla="*/ 42 h 1890"/>
                      <a:gd name="T4" fmla="*/ 241 w 1619"/>
                      <a:gd name="T5" fmla="*/ 56 h 1890"/>
                      <a:gd name="T6" fmla="*/ 398 w 1619"/>
                      <a:gd name="T7" fmla="*/ 85 h 1890"/>
                      <a:gd name="T8" fmla="*/ 540 w 1619"/>
                      <a:gd name="T9" fmla="*/ 142 h 1890"/>
                      <a:gd name="T10" fmla="*/ 682 w 1619"/>
                      <a:gd name="T11" fmla="*/ 213 h 1890"/>
                      <a:gd name="T12" fmla="*/ 824 w 1619"/>
                      <a:gd name="T13" fmla="*/ 298 h 1890"/>
                      <a:gd name="T14" fmla="*/ 951 w 1619"/>
                      <a:gd name="T15" fmla="*/ 398 h 1890"/>
                      <a:gd name="T16" fmla="*/ 1065 w 1619"/>
                      <a:gd name="T17" fmla="*/ 511 h 1890"/>
                      <a:gd name="T18" fmla="*/ 1178 w 1619"/>
                      <a:gd name="T19" fmla="*/ 639 h 1890"/>
                      <a:gd name="T20" fmla="*/ 1278 w 1619"/>
                      <a:gd name="T21" fmla="*/ 782 h 1890"/>
                      <a:gd name="T22" fmla="*/ 1363 w 1619"/>
                      <a:gd name="T23" fmla="*/ 924 h 1890"/>
                      <a:gd name="T24" fmla="*/ 1434 w 1619"/>
                      <a:gd name="T25" fmla="*/ 1080 h 1890"/>
                      <a:gd name="T26" fmla="*/ 1491 w 1619"/>
                      <a:gd name="T27" fmla="*/ 1251 h 1890"/>
                      <a:gd name="T28" fmla="*/ 1548 w 1619"/>
                      <a:gd name="T29" fmla="*/ 1421 h 1890"/>
                      <a:gd name="T30" fmla="*/ 1562 w 1619"/>
                      <a:gd name="T31" fmla="*/ 1521 h 1890"/>
                      <a:gd name="T32" fmla="*/ 1590 w 1619"/>
                      <a:gd name="T33" fmla="*/ 1691 h 1890"/>
                      <a:gd name="T34" fmla="*/ 1590 w 1619"/>
                      <a:gd name="T35" fmla="*/ 1890 h 1890"/>
                      <a:gd name="T36" fmla="*/ 1619 w 1619"/>
                      <a:gd name="T37" fmla="*/ 1791 h 1890"/>
                      <a:gd name="T38" fmla="*/ 1604 w 1619"/>
                      <a:gd name="T39" fmla="*/ 1606 h 1890"/>
                      <a:gd name="T40" fmla="*/ 1590 w 1619"/>
                      <a:gd name="T41" fmla="*/ 1507 h 1890"/>
                      <a:gd name="T42" fmla="*/ 1548 w 1619"/>
                      <a:gd name="T43" fmla="*/ 1322 h 1890"/>
                      <a:gd name="T44" fmla="*/ 1491 w 1619"/>
                      <a:gd name="T45" fmla="*/ 1151 h 1890"/>
                      <a:gd name="T46" fmla="*/ 1434 w 1619"/>
                      <a:gd name="T47" fmla="*/ 995 h 1890"/>
                      <a:gd name="T48" fmla="*/ 1349 w 1619"/>
                      <a:gd name="T49" fmla="*/ 838 h 1890"/>
                      <a:gd name="T50" fmla="*/ 1292 w 1619"/>
                      <a:gd name="T51" fmla="*/ 753 h 1890"/>
                      <a:gd name="T52" fmla="*/ 1207 w 1619"/>
                      <a:gd name="T53" fmla="*/ 611 h 1890"/>
                      <a:gd name="T54" fmla="*/ 1093 w 1619"/>
                      <a:gd name="T55" fmla="*/ 497 h 1890"/>
                      <a:gd name="T56" fmla="*/ 965 w 1619"/>
                      <a:gd name="T57" fmla="*/ 383 h 1890"/>
                      <a:gd name="T58" fmla="*/ 838 w 1619"/>
                      <a:gd name="T59" fmla="*/ 270 h 1890"/>
                      <a:gd name="T60" fmla="*/ 767 w 1619"/>
                      <a:gd name="T61" fmla="*/ 227 h 1890"/>
                      <a:gd name="T62" fmla="*/ 625 w 1619"/>
                      <a:gd name="T63" fmla="*/ 142 h 1890"/>
                      <a:gd name="T64" fmla="*/ 483 w 1619"/>
                      <a:gd name="T65" fmla="*/ 85 h 1890"/>
                      <a:gd name="T66" fmla="*/ 327 w 1619"/>
                      <a:gd name="T67" fmla="*/ 42 h 1890"/>
                      <a:gd name="T68" fmla="*/ 241 w 1619"/>
                      <a:gd name="T69" fmla="*/ 28 h 1890"/>
                      <a:gd name="T70" fmla="*/ 85 w 1619"/>
                      <a:gd name="T71"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0" y="0"/>
                        </a:moveTo>
                        <a:lnTo>
                          <a:pt x="0" y="28"/>
                        </a:lnTo>
                        <a:lnTo>
                          <a:pt x="85" y="42"/>
                        </a:lnTo>
                        <a:lnTo>
                          <a:pt x="156" y="42"/>
                        </a:lnTo>
                        <a:lnTo>
                          <a:pt x="241" y="56"/>
                        </a:lnTo>
                        <a:lnTo>
                          <a:pt x="241" y="56"/>
                        </a:lnTo>
                        <a:lnTo>
                          <a:pt x="312" y="71"/>
                        </a:lnTo>
                        <a:lnTo>
                          <a:pt x="398" y="85"/>
                        </a:lnTo>
                        <a:lnTo>
                          <a:pt x="469" y="113"/>
                        </a:lnTo>
                        <a:lnTo>
                          <a:pt x="540" y="142"/>
                        </a:lnTo>
                        <a:lnTo>
                          <a:pt x="611" y="184"/>
                        </a:lnTo>
                        <a:lnTo>
                          <a:pt x="682" y="213"/>
                        </a:lnTo>
                        <a:lnTo>
                          <a:pt x="753" y="255"/>
                        </a:lnTo>
                        <a:lnTo>
                          <a:pt x="824" y="298"/>
                        </a:lnTo>
                        <a:lnTo>
                          <a:pt x="880" y="341"/>
                        </a:lnTo>
                        <a:lnTo>
                          <a:pt x="951" y="398"/>
                        </a:lnTo>
                        <a:lnTo>
                          <a:pt x="1008" y="455"/>
                        </a:lnTo>
                        <a:lnTo>
                          <a:pt x="1065" y="511"/>
                        </a:lnTo>
                        <a:lnTo>
                          <a:pt x="1122" y="582"/>
                        </a:lnTo>
                        <a:lnTo>
                          <a:pt x="1178" y="639"/>
                        </a:lnTo>
                        <a:lnTo>
                          <a:pt x="1221" y="710"/>
                        </a:lnTo>
                        <a:lnTo>
                          <a:pt x="1278" y="782"/>
                        </a:lnTo>
                        <a:lnTo>
                          <a:pt x="1320" y="853"/>
                        </a:lnTo>
                        <a:lnTo>
                          <a:pt x="1363" y="924"/>
                        </a:lnTo>
                        <a:lnTo>
                          <a:pt x="1391" y="995"/>
                        </a:lnTo>
                        <a:lnTo>
                          <a:pt x="1434" y="1080"/>
                        </a:lnTo>
                        <a:lnTo>
                          <a:pt x="1462" y="1165"/>
                        </a:lnTo>
                        <a:lnTo>
                          <a:pt x="1491" y="1251"/>
                        </a:lnTo>
                        <a:lnTo>
                          <a:pt x="1519" y="1336"/>
                        </a:lnTo>
                        <a:lnTo>
                          <a:pt x="1548" y="1421"/>
                        </a:lnTo>
                        <a:lnTo>
                          <a:pt x="1562" y="1521"/>
                        </a:lnTo>
                        <a:lnTo>
                          <a:pt x="1562" y="1521"/>
                        </a:lnTo>
                        <a:lnTo>
                          <a:pt x="1576" y="1606"/>
                        </a:lnTo>
                        <a:lnTo>
                          <a:pt x="1590" y="1691"/>
                        </a:lnTo>
                        <a:lnTo>
                          <a:pt x="1590" y="1791"/>
                        </a:lnTo>
                        <a:lnTo>
                          <a:pt x="1590" y="1890"/>
                        </a:lnTo>
                        <a:lnTo>
                          <a:pt x="1619" y="1890"/>
                        </a:lnTo>
                        <a:lnTo>
                          <a:pt x="1619" y="1791"/>
                        </a:lnTo>
                        <a:lnTo>
                          <a:pt x="1619" y="1691"/>
                        </a:lnTo>
                        <a:lnTo>
                          <a:pt x="1604" y="1606"/>
                        </a:lnTo>
                        <a:lnTo>
                          <a:pt x="1590" y="1507"/>
                        </a:lnTo>
                        <a:lnTo>
                          <a:pt x="1590" y="1507"/>
                        </a:lnTo>
                        <a:lnTo>
                          <a:pt x="1576" y="1407"/>
                        </a:lnTo>
                        <a:lnTo>
                          <a:pt x="1548" y="1322"/>
                        </a:lnTo>
                        <a:lnTo>
                          <a:pt x="1519" y="1236"/>
                        </a:lnTo>
                        <a:lnTo>
                          <a:pt x="1491" y="1151"/>
                        </a:lnTo>
                        <a:lnTo>
                          <a:pt x="1462" y="1066"/>
                        </a:lnTo>
                        <a:lnTo>
                          <a:pt x="1434" y="995"/>
                        </a:lnTo>
                        <a:lnTo>
                          <a:pt x="1391" y="909"/>
                        </a:lnTo>
                        <a:lnTo>
                          <a:pt x="1349" y="838"/>
                        </a:lnTo>
                        <a:lnTo>
                          <a:pt x="1306" y="767"/>
                        </a:lnTo>
                        <a:lnTo>
                          <a:pt x="1292" y="753"/>
                        </a:lnTo>
                        <a:lnTo>
                          <a:pt x="1249" y="682"/>
                        </a:lnTo>
                        <a:lnTo>
                          <a:pt x="1207" y="611"/>
                        </a:lnTo>
                        <a:lnTo>
                          <a:pt x="1150" y="554"/>
                        </a:lnTo>
                        <a:lnTo>
                          <a:pt x="1093" y="497"/>
                        </a:lnTo>
                        <a:lnTo>
                          <a:pt x="1036" y="426"/>
                        </a:lnTo>
                        <a:lnTo>
                          <a:pt x="965" y="383"/>
                        </a:lnTo>
                        <a:lnTo>
                          <a:pt x="909" y="327"/>
                        </a:lnTo>
                        <a:lnTo>
                          <a:pt x="838" y="270"/>
                        </a:lnTo>
                        <a:lnTo>
                          <a:pt x="838" y="270"/>
                        </a:lnTo>
                        <a:lnTo>
                          <a:pt x="767" y="227"/>
                        </a:lnTo>
                        <a:lnTo>
                          <a:pt x="696" y="184"/>
                        </a:lnTo>
                        <a:lnTo>
                          <a:pt x="625" y="142"/>
                        </a:lnTo>
                        <a:lnTo>
                          <a:pt x="554" y="113"/>
                        </a:lnTo>
                        <a:lnTo>
                          <a:pt x="483" y="85"/>
                        </a:lnTo>
                        <a:lnTo>
                          <a:pt x="412" y="56"/>
                        </a:lnTo>
                        <a:lnTo>
                          <a:pt x="327" y="42"/>
                        </a:lnTo>
                        <a:lnTo>
                          <a:pt x="241" y="28"/>
                        </a:lnTo>
                        <a:lnTo>
                          <a:pt x="241" y="28"/>
                        </a:lnTo>
                        <a:lnTo>
                          <a:pt x="156" y="14"/>
                        </a:lnTo>
                        <a:lnTo>
                          <a:pt x="8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6" name="Freeform 105"/>
                  <p:cNvSpPr>
                    <a:spLocks/>
                  </p:cNvSpPr>
                  <p:nvPr/>
                </p:nvSpPr>
                <p:spPr bwMode="auto">
                  <a:xfrm>
                    <a:off x="10875" y="10783"/>
                    <a:ext cx="1561" cy="1820"/>
                  </a:xfrm>
                  <a:custGeom>
                    <a:avLst/>
                    <a:gdLst>
                      <a:gd name="T0" fmla="*/ 1533 w 1561"/>
                      <a:gd name="T1" fmla="*/ 0 h 1820"/>
                      <a:gd name="T2" fmla="*/ 1533 w 1561"/>
                      <a:gd name="T3" fmla="*/ 157 h 1820"/>
                      <a:gd name="T4" fmla="*/ 1519 w 1561"/>
                      <a:gd name="T5" fmla="*/ 313 h 1820"/>
                      <a:gd name="T6" fmla="*/ 1505 w 1561"/>
                      <a:gd name="T7" fmla="*/ 384 h 1820"/>
                      <a:gd name="T8" fmla="*/ 1476 w 1561"/>
                      <a:gd name="T9" fmla="*/ 541 h 1820"/>
                      <a:gd name="T10" fmla="*/ 1419 w 1561"/>
                      <a:gd name="T11" fmla="*/ 683 h 1820"/>
                      <a:gd name="T12" fmla="*/ 1363 w 1561"/>
                      <a:gd name="T13" fmla="*/ 825 h 1820"/>
                      <a:gd name="T14" fmla="*/ 1277 w 1561"/>
                      <a:gd name="T15" fmla="*/ 967 h 1820"/>
                      <a:gd name="T16" fmla="*/ 1192 w 1561"/>
                      <a:gd name="T17" fmla="*/ 1095 h 1820"/>
                      <a:gd name="T18" fmla="*/ 1093 w 1561"/>
                      <a:gd name="T19" fmla="*/ 1209 h 1820"/>
                      <a:gd name="T20" fmla="*/ 965 w 1561"/>
                      <a:gd name="T21" fmla="*/ 1323 h 1820"/>
                      <a:gd name="T22" fmla="*/ 852 w 1561"/>
                      <a:gd name="T23" fmla="*/ 1422 h 1820"/>
                      <a:gd name="T24" fmla="*/ 710 w 1561"/>
                      <a:gd name="T25" fmla="*/ 1522 h 1820"/>
                      <a:gd name="T26" fmla="*/ 568 w 1561"/>
                      <a:gd name="T27" fmla="*/ 1593 h 1820"/>
                      <a:gd name="T28" fmla="*/ 411 w 1561"/>
                      <a:gd name="T29" fmla="*/ 1664 h 1820"/>
                      <a:gd name="T30" fmla="*/ 255 w 1561"/>
                      <a:gd name="T31" fmla="*/ 1721 h 1820"/>
                      <a:gd name="T32" fmla="*/ 85 w 1561"/>
                      <a:gd name="T33" fmla="*/ 1763 h 1820"/>
                      <a:gd name="T34" fmla="*/ 0 w 1561"/>
                      <a:gd name="T35" fmla="*/ 1792 h 1820"/>
                      <a:gd name="T36" fmla="*/ 85 w 1561"/>
                      <a:gd name="T37" fmla="*/ 1806 h 1820"/>
                      <a:gd name="T38" fmla="*/ 184 w 1561"/>
                      <a:gd name="T39" fmla="*/ 1777 h 1820"/>
                      <a:gd name="T40" fmla="*/ 355 w 1561"/>
                      <a:gd name="T41" fmla="*/ 1735 h 1820"/>
                      <a:gd name="T42" fmla="*/ 511 w 1561"/>
                      <a:gd name="T43" fmla="*/ 1664 h 1820"/>
                      <a:gd name="T44" fmla="*/ 653 w 1561"/>
                      <a:gd name="T45" fmla="*/ 1593 h 1820"/>
                      <a:gd name="T46" fmla="*/ 795 w 1561"/>
                      <a:gd name="T47" fmla="*/ 1507 h 1820"/>
                      <a:gd name="T48" fmla="*/ 866 w 1561"/>
                      <a:gd name="T49" fmla="*/ 1450 h 1820"/>
                      <a:gd name="T50" fmla="*/ 993 w 1561"/>
                      <a:gd name="T51" fmla="*/ 1351 h 1820"/>
                      <a:gd name="T52" fmla="*/ 1107 w 1561"/>
                      <a:gd name="T53" fmla="*/ 1237 h 1820"/>
                      <a:gd name="T54" fmla="*/ 1206 w 1561"/>
                      <a:gd name="T55" fmla="*/ 1109 h 1820"/>
                      <a:gd name="T56" fmla="*/ 1306 w 1561"/>
                      <a:gd name="T57" fmla="*/ 981 h 1820"/>
                      <a:gd name="T58" fmla="*/ 1348 w 1561"/>
                      <a:gd name="T59" fmla="*/ 910 h 1820"/>
                      <a:gd name="T60" fmla="*/ 1419 w 1561"/>
                      <a:gd name="T61" fmla="*/ 768 h 1820"/>
                      <a:gd name="T62" fmla="*/ 1476 w 1561"/>
                      <a:gd name="T63" fmla="*/ 626 h 1820"/>
                      <a:gd name="T64" fmla="*/ 1519 w 1561"/>
                      <a:gd name="T65" fmla="*/ 484 h 1820"/>
                      <a:gd name="T66" fmla="*/ 1533 w 1561"/>
                      <a:gd name="T67" fmla="*/ 398 h 1820"/>
                      <a:gd name="T68" fmla="*/ 1547 w 1561"/>
                      <a:gd name="T69" fmla="*/ 313 h 1820"/>
                      <a:gd name="T70" fmla="*/ 1561 w 1561"/>
                      <a:gd name="T71" fmla="*/ 157 h 1820"/>
                      <a:gd name="T72" fmla="*/ 1561 w 1561"/>
                      <a:gd name="T73" fmla="*/ 0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1" h="1820">
                        <a:moveTo>
                          <a:pt x="1561" y="0"/>
                        </a:moveTo>
                        <a:lnTo>
                          <a:pt x="1533" y="0"/>
                        </a:lnTo>
                        <a:lnTo>
                          <a:pt x="1533" y="86"/>
                        </a:lnTo>
                        <a:lnTo>
                          <a:pt x="1533" y="157"/>
                        </a:lnTo>
                        <a:lnTo>
                          <a:pt x="1533" y="242"/>
                        </a:lnTo>
                        <a:lnTo>
                          <a:pt x="1519" y="313"/>
                        </a:lnTo>
                        <a:lnTo>
                          <a:pt x="1505" y="384"/>
                        </a:lnTo>
                        <a:lnTo>
                          <a:pt x="1505" y="384"/>
                        </a:lnTo>
                        <a:lnTo>
                          <a:pt x="1490" y="469"/>
                        </a:lnTo>
                        <a:lnTo>
                          <a:pt x="1476" y="541"/>
                        </a:lnTo>
                        <a:lnTo>
                          <a:pt x="1448" y="612"/>
                        </a:lnTo>
                        <a:lnTo>
                          <a:pt x="1419" y="683"/>
                        </a:lnTo>
                        <a:lnTo>
                          <a:pt x="1391" y="754"/>
                        </a:lnTo>
                        <a:lnTo>
                          <a:pt x="1363" y="825"/>
                        </a:lnTo>
                        <a:lnTo>
                          <a:pt x="1320" y="896"/>
                        </a:lnTo>
                        <a:lnTo>
                          <a:pt x="1277" y="967"/>
                        </a:lnTo>
                        <a:lnTo>
                          <a:pt x="1235" y="1024"/>
                        </a:lnTo>
                        <a:lnTo>
                          <a:pt x="1192" y="1095"/>
                        </a:lnTo>
                        <a:lnTo>
                          <a:pt x="1135" y="1152"/>
                        </a:lnTo>
                        <a:lnTo>
                          <a:pt x="1093" y="1209"/>
                        </a:lnTo>
                        <a:lnTo>
                          <a:pt x="1036" y="1266"/>
                        </a:lnTo>
                        <a:lnTo>
                          <a:pt x="965" y="1323"/>
                        </a:lnTo>
                        <a:lnTo>
                          <a:pt x="908" y="1379"/>
                        </a:lnTo>
                        <a:lnTo>
                          <a:pt x="852" y="1422"/>
                        </a:lnTo>
                        <a:lnTo>
                          <a:pt x="781" y="1479"/>
                        </a:lnTo>
                        <a:lnTo>
                          <a:pt x="710" y="1522"/>
                        </a:lnTo>
                        <a:lnTo>
                          <a:pt x="639" y="1564"/>
                        </a:lnTo>
                        <a:lnTo>
                          <a:pt x="568" y="1593"/>
                        </a:lnTo>
                        <a:lnTo>
                          <a:pt x="497" y="1635"/>
                        </a:lnTo>
                        <a:lnTo>
                          <a:pt x="411" y="1664"/>
                        </a:lnTo>
                        <a:lnTo>
                          <a:pt x="340" y="1692"/>
                        </a:lnTo>
                        <a:lnTo>
                          <a:pt x="255" y="1721"/>
                        </a:lnTo>
                        <a:lnTo>
                          <a:pt x="170" y="1749"/>
                        </a:lnTo>
                        <a:lnTo>
                          <a:pt x="85" y="1763"/>
                        </a:lnTo>
                        <a:lnTo>
                          <a:pt x="85" y="1763"/>
                        </a:lnTo>
                        <a:lnTo>
                          <a:pt x="0" y="1792"/>
                        </a:lnTo>
                        <a:lnTo>
                          <a:pt x="14" y="1820"/>
                        </a:lnTo>
                        <a:lnTo>
                          <a:pt x="85" y="1806"/>
                        </a:lnTo>
                        <a:lnTo>
                          <a:pt x="99" y="1806"/>
                        </a:lnTo>
                        <a:lnTo>
                          <a:pt x="184" y="1777"/>
                        </a:lnTo>
                        <a:lnTo>
                          <a:pt x="269" y="1749"/>
                        </a:lnTo>
                        <a:lnTo>
                          <a:pt x="355" y="1735"/>
                        </a:lnTo>
                        <a:lnTo>
                          <a:pt x="426" y="1692"/>
                        </a:lnTo>
                        <a:lnTo>
                          <a:pt x="511" y="1664"/>
                        </a:lnTo>
                        <a:lnTo>
                          <a:pt x="582" y="1621"/>
                        </a:lnTo>
                        <a:lnTo>
                          <a:pt x="653" y="1593"/>
                        </a:lnTo>
                        <a:lnTo>
                          <a:pt x="724" y="1550"/>
                        </a:lnTo>
                        <a:lnTo>
                          <a:pt x="795" y="1507"/>
                        </a:lnTo>
                        <a:lnTo>
                          <a:pt x="795" y="1493"/>
                        </a:lnTo>
                        <a:lnTo>
                          <a:pt x="866" y="1450"/>
                        </a:lnTo>
                        <a:lnTo>
                          <a:pt x="937" y="1394"/>
                        </a:lnTo>
                        <a:lnTo>
                          <a:pt x="993" y="1351"/>
                        </a:lnTo>
                        <a:lnTo>
                          <a:pt x="1050" y="1294"/>
                        </a:lnTo>
                        <a:lnTo>
                          <a:pt x="1107" y="1237"/>
                        </a:lnTo>
                        <a:lnTo>
                          <a:pt x="1164" y="1180"/>
                        </a:lnTo>
                        <a:lnTo>
                          <a:pt x="1206" y="1109"/>
                        </a:lnTo>
                        <a:lnTo>
                          <a:pt x="1263" y="1052"/>
                        </a:lnTo>
                        <a:lnTo>
                          <a:pt x="1306" y="981"/>
                        </a:lnTo>
                        <a:lnTo>
                          <a:pt x="1306" y="981"/>
                        </a:lnTo>
                        <a:lnTo>
                          <a:pt x="1348" y="910"/>
                        </a:lnTo>
                        <a:lnTo>
                          <a:pt x="1391" y="839"/>
                        </a:lnTo>
                        <a:lnTo>
                          <a:pt x="1419" y="768"/>
                        </a:lnTo>
                        <a:lnTo>
                          <a:pt x="1448" y="697"/>
                        </a:lnTo>
                        <a:lnTo>
                          <a:pt x="1476" y="626"/>
                        </a:lnTo>
                        <a:lnTo>
                          <a:pt x="1505" y="555"/>
                        </a:lnTo>
                        <a:lnTo>
                          <a:pt x="1519" y="484"/>
                        </a:lnTo>
                        <a:lnTo>
                          <a:pt x="1533" y="398"/>
                        </a:lnTo>
                        <a:lnTo>
                          <a:pt x="1533" y="398"/>
                        </a:lnTo>
                        <a:lnTo>
                          <a:pt x="1533" y="398"/>
                        </a:lnTo>
                        <a:lnTo>
                          <a:pt x="1547" y="313"/>
                        </a:lnTo>
                        <a:lnTo>
                          <a:pt x="1561" y="242"/>
                        </a:lnTo>
                        <a:lnTo>
                          <a:pt x="1561" y="157"/>
                        </a:lnTo>
                        <a:lnTo>
                          <a:pt x="1561" y="86"/>
                        </a:lnTo>
                        <a:lnTo>
                          <a:pt x="15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00" name="Rectangle 99"/>
                <p:cNvSpPr>
                  <a:spLocks noChangeArrowheads="1"/>
                </p:cNvSpPr>
                <p:nvPr/>
              </p:nvSpPr>
              <p:spPr bwMode="auto">
                <a:xfrm>
                  <a:off x="9199" y="12617"/>
                  <a:ext cx="1718"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101" name="Freeform 100"/>
                <p:cNvSpPr>
                  <a:spLocks/>
                </p:cNvSpPr>
                <p:nvPr/>
              </p:nvSpPr>
              <p:spPr bwMode="auto">
                <a:xfrm>
                  <a:off x="9100" y="7599"/>
                  <a:ext cx="241" cy="1322"/>
                </a:xfrm>
                <a:custGeom>
                  <a:avLst/>
                  <a:gdLst>
                    <a:gd name="T0" fmla="*/ 213 w 241"/>
                    <a:gd name="T1" fmla="*/ 1322 h 1322"/>
                    <a:gd name="T2" fmla="*/ 241 w 241"/>
                    <a:gd name="T3" fmla="*/ 1322 h 1322"/>
                    <a:gd name="T4" fmla="*/ 28 w 241"/>
                    <a:gd name="T5" fmla="*/ 0 h 1322"/>
                    <a:gd name="T6" fmla="*/ 0 w 241"/>
                    <a:gd name="T7" fmla="*/ 14 h 1322"/>
                    <a:gd name="T8" fmla="*/ 213 w 241"/>
                    <a:gd name="T9" fmla="*/ 1322 h 1322"/>
                  </a:gdLst>
                  <a:ahLst/>
                  <a:cxnLst>
                    <a:cxn ang="0">
                      <a:pos x="T0" y="T1"/>
                    </a:cxn>
                    <a:cxn ang="0">
                      <a:pos x="T2" y="T3"/>
                    </a:cxn>
                    <a:cxn ang="0">
                      <a:pos x="T4" y="T5"/>
                    </a:cxn>
                    <a:cxn ang="0">
                      <a:pos x="T6" y="T7"/>
                    </a:cxn>
                    <a:cxn ang="0">
                      <a:pos x="T8" y="T9"/>
                    </a:cxn>
                  </a:cxnLst>
                  <a:rect l="0" t="0" r="r" b="b"/>
                  <a:pathLst>
                    <a:path w="241" h="1322">
                      <a:moveTo>
                        <a:pt x="213" y="1322"/>
                      </a:moveTo>
                      <a:lnTo>
                        <a:pt x="241" y="1322"/>
                      </a:lnTo>
                      <a:lnTo>
                        <a:pt x="28" y="0"/>
                      </a:lnTo>
                      <a:lnTo>
                        <a:pt x="0" y="14"/>
                      </a:lnTo>
                      <a:lnTo>
                        <a:pt x="213"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2" name="Freeform 101"/>
                <p:cNvSpPr>
                  <a:spLocks/>
                </p:cNvSpPr>
                <p:nvPr/>
              </p:nvSpPr>
              <p:spPr bwMode="auto">
                <a:xfrm>
                  <a:off x="10818" y="7599"/>
                  <a:ext cx="241" cy="1322"/>
                </a:xfrm>
                <a:custGeom>
                  <a:avLst/>
                  <a:gdLst>
                    <a:gd name="T0" fmla="*/ 0 w 241"/>
                    <a:gd name="T1" fmla="*/ 1322 h 1322"/>
                    <a:gd name="T2" fmla="*/ 28 w 241"/>
                    <a:gd name="T3" fmla="*/ 1322 h 1322"/>
                    <a:gd name="T4" fmla="*/ 241 w 241"/>
                    <a:gd name="T5" fmla="*/ 14 h 1322"/>
                    <a:gd name="T6" fmla="*/ 213 w 241"/>
                    <a:gd name="T7" fmla="*/ 0 h 1322"/>
                    <a:gd name="T8" fmla="*/ 0 w 241"/>
                    <a:gd name="T9" fmla="*/ 1322 h 1322"/>
                  </a:gdLst>
                  <a:ahLst/>
                  <a:cxnLst>
                    <a:cxn ang="0">
                      <a:pos x="T0" y="T1"/>
                    </a:cxn>
                    <a:cxn ang="0">
                      <a:pos x="T2" y="T3"/>
                    </a:cxn>
                    <a:cxn ang="0">
                      <a:pos x="T4" y="T5"/>
                    </a:cxn>
                    <a:cxn ang="0">
                      <a:pos x="T6" y="T7"/>
                    </a:cxn>
                    <a:cxn ang="0">
                      <a:pos x="T8" y="T9"/>
                    </a:cxn>
                  </a:cxnLst>
                  <a:rect l="0" t="0" r="r" b="b"/>
                  <a:pathLst>
                    <a:path w="241" h="1322">
                      <a:moveTo>
                        <a:pt x="0" y="1322"/>
                      </a:moveTo>
                      <a:lnTo>
                        <a:pt x="28" y="1322"/>
                      </a:lnTo>
                      <a:lnTo>
                        <a:pt x="241" y="14"/>
                      </a:lnTo>
                      <a:lnTo>
                        <a:pt x="213" y="0"/>
                      </a:lnTo>
                      <a:lnTo>
                        <a:pt x="0"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3" name="Oval 102"/>
                <p:cNvSpPr>
                  <a:spLocks noChangeArrowheads="1"/>
                </p:cNvSpPr>
                <p:nvPr/>
              </p:nvSpPr>
              <p:spPr bwMode="auto">
                <a:xfrm>
                  <a:off x="9128" y="7542"/>
                  <a:ext cx="1903" cy="7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4" name="Oval 103"/>
                <p:cNvSpPr>
                  <a:spLocks noChangeArrowheads="1"/>
                </p:cNvSpPr>
                <p:nvPr/>
              </p:nvSpPr>
              <p:spPr bwMode="auto">
                <a:xfrm>
                  <a:off x="9100" y="7499"/>
                  <a:ext cx="1959" cy="142"/>
                </a:xfrm>
                <a:prstGeom prst="ellipse">
                  <a:avLst/>
                </a:prstGeom>
                <a:noFill/>
                <a:ln w="1778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grpSp>
          <p:sp>
            <p:nvSpPr>
              <p:cNvPr id="79" name="Oval 78"/>
              <p:cNvSpPr>
                <a:spLocks noChangeArrowheads="1"/>
              </p:cNvSpPr>
              <p:nvPr/>
            </p:nvSpPr>
            <p:spPr bwMode="auto">
              <a:xfrm>
                <a:off x="1776095" y="195008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80" name="Oval 79"/>
              <p:cNvSpPr>
                <a:spLocks noChangeArrowheads="1"/>
              </p:cNvSpPr>
              <p:nvPr/>
            </p:nvSpPr>
            <p:spPr bwMode="auto">
              <a:xfrm>
                <a:off x="1722120" y="9753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81" name="Oval 80"/>
              <p:cNvSpPr>
                <a:spLocks noChangeArrowheads="1"/>
              </p:cNvSpPr>
              <p:nvPr/>
            </p:nvSpPr>
            <p:spPr bwMode="auto">
              <a:xfrm>
                <a:off x="748665" y="111061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82" name="Oval 81"/>
              <p:cNvSpPr>
                <a:spLocks noChangeArrowheads="1"/>
              </p:cNvSpPr>
              <p:nvPr/>
            </p:nvSpPr>
            <p:spPr bwMode="auto">
              <a:xfrm>
                <a:off x="1235710" y="1678940"/>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83" name="Oval 82"/>
              <p:cNvSpPr>
                <a:spLocks noChangeArrowheads="1"/>
              </p:cNvSpPr>
              <p:nvPr/>
            </p:nvSpPr>
            <p:spPr bwMode="auto">
              <a:xfrm>
                <a:off x="137096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84" name="Oval 83"/>
              <p:cNvSpPr>
                <a:spLocks noChangeArrowheads="1"/>
              </p:cNvSpPr>
              <p:nvPr/>
            </p:nvSpPr>
            <p:spPr bwMode="auto">
              <a:xfrm>
                <a:off x="193865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85" name="Oval 84"/>
              <p:cNvSpPr>
                <a:spLocks noChangeArrowheads="1"/>
              </p:cNvSpPr>
              <p:nvPr/>
            </p:nvSpPr>
            <p:spPr bwMode="auto">
              <a:xfrm>
                <a:off x="2371725" y="20586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86" name="Oval 85"/>
              <p:cNvSpPr>
                <a:spLocks noChangeArrowheads="1"/>
              </p:cNvSpPr>
              <p:nvPr/>
            </p:nvSpPr>
            <p:spPr bwMode="auto">
              <a:xfrm>
                <a:off x="2479675" y="157099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87" name="Oval 86"/>
              <p:cNvSpPr>
                <a:spLocks noChangeArrowheads="1"/>
              </p:cNvSpPr>
              <p:nvPr/>
            </p:nvSpPr>
            <p:spPr bwMode="auto">
              <a:xfrm>
                <a:off x="1506220" y="2383155"/>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88" name="Oval 87"/>
              <p:cNvSpPr>
                <a:spLocks noChangeArrowheads="1"/>
              </p:cNvSpPr>
              <p:nvPr/>
            </p:nvSpPr>
            <p:spPr bwMode="auto">
              <a:xfrm>
                <a:off x="1506220" y="287083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89" name="Oval 88"/>
              <p:cNvSpPr>
                <a:spLocks noChangeArrowheads="1"/>
              </p:cNvSpPr>
              <p:nvPr/>
            </p:nvSpPr>
            <p:spPr bwMode="auto">
              <a:xfrm>
                <a:off x="910590" y="20040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90" name="Oval 89"/>
              <p:cNvSpPr>
                <a:spLocks noChangeArrowheads="1"/>
              </p:cNvSpPr>
              <p:nvPr/>
            </p:nvSpPr>
            <p:spPr bwMode="auto">
              <a:xfrm>
                <a:off x="315595" y="178752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91" name="Oval 90"/>
              <p:cNvSpPr>
                <a:spLocks noChangeArrowheads="1"/>
              </p:cNvSpPr>
              <p:nvPr/>
            </p:nvSpPr>
            <p:spPr bwMode="auto">
              <a:xfrm>
                <a:off x="748665" y="281686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92" name="Rectangle 91"/>
              <p:cNvSpPr>
                <a:spLocks noChangeArrowheads="1"/>
              </p:cNvSpPr>
              <p:nvPr/>
            </p:nvSpPr>
            <p:spPr bwMode="auto">
              <a:xfrm>
                <a:off x="414655" y="232727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93" name="Rectangle 92"/>
              <p:cNvSpPr>
                <a:spLocks noChangeArrowheads="1"/>
              </p:cNvSpPr>
              <p:nvPr/>
            </p:nvSpPr>
            <p:spPr bwMode="auto">
              <a:xfrm>
                <a:off x="1073150" y="238315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94" name="Rectangle 93"/>
              <p:cNvSpPr>
                <a:spLocks noChangeArrowheads="1"/>
              </p:cNvSpPr>
              <p:nvPr/>
            </p:nvSpPr>
            <p:spPr bwMode="auto">
              <a:xfrm>
                <a:off x="2046605"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95" name="Rectangle 94"/>
              <p:cNvSpPr>
                <a:spLocks noChangeArrowheads="1"/>
              </p:cNvSpPr>
              <p:nvPr/>
            </p:nvSpPr>
            <p:spPr bwMode="auto">
              <a:xfrm>
                <a:off x="2046605" y="2545715"/>
                <a:ext cx="288925"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96" name="Rectangle 95"/>
              <p:cNvSpPr>
                <a:spLocks noChangeArrowheads="1"/>
              </p:cNvSpPr>
              <p:nvPr/>
            </p:nvSpPr>
            <p:spPr bwMode="auto">
              <a:xfrm>
                <a:off x="640080"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grpSp>
        <p:sp>
          <p:nvSpPr>
            <p:cNvPr id="77" name="Oval 76"/>
            <p:cNvSpPr>
              <a:spLocks noChangeArrowheads="1"/>
            </p:cNvSpPr>
            <p:nvPr/>
          </p:nvSpPr>
          <p:spPr bwMode="auto">
            <a:xfrm>
              <a:off x="2514600" y="240030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055066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2" name="Rectangle 41"/>
          <p:cNvSpPr/>
          <p:nvPr/>
        </p:nvSpPr>
        <p:spPr>
          <a:xfrm>
            <a:off x="1323975" y="1628775"/>
            <a:ext cx="7106901" cy="3877985"/>
          </a:xfrm>
          <a:prstGeom prst="rect">
            <a:avLst/>
          </a:prstGeom>
        </p:spPr>
        <p:txBody>
          <a:bodyPr wrap="square">
            <a:spAutoFit/>
          </a:bodyPr>
          <a:lstStyle/>
          <a:p>
            <a:pPr>
              <a:lnSpc>
                <a:spcPct val="150000"/>
              </a:lnSpc>
            </a:pPr>
            <a:r>
              <a:rPr lang="en-US" sz="2800" b="1" i="1" dirty="0" smtClean="0">
                <a:solidFill>
                  <a:srgbClr val="1F497D"/>
                </a:solidFill>
                <a:latin typeface="Verdana"/>
                <a:cs typeface="Verdana"/>
              </a:rPr>
              <a:t>“If your students are going home at the end of the day less tired than you are, the division of labor in your classroom requires some attention.”</a:t>
            </a:r>
          </a:p>
          <a:p>
            <a:pPr algn="r">
              <a:lnSpc>
                <a:spcPct val="150000"/>
              </a:lnSpc>
            </a:pPr>
            <a:r>
              <a:rPr lang="en-US" sz="2400" dirty="0" smtClean="0">
                <a:solidFill>
                  <a:srgbClr val="1F497D"/>
                </a:solidFill>
                <a:latin typeface="Verdana"/>
                <a:cs typeface="Verdana"/>
              </a:rPr>
              <a:t>Wiliam, D. (2011)</a:t>
            </a:r>
            <a:endParaRPr lang="en-US" sz="2400" dirty="0">
              <a:solidFill>
                <a:srgbClr val="1F497D"/>
              </a:solidFill>
              <a:latin typeface="Verdana"/>
              <a:cs typeface="Verdana"/>
            </a:endParaRPr>
          </a:p>
        </p:txBody>
      </p:sp>
    </p:spTree>
    <p:extLst>
      <p:ext uri="{BB962C8B-B14F-4D97-AF65-F5344CB8AC3E}">
        <p14:creationId xmlns:p14="http://schemas.microsoft.com/office/powerpoint/2010/main" val="1055066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4999"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Getting Started</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2" name="Rectangle 41"/>
          <p:cNvSpPr/>
          <p:nvPr/>
        </p:nvSpPr>
        <p:spPr>
          <a:xfrm>
            <a:off x="1323975" y="1325743"/>
            <a:ext cx="7106901" cy="4939814"/>
          </a:xfrm>
          <a:prstGeom prst="rect">
            <a:avLst/>
          </a:prstGeom>
        </p:spPr>
        <p:txBody>
          <a:bodyPr wrap="square">
            <a:spAutoFit/>
          </a:bodyPr>
          <a:lstStyle/>
          <a:p>
            <a:pPr marL="171450" indent="-171450">
              <a:spcAft>
                <a:spcPts val="600"/>
              </a:spcAft>
              <a:buFont typeface="Arial" pitchFamily="34" charset="0"/>
              <a:buChar char="•"/>
            </a:pPr>
            <a:r>
              <a:rPr lang="en-US" sz="2000" dirty="0" smtClean="0">
                <a:solidFill>
                  <a:schemeClr val="tx2"/>
                </a:solidFill>
                <a:latin typeface="Verdana"/>
                <a:cs typeface="Verdana"/>
              </a:rPr>
              <a:t>Learn more about the effective teaching practices from reading the book, exploring other resources, and talking with your colleagues and administrators.</a:t>
            </a:r>
          </a:p>
          <a:p>
            <a:pPr marL="171450" indent="-171450">
              <a:spcAft>
                <a:spcPts val="600"/>
              </a:spcAft>
              <a:buFont typeface="Arial" pitchFamily="34" charset="0"/>
              <a:buChar char="•"/>
            </a:pPr>
            <a:r>
              <a:rPr lang="en-US" sz="2000" dirty="0" smtClean="0">
                <a:solidFill>
                  <a:schemeClr val="tx2"/>
                </a:solidFill>
                <a:latin typeface="Verdana"/>
                <a:cs typeface="Verdana"/>
              </a:rPr>
              <a:t>Engage in observations and analysis of teaching (live or in narrative or video form) and discuss the extent to which the eight practices appear to have been utilized by the teacher and what impact they had on teaching and learning.</a:t>
            </a:r>
          </a:p>
          <a:p>
            <a:pPr marL="171450" indent="-171450">
              <a:spcAft>
                <a:spcPts val="600"/>
              </a:spcAft>
              <a:buFont typeface="Arial" pitchFamily="34" charset="0"/>
              <a:buChar char="•"/>
            </a:pPr>
            <a:r>
              <a:rPr lang="en-US" sz="2000" dirty="0" smtClean="0">
                <a:solidFill>
                  <a:schemeClr val="tx2"/>
                </a:solidFill>
                <a:latin typeface="Verdana"/>
                <a:cs typeface="Verdana"/>
              </a:rPr>
              <a:t>Co-plan lessons with colleagues using the eight effective teaching practices as a framework. Invite the math coach (if you have one) to participate. </a:t>
            </a:r>
          </a:p>
          <a:p>
            <a:pPr marL="171450" indent="-171450">
              <a:spcAft>
                <a:spcPts val="600"/>
              </a:spcAft>
              <a:buFont typeface="Arial" pitchFamily="34" charset="0"/>
              <a:buChar char="•"/>
            </a:pPr>
            <a:r>
              <a:rPr lang="en-US" sz="2000" dirty="0" smtClean="0">
                <a:solidFill>
                  <a:schemeClr val="tx2"/>
                </a:solidFill>
                <a:latin typeface="Verdana"/>
                <a:cs typeface="Verdana"/>
              </a:rPr>
              <a:t>Observe and debrief lessons with particular attention to what practices were used in the lesson and how the practices did or did not support students’ learning.</a:t>
            </a:r>
            <a:endParaRPr lang="en-US" sz="2000" dirty="0">
              <a:solidFill>
                <a:schemeClr val="tx2"/>
              </a:solidFill>
              <a:latin typeface="Verdana"/>
              <a:cs typeface="Verdana"/>
            </a:endParaRPr>
          </a:p>
        </p:txBody>
      </p:sp>
    </p:spTree>
    <p:extLst>
      <p:ext uri="{BB962C8B-B14F-4D97-AF65-F5344CB8AC3E}">
        <p14:creationId xmlns:p14="http://schemas.microsoft.com/office/powerpoint/2010/main" val="10550663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4999" cy="1143000"/>
          </a:xfrm>
          <a:prstGeom prst="rect">
            <a:avLst/>
          </a:prstGeom>
        </p:spPr>
        <p:txBody>
          <a:bodyPr vert="horz" lIns="91440" tIns="45720" rIns="91440" bIns="45720" rtlCol="0" anchor="ctr">
            <a:noAutofit/>
          </a:bodyPr>
          <a:lstStyle/>
          <a:p>
            <a:pPr lvl="0" algn="ctr">
              <a:spcBef>
                <a:spcPct val="0"/>
              </a:spcBef>
              <a:defRPr/>
            </a:pPr>
            <a:endParaRPr lang="en-US" sz="32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2" name="Rectangle 41"/>
          <p:cNvSpPr/>
          <p:nvPr/>
        </p:nvSpPr>
        <p:spPr>
          <a:xfrm>
            <a:off x="1323975" y="1325743"/>
            <a:ext cx="7106901" cy="400110"/>
          </a:xfrm>
          <a:prstGeom prst="rect">
            <a:avLst/>
          </a:prstGeom>
        </p:spPr>
        <p:txBody>
          <a:bodyPr wrap="square">
            <a:spAutoFit/>
          </a:bodyPr>
          <a:lstStyle/>
          <a:p>
            <a:pPr marL="171450" indent="-171450">
              <a:spcAft>
                <a:spcPts val="600"/>
              </a:spcAft>
              <a:buFont typeface="Arial" pitchFamily="34" charset="0"/>
              <a:buChar char="•"/>
            </a:pPr>
            <a:endParaRPr lang="en-US" sz="2000" dirty="0">
              <a:solidFill>
                <a:schemeClr val="tx2"/>
              </a:solidFill>
              <a:latin typeface="Verdana"/>
              <a:cs typeface="Verdana"/>
            </a:endParaRPr>
          </a:p>
        </p:txBody>
      </p:sp>
      <p:sp>
        <p:nvSpPr>
          <p:cNvPr id="10" name="Rectangle 9"/>
          <p:cNvSpPr/>
          <p:nvPr/>
        </p:nvSpPr>
        <p:spPr>
          <a:xfrm>
            <a:off x="3270207" y="2536448"/>
            <a:ext cx="3430747" cy="707886"/>
          </a:xfrm>
          <a:prstGeom prst="rect">
            <a:avLst/>
          </a:prstGeom>
        </p:spPr>
        <p:txBody>
          <a:bodyPr wrap="none">
            <a:spAutoFit/>
          </a:bodyPr>
          <a:lstStyle/>
          <a:p>
            <a:r>
              <a:rPr lang="en-US" sz="4000" b="1" dirty="0" smtClean="0">
                <a:solidFill>
                  <a:schemeClr val="tx2"/>
                </a:solidFill>
                <a:latin typeface="Verdana"/>
                <a:cs typeface="Verdana"/>
              </a:rPr>
              <a:t>Thank You!</a:t>
            </a:r>
            <a:endParaRPr lang="en-US" sz="4000" b="1" dirty="0"/>
          </a:p>
        </p:txBody>
      </p:sp>
    </p:spTree>
    <p:extLst>
      <p:ext uri="{BB962C8B-B14F-4D97-AF65-F5344CB8AC3E}">
        <p14:creationId xmlns:p14="http://schemas.microsoft.com/office/powerpoint/2010/main" val="1055066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Untitled-1.psd"/>
          <p:cNvPicPr>
            <a:picLocks noChangeAspect="1"/>
          </p:cNvPicPr>
          <p:nvPr/>
        </p:nvPicPr>
        <p:blipFill>
          <a:blip r:embed="rId3"/>
          <a:srcRect/>
          <a:stretch>
            <a:fillRect/>
          </a:stretch>
        </p:blipFill>
        <p:spPr bwMode="auto">
          <a:xfrm>
            <a:off x="965200" y="2451100"/>
            <a:ext cx="7202488" cy="19446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1" y="319177"/>
            <a:ext cx="9144000" cy="1143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Candy Jar Task</a:t>
            </a:r>
          </a:p>
        </p:txBody>
      </p:sp>
      <p:sp>
        <p:nvSpPr>
          <p:cNvPr id="6" name="Rectangle 5"/>
          <p:cNvSpPr/>
          <p:nvPr/>
        </p:nvSpPr>
        <p:spPr>
          <a:xfrm>
            <a:off x="457200" y="1502456"/>
            <a:ext cx="8200820" cy="4539704"/>
          </a:xfrm>
          <a:prstGeom prst="rect">
            <a:avLst/>
          </a:prstGeom>
        </p:spPr>
        <p:txBody>
          <a:bodyPr wrap="square">
            <a:spAutoFit/>
          </a:bodyPr>
          <a:lstStyle/>
          <a:p>
            <a:pPr marL="114300" indent="0">
              <a:buNone/>
            </a:pPr>
            <a:r>
              <a:rPr lang="en-US" sz="1700" dirty="0" smtClean="0">
                <a:solidFill>
                  <a:srgbClr val="1F497D"/>
                </a:solidFill>
                <a:latin typeface="Verdana" pitchFamily="34" charset="0"/>
                <a:ea typeface="Verdana" pitchFamily="34" charset="0"/>
                <a:cs typeface="Verdana" pitchFamily="34" charset="0"/>
              </a:rPr>
              <a:t>Common Core State Standards 7.RP:</a:t>
            </a:r>
          </a:p>
          <a:p>
            <a:pPr marL="338138" indent="-223838">
              <a:buNone/>
            </a:pPr>
            <a:r>
              <a:rPr lang="en-US" sz="1700" dirty="0" smtClean="0">
                <a:solidFill>
                  <a:srgbClr val="1F497D"/>
                </a:solidFill>
                <a:latin typeface="Verdana" pitchFamily="34" charset="0"/>
                <a:ea typeface="Verdana" pitchFamily="34" charset="0"/>
                <a:cs typeface="Verdana" pitchFamily="34" charset="0"/>
              </a:rPr>
              <a:t>2. Recognize and represent proportional relationships between quantities.</a:t>
            </a:r>
          </a:p>
          <a:p>
            <a:pPr marL="571500" lvl="0" indent="-457200">
              <a:buFont typeface="+mj-lt"/>
              <a:buAutoNum type="alphaLcPeriod"/>
            </a:pPr>
            <a:r>
              <a:rPr lang="en-US" sz="1700" dirty="0" smtClean="0">
                <a:solidFill>
                  <a:srgbClr val="1F497D"/>
                </a:solidFill>
                <a:latin typeface="Verdana" pitchFamily="34" charset="0"/>
                <a:ea typeface="Verdana" pitchFamily="34" charset="0"/>
                <a:cs typeface="Verdana" pitchFamily="34" charset="0"/>
              </a:rPr>
              <a:t>Decide whether two quantities are in a proportional relationship, e.g., by testing for equivalent ratios in a table or graphing on a coordinate plane and observing whether the graph is a straight line through the origin.</a:t>
            </a:r>
          </a:p>
          <a:p>
            <a:pPr marL="571500" lvl="0" indent="-457200">
              <a:buFont typeface="+mj-lt"/>
              <a:buAutoNum type="alphaLcPeriod"/>
            </a:pPr>
            <a:r>
              <a:rPr lang="en-US" sz="1700" dirty="0" smtClean="0">
                <a:solidFill>
                  <a:srgbClr val="1F497D"/>
                </a:solidFill>
                <a:latin typeface="Verdana" pitchFamily="34" charset="0"/>
                <a:ea typeface="Verdana" pitchFamily="34" charset="0"/>
                <a:cs typeface="Verdana" pitchFamily="34" charset="0"/>
              </a:rPr>
              <a:t>Identify the constant of proportionality (unit rate) in tables, graphs, equations, diagrams, and verbal descriptions of proportional relationships.</a:t>
            </a:r>
          </a:p>
          <a:p>
            <a:pPr marL="571500" lvl="0" indent="-457200">
              <a:buFont typeface="+mj-lt"/>
              <a:buAutoNum type="alphaLcPeriod"/>
            </a:pPr>
            <a:r>
              <a:rPr lang="en-US" sz="1700" dirty="0" smtClean="0">
                <a:solidFill>
                  <a:srgbClr val="1F497D"/>
                </a:solidFill>
                <a:latin typeface="Verdana" pitchFamily="34" charset="0"/>
                <a:ea typeface="Verdana" pitchFamily="34" charset="0"/>
                <a:cs typeface="Verdana" pitchFamily="34" charset="0"/>
              </a:rPr>
              <a:t>Represent proportional relationships by equations. For example, if total cost t is proportional to the number n of items purchased at a constant price p, the relationship between the total cost and the number of items can be expressed as t = pn.</a:t>
            </a:r>
          </a:p>
          <a:p>
            <a:pPr marL="571500" lvl="0" indent="-457200">
              <a:buFont typeface="+mj-lt"/>
              <a:buAutoNum type="alphaLcPeriod"/>
            </a:pPr>
            <a:r>
              <a:rPr lang="en-US" sz="1700" dirty="0" smtClean="0">
                <a:solidFill>
                  <a:srgbClr val="1F497D"/>
                </a:solidFill>
                <a:latin typeface="Verdana" pitchFamily="34" charset="0"/>
                <a:ea typeface="Verdana" pitchFamily="34" charset="0"/>
                <a:cs typeface="Verdana" pitchFamily="34" charset="0"/>
              </a:rPr>
              <a:t>Explain what a point (x, y) on the graph of a proportional relationship means in terms of the situation, with special attention to the points (0, 0) and (1, r) where r is the unit rate.</a:t>
            </a:r>
            <a:endParaRPr lang="en-US" sz="1700" dirty="0">
              <a:solidFill>
                <a:srgbClr val="1F497D"/>
              </a:solidFill>
              <a:latin typeface="Verdana" pitchFamily="34" charset="0"/>
              <a:ea typeface="Verdana" pitchFamily="34" charset="0"/>
              <a:cs typeface="Verdana" pitchFamily="34" charset="0"/>
            </a:endParaRPr>
          </a:p>
        </p:txBody>
      </p:sp>
      <p:grpSp>
        <p:nvGrpSpPr>
          <p:cNvPr id="2" name="Group 10"/>
          <p:cNvGrpSpPr/>
          <p:nvPr/>
        </p:nvGrpSpPr>
        <p:grpSpPr>
          <a:xfrm>
            <a:off x="7498250" y="319177"/>
            <a:ext cx="1246214" cy="1223828"/>
            <a:chOff x="0" y="0"/>
            <a:chExt cx="3011805" cy="3277235"/>
          </a:xfrm>
        </p:grpSpPr>
        <p:grpSp>
          <p:nvGrpSpPr>
            <p:cNvPr id="3" name="Group 7"/>
            <p:cNvGrpSpPr/>
            <p:nvPr/>
          </p:nvGrpSpPr>
          <p:grpSpPr>
            <a:xfrm>
              <a:off x="0" y="0"/>
              <a:ext cx="3011805" cy="3277235"/>
              <a:chOff x="0" y="0"/>
              <a:chExt cx="3011805" cy="3277235"/>
            </a:xfrm>
          </p:grpSpPr>
          <p:grpSp>
            <p:nvGrpSpPr>
              <p:cNvPr id="7" name="Group 10"/>
              <p:cNvGrpSpPr>
                <a:grpSpLocks/>
              </p:cNvGrpSpPr>
              <p:nvPr/>
            </p:nvGrpSpPr>
            <p:grpSpPr bwMode="auto">
              <a:xfrm>
                <a:off x="0" y="0"/>
                <a:ext cx="3011805" cy="3277235"/>
                <a:chOff x="7708" y="7499"/>
                <a:chExt cx="4743" cy="5161"/>
              </a:xfrm>
            </p:grpSpPr>
            <p:sp>
              <p:nvSpPr>
                <p:cNvPr id="33" name="Freeform 32"/>
                <p:cNvSpPr>
                  <a:spLocks/>
                </p:cNvSpPr>
                <p:nvPr/>
              </p:nvSpPr>
              <p:spPr bwMode="auto">
                <a:xfrm>
                  <a:off x="7708" y="8907"/>
                  <a:ext cx="1619" cy="1890"/>
                </a:xfrm>
                <a:custGeom>
                  <a:avLst/>
                  <a:gdLst>
                    <a:gd name="T0" fmla="*/ 1619 w 1619"/>
                    <a:gd name="T1" fmla="*/ 0 h 1890"/>
                    <a:gd name="T2" fmla="*/ 1463 w 1619"/>
                    <a:gd name="T3" fmla="*/ 14 h 1890"/>
                    <a:gd name="T4" fmla="*/ 1378 w 1619"/>
                    <a:gd name="T5" fmla="*/ 28 h 1890"/>
                    <a:gd name="T6" fmla="*/ 1221 w 1619"/>
                    <a:gd name="T7" fmla="*/ 56 h 1890"/>
                    <a:gd name="T8" fmla="*/ 1065 w 1619"/>
                    <a:gd name="T9" fmla="*/ 113 h 1890"/>
                    <a:gd name="T10" fmla="*/ 923 w 1619"/>
                    <a:gd name="T11" fmla="*/ 184 h 1890"/>
                    <a:gd name="T12" fmla="*/ 781 w 1619"/>
                    <a:gd name="T13" fmla="*/ 270 h 1890"/>
                    <a:gd name="T14" fmla="*/ 710 w 1619"/>
                    <a:gd name="T15" fmla="*/ 327 h 1890"/>
                    <a:gd name="T16" fmla="*/ 583 w 1619"/>
                    <a:gd name="T17" fmla="*/ 426 h 1890"/>
                    <a:gd name="T18" fmla="*/ 469 w 1619"/>
                    <a:gd name="T19" fmla="*/ 554 h 1890"/>
                    <a:gd name="T20" fmla="*/ 370 w 1619"/>
                    <a:gd name="T21" fmla="*/ 682 h 1890"/>
                    <a:gd name="T22" fmla="*/ 313 w 1619"/>
                    <a:gd name="T23" fmla="*/ 767 h 1890"/>
                    <a:gd name="T24" fmla="*/ 228 w 1619"/>
                    <a:gd name="T25" fmla="*/ 909 h 1890"/>
                    <a:gd name="T26" fmla="*/ 157 w 1619"/>
                    <a:gd name="T27" fmla="*/ 1066 h 1890"/>
                    <a:gd name="T28" fmla="*/ 100 w 1619"/>
                    <a:gd name="T29" fmla="*/ 1236 h 1890"/>
                    <a:gd name="T30" fmla="*/ 43 w 1619"/>
                    <a:gd name="T31" fmla="*/ 1407 h 1890"/>
                    <a:gd name="T32" fmla="*/ 29 w 1619"/>
                    <a:gd name="T33" fmla="*/ 1507 h 1890"/>
                    <a:gd name="T34" fmla="*/ 0 w 1619"/>
                    <a:gd name="T35" fmla="*/ 1691 h 1890"/>
                    <a:gd name="T36" fmla="*/ 0 w 1619"/>
                    <a:gd name="T37" fmla="*/ 1890 h 1890"/>
                    <a:gd name="T38" fmla="*/ 29 w 1619"/>
                    <a:gd name="T39" fmla="*/ 1791 h 1890"/>
                    <a:gd name="T40" fmla="*/ 43 w 1619"/>
                    <a:gd name="T41" fmla="*/ 1606 h 1890"/>
                    <a:gd name="T42" fmla="*/ 57 w 1619"/>
                    <a:gd name="T43" fmla="*/ 1521 h 1890"/>
                    <a:gd name="T44" fmla="*/ 100 w 1619"/>
                    <a:gd name="T45" fmla="*/ 1336 h 1890"/>
                    <a:gd name="T46" fmla="*/ 157 w 1619"/>
                    <a:gd name="T47" fmla="*/ 1165 h 1890"/>
                    <a:gd name="T48" fmla="*/ 228 w 1619"/>
                    <a:gd name="T49" fmla="*/ 995 h 1890"/>
                    <a:gd name="T50" fmla="*/ 299 w 1619"/>
                    <a:gd name="T51" fmla="*/ 853 h 1890"/>
                    <a:gd name="T52" fmla="*/ 398 w 1619"/>
                    <a:gd name="T53" fmla="*/ 710 h 1890"/>
                    <a:gd name="T54" fmla="*/ 497 w 1619"/>
                    <a:gd name="T55" fmla="*/ 582 h 1890"/>
                    <a:gd name="T56" fmla="*/ 611 w 1619"/>
                    <a:gd name="T57" fmla="*/ 455 h 1890"/>
                    <a:gd name="T58" fmla="*/ 739 w 1619"/>
                    <a:gd name="T59" fmla="*/ 341 h 1890"/>
                    <a:gd name="T60" fmla="*/ 866 w 1619"/>
                    <a:gd name="T61" fmla="*/ 255 h 1890"/>
                    <a:gd name="T62" fmla="*/ 1008 w 1619"/>
                    <a:gd name="T63" fmla="*/ 184 h 1890"/>
                    <a:gd name="T64" fmla="*/ 1150 w 1619"/>
                    <a:gd name="T65" fmla="*/ 113 h 1890"/>
                    <a:gd name="T66" fmla="*/ 1307 w 1619"/>
                    <a:gd name="T67" fmla="*/ 71 h 1890"/>
                    <a:gd name="T68" fmla="*/ 1392 w 1619"/>
                    <a:gd name="T69" fmla="*/ 56 h 1890"/>
                    <a:gd name="T70" fmla="*/ 1548 w 1619"/>
                    <a:gd name="T71" fmla="*/ 4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1619" y="28"/>
                      </a:moveTo>
                      <a:lnTo>
                        <a:pt x="1619" y="0"/>
                      </a:lnTo>
                      <a:lnTo>
                        <a:pt x="1548" y="0"/>
                      </a:lnTo>
                      <a:lnTo>
                        <a:pt x="1463" y="14"/>
                      </a:lnTo>
                      <a:lnTo>
                        <a:pt x="1378" y="28"/>
                      </a:lnTo>
                      <a:lnTo>
                        <a:pt x="1378" y="28"/>
                      </a:lnTo>
                      <a:lnTo>
                        <a:pt x="1292" y="42"/>
                      </a:lnTo>
                      <a:lnTo>
                        <a:pt x="1221" y="56"/>
                      </a:lnTo>
                      <a:lnTo>
                        <a:pt x="1136" y="85"/>
                      </a:lnTo>
                      <a:lnTo>
                        <a:pt x="1065" y="113"/>
                      </a:lnTo>
                      <a:lnTo>
                        <a:pt x="994" y="142"/>
                      </a:lnTo>
                      <a:lnTo>
                        <a:pt x="923" y="184"/>
                      </a:lnTo>
                      <a:lnTo>
                        <a:pt x="852" y="227"/>
                      </a:lnTo>
                      <a:lnTo>
                        <a:pt x="781" y="270"/>
                      </a:lnTo>
                      <a:lnTo>
                        <a:pt x="781" y="270"/>
                      </a:lnTo>
                      <a:lnTo>
                        <a:pt x="710" y="327"/>
                      </a:lnTo>
                      <a:lnTo>
                        <a:pt x="654" y="383"/>
                      </a:lnTo>
                      <a:lnTo>
                        <a:pt x="583" y="426"/>
                      </a:lnTo>
                      <a:lnTo>
                        <a:pt x="526" y="497"/>
                      </a:lnTo>
                      <a:lnTo>
                        <a:pt x="469" y="554"/>
                      </a:lnTo>
                      <a:lnTo>
                        <a:pt x="426" y="611"/>
                      </a:lnTo>
                      <a:lnTo>
                        <a:pt x="370" y="682"/>
                      </a:lnTo>
                      <a:lnTo>
                        <a:pt x="327" y="753"/>
                      </a:lnTo>
                      <a:lnTo>
                        <a:pt x="313" y="767"/>
                      </a:lnTo>
                      <a:lnTo>
                        <a:pt x="270" y="838"/>
                      </a:lnTo>
                      <a:lnTo>
                        <a:pt x="228" y="909"/>
                      </a:lnTo>
                      <a:lnTo>
                        <a:pt x="185" y="995"/>
                      </a:lnTo>
                      <a:lnTo>
                        <a:pt x="157" y="1066"/>
                      </a:lnTo>
                      <a:lnTo>
                        <a:pt x="128" y="1151"/>
                      </a:lnTo>
                      <a:lnTo>
                        <a:pt x="100" y="1236"/>
                      </a:lnTo>
                      <a:lnTo>
                        <a:pt x="71" y="1322"/>
                      </a:lnTo>
                      <a:lnTo>
                        <a:pt x="43" y="1407"/>
                      </a:lnTo>
                      <a:lnTo>
                        <a:pt x="29" y="1507"/>
                      </a:lnTo>
                      <a:lnTo>
                        <a:pt x="29" y="1507"/>
                      </a:lnTo>
                      <a:lnTo>
                        <a:pt x="15" y="1606"/>
                      </a:lnTo>
                      <a:lnTo>
                        <a:pt x="0" y="1691"/>
                      </a:lnTo>
                      <a:lnTo>
                        <a:pt x="0" y="1791"/>
                      </a:lnTo>
                      <a:lnTo>
                        <a:pt x="0" y="1890"/>
                      </a:lnTo>
                      <a:lnTo>
                        <a:pt x="29" y="1890"/>
                      </a:lnTo>
                      <a:lnTo>
                        <a:pt x="29" y="1791"/>
                      </a:lnTo>
                      <a:lnTo>
                        <a:pt x="43" y="1691"/>
                      </a:lnTo>
                      <a:lnTo>
                        <a:pt x="43" y="1606"/>
                      </a:lnTo>
                      <a:lnTo>
                        <a:pt x="57" y="1521"/>
                      </a:lnTo>
                      <a:lnTo>
                        <a:pt x="57" y="1521"/>
                      </a:lnTo>
                      <a:lnTo>
                        <a:pt x="71" y="1421"/>
                      </a:lnTo>
                      <a:lnTo>
                        <a:pt x="100" y="1336"/>
                      </a:lnTo>
                      <a:lnTo>
                        <a:pt x="128" y="1251"/>
                      </a:lnTo>
                      <a:lnTo>
                        <a:pt x="157" y="1165"/>
                      </a:lnTo>
                      <a:lnTo>
                        <a:pt x="185" y="1080"/>
                      </a:lnTo>
                      <a:lnTo>
                        <a:pt x="228" y="995"/>
                      </a:lnTo>
                      <a:lnTo>
                        <a:pt x="256" y="924"/>
                      </a:lnTo>
                      <a:lnTo>
                        <a:pt x="299" y="853"/>
                      </a:lnTo>
                      <a:lnTo>
                        <a:pt x="341" y="782"/>
                      </a:lnTo>
                      <a:lnTo>
                        <a:pt x="398" y="710"/>
                      </a:lnTo>
                      <a:lnTo>
                        <a:pt x="441" y="639"/>
                      </a:lnTo>
                      <a:lnTo>
                        <a:pt x="497" y="582"/>
                      </a:lnTo>
                      <a:lnTo>
                        <a:pt x="554" y="511"/>
                      </a:lnTo>
                      <a:lnTo>
                        <a:pt x="611" y="455"/>
                      </a:lnTo>
                      <a:lnTo>
                        <a:pt x="668" y="398"/>
                      </a:lnTo>
                      <a:lnTo>
                        <a:pt x="739" y="341"/>
                      </a:lnTo>
                      <a:lnTo>
                        <a:pt x="795" y="298"/>
                      </a:lnTo>
                      <a:lnTo>
                        <a:pt x="866" y="255"/>
                      </a:lnTo>
                      <a:lnTo>
                        <a:pt x="937" y="213"/>
                      </a:lnTo>
                      <a:lnTo>
                        <a:pt x="1008" y="184"/>
                      </a:lnTo>
                      <a:lnTo>
                        <a:pt x="1079" y="142"/>
                      </a:lnTo>
                      <a:lnTo>
                        <a:pt x="1150" y="113"/>
                      </a:lnTo>
                      <a:lnTo>
                        <a:pt x="1221" y="85"/>
                      </a:lnTo>
                      <a:lnTo>
                        <a:pt x="1307" y="71"/>
                      </a:lnTo>
                      <a:lnTo>
                        <a:pt x="1392" y="56"/>
                      </a:lnTo>
                      <a:lnTo>
                        <a:pt x="1392" y="56"/>
                      </a:lnTo>
                      <a:lnTo>
                        <a:pt x="1463" y="42"/>
                      </a:lnTo>
                      <a:lnTo>
                        <a:pt x="1548" y="42"/>
                      </a:lnTo>
                      <a:lnTo>
                        <a:pt x="161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4" name="Freeform 33"/>
                <p:cNvSpPr>
                  <a:spLocks/>
                </p:cNvSpPr>
                <p:nvPr/>
              </p:nvSpPr>
              <p:spPr bwMode="auto">
                <a:xfrm>
                  <a:off x="7723" y="10783"/>
                  <a:ext cx="1561" cy="1820"/>
                </a:xfrm>
                <a:custGeom>
                  <a:avLst/>
                  <a:gdLst>
                    <a:gd name="T0" fmla="*/ 0 w 1561"/>
                    <a:gd name="T1" fmla="*/ 0 h 1820"/>
                    <a:gd name="T2" fmla="*/ 0 w 1561"/>
                    <a:gd name="T3" fmla="*/ 157 h 1820"/>
                    <a:gd name="T4" fmla="*/ 14 w 1561"/>
                    <a:gd name="T5" fmla="*/ 313 h 1820"/>
                    <a:gd name="T6" fmla="*/ 28 w 1561"/>
                    <a:gd name="T7" fmla="*/ 398 h 1820"/>
                    <a:gd name="T8" fmla="*/ 56 w 1561"/>
                    <a:gd name="T9" fmla="*/ 555 h 1820"/>
                    <a:gd name="T10" fmla="*/ 113 w 1561"/>
                    <a:gd name="T11" fmla="*/ 697 h 1820"/>
                    <a:gd name="T12" fmla="*/ 170 w 1561"/>
                    <a:gd name="T13" fmla="*/ 839 h 1820"/>
                    <a:gd name="T14" fmla="*/ 255 w 1561"/>
                    <a:gd name="T15" fmla="*/ 981 h 1820"/>
                    <a:gd name="T16" fmla="*/ 298 w 1561"/>
                    <a:gd name="T17" fmla="*/ 1052 h 1820"/>
                    <a:gd name="T18" fmla="*/ 397 w 1561"/>
                    <a:gd name="T19" fmla="*/ 1180 h 1820"/>
                    <a:gd name="T20" fmla="*/ 511 w 1561"/>
                    <a:gd name="T21" fmla="*/ 1294 h 1820"/>
                    <a:gd name="T22" fmla="*/ 624 w 1561"/>
                    <a:gd name="T23" fmla="*/ 1394 h 1820"/>
                    <a:gd name="T24" fmla="*/ 766 w 1561"/>
                    <a:gd name="T25" fmla="*/ 1493 h 1820"/>
                    <a:gd name="T26" fmla="*/ 837 w 1561"/>
                    <a:gd name="T27" fmla="*/ 1550 h 1820"/>
                    <a:gd name="T28" fmla="*/ 979 w 1561"/>
                    <a:gd name="T29" fmla="*/ 1621 h 1820"/>
                    <a:gd name="T30" fmla="*/ 1135 w 1561"/>
                    <a:gd name="T31" fmla="*/ 1692 h 1820"/>
                    <a:gd name="T32" fmla="*/ 1292 w 1561"/>
                    <a:gd name="T33" fmla="*/ 1749 h 1820"/>
                    <a:gd name="T34" fmla="*/ 1462 w 1561"/>
                    <a:gd name="T35" fmla="*/ 1806 h 1820"/>
                    <a:gd name="T36" fmla="*/ 1547 w 1561"/>
                    <a:gd name="T37" fmla="*/ 1820 h 1820"/>
                    <a:gd name="T38" fmla="*/ 1476 w 1561"/>
                    <a:gd name="T39" fmla="*/ 1763 h 1820"/>
                    <a:gd name="T40" fmla="*/ 1391 w 1561"/>
                    <a:gd name="T41" fmla="*/ 1749 h 1820"/>
                    <a:gd name="T42" fmla="*/ 1221 w 1561"/>
                    <a:gd name="T43" fmla="*/ 1692 h 1820"/>
                    <a:gd name="T44" fmla="*/ 1064 w 1561"/>
                    <a:gd name="T45" fmla="*/ 1635 h 1820"/>
                    <a:gd name="T46" fmla="*/ 922 w 1561"/>
                    <a:gd name="T47" fmla="*/ 1564 h 1820"/>
                    <a:gd name="T48" fmla="*/ 780 w 1561"/>
                    <a:gd name="T49" fmla="*/ 1479 h 1820"/>
                    <a:gd name="T50" fmla="*/ 653 w 1561"/>
                    <a:gd name="T51" fmla="*/ 1379 h 1820"/>
                    <a:gd name="T52" fmla="*/ 539 w 1561"/>
                    <a:gd name="T53" fmla="*/ 1266 h 1820"/>
                    <a:gd name="T54" fmla="*/ 426 w 1561"/>
                    <a:gd name="T55" fmla="*/ 1152 h 1820"/>
                    <a:gd name="T56" fmla="*/ 326 w 1561"/>
                    <a:gd name="T57" fmla="*/ 1024 h 1820"/>
                    <a:gd name="T58" fmla="*/ 241 w 1561"/>
                    <a:gd name="T59" fmla="*/ 896 h 1820"/>
                    <a:gd name="T60" fmla="*/ 170 w 1561"/>
                    <a:gd name="T61" fmla="*/ 754 h 1820"/>
                    <a:gd name="T62" fmla="*/ 113 w 1561"/>
                    <a:gd name="T63" fmla="*/ 612 h 1820"/>
                    <a:gd name="T64" fmla="*/ 71 w 1561"/>
                    <a:gd name="T65" fmla="*/ 469 h 1820"/>
                    <a:gd name="T66" fmla="*/ 56 w 1561"/>
                    <a:gd name="T67" fmla="*/ 384 h 1820"/>
                    <a:gd name="T68" fmla="*/ 28 w 1561"/>
                    <a:gd name="T69" fmla="*/ 242 h 1820"/>
                    <a:gd name="T70" fmla="*/ 28 w 1561"/>
                    <a:gd name="T71" fmla="*/ 86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1" h="1820">
                      <a:moveTo>
                        <a:pt x="28" y="0"/>
                      </a:moveTo>
                      <a:lnTo>
                        <a:pt x="0" y="0"/>
                      </a:lnTo>
                      <a:lnTo>
                        <a:pt x="0" y="86"/>
                      </a:lnTo>
                      <a:lnTo>
                        <a:pt x="0" y="157"/>
                      </a:lnTo>
                      <a:lnTo>
                        <a:pt x="0" y="242"/>
                      </a:lnTo>
                      <a:lnTo>
                        <a:pt x="14" y="313"/>
                      </a:lnTo>
                      <a:lnTo>
                        <a:pt x="28" y="398"/>
                      </a:lnTo>
                      <a:lnTo>
                        <a:pt x="28" y="398"/>
                      </a:lnTo>
                      <a:lnTo>
                        <a:pt x="42" y="484"/>
                      </a:lnTo>
                      <a:lnTo>
                        <a:pt x="56" y="555"/>
                      </a:lnTo>
                      <a:lnTo>
                        <a:pt x="85" y="626"/>
                      </a:lnTo>
                      <a:lnTo>
                        <a:pt x="113" y="697"/>
                      </a:lnTo>
                      <a:lnTo>
                        <a:pt x="142" y="768"/>
                      </a:lnTo>
                      <a:lnTo>
                        <a:pt x="170" y="839"/>
                      </a:lnTo>
                      <a:lnTo>
                        <a:pt x="213" y="910"/>
                      </a:lnTo>
                      <a:lnTo>
                        <a:pt x="255" y="981"/>
                      </a:lnTo>
                      <a:lnTo>
                        <a:pt x="255" y="981"/>
                      </a:lnTo>
                      <a:lnTo>
                        <a:pt x="298" y="1052"/>
                      </a:lnTo>
                      <a:lnTo>
                        <a:pt x="355" y="1109"/>
                      </a:lnTo>
                      <a:lnTo>
                        <a:pt x="397" y="1180"/>
                      </a:lnTo>
                      <a:lnTo>
                        <a:pt x="454" y="1237"/>
                      </a:lnTo>
                      <a:lnTo>
                        <a:pt x="511" y="1294"/>
                      </a:lnTo>
                      <a:lnTo>
                        <a:pt x="568" y="1351"/>
                      </a:lnTo>
                      <a:lnTo>
                        <a:pt x="624" y="1394"/>
                      </a:lnTo>
                      <a:lnTo>
                        <a:pt x="695" y="1450"/>
                      </a:lnTo>
                      <a:lnTo>
                        <a:pt x="766" y="1493"/>
                      </a:lnTo>
                      <a:lnTo>
                        <a:pt x="766" y="1507"/>
                      </a:lnTo>
                      <a:lnTo>
                        <a:pt x="837" y="1550"/>
                      </a:lnTo>
                      <a:lnTo>
                        <a:pt x="908" y="1593"/>
                      </a:lnTo>
                      <a:lnTo>
                        <a:pt x="979" y="1621"/>
                      </a:lnTo>
                      <a:lnTo>
                        <a:pt x="1050" y="1664"/>
                      </a:lnTo>
                      <a:lnTo>
                        <a:pt x="1135" y="1692"/>
                      </a:lnTo>
                      <a:lnTo>
                        <a:pt x="1206" y="1735"/>
                      </a:lnTo>
                      <a:lnTo>
                        <a:pt x="1292" y="1749"/>
                      </a:lnTo>
                      <a:lnTo>
                        <a:pt x="1377" y="1777"/>
                      </a:lnTo>
                      <a:lnTo>
                        <a:pt x="1462" y="1806"/>
                      </a:lnTo>
                      <a:lnTo>
                        <a:pt x="1476" y="1806"/>
                      </a:lnTo>
                      <a:lnTo>
                        <a:pt x="1547" y="1820"/>
                      </a:lnTo>
                      <a:lnTo>
                        <a:pt x="1561" y="1792"/>
                      </a:lnTo>
                      <a:lnTo>
                        <a:pt x="1476" y="1763"/>
                      </a:lnTo>
                      <a:lnTo>
                        <a:pt x="1476" y="1763"/>
                      </a:lnTo>
                      <a:lnTo>
                        <a:pt x="1391" y="1749"/>
                      </a:lnTo>
                      <a:lnTo>
                        <a:pt x="1306" y="1721"/>
                      </a:lnTo>
                      <a:lnTo>
                        <a:pt x="1221" y="1692"/>
                      </a:lnTo>
                      <a:lnTo>
                        <a:pt x="1150" y="1664"/>
                      </a:lnTo>
                      <a:lnTo>
                        <a:pt x="1064" y="1635"/>
                      </a:lnTo>
                      <a:lnTo>
                        <a:pt x="993" y="1593"/>
                      </a:lnTo>
                      <a:lnTo>
                        <a:pt x="922" y="1564"/>
                      </a:lnTo>
                      <a:lnTo>
                        <a:pt x="851" y="1522"/>
                      </a:lnTo>
                      <a:lnTo>
                        <a:pt x="780" y="1479"/>
                      </a:lnTo>
                      <a:lnTo>
                        <a:pt x="724" y="1422"/>
                      </a:lnTo>
                      <a:lnTo>
                        <a:pt x="653" y="1379"/>
                      </a:lnTo>
                      <a:lnTo>
                        <a:pt x="596" y="1323"/>
                      </a:lnTo>
                      <a:lnTo>
                        <a:pt x="539" y="1266"/>
                      </a:lnTo>
                      <a:lnTo>
                        <a:pt x="482" y="1209"/>
                      </a:lnTo>
                      <a:lnTo>
                        <a:pt x="426" y="1152"/>
                      </a:lnTo>
                      <a:lnTo>
                        <a:pt x="369" y="1095"/>
                      </a:lnTo>
                      <a:lnTo>
                        <a:pt x="326" y="1024"/>
                      </a:lnTo>
                      <a:lnTo>
                        <a:pt x="284" y="967"/>
                      </a:lnTo>
                      <a:lnTo>
                        <a:pt x="241" y="896"/>
                      </a:lnTo>
                      <a:lnTo>
                        <a:pt x="213" y="825"/>
                      </a:lnTo>
                      <a:lnTo>
                        <a:pt x="170" y="754"/>
                      </a:lnTo>
                      <a:lnTo>
                        <a:pt x="142" y="683"/>
                      </a:lnTo>
                      <a:lnTo>
                        <a:pt x="113" y="612"/>
                      </a:lnTo>
                      <a:lnTo>
                        <a:pt x="85" y="541"/>
                      </a:lnTo>
                      <a:lnTo>
                        <a:pt x="71" y="469"/>
                      </a:lnTo>
                      <a:lnTo>
                        <a:pt x="56" y="384"/>
                      </a:lnTo>
                      <a:lnTo>
                        <a:pt x="56" y="384"/>
                      </a:lnTo>
                      <a:lnTo>
                        <a:pt x="42" y="313"/>
                      </a:lnTo>
                      <a:lnTo>
                        <a:pt x="28" y="242"/>
                      </a:lnTo>
                      <a:lnTo>
                        <a:pt x="28" y="157"/>
                      </a:lnTo>
                      <a:lnTo>
                        <a:pt x="28" y="86"/>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nvGrpSpPr>
                <p:cNvPr id="8" name="Group 34"/>
                <p:cNvGrpSpPr>
                  <a:grpSpLocks/>
                </p:cNvGrpSpPr>
                <p:nvPr/>
              </p:nvGrpSpPr>
              <p:grpSpPr bwMode="auto">
                <a:xfrm>
                  <a:off x="10832" y="8907"/>
                  <a:ext cx="1619" cy="3696"/>
                  <a:chOff x="10832" y="8907"/>
                  <a:chExt cx="1619" cy="3696"/>
                </a:xfrm>
              </p:grpSpPr>
              <p:sp>
                <p:nvSpPr>
                  <p:cNvPr id="41" name="Freeform 40"/>
                  <p:cNvSpPr>
                    <a:spLocks/>
                  </p:cNvSpPr>
                  <p:nvPr/>
                </p:nvSpPr>
                <p:spPr bwMode="auto">
                  <a:xfrm>
                    <a:off x="10832" y="8907"/>
                    <a:ext cx="1619" cy="1890"/>
                  </a:xfrm>
                  <a:custGeom>
                    <a:avLst/>
                    <a:gdLst>
                      <a:gd name="T0" fmla="*/ 0 w 1619"/>
                      <a:gd name="T1" fmla="*/ 28 h 1890"/>
                      <a:gd name="T2" fmla="*/ 156 w 1619"/>
                      <a:gd name="T3" fmla="*/ 42 h 1890"/>
                      <a:gd name="T4" fmla="*/ 241 w 1619"/>
                      <a:gd name="T5" fmla="*/ 56 h 1890"/>
                      <a:gd name="T6" fmla="*/ 398 w 1619"/>
                      <a:gd name="T7" fmla="*/ 85 h 1890"/>
                      <a:gd name="T8" fmla="*/ 540 w 1619"/>
                      <a:gd name="T9" fmla="*/ 142 h 1890"/>
                      <a:gd name="T10" fmla="*/ 682 w 1619"/>
                      <a:gd name="T11" fmla="*/ 213 h 1890"/>
                      <a:gd name="T12" fmla="*/ 824 w 1619"/>
                      <a:gd name="T13" fmla="*/ 298 h 1890"/>
                      <a:gd name="T14" fmla="*/ 951 w 1619"/>
                      <a:gd name="T15" fmla="*/ 398 h 1890"/>
                      <a:gd name="T16" fmla="*/ 1065 w 1619"/>
                      <a:gd name="T17" fmla="*/ 511 h 1890"/>
                      <a:gd name="T18" fmla="*/ 1178 w 1619"/>
                      <a:gd name="T19" fmla="*/ 639 h 1890"/>
                      <a:gd name="T20" fmla="*/ 1278 w 1619"/>
                      <a:gd name="T21" fmla="*/ 782 h 1890"/>
                      <a:gd name="T22" fmla="*/ 1363 w 1619"/>
                      <a:gd name="T23" fmla="*/ 924 h 1890"/>
                      <a:gd name="T24" fmla="*/ 1434 w 1619"/>
                      <a:gd name="T25" fmla="*/ 1080 h 1890"/>
                      <a:gd name="T26" fmla="*/ 1491 w 1619"/>
                      <a:gd name="T27" fmla="*/ 1251 h 1890"/>
                      <a:gd name="T28" fmla="*/ 1548 w 1619"/>
                      <a:gd name="T29" fmla="*/ 1421 h 1890"/>
                      <a:gd name="T30" fmla="*/ 1562 w 1619"/>
                      <a:gd name="T31" fmla="*/ 1521 h 1890"/>
                      <a:gd name="T32" fmla="*/ 1590 w 1619"/>
                      <a:gd name="T33" fmla="*/ 1691 h 1890"/>
                      <a:gd name="T34" fmla="*/ 1590 w 1619"/>
                      <a:gd name="T35" fmla="*/ 1890 h 1890"/>
                      <a:gd name="T36" fmla="*/ 1619 w 1619"/>
                      <a:gd name="T37" fmla="*/ 1791 h 1890"/>
                      <a:gd name="T38" fmla="*/ 1604 w 1619"/>
                      <a:gd name="T39" fmla="*/ 1606 h 1890"/>
                      <a:gd name="T40" fmla="*/ 1590 w 1619"/>
                      <a:gd name="T41" fmla="*/ 1507 h 1890"/>
                      <a:gd name="T42" fmla="*/ 1548 w 1619"/>
                      <a:gd name="T43" fmla="*/ 1322 h 1890"/>
                      <a:gd name="T44" fmla="*/ 1491 w 1619"/>
                      <a:gd name="T45" fmla="*/ 1151 h 1890"/>
                      <a:gd name="T46" fmla="*/ 1434 w 1619"/>
                      <a:gd name="T47" fmla="*/ 995 h 1890"/>
                      <a:gd name="T48" fmla="*/ 1349 w 1619"/>
                      <a:gd name="T49" fmla="*/ 838 h 1890"/>
                      <a:gd name="T50" fmla="*/ 1292 w 1619"/>
                      <a:gd name="T51" fmla="*/ 753 h 1890"/>
                      <a:gd name="T52" fmla="*/ 1207 w 1619"/>
                      <a:gd name="T53" fmla="*/ 611 h 1890"/>
                      <a:gd name="T54" fmla="*/ 1093 w 1619"/>
                      <a:gd name="T55" fmla="*/ 497 h 1890"/>
                      <a:gd name="T56" fmla="*/ 965 w 1619"/>
                      <a:gd name="T57" fmla="*/ 383 h 1890"/>
                      <a:gd name="T58" fmla="*/ 838 w 1619"/>
                      <a:gd name="T59" fmla="*/ 270 h 1890"/>
                      <a:gd name="T60" fmla="*/ 767 w 1619"/>
                      <a:gd name="T61" fmla="*/ 227 h 1890"/>
                      <a:gd name="T62" fmla="*/ 625 w 1619"/>
                      <a:gd name="T63" fmla="*/ 142 h 1890"/>
                      <a:gd name="T64" fmla="*/ 483 w 1619"/>
                      <a:gd name="T65" fmla="*/ 85 h 1890"/>
                      <a:gd name="T66" fmla="*/ 327 w 1619"/>
                      <a:gd name="T67" fmla="*/ 42 h 1890"/>
                      <a:gd name="T68" fmla="*/ 241 w 1619"/>
                      <a:gd name="T69" fmla="*/ 28 h 1890"/>
                      <a:gd name="T70" fmla="*/ 85 w 1619"/>
                      <a:gd name="T71"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0" y="0"/>
                        </a:moveTo>
                        <a:lnTo>
                          <a:pt x="0" y="28"/>
                        </a:lnTo>
                        <a:lnTo>
                          <a:pt x="85" y="42"/>
                        </a:lnTo>
                        <a:lnTo>
                          <a:pt x="156" y="42"/>
                        </a:lnTo>
                        <a:lnTo>
                          <a:pt x="241" y="56"/>
                        </a:lnTo>
                        <a:lnTo>
                          <a:pt x="241" y="56"/>
                        </a:lnTo>
                        <a:lnTo>
                          <a:pt x="312" y="71"/>
                        </a:lnTo>
                        <a:lnTo>
                          <a:pt x="398" y="85"/>
                        </a:lnTo>
                        <a:lnTo>
                          <a:pt x="469" y="113"/>
                        </a:lnTo>
                        <a:lnTo>
                          <a:pt x="540" y="142"/>
                        </a:lnTo>
                        <a:lnTo>
                          <a:pt x="611" y="184"/>
                        </a:lnTo>
                        <a:lnTo>
                          <a:pt x="682" y="213"/>
                        </a:lnTo>
                        <a:lnTo>
                          <a:pt x="753" y="255"/>
                        </a:lnTo>
                        <a:lnTo>
                          <a:pt x="824" y="298"/>
                        </a:lnTo>
                        <a:lnTo>
                          <a:pt x="880" y="341"/>
                        </a:lnTo>
                        <a:lnTo>
                          <a:pt x="951" y="398"/>
                        </a:lnTo>
                        <a:lnTo>
                          <a:pt x="1008" y="455"/>
                        </a:lnTo>
                        <a:lnTo>
                          <a:pt x="1065" y="511"/>
                        </a:lnTo>
                        <a:lnTo>
                          <a:pt x="1122" y="582"/>
                        </a:lnTo>
                        <a:lnTo>
                          <a:pt x="1178" y="639"/>
                        </a:lnTo>
                        <a:lnTo>
                          <a:pt x="1221" y="710"/>
                        </a:lnTo>
                        <a:lnTo>
                          <a:pt x="1278" y="782"/>
                        </a:lnTo>
                        <a:lnTo>
                          <a:pt x="1320" y="853"/>
                        </a:lnTo>
                        <a:lnTo>
                          <a:pt x="1363" y="924"/>
                        </a:lnTo>
                        <a:lnTo>
                          <a:pt x="1391" y="995"/>
                        </a:lnTo>
                        <a:lnTo>
                          <a:pt x="1434" y="1080"/>
                        </a:lnTo>
                        <a:lnTo>
                          <a:pt x="1462" y="1165"/>
                        </a:lnTo>
                        <a:lnTo>
                          <a:pt x="1491" y="1251"/>
                        </a:lnTo>
                        <a:lnTo>
                          <a:pt x="1519" y="1336"/>
                        </a:lnTo>
                        <a:lnTo>
                          <a:pt x="1548" y="1421"/>
                        </a:lnTo>
                        <a:lnTo>
                          <a:pt x="1562" y="1521"/>
                        </a:lnTo>
                        <a:lnTo>
                          <a:pt x="1562" y="1521"/>
                        </a:lnTo>
                        <a:lnTo>
                          <a:pt x="1576" y="1606"/>
                        </a:lnTo>
                        <a:lnTo>
                          <a:pt x="1590" y="1691"/>
                        </a:lnTo>
                        <a:lnTo>
                          <a:pt x="1590" y="1791"/>
                        </a:lnTo>
                        <a:lnTo>
                          <a:pt x="1590" y="1890"/>
                        </a:lnTo>
                        <a:lnTo>
                          <a:pt x="1619" y="1890"/>
                        </a:lnTo>
                        <a:lnTo>
                          <a:pt x="1619" y="1791"/>
                        </a:lnTo>
                        <a:lnTo>
                          <a:pt x="1619" y="1691"/>
                        </a:lnTo>
                        <a:lnTo>
                          <a:pt x="1604" y="1606"/>
                        </a:lnTo>
                        <a:lnTo>
                          <a:pt x="1590" y="1507"/>
                        </a:lnTo>
                        <a:lnTo>
                          <a:pt x="1590" y="1507"/>
                        </a:lnTo>
                        <a:lnTo>
                          <a:pt x="1576" y="1407"/>
                        </a:lnTo>
                        <a:lnTo>
                          <a:pt x="1548" y="1322"/>
                        </a:lnTo>
                        <a:lnTo>
                          <a:pt x="1519" y="1236"/>
                        </a:lnTo>
                        <a:lnTo>
                          <a:pt x="1491" y="1151"/>
                        </a:lnTo>
                        <a:lnTo>
                          <a:pt x="1462" y="1066"/>
                        </a:lnTo>
                        <a:lnTo>
                          <a:pt x="1434" y="995"/>
                        </a:lnTo>
                        <a:lnTo>
                          <a:pt x="1391" y="909"/>
                        </a:lnTo>
                        <a:lnTo>
                          <a:pt x="1349" y="838"/>
                        </a:lnTo>
                        <a:lnTo>
                          <a:pt x="1306" y="767"/>
                        </a:lnTo>
                        <a:lnTo>
                          <a:pt x="1292" y="753"/>
                        </a:lnTo>
                        <a:lnTo>
                          <a:pt x="1249" y="682"/>
                        </a:lnTo>
                        <a:lnTo>
                          <a:pt x="1207" y="611"/>
                        </a:lnTo>
                        <a:lnTo>
                          <a:pt x="1150" y="554"/>
                        </a:lnTo>
                        <a:lnTo>
                          <a:pt x="1093" y="497"/>
                        </a:lnTo>
                        <a:lnTo>
                          <a:pt x="1036" y="426"/>
                        </a:lnTo>
                        <a:lnTo>
                          <a:pt x="965" y="383"/>
                        </a:lnTo>
                        <a:lnTo>
                          <a:pt x="909" y="327"/>
                        </a:lnTo>
                        <a:lnTo>
                          <a:pt x="838" y="270"/>
                        </a:lnTo>
                        <a:lnTo>
                          <a:pt x="838" y="270"/>
                        </a:lnTo>
                        <a:lnTo>
                          <a:pt x="767" y="227"/>
                        </a:lnTo>
                        <a:lnTo>
                          <a:pt x="696" y="184"/>
                        </a:lnTo>
                        <a:lnTo>
                          <a:pt x="625" y="142"/>
                        </a:lnTo>
                        <a:lnTo>
                          <a:pt x="554" y="113"/>
                        </a:lnTo>
                        <a:lnTo>
                          <a:pt x="483" y="85"/>
                        </a:lnTo>
                        <a:lnTo>
                          <a:pt x="412" y="56"/>
                        </a:lnTo>
                        <a:lnTo>
                          <a:pt x="327" y="42"/>
                        </a:lnTo>
                        <a:lnTo>
                          <a:pt x="241" y="28"/>
                        </a:lnTo>
                        <a:lnTo>
                          <a:pt x="241" y="28"/>
                        </a:lnTo>
                        <a:lnTo>
                          <a:pt x="156" y="14"/>
                        </a:lnTo>
                        <a:lnTo>
                          <a:pt x="8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2" name="Freeform 41"/>
                  <p:cNvSpPr>
                    <a:spLocks/>
                  </p:cNvSpPr>
                  <p:nvPr/>
                </p:nvSpPr>
                <p:spPr bwMode="auto">
                  <a:xfrm>
                    <a:off x="10875" y="10783"/>
                    <a:ext cx="1561" cy="1820"/>
                  </a:xfrm>
                  <a:custGeom>
                    <a:avLst/>
                    <a:gdLst>
                      <a:gd name="T0" fmla="*/ 1533 w 1561"/>
                      <a:gd name="T1" fmla="*/ 0 h 1820"/>
                      <a:gd name="T2" fmla="*/ 1533 w 1561"/>
                      <a:gd name="T3" fmla="*/ 157 h 1820"/>
                      <a:gd name="T4" fmla="*/ 1519 w 1561"/>
                      <a:gd name="T5" fmla="*/ 313 h 1820"/>
                      <a:gd name="T6" fmla="*/ 1505 w 1561"/>
                      <a:gd name="T7" fmla="*/ 384 h 1820"/>
                      <a:gd name="T8" fmla="*/ 1476 w 1561"/>
                      <a:gd name="T9" fmla="*/ 541 h 1820"/>
                      <a:gd name="T10" fmla="*/ 1419 w 1561"/>
                      <a:gd name="T11" fmla="*/ 683 h 1820"/>
                      <a:gd name="T12" fmla="*/ 1363 w 1561"/>
                      <a:gd name="T13" fmla="*/ 825 h 1820"/>
                      <a:gd name="T14" fmla="*/ 1277 w 1561"/>
                      <a:gd name="T15" fmla="*/ 967 h 1820"/>
                      <a:gd name="T16" fmla="*/ 1192 w 1561"/>
                      <a:gd name="T17" fmla="*/ 1095 h 1820"/>
                      <a:gd name="T18" fmla="*/ 1093 w 1561"/>
                      <a:gd name="T19" fmla="*/ 1209 h 1820"/>
                      <a:gd name="T20" fmla="*/ 965 w 1561"/>
                      <a:gd name="T21" fmla="*/ 1323 h 1820"/>
                      <a:gd name="T22" fmla="*/ 852 w 1561"/>
                      <a:gd name="T23" fmla="*/ 1422 h 1820"/>
                      <a:gd name="T24" fmla="*/ 710 w 1561"/>
                      <a:gd name="T25" fmla="*/ 1522 h 1820"/>
                      <a:gd name="T26" fmla="*/ 568 w 1561"/>
                      <a:gd name="T27" fmla="*/ 1593 h 1820"/>
                      <a:gd name="T28" fmla="*/ 411 w 1561"/>
                      <a:gd name="T29" fmla="*/ 1664 h 1820"/>
                      <a:gd name="T30" fmla="*/ 255 w 1561"/>
                      <a:gd name="T31" fmla="*/ 1721 h 1820"/>
                      <a:gd name="T32" fmla="*/ 85 w 1561"/>
                      <a:gd name="T33" fmla="*/ 1763 h 1820"/>
                      <a:gd name="T34" fmla="*/ 0 w 1561"/>
                      <a:gd name="T35" fmla="*/ 1792 h 1820"/>
                      <a:gd name="T36" fmla="*/ 85 w 1561"/>
                      <a:gd name="T37" fmla="*/ 1806 h 1820"/>
                      <a:gd name="T38" fmla="*/ 184 w 1561"/>
                      <a:gd name="T39" fmla="*/ 1777 h 1820"/>
                      <a:gd name="T40" fmla="*/ 355 w 1561"/>
                      <a:gd name="T41" fmla="*/ 1735 h 1820"/>
                      <a:gd name="T42" fmla="*/ 511 w 1561"/>
                      <a:gd name="T43" fmla="*/ 1664 h 1820"/>
                      <a:gd name="T44" fmla="*/ 653 w 1561"/>
                      <a:gd name="T45" fmla="*/ 1593 h 1820"/>
                      <a:gd name="T46" fmla="*/ 795 w 1561"/>
                      <a:gd name="T47" fmla="*/ 1507 h 1820"/>
                      <a:gd name="T48" fmla="*/ 866 w 1561"/>
                      <a:gd name="T49" fmla="*/ 1450 h 1820"/>
                      <a:gd name="T50" fmla="*/ 993 w 1561"/>
                      <a:gd name="T51" fmla="*/ 1351 h 1820"/>
                      <a:gd name="T52" fmla="*/ 1107 w 1561"/>
                      <a:gd name="T53" fmla="*/ 1237 h 1820"/>
                      <a:gd name="T54" fmla="*/ 1206 w 1561"/>
                      <a:gd name="T55" fmla="*/ 1109 h 1820"/>
                      <a:gd name="T56" fmla="*/ 1306 w 1561"/>
                      <a:gd name="T57" fmla="*/ 981 h 1820"/>
                      <a:gd name="T58" fmla="*/ 1348 w 1561"/>
                      <a:gd name="T59" fmla="*/ 910 h 1820"/>
                      <a:gd name="T60" fmla="*/ 1419 w 1561"/>
                      <a:gd name="T61" fmla="*/ 768 h 1820"/>
                      <a:gd name="T62" fmla="*/ 1476 w 1561"/>
                      <a:gd name="T63" fmla="*/ 626 h 1820"/>
                      <a:gd name="T64" fmla="*/ 1519 w 1561"/>
                      <a:gd name="T65" fmla="*/ 484 h 1820"/>
                      <a:gd name="T66" fmla="*/ 1533 w 1561"/>
                      <a:gd name="T67" fmla="*/ 398 h 1820"/>
                      <a:gd name="T68" fmla="*/ 1547 w 1561"/>
                      <a:gd name="T69" fmla="*/ 313 h 1820"/>
                      <a:gd name="T70" fmla="*/ 1561 w 1561"/>
                      <a:gd name="T71" fmla="*/ 157 h 1820"/>
                      <a:gd name="T72" fmla="*/ 1561 w 1561"/>
                      <a:gd name="T73" fmla="*/ 0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1" h="1820">
                        <a:moveTo>
                          <a:pt x="1561" y="0"/>
                        </a:moveTo>
                        <a:lnTo>
                          <a:pt x="1533" y="0"/>
                        </a:lnTo>
                        <a:lnTo>
                          <a:pt x="1533" y="86"/>
                        </a:lnTo>
                        <a:lnTo>
                          <a:pt x="1533" y="157"/>
                        </a:lnTo>
                        <a:lnTo>
                          <a:pt x="1533" y="242"/>
                        </a:lnTo>
                        <a:lnTo>
                          <a:pt x="1519" y="313"/>
                        </a:lnTo>
                        <a:lnTo>
                          <a:pt x="1505" y="384"/>
                        </a:lnTo>
                        <a:lnTo>
                          <a:pt x="1505" y="384"/>
                        </a:lnTo>
                        <a:lnTo>
                          <a:pt x="1490" y="469"/>
                        </a:lnTo>
                        <a:lnTo>
                          <a:pt x="1476" y="541"/>
                        </a:lnTo>
                        <a:lnTo>
                          <a:pt x="1448" y="612"/>
                        </a:lnTo>
                        <a:lnTo>
                          <a:pt x="1419" y="683"/>
                        </a:lnTo>
                        <a:lnTo>
                          <a:pt x="1391" y="754"/>
                        </a:lnTo>
                        <a:lnTo>
                          <a:pt x="1363" y="825"/>
                        </a:lnTo>
                        <a:lnTo>
                          <a:pt x="1320" y="896"/>
                        </a:lnTo>
                        <a:lnTo>
                          <a:pt x="1277" y="967"/>
                        </a:lnTo>
                        <a:lnTo>
                          <a:pt x="1235" y="1024"/>
                        </a:lnTo>
                        <a:lnTo>
                          <a:pt x="1192" y="1095"/>
                        </a:lnTo>
                        <a:lnTo>
                          <a:pt x="1135" y="1152"/>
                        </a:lnTo>
                        <a:lnTo>
                          <a:pt x="1093" y="1209"/>
                        </a:lnTo>
                        <a:lnTo>
                          <a:pt x="1036" y="1266"/>
                        </a:lnTo>
                        <a:lnTo>
                          <a:pt x="965" y="1323"/>
                        </a:lnTo>
                        <a:lnTo>
                          <a:pt x="908" y="1379"/>
                        </a:lnTo>
                        <a:lnTo>
                          <a:pt x="852" y="1422"/>
                        </a:lnTo>
                        <a:lnTo>
                          <a:pt x="781" y="1479"/>
                        </a:lnTo>
                        <a:lnTo>
                          <a:pt x="710" y="1522"/>
                        </a:lnTo>
                        <a:lnTo>
                          <a:pt x="639" y="1564"/>
                        </a:lnTo>
                        <a:lnTo>
                          <a:pt x="568" y="1593"/>
                        </a:lnTo>
                        <a:lnTo>
                          <a:pt x="497" y="1635"/>
                        </a:lnTo>
                        <a:lnTo>
                          <a:pt x="411" y="1664"/>
                        </a:lnTo>
                        <a:lnTo>
                          <a:pt x="340" y="1692"/>
                        </a:lnTo>
                        <a:lnTo>
                          <a:pt x="255" y="1721"/>
                        </a:lnTo>
                        <a:lnTo>
                          <a:pt x="170" y="1749"/>
                        </a:lnTo>
                        <a:lnTo>
                          <a:pt x="85" y="1763"/>
                        </a:lnTo>
                        <a:lnTo>
                          <a:pt x="85" y="1763"/>
                        </a:lnTo>
                        <a:lnTo>
                          <a:pt x="0" y="1792"/>
                        </a:lnTo>
                        <a:lnTo>
                          <a:pt x="14" y="1820"/>
                        </a:lnTo>
                        <a:lnTo>
                          <a:pt x="85" y="1806"/>
                        </a:lnTo>
                        <a:lnTo>
                          <a:pt x="99" y="1806"/>
                        </a:lnTo>
                        <a:lnTo>
                          <a:pt x="184" y="1777"/>
                        </a:lnTo>
                        <a:lnTo>
                          <a:pt x="269" y="1749"/>
                        </a:lnTo>
                        <a:lnTo>
                          <a:pt x="355" y="1735"/>
                        </a:lnTo>
                        <a:lnTo>
                          <a:pt x="426" y="1692"/>
                        </a:lnTo>
                        <a:lnTo>
                          <a:pt x="511" y="1664"/>
                        </a:lnTo>
                        <a:lnTo>
                          <a:pt x="582" y="1621"/>
                        </a:lnTo>
                        <a:lnTo>
                          <a:pt x="653" y="1593"/>
                        </a:lnTo>
                        <a:lnTo>
                          <a:pt x="724" y="1550"/>
                        </a:lnTo>
                        <a:lnTo>
                          <a:pt x="795" y="1507"/>
                        </a:lnTo>
                        <a:lnTo>
                          <a:pt x="795" y="1493"/>
                        </a:lnTo>
                        <a:lnTo>
                          <a:pt x="866" y="1450"/>
                        </a:lnTo>
                        <a:lnTo>
                          <a:pt x="937" y="1394"/>
                        </a:lnTo>
                        <a:lnTo>
                          <a:pt x="993" y="1351"/>
                        </a:lnTo>
                        <a:lnTo>
                          <a:pt x="1050" y="1294"/>
                        </a:lnTo>
                        <a:lnTo>
                          <a:pt x="1107" y="1237"/>
                        </a:lnTo>
                        <a:lnTo>
                          <a:pt x="1164" y="1180"/>
                        </a:lnTo>
                        <a:lnTo>
                          <a:pt x="1206" y="1109"/>
                        </a:lnTo>
                        <a:lnTo>
                          <a:pt x="1263" y="1052"/>
                        </a:lnTo>
                        <a:lnTo>
                          <a:pt x="1306" y="981"/>
                        </a:lnTo>
                        <a:lnTo>
                          <a:pt x="1306" y="981"/>
                        </a:lnTo>
                        <a:lnTo>
                          <a:pt x="1348" y="910"/>
                        </a:lnTo>
                        <a:lnTo>
                          <a:pt x="1391" y="839"/>
                        </a:lnTo>
                        <a:lnTo>
                          <a:pt x="1419" y="768"/>
                        </a:lnTo>
                        <a:lnTo>
                          <a:pt x="1448" y="697"/>
                        </a:lnTo>
                        <a:lnTo>
                          <a:pt x="1476" y="626"/>
                        </a:lnTo>
                        <a:lnTo>
                          <a:pt x="1505" y="555"/>
                        </a:lnTo>
                        <a:lnTo>
                          <a:pt x="1519" y="484"/>
                        </a:lnTo>
                        <a:lnTo>
                          <a:pt x="1533" y="398"/>
                        </a:lnTo>
                        <a:lnTo>
                          <a:pt x="1533" y="398"/>
                        </a:lnTo>
                        <a:lnTo>
                          <a:pt x="1533" y="398"/>
                        </a:lnTo>
                        <a:lnTo>
                          <a:pt x="1547" y="313"/>
                        </a:lnTo>
                        <a:lnTo>
                          <a:pt x="1561" y="242"/>
                        </a:lnTo>
                        <a:lnTo>
                          <a:pt x="1561" y="157"/>
                        </a:lnTo>
                        <a:lnTo>
                          <a:pt x="1561" y="86"/>
                        </a:lnTo>
                        <a:lnTo>
                          <a:pt x="15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6" name="Rectangle 35"/>
                <p:cNvSpPr>
                  <a:spLocks noChangeArrowheads="1"/>
                </p:cNvSpPr>
                <p:nvPr/>
              </p:nvSpPr>
              <p:spPr bwMode="auto">
                <a:xfrm>
                  <a:off x="9199" y="12617"/>
                  <a:ext cx="1718"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37" name="Freeform 36"/>
                <p:cNvSpPr>
                  <a:spLocks/>
                </p:cNvSpPr>
                <p:nvPr/>
              </p:nvSpPr>
              <p:spPr bwMode="auto">
                <a:xfrm>
                  <a:off x="9100" y="7599"/>
                  <a:ext cx="241" cy="1322"/>
                </a:xfrm>
                <a:custGeom>
                  <a:avLst/>
                  <a:gdLst>
                    <a:gd name="T0" fmla="*/ 213 w 241"/>
                    <a:gd name="T1" fmla="*/ 1322 h 1322"/>
                    <a:gd name="T2" fmla="*/ 241 w 241"/>
                    <a:gd name="T3" fmla="*/ 1322 h 1322"/>
                    <a:gd name="T4" fmla="*/ 28 w 241"/>
                    <a:gd name="T5" fmla="*/ 0 h 1322"/>
                    <a:gd name="T6" fmla="*/ 0 w 241"/>
                    <a:gd name="T7" fmla="*/ 14 h 1322"/>
                    <a:gd name="T8" fmla="*/ 213 w 241"/>
                    <a:gd name="T9" fmla="*/ 1322 h 1322"/>
                  </a:gdLst>
                  <a:ahLst/>
                  <a:cxnLst>
                    <a:cxn ang="0">
                      <a:pos x="T0" y="T1"/>
                    </a:cxn>
                    <a:cxn ang="0">
                      <a:pos x="T2" y="T3"/>
                    </a:cxn>
                    <a:cxn ang="0">
                      <a:pos x="T4" y="T5"/>
                    </a:cxn>
                    <a:cxn ang="0">
                      <a:pos x="T6" y="T7"/>
                    </a:cxn>
                    <a:cxn ang="0">
                      <a:pos x="T8" y="T9"/>
                    </a:cxn>
                  </a:cxnLst>
                  <a:rect l="0" t="0" r="r" b="b"/>
                  <a:pathLst>
                    <a:path w="241" h="1322">
                      <a:moveTo>
                        <a:pt x="213" y="1322"/>
                      </a:moveTo>
                      <a:lnTo>
                        <a:pt x="241" y="1322"/>
                      </a:lnTo>
                      <a:lnTo>
                        <a:pt x="28" y="0"/>
                      </a:lnTo>
                      <a:lnTo>
                        <a:pt x="0" y="14"/>
                      </a:lnTo>
                      <a:lnTo>
                        <a:pt x="213"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8" name="Freeform 37"/>
                <p:cNvSpPr>
                  <a:spLocks/>
                </p:cNvSpPr>
                <p:nvPr/>
              </p:nvSpPr>
              <p:spPr bwMode="auto">
                <a:xfrm>
                  <a:off x="10818" y="7599"/>
                  <a:ext cx="241" cy="1322"/>
                </a:xfrm>
                <a:custGeom>
                  <a:avLst/>
                  <a:gdLst>
                    <a:gd name="T0" fmla="*/ 0 w 241"/>
                    <a:gd name="T1" fmla="*/ 1322 h 1322"/>
                    <a:gd name="T2" fmla="*/ 28 w 241"/>
                    <a:gd name="T3" fmla="*/ 1322 h 1322"/>
                    <a:gd name="T4" fmla="*/ 241 w 241"/>
                    <a:gd name="T5" fmla="*/ 14 h 1322"/>
                    <a:gd name="T6" fmla="*/ 213 w 241"/>
                    <a:gd name="T7" fmla="*/ 0 h 1322"/>
                    <a:gd name="T8" fmla="*/ 0 w 241"/>
                    <a:gd name="T9" fmla="*/ 1322 h 1322"/>
                  </a:gdLst>
                  <a:ahLst/>
                  <a:cxnLst>
                    <a:cxn ang="0">
                      <a:pos x="T0" y="T1"/>
                    </a:cxn>
                    <a:cxn ang="0">
                      <a:pos x="T2" y="T3"/>
                    </a:cxn>
                    <a:cxn ang="0">
                      <a:pos x="T4" y="T5"/>
                    </a:cxn>
                    <a:cxn ang="0">
                      <a:pos x="T6" y="T7"/>
                    </a:cxn>
                    <a:cxn ang="0">
                      <a:pos x="T8" y="T9"/>
                    </a:cxn>
                  </a:cxnLst>
                  <a:rect l="0" t="0" r="r" b="b"/>
                  <a:pathLst>
                    <a:path w="241" h="1322">
                      <a:moveTo>
                        <a:pt x="0" y="1322"/>
                      </a:moveTo>
                      <a:lnTo>
                        <a:pt x="28" y="1322"/>
                      </a:lnTo>
                      <a:lnTo>
                        <a:pt x="241" y="14"/>
                      </a:lnTo>
                      <a:lnTo>
                        <a:pt x="213" y="0"/>
                      </a:lnTo>
                      <a:lnTo>
                        <a:pt x="0"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Oval 38"/>
                <p:cNvSpPr>
                  <a:spLocks noChangeArrowheads="1"/>
                </p:cNvSpPr>
                <p:nvPr/>
              </p:nvSpPr>
              <p:spPr bwMode="auto">
                <a:xfrm>
                  <a:off x="9128" y="7542"/>
                  <a:ext cx="1903" cy="7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Oval 39"/>
                <p:cNvSpPr>
                  <a:spLocks noChangeArrowheads="1"/>
                </p:cNvSpPr>
                <p:nvPr/>
              </p:nvSpPr>
              <p:spPr bwMode="auto">
                <a:xfrm>
                  <a:off x="9100" y="7499"/>
                  <a:ext cx="1959" cy="142"/>
                </a:xfrm>
                <a:prstGeom prst="ellipse">
                  <a:avLst/>
                </a:prstGeom>
                <a:noFill/>
                <a:ln w="1778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grpSp>
          <p:sp>
            <p:nvSpPr>
              <p:cNvPr id="15" name="Oval 14"/>
              <p:cNvSpPr>
                <a:spLocks noChangeArrowheads="1"/>
              </p:cNvSpPr>
              <p:nvPr/>
            </p:nvSpPr>
            <p:spPr bwMode="auto">
              <a:xfrm>
                <a:off x="1776095" y="195008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6" name="Oval 15"/>
              <p:cNvSpPr>
                <a:spLocks noChangeArrowheads="1"/>
              </p:cNvSpPr>
              <p:nvPr/>
            </p:nvSpPr>
            <p:spPr bwMode="auto">
              <a:xfrm>
                <a:off x="1722120" y="9753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7" name="Oval 16"/>
              <p:cNvSpPr>
                <a:spLocks noChangeArrowheads="1"/>
              </p:cNvSpPr>
              <p:nvPr/>
            </p:nvSpPr>
            <p:spPr bwMode="auto">
              <a:xfrm>
                <a:off x="748665" y="111061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8" name="Oval 17"/>
              <p:cNvSpPr>
                <a:spLocks noChangeArrowheads="1"/>
              </p:cNvSpPr>
              <p:nvPr/>
            </p:nvSpPr>
            <p:spPr bwMode="auto">
              <a:xfrm>
                <a:off x="1235710" y="1678940"/>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9" name="Oval 18"/>
              <p:cNvSpPr>
                <a:spLocks noChangeArrowheads="1"/>
              </p:cNvSpPr>
              <p:nvPr/>
            </p:nvSpPr>
            <p:spPr bwMode="auto">
              <a:xfrm>
                <a:off x="137096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0" name="Oval 19"/>
              <p:cNvSpPr>
                <a:spLocks noChangeArrowheads="1"/>
              </p:cNvSpPr>
              <p:nvPr/>
            </p:nvSpPr>
            <p:spPr bwMode="auto">
              <a:xfrm>
                <a:off x="193865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1" name="Oval 20"/>
              <p:cNvSpPr>
                <a:spLocks noChangeArrowheads="1"/>
              </p:cNvSpPr>
              <p:nvPr/>
            </p:nvSpPr>
            <p:spPr bwMode="auto">
              <a:xfrm>
                <a:off x="2371725" y="20586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2" name="Oval 21"/>
              <p:cNvSpPr>
                <a:spLocks noChangeArrowheads="1"/>
              </p:cNvSpPr>
              <p:nvPr/>
            </p:nvSpPr>
            <p:spPr bwMode="auto">
              <a:xfrm>
                <a:off x="2479675" y="157099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3" name="Oval 22"/>
              <p:cNvSpPr>
                <a:spLocks noChangeArrowheads="1"/>
              </p:cNvSpPr>
              <p:nvPr/>
            </p:nvSpPr>
            <p:spPr bwMode="auto">
              <a:xfrm>
                <a:off x="1506220" y="2383155"/>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4" name="Oval 23"/>
              <p:cNvSpPr>
                <a:spLocks noChangeArrowheads="1"/>
              </p:cNvSpPr>
              <p:nvPr/>
            </p:nvSpPr>
            <p:spPr bwMode="auto">
              <a:xfrm>
                <a:off x="1506220" y="287083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5" name="Oval 24"/>
              <p:cNvSpPr>
                <a:spLocks noChangeArrowheads="1"/>
              </p:cNvSpPr>
              <p:nvPr/>
            </p:nvSpPr>
            <p:spPr bwMode="auto">
              <a:xfrm>
                <a:off x="910590" y="20040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6" name="Oval 25"/>
              <p:cNvSpPr>
                <a:spLocks noChangeArrowheads="1"/>
              </p:cNvSpPr>
              <p:nvPr/>
            </p:nvSpPr>
            <p:spPr bwMode="auto">
              <a:xfrm>
                <a:off x="315595" y="178752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7" name="Oval 26"/>
              <p:cNvSpPr>
                <a:spLocks noChangeArrowheads="1"/>
              </p:cNvSpPr>
              <p:nvPr/>
            </p:nvSpPr>
            <p:spPr bwMode="auto">
              <a:xfrm>
                <a:off x="748665" y="281686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8" name="Rectangle 27"/>
              <p:cNvSpPr>
                <a:spLocks noChangeArrowheads="1"/>
              </p:cNvSpPr>
              <p:nvPr/>
            </p:nvSpPr>
            <p:spPr bwMode="auto">
              <a:xfrm>
                <a:off x="414655" y="232727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9" name="Rectangle 28"/>
              <p:cNvSpPr>
                <a:spLocks noChangeArrowheads="1"/>
              </p:cNvSpPr>
              <p:nvPr/>
            </p:nvSpPr>
            <p:spPr bwMode="auto">
              <a:xfrm>
                <a:off x="1073150" y="238315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0" name="Rectangle 29"/>
              <p:cNvSpPr>
                <a:spLocks noChangeArrowheads="1"/>
              </p:cNvSpPr>
              <p:nvPr/>
            </p:nvSpPr>
            <p:spPr bwMode="auto">
              <a:xfrm>
                <a:off x="2046605"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1" name="Rectangle 30"/>
              <p:cNvSpPr>
                <a:spLocks noChangeArrowheads="1"/>
              </p:cNvSpPr>
              <p:nvPr/>
            </p:nvSpPr>
            <p:spPr bwMode="auto">
              <a:xfrm>
                <a:off x="2046605" y="2545715"/>
                <a:ext cx="288925"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2" name="Rectangle 31"/>
              <p:cNvSpPr>
                <a:spLocks noChangeArrowheads="1"/>
              </p:cNvSpPr>
              <p:nvPr/>
            </p:nvSpPr>
            <p:spPr bwMode="auto">
              <a:xfrm>
                <a:off x="640080"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grpSp>
        <p:sp>
          <p:nvSpPr>
            <p:cNvPr id="13" name="Oval 12"/>
            <p:cNvSpPr>
              <a:spLocks noChangeArrowheads="1"/>
            </p:cNvSpPr>
            <p:nvPr/>
          </p:nvSpPr>
          <p:spPr bwMode="auto">
            <a:xfrm>
              <a:off x="2514600" y="240030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4384899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1" y="319177"/>
            <a:ext cx="9144000" cy="1143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Candy Jar Task</a:t>
            </a:r>
          </a:p>
        </p:txBody>
      </p:sp>
      <p:sp>
        <p:nvSpPr>
          <p:cNvPr id="6" name="Rectangle 5"/>
          <p:cNvSpPr/>
          <p:nvPr/>
        </p:nvSpPr>
        <p:spPr>
          <a:xfrm>
            <a:off x="457200" y="1502456"/>
            <a:ext cx="8200820" cy="4539704"/>
          </a:xfrm>
          <a:prstGeom prst="rect">
            <a:avLst/>
          </a:prstGeom>
        </p:spPr>
        <p:txBody>
          <a:bodyPr wrap="square">
            <a:spAutoFit/>
          </a:bodyPr>
          <a:lstStyle/>
          <a:p>
            <a:pPr marL="114300" indent="0">
              <a:buNone/>
            </a:pPr>
            <a:r>
              <a:rPr lang="en-US" sz="1700" dirty="0" smtClean="0">
                <a:solidFill>
                  <a:srgbClr val="1F497D"/>
                </a:solidFill>
                <a:latin typeface="Verdana" pitchFamily="34" charset="0"/>
                <a:ea typeface="Verdana" pitchFamily="34" charset="0"/>
                <a:cs typeface="Verdana" pitchFamily="34" charset="0"/>
              </a:rPr>
              <a:t>Common Core State Standards 7.RP:</a:t>
            </a:r>
          </a:p>
          <a:p>
            <a:pPr marL="338138" indent="-223838">
              <a:buNone/>
            </a:pPr>
            <a:r>
              <a:rPr lang="en-US" sz="1700" dirty="0" smtClean="0">
                <a:solidFill>
                  <a:srgbClr val="1F497D"/>
                </a:solidFill>
                <a:latin typeface="Verdana" pitchFamily="34" charset="0"/>
                <a:ea typeface="Verdana" pitchFamily="34" charset="0"/>
                <a:cs typeface="Verdana" pitchFamily="34" charset="0"/>
              </a:rPr>
              <a:t>2. Recognize and represent proportional relationships between quantities.</a:t>
            </a:r>
          </a:p>
          <a:p>
            <a:pPr marL="571500" lvl="0" indent="-457200">
              <a:buFont typeface="+mj-lt"/>
              <a:buAutoNum type="alphaLcPeriod"/>
            </a:pPr>
            <a:r>
              <a:rPr lang="en-US" sz="1700" b="1" dirty="0" smtClean="0">
                <a:latin typeface="Verdana" pitchFamily="34" charset="0"/>
                <a:ea typeface="Verdana" pitchFamily="34" charset="0"/>
                <a:cs typeface="Verdana" pitchFamily="34" charset="0"/>
              </a:rPr>
              <a:t>Decide whether two quantities are in a proportional relationship</a:t>
            </a:r>
            <a:r>
              <a:rPr lang="en-US" sz="1700" dirty="0" smtClean="0">
                <a:latin typeface="Verdana" pitchFamily="34" charset="0"/>
                <a:ea typeface="Verdana" pitchFamily="34" charset="0"/>
                <a:cs typeface="Verdana" pitchFamily="34" charset="0"/>
              </a:rPr>
              <a:t>, </a:t>
            </a:r>
            <a:r>
              <a:rPr lang="en-US" sz="1700" dirty="0" smtClean="0">
                <a:solidFill>
                  <a:srgbClr val="1F497D"/>
                </a:solidFill>
                <a:latin typeface="Verdana" pitchFamily="34" charset="0"/>
                <a:ea typeface="Verdana" pitchFamily="34" charset="0"/>
                <a:cs typeface="Verdana" pitchFamily="34" charset="0"/>
              </a:rPr>
              <a:t>e.g., by testing for equivalent ratios in a table or graphing on a coordinate plane and observing whether the graph is a straight line through the origin.</a:t>
            </a:r>
          </a:p>
          <a:p>
            <a:pPr marL="571500" lvl="0" indent="-457200">
              <a:buFont typeface="+mj-lt"/>
              <a:buAutoNum type="alphaLcPeriod"/>
            </a:pPr>
            <a:r>
              <a:rPr lang="en-US" sz="1700" b="1" dirty="0" smtClean="0">
                <a:latin typeface="Verdana" pitchFamily="34" charset="0"/>
                <a:ea typeface="Verdana" pitchFamily="34" charset="0"/>
                <a:cs typeface="Verdana" pitchFamily="34" charset="0"/>
              </a:rPr>
              <a:t>Identify the constant of proportionality (unit rate) in tables</a:t>
            </a:r>
            <a:r>
              <a:rPr lang="en-US" sz="1700" dirty="0" smtClean="0">
                <a:latin typeface="Verdana" pitchFamily="34" charset="0"/>
                <a:ea typeface="Verdana" pitchFamily="34" charset="0"/>
                <a:cs typeface="Verdana" pitchFamily="34" charset="0"/>
              </a:rPr>
              <a:t>, </a:t>
            </a:r>
            <a:r>
              <a:rPr lang="en-US" sz="1700" dirty="0" smtClean="0">
                <a:solidFill>
                  <a:srgbClr val="1F497D"/>
                </a:solidFill>
                <a:latin typeface="Verdana" pitchFamily="34" charset="0"/>
                <a:ea typeface="Verdana" pitchFamily="34" charset="0"/>
                <a:cs typeface="Verdana" pitchFamily="34" charset="0"/>
              </a:rPr>
              <a:t>graphs, equations, diagrams, and verbal descriptions of proportional relationships.</a:t>
            </a:r>
          </a:p>
          <a:p>
            <a:pPr marL="571500" lvl="0" indent="-457200">
              <a:buFont typeface="+mj-lt"/>
              <a:buAutoNum type="alphaLcPeriod"/>
            </a:pPr>
            <a:r>
              <a:rPr lang="en-US" sz="1700" b="1" dirty="0" smtClean="0">
                <a:latin typeface="Verdana" pitchFamily="34" charset="0"/>
                <a:ea typeface="Verdana" pitchFamily="34" charset="0"/>
                <a:cs typeface="Verdana" pitchFamily="34" charset="0"/>
              </a:rPr>
              <a:t>Represent proportional relationships by equations</a:t>
            </a:r>
            <a:r>
              <a:rPr lang="en-US" sz="1700" dirty="0" smtClean="0">
                <a:latin typeface="Verdana" pitchFamily="34" charset="0"/>
                <a:ea typeface="Verdana" pitchFamily="34" charset="0"/>
                <a:cs typeface="Verdana" pitchFamily="34" charset="0"/>
              </a:rPr>
              <a:t>. </a:t>
            </a:r>
            <a:r>
              <a:rPr lang="en-US" sz="1700" dirty="0" smtClean="0">
                <a:solidFill>
                  <a:srgbClr val="1F497D"/>
                </a:solidFill>
                <a:latin typeface="Verdana" pitchFamily="34" charset="0"/>
                <a:ea typeface="Verdana" pitchFamily="34" charset="0"/>
                <a:cs typeface="Verdana" pitchFamily="34" charset="0"/>
              </a:rPr>
              <a:t>For example, if total cost t is proportional to the number n of items purchased at a constant price p, the relationship between the total cost and the number of items can be expressed as t = pn.</a:t>
            </a:r>
          </a:p>
          <a:p>
            <a:pPr marL="571500" lvl="0" indent="-457200">
              <a:buFont typeface="+mj-lt"/>
              <a:buAutoNum type="alphaLcPeriod"/>
            </a:pPr>
            <a:r>
              <a:rPr lang="en-US" sz="1700" dirty="0" smtClean="0">
                <a:solidFill>
                  <a:srgbClr val="1F497D"/>
                </a:solidFill>
                <a:latin typeface="Verdana" pitchFamily="34" charset="0"/>
                <a:ea typeface="Verdana" pitchFamily="34" charset="0"/>
                <a:cs typeface="Verdana" pitchFamily="34" charset="0"/>
              </a:rPr>
              <a:t>Explain what a point (x, y) on the graph of a proportional relationship means in terms of the situation, with special attention to the points (0, 0) and (1, r) where r is the unit rate.</a:t>
            </a:r>
            <a:endParaRPr lang="en-US" sz="1700" dirty="0">
              <a:solidFill>
                <a:srgbClr val="1F497D"/>
              </a:solidFill>
              <a:latin typeface="Verdana" pitchFamily="34" charset="0"/>
              <a:ea typeface="Verdana" pitchFamily="34" charset="0"/>
              <a:cs typeface="Verdana" pitchFamily="34" charset="0"/>
            </a:endParaRPr>
          </a:p>
        </p:txBody>
      </p:sp>
      <p:grpSp>
        <p:nvGrpSpPr>
          <p:cNvPr id="2" name="Group 10"/>
          <p:cNvGrpSpPr/>
          <p:nvPr/>
        </p:nvGrpSpPr>
        <p:grpSpPr>
          <a:xfrm>
            <a:off x="7498250" y="319177"/>
            <a:ext cx="1246214" cy="1223828"/>
            <a:chOff x="0" y="0"/>
            <a:chExt cx="3011805" cy="3277235"/>
          </a:xfrm>
        </p:grpSpPr>
        <p:grpSp>
          <p:nvGrpSpPr>
            <p:cNvPr id="3" name="Group 7"/>
            <p:cNvGrpSpPr/>
            <p:nvPr/>
          </p:nvGrpSpPr>
          <p:grpSpPr>
            <a:xfrm>
              <a:off x="0" y="0"/>
              <a:ext cx="3011805" cy="3277235"/>
              <a:chOff x="0" y="0"/>
              <a:chExt cx="3011805" cy="3277235"/>
            </a:xfrm>
          </p:grpSpPr>
          <p:grpSp>
            <p:nvGrpSpPr>
              <p:cNvPr id="7" name="Group 10"/>
              <p:cNvGrpSpPr>
                <a:grpSpLocks/>
              </p:cNvGrpSpPr>
              <p:nvPr/>
            </p:nvGrpSpPr>
            <p:grpSpPr bwMode="auto">
              <a:xfrm>
                <a:off x="0" y="0"/>
                <a:ext cx="3011805" cy="3277235"/>
                <a:chOff x="7708" y="7499"/>
                <a:chExt cx="4743" cy="5161"/>
              </a:xfrm>
            </p:grpSpPr>
            <p:sp>
              <p:nvSpPr>
                <p:cNvPr id="33" name="Freeform 32"/>
                <p:cNvSpPr>
                  <a:spLocks/>
                </p:cNvSpPr>
                <p:nvPr/>
              </p:nvSpPr>
              <p:spPr bwMode="auto">
                <a:xfrm>
                  <a:off x="7708" y="8907"/>
                  <a:ext cx="1619" cy="1890"/>
                </a:xfrm>
                <a:custGeom>
                  <a:avLst/>
                  <a:gdLst>
                    <a:gd name="T0" fmla="*/ 1619 w 1619"/>
                    <a:gd name="T1" fmla="*/ 0 h 1890"/>
                    <a:gd name="T2" fmla="*/ 1463 w 1619"/>
                    <a:gd name="T3" fmla="*/ 14 h 1890"/>
                    <a:gd name="T4" fmla="*/ 1378 w 1619"/>
                    <a:gd name="T5" fmla="*/ 28 h 1890"/>
                    <a:gd name="T6" fmla="*/ 1221 w 1619"/>
                    <a:gd name="T7" fmla="*/ 56 h 1890"/>
                    <a:gd name="T8" fmla="*/ 1065 w 1619"/>
                    <a:gd name="T9" fmla="*/ 113 h 1890"/>
                    <a:gd name="T10" fmla="*/ 923 w 1619"/>
                    <a:gd name="T11" fmla="*/ 184 h 1890"/>
                    <a:gd name="T12" fmla="*/ 781 w 1619"/>
                    <a:gd name="T13" fmla="*/ 270 h 1890"/>
                    <a:gd name="T14" fmla="*/ 710 w 1619"/>
                    <a:gd name="T15" fmla="*/ 327 h 1890"/>
                    <a:gd name="T16" fmla="*/ 583 w 1619"/>
                    <a:gd name="T17" fmla="*/ 426 h 1890"/>
                    <a:gd name="T18" fmla="*/ 469 w 1619"/>
                    <a:gd name="T19" fmla="*/ 554 h 1890"/>
                    <a:gd name="T20" fmla="*/ 370 w 1619"/>
                    <a:gd name="T21" fmla="*/ 682 h 1890"/>
                    <a:gd name="T22" fmla="*/ 313 w 1619"/>
                    <a:gd name="T23" fmla="*/ 767 h 1890"/>
                    <a:gd name="T24" fmla="*/ 228 w 1619"/>
                    <a:gd name="T25" fmla="*/ 909 h 1890"/>
                    <a:gd name="T26" fmla="*/ 157 w 1619"/>
                    <a:gd name="T27" fmla="*/ 1066 h 1890"/>
                    <a:gd name="T28" fmla="*/ 100 w 1619"/>
                    <a:gd name="T29" fmla="*/ 1236 h 1890"/>
                    <a:gd name="T30" fmla="*/ 43 w 1619"/>
                    <a:gd name="T31" fmla="*/ 1407 h 1890"/>
                    <a:gd name="T32" fmla="*/ 29 w 1619"/>
                    <a:gd name="T33" fmla="*/ 1507 h 1890"/>
                    <a:gd name="T34" fmla="*/ 0 w 1619"/>
                    <a:gd name="T35" fmla="*/ 1691 h 1890"/>
                    <a:gd name="T36" fmla="*/ 0 w 1619"/>
                    <a:gd name="T37" fmla="*/ 1890 h 1890"/>
                    <a:gd name="T38" fmla="*/ 29 w 1619"/>
                    <a:gd name="T39" fmla="*/ 1791 h 1890"/>
                    <a:gd name="T40" fmla="*/ 43 w 1619"/>
                    <a:gd name="T41" fmla="*/ 1606 h 1890"/>
                    <a:gd name="T42" fmla="*/ 57 w 1619"/>
                    <a:gd name="T43" fmla="*/ 1521 h 1890"/>
                    <a:gd name="T44" fmla="*/ 100 w 1619"/>
                    <a:gd name="T45" fmla="*/ 1336 h 1890"/>
                    <a:gd name="T46" fmla="*/ 157 w 1619"/>
                    <a:gd name="T47" fmla="*/ 1165 h 1890"/>
                    <a:gd name="T48" fmla="*/ 228 w 1619"/>
                    <a:gd name="T49" fmla="*/ 995 h 1890"/>
                    <a:gd name="T50" fmla="*/ 299 w 1619"/>
                    <a:gd name="T51" fmla="*/ 853 h 1890"/>
                    <a:gd name="T52" fmla="*/ 398 w 1619"/>
                    <a:gd name="T53" fmla="*/ 710 h 1890"/>
                    <a:gd name="T54" fmla="*/ 497 w 1619"/>
                    <a:gd name="T55" fmla="*/ 582 h 1890"/>
                    <a:gd name="T56" fmla="*/ 611 w 1619"/>
                    <a:gd name="T57" fmla="*/ 455 h 1890"/>
                    <a:gd name="T58" fmla="*/ 739 w 1619"/>
                    <a:gd name="T59" fmla="*/ 341 h 1890"/>
                    <a:gd name="T60" fmla="*/ 866 w 1619"/>
                    <a:gd name="T61" fmla="*/ 255 h 1890"/>
                    <a:gd name="T62" fmla="*/ 1008 w 1619"/>
                    <a:gd name="T63" fmla="*/ 184 h 1890"/>
                    <a:gd name="T64" fmla="*/ 1150 w 1619"/>
                    <a:gd name="T65" fmla="*/ 113 h 1890"/>
                    <a:gd name="T66" fmla="*/ 1307 w 1619"/>
                    <a:gd name="T67" fmla="*/ 71 h 1890"/>
                    <a:gd name="T68" fmla="*/ 1392 w 1619"/>
                    <a:gd name="T69" fmla="*/ 56 h 1890"/>
                    <a:gd name="T70" fmla="*/ 1548 w 1619"/>
                    <a:gd name="T71" fmla="*/ 4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1619" y="28"/>
                      </a:moveTo>
                      <a:lnTo>
                        <a:pt x="1619" y="0"/>
                      </a:lnTo>
                      <a:lnTo>
                        <a:pt x="1548" y="0"/>
                      </a:lnTo>
                      <a:lnTo>
                        <a:pt x="1463" y="14"/>
                      </a:lnTo>
                      <a:lnTo>
                        <a:pt x="1378" y="28"/>
                      </a:lnTo>
                      <a:lnTo>
                        <a:pt x="1378" y="28"/>
                      </a:lnTo>
                      <a:lnTo>
                        <a:pt x="1292" y="42"/>
                      </a:lnTo>
                      <a:lnTo>
                        <a:pt x="1221" y="56"/>
                      </a:lnTo>
                      <a:lnTo>
                        <a:pt x="1136" y="85"/>
                      </a:lnTo>
                      <a:lnTo>
                        <a:pt x="1065" y="113"/>
                      </a:lnTo>
                      <a:lnTo>
                        <a:pt x="994" y="142"/>
                      </a:lnTo>
                      <a:lnTo>
                        <a:pt x="923" y="184"/>
                      </a:lnTo>
                      <a:lnTo>
                        <a:pt x="852" y="227"/>
                      </a:lnTo>
                      <a:lnTo>
                        <a:pt x="781" y="270"/>
                      </a:lnTo>
                      <a:lnTo>
                        <a:pt x="781" y="270"/>
                      </a:lnTo>
                      <a:lnTo>
                        <a:pt x="710" y="327"/>
                      </a:lnTo>
                      <a:lnTo>
                        <a:pt x="654" y="383"/>
                      </a:lnTo>
                      <a:lnTo>
                        <a:pt x="583" y="426"/>
                      </a:lnTo>
                      <a:lnTo>
                        <a:pt x="526" y="497"/>
                      </a:lnTo>
                      <a:lnTo>
                        <a:pt x="469" y="554"/>
                      </a:lnTo>
                      <a:lnTo>
                        <a:pt x="426" y="611"/>
                      </a:lnTo>
                      <a:lnTo>
                        <a:pt x="370" y="682"/>
                      </a:lnTo>
                      <a:lnTo>
                        <a:pt x="327" y="753"/>
                      </a:lnTo>
                      <a:lnTo>
                        <a:pt x="313" y="767"/>
                      </a:lnTo>
                      <a:lnTo>
                        <a:pt x="270" y="838"/>
                      </a:lnTo>
                      <a:lnTo>
                        <a:pt x="228" y="909"/>
                      </a:lnTo>
                      <a:lnTo>
                        <a:pt x="185" y="995"/>
                      </a:lnTo>
                      <a:lnTo>
                        <a:pt x="157" y="1066"/>
                      </a:lnTo>
                      <a:lnTo>
                        <a:pt x="128" y="1151"/>
                      </a:lnTo>
                      <a:lnTo>
                        <a:pt x="100" y="1236"/>
                      </a:lnTo>
                      <a:lnTo>
                        <a:pt x="71" y="1322"/>
                      </a:lnTo>
                      <a:lnTo>
                        <a:pt x="43" y="1407"/>
                      </a:lnTo>
                      <a:lnTo>
                        <a:pt x="29" y="1507"/>
                      </a:lnTo>
                      <a:lnTo>
                        <a:pt x="29" y="1507"/>
                      </a:lnTo>
                      <a:lnTo>
                        <a:pt x="15" y="1606"/>
                      </a:lnTo>
                      <a:lnTo>
                        <a:pt x="0" y="1691"/>
                      </a:lnTo>
                      <a:lnTo>
                        <a:pt x="0" y="1791"/>
                      </a:lnTo>
                      <a:lnTo>
                        <a:pt x="0" y="1890"/>
                      </a:lnTo>
                      <a:lnTo>
                        <a:pt x="29" y="1890"/>
                      </a:lnTo>
                      <a:lnTo>
                        <a:pt x="29" y="1791"/>
                      </a:lnTo>
                      <a:lnTo>
                        <a:pt x="43" y="1691"/>
                      </a:lnTo>
                      <a:lnTo>
                        <a:pt x="43" y="1606"/>
                      </a:lnTo>
                      <a:lnTo>
                        <a:pt x="57" y="1521"/>
                      </a:lnTo>
                      <a:lnTo>
                        <a:pt x="57" y="1521"/>
                      </a:lnTo>
                      <a:lnTo>
                        <a:pt x="71" y="1421"/>
                      </a:lnTo>
                      <a:lnTo>
                        <a:pt x="100" y="1336"/>
                      </a:lnTo>
                      <a:lnTo>
                        <a:pt x="128" y="1251"/>
                      </a:lnTo>
                      <a:lnTo>
                        <a:pt x="157" y="1165"/>
                      </a:lnTo>
                      <a:lnTo>
                        <a:pt x="185" y="1080"/>
                      </a:lnTo>
                      <a:lnTo>
                        <a:pt x="228" y="995"/>
                      </a:lnTo>
                      <a:lnTo>
                        <a:pt x="256" y="924"/>
                      </a:lnTo>
                      <a:lnTo>
                        <a:pt x="299" y="853"/>
                      </a:lnTo>
                      <a:lnTo>
                        <a:pt x="341" y="782"/>
                      </a:lnTo>
                      <a:lnTo>
                        <a:pt x="398" y="710"/>
                      </a:lnTo>
                      <a:lnTo>
                        <a:pt x="441" y="639"/>
                      </a:lnTo>
                      <a:lnTo>
                        <a:pt x="497" y="582"/>
                      </a:lnTo>
                      <a:lnTo>
                        <a:pt x="554" y="511"/>
                      </a:lnTo>
                      <a:lnTo>
                        <a:pt x="611" y="455"/>
                      </a:lnTo>
                      <a:lnTo>
                        <a:pt x="668" y="398"/>
                      </a:lnTo>
                      <a:lnTo>
                        <a:pt x="739" y="341"/>
                      </a:lnTo>
                      <a:lnTo>
                        <a:pt x="795" y="298"/>
                      </a:lnTo>
                      <a:lnTo>
                        <a:pt x="866" y="255"/>
                      </a:lnTo>
                      <a:lnTo>
                        <a:pt x="937" y="213"/>
                      </a:lnTo>
                      <a:lnTo>
                        <a:pt x="1008" y="184"/>
                      </a:lnTo>
                      <a:lnTo>
                        <a:pt x="1079" y="142"/>
                      </a:lnTo>
                      <a:lnTo>
                        <a:pt x="1150" y="113"/>
                      </a:lnTo>
                      <a:lnTo>
                        <a:pt x="1221" y="85"/>
                      </a:lnTo>
                      <a:lnTo>
                        <a:pt x="1307" y="71"/>
                      </a:lnTo>
                      <a:lnTo>
                        <a:pt x="1392" y="56"/>
                      </a:lnTo>
                      <a:lnTo>
                        <a:pt x="1392" y="56"/>
                      </a:lnTo>
                      <a:lnTo>
                        <a:pt x="1463" y="42"/>
                      </a:lnTo>
                      <a:lnTo>
                        <a:pt x="1548" y="42"/>
                      </a:lnTo>
                      <a:lnTo>
                        <a:pt x="161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4" name="Freeform 33"/>
                <p:cNvSpPr>
                  <a:spLocks/>
                </p:cNvSpPr>
                <p:nvPr/>
              </p:nvSpPr>
              <p:spPr bwMode="auto">
                <a:xfrm>
                  <a:off x="7723" y="10783"/>
                  <a:ext cx="1561" cy="1820"/>
                </a:xfrm>
                <a:custGeom>
                  <a:avLst/>
                  <a:gdLst>
                    <a:gd name="T0" fmla="*/ 0 w 1561"/>
                    <a:gd name="T1" fmla="*/ 0 h 1820"/>
                    <a:gd name="T2" fmla="*/ 0 w 1561"/>
                    <a:gd name="T3" fmla="*/ 157 h 1820"/>
                    <a:gd name="T4" fmla="*/ 14 w 1561"/>
                    <a:gd name="T5" fmla="*/ 313 h 1820"/>
                    <a:gd name="T6" fmla="*/ 28 w 1561"/>
                    <a:gd name="T7" fmla="*/ 398 h 1820"/>
                    <a:gd name="T8" fmla="*/ 56 w 1561"/>
                    <a:gd name="T9" fmla="*/ 555 h 1820"/>
                    <a:gd name="T10" fmla="*/ 113 w 1561"/>
                    <a:gd name="T11" fmla="*/ 697 h 1820"/>
                    <a:gd name="T12" fmla="*/ 170 w 1561"/>
                    <a:gd name="T13" fmla="*/ 839 h 1820"/>
                    <a:gd name="T14" fmla="*/ 255 w 1561"/>
                    <a:gd name="T15" fmla="*/ 981 h 1820"/>
                    <a:gd name="T16" fmla="*/ 298 w 1561"/>
                    <a:gd name="T17" fmla="*/ 1052 h 1820"/>
                    <a:gd name="T18" fmla="*/ 397 w 1561"/>
                    <a:gd name="T19" fmla="*/ 1180 h 1820"/>
                    <a:gd name="T20" fmla="*/ 511 w 1561"/>
                    <a:gd name="T21" fmla="*/ 1294 h 1820"/>
                    <a:gd name="T22" fmla="*/ 624 w 1561"/>
                    <a:gd name="T23" fmla="*/ 1394 h 1820"/>
                    <a:gd name="T24" fmla="*/ 766 w 1561"/>
                    <a:gd name="T25" fmla="*/ 1493 h 1820"/>
                    <a:gd name="T26" fmla="*/ 837 w 1561"/>
                    <a:gd name="T27" fmla="*/ 1550 h 1820"/>
                    <a:gd name="T28" fmla="*/ 979 w 1561"/>
                    <a:gd name="T29" fmla="*/ 1621 h 1820"/>
                    <a:gd name="T30" fmla="*/ 1135 w 1561"/>
                    <a:gd name="T31" fmla="*/ 1692 h 1820"/>
                    <a:gd name="T32" fmla="*/ 1292 w 1561"/>
                    <a:gd name="T33" fmla="*/ 1749 h 1820"/>
                    <a:gd name="T34" fmla="*/ 1462 w 1561"/>
                    <a:gd name="T35" fmla="*/ 1806 h 1820"/>
                    <a:gd name="T36" fmla="*/ 1547 w 1561"/>
                    <a:gd name="T37" fmla="*/ 1820 h 1820"/>
                    <a:gd name="T38" fmla="*/ 1476 w 1561"/>
                    <a:gd name="T39" fmla="*/ 1763 h 1820"/>
                    <a:gd name="T40" fmla="*/ 1391 w 1561"/>
                    <a:gd name="T41" fmla="*/ 1749 h 1820"/>
                    <a:gd name="T42" fmla="*/ 1221 w 1561"/>
                    <a:gd name="T43" fmla="*/ 1692 h 1820"/>
                    <a:gd name="T44" fmla="*/ 1064 w 1561"/>
                    <a:gd name="T45" fmla="*/ 1635 h 1820"/>
                    <a:gd name="T46" fmla="*/ 922 w 1561"/>
                    <a:gd name="T47" fmla="*/ 1564 h 1820"/>
                    <a:gd name="T48" fmla="*/ 780 w 1561"/>
                    <a:gd name="T49" fmla="*/ 1479 h 1820"/>
                    <a:gd name="T50" fmla="*/ 653 w 1561"/>
                    <a:gd name="T51" fmla="*/ 1379 h 1820"/>
                    <a:gd name="T52" fmla="*/ 539 w 1561"/>
                    <a:gd name="T53" fmla="*/ 1266 h 1820"/>
                    <a:gd name="T54" fmla="*/ 426 w 1561"/>
                    <a:gd name="T55" fmla="*/ 1152 h 1820"/>
                    <a:gd name="T56" fmla="*/ 326 w 1561"/>
                    <a:gd name="T57" fmla="*/ 1024 h 1820"/>
                    <a:gd name="T58" fmla="*/ 241 w 1561"/>
                    <a:gd name="T59" fmla="*/ 896 h 1820"/>
                    <a:gd name="T60" fmla="*/ 170 w 1561"/>
                    <a:gd name="T61" fmla="*/ 754 h 1820"/>
                    <a:gd name="T62" fmla="*/ 113 w 1561"/>
                    <a:gd name="T63" fmla="*/ 612 h 1820"/>
                    <a:gd name="T64" fmla="*/ 71 w 1561"/>
                    <a:gd name="T65" fmla="*/ 469 h 1820"/>
                    <a:gd name="T66" fmla="*/ 56 w 1561"/>
                    <a:gd name="T67" fmla="*/ 384 h 1820"/>
                    <a:gd name="T68" fmla="*/ 28 w 1561"/>
                    <a:gd name="T69" fmla="*/ 242 h 1820"/>
                    <a:gd name="T70" fmla="*/ 28 w 1561"/>
                    <a:gd name="T71" fmla="*/ 86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1" h="1820">
                      <a:moveTo>
                        <a:pt x="28" y="0"/>
                      </a:moveTo>
                      <a:lnTo>
                        <a:pt x="0" y="0"/>
                      </a:lnTo>
                      <a:lnTo>
                        <a:pt x="0" y="86"/>
                      </a:lnTo>
                      <a:lnTo>
                        <a:pt x="0" y="157"/>
                      </a:lnTo>
                      <a:lnTo>
                        <a:pt x="0" y="242"/>
                      </a:lnTo>
                      <a:lnTo>
                        <a:pt x="14" y="313"/>
                      </a:lnTo>
                      <a:lnTo>
                        <a:pt x="28" y="398"/>
                      </a:lnTo>
                      <a:lnTo>
                        <a:pt x="28" y="398"/>
                      </a:lnTo>
                      <a:lnTo>
                        <a:pt x="42" y="484"/>
                      </a:lnTo>
                      <a:lnTo>
                        <a:pt x="56" y="555"/>
                      </a:lnTo>
                      <a:lnTo>
                        <a:pt x="85" y="626"/>
                      </a:lnTo>
                      <a:lnTo>
                        <a:pt x="113" y="697"/>
                      </a:lnTo>
                      <a:lnTo>
                        <a:pt x="142" y="768"/>
                      </a:lnTo>
                      <a:lnTo>
                        <a:pt x="170" y="839"/>
                      </a:lnTo>
                      <a:lnTo>
                        <a:pt x="213" y="910"/>
                      </a:lnTo>
                      <a:lnTo>
                        <a:pt x="255" y="981"/>
                      </a:lnTo>
                      <a:lnTo>
                        <a:pt x="255" y="981"/>
                      </a:lnTo>
                      <a:lnTo>
                        <a:pt x="298" y="1052"/>
                      </a:lnTo>
                      <a:lnTo>
                        <a:pt x="355" y="1109"/>
                      </a:lnTo>
                      <a:lnTo>
                        <a:pt x="397" y="1180"/>
                      </a:lnTo>
                      <a:lnTo>
                        <a:pt x="454" y="1237"/>
                      </a:lnTo>
                      <a:lnTo>
                        <a:pt x="511" y="1294"/>
                      </a:lnTo>
                      <a:lnTo>
                        <a:pt x="568" y="1351"/>
                      </a:lnTo>
                      <a:lnTo>
                        <a:pt x="624" y="1394"/>
                      </a:lnTo>
                      <a:lnTo>
                        <a:pt x="695" y="1450"/>
                      </a:lnTo>
                      <a:lnTo>
                        <a:pt x="766" y="1493"/>
                      </a:lnTo>
                      <a:lnTo>
                        <a:pt x="766" y="1507"/>
                      </a:lnTo>
                      <a:lnTo>
                        <a:pt x="837" y="1550"/>
                      </a:lnTo>
                      <a:lnTo>
                        <a:pt x="908" y="1593"/>
                      </a:lnTo>
                      <a:lnTo>
                        <a:pt x="979" y="1621"/>
                      </a:lnTo>
                      <a:lnTo>
                        <a:pt x="1050" y="1664"/>
                      </a:lnTo>
                      <a:lnTo>
                        <a:pt x="1135" y="1692"/>
                      </a:lnTo>
                      <a:lnTo>
                        <a:pt x="1206" y="1735"/>
                      </a:lnTo>
                      <a:lnTo>
                        <a:pt x="1292" y="1749"/>
                      </a:lnTo>
                      <a:lnTo>
                        <a:pt x="1377" y="1777"/>
                      </a:lnTo>
                      <a:lnTo>
                        <a:pt x="1462" y="1806"/>
                      </a:lnTo>
                      <a:lnTo>
                        <a:pt x="1476" y="1806"/>
                      </a:lnTo>
                      <a:lnTo>
                        <a:pt x="1547" y="1820"/>
                      </a:lnTo>
                      <a:lnTo>
                        <a:pt x="1561" y="1792"/>
                      </a:lnTo>
                      <a:lnTo>
                        <a:pt x="1476" y="1763"/>
                      </a:lnTo>
                      <a:lnTo>
                        <a:pt x="1476" y="1763"/>
                      </a:lnTo>
                      <a:lnTo>
                        <a:pt x="1391" y="1749"/>
                      </a:lnTo>
                      <a:lnTo>
                        <a:pt x="1306" y="1721"/>
                      </a:lnTo>
                      <a:lnTo>
                        <a:pt x="1221" y="1692"/>
                      </a:lnTo>
                      <a:lnTo>
                        <a:pt x="1150" y="1664"/>
                      </a:lnTo>
                      <a:lnTo>
                        <a:pt x="1064" y="1635"/>
                      </a:lnTo>
                      <a:lnTo>
                        <a:pt x="993" y="1593"/>
                      </a:lnTo>
                      <a:lnTo>
                        <a:pt x="922" y="1564"/>
                      </a:lnTo>
                      <a:lnTo>
                        <a:pt x="851" y="1522"/>
                      </a:lnTo>
                      <a:lnTo>
                        <a:pt x="780" y="1479"/>
                      </a:lnTo>
                      <a:lnTo>
                        <a:pt x="724" y="1422"/>
                      </a:lnTo>
                      <a:lnTo>
                        <a:pt x="653" y="1379"/>
                      </a:lnTo>
                      <a:lnTo>
                        <a:pt x="596" y="1323"/>
                      </a:lnTo>
                      <a:lnTo>
                        <a:pt x="539" y="1266"/>
                      </a:lnTo>
                      <a:lnTo>
                        <a:pt x="482" y="1209"/>
                      </a:lnTo>
                      <a:lnTo>
                        <a:pt x="426" y="1152"/>
                      </a:lnTo>
                      <a:lnTo>
                        <a:pt x="369" y="1095"/>
                      </a:lnTo>
                      <a:lnTo>
                        <a:pt x="326" y="1024"/>
                      </a:lnTo>
                      <a:lnTo>
                        <a:pt x="284" y="967"/>
                      </a:lnTo>
                      <a:lnTo>
                        <a:pt x="241" y="896"/>
                      </a:lnTo>
                      <a:lnTo>
                        <a:pt x="213" y="825"/>
                      </a:lnTo>
                      <a:lnTo>
                        <a:pt x="170" y="754"/>
                      </a:lnTo>
                      <a:lnTo>
                        <a:pt x="142" y="683"/>
                      </a:lnTo>
                      <a:lnTo>
                        <a:pt x="113" y="612"/>
                      </a:lnTo>
                      <a:lnTo>
                        <a:pt x="85" y="541"/>
                      </a:lnTo>
                      <a:lnTo>
                        <a:pt x="71" y="469"/>
                      </a:lnTo>
                      <a:lnTo>
                        <a:pt x="56" y="384"/>
                      </a:lnTo>
                      <a:lnTo>
                        <a:pt x="56" y="384"/>
                      </a:lnTo>
                      <a:lnTo>
                        <a:pt x="42" y="313"/>
                      </a:lnTo>
                      <a:lnTo>
                        <a:pt x="28" y="242"/>
                      </a:lnTo>
                      <a:lnTo>
                        <a:pt x="28" y="157"/>
                      </a:lnTo>
                      <a:lnTo>
                        <a:pt x="28" y="86"/>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nvGrpSpPr>
                <p:cNvPr id="8" name="Group 34"/>
                <p:cNvGrpSpPr>
                  <a:grpSpLocks/>
                </p:cNvGrpSpPr>
                <p:nvPr/>
              </p:nvGrpSpPr>
              <p:grpSpPr bwMode="auto">
                <a:xfrm>
                  <a:off x="10832" y="8907"/>
                  <a:ext cx="1619" cy="3696"/>
                  <a:chOff x="10832" y="8907"/>
                  <a:chExt cx="1619" cy="3696"/>
                </a:xfrm>
              </p:grpSpPr>
              <p:sp>
                <p:nvSpPr>
                  <p:cNvPr id="41" name="Freeform 40"/>
                  <p:cNvSpPr>
                    <a:spLocks/>
                  </p:cNvSpPr>
                  <p:nvPr/>
                </p:nvSpPr>
                <p:spPr bwMode="auto">
                  <a:xfrm>
                    <a:off x="10832" y="8907"/>
                    <a:ext cx="1619" cy="1890"/>
                  </a:xfrm>
                  <a:custGeom>
                    <a:avLst/>
                    <a:gdLst>
                      <a:gd name="T0" fmla="*/ 0 w 1619"/>
                      <a:gd name="T1" fmla="*/ 28 h 1890"/>
                      <a:gd name="T2" fmla="*/ 156 w 1619"/>
                      <a:gd name="T3" fmla="*/ 42 h 1890"/>
                      <a:gd name="T4" fmla="*/ 241 w 1619"/>
                      <a:gd name="T5" fmla="*/ 56 h 1890"/>
                      <a:gd name="T6" fmla="*/ 398 w 1619"/>
                      <a:gd name="T7" fmla="*/ 85 h 1890"/>
                      <a:gd name="T8" fmla="*/ 540 w 1619"/>
                      <a:gd name="T9" fmla="*/ 142 h 1890"/>
                      <a:gd name="T10" fmla="*/ 682 w 1619"/>
                      <a:gd name="T11" fmla="*/ 213 h 1890"/>
                      <a:gd name="T12" fmla="*/ 824 w 1619"/>
                      <a:gd name="T13" fmla="*/ 298 h 1890"/>
                      <a:gd name="T14" fmla="*/ 951 w 1619"/>
                      <a:gd name="T15" fmla="*/ 398 h 1890"/>
                      <a:gd name="T16" fmla="*/ 1065 w 1619"/>
                      <a:gd name="T17" fmla="*/ 511 h 1890"/>
                      <a:gd name="T18" fmla="*/ 1178 w 1619"/>
                      <a:gd name="T19" fmla="*/ 639 h 1890"/>
                      <a:gd name="T20" fmla="*/ 1278 w 1619"/>
                      <a:gd name="T21" fmla="*/ 782 h 1890"/>
                      <a:gd name="T22" fmla="*/ 1363 w 1619"/>
                      <a:gd name="T23" fmla="*/ 924 h 1890"/>
                      <a:gd name="T24" fmla="*/ 1434 w 1619"/>
                      <a:gd name="T25" fmla="*/ 1080 h 1890"/>
                      <a:gd name="T26" fmla="*/ 1491 w 1619"/>
                      <a:gd name="T27" fmla="*/ 1251 h 1890"/>
                      <a:gd name="T28" fmla="*/ 1548 w 1619"/>
                      <a:gd name="T29" fmla="*/ 1421 h 1890"/>
                      <a:gd name="T30" fmla="*/ 1562 w 1619"/>
                      <a:gd name="T31" fmla="*/ 1521 h 1890"/>
                      <a:gd name="T32" fmla="*/ 1590 w 1619"/>
                      <a:gd name="T33" fmla="*/ 1691 h 1890"/>
                      <a:gd name="T34" fmla="*/ 1590 w 1619"/>
                      <a:gd name="T35" fmla="*/ 1890 h 1890"/>
                      <a:gd name="T36" fmla="*/ 1619 w 1619"/>
                      <a:gd name="T37" fmla="*/ 1791 h 1890"/>
                      <a:gd name="T38" fmla="*/ 1604 w 1619"/>
                      <a:gd name="T39" fmla="*/ 1606 h 1890"/>
                      <a:gd name="T40" fmla="*/ 1590 w 1619"/>
                      <a:gd name="T41" fmla="*/ 1507 h 1890"/>
                      <a:gd name="T42" fmla="*/ 1548 w 1619"/>
                      <a:gd name="T43" fmla="*/ 1322 h 1890"/>
                      <a:gd name="T44" fmla="*/ 1491 w 1619"/>
                      <a:gd name="T45" fmla="*/ 1151 h 1890"/>
                      <a:gd name="T46" fmla="*/ 1434 w 1619"/>
                      <a:gd name="T47" fmla="*/ 995 h 1890"/>
                      <a:gd name="T48" fmla="*/ 1349 w 1619"/>
                      <a:gd name="T49" fmla="*/ 838 h 1890"/>
                      <a:gd name="T50" fmla="*/ 1292 w 1619"/>
                      <a:gd name="T51" fmla="*/ 753 h 1890"/>
                      <a:gd name="T52" fmla="*/ 1207 w 1619"/>
                      <a:gd name="T53" fmla="*/ 611 h 1890"/>
                      <a:gd name="T54" fmla="*/ 1093 w 1619"/>
                      <a:gd name="T55" fmla="*/ 497 h 1890"/>
                      <a:gd name="T56" fmla="*/ 965 w 1619"/>
                      <a:gd name="T57" fmla="*/ 383 h 1890"/>
                      <a:gd name="T58" fmla="*/ 838 w 1619"/>
                      <a:gd name="T59" fmla="*/ 270 h 1890"/>
                      <a:gd name="T60" fmla="*/ 767 w 1619"/>
                      <a:gd name="T61" fmla="*/ 227 h 1890"/>
                      <a:gd name="T62" fmla="*/ 625 w 1619"/>
                      <a:gd name="T63" fmla="*/ 142 h 1890"/>
                      <a:gd name="T64" fmla="*/ 483 w 1619"/>
                      <a:gd name="T65" fmla="*/ 85 h 1890"/>
                      <a:gd name="T66" fmla="*/ 327 w 1619"/>
                      <a:gd name="T67" fmla="*/ 42 h 1890"/>
                      <a:gd name="T68" fmla="*/ 241 w 1619"/>
                      <a:gd name="T69" fmla="*/ 28 h 1890"/>
                      <a:gd name="T70" fmla="*/ 85 w 1619"/>
                      <a:gd name="T71"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0" y="0"/>
                        </a:moveTo>
                        <a:lnTo>
                          <a:pt x="0" y="28"/>
                        </a:lnTo>
                        <a:lnTo>
                          <a:pt x="85" y="42"/>
                        </a:lnTo>
                        <a:lnTo>
                          <a:pt x="156" y="42"/>
                        </a:lnTo>
                        <a:lnTo>
                          <a:pt x="241" y="56"/>
                        </a:lnTo>
                        <a:lnTo>
                          <a:pt x="241" y="56"/>
                        </a:lnTo>
                        <a:lnTo>
                          <a:pt x="312" y="71"/>
                        </a:lnTo>
                        <a:lnTo>
                          <a:pt x="398" y="85"/>
                        </a:lnTo>
                        <a:lnTo>
                          <a:pt x="469" y="113"/>
                        </a:lnTo>
                        <a:lnTo>
                          <a:pt x="540" y="142"/>
                        </a:lnTo>
                        <a:lnTo>
                          <a:pt x="611" y="184"/>
                        </a:lnTo>
                        <a:lnTo>
                          <a:pt x="682" y="213"/>
                        </a:lnTo>
                        <a:lnTo>
                          <a:pt x="753" y="255"/>
                        </a:lnTo>
                        <a:lnTo>
                          <a:pt x="824" y="298"/>
                        </a:lnTo>
                        <a:lnTo>
                          <a:pt x="880" y="341"/>
                        </a:lnTo>
                        <a:lnTo>
                          <a:pt x="951" y="398"/>
                        </a:lnTo>
                        <a:lnTo>
                          <a:pt x="1008" y="455"/>
                        </a:lnTo>
                        <a:lnTo>
                          <a:pt x="1065" y="511"/>
                        </a:lnTo>
                        <a:lnTo>
                          <a:pt x="1122" y="582"/>
                        </a:lnTo>
                        <a:lnTo>
                          <a:pt x="1178" y="639"/>
                        </a:lnTo>
                        <a:lnTo>
                          <a:pt x="1221" y="710"/>
                        </a:lnTo>
                        <a:lnTo>
                          <a:pt x="1278" y="782"/>
                        </a:lnTo>
                        <a:lnTo>
                          <a:pt x="1320" y="853"/>
                        </a:lnTo>
                        <a:lnTo>
                          <a:pt x="1363" y="924"/>
                        </a:lnTo>
                        <a:lnTo>
                          <a:pt x="1391" y="995"/>
                        </a:lnTo>
                        <a:lnTo>
                          <a:pt x="1434" y="1080"/>
                        </a:lnTo>
                        <a:lnTo>
                          <a:pt x="1462" y="1165"/>
                        </a:lnTo>
                        <a:lnTo>
                          <a:pt x="1491" y="1251"/>
                        </a:lnTo>
                        <a:lnTo>
                          <a:pt x="1519" y="1336"/>
                        </a:lnTo>
                        <a:lnTo>
                          <a:pt x="1548" y="1421"/>
                        </a:lnTo>
                        <a:lnTo>
                          <a:pt x="1562" y="1521"/>
                        </a:lnTo>
                        <a:lnTo>
                          <a:pt x="1562" y="1521"/>
                        </a:lnTo>
                        <a:lnTo>
                          <a:pt x="1576" y="1606"/>
                        </a:lnTo>
                        <a:lnTo>
                          <a:pt x="1590" y="1691"/>
                        </a:lnTo>
                        <a:lnTo>
                          <a:pt x="1590" y="1791"/>
                        </a:lnTo>
                        <a:lnTo>
                          <a:pt x="1590" y="1890"/>
                        </a:lnTo>
                        <a:lnTo>
                          <a:pt x="1619" y="1890"/>
                        </a:lnTo>
                        <a:lnTo>
                          <a:pt x="1619" y="1791"/>
                        </a:lnTo>
                        <a:lnTo>
                          <a:pt x="1619" y="1691"/>
                        </a:lnTo>
                        <a:lnTo>
                          <a:pt x="1604" y="1606"/>
                        </a:lnTo>
                        <a:lnTo>
                          <a:pt x="1590" y="1507"/>
                        </a:lnTo>
                        <a:lnTo>
                          <a:pt x="1590" y="1507"/>
                        </a:lnTo>
                        <a:lnTo>
                          <a:pt x="1576" y="1407"/>
                        </a:lnTo>
                        <a:lnTo>
                          <a:pt x="1548" y="1322"/>
                        </a:lnTo>
                        <a:lnTo>
                          <a:pt x="1519" y="1236"/>
                        </a:lnTo>
                        <a:lnTo>
                          <a:pt x="1491" y="1151"/>
                        </a:lnTo>
                        <a:lnTo>
                          <a:pt x="1462" y="1066"/>
                        </a:lnTo>
                        <a:lnTo>
                          <a:pt x="1434" y="995"/>
                        </a:lnTo>
                        <a:lnTo>
                          <a:pt x="1391" y="909"/>
                        </a:lnTo>
                        <a:lnTo>
                          <a:pt x="1349" y="838"/>
                        </a:lnTo>
                        <a:lnTo>
                          <a:pt x="1306" y="767"/>
                        </a:lnTo>
                        <a:lnTo>
                          <a:pt x="1292" y="753"/>
                        </a:lnTo>
                        <a:lnTo>
                          <a:pt x="1249" y="682"/>
                        </a:lnTo>
                        <a:lnTo>
                          <a:pt x="1207" y="611"/>
                        </a:lnTo>
                        <a:lnTo>
                          <a:pt x="1150" y="554"/>
                        </a:lnTo>
                        <a:lnTo>
                          <a:pt x="1093" y="497"/>
                        </a:lnTo>
                        <a:lnTo>
                          <a:pt x="1036" y="426"/>
                        </a:lnTo>
                        <a:lnTo>
                          <a:pt x="965" y="383"/>
                        </a:lnTo>
                        <a:lnTo>
                          <a:pt x="909" y="327"/>
                        </a:lnTo>
                        <a:lnTo>
                          <a:pt x="838" y="270"/>
                        </a:lnTo>
                        <a:lnTo>
                          <a:pt x="838" y="270"/>
                        </a:lnTo>
                        <a:lnTo>
                          <a:pt x="767" y="227"/>
                        </a:lnTo>
                        <a:lnTo>
                          <a:pt x="696" y="184"/>
                        </a:lnTo>
                        <a:lnTo>
                          <a:pt x="625" y="142"/>
                        </a:lnTo>
                        <a:lnTo>
                          <a:pt x="554" y="113"/>
                        </a:lnTo>
                        <a:lnTo>
                          <a:pt x="483" y="85"/>
                        </a:lnTo>
                        <a:lnTo>
                          <a:pt x="412" y="56"/>
                        </a:lnTo>
                        <a:lnTo>
                          <a:pt x="327" y="42"/>
                        </a:lnTo>
                        <a:lnTo>
                          <a:pt x="241" y="28"/>
                        </a:lnTo>
                        <a:lnTo>
                          <a:pt x="241" y="28"/>
                        </a:lnTo>
                        <a:lnTo>
                          <a:pt x="156" y="14"/>
                        </a:lnTo>
                        <a:lnTo>
                          <a:pt x="8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2" name="Freeform 41"/>
                  <p:cNvSpPr>
                    <a:spLocks/>
                  </p:cNvSpPr>
                  <p:nvPr/>
                </p:nvSpPr>
                <p:spPr bwMode="auto">
                  <a:xfrm>
                    <a:off x="10875" y="10783"/>
                    <a:ext cx="1561" cy="1820"/>
                  </a:xfrm>
                  <a:custGeom>
                    <a:avLst/>
                    <a:gdLst>
                      <a:gd name="T0" fmla="*/ 1533 w 1561"/>
                      <a:gd name="T1" fmla="*/ 0 h 1820"/>
                      <a:gd name="T2" fmla="*/ 1533 w 1561"/>
                      <a:gd name="T3" fmla="*/ 157 h 1820"/>
                      <a:gd name="T4" fmla="*/ 1519 w 1561"/>
                      <a:gd name="T5" fmla="*/ 313 h 1820"/>
                      <a:gd name="T6" fmla="*/ 1505 w 1561"/>
                      <a:gd name="T7" fmla="*/ 384 h 1820"/>
                      <a:gd name="T8" fmla="*/ 1476 w 1561"/>
                      <a:gd name="T9" fmla="*/ 541 h 1820"/>
                      <a:gd name="T10" fmla="*/ 1419 w 1561"/>
                      <a:gd name="T11" fmla="*/ 683 h 1820"/>
                      <a:gd name="T12" fmla="*/ 1363 w 1561"/>
                      <a:gd name="T13" fmla="*/ 825 h 1820"/>
                      <a:gd name="T14" fmla="*/ 1277 w 1561"/>
                      <a:gd name="T15" fmla="*/ 967 h 1820"/>
                      <a:gd name="T16" fmla="*/ 1192 w 1561"/>
                      <a:gd name="T17" fmla="*/ 1095 h 1820"/>
                      <a:gd name="T18" fmla="*/ 1093 w 1561"/>
                      <a:gd name="T19" fmla="*/ 1209 h 1820"/>
                      <a:gd name="T20" fmla="*/ 965 w 1561"/>
                      <a:gd name="T21" fmla="*/ 1323 h 1820"/>
                      <a:gd name="T22" fmla="*/ 852 w 1561"/>
                      <a:gd name="T23" fmla="*/ 1422 h 1820"/>
                      <a:gd name="T24" fmla="*/ 710 w 1561"/>
                      <a:gd name="T25" fmla="*/ 1522 h 1820"/>
                      <a:gd name="T26" fmla="*/ 568 w 1561"/>
                      <a:gd name="T27" fmla="*/ 1593 h 1820"/>
                      <a:gd name="T28" fmla="*/ 411 w 1561"/>
                      <a:gd name="T29" fmla="*/ 1664 h 1820"/>
                      <a:gd name="T30" fmla="*/ 255 w 1561"/>
                      <a:gd name="T31" fmla="*/ 1721 h 1820"/>
                      <a:gd name="T32" fmla="*/ 85 w 1561"/>
                      <a:gd name="T33" fmla="*/ 1763 h 1820"/>
                      <a:gd name="T34" fmla="*/ 0 w 1561"/>
                      <a:gd name="T35" fmla="*/ 1792 h 1820"/>
                      <a:gd name="T36" fmla="*/ 85 w 1561"/>
                      <a:gd name="T37" fmla="*/ 1806 h 1820"/>
                      <a:gd name="T38" fmla="*/ 184 w 1561"/>
                      <a:gd name="T39" fmla="*/ 1777 h 1820"/>
                      <a:gd name="T40" fmla="*/ 355 w 1561"/>
                      <a:gd name="T41" fmla="*/ 1735 h 1820"/>
                      <a:gd name="T42" fmla="*/ 511 w 1561"/>
                      <a:gd name="T43" fmla="*/ 1664 h 1820"/>
                      <a:gd name="T44" fmla="*/ 653 w 1561"/>
                      <a:gd name="T45" fmla="*/ 1593 h 1820"/>
                      <a:gd name="T46" fmla="*/ 795 w 1561"/>
                      <a:gd name="T47" fmla="*/ 1507 h 1820"/>
                      <a:gd name="T48" fmla="*/ 866 w 1561"/>
                      <a:gd name="T49" fmla="*/ 1450 h 1820"/>
                      <a:gd name="T50" fmla="*/ 993 w 1561"/>
                      <a:gd name="T51" fmla="*/ 1351 h 1820"/>
                      <a:gd name="T52" fmla="*/ 1107 w 1561"/>
                      <a:gd name="T53" fmla="*/ 1237 h 1820"/>
                      <a:gd name="T54" fmla="*/ 1206 w 1561"/>
                      <a:gd name="T55" fmla="*/ 1109 h 1820"/>
                      <a:gd name="T56" fmla="*/ 1306 w 1561"/>
                      <a:gd name="T57" fmla="*/ 981 h 1820"/>
                      <a:gd name="T58" fmla="*/ 1348 w 1561"/>
                      <a:gd name="T59" fmla="*/ 910 h 1820"/>
                      <a:gd name="T60" fmla="*/ 1419 w 1561"/>
                      <a:gd name="T61" fmla="*/ 768 h 1820"/>
                      <a:gd name="T62" fmla="*/ 1476 w 1561"/>
                      <a:gd name="T63" fmla="*/ 626 h 1820"/>
                      <a:gd name="T64" fmla="*/ 1519 w 1561"/>
                      <a:gd name="T65" fmla="*/ 484 h 1820"/>
                      <a:gd name="T66" fmla="*/ 1533 w 1561"/>
                      <a:gd name="T67" fmla="*/ 398 h 1820"/>
                      <a:gd name="T68" fmla="*/ 1547 w 1561"/>
                      <a:gd name="T69" fmla="*/ 313 h 1820"/>
                      <a:gd name="T70" fmla="*/ 1561 w 1561"/>
                      <a:gd name="T71" fmla="*/ 157 h 1820"/>
                      <a:gd name="T72" fmla="*/ 1561 w 1561"/>
                      <a:gd name="T73" fmla="*/ 0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1" h="1820">
                        <a:moveTo>
                          <a:pt x="1561" y="0"/>
                        </a:moveTo>
                        <a:lnTo>
                          <a:pt x="1533" y="0"/>
                        </a:lnTo>
                        <a:lnTo>
                          <a:pt x="1533" y="86"/>
                        </a:lnTo>
                        <a:lnTo>
                          <a:pt x="1533" y="157"/>
                        </a:lnTo>
                        <a:lnTo>
                          <a:pt x="1533" y="242"/>
                        </a:lnTo>
                        <a:lnTo>
                          <a:pt x="1519" y="313"/>
                        </a:lnTo>
                        <a:lnTo>
                          <a:pt x="1505" y="384"/>
                        </a:lnTo>
                        <a:lnTo>
                          <a:pt x="1505" y="384"/>
                        </a:lnTo>
                        <a:lnTo>
                          <a:pt x="1490" y="469"/>
                        </a:lnTo>
                        <a:lnTo>
                          <a:pt x="1476" y="541"/>
                        </a:lnTo>
                        <a:lnTo>
                          <a:pt x="1448" y="612"/>
                        </a:lnTo>
                        <a:lnTo>
                          <a:pt x="1419" y="683"/>
                        </a:lnTo>
                        <a:lnTo>
                          <a:pt x="1391" y="754"/>
                        </a:lnTo>
                        <a:lnTo>
                          <a:pt x="1363" y="825"/>
                        </a:lnTo>
                        <a:lnTo>
                          <a:pt x="1320" y="896"/>
                        </a:lnTo>
                        <a:lnTo>
                          <a:pt x="1277" y="967"/>
                        </a:lnTo>
                        <a:lnTo>
                          <a:pt x="1235" y="1024"/>
                        </a:lnTo>
                        <a:lnTo>
                          <a:pt x="1192" y="1095"/>
                        </a:lnTo>
                        <a:lnTo>
                          <a:pt x="1135" y="1152"/>
                        </a:lnTo>
                        <a:lnTo>
                          <a:pt x="1093" y="1209"/>
                        </a:lnTo>
                        <a:lnTo>
                          <a:pt x="1036" y="1266"/>
                        </a:lnTo>
                        <a:lnTo>
                          <a:pt x="965" y="1323"/>
                        </a:lnTo>
                        <a:lnTo>
                          <a:pt x="908" y="1379"/>
                        </a:lnTo>
                        <a:lnTo>
                          <a:pt x="852" y="1422"/>
                        </a:lnTo>
                        <a:lnTo>
                          <a:pt x="781" y="1479"/>
                        </a:lnTo>
                        <a:lnTo>
                          <a:pt x="710" y="1522"/>
                        </a:lnTo>
                        <a:lnTo>
                          <a:pt x="639" y="1564"/>
                        </a:lnTo>
                        <a:lnTo>
                          <a:pt x="568" y="1593"/>
                        </a:lnTo>
                        <a:lnTo>
                          <a:pt x="497" y="1635"/>
                        </a:lnTo>
                        <a:lnTo>
                          <a:pt x="411" y="1664"/>
                        </a:lnTo>
                        <a:lnTo>
                          <a:pt x="340" y="1692"/>
                        </a:lnTo>
                        <a:lnTo>
                          <a:pt x="255" y="1721"/>
                        </a:lnTo>
                        <a:lnTo>
                          <a:pt x="170" y="1749"/>
                        </a:lnTo>
                        <a:lnTo>
                          <a:pt x="85" y="1763"/>
                        </a:lnTo>
                        <a:lnTo>
                          <a:pt x="85" y="1763"/>
                        </a:lnTo>
                        <a:lnTo>
                          <a:pt x="0" y="1792"/>
                        </a:lnTo>
                        <a:lnTo>
                          <a:pt x="14" y="1820"/>
                        </a:lnTo>
                        <a:lnTo>
                          <a:pt x="85" y="1806"/>
                        </a:lnTo>
                        <a:lnTo>
                          <a:pt x="99" y="1806"/>
                        </a:lnTo>
                        <a:lnTo>
                          <a:pt x="184" y="1777"/>
                        </a:lnTo>
                        <a:lnTo>
                          <a:pt x="269" y="1749"/>
                        </a:lnTo>
                        <a:lnTo>
                          <a:pt x="355" y="1735"/>
                        </a:lnTo>
                        <a:lnTo>
                          <a:pt x="426" y="1692"/>
                        </a:lnTo>
                        <a:lnTo>
                          <a:pt x="511" y="1664"/>
                        </a:lnTo>
                        <a:lnTo>
                          <a:pt x="582" y="1621"/>
                        </a:lnTo>
                        <a:lnTo>
                          <a:pt x="653" y="1593"/>
                        </a:lnTo>
                        <a:lnTo>
                          <a:pt x="724" y="1550"/>
                        </a:lnTo>
                        <a:lnTo>
                          <a:pt x="795" y="1507"/>
                        </a:lnTo>
                        <a:lnTo>
                          <a:pt x="795" y="1493"/>
                        </a:lnTo>
                        <a:lnTo>
                          <a:pt x="866" y="1450"/>
                        </a:lnTo>
                        <a:lnTo>
                          <a:pt x="937" y="1394"/>
                        </a:lnTo>
                        <a:lnTo>
                          <a:pt x="993" y="1351"/>
                        </a:lnTo>
                        <a:lnTo>
                          <a:pt x="1050" y="1294"/>
                        </a:lnTo>
                        <a:lnTo>
                          <a:pt x="1107" y="1237"/>
                        </a:lnTo>
                        <a:lnTo>
                          <a:pt x="1164" y="1180"/>
                        </a:lnTo>
                        <a:lnTo>
                          <a:pt x="1206" y="1109"/>
                        </a:lnTo>
                        <a:lnTo>
                          <a:pt x="1263" y="1052"/>
                        </a:lnTo>
                        <a:lnTo>
                          <a:pt x="1306" y="981"/>
                        </a:lnTo>
                        <a:lnTo>
                          <a:pt x="1306" y="981"/>
                        </a:lnTo>
                        <a:lnTo>
                          <a:pt x="1348" y="910"/>
                        </a:lnTo>
                        <a:lnTo>
                          <a:pt x="1391" y="839"/>
                        </a:lnTo>
                        <a:lnTo>
                          <a:pt x="1419" y="768"/>
                        </a:lnTo>
                        <a:lnTo>
                          <a:pt x="1448" y="697"/>
                        </a:lnTo>
                        <a:lnTo>
                          <a:pt x="1476" y="626"/>
                        </a:lnTo>
                        <a:lnTo>
                          <a:pt x="1505" y="555"/>
                        </a:lnTo>
                        <a:lnTo>
                          <a:pt x="1519" y="484"/>
                        </a:lnTo>
                        <a:lnTo>
                          <a:pt x="1533" y="398"/>
                        </a:lnTo>
                        <a:lnTo>
                          <a:pt x="1533" y="398"/>
                        </a:lnTo>
                        <a:lnTo>
                          <a:pt x="1533" y="398"/>
                        </a:lnTo>
                        <a:lnTo>
                          <a:pt x="1547" y="313"/>
                        </a:lnTo>
                        <a:lnTo>
                          <a:pt x="1561" y="242"/>
                        </a:lnTo>
                        <a:lnTo>
                          <a:pt x="1561" y="157"/>
                        </a:lnTo>
                        <a:lnTo>
                          <a:pt x="1561" y="86"/>
                        </a:lnTo>
                        <a:lnTo>
                          <a:pt x="15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6" name="Rectangle 35"/>
                <p:cNvSpPr>
                  <a:spLocks noChangeArrowheads="1"/>
                </p:cNvSpPr>
                <p:nvPr/>
              </p:nvSpPr>
              <p:spPr bwMode="auto">
                <a:xfrm>
                  <a:off x="9199" y="12617"/>
                  <a:ext cx="1718"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37" name="Freeform 36"/>
                <p:cNvSpPr>
                  <a:spLocks/>
                </p:cNvSpPr>
                <p:nvPr/>
              </p:nvSpPr>
              <p:spPr bwMode="auto">
                <a:xfrm>
                  <a:off x="9100" y="7599"/>
                  <a:ext cx="241" cy="1322"/>
                </a:xfrm>
                <a:custGeom>
                  <a:avLst/>
                  <a:gdLst>
                    <a:gd name="T0" fmla="*/ 213 w 241"/>
                    <a:gd name="T1" fmla="*/ 1322 h 1322"/>
                    <a:gd name="T2" fmla="*/ 241 w 241"/>
                    <a:gd name="T3" fmla="*/ 1322 h 1322"/>
                    <a:gd name="T4" fmla="*/ 28 w 241"/>
                    <a:gd name="T5" fmla="*/ 0 h 1322"/>
                    <a:gd name="T6" fmla="*/ 0 w 241"/>
                    <a:gd name="T7" fmla="*/ 14 h 1322"/>
                    <a:gd name="T8" fmla="*/ 213 w 241"/>
                    <a:gd name="T9" fmla="*/ 1322 h 1322"/>
                  </a:gdLst>
                  <a:ahLst/>
                  <a:cxnLst>
                    <a:cxn ang="0">
                      <a:pos x="T0" y="T1"/>
                    </a:cxn>
                    <a:cxn ang="0">
                      <a:pos x="T2" y="T3"/>
                    </a:cxn>
                    <a:cxn ang="0">
                      <a:pos x="T4" y="T5"/>
                    </a:cxn>
                    <a:cxn ang="0">
                      <a:pos x="T6" y="T7"/>
                    </a:cxn>
                    <a:cxn ang="0">
                      <a:pos x="T8" y="T9"/>
                    </a:cxn>
                  </a:cxnLst>
                  <a:rect l="0" t="0" r="r" b="b"/>
                  <a:pathLst>
                    <a:path w="241" h="1322">
                      <a:moveTo>
                        <a:pt x="213" y="1322"/>
                      </a:moveTo>
                      <a:lnTo>
                        <a:pt x="241" y="1322"/>
                      </a:lnTo>
                      <a:lnTo>
                        <a:pt x="28" y="0"/>
                      </a:lnTo>
                      <a:lnTo>
                        <a:pt x="0" y="14"/>
                      </a:lnTo>
                      <a:lnTo>
                        <a:pt x="213"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8" name="Freeform 37"/>
                <p:cNvSpPr>
                  <a:spLocks/>
                </p:cNvSpPr>
                <p:nvPr/>
              </p:nvSpPr>
              <p:spPr bwMode="auto">
                <a:xfrm>
                  <a:off x="10818" y="7599"/>
                  <a:ext cx="241" cy="1322"/>
                </a:xfrm>
                <a:custGeom>
                  <a:avLst/>
                  <a:gdLst>
                    <a:gd name="T0" fmla="*/ 0 w 241"/>
                    <a:gd name="T1" fmla="*/ 1322 h 1322"/>
                    <a:gd name="T2" fmla="*/ 28 w 241"/>
                    <a:gd name="T3" fmla="*/ 1322 h 1322"/>
                    <a:gd name="T4" fmla="*/ 241 w 241"/>
                    <a:gd name="T5" fmla="*/ 14 h 1322"/>
                    <a:gd name="T6" fmla="*/ 213 w 241"/>
                    <a:gd name="T7" fmla="*/ 0 h 1322"/>
                    <a:gd name="T8" fmla="*/ 0 w 241"/>
                    <a:gd name="T9" fmla="*/ 1322 h 1322"/>
                  </a:gdLst>
                  <a:ahLst/>
                  <a:cxnLst>
                    <a:cxn ang="0">
                      <a:pos x="T0" y="T1"/>
                    </a:cxn>
                    <a:cxn ang="0">
                      <a:pos x="T2" y="T3"/>
                    </a:cxn>
                    <a:cxn ang="0">
                      <a:pos x="T4" y="T5"/>
                    </a:cxn>
                    <a:cxn ang="0">
                      <a:pos x="T6" y="T7"/>
                    </a:cxn>
                    <a:cxn ang="0">
                      <a:pos x="T8" y="T9"/>
                    </a:cxn>
                  </a:cxnLst>
                  <a:rect l="0" t="0" r="r" b="b"/>
                  <a:pathLst>
                    <a:path w="241" h="1322">
                      <a:moveTo>
                        <a:pt x="0" y="1322"/>
                      </a:moveTo>
                      <a:lnTo>
                        <a:pt x="28" y="1322"/>
                      </a:lnTo>
                      <a:lnTo>
                        <a:pt x="241" y="14"/>
                      </a:lnTo>
                      <a:lnTo>
                        <a:pt x="213" y="0"/>
                      </a:lnTo>
                      <a:lnTo>
                        <a:pt x="0" y="1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Oval 38"/>
                <p:cNvSpPr>
                  <a:spLocks noChangeArrowheads="1"/>
                </p:cNvSpPr>
                <p:nvPr/>
              </p:nvSpPr>
              <p:spPr bwMode="auto">
                <a:xfrm>
                  <a:off x="9128" y="7542"/>
                  <a:ext cx="1903" cy="7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Oval 39"/>
                <p:cNvSpPr>
                  <a:spLocks noChangeArrowheads="1"/>
                </p:cNvSpPr>
                <p:nvPr/>
              </p:nvSpPr>
              <p:spPr bwMode="auto">
                <a:xfrm>
                  <a:off x="9100" y="7499"/>
                  <a:ext cx="1959" cy="142"/>
                </a:xfrm>
                <a:prstGeom prst="ellipse">
                  <a:avLst/>
                </a:prstGeom>
                <a:noFill/>
                <a:ln w="1778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grpSp>
          <p:sp>
            <p:nvSpPr>
              <p:cNvPr id="15" name="Oval 14"/>
              <p:cNvSpPr>
                <a:spLocks noChangeArrowheads="1"/>
              </p:cNvSpPr>
              <p:nvPr/>
            </p:nvSpPr>
            <p:spPr bwMode="auto">
              <a:xfrm>
                <a:off x="1776095" y="195008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6" name="Oval 15"/>
              <p:cNvSpPr>
                <a:spLocks noChangeArrowheads="1"/>
              </p:cNvSpPr>
              <p:nvPr/>
            </p:nvSpPr>
            <p:spPr bwMode="auto">
              <a:xfrm>
                <a:off x="1722120" y="9753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7" name="Oval 16"/>
              <p:cNvSpPr>
                <a:spLocks noChangeArrowheads="1"/>
              </p:cNvSpPr>
              <p:nvPr/>
            </p:nvSpPr>
            <p:spPr bwMode="auto">
              <a:xfrm>
                <a:off x="748665" y="111061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8" name="Oval 17"/>
              <p:cNvSpPr>
                <a:spLocks noChangeArrowheads="1"/>
              </p:cNvSpPr>
              <p:nvPr/>
            </p:nvSpPr>
            <p:spPr bwMode="auto">
              <a:xfrm>
                <a:off x="1235710" y="1678940"/>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9" name="Oval 18"/>
              <p:cNvSpPr>
                <a:spLocks noChangeArrowheads="1"/>
              </p:cNvSpPr>
              <p:nvPr/>
            </p:nvSpPr>
            <p:spPr bwMode="auto">
              <a:xfrm>
                <a:off x="137096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0" name="Oval 19"/>
              <p:cNvSpPr>
                <a:spLocks noChangeArrowheads="1"/>
              </p:cNvSpPr>
              <p:nvPr/>
            </p:nvSpPr>
            <p:spPr bwMode="auto">
              <a:xfrm>
                <a:off x="193865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1" name="Oval 20"/>
              <p:cNvSpPr>
                <a:spLocks noChangeArrowheads="1"/>
              </p:cNvSpPr>
              <p:nvPr/>
            </p:nvSpPr>
            <p:spPr bwMode="auto">
              <a:xfrm>
                <a:off x="2371725" y="20586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2" name="Oval 21"/>
              <p:cNvSpPr>
                <a:spLocks noChangeArrowheads="1"/>
              </p:cNvSpPr>
              <p:nvPr/>
            </p:nvSpPr>
            <p:spPr bwMode="auto">
              <a:xfrm>
                <a:off x="2479675" y="157099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3" name="Oval 22"/>
              <p:cNvSpPr>
                <a:spLocks noChangeArrowheads="1"/>
              </p:cNvSpPr>
              <p:nvPr/>
            </p:nvSpPr>
            <p:spPr bwMode="auto">
              <a:xfrm>
                <a:off x="1506220" y="2383155"/>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4" name="Oval 23"/>
              <p:cNvSpPr>
                <a:spLocks noChangeArrowheads="1"/>
              </p:cNvSpPr>
              <p:nvPr/>
            </p:nvSpPr>
            <p:spPr bwMode="auto">
              <a:xfrm>
                <a:off x="1506220" y="287083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5" name="Oval 24"/>
              <p:cNvSpPr>
                <a:spLocks noChangeArrowheads="1"/>
              </p:cNvSpPr>
              <p:nvPr/>
            </p:nvSpPr>
            <p:spPr bwMode="auto">
              <a:xfrm>
                <a:off x="910590" y="20040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6" name="Oval 25"/>
              <p:cNvSpPr>
                <a:spLocks noChangeArrowheads="1"/>
              </p:cNvSpPr>
              <p:nvPr/>
            </p:nvSpPr>
            <p:spPr bwMode="auto">
              <a:xfrm>
                <a:off x="315595" y="178752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7" name="Oval 26"/>
              <p:cNvSpPr>
                <a:spLocks noChangeArrowheads="1"/>
              </p:cNvSpPr>
              <p:nvPr/>
            </p:nvSpPr>
            <p:spPr bwMode="auto">
              <a:xfrm>
                <a:off x="748665" y="281686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8" name="Rectangle 27"/>
              <p:cNvSpPr>
                <a:spLocks noChangeArrowheads="1"/>
              </p:cNvSpPr>
              <p:nvPr/>
            </p:nvSpPr>
            <p:spPr bwMode="auto">
              <a:xfrm>
                <a:off x="414655" y="232727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9" name="Rectangle 28"/>
              <p:cNvSpPr>
                <a:spLocks noChangeArrowheads="1"/>
              </p:cNvSpPr>
              <p:nvPr/>
            </p:nvSpPr>
            <p:spPr bwMode="auto">
              <a:xfrm>
                <a:off x="1073150" y="238315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0" name="Rectangle 29"/>
              <p:cNvSpPr>
                <a:spLocks noChangeArrowheads="1"/>
              </p:cNvSpPr>
              <p:nvPr/>
            </p:nvSpPr>
            <p:spPr bwMode="auto">
              <a:xfrm>
                <a:off x="2046605"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1" name="Rectangle 30"/>
              <p:cNvSpPr>
                <a:spLocks noChangeArrowheads="1"/>
              </p:cNvSpPr>
              <p:nvPr/>
            </p:nvSpPr>
            <p:spPr bwMode="auto">
              <a:xfrm>
                <a:off x="2046605" y="2545715"/>
                <a:ext cx="288925"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2" name="Rectangle 31"/>
              <p:cNvSpPr>
                <a:spLocks noChangeArrowheads="1"/>
              </p:cNvSpPr>
              <p:nvPr/>
            </p:nvSpPr>
            <p:spPr bwMode="auto">
              <a:xfrm>
                <a:off x="640080"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grpSp>
        <p:sp>
          <p:nvSpPr>
            <p:cNvPr id="13" name="Oval 12"/>
            <p:cNvSpPr>
              <a:spLocks noChangeArrowheads="1"/>
            </p:cNvSpPr>
            <p:nvPr/>
          </p:nvSpPr>
          <p:spPr bwMode="auto">
            <a:xfrm>
              <a:off x="2514600" y="240030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grpSp>
      <p:sp>
        <p:nvSpPr>
          <p:cNvPr id="43" name="Left Arrow 42">
            <a:hlinkClick r:id="rId4" action="ppaction://hlinksldjump"/>
          </p:cNvPr>
          <p:cNvSpPr/>
          <p:nvPr/>
        </p:nvSpPr>
        <p:spPr>
          <a:xfrm>
            <a:off x="1405317" y="6256866"/>
            <a:ext cx="605425" cy="28786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384899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Untitled-1.psd"/>
          <p:cNvPicPr>
            <a:picLocks noChangeAspect="1"/>
          </p:cNvPicPr>
          <p:nvPr/>
        </p:nvPicPr>
        <p:blipFill>
          <a:blip r:embed="rId3"/>
          <a:srcRect/>
          <a:stretch>
            <a:fillRect/>
          </a:stretch>
        </p:blipFill>
        <p:spPr bwMode="auto">
          <a:xfrm>
            <a:off x="965200" y="2451100"/>
            <a:ext cx="7202488" cy="19446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lvl="0" algn="ctr">
              <a:spcBef>
                <a:spcPct val="0"/>
              </a:spcBef>
              <a:defRPr/>
            </a:pPr>
            <a:r>
              <a:rPr lang="en-US" sz="2800" b="1" i="1" dirty="0" smtClean="0">
                <a:solidFill>
                  <a:schemeClr val="tx2"/>
                </a:solidFill>
                <a:latin typeface="Verdana"/>
                <a:cs typeface="Verdana"/>
              </a:rPr>
              <a:t>Principles to Actions: </a:t>
            </a:r>
            <a:br>
              <a:rPr lang="en-US" sz="2800" b="1" i="1" dirty="0" smtClean="0">
                <a:solidFill>
                  <a:schemeClr val="tx2"/>
                </a:solidFill>
                <a:latin typeface="Verdana"/>
                <a:cs typeface="Verdana"/>
              </a:rPr>
            </a:br>
            <a:r>
              <a:rPr lang="en-US" sz="2800" b="1" i="1" dirty="0" smtClean="0">
                <a:solidFill>
                  <a:schemeClr val="tx2"/>
                </a:solidFill>
                <a:latin typeface="Verdana"/>
                <a:cs typeface="Verdana"/>
              </a:rPr>
              <a:t>Ensuring Mathematical Success for All</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020617" y="1727200"/>
            <a:ext cx="4665807" cy="4191000"/>
          </a:xfrm>
          <a:prstGeom prst="rect">
            <a:avLst/>
          </a:prstGeom>
        </p:spPr>
        <p:txBody>
          <a:bodyPr vert="horz" lIns="91440" tIns="45720" rIns="91440" bIns="45720" rtlCol="0">
            <a:noAutofit/>
          </a:bodyPr>
          <a:lstStyle/>
          <a:p>
            <a:pPr>
              <a:spcBef>
                <a:spcPts val="1200"/>
              </a:spcBef>
              <a:spcAft>
                <a:spcPts val="1200"/>
              </a:spcAft>
            </a:pPr>
            <a:r>
              <a:rPr lang="en-US" sz="2400" dirty="0" smtClean="0">
                <a:solidFill>
                  <a:schemeClr val="tx2"/>
                </a:solidFill>
                <a:latin typeface="Verdana"/>
                <a:cs typeface="Verdana"/>
              </a:rPr>
              <a:t>The primary purpose of PtA is to fill the gap between the adoption of rigorous standards and the enactment of practices, policies, programs, and actions required for successful implementation of those standards.</a:t>
            </a:r>
            <a:endParaRPr lang="en-US" sz="2400" dirty="0">
              <a:solidFill>
                <a:schemeClr val="tx2"/>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pic>
        <p:nvPicPr>
          <p:cNvPr id="8" name="Picture 2"/>
          <p:cNvPicPr>
            <a:picLocks noChangeAspect="1" noChangeArrowheads="1"/>
          </p:cNvPicPr>
          <p:nvPr/>
        </p:nvPicPr>
        <p:blipFill>
          <a:blip r:embed="rId6" cstate="print"/>
          <a:srcRect/>
          <a:stretch>
            <a:fillRect/>
          </a:stretch>
        </p:blipFill>
        <p:spPr bwMode="auto">
          <a:xfrm>
            <a:off x="5934077" y="1727200"/>
            <a:ext cx="2480221" cy="3530668"/>
          </a:xfrm>
          <a:prstGeom prst="rect">
            <a:avLst/>
          </a:prstGeom>
          <a:noFill/>
          <a:ln w="9525">
            <a:noFill/>
            <a:miter lim="800000"/>
            <a:headEnd/>
            <a:tailEnd/>
          </a:ln>
        </p:spPr>
      </p:pic>
    </p:spTree>
    <p:extLst>
      <p:ext uri="{BB962C8B-B14F-4D97-AF65-F5344CB8AC3E}">
        <p14:creationId xmlns:p14="http://schemas.microsoft.com/office/powerpoint/2010/main" val="1055066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3366"/>
                </a:solidFill>
                <a:latin typeface="Verdana"/>
                <a:cs typeface="Verdana"/>
              </a:rPr>
              <a:t>Guiding Principles </a:t>
            </a:r>
          </a:p>
          <a:p>
            <a:pPr lvl="0" algn="ctr">
              <a:spcBef>
                <a:spcPct val="0"/>
              </a:spcBef>
              <a:defRPr/>
            </a:pPr>
            <a:r>
              <a:rPr lang="en-US" sz="2800" b="1" dirty="0" smtClean="0">
                <a:solidFill>
                  <a:srgbClr val="003366"/>
                </a:solidFill>
                <a:latin typeface="Verdana"/>
                <a:cs typeface="Verdana"/>
              </a:rPr>
              <a:t>for School Mathematics</a:t>
            </a:r>
            <a:endParaRPr lang="en-US" sz="2800" b="1" dirty="0" smtClean="0">
              <a:solidFill>
                <a:srgbClr val="003366"/>
              </a:solidFill>
              <a:latin typeface="Verdana"/>
              <a:ea typeface="Verdana" pitchFamily="34" charset="0"/>
              <a:cs typeface="Verdana"/>
            </a:endParaRPr>
          </a:p>
        </p:txBody>
      </p:sp>
      <p:sp>
        <p:nvSpPr>
          <p:cNvPr id="6" name="Rectangle 3"/>
          <p:cNvSpPr txBox="1">
            <a:spLocks noChangeArrowheads="1"/>
          </p:cNvSpPr>
          <p:nvPr/>
        </p:nvSpPr>
        <p:spPr>
          <a:xfrm>
            <a:off x="1275575" y="1720728"/>
            <a:ext cx="4751533" cy="4191000"/>
          </a:xfrm>
          <a:prstGeom prst="rect">
            <a:avLst/>
          </a:prstGeom>
        </p:spPr>
        <p:txBody>
          <a:bodyPr vert="horz" lIns="91440" tIns="45720" rIns="91440" bIns="45720" rtlCol="0">
            <a:noAutofit/>
          </a:bodyPr>
          <a:lstStyle/>
          <a:p>
            <a:pPr marL="457200" indent="-457200">
              <a:lnSpc>
                <a:spcPct val="150000"/>
              </a:lnSpc>
              <a:buAutoNum type="arabicPeriod"/>
            </a:pPr>
            <a:r>
              <a:rPr lang="en-US" sz="2400" b="1" dirty="0" smtClean="0">
                <a:solidFill>
                  <a:srgbClr val="003366"/>
                </a:solidFill>
                <a:latin typeface="Verdana"/>
                <a:cs typeface="Verdana"/>
              </a:rPr>
              <a:t>Teaching and Learning</a:t>
            </a:r>
          </a:p>
          <a:p>
            <a:pPr marL="457200" indent="-457200">
              <a:lnSpc>
                <a:spcPct val="150000"/>
              </a:lnSpc>
              <a:buAutoNum type="arabicPeriod"/>
            </a:pPr>
            <a:r>
              <a:rPr lang="en-US" sz="2400" b="1" dirty="0" smtClean="0">
                <a:solidFill>
                  <a:srgbClr val="003366"/>
                </a:solidFill>
                <a:latin typeface="Verdana"/>
                <a:cs typeface="Verdana"/>
              </a:rPr>
              <a:t>Access and Equity</a:t>
            </a:r>
          </a:p>
          <a:p>
            <a:pPr marL="457200" indent="-457200">
              <a:lnSpc>
                <a:spcPct val="150000"/>
              </a:lnSpc>
              <a:buAutoNum type="arabicPeriod"/>
            </a:pPr>
            <a:r>
              <a:rPr lang="en-US" sz="2400" b="1" dirty="0" smtClean="0">
                <a:solidFill>
                  <a:srgbClr val="003366"/>
                </a:solidFill>
                <a:latin typeface="Verdana"/>
                <a:cs typeface="Verdana"/>
              </a:rPr>
              <a:t>Curriculum</a:t>
            </a:r>
          </a:p>
          <a:p>
            <a:pPr marL="457200" indent="-457200">
              <a:lnSpc>
                <a:spcPct val="150000"/>
              </a:lnSpc>
              <a:buAutoNum type="arabicPeriod"/>
            </a:pPr>
            <a:r>
              <a:rPr lang="en-US" sz="2400" b="1" dirty="0" smtClean="0">
                <a:solidFill>
                  <a:srgbClr val="003366"/>
                </a:solidFill>
                <a:latin typeface="Verdana"/>
                <a:cs typeface="Verdana"/>
              </a:rPr>
              <a:t>Tools and Technology</a:t>
            </a:r>
          </a:p>
          <a:p>
            <a:pPr marL="457200" indent="-457200">
              <a:lnSpc>
                <a:spcPct val="150000"/>
              </a:lnSpc>
              <a:buAutoNum type="arabicPeriod"/>
            </a:pPr>
            <a:r>
              <a:rPr lang="en-US" sz="2400" b="1" dirty="0" smtClean="0">
                <a:solidFill>
                  <a:srgbClr val="003366"/>
                </a:solidFill>
                <a:latin typeface="Verdana"/>
                <a:cs typeface="Verdana"/>
              </a:rPr>
              <a:t>Assessment</a:t>
            </a:r>
          </a:p>
          <a:p>
            <a:pPr marL="457200" indent="-457200">
              <a:lnSpc>
                <a:spcPct val="150000"/>
              </a:lnSpc>
              <a:buAutoNum type="arabicPeriod"/>
            </a:pPr>
            <a:r>
              <a:rPr lang="en-US" sz="2400" b="1" dirty="0" smtClean="0">
                <a:solidFill>
                  <a:srgbClr val="003366"/>
                </a:solidFill>
                <a:latin typeface="Verdana"/>
                <a:cs typeface="Verdana"/>
              </a:rPr>
              <a:t>Professionalism</a:t>
            </a: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nvGrpSpPr>
          <p:cNvPr id="13" name="Group 12"/>
          <p:cNvGrpSpPr/>
          <p:nvPr/>
        </p:nvGrpSpPr>
        <p:grpSpPr>
          <a:xfrm>
            <a:off x="5581423" y="1879600"/>
            <a:ext cx="937916" cy="3132667"/>
            <a:chOff x="5581423" y="1879600"/>
            <a:chExt cx="937916" cy="3132667"/>
          </a:xfrm>
        </p:grpSpPr>
        <p:sp>
          <p:nvSpPr>
            <p:cNvPr id="7" name="Right Brace 6"/>
            <p:cNvSpPr/>
            <p:nvPr/>
          </p:nvSpPr>
          <p:spPr>
            <a:xfrm>
              <a:off x="5581423" y="1879600"/>
              <a:ext cx="891371" cy="313266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Right Arrow 11"/>
            <p:cNvSpPr/>
            <p:nvPr/>
          </p:nvSpPr>
          <p:spPr>
            <a:xfrm>
              <a:off x="6022177" y="3098800"/>
              <a:ext cx="497162" cy="69426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TextBox 14"/>
          <p:cNvSpPr txBox="1"/>
          <p:nvPr/>
        </p:nvSpPr>
        <p:spPr>
          <a:xfrm>
            <a:off x="6801361" y="2099729"/>
            <a:ext cx="2181947" cy="3416320"/>
          </a:xfrm>
          <a:prstGeom prst="rect">
            <a:avLst/>
          </a:prstGeom>
          <a:noFill/>
        </p:spPr>
        <p:txBody>
          <a:bodyPr wrap="square" rtlCol="0">
            <a:spAutoFit/>
          </a:bodyPr>
          <a:lstStyle/>
          <a:p>
            <a:pPr>
              <a:lnSpc>
                <a:spcPct val="150000"/>
              </a:lnSpc>
            </a:pPr>
            <a:r>
              <a:rPr lang="en-US" sz="2400" i="1" dirty="0" smtClean="0">
                <a:solidFill>
                  <a:srgbClr val="003366"/>
                </a:solidFill>
                <a:latin typeface="Verdana"/>
                <a:cs typeface="Verdana"/>
              </a:rPr>
              <a:t>Essential Elements</a:t>
            </a:r>
          </a:p>
          <a:p>
            <a:pPr>
              <a:lnSpc>
                <a:spcPct val="150000"/>
              </a:lnSpc>
            </a:pPr>
            <a:r>
              <a:rPr lang="en-US" sz="2400" i="1" dirty="0" smtClean="0">
                <a:solidFill>
                  <a:srgbClr val="003366"/>
                </a:solidFill>
                <a:latin typeface="Verdana"/>
                <a:cs typeface="Verdana"/>
              </a:rPr>
              <a:t>of Effective Math</a:t>
            </a:r>
          </a:p>
          <a:p>
            <a:pPr>
              <a:lnSpc>
                <a:spcPct val="150000"/>
              </a:lnSpc>
            </a:pPr>
            <a:r>
              <a:rPr lang="en-US" sz="2400" i="1" dirty="0" smtClean="0">
                <a:solidFill>
                  <a:srgbClr val="003366"/>
                </a:solidFill>
                <a:latin typeface="Verdana"/>
                <a:cs typeface="Verdana"/>
              </a:rPr>
              <a:t>Programs</a:t>
            </a:r>
          </a:p>
          <a:p>
            <a:endParaRPr lang="en-US" dirty="0" smtClean="0">
              <a:solidFill>
                <a:srgbClr val="1F497D"/>
              </a:solidFill>
              <a:latin typeface="Verdana"/>
              <a:cs typeface="Verdana"/>
            </a:endParaRPr>
          </a:p>
          <a:p>
            <a:endParaRPr lang="en-US" dirty="0">
              <a:solidFill>
                <a:srgbClr val="1F497D"/>
              </a:solidFill>
              <a:latin typeface="Verdana"/>
              <a:cs typeface="Verdana"/>
            </a:endParaRPr>
          </a:p>
        </p:txBody>
      </p:sp>
    </p:spTree>
    <p:extLst>
      <p:ext uri="{BB962C8B-B14F-4D97-AF65-F5344CB8AC3E}">
        <p14:creationId xmlns:p14="http://schemas.microsoft.com/office/powerpoint/2010/main" val="24492867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3366"/>
                </a:solidFill>
                <a:latin typeface="Verdana"/>
                <a:cs typeface="Verdana"/>
              </a:rPr>
              <a:t>Guiding Principles </a:t>
            </a:r>
          </a:p>
          <a:p>
            <a:pPr lvl="0" algn="ctr">
              <a:spcBef>
                <a:spcPct val="0"/>
              </a:spcBef>
              <a:defRPr/>
            </a:pPr>
            <a:r>
              <a:rPr lang="en-US" sz="2800" b="1" dirty="0" smtClean="0">
                <a:solidFill>
                  <a:srgbClr val="003366"/>
                </a:solidFill>
                <a:latin typeface="Verdana"/>
                <a:cs typeface="Verdana"/>
              </a:rPr>
              <a:t>for School Mathematics</a:t>
            </a:r>
            <a:endParaRPr lang="en-US" sz="2800" b="1" dirty="0" smtClean="0">
              <a:solidFill>
                <a:srgbClr val="003366"/>
              </a:solidFill>
              <a:latin typeface="Verdana"/>
              <a:ea typeface="Verdana" pitchFamily="34" charset="0"/>
              <a:cs typeface="Verdana"/>
            </a:endParaRPr>
          </a:p>
        </p:txBody>
      </p:sp>
      <p:sp>
        <p:nvSpPr>
          <p:cNvPr id="6" name="Rectangle 3"/>
          <p:cNvSpPr txBox="1">
            <a:spLocks noChangeArrowheads="1"/>
          </p:cNvSpPr>
          <p:nvPr/>
        </p:nvSpPr>
        <p:spPr>
          <a:xfrm>
            <a:off x="1275575" y="1720728"/>
            <a:ext cx="4751533" cy="4191000"/>
          </a:xfrm>
          <a:prstGeom prst="rect">
            <a:avLst/>
          </a:prstGeom>
        </p:spPr>
        <p:txBody>
          <a:bodyPr vert="horz" lIns="91440" tIns="45720" rIns="91440" bIns="45720" rtlCol="0">
            <a:noAutofit/>
          </a:bodyPr>
          <a:lstStyle/>
          <a:p>
            <a:pPr marL="457200" indent="-457200">
              <a:lnSpc>
                <a:spcPct val="150000"/>
              </a:lnSpc>
              <a:buAutoNum type="arabicPeriod"/>
            </a:pPr>
            <a:r>
              <a:rPr lang="en-US" sz="2400" b="1" dirty="0" smtClean="0">
                <a:solidFill>
                  <a:schemeClr val="accent4">
                    <a:lumMod val="75000"/>
                  </a:schemeClr>
                </a:solidFill>
                <a:latin typeface="Verdana"/>
                <a:cs typeface="Verdana"/>
              </a:rPr>
              <a:t>Teaching and Learning</a:t>
            </a:r>
          </a:p>
          <a:p>
            <a:pPr marL="457200" indent="-457200">
              <a:lnSpc>
                <a:spcPct val="150000"/>
              </a:lnSpc>
              <a:buAutoNum type="arabicPeriod"/>
            </a:pPr>
            <a:r>
              <a:rPr lang="en-US" sz="2400" b="1" dirty="0" smtClean="0">
                <a:solidFill>
                  <a:srgbClr val="003366"/>
                </a:solidFill>
                <a:latin typeface="Verdana"/>
                <a:cs typeface="Verdana"/>
              </a:rPr>
              <a:t>Access and Equity</a:t>
            </a:r>
          </a:p>
          <a:p>
            <a:pPr marL="457200" indent="-457200">
              <a:lnSpc>
                <a:spcPct val="150000"/>
              </a:lnSpc>
              <a:buAutoNum type="arabicPeriod"/>
            </a:pPr>
            <a:r>
              <a:rPr lang="en-US" sz="2400" b="1" dirty="0" smtClean="0">
                <a:solidFill>
                  <a:srgbClr val="003366"/>
                </a:solidFill>
                <a:latin typeface="Verdana"/>
                <a:cs typeface="Verdana"/>
              </a:rPr>
              <a:t>Curriculum</a:t>
            </a:r>
          </a:p>
          <a:p>
            <a:pPr marL="457200" indent="-457200">
              <a:lnSpc>
                <a:spcPct val="150000"/>
              </a:lnSpc>
              <a:buAutoNum type="arabicPeriod"/>
            </a:pPr>
            <a:r>
              <a:rPr lang="en-US" sz="2400" b="1" dirty="0" smtClean="0">
                <a:solidFill>
                  <a:srgbClr val="003366"/>
                </a:solidFill>
                <a:latin typeface="Verdana"/>
                <a:cs typeface="Verdana"/>
              </a:rPr>
              <a:t>Tools and Technology</a:t>
            </a:r>
          </a:p>
          <a:p>
            <a:pPr marL="457200" indent="-457200">
              <a:lnSpc>
                <a:spcPct val="150000"/>
              </a:lnSpc>
              <a:buAutoNum type="arabicPeriod"/>
            </a:pPr>
            <a:r>
              <a:rPr lang="en-US" sz="2400" b="1" dirty="0" smtClean="0">
                <a:solidFill>
                  <a:srgbClr val="003366"/>
                </a:solidFill>
                <a:latin typeface="Verdana"/>
                <a:cs typeface="Verdana"/>
              </a:rPr>
              <a:t>Assessment</a:t>
            </a:r>
          </a:p>
          <a:p>
            <a:pPr marL="457200" indent="-457200">
              <a:lnSpc>
                <a:spcPct val="150000"/>
              </a:lnSpc>
              <a:buAutoNum type="arabicPeriod"/>
            </a:pPr>
            <a:r>
              <a:rPr lang="en-US" sz="2400" b="1" dirty="0" smtClean="0">
                <a:solidFill>
                  <a:srgbClr val="003366"/>
                </a:solidFill>
                <a:latin typeface="Verdana"/>
                <a:cs typeface="Verdana"/>
              </a:rPr>
              <a:t>Professionalism</a:t>
            </a: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nvGrpSpPr>
          <p:cNvPr id="13" name="Group 12"/>
          <p:cNvGrpSpPr/>
          <p:nvPr/>
        </p:nvGrpSpPr>
        <p:grpSpPr>
          <a:xfrm>
            <a:off x="5581423" y="1879600"/>
            <a:ext cx="937916" cy="3132667"/>
            <a:chOff x="5581423" y="1879600"/>
            <a:chExt cx="937916" cy="3132667"/>
          </a:xfrm>
        </p:grpSpPr>
        <p:sp>
          <p:nvSpPr>
            <p:cNvPr id="7" name="Right Brace 6"/>
            <p:cNvSpPr/>
            <p:nvPr/>
          </p:nvSpPr>
          <p:spPr>
            <a:xfrm>
              <a:off x="5581423" y="1879600"/>
              <a:ext cx="891371" cy="313266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Right Arrow 11"/>
            <p:cNvSpPr/>
            <p:nvPr/>
          </p:nvSpPr>
          <p:spPr>
            <a:xfrm>
              <a:off x="6022177" y="3098800"/>
              <a:ext cx="497162" cy="69426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TextBox 14"/>
          <p:cNvSpPr txBox="1"/>
          <p:nvPr/>
        </p:nvSpPr>
        <p:spPr>
          <a:xfrm>
            <a:off x="6801361" y="2099729"/>
            <a:ext cx="2181947" cy="3416320"/>
          </a:xfrm>
          <a:prstGeom prst="rect">
            <a:avLst/>
          </a:prstGeom>
          <a:noFill/>
        </p:spPr>
        <p:txBody>
          <a:bodyPr wrap="square" rtlCol="0">
            <a:spAutoFit/>
          </a:bodyPr>
          <a:lstStyle/>
          <a:p>
            <a:pPr>
              <a:lnSpc>
                <a:spcPct val="150000"/>
              </a:lnSpc>
            </a:pPr>
            <a:r>
              <a:rPr lang="en-US" sz="2400" i="1" dirty="0" smtClean="0">
                <a:solidFill>
                  <a:srgbClr val="003366"/>
                </a:solidFill>
                <a:latin typeface="Verdana"/>
                <a:cs typeface="Verdana"/>
              </a:rPr>
              <a:t>Essential Elements</a:t>
            </a:r>
          </a:p>
          <a:p>
            <a:pPr>
              <a:lnSpc>
                <a:spcPct val="150000"/>
              </a:lnSpc>
            </a:pPr>
            <a:r>
              <a:rPr lang="en-US" sz="2400" i="1" dirty="0" smtClean="0">
                <a:solidFill>
                  <a:srgbClr val="003366"/>
                </a:solidFill>
                <a:latin typeface="Verdana"/>
                <a:cs typeface="Verdana"/>
              </a:rPr>
              <a:t>of Effective Math</a:t>
            </a:r>
          </a:p>
          <a:p>
            <a:pPr>
              <a:lnSpc>
                <a:spcPct val="150000"/>
              </a:lnSpc>
            </a:pPr>
            <a:r>
              <a:rPr lang="en-US" sz="2400" i="1" dirty="0" smtClean="0">
                <a:solidFill>
                  <a:srgbClr val="003366"/>
                </a:solidFill>
                <a:latin typeface="Verdana"/>
                <a:cs typeface="Verdana"/>
              </a:rPr>
              <a:t>Programs</a:t>
            </a:r>
          </a:p>
          <a:p>
            <a:endParaRPr lang="en-US" dirty="0" smtClean="0">
              <a:solidFill>
                <a:srgbClr val="1F497D"/>
              </a:solidFill>
              <a:latin typeface="Verdana"/>
              <a:cs typeface="Verdana"/>
            </a:endParaRPr>
          </a:p>
          <a:p>
            <a:endParaRPr lang="en-US" dirty="0">
              <a:solidFill>
                <a:srgbClr val="1F497D"/>
              </a:solidFill>
              <a:latin typeface="Verdana"/>
              <a:cs typeface="Verdana"/>
            </a:endParaRPr>
          </a:p>
        </p:txBody>
      </p:sp>
    </p:spTree>
    <p:extLst>
      <p:ext uri="{BB962C8B-B14F-4D97-AF65-F5344CB8AC3E}">
        <p14:creationId xmlns:p14="http://schemas.microsoft.com/office/powerpoint/2010/main" val="31647975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3366"/>
                </a:solidFill>
                <a:latin typeface="Verdana"/>
                <a:cs typeface="Verdana"/>
              </a:rPr>
              <a:t>Principle on Teaching and Learning</a:t>
            </a:r>
            <a:endParaRPr lang="en-US" sz="2800" b="1" dirty="0" smtClean="0">
              <a:solidFill>
                <a:srgbClr val="003366"/>
              </a:solidFill>
              <a:latin typeface="Verdana"/>
              <a:ea typeface="Verdana" pitchFamily="34" charset="0"/>
              <a:cs typeface="Verdana"/>
            </a:endParaRPr>
          </a:p>
        </p:txBody>
      </p:sp>
      <p:sp>
        <p:nvSpPr>
          <p:cNvPr id="6" name="Rectangle 3"/>
          <p:cNvSpPr txBox="1">
            <a:spLocks noChangeArrowheads="1"/>
          </p:cNvSpPr>
          <p:nvPr/>
        </p:nvSpPr>
        <p:spPr>
          <a:xfrm>
            <a:off x="1323975" y="1720728"/>
            <a:ext cx="7286625" cy="4191000"/>
          </a:xfrm>
          <a:prstGeom prst="rect">
            <a:avLst/>
          </a:prstGeom>
        </p:spPr>
        <p:txBody>
          <a:bodyPr vert="horz" lIns="91440" tIns="45720" rIns="91440" bIns="45720" rtlCol="0">
            <a:noAutofit/>
          </a:bodyPr>
          <a:lstStyle/>
          <a:p>
            <a:pPr>
              <a:lnSpc>
                <a:spcPct val="150000"/>
              </a:lnSpc>
            </a:pPr>
            <a:r>
              <a:rPr lang="en-US" sz="2400" dirty="0" smtClean="0">
                <a:solidFill>
                  <a:srgbClr val="003366"/>
                </a:solidFill>
                <a:latin typeface="Verdana"/>
                <a:cs typeface="Verdana"/>
              </a:rPr>
              <a:t>An excellent mathematics program requires effective teaching that engages students in meaningful learning through individual and collaborative experiences that promote their ability to make sense of mathematical ideas and reason mathematically. </a:t>
            </a: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5939083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3366"/>
                </a:solidFill>
                <a:latin typeface="Verdana"/>
                <a:cs typeface="Verdana"/>
              </a:rPr>
              <a:t>Guiding Principles </a:t>
            </a:r>
          </a:p>
          <a:p>
            <a:pPr lvl="0" algn="ctr">
              <a:spcBef>
                <a:spcPct val="0"/>
              </a:spcBef>
              <a:defRPr/>
            </a:pPr>
            <a:r>
              <a:rPr lang="en-US" sz="2800" b="1" dirty="0" smtClean="0">
                <a:solidFill>
                  <a:srgbClr val="003366"/>
                </a:solidFill>
                <a:latin typeface="Verdana"/>
                <a:cs typeface="Verdana"/>
              </a:rPr>
              <a:t>for School Mathematics</a:t>
            </a:r>
            <a:endParaRPr lang="en-US" sz="2800" b="1" dirty="0" smtClean="0">
              <a:solidFill>
                <a:srgbClr val="003366"/>
              </a:solidFill>
              <a:latin typeface="Verdana"/>
              <a:ea typeface="Verdana" pitchFamily="34" charset="0"/>
              <a:cs typeface="Verdana"/>
            </a:endParaRPr>
          </a:p>
        </p:txBody>
      </p:sp>
      <p:sp>
        <p:nvSpPr>
          <p:cNvPr id="6" name="Rectangle 3"/>
          <p:cNvSpPr txBox="1">
            <a:spLocks noChangeArrowheads="1"/>
          </p:cNvSpPr>
          <p:nvPr/>
        </p:nvSpPr>
        <p:spPr>
          <a:xfrm>
            <a:off x="1315892" y="2038350"/>
            <a:ext cx="7199458" cy="3054350"/>
          </a:xfrm>
          <a:prstGeom prst="rect">
            <a:avLst/>
          </a:prstGeom>
        </p:spPr>
        <p:txBody>
          <a:bodyPr vert="horz" lIns="91440" tIns="45720" rIns="91440" bIns="45720" rtlCol="0">
            <a:noAutofit/>
          </a:bodyPr>
          <a:lstStyle/>
          <a:p>
            <a:pPr>
              <a:lnSpc>
                <a:spcPct val="150000"/>
              </a:lnSpc>
            </a:pPr>
            <a:r>
              <a:rPr lang="en-US" sz="2800" i="1" dirty="0" smtClean="0">
                <a:solidFill>
                  <a:srgbClr val="003366"/>
                </a:solidFill>
                <a:latin typeface="Verdana"/>
                <a:cs typeface="Verdana"/>
              </a:rPr>
              <a:t>Effective teaching is the non-negotiable core that ensures that all students learn mathematics at high levels.</a:t>
            </a:r>
            <a:endParaRPr lang="en-US" sz="2800" i="1" dirty="0">
              <a:solidFill>
                <a:srgbClr val="003366"/>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0902932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We Must Focus on Instruction</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marL="342900" indent="-342900">
              <a:spcBef>
                <a:spcPts val="1300"/>
              </a:spcBef>
              <a:buFont typeface="Arial"/>
              <a:buChar char="•"/>
              <a:tabLst>
                <a:tab pos="8234363" algn="r"/>
              </a:tabLst>
            </a:pPr>
            <a:r>
              <a:rPr lang="en-US" sz="2000" dirty="0" smtClean="0">
                <a:solidFill>
                  <a:srgbClr val="003366"/>
                </a:solidFill>
                <a:latin typeface="Verdana"/>
                <a:cs typeface="Verdana"/>
              </a:rPr>
              <a:t>Student learning of mathematics “depends fundamentally on what happens inside the classroom as teachers and learners interact over the curriculum.”</a:t>
            </a:r>
          </a:p>
          <a:p>
            <a:pPr algn="r">
              <a:spcBef>
                <a:spcPts val="1300"/>
              </a:spcBef>
              <a:spcAft>
                <a:spcPts val="600"/>
              </a:spcAft>
              <a:tabLst>
                <a:tab pos="8234363" algn="r"/>
              </a:tabLst>
            </a:pPr>
            <a:r>
              <a:rPr lang="en-US" i="1" dirty="0" smtClean="0">
                <a:solidFill>
                  <a:srgbClr val="003366"/>
                </a:solidFill>
                <a:latin typeface="Verdana"/>
                <a:cs typeface="Verdana"/>
              </a:rPr>
              <a:t>(Ball &amp; Forzani, 2011, p. 17)</a:t>
            </a:r>
          </a:p>
          <a:p>
            <a:pPr marL="342900" indent="-342900">
              <a:buFont typeface="Arial"/>
              <a:buChar char="•"/>
            </a:pPr>
            <a:endParaRPr lang="en-US" sz="2000" i="1" dirty="0" smtClean="0">
              <a:solidFill>
                <a:srgbClr val="003366"/>
              </a:solidFill>
              <a:latin typeface="Verdana"/>
              <a:cs typeface="Verdana"/>
            </a:endParaRPr>
          </a:p>
          <a:p>
            <a:pPr marL="342900" indent="-342900">
              <a:buFont typeface="Arial"/>
              <a:buChar char="•"/>
            </a:pPr>
            <a:r>
              <a:rPr lang="en-US" sz="2000" dirty="0" smtClean="0">
                <a:solidFill>
                  <a:srgbClr val="003366"/>
                </a:solidFill>
                <a:latin typeface="Verdana"/>
                <a:cs typeface="Verdana"/>
              </a:rPr>
              <a:t>“Teaching has 6 to 10 times as much impact on achievement as all other factors combined ... Just three years of effective teaching accounts on average for an improvement of 35 to 50 percentile points.”</a:t>
            </a:r>
          </a:p>
          <a:p>
            <a:pPr algn="r"/>
            <a:r>
              <a:rPr lang="en-US" sz="2000" i="1" dirty="0" smtClean="0">
                <a:solidFill>
                  <a:srgbClr val="003366"/>
                </a:solidFill>
                <a:latin typeface="Verdana"/>
                <a:cs typeface="Verdana"/>
              </a:rPr>
              <a:t>								</a:t>
            </a:r>
            <a:r>
              <a:rPr lang="en-US" i="1" dirty="0" smtClean="0">
                <a:solidFill>
                  <a:srgbClr val="003366"/>
                </a:solidFill>
                <a:latin typeface="Verdana"/>
                <a:cs typeface="Verdana"/>
              </a:rPr>
              <a:t>Schmoker (2006, p. 9)</a:t>
            </a:r>
            <a:r>
              <a:rPr lang="en-US" b="1" i="1" dirty="0" smtClean="0">
                <a:solidFill>
                  <a:srgbClr val="003366"/>
                </a:solidFill>
                <a:latin typeface="Verdana"/>
                <a:cs typeface="Verdana"/>
              </a:rPr>
              <a:t> </a:t>
            </a:r>
            <a:endParaRPr lang="en-US" i="1" dirty="0" smtClean="0">
              <a:solidFill>
                <a:srgbClr val="003366"/>
              </a:solidFill>
              <a:latin typeface="Verdana"/>
              <a:cs typeface="Verdana"/>
            </a:endParaRPr>
          </a:p>
          <a:p>
            <a:pPr marL="457200" indent="-457200">
              <a:buAutoNum type="arabicPeriod"/>
            </a:pPr>
            <a:endParaRPr lang="en-US" sz="2400" i="1" dirty="0" smtClean="0">
              <a:solidFill>
                <a:srgbClr val="003366"/>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550663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1474</TotalTime>
  <Words>5261</Words>
  <Application>Microsoft Macintosh PowerPoint</Application>
  <PresentationFormat>On-screen Show (4:3)</PresentationFormat>
  <Paragraphs>482</Paragraphs>
  <Slides>39</Slides>
  <Notes>39</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to Actions PowerPoint template</dc:title>
  <dc:creator>Ken Krehbiel</dc:creator>
  <cp:keywords>Principles to Actions</cp:keywords>
  <cp:lastModifiedBy>Margaret Smith</cp:lastModifiedBy>
  <cp:revision>94</cp:revision>
  <dcterms:created xsi:type="dcterms:W3CDTF">2014-03-11T13:01:44Z</dcterms:created>
  <dcterms:modified xsi:type="dcterms:W3CDTF">2015-04-08T12:27:17Z</dcterms:modified>
</cp:coreProperties>
</file>