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handoutMasterIdLst>
    <p:handoutMasterId r:id="rId40"/>
  </p:handoutMasterIdLst>
  <p:sldIdLst>
    <p:sldId id="272" r:id="rId3"/>
    <p:sldId id="275" r:id="rId4"/>
    <p:sldId id="307" r:id="rId5"/>
    <p:sldId id="276" r:id="rId6"/>
    <p:sldId id="279" r:id="rId7"/>
    <p:sldId id="312" r:id="rId8"/>
    <p:sldId id="281" r:id="rId9"/>
    <p:sldId id="277" r:id="rId10"/>
    <p:sldId id="282" r:id="rId11"/>
    <p:sldId id="283" r:id="rId12"/>
    <p:sldId id="284" r:id="rId13"/>
    <p:sldId id="308" r:id="rId14"/>
    <p:sldId id="285" r:id="rId15"/>
    <p:sldId id="287" r:id="rId16"/>
    <p:sldId id="286" r:id="rId17"/>
    <p:sldId id="309" r:id="rId18"/>
    <p:sldId id="288" r:id="rId19"/>
    <p:sldId id="289" r:id="rId20"/>
    <p:sldId id="290" r:id="rId21"/>
    <p:sldId id="291" r:id="rId22"/>
    <p:sldId id="292" r:id="rId23"/>
    <p:sldId id="293" r:id="rId24"/>
    <p:sldId id="294" r:id="rId25"/>
    <p:sldId id="295" r:id="rId26"/>
    <p:sldId id="296" r:id="rId27"/>
    <p:sldId id="298" r:id="rId28"/>
    <p:sldId id="310" r:id="rId29"/>
    <p:sldId id="299" r:id="rId30"/>
    <p:sldId id="313" r:id="rId31"/>
    <p:sldId id="300" r:id="rId32"/>
    <p:sldId id="301" r:id="rId33"/>
    <p:sldId id="302" r:id="rId34"/>
    <p:sldId id="303" r:id="rId35"/>
    <p:sldId id="304" r:id="rId36"/>
    <p:sldId id="269" r:id="rId37"/>
    <p:sldId id="30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7BCEF"/>
    <a:srgbClr val="5DAA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86445" autoAdjust="0"/>
  </p:normalViewPr>
  <p:slideViewPr>
    <p:cSldViewPr snapToGrid="0" snapToObjects="1">
      <p:cViewPr>
        <p:scale>
          <a:sx n="70" d="100"/>
          <a:sy n="70" d="100"/>
        </p:scale>
        <p:origin x="-126" y="-282"/>
      </p:cViewPr>
      <p:guideLst>
        <p:guide orient="horz" pos="4080"/>
        <p:guide pos="4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6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8DDCA3-0A03-4BEC-9A59-4BD0A4F563CF}" type="datetimeFigureOut">
              <a:rPr lang="en-US" smtClean="0"/>
              <a:pPr/>
              <a:t>4/10/2015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2D4C1A-AFE6-47D6-BB45-996DF93AA36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231CE-F960-4285-BC2B-924DCFE0D0AF}" type="datetimeFigureOut">
              <a:rPr lang="en-US" smtClean="0"/>
              <a:pPr/>
              <a:t>4/10/2015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xmlns=""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a:t>
            </a:fld>
            <a:endParaRPr lang="en-US" dirty="0"/>
          </a:p>
        </p:txBody>
      </p:sp>
    </p:spTree>
    <p:extLst>
      <p:ext uri="{BB962C8B-B14F-4D97-AF65-F5344CB8AC3E}">
        <p14:creationId xmlns:p14="http://schemas.microsoft.com/office/powerpoint/2010/main" xmlns="" val="3288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6076 (1.037)</a:t>
            </a:r>
            <a:r>
              <a:rPr lang="en-US" sz="2400" baseline="30000" dirty="0" smtClean="0"/>
              <a:t>t</a:t>
            </a:r>
          </a:p>
          <a:p>
            <a:endParaRPr lang="en-US" sz="2400" baseline="30000" dirty="0" smtClean="0"/>
          </a:p>
          <a:p>
            <a:r>
              <a:rPr lang="en-US" sz="2400" dirty="0" smtClean="0"/>
              <a:t>21,671</a:t>
            </a:r>
          </a:p>
          <a:p>
            <a:endParaRPr lang="en-US" sz="2400" dirty="0"/>
          </a:p>
          <a:p>
            <a:r>
              <a:rPr lang="en-US" sz="2400" dirty="0" smtClean="0"/>
              <a:t>Algebra 2</a:t>
            </a:r>
          </a:p>
          <a:p>
            <a:r>
              <a:rPr lang="en-US" sz="2400" dirty="0" smtClean="0"/>
              <a:t>Holt, Rinehart and Winston, 2004</a:t>
            </a:r>
          </a:p>
          <a:p>
            <a:r>
              <a:rPr lang="en-US" sz="2400" dirty="0" smtClean="0"/>
              <a:t>Page 415</a:t>
            </a:r>
            <a:endParaRPr lang="en-US" sz="24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16</a:t>
            </a:fld>
            <a:endParaRPr lang="en-US" dirty="0"/>
          </a:p>
        </p:txBody>
      </p:sp>
    </p:spTree>
    <p:extLst>
      <p:ext uri="{BB962C8B-B14F-4D97-AF65-F5344CB8AC3E}">
        <p14:creationId xmlns:p14="http://schemas.microsoft.com/office/powerpoint/2010/main" xmlns="" val="101554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345BF-06EA-A34D-9A16-23DFC0E56203}"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4/10/2015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8660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4/10/2015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p14="http://schemas.microsoft.com/office/powerpoint/2010/main" xmlns=""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4/10/2015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xmlns=""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3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Warm-up Problem</a:t>
            </a:r>
          </a:p>
        </p:txBody>
      </p:sp>
      <p:sp>
        <p:nvSpPr>
          <p:cNvPr id="6" name="Rectangle 3"/>
          <p:cNvSpPr txBox="1">
            <a:spLocks noChangeArrowheads="1"/>
          </p:cNvSpPr>
          <p:nvPr/>
        </p:nvSpPr>
        <p:spPr>
          <a:xfrm>
            <a:off x="1230168" y="1462177"/>
            <a:ext cx="7361382" cy="4724400"/>
          </a:xfrm>
          <a:prstGeom prst="rect">
            <a:avLst/>
          </a:prstGeom>
        </p:spPr>
        <p:txBody>
          <a:bodyPr vert="horz" lIns="91440" tIns="45720" rIns="91440" bIns="45720" rtlCol="0">
            <a:normAutofit fontScale="47500" lnSpcReduction="20000"/>
          </a:bodyPr>
          <a:lstStyle/>
          <a:p>
            <a:pPr>
              <a:lnSpc>
                <a:spcPct val="120000"/>
              </a:lnSpc>
              <a:spcBef>
                <a:spcPts val="600"/>
              </a:spcBef>
              <a:spcAft>
                <a:spcPts val="600"/>
              </a:spcAft>
            </a:pPr>
            <a:r>
              <a:rPr lang="en-US" sz="3800" dirty="0">
                <a:solidFill>
                  <a:srgbClr val="003366"/>
                </a:solidFill>
                <a:latin typeface="Verdana"/>
                <a:cs typeface="Verdana"/>
              </a:rPr>
              <a:t>In the movie “Pay </a:t>
            </a:r>
            <a:r>
              <a:rPr lang="en-US" sz="3800" dirty="0" smtClean="0">
                <a:solidFill>
                  <a:srgbClr val="003366"/>
                </a:solidFill>
                <a:latin typeface="Verdana"/>
                <a:cs typeface="Verdana"/>
              </a:rPr>
              <a:t>It Forward,” </a:t>
            </a:r>
            <a:r>
              <a:rPr lang="en-US" sz="3800" dirty="0">
                <a:solidFill>
                  <a:srgbClr val="003366"/>
                </a:solidFill>
                <a:latin typeface="Verdana"/>
                <a:cs typeface="Verdana"/>
              </a:rPr>
              <a:t>a student, Trevor, comes up with an idea that he thought could change the world.  He decides to do a good deed for three people and then each of the three people would do a good deed for three more people and so on. He believed that before long there would be good things happening to billions of people. At stage 1 of the process, Trevor completes three good deeds. How does the number of good deeds grow from stage to stage?  How many good deeds would be completed at stage 5?  Describe a function that would model the Pay It Forward process at </a:t>
            </a:r>
            <a:r>
              <a:rPr lang="en-US" sz="3800" i="1" dirty="0">
                <a:solidFill>
                  <a:srgbClr val="003366"/>
                </a:solidFill>
                <a:latin typeface="Verdana"/>
                <a:cs typeface="Verdana"/>
              </a:rPr>
              <a:t>any</a:t>
            </a:r>
            <a:r>
              <a:rPr lang="en-US" sz="3800" dirty="0">
                <a:solidFill>
                  <a:srgbClr val="003366"/>
                </a:solidFill>
                <a:latin typeface="Verdana"/>
                <a:cs typeface="Verdana"/>
              </a:rPr>
              <a:t> stage</a:t>
            </a:r>
            <a:r>
              <a:rPr lang="en-US" sz="3800" dirty="0" smtClean="0">
                <a:solidFill>
                  <a:srgbClr val="003366"/>
                </a:solidFill>
                <a:latin typeface="Verdana"/>
                <a:cs typeface="Verdana"/>
              </a:rPr>
              <a:t>.</a:t>
            </a:r>
          </a:p>
          <a:p>
            <a:pPr marL="403225" indent="-403225">
              <a:lnSpc>
                <a:spcPct val="120000"/>
              </a:lnSpc>
              <a:spcBef>
                <a:spcPts val="600"/>
              </a:spcBef>
              <a:spcAft>
                <a:spcPts val="600"/>
              </a:spcAft>
              <a:buClr>
                <a:schemeClr val="tx2"/>
              </a:buClr>
              <a:buFont typeface="Times" charset="0"/>
              <a:buChar char="•"/>
            </a:pPr>
            <a:r>
              <a:rPr lang="en-US" sz="3800" dirty="0" smtClean="0">
                <a:solidFill>
                  <a:srgbClr val="003366"/>
                </a:solidFill>
                <a:latin typeface="Verdana"/>
                <a:cs typeface="Verdana"/>
              </a:rPr>
              <a:t>Please try to do this problem in as many ways as you can,  both correct and incorrect.</a:t>
            </a:r>
          </a:p>
          <a:p>
            <a:pPr marL="403225" indent="-403225">
              <a:lnSpc>
                <a:spcPct val="120000"/>
              </a:lnSpc>
              <a:spcBef>
                <a:spcPts val="600"/>
              </a:spcBef>
              <a:spcAft>
                <a:spcPts val="600"/>
              </a:spcAft>
              <a:buClr>
                <a:schemeClr val="tx2"/>
              </a:buClr>
              <a:buFont typeface="Times" charset="0"/>
              <a:buChar char="•"/>
            </a:pPr>
            <a:r>
              <a:rPr lang="en-US" sz="3800" dirty="0" smtClean="0">
                <a:solidFill>
                  <a:srgbClr val="003366"/>
                </a:solidFill>
                <a:latin typeface="Verdana"/>
                <a:cs typeface="Verdana"/>
              </a:rPr>
              <a:t>If done, share your work with a neighbor or look at the solutions on the back of the handout. </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stretch>
            <a:fillRect/>
          </a:stretch>
        </p:blipFill>
        <p:spPr>
          <a:xfrm>
            <a:off x="8140700" y="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7349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The Case of Ms. Culver</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228600" indent="-228600">
              <a:spcBef>
                <a:spcPts val="600"/>
              </a:spcBef>
              <a:spcAft>
                <a:spcPts val="600"/>
              </a:spcAft>
              <a:buFont typeface="Arial"/>
              <a:buChar char="•"/>
            </a:pPr>
            <a:r>
              <a:rPr lang="en-US" sz="2400" dirty="0" smtClean="0">
                <a:solidFill>
                  <a:srgbClr val="003366"/>
                </a:solidFill>
                <a:latin typeface="Verdana"/>
                <a:cs typeface="Verdana"/>
              </a:rPr>
              <a:t>Read the Case of Ms. Culver and study the strategies used by her students.</a:t>
            </a:r>
          </a:p>
          <a:p>
            <a:pPr marL="228600" indent="-228600">
              <a:spcBef>
                <a:spcPts val="600"/>
              </a:spcBef>
              <a:spcAft>
                <a:spcPts val="600"/>
              </a:spcAft>
              <a:buFont typeface="Arial"/>
              <a:buChar char="•"/>
            </a:pPr>
            <a:r>
              <a:rPr lang="en-US" sz="2400" dirty="0" smtClean="0">
                <a:solidFill>
                  <a:srgbClr val="003366"/>
                </a:solidFill>
                <a:latin typeface="Verdana"/>
                <a:cs typeface="Verdana"/>
              </a:rPr>
              <a:t>Make note of what Ms. Culver did before or during instruction to support her students’ learning and understanding of exponential relationships.</a:t>
            </a:r>
          </a:p>
          <a:p>
            <a:pPr marL="228600" indent="-228600">
              <a:spcBef>
                <a:spcPts val="600"/>
              </a:spcBef>
              <a:spcAft>
                <a:spcPts val="600"/>
              </a:spcAft>
              <a:buFont typeface="Arial"/>
              <a:buChar char="•"/>
            </a:pPr>
            <a:r>
              <a:rPr lang="en-US" sz="2400" dirty="0" smtClean="0">
                <a:solidFill>
                  <a:srgbClr val="003366"/>
                </a:solidFill>
                <a:latin typeface="Verdana"/>
                <a:cs typeface="Verdana"/>
              </a:rPr>
              <a:t>Talk with a neighbor about the actions and interactions that you identified as supporting student learning.</a:t>
            </a:r>
          </a:p>
          <a:p>
            <a:pPr algn="r"/>
            <a:r>
              <a:rPr lang="en-US" sz="2400" b="1" i="1" dirty="0" smtClean="0">
                <a:solidFill>
                  <a:srgbClr val="003366"/>
                </a:solidFill>
                <a:latin typeface="Verdana"/>
                <a:cs typeface="Verdana"/>
              </a:rPr>
              <a:t> </a:t>
            </a:r>
            <a:endParaRPr lang="en-US" sz="2400"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3366"/>
                </a:solidFill>
                <a:latin typeface="Verdana"/>
                <a:cs typeface="Verdana"/>
              </a:rPr>
              <a:t>Effective</a:t>
            </a:r>
            <a:r>
              <a:rPr lang="en-US" sz="2800" b="1" dirty="0" smtClean="0">
                <a:solidFill>
                  <a:srgbClr val="003366"/>
                </a:solidFill>
                <a:latin typeface="Verdana"/>
                <a:cs typeface="Verdana"/>
              </a:rPr>
              <a:t> </a:t>
            </a:r>
          </a:p>
          <a:p>
            <a:pPr lvl="0" algn="ctr">
              <a:spcBef>
                <a:spcPct val="0"/>
              </a:spcBef>
              <a:defRPr/>
            </a:pPr>
            <a:r>
              <a:rPr lang="en-US" sz="2800" b="1" dirty="0" smtClean="0">
                <a:solidFill>
                  <a:srgbClr val="003366"/>
                </a:solidFill>
                <a:latin typeface="Verdana"/>
                <a:cs typeface="Verdana"/>
              </a:rPr>
              <a:t>Mathematics Teaching Practices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457200" lvl="0" indent="-457200">
              <a:spcAft>
                <a:spcPts val="600"/>
              </a:spcAft>
              <a:buFont typeface="+mj-lt"/>
              <a:buAutoNum type="arabicPeriod"/>
            </a:pPr>
            <a:r>
              <a:rPr lang="en-US" sz="2000" dirty="0" smtClean="0">
                <a:solidFill>
                  <a:srgbClr val="003366"/>
                </a:solidFill>
                <a:latin typeface="Verdana"/>
                <a:cs typeface="Verdana"/>
              </a:rPr>
              <a:t>Establish mathematics </a:t>
            </a:r>
            <a:r>
              <a:rPr lang="en-US" sz="2000" b="1" dirty="0" smtClean="0">
                <a:solidFill>
                  <a:srgbClr val="003366"/>
                </a:solidFill>
                <a:latin typeface="Verdana"/>
                <a:cs typeface="Verdana"/>
              </a:rPr>
              <a:t>goals</a:t>
            </a:r>
            <a:r>
              <a:rPr lang="en-US" sz="2000" dirty="0" smtClean="0">
                <a:solidFill>
                  <a:srgbClr val="003366"/>
                </a:solidFill>
                <a:latin typeface="Verdana"/>
                <a:cs typeface="Verdana"/>
              </a:rPr>
              <a:t> to focus learning.</a:t>
            </a:r>
          </a:p>
          <a:p>
            <a:pPr marL="457200" lvl="0" indent="-457200">
              <a:spcAft>
                <a:spcPts val="600"/>
              </a:spcAft>
              <a:buFont typeface="+mj-lt"/>
              <a:buAutoNum type="arabicPeriod"/>
            </a:pPr>
            <a:r>
              <a:rPr lang="en-US" sz="2000" dirty="0" smtClean="0">
                <a:solidFill>
                  <a:srgbClr val="003366"/>
                </a:solidFill>
                <a:latin typeface="Verdana"/>
                <a:cs typeface="Verdana"/>
              </a:rPr>
              <a:t>Implement </a:t>
            </a:r>
            <a:r>
              <a:rPr lang="en-US" sz="2000" b="1" dirty="0" smtClean="0">
                <a:solidFill>
                  <a:srgbClr val="003366"/>
                </a:solidFill>
                <a:latin typeface="Verdana"/>
                <a:cs typeface="Verdana"/>
              </a:rPr>
              <a:t>tasks</a:t>
            </a:r>
            <a:r>
              <a:rPr lang="en-US" sz="2000" dirty="0" smtClean="0">
                <a:solidFill>
                  <a:srgbClr val="003366"/>
                </a:solidFill>
                <a:latin typeface="Verdana"/>
                <a:cs typeface="Verdana"/>
              </a:rPr>
              <a:t> that promote reasoning and problem solving. </a:t>
            </a:r>
          </a:p>
          <a:p>
            <a:pPr marL="457200" lvl="0" indent="-457200">
              <a:spcAft>
                <a:spcPts val="600"/>
              </a:spcAft>
              <a:buFont typeface="+mj-lt"/>
              <a:buAutoNum type="arabicPeriod"/>
            </a:pPr>
            <a:r>
              <a:rPr lang="en-US" sz="2000" dirty="0" smtClean="0">
                <a:solidFill>
                  <a:srgbClr val="003366"/>
                </a:solidFill>
                <a:latin typeface="Verdana"/>
                <a:cs typeface="Verdana"/>
              </a:rPr>
              <a:t>Use and connect mathematical </a:t>
            </a:r>
            <a:r>
              <a:rPr lang="en-US" sz="2000" b="1" dirty="0" smtClean="0">
                <a:solidFill>
                  <a:srgbClr val="003366"/>
                </a:solidFill>
                <a:latin typeface="Verdana"/>
                <a:cs typeface="Verdana"/>
              </a:rPr>
              <a:t>representations.</a:t>
            </a:r>
          </a:p>
          <a:p>
            <a:pPr marL="457200" lvl="0" indent="-457200">
              <a:spcAft>
                <a:spcPts val="600"/>
              </a:spcAft>
              <a:buFont typeface="+mj-lt"/>
              <a:buAutoNum type="arabicPeriod"/>
            </a:pPr>
            <a:r>
              <a:rPr lang="en-US" sz="2000" dirty="0" smtClean="0">
                <a:solidFill>
                  <a:srgbClr val="003366"/>
                </a:solidFill>
                <a:latin typeface="Verdana"/>
                <a:cs typeface="Verdana"/>
              </a:rPr>
              <a:t>Facilitate meaningful mathematical </a:t>
            </a:r>
            <a:r>
              <a:rPr lang="en-US" sz="2000" b="1" dirty="0" smtClean="0">
                <a:solidFill>
                  <a:srgbClr val="003366"/>
                </a:solidFill>
                <a:latin typeface="Verdana"/>
                <a:cs typeface="Verdana"/>
              </a:rPr>
              <a:t>discourse</a:t>
            </a:r>
            <a:r>
              <a:rPr lang="en-US" sz="2000" i="1" dirty="0" smtClean="0">
                <a:solidFill>
                  <a:srgbClr val="003366"/>
                </a:solidFill>
                <a:latin typeface="Verdana"/>
                <a:cs typeface="Verdana"/>
              </a:rPr>
              <a:t>. </a:t>
            </a:r>
          </a:p>
          <a:p>
            <a:pPr marL="457200" lvl="0" indent="-457200">
              <a:spcAft>
                <a:spcPts val="600"/>
              </a:spcAft>
              <a:buFont typeface="+mj-lt"/>
              <a:buAutoNum type="arabicPeriod"/>
            </a:pPr>
            <a:r>
              <a:rPr lang="en-US" sz="2000" dirty="0" smtClean="0">
                <a:solidFill>
                  <a:srgbClr val="003366"/>
                </a:solidFill>
                <a:latin typeface="Verdana"/>
                <a:cs typeface="Verdana"/>
              </a:rPr>
              <a:t>Pose purposeful </a:t>
            </a:r>
            <a:r>
              <a:rPr lang="en-US" sz="2000" b="1" dirty="0" smtClean="0">
                <a:solidFill>
                  <a:srgbClr val="003366"/>
                </a:solidFill>
                <a:latin typeface="Verdana"/>
                <a:cs typeface="Verdana"/>
              </a:rPr>
              <a:t>questions</a:t>
            </a:r>
            <a:r>
              <a:rPr lang="en-US" sz="2000" dirty="0" smtClean="0">
                <a:solidFill>
                  <a:srgbClr val="003366"/>
                </a:solidFill>
                <a:latin typeface="Verdana"/>
                <a:cs typeface="Verdana"/>
              </a:rPr>
              <a:t>.</a:t>
            </a:r>
          </a:p>
          <a:p>
            <a:pPr marL="457200" lvl="0" indent="-457200">
              <a:spcAft>
                <a:spcPts val="600"/>
              </a:spcAft>
              <a:buFont typeface="+mj-lt"/>
              <a:buAutoNum type="arabicPeriod"/>
            </a:pPr>
            <a:r>
              <a:rPr lang="en-US" sz="2000" dirty="0" smtClean="0">
                <a:solidFill>
                  <a:srgbClr val="003366"/>
                </a:solidFill>
                <a:latin typeface="Verdana"/>
                <a:cs typeface="Verdana"/>
              </a:rPr>
              <a:t>Build </a:t>
            </a:r>
            <a:r>
              <a:rPr lang="en-US" sz="2000" b="1" dirty="0" smtClean="0">
                <a:solidFill>
                  <a:srgbClr val="003366"/>
                </a:solidFill>
                <a:latin typeface="Verdana"/>
                <a:cs typeface="Verdana"/>
              </a:rPr>
              <a:t>procedural fluency </a:t>
            </a:r>
            <a:r>
              <a:rPr lang="en-US" sz="2000" dirty="0" smtClean="0">
                <a:solidFill>
                  <a:srgbClr val="003366"/>
                </a:solidFill>
                <a:latin typeface="Verdana"/>
                <a:cs typeface="Verdana"/>
              </a:rPr>
              <a:t>from conceptual understanding.</a:t>
            </a:r>
          </a:p>
          <a:p>
            <a:pPr marL="457200" lvl="0" indent="-457200">
              <a:spcAft>
                <a:spcPts val="600"/>
              </a:spcAft>
              <a:buFont typeface="+mj-lt"/>
              <a:buAutoNum type="arabicPeriod"/>
            </a:pPr>
            <a:r>
              <a:rPr lang="en-US" sz="2000" dirty="0" smtClean="0">
                <a:solidFill>
                  <a:srgbClr val="003366"/>
                </a:solidFill>
                <a:latin typeface="Verdana"/>
                <a:cs typeface="Verdana"/>
              </a:rPr>
              <a:t>Support </a:t>
            </a:r>
            <a:r>
              <a:rPr lang="en-US" sz="2000" b="1" dirty="0" smtClean="0">
                <a:solidFill>
                  <a:srgbClr val="003366"/>
                </a:solidFill>
                <a:latin typeface="Verdana"/>
                <a:cs typeface="Verdana"/>
              </a:rPr>
              <a:t>productive struggle</a:t>
            </a:r>
            <a:r>
              <a:rPr lang="en-US" sz="2000" dirty="0" smtClean="0">
                <a:solidFill>
                  <a:srgbClr val="003366"/>
                </a:solidFill>
                <a:latin typeface="Verdana"/>
                <a:cs typeface="Verdana"/>
              </a:rPr>
              <a:t> in learning mathematics. </a:t>
            </a:r>
          </a:p>
          <a:p>
            <a:pPr marL="457200" lvl="0" indent="-457200">
              <a:spcAft>
                <a:spcPts val="600"/>
              </a:spcAft>
              <a:buFont typeface="+mj-lt"/>
              <a:buAutoNum type="arabicPeriod"/>
            </a:pPr>
            <a:r>
              <a:rPr lang="en-US" sz="2000" b="1" dirty="0" smtClean="0">
                <a:solidFill>
                  <a:srgbClr val="003366"/>
                </a:solidFill>
                <a:latin typeface="Verdana"/>
                <a:cs typeface="Verdana"/>
              </a:rPr>
              <a:t>Elicit and use evidence </a:t>
            </a:r>
            <a:r>
              <a:rPr lang="en-US" sz="2000" dirty="0" smtClean="0">
                <a:solidFill>
                  <a:srgbClr val="003366"/>
                </a:solidFill>
                <a:latin typeface="Verdana"/>
                <a:cs typeface="Verdana"/>
              </a:rPr>
              <a:t>of student thinking.</a:t>
            </a:r>
          </a:p>
          <a:p>
            <a:pPr algn="r"/>
            <a:r>
              <a:rPr lang="en-US" sz="2400" b="1" i="1" dirty="0" smtClean="0">
                <a:solidFill>
                  <a:srgbClr val="003366"/>
                </a:solidFill>
                <a:latin typeface="Verdana"/>
                <a:cs typeface="Verdana"/>
              </a:rPr>
              <a:t> </a:t>
            </a:r>
            <a:endParaRPr lang="en-US" sz="2400"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Establish Mathematics Goals </a:t>
            </a:r>
          </a:p>
          <a:p>
            <a:pPr lvl="0" algn="ctr">
              <a:spcBef>
                <a:spcPct val="0"/>
              </a:spcBef>
              <a:defRPr/>
            </a:pPr>
            <a:r>
              <a:rPr lang="en-US" sz="2800" b="1" dirty="0" smtClean="0">
                <a:solidFill>
                  <a:srgbClr val="003366"/>
                </a:solidFill>
                <a:latin typeface="Verdana"/>
                <a:ea typeface="Verdana" pitchFamily="34" charset="0"/>
                <a:cs typeface="Verdana"/>
              </a:rPr>
              <a:t>To Focus Learning</a:t>
            </a: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a:spcBef>
                <a:spcPts val="600"/>
              </a:spcBef>
              <a:buNone/>
            </a:pPr>
            <a:r>
              <a:rPr lang="en-US" sz="2200" dirty="0" smtClean="0">
                <a:solidFill>
                  <a:srgbClr val="003366"/>
                </a:solidFill>
                <a:latin typeface="Verdana"/>
                <a:cs typeface="Verdana"/>
              </a:rPr>
              <a:t>Learning Goals should:</a:t>
            </a:r>
          </a:p>
          <a:p>
            <a:pPr marL="342900" indent="-342900">
              <a:spcBef>
                <a:spcPts val="600"/>
              </a:spcBef>
              <a:buFont typeface="Arial"/>
              <a:buChar char="•"/>
            </a:pPr>
            <a:r>
              <a:rPr lang="en-US" sz="2200" dirty="0" smtClean="0">
                <a:solidFill>
                  <a:srgbClr val="003366"/>
                </a:solidFill>
                <a:latin typeface="Verdana"/>
                <a:cs typeface="Verdana"/>
              </a:rPr>
              <a:t>Clearly state what it is students are to learn and understand about mathematics as the result of instruction;</a:t>
            </a:r>
          </a:p>
          <a:p>
            <a:pPr marL="342900" indent="-342900">
              <a:spcBef>
                <a:spcPts val="600"/>
              </a:spcBef>
              <a:buFont typeface="Arial"/>
              <a:buChar char="•"/>
            </a:pPr>
            <a:r>
              <a:rPr lang="en-US" sz="2200" dirty="0" smtClean="0">
                <a:solidFill>
                  <a:srgbClr val="003366"/>
                </a:solidFill>
                <a:latin typeface="Verdana"/>
                <a:cs typeface="Verdana"/>
              </a:rPr>
              <a:t>Be situated within learning progressions; and</a:t>
            </a:r>
          </a:p>
          <a:p>
            <a:pPr marL="342900" indent="-342900">
              <a:spcBef>
                <a:spcPts val="600"/>
              </a:spcBef>
              <a:buFont typeface="Arial"/>
              <a:buChar char="•"/>
            </a:pPr>
            <a:r>
              <a:rPr lang="en-US" sz="2200" dirty="0" smtClean="0">
                <a:solidFill>
                  <a:srgbClr val="003366"/>
                </a:solidFill>
                <a:latin typeface="Verdana"/>
                <a:cs typeface="Verdana"/>
              </a:rPr>
              <a:t>Frame the decisions that teachers make during a lesson.</a:t>
            </a:r>
          </a:p>
          <a:p>
            <a:endParaRPr lang="en-US" sz="2000" dirty="0" smtClean="0">
              <a:solidFill>
                <a:schemeClr val="accent4">
                  <a:lumMod val="75000"/>
                </a:schemeClr>
              </a:solidFill>
              <a:latin typeface="Verdana"/>
              <a:cs typeface="Verdana"/>
            </a:endParaRPr>
          </a:p>
          <a:p>
            <a:pPr marL="457200" indent="0">
              <a:spcAft>
                <a:spcPts val="600"/>
              </a:spcAft>
              <a:buNone/>
            </a:pPr>
            <a:r>
              <a:rPr lang="en-US" i="1" dirty="0" smtClean="0">
                <a:latin typeface="Verdana"/>
                <a:cs typeface="Verdana"/>
              </a:rPr>
              <a:t>Formulating clear, explicit learning goals sets the stage for everything else. </a:t>
            </a:r>
          </a:p>
          <a:p>
            <a:pPr marL="457200" indent="0" algn="r">
              <a:spcAft>
                <a:spcPts val="600"/>
              </a:spcAft>
              <a:buNone/>
            </a:pPr>
            <a:r>
              <a:rPr lang="en-US" dirty="0" smtClean="0">
                <a:latin typeface="Verdana"/>
                <a:cs typeface="Verdana"/>
              </a:rPr>
              <a:t>(Hiebert, Morris, Berk, and Janssen 2007, p. 57)</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45776"/>
            <a:ext cx="8254878"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Goals to Focus Learning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a:spcBef>
                <a:spcPts val="600"/>
              </a:spcBef>
              <a:spcAft>
                <a:spcPts val="600"/>
              </a:spcAft>
            </a:pPr>
            <a:r>
              <a:rPr lang="en-US" sz="2400" dirty="0" smtClean="0">
                <a:solidFill>
                  <a:srgbClr val="003366"/>
                </a:solidFill>
                <a:latin typeface="Verdana"/>
                <a:cs typeface="Verdana"/>
              </a:rPr>
              <a:t>Ms. Culver’s goal for students’ learning:</a:t>
            </a:r>
          </a:p>
          <a:p>
            <a:pPr marL="228600" lvl="1" indent="0">
              <a:spcAft>
                <a:spcPts val="600"/>
              </a:spcAft>
              <a:buNone/>
            </a:pPr>
            <a:r>
              <a:rPr lang="en-US" sz="2400" i="1" dirty="0" smtClean="0">
                <a:solidFill>
                  <a:srgbClr val="003366"/>
                </a:solidFill>
                <a:latin typeface="Verdana"/>
                <a:ea typeface="ＭＳ 明朝"/>
                <a:cs typeface="Verdana"/>
              </a:rPr>
              <a:t>Students will understand that exponential functions grow by equal factors over equal intervals and that in the general equation </a:t>
            </a:r>
          </a:p>
          <a:p>
            <a:pPr marL="228600" lvl="1" indent="0">
              <a:spcAft>
                <a:spcPts val="600"/>
              </a:spcAft>
              <a:buNone/>
            </a:pPr>
            <a:r>
              <a:rPr lang="en-US" sz="2400" i="1" dirty="0" smtClean="0">
                <a:solidFill>
                  <a:srgbClr val="003366"/>
                </a:solidFill>
                <a:latin typeface="Verdana"/>
                <a:cs typeface="Verdana"/>
              </a:rPr>
              <a:t>y </a:t>
            </a:r>
            <a:r>
              <a:rPr lang="en-US" sz="2400" i="1" dirty="0">
                <a:solidFill>
                  <a:srgbClr val="003366"/>
                </a:solidFill>
                <a:latin typeface="Verdana"/>
                <a:cs typeface="Verdana"/>
              </a:rPr>
              <a:t>= b</a:t>
            </a:r>
            <a:r>
              <a:rPr lang="en-US" sz="2400" i="1" baseline="30000" dirty="0">
                <a:solidFill>
                  <a:srgbClr val="003366"/>
                </a:solidFill>
                <a:latin typeface="Verdana"/>
                <a:cs typeface="Verdana"/>
              </a:rPr>
              <a:t>x</a:t>
            </a:r>
            <a:r>
              <a:rPr lang="en-US" sz="2400" i="1" dirty="0">
                <a:solidFill>
                  <a:srgbClr val="003366"/>
                </a:solidFill>
                <a:latin typeface="Verdana"/>
                <a:cs typeface="Verdana"/>
              </a:rPr>
              <a:t>, the exponent (x) tells you how many times to use the base (b) as a factor. </a:t>
            </a:r>
            <a:endParaRPr lang="en-US" sz="2400" i="1" dirty="0" smtClean="0">
              <a:solidFill>
                <a:srgbClr val="003366"/>
              </a:solidFill>
              <a:latin typeface="Verdana"/>
              <a:cs typeface="Verdana"/>
            </a:endParaRPr>
          </a:p>
          <a:p>
            <a:pPr marL="228600" lvl="1" indent="0">
              <a:spcAft>
                <a:spcPts val="600"/>
              </a:spcAft>
              <a:buNone/>
            </a:pPr>
            <a:endParaRPr lang="en-US" sz="2400" i="1" dirty="0">
              <a:solidFill>
                <a:srgbClr val="003366"/>
              </a:solidFill>
              <a:latin typeface="Verdana"/>
              <a:ea typeface="ＭＳ 明朝"/>
              <a:cs typeface="Verdana"/>
            </a:endParaRPr>
          </a:p>
          <a:p>
            <a:pPr marL="228600" indent="-228600">
              <a:spcBef>
                <a:spcPts val="600"/>
              </a:spcBef>
              <a:spcAft>
                <a:spcPts val="600"/>
              </a:spcAft>
              <a:buFont typeface="Arial" pitchFamily="34" charset="0"/>
              <a:buChar char="•"/>
            </a:pPr>
            <a:r>
              <a:rPr lang="en-US" sz="2400" dirty="0" smtClean="0">
                <a:solidFill>
                  <a:srgbClr val="003366"/>
                </a:solidFill>
                <a:latin typeface="Verdana"/>
                <a:ea typeface="ＭＳ 明朝"/>
                <a:cs typeface="Verdana"/>
              </a:rPr>
              <a:t>How does her goal align with this teaching practice?</a:t>
            </a:r>
          </a:p>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ight Arrow 41">
            <a:hlinkClick r:id="rId5" action="ppaction://hlinksldjump"/>
          </p:cNvPr>
          <p:cNvSpPr/>
          <p:nvPr/>
        </p:nvSpPr>
        <p:spPr>
          <a:xfrm>
            <a:off x="7540212" y="4159126"/>
            <a:ext cx="541866" cy="321734"/>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a:blip r:embed="rId6"/>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Implement Tasks that Promote </a:t>
            </a:r>
          </a:p>
          <a:p>
            <a:pPr lvl="0" algn="ctr">
              <a:spcBef>
                <a:spcPct val="0"/>
              </a:spcBef>
              <a:defRPr/>
            </a:pPr>
            <a:r>
              <a:rPr lang="en-US" sz="2800" b="1" dirty="0" smtClean="0">
                <a:solidFill>
                  <a:srgbClr val="003366"/>
                </a:solidFill>
                <a:latin typeface="Verdana"/>
                <a:cs typeface="Verdana"/>
              </a:rPr>
              <a:t>Reasoning and Problem Solving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57325"/>
            <a:ext cx="7286625" cy="4191000"/>
          </a:xfrm>
          <a:prstGeom prst="rect">
            <a:avLst/>
          </a:prstGeom>
        </p:spPr>
        <p:txBody>
          <a:bodyPr vert="horz" lIns="91440" tIns="45720" rIns="91440" bIns="45720" rtlCol="0">
            <a:noAutofit/>
          </a:bodyPr>
          <a:lstStyle/>
          <a:p>
            <a:pPr marL="228600" indent="-228600">
              <a:spcAft>
                <a:spcPts val="600"/>
              </a:spcAft>
              <a:buFont typeface="Arial" pitchFamily="34" charset="0"/>
              <a:buChar char="•"/>
            </a:pPr>
            <a:r>
              <a:rPr lang="en-US" sz="2000" dirty="0" smtClean="0">
                <a:solidFill>
                  <a:srgbClr val="003366"/>
                </a:solidFill>
                <a:latin typeface="Verdana" pitchFamily="34" charset="0"/>
                <a:ea typeface="Verdana" pitchFamily="34" charset="0"/>
                <a:cs typeface="Verdana" pitchFamily="34" charset="0"/>
              </a:rPr>
              <a:t>Mathematical tasks should:</a:t>
            </a:r>
          </a:p>
          <a:p>
            <a:pPr marL="228600" indent="-228600">
              <a:spcAft>
                <a:spcPts val="600"/>
              </a:spcAft>
              <a:buFont typeface="Arial"/>
              <a:buChar char="•"/>
            </a:pPr>
            <a:r>
              <a:rPr lang="en-US" sz="2000" dirty="0" smtClean="0">
                <a:solidFill>
                  <a:srgbClr val="003366"/>
                </a:solidFill>
                <a:latin typeface="Verdana" pitchFamily="34" charset="0"/>
                <a:ea typeface="Verdana" pitchFamily="34" charset="0"/>
                <a:cs typeface="Verdana" pitchFamily="34" charset="0"/>
              </a:rPr>
              <a:t>Provide opportunities for students to engage in exploration or encourage students to use procedures in ways that are connected to concepts and understanding; </a:t>
            </a:r>
          </a:p>
          <a:p>
            <a:pPr marL="228600" indent="-228600">
              <a:spcAft>
                <a:spcPts val="600"/>
              </a:spcAft>
              <a:buFont typeface="Arial"/>
              <a:buChar char="•"/>
            </a:pPr>
            <a:r>
              <a:rPr lang="en-US" sz="2000" dirty="0" smtClean="0">
                <a:solidFill>
                  <a:srgbClr val="003366"/>
                </a:solidFill>
                <a:latin typeface="Verdana" pitchFamily="34" charset="0"/>
                <a:ea typeface="Verdana" pitchFamily="34" charset="0"/>
                <a:cs typeface="Verdana" pitchFamily="34" charset="0"/>
              </a:rPr>
              <a:t>Build on students’ current understanding; and</a:t>
            </a:r>
          </a:p>
          <a:p>
            <a:pPr marL="228600" indent="-228600">
              <a:spcAft>
                <a:spcPts val="600"/>
              </a:spcAft>
              <a:buFont typeface="Arial"/>
              <a:buChar char="•"/>
            </a:pPr>
            <a:r>
              <a:rPr lang="en-US" sz="2000" dirty="0" smtClean="0">
                <a:solidFill>
                  <a:srgbClr val="003366"/>
                </a:solidFill>
                <a:latin typeface="Verdana" pitchFamily="34" charset="0"/>
                <a:ea typeface="Verdana" pitchFamily="34" charset="0"/>
                <a:cs typeface="Verdana" pitchFamily="34" charset="0"/>
              </a:rPr>
              <a:t>Have multiple entry points.</a:t>
            </a:r>
          </a:p>
          <a:p>
            <a:pPr>
              <a:lnSpc>
                <a:spcPct val="60000"/>
              </a:lnSpc>
            </a:pPr>
            <a:endParaRPr lang="en-US" dirty="0" smtClean="0">
              <a:solidFill>
                <a:srgbClr val="1F497D"/>
              </a:solidFill>
              <a:latin typeface="Verdana" pitchFamily="34" charset="0"/>
              <a:ea typeface="Verdana" pitchFamily="34" charset="0"/>
              <a:cs typeface="Verdana" pitchFamily="34" charset="0"/>
            </a:endParaRPr>
          </a:p>
          <a:p>
            <a:pPr marL="457200" indent="0">
              <a:spcAft>
                <a:spcPts val="600"/>
              </a:spcAft>
              <a:buNone/>
            </a:pPr>
            <a:r>
              <a:rPr lang="en-US" i="1" dirty="0" smtClean="0">
                <a:latin typeface="Verdana" pitchFamily="34" charset="0"/>
                <a:ea typeface="Verdana" pitchFamily="34" charset="0"/>
                <a:cs typeface="Verdana" pitchFamily="34" charset="0"/>
              </a:rPr>
              <a:t>There is no decision that teachers make that has a greater impact on students’ opportunities to learn and on their perceptions about what mathematics is than the selection or creation of the tasks with which the teacher engages students in studying mathematics.</a:t>
            </a:r>
            <a:r>
              <a:rPr lang="en-US" b="1" i="1" dirty="0" smtClean="0">
                <a:latin typeface="Verdana" pitchFamily="34" charset="0"/>
                <a:ea typeface="Verdana" pitchFamily="34" charset="0"/>
                <a:cs typeface="Verdana" pitchFamily="34" charset="0"/>
              </a:rPr>
              <a:t>	</a:t>
            </a:r>
          </a:p>
          <a:p>
            <a:pPr marL="457200" indent="0" algn="r">
              <a:spcAft>
                <a:spcPts val="600"/>
              </a:spcAft>
              <a:buNone/>
            </a:pPr>
            <a:r>
              <a:rPr lang="en-US" dirty="0" smtClean="0">
                <a:latin typeface="Verdana" pitchFamily="34" charset="0"/>
                <a:ea typeface="Verdana" pitchFamily="34" charset="0"/>
                <a:cs typeface="Verdana" pitchFamily="34" charset="0"/>
              </a:rPr>
              <a:t>(Lappan and Briars 1995)</a:t>
            </a:r>
          </a:p>
          <a:p>
            <a:pPr marL="228600" algn="r">
              <a:spcAft>
                <a:spcPts val="600"/>
              </a:spcAft>
            </a:pP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581025" y="182743"/>
            <a:ext cx="8562975"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Tasks that Promote </a:t>
            </a:r>
          </a:p>
          <a:p>
            <a:pPr lvl="0" algn="ctr">
              <a:spcBef>
                <a:spcPct val="0"/>
              </a:spcBef>
              <a:defRPr/>
            </a:pPr>
            <a:r>
              <a:rPr lang="en-US" sz="2800" b="1" dirty="0" smtClean="0">
                <a:solidFill>
                  <a:srgbClr val="003366"/>
                </a:solidFill>
                <a:latin typeface="Verdana"/>
                <a:cs typeface="Verdana"/>
              </a:rPr>
              <a:t>Reasoning and Problem Solving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3438525" cy="4191000"/>
          </a:xfrm>
          <a:prstGeom prst="rect">
            <a:avLst/>
          </a:prstGeom>
        </p:spPr>
        <p:txBody>
          <a:bodyPr vert="horz" lIns="91440" tIns="45720" rIns="91440" bIns="45720" rtlCol="0">
            <a:noAutofit/>
          </a:bodyPr>
          <a:lstStyle/>
          <a:p>
            <a:pPr marL="228600" indent="-228600">
              <a:spcBef>
                <a:spcPts val="600"/>
              </a:spcBef>
              <a:spcAft>
                <a:spcPts val="600"/>
              </a:spcAft>
              <a:buFont typeface="Arial" pitchFamily="34" charset="0"/>
              <a:buChar char="•"/>
            </a:pPr>
            <a:r>
              <a:rPr lang="en-US" sz="2400" dirty="0" smtClean="0">
                <a:solidFill>
                  <a:srgbClr val="003366"/>
                </a:solidFill>
                <a:latin typeface="Verdana"/>
                <a:cs typeface="Verdana"/>
              </a:rPr>
              <a:t>How is Ms. Culver’s task (Pay It Forward) similar to or different from the Missing Value problem?</a:t>
            </a:r>
            <a:endParaRPr lang="en-US" sz="2400" dirty="0" smtClean="0">
              <a:solidFill>
                <a:srgbClr val="003366"/>
              </a:solidFill>
            </a:endParaRPr>
          </a:p>
          <a:p>
            <a:pPr marL="228600" indent="-228600">
              <a:spcBef>
                <a:spcPts val="600"/>
              </a:spcBef>
              <a:spcAft>
                <a:spcPts val="600"/>
              </a:spcAft>
              <a:buFont typeface="Arial" pitchFamily="34" charset="0"/>
              <a:buChar char="•"/>
            </a:pPr>
            <a:r>
              <a:rPr lang="en-US" sz="2400" dirty="0" smtClean="0">
                <a:solidFill>
                  <a:srgbClr val="003366"/>
                </a:solidFill>
                <a:latin typeface="Verdana"/>
                <a:cs typeface="Verdana"/>
              </a:rPr>
              <a:t>Which one is more likely to promote problem solving?</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600075" y="182743"/>
            <a:ext cx="8543925"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Tasks that Promote </a:t>
            </a:r>
          </a:p>
          <a:p>
            <a:pPr lvl="0" algn="ctr">
              <a:spcBef>
                <a:spcPct val="0"/>
              </a:spcBef>
              <a:defRPr/>
            </a:pPr>
            <a:r>
              <a:rPr lang="en-US" sz="2800" b="1" dirty="0" smtClean="0">
                <a:solidFill>
                  <a:srgbClr val="003366"/>
                </a:solidFill>
                <a:latin typeface="Verdana"/>
                <a:cs typeface="Verdana"/>
              </a:rPr>
              <a:t>Reasoning and Problem Solving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3601683" cy="4191000"/>
          </a:xfrm>
          <a:prstGeom prst="rect">
            <a:avLst/>
          </a:prstGeom>
        </p:spPr>
        <p:txBody>
          <a:bodyPr vert="horz" lIns="91440" tIns="45720" rIns="91440" bIns="45720" rtlCol="0">
            <a:noAutofit/>
          </a:bodyPr>
          <a:lstStyle/>
          <a:p>
            <a:pPr marL="228600" indent="-228600">
              <a:spcBef>
                <a:spcPts val="600"/>
              </a:spcBef>
              <a:spcAft>
                <a:spcPts val="600"/>
              </a:spcAft>
              <a:buFont typeface="Arial" pitchFamily="34" charset="0"/>
              <a:buChar char="•"/>
            </a:pPr>
            <a:r>
              <a:rPr lang="en-US" sz="2400" dirty="0">
                <a:solidFill>
                  <a:srgbClr val="003366"/>
                </a:solidFill>
                <a:latin typeface="Verdana"/>
                <a:cs typeface="Verdana"/>
              </a:rPr>
              <a:t>How is </a:t>
            </a:r>
            <a:r>
              <a:rPr lang="en-US" sz="2400" dirty="0" smtClean="0">
                <a:solidFill>
                  <a:srgbClr val="003366"/>
                </a:solidFill>
                <a:latin typeface="Verdana"/>
                <a:cs typeface="Verdana"/>
              </a:rPr>
              <a:t>Ms. </a:t>
            </a:r>
            <a:r>
              <a:rPr lang="en-US" sz="2400" dirty="0">
                <a:solidFill>
                  <a:srgbClr val="003366"/>
                </a:solidFill>
                <a:latin typeface="Verdana"/>
                <a:cs typeface="Verdana"/>
              </a:rPr>
              <a:t>Culver’s task (</a:t>
            </a:r>
            <a:r>
              <a:rPr lang="en-US" sz="2400" dirty="0" smtClean="0">
                <a:solidFill>
                  <a:srgbClr val="003366"/>
                </a:solidFill>
                <a:latin typeface="Verdana"/>
                <a:cs typeface="Verdana"/>
              </a:rPr>
              <a:t>Pay It </a:t>
            </a:r>
            <a:r>
              <a:rPr lang="en-US" sz="2400" dirty="0">
                <a:solidFill>
                  <a:srgbClr val="003366"/>
                </a:solidFill>
                <a:latin typeface="Verdana"/>
                <a:cs typeface="Verdana"/>
              </a:rPr>
              <a:t>Forward) similar to or different from </a:t>
            </a:r>
            <a:r>
              <a:rPr lang="en-US" sz="2400" dirty="0" smtClean="0">
                <a:solidFill>
                  <a:srgbClr val="003366"/>
                </a:solidFill>
                <a:latin typeface="Verdana"/>
                <a:cs typeface="Verdana"/>
              </a:rPr>
              <a:t>the Petoskey Population problem?</a:t>
            </a:r>
            <a:endParaRPr lang="en-US" sz="2400" dirty="0" smtClean="0">
              <a:solidFill>
                <a:srgbClr val="003366"/>
              </a:solidFill>
            </a:endParaRPr>
          </a:p>
          <a:p>
            <a:pPr marL="228600" indent="-228600">
              <a:spcBef>
                <a:spcPts val="600"/>
              </a:spcBef>
              <a:spcAft>
                <a:spcPts val="600"/>
              </a:spcAft>
              <a:buFont typeface="Arial" pitchFamily="34" charset="0"/>
              <a:buChar char="•"/>
            </a:pPr>
            <a:r>
              <a:rPr lang="en-US" sz="2400" dirty="0" smtClean="0">
                <a:solidFill>
                  <a:srgbClr val="003366"/>
                </a:solidFill>
                <a:latin typeface="Verdana"/>
                <a:cs typeface="Verdana"/>
              </a:rPr>
              <a:t>Which one is more likely to promote problem solving?</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TextBox 41"/>
          <p:cNvSpPr txBox="1"/>
          <p:nvPr/>
        </p:nvSpPr>
        <p:spPr>
          <a:xfrm>
            <a:off x="4925658" y="1581150"/>
            <a:ext cx="4057650" cy="754053"/>
          </a:xfrm>
          <a:prstGeom prst="rect">
            <a:avLst/>
          </a:prstGeom>
          <a:noFill/>
        </p:spPr>
        <p:txBody>
          <a:bodyPr wrap="square" rtlCol="0">
            <a:spAutoFit/>
          </a:bodyPr>
          <a:lstStyle/>
          <a:p>
            <a:pPr marL="114300" indent="0">
              <a:spcBef>
                <a:spcPts val="600"/>
              </a:spcBef>
              <a:spcAft>
                <a:spcPts val="600"/>
              </a:spcAft>
              <a:buNone/>
            </a:pPr>
            <a:r>
              <a:rPr lang="en-US" sz="2000" b="1" dirty="0" smtClean="0">
                <a:solidFill>
                  <a:srgbClr val="003366"/>
                </a:solidFill>
                <a:latin typeface="Verdana"/>
                <a:cs typeface="Verdana"/>
              </a:rPr>
              <a:t>Petoskey Population</a:t>
            </a:r>
          </a:p>
          <a:p>
            <a:endParaRPr lang="en-US" dirty="0"/>
          </a:p>
        </p:txBody>
      </p:sp>
      <p:pic>
        <p:nvPicPr>
          <p:cNvPr id="15" name="Picture 14"/>
          <p:cNvPicPr>
            <a:picLocks noChangeAspect="1"/>
          </p:cNvPicPr>
          <p:nvPr/>
        </p:nvPicPr>
        <p:blipFill>
          <a:blip r:embed="rId6"/>
          <a:stretch>
            <a:fillRect/>
          </a:stretch>
        </p:blipFill>
        <p:spPr>
          <a:xfrm>
            <a:off x="8140700" y="11110"/>
            <a:ext cx="1003300" cy="1166628"/>
          </a:xfrm>
          <a:prstGeom prst="rect">
            <a:avLst/>
          </a:prstGeom>
        </p:spPr>
      </p:pic>
      <p:sp>
        <p:nvSpPr>
          <p:cNvPr id="3" name="TextBox 2"/>
          <p:cNvSpPr txBox="1"/>
          <p:nvPr/>
        </p:nvSpPr>
        <p:spPr>
          <a:xfrm>
            <a:off x="5054600" y="1955800"/>
            <a:ext cx="3928708" cy="3816429"/>
          </a:xfrm>
          <a:prstGeom prst="rect">
            <a:avLst/>
          </a:prstGeom>
          <a:noFill/>
        </p:spPr>
        <p:txBody>
          <a:bodyPr wrap="square" rtlCol="0">
            <a:spAutoFit/>
          </a:bodyPr>
          <a:lstStyle/>
          <a:p>
            <a:pPr>
              <a:spcBef>
                <a:spcPts val="600"/>
              </a:spcBef>
              <a:spcAft>
                <a:spcPts val="600"/>
              </a:spcAft>
            </a:pPr>
            <a:r>
              <a:rPr lang="en-US" sz="2200" dirty="0" smtClean="0">
                <a:solidFill>
                  <a:srgbClr val="003366"/>
                </a:solidFill>
                <a:latin typeface="Verdana"/>
                <a:cs typeface="Verdana"/>
              </a:rPr>
              <a:t>The population of Petoskey, Michigan, was 6,076 in 1990 and was growing at the rate of 3.7% per year.  The city planners want to know what the population will be in the year 2025.  Write and evaluate an expression to estimate this population.</a:t>
            </a:r>
            <a:endParaRPr lang="en-US" sz="2200" dirty="0">
              <a:solidFill>
                <a:srgbClr val="003366"/>
              </a:solidFill>
              <a:latin typeface="Verdana"/>
              <a:cs typeface="Verdana"/>
            </a:endParaRPr>
          </a:p>
        </p:txBody>
      </p:sp>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Use and Connect </a:t>
            </a:r>
          </a:p>
          <a:p>
            <a:pPr lvl="0" algn="ctr">
              <a:spcBef>
                <a:spcPct val="0"/>
              </a:spcBef>
              <a:defRPr/>
            </a:pPr>
            <a:r>
              <a:rPr lang="en-US" sz="2800" b="1" dirty="0" smtClean="0">
                <a:solidFill>
                  <a:srgbClr val="003366"/>
                </a:solidFill>
                <a:latin typeface="Verdana"/>
                <a:cs typeface="Verdana"/>
              </a:rPr>
              <a:t>Mathematical Representations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114300" indent="-114300">
              <a:buNone/>
            </a:pPr>
            <a:endParaRPr lang="en-US" sz="2000" dirty="0" smtClean="0">
              <a:solidFill>
                <a:schemeClr val="tx2"/>
              </a:solidFill>
              <a:latin typeface="Verdana"/>
              <a:cs typeface="Verdana"/>
            </a:endParaRPr>
          </a:p>
          <a:p>
            <a:pPr marL="114300" indent="-114300">
              <a:spcBef>
                <a:spcPts val="600"/>
              </a:spcBef>
              <a:buNone/>
            </a:pPr>
            <a:r>
              <a:rPr lang="en-US" sz="2000" dirty="0" smtClean="0">
                <a:solidFill>
                  <a:srgbClr val="003366"/>
                </a:solidFill>
                <a:latin typeface="Verdana"/>
                <a:cs typeface="Verdana"/>
              </a:rPr>
              <a:t>Different Representations should:</a:t>
            </a:r>
          </a:p>
          <a:p>
            <a:pPr marL="114300" indent="-114300">
              <a:spcBef>
                <a:spcPts val="600"/>
              </a:spcBef>
              <a:buNone/>
            </a:pPr>
            <a:endParaRPr lang="en-US" sz="2000" dirty="0" smtClean="0">
              <a:solidFill>
                <a:srgbClr val="003366"/>
              </a:solidFill>
              <a:latin typeface="Verdana"/>
              <a:cs typeface="Verdana"/>
            </a:endParaRPr>
          </a:p>
          <a:p>
            <a:pPr marL="342900" indent="-342900">
              <a:spcBef>
                <a:spcPts val="600"/>
              </a:spcBef>
              <a:buFont typeface="Arial"/>
              <a:buChar char="•"/>
            </a:pPr>
            <a:r>
              <a:rPr lang="en-US" sz="2000" dirty="0" smtClean="0">
                <a:solidFill>
                  <a:srgbClr val="003366"/>
                </a:solidFill>
                <a:latin typeface="Verdana"/>
                <a:cs typeface="Verdana"/>
              </a:rPr>
              <a:t>Be introduced, discussed, and connected;</a:t>
            </a:r>
          </a:p>
          <a:p>
            <a:pPr marL="342900" indent="-342900">
              <a:spcBef>
                <a:spcPts val="600"/>
              </a:spcBef>
              <a:buFont typeface="Arial"/>
              <a:buChar char="•"/>
            </a:pPr>
            <a:r>
              <a:rPr lang="en-US" sz="2000" dirty="0" smtClean="0">
                <a:solidFill>
                  <a:srgbClr val="003366"/>
                </a:solidFill>
                <a:latin typeface="Verdana"/>
                <a:cs typeface="Verdana"/>
              </a:rPr>
              <a:t>Focus students’ attention on the structure or essential features of mathematical ideas; and</a:t>
            </a:r>
          </a:p>
          <a:p>
            <a:pPr marL="342900" indent="-342900">
              <a:spcBef>
                <a:spcPts val="600"/>
              </a:spcBef>
              <a:buFont typeface="Arial"/>
              <a:buChar char="•"/>
            </a:pPr>
            <a:r>
              <a:rPr lang="en-US" sz="2000" dirty="0" smtClean="0">
                <a:solidFill>
                  <a:srgbClr val="003366"/>
                </a:solidFill>
                <a:latin typeface="Verdana"/>
                <a:cs typeface="Verdana"/>
              </a:rPr>
              <a:t>Support students’ ability to justify and explain their reasoning.</a:t>
            </a:r>
          </a:p>
          <a:p>
            <a:endParaRPr lang="en-US" sz="2000" dirty="0" smtClean="0">
              <a:solidFill>
                <a:schemeClr val="tx2"/>
              </a:solidFill>
              <a:latin typeface="Verdana"/>
              <a:cs typeface="Verdana"/>
            </a:endParaRPr>
          </a:p>
          <a:p>
            <a:pPr marL="457200">
              <a:spcAft>
                <a:spcPts val="600"/>
              </a:spcAft>
            </a:pPr>
            <a:r>
              <a:rPr lang="en-US" i="1" dirty="0" smtClean="0">
                <a:latin typeface="Verdana"/>
                <a:ea typeface="ＭＳ Ｐゴシック" charset="0"/>
                <a:cs typeface="Verdana"/>
              </a:rPr>
              <a:t>Strengthening the ability to move between and among these representations improves the growth of children’s concepts.</a:t>
            </a:r>
          </a:p>
          <a:p>
            <a:pPr marL="457200" algn="r">
              <a:spcAft>
                <a:spcPts val="600"/>
              </a:spcAft>
            </a:pPr>
            <a:r>
              <a:rPr lang="en-US" dirty="0" smtClean="0">
                <a:latin typeface="Verdana"/>
                <a:ea typeface="ＭＳ Ｐゴシック" charset="0"/>
                <a:cs typeface="Verdana"/>
              </a:rPr>
              <a:t>(Lesh, Post and Behr 1987) </a:t>
            </a:r>
            <a:endParaRPr lang="en-US" dirty="0" smtClean="0">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5"/>
          <a:srcRect l="9285" r="10559"/>
          <a:stretch/>
        </p:blipFill>
        <p:spPr>
          <a:xfrm>
            <a:off x="6619174" y="1268410"/>
            <a:ext cx="2364134" cy="1519238"/>
          </a:xfrm>
          <a:prstGeom prst="rect">
            <a:avLst/>
          </a:prstGeom>
          <a:solidFill>
            <a:schemeClr val="accent1"/>
          </a:solidFill>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182743"/>
            <a:ext cx="8254877"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Connecting Representations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pPr marL="228600" indent="-228600">
              <a:buFont typeface="Arial" pitchFamily="34" charset="0"/>
              <a:buChar char="•"/>
            </a:pPr>
            <a:endParaRPr lang="en-US" sz="2800" dirty="0" smtClean="0">
              <a:solidFill>
                <a:srgbClr val="1F497D"/>
              </a:solidFill>
              <a:latin typeface="Verdana"/>
              <a:cs typeface="Verdana"/>
            </a:endParaRPr>
          </a:p>
          <a:p>
            <a:pPr marL="228600" indent="-228600">
              <a:spcBef>
                <a:spcPts val="1200"/>
              </a:spcBef>
              <a:spcAft>
                <a:spcPts val="1200"/>
              </a:spcAft>
              <a:buFont typeface="Arial" pitchFamily="34" charset="0"/>
              <a:buChar char="•"/>
            </a:pPr>
            <a:r>
              <a:rPr lang="en-US" sz="2400" dirty="0" smtClean="0">
                <a:solidFill>
                  <a:srgbClr val="003366"/>
                </a:solidFill>
                <a:latin typeface="Verdana"/>
                <a:cs typeface="Verdana"/>
              </a:rPr>
              <a:t>What different representations were used and connected in Ms. Culver’s class?</a:t>
            </a:r>
          </a:p>
          <a:p>
            <a:pPr marL="228600" indent="-228600">
              <a:spcBef>
                <a:spcPts val="1200"/>
              </a:spcBef>
              <a:spcAft>
                <a:spcPts val="1200"/>
              </a:spcAft>
              <a:buFont typeface="Arial" pitchFamily="34" charset="0"/>
              <a:buChar char="•"/>
            </a:pPr>
            <a:r>
              <a:rPr lang="en-US" sz="2400" dirty="0" smtClean="0">
                <a:solidFill>
                  <a:srgbClr val="003366"/>
                </a:solidFill>
                <a:latin typeface="Verdana"/>
                <a:cs typeface="Verdana"/>
              </a:rPr>
              <a:t>How might her students benefit from making these connections?</a:t>
            </a: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43" name="Picture 42"/>
          <p:cNvPicPr>
            <a:picLocks noChangeAspect="1"/>
          </p:cNvPicPr>
          <p:nvPr/>
        </p:nvPicPr>
        <p:blipFill>
          <a:blip r:embed="rId5"/>
          <a:stretch>
            <a:fillRect/>
          </a:stretch>
        </p:blipFill>
        <p:spPr>
          <a:xfrm>
            <a:off x="81534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Facilitate </a:t>
            </a:r>
          </a:p>
          <a:p>
            <a:pPr lvl="0" algn="ctr">
              <a:spcBef>
                <a:spcPct val="0"/>
              </a:spcBef>
              <a:defRPr/>
            </a:pPr>
            <a:r>
              <a:rPr lang="en-US" sz="2800" b="1" dirty="0" smtClean="0">
                <a:solidFill>
                  <a:srgbClr val="003366"/>
                </a:solidFill>
                <a:latin typeface="Verdana"/>
                <a:cs typeface="Verdana"/>
              </a:rPr>
              <a:t>Meaningful Mathematical Discourse</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437141"/>
            <a:ext cx="7419975" cy="5170646"/>
          </a:xfrm>
          <a:prstGeom prst="rect">
            <a:avLst/>
          </a:prstGeom>
        </p:spPr>
        <p:txBody>
          <a:bodyPr wrap="square">
            <a:spAutoFit/>
          </a:bodyPr>
          <a:lstStyle/>
          <a:p>
            <a:pPr marL="228600" indent="-228600">
              <a:spcAft>
                <a:spcPts val="600"/>
              </a:spcAft>
              <a:buNone/>
            </a:pPr>
            <a:r>
              <a:rPr lang="en-US" sz="2000" dirty="0" smtClean="0">
                <a:solidFill>
                  <a:srgbClr val="003366"/>
                </a:solidFill>
                <a:latin typeface="Verdana"/>
                <a:cs typeface="Verdana"/>
              </a:rPr>
              <a:t>Mathematical Discourse should:</a:t>
            </a:r>
          </a:p>
          <a:p>
            <a:pPr marL="228600" indent="-228600">
              <a:spcAft>
                <a:spcPts val="600"/>
              </a:spcAft>
              <a:buFont typeface="Arial"/>
              <a:buChar char="•"/>
            </a:pPr>
            <a:r>
              <a:rPr lang="en-US" sz="2000" dirty="0" smtClean="0">
                <a:solidFill>
                  <a:srgbClr val="003366"/>
                </a:solidFill>
                <a:latin typeface="Verdana"/>
                <a:cs typeface="Verdana"/>
              </a:rPr>
              <a:t>Build on and honor students’ thinking;</a:t>
            </a:r>
          </a:p>
          <a:p>
            <a:pPr marL="228600" indent="-228600">
              <a:spcAft>
                <a:spcPts val="600"/>
              </a:spcAft>
              <a:buFont typeface="Arial"/>
              <a:buChar char="•"/>
            </a:pPr>
            <a:r>
              <a:rPr lang="en-US" sz="2000" dirty="0" smtClean="0">
                <a:solidFill>
                  <a:srgbClr val="003366"/>
                </a:solidFill>
                <a:latin typeface="Verdana"/>
                <a:cs typeface="Verdana"/>
              </a:rPr>
              <a:t>Provide students with the opportunity to share ideas, clarify understandings, and develop convincing arguments; and</a:t>
            </a:r>
          </a:p>
          <a:p>
            <a:pPr marL="228600" indent="-228600">
              <a:spcAft>
                <a:spcPts val="600"/>
              </a:spcAft>
              <a:buFont typeface="Arial"/>
              <a:buChar char="•"/>
            </a:pPr>
            <a:r>
              <a:rPr lang="en-US" sz="2000" dirty="0" smtClean="0">
                <a:solidFill>
                  <a:srgbClr val="003366"/>
                </a:solidFill>
                <a:latin typeface="Verdana"/>
                <a:cs typeface="Verdana"/>
              </a:rPr>
              <a:t>Advance the mathematical learning of the whole class.</a:t>
            </a:r>
          </a:p>
          <a:p>
            <a:pPr marL="342900" indent="-342900">
              <a:lnSpc>
                <a:spcPct val="80000"/>
              </a:lnSpc>
              <a:buFont typeface="Arial"/>
              <a:buChar char="•"/>
            </a:pPr>
            <a:endParaRPr lang="en-US" sz="2000" dirty="0" smtClean="0">
              <a:solidFill>
                <a:srgbClr val="1F497D"/>
              </a:solidFill>
              <a:latin typeface="Verdana"/>
              <a:cs typeface="Verdana"/>
            </a:endParaRPr>
          </a:p>
          <a:p>
            <a:pPr marL="457200" indent="0">
              <a:spcAft>
                <a:spcPts val="600"/>
              </a:spcAft>
              <a:buNone/>
            </a:pPr>
            <a:r>
              <a:rPr lang="en-US" i="1" dirty="0" smtClean="0">
                <a:latin typeface="Verdana"/>
                <a:cs typeface="Verdana"/>
              </a:rPr>
              <a:t>Discussions that focus on cognitively challenging mathematical tasks, namely those that promote thinking, reasoning, and problem solving, are a primary mechanism for promoting conceptual understanding of mathematics (Hatano and Inagaki 1991; Michaels, O’Connor and  Resnick 2008).</a:t>
            </a:r>
            <a:endParaRPr lang="en-US" dirty="0" smtClean="0">
              <a:latin typeface="Verdana"/>
              <a:cs typeface="Verdana"/>
            </a:endParaRPr>
          </a:p>
          <a:p>
            <a:pPr marL="457200" indent="0" algn="r">
              <a:spcAft>
                <a:spcPts val="600"/>
              </a:spcAft>
              <a:buNone/>
            </a:pPr>
            <a:r>
              <a:rPr lang="en-US" dirty="0" smtClean="0">
                <a:latin typeface="Verdana"/>
                <a:cs typeface="Verdana"/>
              </a:rPr>
              <a:t>(Smith, Hughes, Engle and Stein 2009, p. 549)</a:t>
            </a:r>
          </a:p>
          <a:p>
            <a:endParaRPr lang="en-US"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889122" y="1727200"/>
            <a:ext cx="8254878" cy="4191000"/>
          </a:xfrm>
          <a:prstGeom prst="rect">
            <a:avLst/>
          </a:prstGeom>
        </p:spPr>
        <p:txBody>
          <a:bodyPr vert="horz" lIns="91440" tIns="45720" rIns="91440" bIns="45720" rtlCol="0">
            <a:normAutofit/>
          </a:bodyPr>
          <a:lstStyle/>
          <a:p>
            <a:pPr lvl="0" algn="ctr">
              <a:defRPr/>
            </a:pPr>
            <a:r>
              <a:rPr lang="en-US" sz="3200" b="1" i="1" dirty="0" smtClean="0">
                <a:solidFill>
                  <a:srgbClr val="003366"/>
                </a:solidFill>
                <a:latin typeface="Verdana" pitchFamily="34" charset="0"/>
                <a:ea typeface="Verdana" pitchFamily="34" charset="0"/>
                <a:cs typeface="Verdana" pitchFamily="34" charset="0"/>
              </a:rPr>
              <a:t>Principles to Actions: </a:t>
            </a:r>
          </a:p>
          <a:p>
            <a:pPr lvl="0" algn="ctr">
              <a:defRPr/>
            </a:pPr>
            <a:endParaRPr lang="en-US" sz="3200" b="1" i="1" dirty="0" smtClean="0">
              <a:solidFill>
                <a:srgbClr val="003366"/>
              </a:solidFill>
              <a:latin typeface="Verdana" pitchFamily="34" charset="0"/>
              <a:ea typeface="Verdana" pitchFamily="34" charset="0"/>
              <a:cs typeface="Verdana" pitchFamily="34" charset="0"/>
            </a:endParaRPr>
          </a:p>
          <a:p>
            <a:pPr lvl="0" algn="ctr">
              <a:defRPr/>
            </a:pPr>
            <a:r>
              <a:rPr lang="en-US" sz="3200" b="1" i="1" dirty="0" smtClean="0">
                <a:solidFill>
                  <a:srgbClr val="003366"/>
                </a:solidFill>
                <a:latin typeface="Verdana" pitchFamily="34" charset="0"/>
                <a:ea typeface="Verdana" pitchFamily="34" charset="0"/>
                <a:cs typeface="Verdana" pitchFamily="34" charset="0"/>
              </a:rPr>
              <a:t>Ensuring Mathematical Success</a:t>
            </a:r>
          </a:p>
          <a:p>
            <a:pPr lvl="0" algn="ctr">
              <a:defRPr/>
            </a:pPr>
            <a:r>
              <a:rPr lang="en-US" sz="3200" b="1" i="1" dirty="0" smtClean="0">
                <a:solidFill>
                  <a:srgbClr val="003366"/>
                </a:solidFill>
                <a:latin typeface="Verdana" pitchFamily="34" charset="0"/>
                <a:ea typeface="Verdana" pitchFamily="34" charset="0"/>
                <a:cs typeface="Verdana" pitchFamily="34" charset="0"/>
              </a:rPr>
              <a:t> for All</a:t>
            </a:r>
          </a:p>
          <a:p>
            <a:endParaRPr lang="en-US" sz="2400" b="1" dirty="0" smtClean="0">
              <a:solidFill>
                <a:schemeClr val="tx2">
                  <a:lumMod val="60000"/>
                  <a:lumOff val="40000"/>
                </a:schemeClr>
              </a:solidFill>
            </a:endParaRPr>
          </a:p>
          <a:p>
            <a:endParaRPr lang="en-US" sz="2400" b="1" dirty="0" smtClean="0">
              <a:solidFill>
                <a:schemeClr val="tx2">
                  <a:lumMod val="60000"/>
                  <a:lumOff val="40000"/>
                </a:schemeClr>
              </a:solidFill>
            </a:endParaRPr>
          </a:p>
          <a:p>
            <a:pPr algn="ctr"/>
            <a:r>
              <a:rPr lang="en-US" sz="2400" b="1" dirty="0" smtClean="0">
                <a:solidFill>
                  <a:srgbClr val="003366"/>
                </a:solidFill>
                <a:latin typeface="Verdana" pitchFamily="34" charset="0"/>
                <a:ea typeface="Verdana" pitchFamily="34" charset="0"/>
                <a:cs typeface="Verdana" pitchFamily="34" charset="0"/>
              </a:rPr>
              <a:t>A Focus on Effective Teaching Practices</a:t>
            </a:r>
          </a:p>
          <a:p>
            <a:pPr marL="342900" marR="0" lvl="1" indent="-342900" algn="l" defTabSz="457200" rtl="0" eaLnBrk="1" fontAlgn="auto" latinLnBrk="0" hangingPunct="1">
              <a:lnSpc>
                <a:spcPct val="10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Meaningful Discourse</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933574"/>
            <a:ext cx="6860705" cy="1938992"/>
          </a:xfrm>
          <a:prstGeom prst="rect">
            <a:avLst/>
          </a:prstGeom>
        </p:spPr>
        <p:txBody>
          <a:bodyPr wrap="square">
            <a:spAutoFit/>
          </a:bodyPr>
          <a:lstStyle/>
          <a:p>
            <a:endParaRPr lang="en-US" sz="2400" dirty="0" smtClean="0">
              <a:solidFill>
                <a:srgbClr val="003366"/>
              </a:solidFill>
              <a:latin typeface="Verdana"/>
              <a:cs typeface="Verdana"/>
            </a:endParaRPr>
          </a:p>
          <a:p>
            <a:pPr marL="228600" indent="-228600">
              <a:spcAft>
                <a:spcPts val="600"/>
              </a:spcAft>
              <a:buFont typeface="Arial" pitchFamily="34" charset="0"/>
              <a:buChar char="•"/>
            </a:pPr>
            <a:r>
              <a:rPr lang="en-US" sz="2400" dirty="0" smtClean="0">
                <a:solidFill>
                  <a:srgbClr val="003366"/>
                </a:solidFill>
                <a:latin typeface="Verdana"/>
                <a:cs typeface="Verdana"/>
              </a:rPr>
              <a:t>What did Ms. Culver do (before or during the discussion) that may have positioned her to engage her students in a productive discussion?</a:t>
            </a:r>
            <a:endParaRPr lang="en-US" sz="2400" dirty="0">
              <a:solidFill>
                <a:srgbClr val="003366"/>
              </a:solidFill>
              <a:latin typeface="Verdana"/>
              <a:cs typeface="Verdana"/>
            </a:endParaRPr>
          </a:p>
        </p:txBody>
      </p:sp>
      <p:pic>
        <p:nvPicPr>
          <p:cNvPr id="43" name="Picture 42"/>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Pose Purposeful Questions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419975" cy="5539978"/>
          </a:xfrm>
          <a:prstGeom prst="rect">
            <a:avLst/>
          </a:prstGeom>
        </p:spPr>
        <p:txBody>
          <a:bodyPr wrap="square">
            <a:spAutoFit/>
          </a:bodyPr>
          <a:lstStyle/>
          <a:p>
            <a:pPr marL="228600" indent="-228600">
              <a:spcAft>
                <a:spcPts val="600"/>
              </a:spcAft>
              <a:buNone/>
            </a:pPr>
            <a:r>
              <a:rPr lang="en-US" sz="2000" dirty="0" smtClean="0">
                <a:solidFill>
                  <a:srgbClr val="003366"/>
                </a:solidFill>
                <a:latin typeface="Verdana"/>
                <a:cs typeface="Verdana"/>
              </a:rPr>
              <a:t>Effective Questions should:</a:t>
            </a:r>
          </a:p>
          <a:p>
            <a:pPr marL="228600" indent="-228600">
              <a:spcAft>
                <a:spcPts val="600"/>
              </a:spcAft>
              <a:buFont typeface="Arial"/>
              <a:buChar char="•"/>
            </a:pPr>
            <a:r>
              <a:rPr lang="en-US" sz="2000" dirty="0" smtClean="0">
                <a:solidFill>
                  <a:srgbClr val="003366"/>
                </a:solidFill>
                <a:latin typeface="Verdana"/>
                <a:cs typeface="Verdana"/>
              </a:rPr>
              <a:t>Reveal students’ current understandings; </a:t>
            </a:r>
          </a:p>
          <a:p>
            <a:pPr marL="228600" indent="-228600">
              <a:spcAft>
                <a:spcPts val="600"/>
              </a:spcAft>
              <a:buFont typeface="Arial"/>
              <a:buChar char="•"/>
            </a:pPr>
            <a:r>
              <a:rPr lang="en-US" sz="2000" dirty="0" smtClean="0">
                <a:solidFill>
                  <a:srgbClr val="003366"/>
                </a:solidFill>
                <a:latin typeface="Verdana"/>
                <a:cs typeface="Verdana"/>
              </a:rPr>
              <a:t>Encourage students to explain, elaborate, or clarify their thinking; and</a:t>
            </a:r>
          </a:p>
          <a:p>
            <a:pPr marL="228600" indent="-228600">
              <a:spcAft>
                <a:spcPts val="600"/>
              </a:spcAft>
              <a:buFont typeface="Arial"/>
              <a:buChar char="•"/>
            </a:pPr>
            <a:r>
              <a:rPr lang="en-US" sz="2000" dirty="0" smtClean="0">
                <a:solidFill>
                  <a:srgbClr val="003366"/>
                </a:solidFill>
                <a:latin typeface="Verdana"/>
                <a:cs typeface="Verdana"/>
              </a:rPr>
              <a:t>Make the mathematics more visible and accessible for student examination and discussion.</a:t>
            </a:r>
            <a:endParaRPr lang="en-US" sz="2000" b="1" i="1" dirty="0" smtClean="0">
              <a:solidFill>
                <a:srgbClr val="003366"/>
              </a:solidFill>
              <a:latin typeface="Verdana"/>
              <a:ea typeface="ＭＳ Ｐゴシック" charset="0"/>
              <a:cs typeface="Verdana"/>
            </a:endParaRPr>
          </a:p>
          <a:p>
            <a:endParaRPr lang="en-US" sz="2000" i="1" dirty="0" smtClean="0">
              <a:solidFill>
                <a:srgbClr val="8064A2"/>
              </a:solidFill>
              <a:latin typeface="Verdana"/>
              <a:ea typeface="ＭＳ Ｐゴシック" charset="0"/>
              <a:cs typeface="Verdana"/>
            </a:endParaRPr>
          </a:p>
          <a:p>
            <a:pPr marL="457200">
              <a:spcAft>
                <a:spcPts val="600"/>
              </a:spcAft>
            </a:pPr>
            <a:r>
              <a:rPr lang="en-US" b="1" i="1" dirty="0" smtClean="0">
                <a:latin typeface="Verdana"/>
                <a:ea typeface="ＭＳ Ｐゴシック" charset="0"/>
                <a:cs typeface="Verdana"/>
              </a:rPr>
              <a:t>Teachers</a:t>
            </a:r>
            <a:r>
              <a:rPr lang="ja-JP" altLang="en-US" b="1" i="1" dirty="0" smtClean="0">
                <a:latin typeface="Verdana"/>
                <a:ea typeface="ＭＳ Ｐゴシック" charset="0"/>
                <a:cs typeface="Verdana"/>
              </a:rPr>
              <a:t>’</a:t>
            </a:r>
            <a:r>
              <a:rPr lang="en-US" altLang="ja-JP" b="1" i="1" dirty="0" smtClean="0">
                <a:latin typeface="Verdana"/>
                <a:ea typeface="ＭＳ Ｐゴシック" charset="0"/>
                <a:cs typeface="Verdana"/>
              </a:rPr>
              <a:t> questions are crucial </a:t>
            </a:r>
            <a:r>
              <a:rPr lang="en-US" altLang="ja-JP" i="1" dirty="0" smtClean="0">
                <a:latin typeface="Verdana"/>
                <a:ea typeface="ＭＳ Ｐゴシック" charset="0"/>
                <a:cs typeface="Verdana"/>
              </a:rPr>
              <a:t>in helping students make connections and learn important mathematics and science concepts. Teachers need to know how students typically think about particular concepts, how to determine what a particular student or group of students thinks about those ideas, and how to help students deepen their understanding. </a:t>
            </a:r>
          </a:p>
          <a:p>
            <a:pPr marL="457200" algn="r">
              <a:spcAft>
                <a:spcPts val="600"/>
              </a:spcAft>
            </a:pPr>
            <a:r>
              <a:rPr lang="en-US" dirty="0" smtClean="0">
                <a:latin typeface="Verdana"/>
                <a:ea typeface="ＭＳ Ｐゴシック" charset="0"/>
                <a:cs typeface="Verdana"/>
              </a:rPr>
              <a:t>(Weiss and Pasley 2004)</a:t>
            </a:r>
            <a:endParaRPr lang="en-US" i="1" dirty="0" smtClean="0">
              <a:latin typeface="Verdana"/>
              <a:ea typeface="ＭＳ Ｐゴシック" charset="0"/>
              <a:cs typeface="Verdana"/>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09472"/>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Purposeful Questions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933574"/>
            <a:ext cx="6860705" cy="1723549"/>
          </a:xfrm>
          <a:prstGeom prst="rect">
            <a:avLst/>
          </a:prstGeom>
        </p:spPr>
        <p:txBody>
          <a:bodyPr wrap="square">
            <a:spAutoFit/>
          </a:bodyPr>
          <a:lstStyle/>
          <a:p>
            <a:pPr marL="228600" indent="-228600">
              <a:spcAft>
                <a:spcPts val="600"/>
              </a:spcAft>
              <a:buFont typeface="Arial" pitchFamily="34" charset="0"/>
              <a:buChar char="•"/>
            </a:pPr>
            <a:r>
              <a:rPr lang="en-US" sz="2400" dirty="0" smtClean="0">
                <a:solidFill>
                  <a:srgbClr val="003366"/>
                </a:solidFill>
                <a:latin typeface="Verdana"/>
                <a:cs typeface="Verdana"/>
              </a:rPr>
              <a:t>What do you notice about the questions that Ms. Culver asked on lines 43-76?</a:t>
            </a:r>
          </a:p>
          <a:p>
            <a:pPr marL="228600" indent="-228600">
              <a:spcAft>
                <a:spcPts val="600"/>
              </a:spcAft>
              <a:buFont typeface="Arial" pitchFamily="34" charset="0"/>
              <a:buChar char="•"/>
            </a:pPr>
            <a:endParaRPr lang="en-US" sz="2400" dirty="0" smtClean="0">
              <a:solidFill>
                <a:srgbClr val="003366"/>
              </a:solidFill>
              <a:latin typeface="Verdana"/>
              <a:cs typeface="Verdana"/>
            </a:endParaRPr>
          </a:p>
          <a:p>
            <a:pPr marL="228600" indent="-228600">
              <a:spcAft>
                <a:spcPts val="600"/>
              </a:spcAft>
              <a:buFont typeface="Arial" pitchFamily="34" charset="0"/>
              <a:buChar char="•"/>
            </a:pPr>
            <a:r>
              <a:rPr lang="en-US" sz="2400" dirty="0" smtClean="0">
                <a:solidFill>
                  <a:srgbClr val="003366"/>
                </a:solidFill>
                <a:latin typeface="Verdana"/>
                <a:cs typeface="Verdana"/>
              </a:rPr>
              <a:t>What purpose did her questions serve?</a:t>
            </a:r>
            <a:endParaRPr lang="en-US" sz="2400" dirty="0">
              <a:solidFill>
                <a:srgbClr val="003366"/>
              </a:solidFill>
              <a:latin typeface="Verdana"/>
              <a:cs typeface="Verdana"/>
            </a:endParaRPr>
          </a:p>
        </p:txBody>
      </p:sp>
      <p:pic>
        <p:nvPicPr>
          <p:cNvPr id="43" name="Picture 42"/>
          <p:cNvPicPr>
            <a:picLocks noChangeAspect="1"/>
          </p:cNvPicPr>
          <p:nvPr/>
        </p:nvPicPr>
        <p:blipFill>
          <a:blip r:embed="rId5"/>
          <a:stretch>
            <a:fillRect/>
          </a:stretch>
        </p:blipFill>
        <p:spPr>
          <a:xfrm>
            <a:off x="81534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25410"/>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Build Procedural Fluency from Conceptual Understanding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419225"/>
            <a:ext cx="7659333" cy="6001643"/>
          </a:xfrm>
          <a:prstGeom prst="rect">
            <a:avLst/>
          </a:prstGeom>
        </p:spPr>
        <p:txBody>
          <a:bodyPr wrap="square">
            <a:spAutoFit/>
          </a:bodyPr>
          <a:lstStyle/>
          <a:p>
            <a:pPr marL="228600" indent="-228600">
              <a:spcBef>
                <a:spcPts val="600"/>
              </a:spcBef>
              <a:spcAft>
                <a:spcPts val="600"/>
              </a:spcAft>
              <a:buNone/>
            </a:pPr>
            <a:r>
              <a:rPr lang="en-US" sz="2000" dirty="0" smtClean="0">
                <a:solidFill>
                  <a:srgbClr val="003366"/>
                </a:solidFill>
                <a:latin typeface="Verdana"/>
                <a:cs typeface="Verdana"/>
              </a:rPr>
              <a:t>Procedural Fluency should:</a:t>
            </a:r>
          </a:p>
          <a:p>
            <a:pPr marL="228600" indent="-228600">
              <a:spcBef>
                <a:spcPts val="600"/>
              </a:spcBef>
              <a:spcAft>
                <a:spcPts val="600"/>
              </a:spcAft>
              <a:buFont typeface="Arial"/>
              <a:buChar char="•"/>
            </a:pPr>
            <a:r>
              <a:rPr lang="en-US" sz="2000" dirty="0" smtClean="0">
                <a:solidFill>
                  <a:srgbClr val="003366"/>
                </a:solidFill>
                <a:latin typeface="Verdana"/>
                <a:cs typeface="Verdana"/>
              </a:rPr>
              <a:t>Build on a foundation of conceptual understanding; </a:t>
            </a:r>
          </a:p>
          <a:p>
            <a:pPr marL="228600" indent="-228600">
              <a:spcBef>
                <a:spcPts val="600"/>
              </a:spcBef>
              <a:spcAft>
                <a:spcPts val="600"/>
              </a:spcAft>
              <a:buFont typeface="Arial"/>
              <a:buChar char="•"/>
            </a:pPr>
            <a:r>
              <a:rPr lang="en-US" sz="2000" dirty="0" smtClean="0">
                <a:solidFill>
                  <a:srgbClr val="003366"/>
                </a:solidFill>
                <a:latin typeface="Verdana"/>
                <a:cs typeface="Verdana"/>
              </a:rPr>
              <a:t>Result in generalized methods for solving problems; and </a:t>
            </a:r>
          </a:p>
          <a:p>
            <a:pPr marL="228600" indent="-228600">
              <a:spcBef>
                <a:spcPts val="600"/>
              </a:spcBef>
              <a:spcAft>
                <a:spcPts val="1200"/>
              </a:spcAft>
              <a:buFont typeface="Arial"/>
              <a:buChar char="•"/>
            </a:pPr>
            <a:r>
              <a:rPr lang="en-US" sz="2000" dirty="0" smtClean="0">
                <a:solidFill>
                  <a:srgbClr val="003366"/>
                </a:solidFill>
                <a:latin typeface="Verdana"/>
                <a:cs typeface="Verdana"/>
              </a:rPr>
              <a:t>Enable students to flexibly choose among methods to solve contextual and mathematical problems.</a:t>
            </a:r>
            <a:endParaRPr lang="en-US" sz="2000" i="1" dirty="0" smtClean="0">
              <a:solidFill>
                <a:schemeClr val="accent1">
                  <a:lumMod val="75000"/>
                </a:schemeClr>
              </a:solidFill>
              <a:latin typeface="Verdana"/>
              <a:ea typeface="ＭＳ Ｐゴシック" charset="0"/>
              <a:cs typeface="Verdana"/>
            </a:endParaRPr>
          </a:p>
          <a:p>
            <a:pPr marL="457200" indent="0">
              <a:spcBef>
                <a:spcPts val="600"/>
              </a:spcBef>
              <a:spcAft>
                <a:spcPts val="600"/>
              </a:spcAft>
              <a:buFont typeface="Arial" pitchFamily="34" charset="0"/>
              <a:buNone/>
            </a:pPr>
            <a:r>
              <a:rPr lang="en-US" i="1" dirty="0" smtClean="0">
                <a:latin typeface="Verdana"/>
                <a:cs typeface="Verdana"/>
              </a:rPr>
              <a:t>Students must be able to do much more than carry out mathematical procedures. They must know which procedure is appropriate and most productive in a given situation, what a procedure accomplishes, and what kind of results to expect. </a:t>
            </a:r>
            <a:r>
              <a:rPr lang="en-US" b="1" i="1" dirty="0" smtClean="0">
                <a:latin typeface="Verdana"/>
                <a:cs typeface="Verdana"/>
              </a:rPr>
              <a:t>Mechanical execution of procedures without understanding their mathematical basis often leads to bizarre results.</a:t>
            </a:r>
            <a:r>
              <a:rPr lang="en-US" b="1" dirty="0" smtClean="0">
                <a:latin typeface="Verdana"/>
                <a:cs typeface="Verdana"/>
              </a:rPr>
              <a:t> </a:t>
            </a:r>
          </a:p>
          <a:p>
            <a:pPr marL="457200" indent="0" algn="r">
              <a:spcAft>
                <a:spcPts val="600"/>
              </a:spcAft>
              <a:buFont typeface="Arial" pitchFamily="34" charset="0"/>
              <a:buNone/>
            </a:pPr>
            <a:r>
              <a:rPr lang="en-US" dirty="0" smtClean="0">
                <a:latin typeface="Verdana"/>
                <a:cs typeface="Verdana"/>
              </a:rPr>
              <a:t>(Martin 2009, p. 165)</a:t>
            </a:r>
          </a:p>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Procedural Fluency</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496175" cy="4847481"/>
          </a:xfrm>
          <a:prstGeom prst="rect">
            <a:avLst/>
          </a:prstGeom>
        </p:spPr>
        <p:txBody>
          <a:bodyPr wrap="square">
            <a:spAutoFit/>
          </a:bodyPr>
          <a:lstStyle/>
          <a:p>
            <a:pPr>
              <a:spcBef>
                <a:spcPts val="600"/>
              </a:spcBef>
              <a:spcAft>
                <a:spcPts val="600"/>
              </a:spcAft>
            </a:pPr>
            <a:r>
              <a:rPr lang="en-US" sz="2400" dirty="0" smtClean="0">
                <a:solidFill>
                  <a:srgbClr val="003366"/>
                </a:solidFill>
                <a:latin typeface="Verdana"/>
                <a:cs typeface="Verdana"/>
              </a:rPr>
              <a:t>What might we expect the students in Ms. Culver’s class to be able to do when presented with a problem like the Petoskey Population, after they have had the opportunity to develop an understanding of what exponential functions do and how they are written?</a:t>
            </a:r>
          </a:p>
          <a:p>
            <a:pPr>
              <a:spcBef>
                <a:spcPts val="600"/>
              </a:spcBef>
              <a:spcAft>
                <a:spcPts val="600"/>
              </a:spcAft>
            </a:pPr>
            <a:endParaRPr lang="en-US" sz="2000" dirty="0" smtClean="0">
              <a:solidFill>
                <a:srgbClr val="003366"/>
              </a:solidFill>
              <a:latin typeface="Verdana"/>
              <a:cs typeface="Verdana"/>
            </a:endParaRPr>
          </a:p>
          <a:p>
            <a:pPr>
              <a:spcBef>
                <a:spcPts val="600"/>
              </a:spcBef>
              <a:spcAft>
                <a:spcPts val="600"/>
              </a:spcAft>
            </a:pPr>
            <a:r>
              <a:rPr lang="en-US" sz="2000" dirty="0" smtClean="0">
                <a:solidFill>
                  <a:srgbClr val="003366"/>
                </a:solidFill>
                <a:latin typeface="Verdana"/>
                <a:cs typeface="Verdana"/>
              </a:rPr>
              <a:t>The </a:t>
            </a:r>
            <a:r>
              <a:rPr lang="en-US" sz="2000" dirty="0">
                <a:solidFill>
                  <a:srgbClr val="003366"/>
                </a:solidFill>
                <a:latin typeface="Verdana"/>
                <a:cs typeface="Verdana"/>
              </a:rPr>
              <a:t>population of Petoskey, Michigan, was </a:t>
            </a:r>
            <a:r>
              <a:rPr lang="en-US" sz="2000" dirty="0" smtClean="0">
                <a:solidFill>
                  <a:srgbClr val="003366"/>
                </a:solidFill>
                <a:latin typeface="Verdana"/>
                <a:cs typeface="Verdana"/>
              </a:rPr>
              <a:t>6,076 </a:t>
            </a:r>
            <a:r>
              <a:rPr lang="en-US" sz="2000" dirty="0">
                <a:solidFill>
                  <a:srgbClr val="003366"/>
                </a:solidFill>
                <a:latin typeface="Verdana"/>
                <a:cs typeface="Verdana"/>
              </a:rPr>
              <a:t>in 1990 and was growing at the rate of 3.7% per </a:t>
            </a:r>
            <a:r>
              <a:rPr lang="en-US" sz="2000" dirty="0" smtClean="0">
                <a:solidFill>
                  <a:srgbClr val="003366"/>
                </a:solidFill>
                <a:latin typeface="Verdana"/>
                <a:cs typeface="Verdana"/>
              </a:rPr>
              <a:t>year.  </a:t>
            </a:r>
            <a:r>
              <a:rPr lang="en-US" sz="2000" dirty="0">
                <a:solidFill>
                  <a:srgbClr val="003366"/>
                </a:solidFill>
                <a:latin typeface="Verdana"/>
                <a:cs typeface="Verdana"/>
              </a:rPr>
              <a:t>The city planners want to know what the population will be in the year 2025.  Write and evaluate an expression to estimate this population.</a:t>
            </a:r>
          </a:p>
          <a:p>
            <a:endParaRPr lang="en-US" sz="2000" dirty="0">
              <a:solidFill>
                <a:srgbClr val="003366"/>
              </a:solidFill>
            </a:endParaRPr>
          </a:p>
        </p:txBody>
      </p:sp>
      <p:pic>
        <p:nvPicPr>
          <p:cNvPr id="12" name="Picture 11"/>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Procedural Fluency</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279703"/>
            <a:ext cx="7286625" cy="4191000"/>
          </a:xfrm>
          <a:prstGeom prst="rect">
            <a:avLst/>
          </a:prstGeom>
        </p:spPr>
        <p:txBody>
          <a:bodyPr vert="horz" lIns="91440" tIns="45720" rIns="91440" bIns="45720" rtlCol="0">
            <a:noAutofit/>
          </a:bodyPr>
          <a:lstStyle/>
          <a:p>
            <a:pPr marL="228600" indent="-228600">
              <a:spcAft>
                <a:spcPts val="600"/>
              </a:spcAft>
              <a:buFont typeface="Arial"/>
              <a:buChar char="•"/>
            </a:pPr>
            <a:r>
              <a:rPr lang="en-US" sz="2400" dirty="0" smtClean="0">
                <a:solidFill>
                  <a:srgbClr val="003366"/>
                </a:solidFill>
                <a:latin typeface="Verdana"/>
                <a:cs typeface="Verdana"/>
              </a:rPr>
              <a:t>Students would recognize it as an as </a:t>
            </a:r>
            <a:r>
              <a:rPr lang="en-US" sz="2400" dirty="0">
                <a:solidFill>
                  <a:srgbClr val="003366"/>
                </a:solidFill>
                <a:latin typeface="Verdana"/>
                <a:cs typeface="Verdana"/>
              </a:rPr>
              <a:t>exponential function </a:t>
            </a:r>
            <a:r>
              <a:rPr lang="en-US" sz="2400" dirty="0" smtClean="0">
                <a:solidFill>
                  <a:srgbClr val="003366"/>
                </a:solidFill>
                <a:latin typeface="Verdana"/>
                <a:cs typeface="Verdana"/>
              </a:rPr>
              <a:t>in the form y = a(b</a:t>
            </a:r>
            <a:r>
              <a:rPr lang="en-US" sz="2400" baseline="30000" dirty="0" smtClean="0">
                <a:solidFill>
                  <a:srgbClr val="003366"/>
                </a:solidFill>
                <a:latin typeface="Verdana"/>
                <a:cs typeface="Verdana"/>
              </a:rPr>
              <a:t>x</a:t>
            </a:r>
            <a:r>
              <a:rPr lang="en-US" sz="2400" dirty="0" smtClean="0">
                <a:solidFill>
                  <a:srgbClr val="003366"/>
                </a:solidFill>
                <a:latin typeface="Verdana"/>
                <a:cs typeface="Verdana"/>
              </a:rPr>
              <a:t>) even if it was in a list of different types of functions</a:t>
            </a:r>
          </a:p>
          <a:p>
            <a:pPr marL="228600" indent="-228600">
              <a:spcAft>
                <a:spcPts val="600"/>
              </a:spcAft>
              <a:buFont typeface="Arial"/>
              <a:buChar char="•"/>
            </a:pPr>
            <a:r>
              <a:rPr lang="en-US" sz="2400" dirty="0" smtClean="0">
                <a:solidFill>
                  <a:srgbClr val="003366"/>
                </a:solidFill>
                <a:latin typeface="Verdana"/>
                <a:cs typeface="Verdana"/>
              </a:rPr>
              <a:t>Students would understand that for each year an additional factor of 1.037 would be multiplied.</a:t>
            </a:r>
          </a:p>
          <a:p>
            <a:pPr marL="228600" indent="-228600">
              <a:spcAft>
                <a:spcPts val="600"/>
              </a:spcAft>
              <a:buFont typeface="Arial"/>
              <a:buChar char="•"/>
            </a:pPr>
            <a:r>
              <a:rPr lang="en-US" sz="2400" dirty="0" smtClean="0">
                <a:solidFill>
                  <a:srgbClr val="003366"/>
                </a:solidFill>
                <a:latin typeface="Verdana"/>
                <a:cs typeface="Verdana"/>
              </a:rPr>
              <a:t>Students would be able to set up the correct function because of their understanding of what exponential functions represent and how they work.</a:t>
            </a:r>
          </a:p>
          <a:p>
            <a:pPr marL="228600" indent="-228600">
              <a:spcAft>
                <a:spcPts val="600"/>
              </a:spcAft>
              <a:buFont typeface="Arial"/>
              <a:buChar char="•"/>
            </a:pPr>
            <a:r>
              <a:rPr lang="en-US" sz="2400" dirty="0" smtClean="0">
                <a:solidFill>
                  <a:srgbClr val="003366"/>
                </a:solidFill>
                <a:latin typeface="Verdana"/>
                <a:cs typeface="Verdana"/>
              </a:rPr>
              <a:t>Students would not interpret b</a:t>
            </a:r>
            <a:r>
              <a:rPr lang="en-US" sz="2400" baseline="30000" dirty="0" smtClean="0">
                <a:solidFill>
                  <a:srgbClr val="003366"/>
                </a:solidFill>
                <a:latin typeface="Verdana"/>
                <a:cs typeface="Verdana"/>
              </a:rPr>
              <a:t>x</a:t>
            </a:r>
            <a:r>
              <a:rPr lang="en-US" sz="2400" baseline="30000" dirty="0">
                <a:solidFill>
                  <a:srgbClr val="003366"/>
                </a:solidFill>
                <a:latin typeface="Verdana"/>
                <a:cs typeface="Verdana"/>
              </a:rPr>
              <a:t> </a:t>
            </a:r>
            <a:r>
              <a:rPr lang="en-US" sz="2400" dirty="0" smtClean="0">
                <a:solidFill>
                  <a:srgbClr val="003366"/>
                </a:solidFill>
                <a:latin typeface="Verdana"/>
                <a:cs typeface="Verdana"/>
              </a:rPr>
              <a:t>as b times x</a:t>
            </a:r>
          </a:p>
          <a:p>
            <a:pPr algn="r"/>
            <a:r>
              <a:rPr lang="en-US" sz="2400" b="1" i="1" dirty="0" smtClean="0">
                <a:solidFill>
                  <a:srgbClr val="1F497D"/>
                </a:solidFill>
                <a:latin typeface="Verdana" pitchFamily="34" charset="0"/>
                <a:ea typeface="Verdana" pitchFamily="34" charset="0"/>
                <a:cs typeface="Verdana" pitchFamily="34" charset="0"/>
              </a:rPr>
              <a:t> </a:t>
            </a:r>
            <a:endParaRPr lang="en-US" sz="24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4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1323439"/>
          </a:xfrm>
          <a:prstGeom prst="rect">
            <a:avLst/>
          </a:prstGeom>
        </p:spPr>
        <p:txBody>
          <a:bodyPr wrap="square">
            <a:spAutoFit/>
          </a:bodyPr>
          <a:lstStyle/>
          <a:p>
            <a:endParaRPr lang="en-US" sz="2000" dirty="0" smtClean="0">
              <a:solidFill>
                <a:srgbClr val="8064A2"/>
              </a:solidFill>
              <a:latin typeface="Verdana"/>
              <a:cs typeface="Verdana"/>
            </a:endParaRPr>
          </a:p>
          <a:p>
            <a:endParaRPr lang="en-US" sz="2000" dirty="0" smtClean="0">
              <a:solidFill>
                <a:srgbClr val="8064A2"/>
              </a:solidFill>
            </a:endParaRPr>
          </a:p>
          <a:p>
            <a:endParaRPr lang="en-US" sz="2000" dirty="0" smtClean="0">
              <a:solidFill>
                <a:schemeClr val="tx2"/>
              </a:solidFill>
              <a:latin typeface="Verdana"/>
              <a:cs typeface="Verdana"/>
            </a:endParaRPr>
          </a:p>
          <a:p>
            <a:endParaRPr lang="en-US" sz="2000" dirty="0">
              <a:solidFill>
                <a:schemeClr val="tx2"/>
              </a:solidFill>
            </a:endParaRPr>
          </a:p>
        </p:txBody>
      </p:sp>
      <p:pic>
        <p:nvPicPr>
          <p:cNvPr id="49" name="Picture 48"/>
          <p:cNvPicPr>
            <a:picLocks noChangeAspect="1"/>
          </p:cNvPicPr>
          <p:nvPr/>
        </p:nvPicPr>
        <p:blipFill>
          <a:blip r:embed="rId5"/>
          <a:stretch>
            <a:fillRect/>
          </a:stretch>
        </p:blipFill>
        <p:spPr>
          <a:xfrm>
            <a:off x="81534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Support Productive Struggle </a:t>
            </a:r>
          </a:p>
          <a:p>
            <a:pPr lvl="0" algn="ctr">
              <a:spcBef>
                <a:spcPct val="0"/>
              </a:spcBef>
              <a:defRPr/>
            </a:pPr>
            <a:r>
              <a:rPr lang="en-US" sz="2800" b="1" dirty="0" smtClean="0">
                <a:solidFill>
                  <a:srgbClr val="003366"/>
                </a:solidFill>
                <a:latin typeface="Verdana"/>
                <a:cs typeface="Verdana"/>
              </a:rPr>
              <a:t>in Learning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581150"/>
            <a:ext cx="7286625" cy="4191000"/>
          </a:xfrm>
          <a:prstGeom prst="rect">
            <a:avLst/>
          </a:prstGeom>
        </p:spPr>
        <p:txBody>
          <a:bodyPr vert="horz" lIns="91440" tIns="45720" rIns="91440" bIns="45720" rtlCol="0">
            <a:noAutofit/>
          </a:bodyPr>
          <a:lstStyle/>
          <a:p>
            <a:endParaRPr lang="en-US" sz="2800" dirty="0" smtClean="0">
              <a:solidFill>
                <a:srgbClr val="1F497D"/>
              </a:solidFill>
              <a:latin typeface="Verdana"/>
              <a:cs typeface="Verdana"/>
            </a:endParaRPr>
          </a:p>
          <a:p>
            <a:pPr algn="r"/>
            <a:r>
              <a:rPr lang="en-US" sz="2000" b="1" i="1" dirty="0" smtClean="0">
                <a:solidFill>
                  <a:srgbClr val="1F497D"/>
                </a:solidFill>
                <a:latin typeface="Verdana" pitchFamily="34" charset="0"/>
                <a:ea typeface="Verdana" pitchFamily="34" charset="0"/>
                <a:cs typeface="Verdana" pitchFamily="34" charset="0"/>
              </a:rPr>
              <a:t> </a:t>
            </a:r>
            <a:endParaRPr lang="en-US" sz="2000" i="1" dirty="0" smtClean="0">
              <a:solidFill>
                <a:srgbClr val="1F497D"/>
              </a:solidFill>
              <a:latin typeface="Verdana" pitchFamily="34" charset="0"/>
              <a:ea typeface="Verdana" pitchFamily="34" charset="0"/>
              <a:cs typeface="Verdana" pitchFamily="34" charset="0"/>
            </a:endParaRPr>
          </a:p>
          <a:p>
            <a:pPr marL="457200" indent="-457200">
              <a:buAutoNum type="arabicPeriod"/>
            </a:pPr>
            <a:endParaRPr lang="en-US" sz="2000" i="1" dirty="0" smtClean="0">
              <a:solidFill>
                <a:srgbClr val="1F497D"/>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4" name="Rectangle 43"/>
          <p:cNvSpPr/>
          <p:nvPr/>
        </p:nvSpPr>
        <p:spPr>
          <a:xfrm>
            <a:off x="1323975" y="1268410"/>
            <a:ext cx="7659333" cy="5539978"/>
          </a:xfrm>
          <a:prstGeom prst="rect">
            <a:avLst/>
          </a:prstGeom>
        </p:spPr>
        <p:txBody>
          <a:bodyPr wrap="square">
            <a:spAutoFit/>
          </a:bodyPr>
          <a:lstStyle/>
          <a:p>
            <a:pPr marL="114300" indent="-114300">
              <a:spcAft>
                <a:spcPts val="600"/>
              </a:spcAft>
              <a:buNone/>
            </a:pPr>
            <a:r>
              <a:rPr lang="en-US" sz="2000" dirty="0" smtClean="0">
                <a:solidFill>
                  <a:srgbClr val="003366"/>
                </a:solidFill>
                <a:latin typeface="Verdana"/>
                <a:cs typeface="Verdana"/>
              </a:rPr>
              <a:t>Productive Struggle should:</a:t>
            </a:r>
          </a:p>
          <a:p>
            <a:pPr marL="342900" indent="-342900">
              <a:spcAft>
                <a:spcPts val="600"/>
              </a:spcAft>
              <a:buFont typeface="Arial"/>
              <a:buChar char="•"/>
            </a:pPr>
            <a:r>
              <a:rPr lang="en-US" sz="2000" dirty="0" smtClean="0">
                <a:solidFill>
                  <a:srgbClr val="003366"/>
                </a:solidFill>
                <a:latin typeface="Verdana"/>
                <a:cs typeface="Verdana"/>
              </a:rPr>
              <a:t>Be considered essential to learning mathematics with understanding;</a:t>
            </a:r>
          </a:p>
          <a:p>
            <a:pPr marL="342900" indent="-342900">
              <a:spcAft>
                <a:spcPts val="600"/>
              </a:spcAft>
              <a:buFont typeface="Arial"/>
              <a:buChar char="•"/>
            </a:pPr>
            <a:r>
              <a:rPr lang="en-US" sz="2000" dirty="0" smtClean="0">
                <a:solidFill>
                  <a:srgbClr val="003366"/>
                </a:solidFill>
                <a:latin typeface="Verdana"/>
                <a:cs typeface="Verdana"/>
              </a:rPr>
              <a:t>Develop students’ capacity to persevere in the face of challenge; and</a:t>
            </a:r>
          </a:p>
          <a:p>
            <a:pPr marL="342900" indent="-342900">
              <a:spcAft>
                <a:spcPts val="600"/>
              </a:spcAft>
              <a:buFont typeface="Arial"/>
              <a:buChar char="•"/>
            </a:pPr>
            <a:r>
              <a:rPr lang="en-US" sz="2000" dirty="0" smtClean="0">
                <a:solidFill>
                  <a:srgbClr val="003366"/>
                </a:solidFill>
                <a:latin typeface="Verdana"/>
                <a:cs typeface="Verdana"/>
              </a:rPr>
              <a:t>Help students realize that they are capable of doing well in mathematics with effort.</a:t>
            </a:r>
            <a:endParaRPr lang="en-US" sz="2000" i="1" dirty="0" smtClean="0">
              <a:solidFill>
                <a:schemeClr val="accent1">
                  <a:lumMod val="75000"/>
                </a:schemeClr>
              </a:solidFill>
              <a:latin typeface="Verdana"/>
              <a:ea typeface="ＭＳ Ｐゴシック" charset="0"/>
              <a:cs typeface="Verdana"/>
            </a:endParaRPr>
          </a:p>
          <a:p>
            <a:pPr marL="457200">
              <a:spcAft>
                <a:spcPts val="600"/>
              </a:spcAft>
            </a:pPr>
            <a:r>
              <a:rPr lang="en-US" i="1" dirty="0" smtClean="0">
                <a:latin typeface="Verdana"/>
                <a:cs typeface="Verdana"/>
              </a:rPr>
              <a:t>The struggle we have in mind comes from solving problems that are within reach and grappling with key mathematical ideas that are comprehendible but not yet well formed (Hiebert et al. 1996).</a:t>
            </a:r>
            <a:r>
              <a:rPr lang="en-US" dirty="0" smtClean="0">
                <a:latin typeface="Verdana"/>
                <a:cs typeface="Verdana"/>
              </a:rPr>
              <a:t> </a:t>
            </a:r>
            <a:r>
              <a:rPr lang="en-US" b="1" i="1" dirty="0" smtClean="0">
                <a:latin typeface="Verdana"/>
                <a:cs typeface="Verdana"/>
              </a:rPr>
              <a:t>By struggling with important mathematics we mean the opposite of simply being presented information to be memorized or being asked only to practice what has been demonstrated.</a:t>
            </a:r>
          </a:p>
          <a:p>
            <a:pPr marL="457200" indent="0" algn="r">
              <a:spcAft>
                <a:spcPts val="600"/>
              </a:spcAft>
              <a:buNone/>
            </a:pPr>
            <a:r>
              <a:rPr lang="en-US" dirty="0" smtClean="0">
                <a:latin typeface="Verdana"/>
                <a:cs typeface="Verdana"/>
              </a:rPr>
              <a:t>(Hiebert and Grouws 2007, pp. 387-88)</a:t>
            </a:r>
          </a:p>
          <a:p>
            <a:endParaRPr lang="en-US" sz="2000" dirty="0" smtClean="0">
              <a:solidFill>
                <a:schemeClr val="tx2"/>
              </a:solidFill>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2" y="209472"/>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Productive Struggle</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933574"/>
            <a:ext cx="6860705" cy="2092881"/>
          </a:xfrm>
          <a:prstGeom prst="rect">
            <a:avLst/>
          </a:prstGeom>
        </p:spPr>
        <p:txBody>
          <a:bodyPr wrap="square">
            <a:spAutoFit/>
          </a:bodyPr>
          <a:lstStyle/>
          <a:p>
            <a:pPr marL="228600" indent="-228600">
              <a:spcAft>
                <a:spcPts val="600"/>
              </a:spcAft>
              <a:buFont typeface="Arial" pitchFamily="34" charset="0"/>
              <a:buChar char="•"/>
            </a:pPr>
            <a:r>
              <a:rPr lang="en-US" sz="2400" dirty="0" smtClean="0">
                <a:solidFill>
                  <a:srgbClr val="003366"/>
                </a:solidFill>
                <a:latin typeface="Verdana"/>
                <a:cs typeface="Verdana"/>
              </a:rPr>
              <a:t>How did Ms. Culver support students when they struggled?</a:t>
            </a:r>
          </a:p>
          <a:p>
            <a:pPr marL="228600">
              <a:spcAft>
                <a:spcPts val="600"/>
              </a:spcAft>
            </a:pPr>
            <a:endParaRPr lang="en-US" sz="2400" dirty="0" smtClean="0">
              <a:solidFill>
                <a:srgbClr val="003366"/>
              </a:solidFill>
              <a:latin typeface="Verdana"/>
              <a:cs typeface="Verdana"/>
            </a:endParaRPr>
          </a:p>
          <a:p>
            <a:pPr marL="228600" indent="-228600">
              <a:spcAft>
                <a:spcPts val="600"/>
              </a:spcAft>
              <a:buFont typeface="Arial" pitchFamily="34" charset="0"/>
              <a:buChar char="•"/>
            </a:pPr>
            <a:r>
              <a:rPr lang="en-US" sz="2400" dirty="0" smtClean="0">
                <a:solidFill>
                  <a:srgbClr val="003366"/>
                </a:solidFill>
                <a:latin typeface="Verdana"/>
                <a:cs typeface="Verdana"/>
              </a:rPr>
              <a:t>What would have happened if he had been more directive with her students?</a:t>
            </a:r>
            <a:endParaRPr lang="en-US" sz="2400" dirty="0">
              <a:solidFill>
                <a:srgbClr val="003366"/>
              </a:solidFill>
              <a:latin typeface="Verdana"/>
              <a:cs typeface="Verdana"/>
            </a:endParaRPr>
          </a:p>
        </p:txBody>
      </p:sp>
      <p:pic>
        <p:nvPicPr>
          <p:cNvPr id="43" name="Picture 42"/>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Another Pay It Forward Lesson</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7221" y="1657853"/>
            <a:ext cx="7283379" cy="4247317"/>
          </a:xfrm>
          <a:prstGeom prst="rect">
            <a:avLst/>
          </a:prstGeom>
        </p:spPr>
        <p:txBody>
          <a:bodyPr wrap="square">
            <a:spAutoFit/>
          </a:bodyPr>
          <a:lstStyle/>
          <a:p>
            <a:r>
              <a:rPr lang="en-US" dirty="0" smtClean="0">
                <a:solidFill>
                  <a:srgbClr val="003366"/>
                </a:solidFill>
                <a:latin typeface="Verdana"/>
                <a:cs typeface="Verdana"/>
              </a:rPr>
              <a:t>As students in Mr. Taylor’s class began working with their partners on the Pay It Forward task, he walked around the room stopping at different groups to listen in on their conversations. It soon became evident to Mr. Taylor that students were struggling to get started. He called the class together and suggested that they draw a diagram. He proceeded to draw a stick figure to represent Trevor and to draw the three people for whom Trevor did good deeds.  He led the class through a series of questions that resulted in a diagram as shown.  He told students to continue the diagram for two more stages and to record their information in a table so they could keep track of the number of deeds in each stage.  With a clear idea of what to do, students continued to work in their groups to complete the diagram and table.</a:t>
            </a:r>
            <a:endParaRPr lang="en-US" dirty="0">
              <a:solidFill>
                <a:srgbClr val="003366"/>
              </a:solidFill>
              <a:latin typeface="Verdana"/>
              <a:cs typeface="Verdana"/>
            </a:endParaRPr>
          </a:p>
        </p:txBody>
      </p:sp>
      <p:pic>
        <p:nvPicPr>
          <p:cNvPr id="41" name="Picture 40"/>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Another Pay It Forward Lesson</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140700" y="11110"/>
            <a:ext cx="1003300" cy="1166628"/>
          </a:xfrm>
          <a:prstGeom prst="rect">
            <a:avLst/>
          </a:prstGeom>
        </p:spPr>
      </p:pic>
      <p:sp>
        <p:nvSpPr>
          <p:cNvPr id="3" name="TextBox 2"/>
          <p:cNvSpPr txBox="1"/>
          <p:nvPr/>
        </p:nvSpPr>
        <p:spPr>
          <a:xfrm>
            <a:off x="7550634" y="2967151"/>
            <a:ext cx="1180131" cy="400110"/>
          </a:xfrm>
          <a:prstGeom prst="rect">
            <a:avLst/>
          </a:prstGeom>
          <a:noFill/>
        </p:spPr>
        <p:txBody>
          <a:bodyPr wrap="none" rtlCol="0">
            <a:spAutoFit/>
          </a:bodyPr>
          <a:lstStyle/>
          <a:p>
            <a:r>
              <a:rPr lang="en-US" sz="2000" dirty="0" smtClean="0">
                <a:solidFill>
                  <a:srgbClr val="003366"/>
                </a:solidFill>
                <a:latin typeface="Verdana" pitchFamily="34" charset="0"/>
                <a:ea typeface="Verdana" pitchFamily="34" charset="0"/>
                <a:cs typeface="Verdana" pitchFamily="34" charset="0"/>
              </a:rPr>
              <a:t>Stage 1</a:t>
            </a:r>
            <a:endParaRPr lang="en-US" sz="2000" dirty="0">
              <a:solidFill>
                <a:srgbClr val="003366"/>
              </a:solidFill>
              <a:latin typeface="Verdana" pitchFamily="34" charset="0"/>
              <a:ea typeface="Verdana" pitchFamily="34" charset="0"/>
              <a:cs typeface="Verdana" pitchFamily="34" charset="0"/>
            </a:endParaRPr>
          </a:p>
        </p:txBody>
      </p:sp>
      <p:grpSp>
        <p:nvGrpSpPr>
          <p:cNvPr id="19" name="Group 18"/>
          <p:cNvGrpSpPr/>
          <p:nvPr/>
        </p:nvGrpSpPr>
        <p:grpSpPr>
          <a:xfrm>
            <a:off x="4521200" y="1303866"/>
            <a:ext cx="406400" cy="911199"/>
            <a:chOff x="3793066" y="1761066"/>
            <a:chExt cx="457200" cy="1083734"/>
          </a:xfrm>
        </p:grpSpPr>
        <p:cxnSp>
          <p:nvCxnSpPr>
            <p:cNvPr id="10" name="Straight Connector 9"/>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793066" y="1761066"/>
              <a:ext cx="457200" cy="1083734"/>
              <a:chOff x="3166533" y="1794933"/>
              <a:chExt cx="457200" cy="1083734"/>
            </a:xfrm>
          </p:grpSpPr>
          <p:sp>
            <p:nvSpPr>
              <p:cNvPr id="7" name="Oval 6"/>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1" name="Straight Connector 20"/>
          <p:cNvCxnSpPr/>
          <p:nvPr/>
        </p:nvCxnSpPr>
        <p:spPr>
          <a:xfrm>
            <a:off x="4746978" y="2302933"/>
            <a:ext cx="0" cy="369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981361" y="2302933"/>
            <a:ext cx="1765618" cy="369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746978" y="2302933"/>
            <a:ext cx="2075484" cy="369332"/>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511778" y="2811269"/>
            <a:ext cx="406400" cy="911199"/>
            <a:chOff x="3793066" y="1761066"/>
            <a:chExt cx="457200" cy="1083734"/>
          </a:xfrm>
        </p:grpSpPr>
        <p:cxnSp>
          <p:nvCxnSpPr>
            <p:cNvPr id="29" name="Straight Connector 28"/>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3793066" y="1761066"/>
              <a:ext cx="457200" cy="1083734"/>
              <a:chOff x="3166533" y="1794933"/>
              <a:chExt cx="457200" cy="1083734"/>
            </a:xfrm>
          </p:grpSpPr>
          <p:sp>
            <p:nvSpPr>
              <p:cNvPr id="31" name="Oval 30"/>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5" name="Group 34"/>
          <p:cNvGrpSpPr/>
          <p:nvPr/>
        </p:nvGrpSpPr>
        <p:grpSpPr>
          <a:xfrm>
            <a:off x="4543778" y="2799728"/>
            <a:ext cx="406400" cy="911199"/>
            <a:chOff x="3793066" y="1761066"/>
            <a:chExt cx="457200" cy="1083734"/>
          </a:xfrm>
        </p:grpSpPr>
        <p:cxnSp>
          <p:nvCxnSpPr>
            <p:cNvPr id="36" name="Straight Connector 35"/>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3793066" y="1761066"/>
              <a:ext cx="457200" cy="1083734"/>
              <a:chOff x="3166533" y="1794933"/>
              <a:chExt cx="457200" cy="1083734"/>
            </a:xfrm>
          </p:grpSpPr>
          <p:sp>
            <p:nvSpPr>
              <p:cNvPr id="38" name="Oval 37"/>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4" name="Group 43"/>
          <p:cNvGrpSpPr/>
          <p:nvPr/>
        </p:nvGrpSpPr>
        <p:grpSpPr>
          <a:xfrm>
            <a:off x="6858000" y="2811269"/>
            <a:ext cx="406400" cy="911199"/>
            <a:chOff x="3793066" y="1761066"/>
            <a:chExt cx="457200" cy="1083734"/>
          </a:xfrm>
        </p:grpSpPr>
        <p:cxnSp>
          <p:nvCxnSpPr>
            <p:cNvPr id="45" name="Straight Connector 44"/>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3793066" y="1761066"/>
              <a:ext cx="457200" cy="1083734"/>
              <a:chOff x="3166533" y="1794933"/>
              <a:chExt cx="457200" cy="1083734"/>
            </a:xfrm>
          </p:grpSpPr>
          <p:sp>
            <p:nvSpPr>
              <p:cNvPr id="47" name="Oval 46"/>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3" name="Group 92"/>
          <p:cNvGrpSpPr/>
          <p:nvPr/>
        </p:nvGrpSpPr>
        <p:grpSpPr>
          <a:xfrm>
            <a:off x="6335994" y="3844564"/>
            <a:ext cx="1194532" cy="1016048"/>
            <a:chOff x="2007910" y="3710927"/>
            <a:chExt cx="1194532" cy="1016048"/>
          </a:xfrm>
        </p:grpSpPr>
        <p:grpSp>
          <p:nvGrpSpPr>
            <p:cNvPr id="51" name="Group 50"/>
            <p:cNvGrpSpPr/>
            <p:nvPr/>
          </p:nvGrpSpPr>
          <p:grpSpPr>
            <a:xfrm>
              <a:off x="2007910" y="4200188"/>
              <a:ext cx="225778" cy="526787"/>
              <a:chOff x="3793066" y="1761066"/>
              <a:chExt cx="457200" cy="1083734"/>
            </a:xfrm>
          </p:grpSpPr>
          <p:cxnSp>
            <p:nvCxnSpPr>
              <p:cNvPr id="52" name="Straight Connector 5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3793066" y="1761066"/>
                <a:ext cx="457200" cy="1083734"/>
                <a:chOff x="3166533" y="1794933"/>
                <a:chExt cx="457200" cy="1083734"/>
              </a:xfrm>
            </p:grpSpPr>
            <p:sp>
              <p:nvSpPr>
                <p:cNvPr id="54" name="Oval 5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72" name="Group 71"/>
            <p:cNvGrpSpPr/>
            <p:nvPr/>
          </p:nvGrpSpPr>
          <p:grpSpPr>
            <a:xfrm>
              <a:off x="2452567" y="4194641"/>
              <a:ext cx="225778" cy="526787"/>
              <a:chOff x="3793066" y="1761066"/>
              <a:chExt cx="457200" cy="1083734"/>
            </a:xfrm>
          </p:grpSpPr>
          <p:cxnSp>
            <p:nvCxnSpPr>
              <p:cNvPr id="73" name="Straight Connector 72"/>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3793066" y="1761066"/>
                <a:ext cx="457200" cy="1083734"/>
                <a:chOff x="3166533" y="1794933"/>
                <a:chExt cx="457200" cy="1083734"/>
              </a:xfrm>
            </p:grpSpPr>
            <p:sp>
              <p:nvSpPr>
                <p:cNvPr id="75" name="Oval 74"/>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 name="Straight Connector 75"/>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79" name="Group 78"/>
            <p:cNvGrpSpPr/>
            <p:nvPr/>
          </p:nvGrpSpPr>
          <p:grpSpPr>
            <a:xfrm>
              <a:off x="2976664" y="4194641"/>
              <a:ext cx="225778" cy="526787"/>
              <a:chOff x="3793066" y="1761066"/>
              <a:chExt cx="457200" cy="1083734"/>
            </a:xfrm>
          </p:grpSpPr>
          <p:cxnSp>
            <p:nvCxnSpPr>
              <p:cNvPr id="80" name="Straight Connector 79"/>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3793066" y="1761066"/>
                <a:ext cx="457200" cy="1083734"/>
                <a:chOff x="3166533" y="1794933"/>
                <a:chExt cx="457200" cy="1083734"/>
              </a:xfrm>
            </p:grpSpPr>
            <p:sp>
              <p:nvSpPr>
                <p:cNvPr id="82" name="Oval 81"/>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3" name="Straight Connector 82"/>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87" name="Straight Connector 86"/>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endCxn id="75"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2160310" y="4352588"/>
            <a:ext cx="225778" cy="526787"/>
            <a:chOff x="3793066" y="1761066"/>
            <a:chExt cx="457200" cy="1083734"/>
          </a:xfrm>
        </p:grpSpPr>
        <p:cxnSp>
          <p:nvCxnSpPr>
            <p:cNvPr id="113" name="Straight Connector 112"/>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3793066" y="1761066"/>
              <a:ext cx="457200" cy="1083734"/>
              <a:chOff x="3166533" y="1794933"/>
              <a:chExt cx="457200" cy="1083734"/>
            </a:xfrm>
          </p:grpSpPr>
          <p:sp>
            <p:nvSpPr>
              <p:cNvPr id="115" name="Oval 114"/>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6" name="Straight Connector 115"/>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6" name="Group 95"/>
          <p:cNvGrpSpPr/>
          <p:nvPr/>
        </p:nvGrpSpPr>
        <p:grpSpPr>
          <a:xfrm>
            <a:off x="2604967" y="4347041"/>
            <a:ext cx="225778" cy="526787"/>
            <a:chOff x="3793066" y="1761066"/>
            <a:chExt cx="457200" cy="1083734"/>
          </a:xfrm>
        </p:grpSpPr>
        <p:cxnSp>
          <p:nvCxnSpPr>
            <p:cNvPr id="107" name="Straight Connector 106"/>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08" name="Group 107"/>
            <p:cNvGrpSpPr/>
            <p:nvPr/>
          </p:nvGrpSpPr>
          <p:grpSpPr>
            <a:xfrm>
              <a:off x="3793066" y="1761066"/>
              <a:ext cx="457200" cy="1083734"/>
              <a:chOff x="3166533" y="1794933"/>
              <a:chExt cx="457200" cy="1083734"/>
            </a:xfrm>
          </p:grpSpPr>
          <p:sp>
            <p:nvSpPr>
              <p:cNvPr id="109" name="Oval 108"/>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0" name="Straight Connector 109"/>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97" name="Group 96"/>
          <p:cNvGrpSpPr/>
          <p:nvPr/>
        </p:nvGrpSpPr>
        <p:grpSpPr>
          <a:xfrm>
            <a:off x="3129064" y="4347041"/>
            <a:ext cx="225778" cy="526787"/>
            <a:chOff x="3793066" y="1761066"/>
            <a:chExt cx="457200" cy="1083734"/>
          </a:xfrm>
        </p:grpSpPr>
        <p:cxnSp>
          <p:nvCxnSpPr>
            <p:cNvPr id="101" name="Straight Connector 100"/>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3793066" y="1761066"/>
              <a:ext cx="457200" cy="1083734"/>
              <a:chOff x="3166533" y="1794933"/>
              <a:chExt cx="457200" cy="1083734"/>
            </a:xfrm>
          </p:grpSpPr>
          <p:sp>
            <p:nvSpPr>
              <p:cNvPr id="103" name="Oval 102"/>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4" name="Straight Connector 103"/>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98" name="Straight Connector 97"/>
          <p:cNvCxnSpPr/>
          <p:nvPr/>
        </p:nvCxnSpPr>
        <p:spPr>
          <a:xfrm flipH="1">
            <a:off x="2285743" y="38748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2889956" y="38633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endCxn id="109" idx="7"/>
          </p:cNvCxnSpPr>
          <p:nvPr/>
        </p:nvCxnSpPr>
        <p:spPr>
          <a:xfrm flipH="1">
            <a:off x="2782391" y="38748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4149712" y="3863327"/>
            <a:ext cx="1194532" cy="1016048"/>
            <a:chOff x="2007910" y="3710927"/>
            <a:chExt cx="1194532" cy="1016048"/>
          </a:xfrm>
        </p:grpSpPr>
        <p:grpSp>
          <p:nvGrpSpPr>
            <p:cNvPr id="120" name="Group 119"/>
            <p:cNvGrpSpPr/>
            <p:nvPr/>
          </p:nvGrpSpPr>
          <p:grpSpPr>
            <a:xfrm>
              <a:off x="2007910" y="4200188"/>
              <a:ext cx="225778" cy="526787"/>
              <a:chOff x="3793066" y="1761066"/>
              <a:chExt cx="457200" cy="1083734"/>
            </a:xfrm>
          </p:grpSpPr>
          <p:cxnSp>
            <p:nvCxnSpPr>
              <p:cNvPr id="138" name="Straight Connector 13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39" name="Group 138"/>
              <p:cNvGrpSpPr/>
              <p:nvPr/>
            </p:nvGrpSpPr>
            <p:grpSpPr>
              <a:xfrm>
                <a:off x="3793066" y="1761066"/>
                <a:ext cx="457200" cy="1083734"/>
                <a:chOff x="3166533" y="1794933"/>
                <a:chExt cx="457200" cy="1083734"/>
              </a:xfrm>
            </p:grpSpPr>
            <p:sp>
              <p:nvSpPr>
                <p:cNvPr id="140" name="Oval 13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1" name="Straight Connector 14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1" name="Group 120"/>
            <p:cNvGrpSpPr/>
            <p:nvPr/>
          </p:nvGrpSpPr>
          <p:grpSpPr>
            <a:xfrm>
              <a:off x="2452567" y="4194641"/>
              <a:ext cx="225778" cy="526787"/>
              <a:chOff x="3793066" y="1761066"/>
              <a:chExt cx="457200" cy="1083734"/>
            </a:xfrm>
          </p:grpSpPr>
          <p:cxnSp>
            <p:nvCxnSpPr>
              <p:cNvPr id="132" name="Straight Connector 13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33" name="Group 132"/>
              <p:cNvGrpSpPr/>
              <p:nvPr/>
            </p:nvGrpSpPr>
            <p:grpSpPr>
              <a:xfrm>
                <a:off x="3793066" y="1761066"/>
                <a:ext cx="457200" cy="1083734"/>
                <a:chOff x="3166533" y="1794933"/>
                <a:chExt cx="457200" cy="1083734"/>
              </a:xfrm>
            </p:grpSpPr>
            <p:sp>
              <p:nvSpPr>
                <p:cNvPr id="134" name="Oval 13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5" name="Straight Connector 13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2" name="Group 121"/>
            <p:cNvGrpSpPr/>
            <p:nvPr/>
          </p:nvGrpSpPr>
          <p:grpSpPr>
            <a:xfrm>
              <a:off x="2976664" y="4194641"/>
              <a:ext cx="225778" cy="526787"/>
              <a:chOff x="3793066" y="1761066"/>
              <a:chExt cx="457200" cy="1083734"/>
            </a:xfrm>
          </p:grpSpPr>
          <p:cxnSp>
            <p:nvCxnSpPr>
              <p:cNvPr id="126" name="Straight Connector 125"/>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27" name="Group 126"/>
              <p:cNvGrpSpPr/>
              <p:nvPr/>
            </p:nvGrpSpPr>
            <p:grpSpPr>
              <a:xfrm>
                <a:off x="3793066" y="1761066"/>
                <a:ext cx="457200" cy="1083734"/>
                <a:chOff x="3166533" y="1794933"/>
                <a:chExt cx="457200" cy="1083734"/>
              </a:xfrm>
            </p:grpSpPr>
            <p:sp>
              <p:nvSpPr>
                <p:cNvPr id="128" name="Oval 127"/>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9" name="Straight Connector 128"/>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23" name="Straight Connector 122"/>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endCxn id="134"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4" name="TextBox 143"/>
          <p:cNvSpPr txBox="1"/>
          <p:nvPr/>
        </p:nvSpPr>
        <p:spPr>
          <a:xfrm>
            <a:off x="7671354" y="3844564"/>
            <a:ext cx="1180131" cy="400110"/>
          </a:xfrm>
          <a:prstGeom prst="rect">
            <a:avLst/>
          </a:prstGeom>
          <a:noFill/>
        </p:spPr>
        <p:txBody>
          <a:bodyPr wrap="none" rtlCol="0">
            <a:spAutoFit/>
          </a:bodyPr>
          <a:lstStyle/>
          <a:p>
            <a:r>
              <a:rPr lang="en-US" sz="2000" dirty="0" smtClean="0">
                <a:solidFill>
                  <a:srgbClr val="003366"/>
                </a:solidFill>
                <a:latin typeface="Verdana" pitchFamily="34" charset="0"/>
                <a:ea typeface="Verdana" pitchFamily="34" charset="0"/>
                <a:cs typeface="Verdana" pitchFamily="34" charset="0"/>
              </a:rPr>
              <a:t>Stage 2</a:t>
            </a:r>
            <a:endParaRPr lang="en-US" sz="2000" dirty="0">
              <a:solidFill>
                <a:srgbClr val="003366"/>
              </a:solidFill>
              <a:latin typeface="Verdana" pitchFamily="34" charset="0"/>
              <a:ea typeface="Verdana" pitchFamily="34" charset="0"/>
              <a:cs typeface="Verdana" pitchFamily="34" charset="0"/>
            </a:endParaRPr>
          </a:p>
        </p:txBody>
      </p:sp>
      <p:grpSp>
        <p:nvGrpSpPr>
          <p:cNvPr id="221" name="Group 220"/>
          <p:cNvGrpSpPr/>
          <p:nvPr/>
        </p:nvGrpSpPr>
        <p:grpSpPr>
          <a:xfrm>
            <a:off x="6172640" y="4943792"/>
            <a:ext cx="2149907" cy="409392"/>
            <a:chOff x="1617453" y="4917349"/>
            <a:chExt cx="2149907" cy="409392"/>
          </a:xfrm>
        </p:grpSpPr>
        <p:grpSp>
          <p:nvGrpSpPr>
            <p:cNvPr id="146" name="Group 145"/>
            <p:cNvGrpSpPr/>
            <p:nvPr/>
          </p:nvGrpSpPr>
          <p:grpSpPr>
            <a:xfrm>
              <a:off x="1617453" y="4935945"/>
              <a:ext cx="646815" cy="384978"/>
              <a:chOff x="2007910" y="3710927"/>
              <a:chExt cx="1194532" cy="1016048"/>
            </a:xfrm>
          </p:grpSpPr>
          <p:grpSp>
            <p:nvGrpSpPr>
              <p:cNvPr id="147" name="Group 146"/>
              <p:cNvGrpSpPr/>
              <p:nvPr/>
            </p:nvGrpSpPr>
            <p:grpSpPr>
              <a:xfrm>
                <a:off x="2007910" y="4200188"/>
                <a:ext cx="225778" cy="526787"/>
                <a:chOff x="3793066" y="1761066"/>
                <a:chExt cx="457200" cy="1083734"/>
              </a:xfrm>
            </p:grpSpPr>
            <p:cxnSp>
              <p:nvCxnSpPr>
                <p:cNvPr id="165" name="Straight Connector 164"/>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66" name="Group 165"/>
                <p:cNvGrpSpPr/>
                <p:nvPr/>
              </p:nvGrpSpPr>
              <p:grpSpPr>
                <a:xfrm>
                  <a:off x="3793066" y="1761066"/>
                  <a:ext cx="457200" cy="1083734"/>
                  <a:chOff x="3166533" y="1794933"/>
                  <a:chExt cx="457200" cy="1083734"/>
                </a:xfrm>
              </p:grpSpPr>
              <p:sp>
                <p:nvSpPr>
                  <p:cNvPr id="167" name="Oval 166"/>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8" name="Straight Connector 167"/>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48" name="Group 147"/>
              <p:cNvGrpSpPr/>
              <p:nvPr/>
            </p:nvGrpSpPr>
            <p:grpSpPr>
              <a:xfrm>
                <a:off x="2452567" y="4194641"/>
                <a:ext cx="225778" cy="526787"/>
                <a:chOff x="3793066" y="1761066"/>
                <a:chExt cx="457200" cy="1083734"/>
              </a:xfrm>
            </p:grpSpPr>
            <p:cxnSp>
              <p:nvCxnSpPr>
                <p:cNvPr id="159" name="Straight Connector 158"/>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3793066" y="1761066"/>
                  <a:ext cx="457200" cy="1083734"/>
                  <a:chOff x="3166533" y="1794933"/>
                  <a:chExt cx="457200" cy="1083734"/>
                </a:xfrm>
              </p:grpSpPr>
              <p:sp>
                <p:nvSpPr>
                  <p:cNvPr id="161" name="Oval 160"/>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2" name="Straight Connector 161"/>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49" name="Group 148"/>
              <p:cNvGrpSpPr/>
              <p:nvPr/>
            </p:nvGrpSpPr>
            <p:grpSpPr>
              <a:xfrm>
                <a:off x="2976664" y="4194641"/>
                <a:ext cx="225778" cy="526787"/>
                <a:chOff x="3793066" y="1761066"/>
                <a:chExt cx="457200" cy="1083734"/>
              </a:xfrm>
            </p:grpSpPr>
            <p:cxnSp>
              <p:nvCxnSpPr>
                <p:cNvPr id="153" name="Straight Connector 152"/>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54" name="Group 153"/>
                <p:cNvGrpSpPr/>
                <p:nvPr/>
              </p:nvGrpSpPr>
              <p:grpSpPr>
                <a:xfrm>
                  <a:off x="3793066" y="1761066"/>
                  <a:ext cx="457200" cy="1083734"/>
                  <a:chOff x="3166533" y="1794933"/>
                  <a:chExt cx="457200" cy="1083734"/>
                </a:xfrm>
              </p:grpSpPr>
              <p:sp>
                <p:nvSpPr>
                  <p:cNvPr id="155" name="Oval 154"/>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6" name="Straight Connector 155"/>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50" name="Straight Connector 149"/>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a:endCxn id="161"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1" name="Group 170"/>
            <p:cNvGrpSpPr/>
            <p:nvPr/>
          </p:nvGrpSpPr>
          <p:grpSpPr>
            <a:xfrm>
              <a:off x="2358735" y="4941763"/>
              <a:ext cx="646815" cy="384978"/>
              <a:chOff x="2007910" y="3710927"/>
              <a:chExt cx="1194532" cy="1016048"/>
            </a:xfrm>
          </p:grpSpPr>
          <p:grpSp>
            <p:nvGrpSpPr>
              <p:cNvPr id="172" name="Group 171"/>
              <p:cNvGrpSpPr/>
              <p:nvPr/>
            </p:nvGrpSpPr>
            <p:grpSpPr>
              <a:xfrm>
                <a:off x="2007910" y="4200188"/>
                <a:ext cx="225778" cy="526787"/>
                <a:chOff x="3793066" y="1761066"/>
                <a:chExt cx="457200" cy="1083734"/>
              </a:xfrm>
            </p:grpSpPr>
            <p:cxnSp>
              <p:nvCxnSpPr>
                <p:cNvPr id="190" name="Straight Connector 189"/>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91" name="Group 190"/>
                <p:cNvGrpSpPr/>
                <p:nvPr/>
              </p:nvGrpSpPr>
              <p:grpSpPr>
                <a:xfrm>
                  <a:off x="3793066" y="1761066"/>
                  <a:ext cx="457200" cy="1083734"/>
                  <a:chOff x="3166533" y="1794933"/>
                  <a:chExt cx="457200" cy="1083734"/>
                </a:xfrm>
              </p:grpSpPr>
              <p:sp>
                <p:nvSpPr>
                  <p:cNvPr id="192" name="Oval 191"/>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3" name="Straight Connector 192"/>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73" name="Group 172"/>
              <p:cNvGrpSpPr/>
              <p:nvPr/>
            </p:nvGrpSpPr>
            <p:grpSpPr>
              <a:xfrm>
                <a:off x="2452567" y="4194641"/>
                <a:ext cx="225778" cy="526787"/>
                <a:chOff x="3793066" y="1761066"/>
                <a:chExt cx="457200" cy="1083734"/>
              </a:xfrm>
            </p:grpSpPr>
            <p:cxnSp>
              <p:nvCxnSpPr>
                <p:cNvPr id="184" name="Straight Connector 183"/>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85" name="Group 184"/>
                <p:cNvGrpSpPr/>
                <p:nvPr/>
              </p:nvGrpSpPr>
              <p:grpSpPr>
                <a:xfrm>
                  <a:off x="3793066" y="1761066"/>
                  <a:ext cx="457200" cy="1083734"/>
                  <a:chOff x="3166533" y="1794933"/>
                  <a:chExt cx="457200" cy="1083734"/>
                </a:xfrm>
              </p:grpSpPr>
              <p:sp>
                <p:nvSpPr>
                  <p:cNvPr id="186" name="Oval 185"/>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7" name="Straight Connector 186"/>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74" name="Group 173"/>
              <p:cNvGrpSpPr/>
              <p:nvPr/>
            </p:nvGrpSpPr>
            <p:grpSpPr>
              <a:xfrm>
                <a:off x="2976664" y="4194641"/>
                <a:ext cx="225778" cy="526787"/>
                <a:chOff x="3793066" y="1761066"/>
                <a:chExt cx="457200" cy="1083734"/>
              </a:xfrm>
            </p:grpSpPr>
            <p:cxnSp>
              <p:nvCxnSpPr>
                <p:cNvPr id="178" name="Straight Connector 17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179" name="Group 178"/>
                <p:cNvGrpSpPr/>
                <p:nvPr/>
              </p:nvGrpSpPr>
              <p:grpSpPr>
                <a:xfrm>
                  <a:off x="3793066" y="1761066"/>
                  <a:ext cx="457200" cy="1083734"/>
                  <a:chOff x="3166533" y="1794933"/>
                  <a:chExt cx="457200" cy="1083734"/>
                </a:xfrm>
              </p:grpSpPr>
              <p:sp>
                <p:nvSpPr>
                  <p:cNvPr id="180" name="Oval 17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1" name="Straight Connector 18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75" name="Straight Connector 174"/>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endCxn id="186"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96" name="Group 195"/>
            <p:cNvGrpSpPr/>
            <p:nvPr/>
          </p:nvGrpSpPr>
          <p:grpSpPr>
            <a:xfrm>
              <a:off x="3120545" y="4917349"/>
              <a:ext cx="646815" cy="384978"/>
              <a:chOff x="2007910" y="3710927"/>
              <a:chExt cx="1194532" cy="1016048"/>
            </a:xfrm>
          </p:grpSpPr>
          <p:grpSp>
            <p:nvGrpSpPr>
              <p:cNvPr id="197" name="Group 196"/>
              <p:cNvGrpSpPr/>
              <p:nvPr/>
            </p:nvGrpSpPr>
            <p:grpSpPr>
              <a:xfrm>
                <a:off x="2007910" y="4200188"/>
                <a:ext cx="225778" cy="526787"/>
                <a:chOff x="3793066" y="1761066"/>
                <a:chExt cx="457200" cy="1083734"/>
              </a:xfrm>
            </p:grpSpPr>
            <p:cxnSp>
              <p:nvCxnSpPr>
                <p:cNvPr id="215" name="Straight Connector 214"/>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16" name="Group 215"/>
                <p:cNvGrpSpPr/>
                <p:nvPr/>
              </p:nvGrpSpPr>
              <p:grpSpPr>
                <a:xfrm>
                  <a:off x="3793066" y="1761066"/>
                  <a:ext cx="457200" cy="1083734"/>
                  <a:chOff x="3166533" y="1794933"/>
                  <a:chExt cx="457200" cy="1083734"/>
                </a:xfrm>
              </p:grpSpPr>
              <p:sp>
                <p:nvSpPr>
                  <p:cNvPr id="217" name="Oval 216"/>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8" name="Straight Connector 217"/>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98" name="Group 197"/>
              <p:cNvGrpSpPr/>
              <p:nvPr/>
            </p:nvGrpSpPr>
            <p:grpSpPr>
              <a:xfrm>
                <a:off x="2452567" y="4194641"/>
                <a:ext cx="225778" cy="526787"/>
                <a:chOff x="3793066" y="1761066"/>
                <a:chExt cx="457200" cy="1083734"/>
              </a:xfrm>
            </p:grpSpPr>
            <p:cxnSp>
              <p:nvCxnSpPr>
                <p:cNvPr id="209" name="Straight Connector 208"/>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10" name="Group 209"/>
                <p:cNvGrpSpPr/>
                <p:nvPr/>
              </p:nvGrpSpPr>
              <p:grpSpPr>
                <a:xfrm>
                  <a:off x="3793066" y="1761066"/>
                  <a:ext cx="457200" cy="1083734"/>
                  <a:chOff x="3166533" y="1794933"/>
                  <a:chExt cx="457200" cy="1083734"/>
                </a:xfrm>
              </p:grpSpPr>
              <p:sp>
                <p:nvSpPr>
                  <p:cNvPr id="211" name="Oval 210"/>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2" name="Straight Connector 211"/>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99" name="Group 198"/>
              <p:cNvGrpSpPr/>
              <p:nvPr/>
            </p:nvGrpSpPr>
            <p:grpSpPr>
              <a:xfrm>
                <a:off x="2976664" y="4194641"/>
                <a:ext cx="225778" cy="526787"/>
                <a:chOff x="3793066" y="1761066"/>
                <a:chExt cx="457200" cy="1083734"/>
              </a:xfrm>
            </p:grpSpPr>
            <p:cxnSp>
              <p:nvCxnSpPr>
                <p:cNvPr id="203" name="Straight Connector 202"/>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04" name="Group 203"/>
                <p:cNvGrpSpPr/>
                <p:nvPr/>
              </p:nvGrpSpPr>
              <p:grpSpPr>
                <a:xfrm>
                  <a:off x="3793066" y="1761066"/>
                  <a:ext cx="457200" cy="1083734"/>
                  <a:chOff x="3166533" y="1794933"/>
                  <a:chExt cx="457200" cy="1083734"/>
                </a:xfrm>
              </p:grpSpPr>
              <p:sp>
                <p:nvSpPr>
                  <p:cNvPr id="205" name="Oval 204"/>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6" name="Straight Connector 205"/>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00" name="Straight Connector 199"/>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Straight Connector 201"/>
              <p:cNvCxnSpPr>
                <a:endCxn id="211"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2" name="Group 221"/>
          <p:cNvGrpSpPr/>
          <p:nvPr/>
        </p:nvGrpSpPr>
        <p:grpSpPr>
          <a:xfrm>
            <a:off x="3775610" y="4947445"/>
            <a:ext cx="2149907" cy="409392"/>
            <a:chOff x="1617453" y="4917349"/>
            <a:chExt cx="2149907" cy="409392"/>
          </a:xfrm>
        </p:grpSpPr>
        <p:grpSp>
          <p:nvGrpSpPr>
            <p:cNvPr id="223" name="Group 222"/>
            <p:cNvGrpSpPr/>
            <p:nvPr/>
          </p:nvGrpSpPr>
          <p:grpSpPr>
            <a:xfrm>
              <a:off x="1617453" y="4935945"/>
              <a:ext cx="646815" cy="384978"/>
              <a:chOff x="2007910" y="3710927"/>
              <a:chExt cx="1194532" cy="1016048"/>
            </a:xfrm>
          </p:grpSpPr>
          <p:grpSp>
            <p:nvGrpSpPr>
              <p:cNvPr id="274" name="Group 273"/>
              <p:cNvGrpSpPr/>
              <p:nvPr/>
            </p:nvGrpSpPr>
            <p:grpSpPr>
              <a:xfrm>
                <a:off x="2007910" y="4200188"/>
                <a:ext cx="225778" cy="526787"/>
                <a:chOff x="3793066" y="1761066"/>
                <a:chExt cx="457200" cy="1083734"/>
              </a:xfrm>
            </p:grpSpPr>
            <p:cxnSp>
              <p:nvCxnSpPr>
                <p:cNvPr id="292" name="Straight Connector 29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93" name="Group 292"/>
                <p:cNvGrpSpPr/>
                <p:nvPr/>
              </p:nvGrpSpPr>
              <p:grpSpPr>
                <a:xfrm>
                  <a:off x="3793066" y="1761066"/>
                  <a:ext cx="457200" cy="1083734"/>
                  <a:chOff x="3166533" y="1794933"/>
                  <a:chExt cx="457200" cy="1083734"/>
                </a:xfrm>
              </p:grpSpPr>
              <p:sp>
                <p:nvSpPr>
                  <p:cNvPr id="294" name="Oval 29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5" name="Straight Connector 29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75" name="Group 274"/>
              <p:cNvGrpSpPr/>
              <p:nvPr/>
            </p:nvGrpSpPr>
            <p:grpSpPr>
              <a:xfrm>
                <a:off x="2452567" y="4194641"/>
                <a:ext cx="225778" cy="526787"/>
                <a:chOff x="3793066" y="1761066"/>
                <a:chExt cx="457200" cy="1083734"/>
              </a:xfrm>
            </p:grpSpPr>
            <p:cxnSp>
              <p:nvCxnSpPr>
                <p:cNvPr id="286" name="Straight Connector 285"/>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87" name="Group 286"/>
                <p:cNvGrpSpPr/>
                <p:nvPr/>
              </p:nvGrpSpPr>
              <p:grpSpPr>
                <a:xfrm>
                  <a:off x="3793066" y="1761066"/>
                  <a:ext cx="457200" cy="1083734"/>
                  <a:chOff x="3166533" y="1794933"/>
                  <a:chExt cx="457200" cy="1083734"/>
                </a:xfrm>
              </p:grpSpPr>
              <p:sp>
                <p:nvSpPr>
                  <p:cNvPr id="288" name="Oval 287"/>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9" name="Straight Connector 288"/>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76" name="Group 275"/>
              <p:cNvGrpSpPr/>
              <p:nvPr/>
            </p:nvGrpSpPr>
            <p:grpSpPr>
              <a:xfrm>
                <a:off x="2976664" y="4194641"/>
                <a:ext cx="225778" cy="526787"/>
                <a:chOff x="3793066" y="1761066"/>
                <a:chExt cx="457200" cy="1083734"/>
              </a:xfrm>
            </p:grpSpPr>
            <p:cxnSp>
              <p:nvCxnSpPr>
                <p:cNvPr id="280" name="Straight Connector 279"/>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81" name="Group 280"/>
                <p:cNvGrpSpPr/>
                <p:nvPr/>
              </p:nvGrpSpPr>
              <p:grpSpPr>
                <a:xfrm>
                  <a:off x="3793066" y="1761066"/>
                  <a:ext cx="457200" cy="1083734"/>
                  <a:chOff x="3166533" y="1794933"/>
                  <a:chExt cx="457200" cy="1083734"/>
                </a:xfrm>
              </p:grpSpPr>
              <p:sp>
                <p:nvSpPr>
                  <p:cNvPr id="282" name="Oval 281"/>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83" name="Straight Connector 282"/>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77" name="Straight Connector 276"/>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a:endCxn id="288"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4" name="Group 223"/>
            <p:cNvGrpSpPr/>
            <p:nvPr/>
          </p:nvGrpSpPr>
          <p:grpSpPr>
            <a:xfrm>
              <a:off x="2358735" y="4941763"/>
              <a:ext cx="646815" cy="384978"/>
              <a:chOff x="2007910" y="3710927"/>
              <a:chExt cx="1194532" cy="1016048"/>
            </a:xfrm>
          </p:grpSpPr>
          <p:grpSp>
            <p:nvGrpSpPr>
              <p:cNvPr id="250" name="Group 249"/>
              <p:cNvGrpSpPr/>
              <p:nvPr/>
            </p:nvGrpSpPr>
            <p:grpSpPr>
              <a:xfrm>
                <a:off x="2007910" y="4200188"/>
                <a:ext cx="225778" cy="526787"/>
                <a:chOff x="3793066" y="1761066"/>
                <a:chExt cx="457200" cy="1083734"/>
              </a:xfrm>
            </p:grpSpPr>
            <p:cxnSp>
              <p:nvCxnSpPr>
                <p:cNvPr id="268" name="Straight Connector 26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69" name="Group 268"/>
                <p:cNvGrpSpPr/>
                <p:nvPr/>
              </p:nvGrpSpPr>
              <p:grpSpPr>
                <a:xfrm>
                  <a:off x="3793066" y="1761066"/>
                  <a:ext cx="457200" cy="1083734"/>
                  <a:chOff x="3166533" y="1794933"/>
                  <a:chExt cx="457200" cy="1083734"/>
                </a:xfrm>
              </p:grpSpPr>
              <p:sp>
                <p:nvSpPr>
                  <p:cNvPr id="270" name="Oval 26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1" name="Straight Connector 27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51" name="Group 250"/>
              <p:cNvGrpSpPr/>
              <p:nvPr/>
            </p:nvGrpSpPr>
            <p:grpSpPr>
              <a:xfrm>
                <a:off x="2452567" y="4194641"/>
                <a:ext cx="225778" cy="526787"/>
                <a:chOff x="3793066" y="1761066"/>
                <a:chExt cx="457200" cy="1083734"/>
              </a:xfrm>
            </p:grpSpPr>
            <p:cxnSp>
              <p:nvCxnSpPr>
                <p:cNvPr id="262" name="Straight Connector 26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63" name="Group 262"/>
                <p:cNvGrpSpPr/>
                <p:nvPr/>
              </p:nvGrpSpPr>
              <p:grpSpPr>
                <a:xfrm>
                  <a:off x="3793066" y="1761066"/>
                  <a:ext cx="457200" cy="1083734"/>
                  <a:chOff x="3166533" y="1794933"/>
                  <a:chExt cx="457200" cy="1083734"/>
                </a:xfrm>
              </p:grpSpPr>
              <p:sp>
                <p:nvSpPr>
                  <p:cNvPr id="264" name="Oval 26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5" name="Straight Connector 26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52" name="Group 251"/>
              <p:cNvGrpSpPr/>
              <p:nvPr/>
            </p:nvGrpSpPr>
            <p:grpSpPr>
              <a:xfrm>
                <a:off x="2976664" y="4194641"/>
                <a:ext cx="225778" cy="526787"/>
                <a:chOff x="3793066" y="1761066"/>
                <a:chExt cx="457200" cy="1083734"/>
              </a:xfrm>
            </p:grpSpPr>
            <p:cxnSp>
              <p:nvCxnSpPr>
                <p:cNvPr id="256" name="Straight Connector 255"/>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57" name="Group 256"/>
                <p:cNvGrpSpPr/>
                <p:nvPr/>
              </p:nvGrpSpPr>
              <p:grpSpPr>
                <a:xfrm>
                  <a:off x="3793066" y="1761066"/>
                  <a:ext cx="457200" cy="1083734"/>
                  <a:chOff x="3166533" y="1794933"/>
                  <a:chExt cx="457200" cy="1083734"/>
                </a:xfrm>
              </p:grpSpPr>
              <p:sp>
                <p:nvSpPr>
                  <p:cNvPr id="258" name="Oval 257"/>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9" name="Straight Connector 258"/>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53" name="Straight Connector 252"/>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a:endCxn id="264"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5" name="Group 224"/>
            <p:cNvGrpSpPr/>
            <p:nvPr/>
          </p:nvGrpSpPr>
          <p:grpSpPr>
            <a:xfrm>
              <a:off x="3120545" y="4917349"/>
              <a:ext cx="646815" cy="384978"/>
              <a:chOff x="2007910" y="3710927"/>
              <a:chExt cx="1194532" cy="1016048"/>
            </a:xfrm>
          </p:grpSpPr>
          <p:grpSp>
            <p:nvGrpSpPr>
              <p:cNvPr id="226" name="Group 225"/>
              <p:cNvGrpSpPr/>
              <p:nvPr/>
            </p:nvGrpSpPr>
            <p:grpSpPr>
              <a:xfrm>
                <a:off x="2007910" y="4200188"/>
                <a:ext cx="225778" cy="526787"/>
                <a:chOff x="3793066" y="1761066"/>
                <a:chExt cx="457200" cy="1083734"/>
              </a:xfrm>
            </p:grpSpPr>
            <p:cxnSp>
              <p:nvCxnSpPr>
                <p:cNvPr id="244" name="Straight Connector 243"/>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45" name="Group 244"/>
                <p:cNvGrpSpPr/>
                <p:nvPr/>
              </p:nvGrpSpPr>
              <p:grpSpPr>
                <a:xfrm>
                  <a:off x="3793066" y="1761066"/>
                  <a:ext cx="457200" cy="1083734"/>
                  <a:chOff x="3166533" y="1794933"/>
                  <a:chExt cx="457200" cy="1083734"/>
                </a:xfrm>
              </p:grpSpPr>
              <p:sp>
                <p:nvSpPr>
                  <p:cNvPr id="246" name="Oval 245"/>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7" name="Straight Connector 246"/>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7" name="Group 226"/>
              <p:cNvGrpSpPr/>
              <p:nvPr/>
            </p:nvGrpSpPr>
            <p:grpSpPr>
              <a:xfrm>
                <a:off x="2452567" y="4194641"/>
                <a:ext cx="225778" cy="526787"/>
                <a:chOff x="3793066" y="1761066"/>
                <a:chExt cx="457200" cy="1083734"/>
              </a:xfrm>
            </p:grpSpPr>
            <p:cxnSp>
              <p:nvCxnSpPr>
                <p:cNvPr id="238" name="Straight Connector 23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39" name="Group 238"/>
                <p:cNvGrpSpPr/>
                <p:nvPr/>
              </p:nvGrpSpPr>
              <p:grpSpPr>
                <a:xfrm>
                  <a:off x="3793066" y="1761066"/>
                  <a:ext cx="457200" cy="1083734"/>
                  <a:chOff x="3166533" y="1794933"/>
                  <a:chExt cx="457200" cy="1083734"/>
                </a:xfrm>
              </p:grpSpPr>
              <p:sp>
                <p:nvSpPr>
                  <p:cNvPr id="240" name="Oval 23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1" name="Straight Connector 24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8" name="Group 227"/>
              <p:cNvGrpSpPr/>
              <p:nvPr/>
            </p:nvGrpSpPr>
            <p:grpSpPr>
              <a:xfrm>
                <a:off x="2976664" y="4194641"/>
                <a:ext cx="225778" cy="526787"/>
                <a:chOff x="3793066" y="1761066"/>
                <a:chExt cx="457200" cy="1083734"/>
              </a:xfrm>
            </p:grpSpPr>
            <p:cxnSp>
              <p:nvCxnSpPr>
                <p:cNvPr id="232" name="Straight Connector 23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233" name="Group 232"/>
                <p:cNvGrpSpPr/>
                <p:nvPr/>
              </p:nvGrpSpPr>
              <p:grpSpPr>
                <a:xfrm>
                  <a:off x="3793066" y="1761066"/>
                  <a:ext cx="457200" cy="1083734"/>
                  <a:chOff x="3166533" y="1794933"/>
                  <a:chExt cx="457200" cy="1083734"/>
                </a:xfrm>
              </p:grpSpPr>
              <p:sp>
                <p:nvSpPr>
                  <p:cNvPr id="234" name="Oval 23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5" name="Straight Connector 23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29" name="Straight Connector 228"/>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Connector 230"/>
              <p:cNvCxnSpPr>
                <a:endCxn id="240"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98" name="Group 297"/>
          <p:cNvGrpSpPr/>
          <p:nvPr/>
        </p:nvGrpSpPr>
        <p:grpSpPr>
          <a:xfrm>
            <a:off x="1389830" y="4979599"/>
            <a:ext cx="2149907" cy="409392"/>
            <a:chOff x="1617453" y="4917349"/>
            <a:chExt cx="2149907" cy="409392"/>
          </a:xfrm>
        </p:grpSpPr>
        <p:grpSp>
          <p:nvGrpSpPr>
            <p:cNvPr id="299" name="Group 298"/>
            <p:cNvGrpSpPr/>
            <p:nvPr/>
          </p:nvGrpSpPr>
          <p:grpSpPr>
            <a:xfrm>
              <a:off x="1617453" y="4935945"/>
              <a:ext cx="646815" cy="384978"/>
              <a:chOff x="2007910" y="3710927"/>
              <a:chExt cx="1194532" cy="1016048"/>
            </a:xfrm>
          </p:grpSpPr>
          <p:grpSp>
            <p:nvGrpSpPr>
              <p:cNvPr id="350" name="Group 349"/>
              <p:cNvGrpSpPr/>
              <p:nvPr/>
            </p:nvGrpSpPr>
            <p:grpSpPr>
              <a:xfrm>
                <a:off x="2007910" y="4200188"/>
                <a:ext cx="225778" cy="526787"/>
                <a:chOff x="3793066" y="1761066"/>
                <a:chExt cx="457200" cy="1083734"/>
              </a:xfrm>
            </p:grpSpPr>
            <p:cxnSp>
              <p:nvCxnSpPr>
                <p:cNvPr id="368" name="Straight Connector 36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69" name="Group 368"/>
                <p:cNvGrpSpPr/>
                <p:nvPr/>
              </p:nvGrpSpPr>
              <p:grpSpPr>
                <a:xfrm>
                  <a:off x="3793066" y="1761066"/>
                  <a:ext cx="457200" cy="1083734"/>
                  <a:chOff x="3166533" y="1794933"/>
                  <a:chExt cx="457200" cy="1083734"/>
                </a:xfrm>
              </p:grpSpPr>
              <p:sp>
                <p:nvSpPr>
                  <p:cNvPr id="370" name="Oval 36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1" name="Straight Connector 37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51" name="Group 350"/>
              <p:cNvGrpSpPr/>
              <p:nvPr/>
            </p:nvGrpSpPr>
            <p:grpSpPr>
              <a:xfrm>
                <a:off x="2452567" y="4194641"/>
                <a:ext cx="225778" cy="526787"/>
                <a:chOff x="3793066" y="1761066"/>
                <a:chExt cx="457200" cy="1083734"/>
              </a:xfrm>
            </p:grpSpPr>
            <p:cxnSp>
              <p:nvCxnSpPr>
                <p:cNvPr id="362" name="Straight Connector 36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63" name="Group 362"/>
                <p:cNvGrpSpPr/>
                <p:nvPr/>
              </p:nvGrpSpPr>
              <p:grpSpPr>
                <a:xfrm>
                  <a:off x="3793066" y="1761066"/>
                  <a:ext cx="457200" cy="1083734"/>
                  <a:chOff x="3166533" y="1794933"/>
                  <a:chExt cx="457200" cy="1083734"/>
                </a:xfrm>
              </p:grpSpPr>
              <p:sp>
                <p:nvSpPr>
                  <p:cNvPr id="364" name="Oval 36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5" name="Straight Connector 36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52" name="Group 351"/>
              <p:cNvGrpSpPr/>
              <p:nvPr/>
            </p:nvGrpSpPr>
            <p:grpSpPr>
              <a:xfrm>
                <a:off x="2976664" y="4194641"/>
                <a:ext cx="225778" cy="526787"/>
                <a:chOff x="3793066" y="1761066"/>
                <a:chExt cx="457200" cy="1083734"/>
              </a:xfrm>
            </p:grpSpPr>
            <p:cxnSp>
              <p:nvCxnSpPr>
                <p:cNvPr id="356" name="Straight Connector 355"/>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57" name="Group 356"/>
                <p:cNvGrpSpPr/>
                <p:nvPr/>
              </p:nvGrpSpPr>
              <p:grpSpPr>
                <a:xfrm>
                  <a:off x="3793066" y="1761066"/>
                  <a:ext cx="457200" cy="1083734"/>
                  <a:chOff x="3166533" y="1794933"/>
                  <a:chExt cx="457200" cy="1083734"/>
                </a:xfrm>
              </p:grpSpPr>
              <p:sp>
                <p:nvSpPr>
                  <p:cNvPr id="358" name="Oval 357"/>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9" name="Straight Connector 358"/>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353" name="Straight Connector 352"/>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55" name="Straight Connector 354"/>
              <p:cNvCxnSpPr>
                <a:endCxn id="364"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00" name="Group 299"/>
            <p:cNvGrpSpPr/>
            <p:nvPr/>
          </p:nvGrpSpPr>
          <p:grpSpPr>
            <a:xfrm>
              <a:off x="2358735" y="4941763"/>
              <a:ext cx="646815" cy="384978"/>
              <a:chOff x="2007910" y="3710927"/>
              <a:chExt cx="1194532" cy="1016048"/>
            </a:xfrm>
          </p:grpSpPr>
          <p:grpSp>
            <p:nvGrpSpPr>
              <p:cNvPr id="326" name="Group 325"/>
              <p:cNvGrpSpPr/>
              <p:nvPr/>
            </p:nvGrpSpPr>
            <p:grpSpPr>
              <a:xfrm>
                <a:off x="2007910" y="4200188"/>
                <a:ext cx="225778" cy="526787"/>
                <a:chOff x="3793066" y="1761066"/>
                <a:chExt cx="457200" cy="1083734"/>
              </a:xfrm>
            </p:grpSpPr>
            <p:cxnSp>
              <p:nvCxnSpPr>
                <p:cNvPr id="344" name="Straight Connector 343"/>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45" name="Group 344"/>
                <p:cNvGrpSpPr/>
                <p:nvPr/>
              </p:nvGrpSpPr>
              <p:grpSpPr>
                <a:xfrm>
                  <a:off x="3793066" y="1761066"/>
                  <a:ext cx="457200" cy="1083734"/>
                  <a:chOff x="3166533" y="1794933"/>
                  <a:chExt cx="457200" cy="1083734"/>
                </a:xfrm>
              </p:grpSpPr>
              <p:sp>
                <p:nvSpPr>
                  <p:cNvPr id="346" name="Oval 345"/>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7" name="Straight Connector 346"/>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27" name="Group 326"/>
              <p:cNvGrpSpPr/>
              <p:nvPr/>
            </p:nvGrpSpPr>
            <p:grpSpPr>
              <a:xfrm>
                <a:off x="2452567" y="4194641"/>
                <a:ext cx="225778" cy="526787"/>
                <a:chOff x="3793066" y="1761066"/>
                <a:chExt cx="457200" cy="1083734"/>
              </a:xfrm>
            </p:grpSpPr>
            <p:cxnSp>
              <p:nvCxnSpPr>
                <p:cNvPr id="338" name="Straight Connector 33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a:off x="3793066" y="1761066"/>
                  <a:ext cx="457200" cy="1083734"/>
                  <a:chOff x="3166533" y="1794933"/>
                  <a:chExt cx="457200" cy="1083734"/>
                </a:xfrm>
              </p:grpSpPr>
              <p:sp>
                <p:nvSpPr>
                  <p:cNvPr id="340" name="Oval 33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1" name="Straight Connector 34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28" name="Group 327"/>
              <p:cNvGrpSpPr/>
              <p:nvPr/>
            </p:nvGrpSpPr>
            <p:grpSpPr>
              <a:xfrm>
                <a:off x="2976664" y="4194641"/>
                <a:ext cx="225778" cy="526787"/>
                <a:chOff x="3793066" y="1761066"/>
                <a:chExt cx="457200" cy="1083734"/>
              </a:xfrm>
            </p:grpSpPr>
            <p:cxnSp>
              <p:nvCxnSpPr>
                <p:cNvPr id="332" name="Straight Connector 331"/>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33" name="Group 332"/>
                <p:cNvGrpSpPr/>
                <p:nvPr/>
              </p:nvGrpSpPr>
              <p:grpSpPr>
                <a:xfrm>
                  <a:off x="3793066" y="1761066"/>
                  <a:ext cx="457200" cy="1083734"/>
                  <a:chOff x="3166533" y="1794933"/>
                  <a:chExt cx="457200" cy="1083734"/>
                </a:xfrm>
              </p:grpSpPr>
              <p:sp>
                <p:nvSpPr>
                  <p:cNvPr id="334" name="Oval 333"/>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5" name="Straight Connector 334"/>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329" name="Straight Connector 328"/>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a:endCxn id="340"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01" name="Group 300"/>
            <p:cNvGrpSpPr/>
            <p:nvPr/>
          </p:nvGrpSpPr>
          <p:grpSpPr>
            <a:xfrm>
              <a:off x="3120545" y="4917349"/>
              <a:ext cx="646815" cy="384978"/>
              <a:chOff x="2007910" y="3710927"/>
              <a:chExt cx="1194532" cy="1016048"/>
            </a:xfrm>
          </p:grpSpPr>
          <p:grpSp>
            <p:nvGrpSpPr>
              <p:cNvPr id="302" name="Group 301"/>
              <p:cNvGrpSpPr/>
              <p:nvPr/>
            </p:nvGrpSpPr>
            <p:grpSpPr>
              <a:xfrm>
                <a:off x="2007910" y="4200188"/>
                <a:ext cx="225778" cy="526787"/>
                <a:chOff x="3793066" y="1761066"/>
                <a:chExt cx="457200" cy="1083734"/>
              </a:xfrm>
            </p:grpSpPr>
            <p:cxnSp>
              <p:nvCxnSpPr>
                <p:cNvPr id="320" name="Straight Connector 319"/>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21" name="Group 320"/>
                <p:cNvGrpSpPr/>
                <p:nvPr/>
              </p:nvGrpSpPr>
              <p:grpSpPr>
                <a:xfrm>
                  <a:off x="3793066" y="1761066"/>
                  <a:ext cx="457200" cy="1083734"/>
                  <a:chOff x="3166533" y="1794933"/>
                  <a:chExt cx="457200" cy="1083734"/>
                </a:xfrm>
              </p:grpSpPr>
              <p:sp>
                <p:nvSpPr>
                  <p:cNvPr id="322" name="Oval 321"/>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3" name="Straight Connector 322"/>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03" name="Group 302"/>
              <p:cNvGrpSpPr/>
              <p:nvPr/>
            </p:nvGrpSpPr>
            <p:grpSpPr>
              <a:xfrm>
                <a:off x="2452567" y="4194641"/>
                <a:ext cx="225778" cy="526787"/>
                <a:chOff x="3793066" y="1761066"/>
                <a:chExt cx="457200" cy="1083734"/>
              </a:xfrm>
            </p:grpSpPr>
            <p:cxnSp>
              <p:nvCxnSpPr>
                <p:cNvPr id="314" name="Straight Connector 313"/>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15" name="Group 314"/>
                <p:cNvGrpSpPr/>
                <p:nvPr/>
              </p:nvGrpSpPr>
              <p:grpSpPr>
                <a:xfrm>
                  <a:off x="3793066" y="1761066"/>
                  <a:ext cx="457200" cy="1083734"/>
                  <a:chOff x="3166533" y="1794933"/>
                  <a:chExt cx="457200" cy="1083734"/>
                </a:xfrm>
              </p:grpSpPr>
              <p:sp>
                <p:nvSpPr>
                  <p:cNvPr id="316" name="Oval 315"/>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7" name="Straight Connector 316"/>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04" name="Group 303"/>
              <p:cNvGrpSpPr/>
              <p:nvPr/>
            </p:nvGrpSpPr>
            <p:grpSpPr>
              <a:xfrm>
                <a:off x="2976664" y="4194641"/>
                <a:ext cx="225778" cy="526787"/>
                <a:chOff x="3793066" y="1761066"/>
                <a:chExt cx="457200" cy="1083734"/>
              </a:xfrm>
            </p:grpSpPr>
            <p:cxnSp>
              <p:nvCxnSpPr>
                <p:cNvPr id="308" name="Straight Connector 307"/>
                <p:cNvCxnSpPr/>
                <p:nvPr/>
              </p:nvCxnSpPr>
              <p:spPr>
                <a:xfrm>
                  <a:off x="4047066" y="2184400"/>
                  <a:ext cx="0" cy="487865"/>
                </a:xfrm>
                <a:prstGeom prst="line">
                  <a:avLst/>
                </a:prstGeom>
              </p:spPr>
              <p:style>
                <a:lnRef idx="2">
                  <a:schemeClr val="accent1"/>
                </a:lnRef>
                <a:fillRef idx="0">
                  <a:schemeClr val="accent1"/>
                </a:fillRef>
                <a:effectRef idx="1">
                  <a:schemeClr val="accent1"/>
                </a:effectRef>
                <a:fontRef idx="minor">
                  <a:schemeClr val="tx1"/>
                </a:fontRef>
              </p:style>
            </p:cxnSp>
            <p:grpSp>
              <p:nvGrpSpPr>
                <p:cNvPr id="309" name="Group 308"/>
                <p:cNvGrpSpPr/>
                <p:nvPr/>
              </p:nvGrpSpPr>
              <p:grpSpPr>
                <a:xfrm>
                  <a:off x="3793066" y="1761066"/>
                  <a:ext cx="457200" cy="1083734"/>
                  <a:chOff x="3166533" y="1794933"/>
                  <a:chExt cx="457200" cy="1083734"/>
                </a:xfrm>
              </p:grpSpPr>
              <p:sp>
                <p:nvSpPr>
                  <p:cNvPr id="310" name="Oval 309"/>
                  <p:cNvSpPr/>
                  <p:nvPr/>
                </p:nvSpPr>
                <p:spPr>
                  <a:xfrm>
                    <a:off x="3251200" y="1794933"/>
                    <a:ext cx="321733" cy="389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1" name="Straight Connector 310"/>
                  <p:cNvCxnSpPr/>
                  <p:nvPr/>
                </p:nvCxnSpPr>
                <p:spPr>
                  <a:xfrm>
                    <a:off x="3166533" y="2421467"/>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H="1">
                    <a:off x="3251200" y="2672265"/>
                    <a:ext cx="169333" cy="20640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3420533" y="2672265"/>
                    <a:ext cx="203200" cy="206402"/>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305" name="Straight Connector 304"/>
              <p:cNvCxnSpPr/>
              <p:nvPr/>
            </p:nvCxnSpPr>
            <p:spPr>
              <a:xfrm flipH="1">
                <a:off x="2133343" y="3722468"/>
                <a:ext cx="604213" cy="472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2737556" y="3710927"/>
                <a:ext cx="351997" cy="4837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a:endCxn id="316" idx="7"/>
              </p:cNvCxnSpPr>
              <p:nvPr/>
            </p:nvCxnSpPr>
            <p:spPr>
              <a:xfrm flipH="1">
                <a:off x="2629991" y="3722468"/>
                <a:ext cx="107565" cy="499897"/>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450" name="TextBox 449"/>
          <p:cNvSpPr txBox="1"/>
          <p:nvPr/>
        </p:nvSpPr>
        <p:spPr>
          <a:xfrm>
            <a:off x="7855089" y="4479265"/>
            <a:ext cx="1180131" cy="400110"/>
          </a:xfrm>
          <a:prstGeom prst="rect">
            <a:avLst/>
          </a:prstGeom>
          <a:noFill/>
        </p:spPr>
        <p:txBody>
          <a:bodyPr wrap="none" rtlCol="0">
            <a:spAutoFit/>
          </a:bodyPr>
          <a:lstStyle/>
          <a:p>
            <a:r>
              <a:rPr lang="en-US" sz="2000" dirty="0" smtClean="0">
                <a:solidFill>
                  <a:srgbClr val="003366"/>
                </a:solidFill>
                <a:latin typeface="Verdana" pitchFamily="34" charset="0"/>
                <a:ea typeface="Verdana" pitchFamily="34" charset="0"/>
                <a:cs typeface="Verdana" pitchFamily="34" charset="0"/>
              </a:rPr>
              <a:t>Stage 3</a:t>
            </a:r>
            <a:endParaRPr lang="en-US" sz="2000" dirty="0">
              <a:solidFill>
                <a:srgbClr val="003366"/>
              </a:solidFill>
              <a:latin typeface="Verdana" pitchFamily="34" charset="0"/>
              <a:ea typeface="Verdana" pitchFamily="34" charset="0"/>
              <a:cs typeface="Verdana" pitchFamily="34" charset="0"/>
            </a:endParaRPr>
          </a:p>
        </p:txBody>
      </p:sp>
      <p:sp>
        <p:nvSpPr>
          <p:cNvPr id="8" name="TextBox 7"/>
          <p:cNvSpPr txBox="1"/>
          <p:nvPr/>
        </p:nvSpPr>
        <p:spPr>
          <a:xfrm>
            <a:off x="5236162" y="1599820"/>
            <a:ext cx="1141643" cy="400110"/>
          </a:xfrm>
          <a:prstGeom prst="rect">
            <a:avLst/>
          </a:prstGeom>
          <a:noFill/>
        </p:spPr>
        <p:txBody>
          <a:bodyPr wrap="square" rtlCol="0">
            <a:spAutoFit/>
          </a:bodyPr>
          <a:lstStyle/>
          <a:p>
            <a:r>
              <a:rPr lang="en-US" sz="2000" b="1" dirty="0" smtClean="0">
                <a:solidFill>
                  <a:srgbClr val="003366"/>
                </a:solidFill>
                <a:latin typeface="Verdana" pitchFamily="34" charset="0"/>
                <a:ea typeface="Verdana" pitchFamily="34" charset="0"/>
                <a:cs typeface="Verdana" pitchFamily="34" charset="0"/>
              </a:rPr>
              <a:t>Trevor</a:t>
            </a:r>
            <a:endParaRPr lang="en-US" sz="2000" b="1" dirty="0">
              <a:solidFill>
                <a:srgbClr val="0033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71672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rPr>
              <a:t>Agenda</a:t>
            </a:r>
          </a:p>
        </p:txBody>
      </p:sp>
      <p:sp>
        <p:nvSpPr>
          <p:cNvPr id="6" name="Rectangle 3"/>
          <p:cNvSpPr txBox="1">
            <a:spLocks noChangeArrowheads="1"/>
          </p:cNvSpPr>
          <p:nvPr/>
        </p:nvSpPr>
        <p:spPr>
          <a:xfrm>
            <a:off x="1296843" y="1462177"/>
            <a:ext cx="7361382" cy="4624298"/>
          </a:xfrm>
          <a:prstGeom prst="rect">
            <a:avLst/>
          </a:prstGeom>
        </p:spPr>
        <p:txBody>
          <a:bodyPr vert="horz" lIns="91440" tIns="45720" rIns="91440" bIns="45720" rtlCol="0">
            <a:normAutofit fontScale="32500" lnSpcReduction="20000"/>
          </a:bodyPr>
          <a:lstStyle/>
          <a:p>
            <a:pPr marL="228600" indent="-228600">
              <a:lnSpc>
                <a:spcPct val="120000"/>
              </a:lnSpc>
              <a:spcBef>
                <a:spcPts val="600"/>
              </a:spcBef>
              <a:spcAft>
                <a:spcPts val="600"/>
              </a:spcAft>
              <a:buFont typeface="Arial"/>
              <a:buChar char="•"/>
            </a:pPr>
            <a:r>
              <a:rPr lang="en-US" sz="7400" dirty="0" smtClean="0">
                <a:solidFill>
                  <a:srgbClr val="003366"/>
                </a:solidFill>
                <a:latin typeface="Verdana"/>
                <a:cs typeface="Verdana"/>
              </a:rPr>
              <a:t>Discuss a new publication from NCTM that is intended to support implementation of CCSSM and other rigorous standards</a:t>
            </a:r>
          </a:p>
          <a:p>
            <a:pPr marL="228600" indent="-228600">
              <a:lnSpc>
                <a:spcPct val="120000"/>
              </a:lnSpc>
              <a:spcBef>
                <a:spcPts val="600"/>
              </a:spcBef>
              <a:spcAft>
                <a:spcPts val="600"/>
              </a:spcAft>
              <a:buFont typeface="Arial"/>
              <a:buChar char="•"/>
            </a:pPr>
            <a:r>
              <a:rPr lang="en-US" sz="7400" dirty="0" smtClean="0">
                <a:solidFill>
                  <a:srgbClr val="003366"/>
                </a:solidFill>
                <a:latin typeface="Verdana"/>
                <a:cs typeface="Verdana"/>
              </a:rPr>
              <a:t>Read and analyze a short case of a teacher (Ms. Culver) who is attempting to support her students’ learning</a:t>
            </a:r>
          </a:p>
          <a:p>
            <a:pPr marL="228600" indent="-228600">
              <a:lnSpc>
                <a:spcPct val="120000"/>
              </a:lnSpc>
              <a:spcBef>
                <a:spcPts val="600"/>
              </a:spcBef>
              <a:spcAft>
                <a:spcPts val="600"/>
              </a:spcAft>
              <a:buFont typeface="Arial"/>
              <a:buChar char="•"/>
            </a:pPr>
            <a:r>
              <a:rPr lang="en-US" sz="7400" dirty="0" smtClean="0">
                <a:solidFill>
                  <a:srgbClr val="003366"/>
                </a:solidFill>
                <a:latin typeface="Verdana"/>
                <a:cs typeface="Verdana"/>
              </a:rPr>
              <a:t>Discuss a set of eight teaching practices and relate them to the case</a:t>
            </a:r>
          </a:p>
          <a:p>
            <a:pPr marL="228600" indent="-228600">
              <a:lnSpc>
                <a:spcPct val="120000"/>
              </a:lnSpc>
              <a:spcBef>
                <a:spcPts val="600"/>
              </a:spcBef>
              <a:spcAft>
                <a:spcPts val="600"/>
              </a:spcAft>
              <a:buFont typeface="Arial"/>
              <a:buChar char="•"/>
            </a:pPr>
            <a:r>
              <a:rPr lang="en-US" sz="7400" dirty="0" smtClean="0">
                <a:solidFill>
                  <a:srgbClr val="003366"/>
                </a:solidFill>
                <a:latin typeface="Verdana"/>
                <a:cs typeface="Verdana"/>
              </a:rPr>
              <a:t>Discuss how to get started in making these practices central to your instruction</a:t>
            </a:r>
            <a:endParaRPr lang="en-US" sz="7400" b="1" dirty="0" smtClean="0">
              <a:solidFill>
                <a:srgbClr val="003366"/>
              </a:solidFill>
              <a:latin typeface="Verdana"/>
              <a:ea typeface="Verdana" pitchFamily="34" charset="0"/>
              <a:cs typeface="Verdana"/>
            </a:endParaRPr>
          </a:p>
          <a:p>
            <a:pPr marL="228600" marR="0" lvl="1" indent="-228600" algn="l" defTabSz="457200" rtl="0" eaLnBrk="1" fontAlgn="auto" latinLnBrk="0" hangingPunct="1">
              <a:lnSpc>
                <a:spcPct val="110000"/>
              </a:lnSpc>
              <a:spcBef>
                <a:spcPts val="400"/>
              </a:spcBef>
              <a:spcAft>
                <a:spcPts val="600"/>
              </a:spcAft>
              <a:buClrTx/>
              <a:buSzTx/>
              <a:buFontTx/>
              <a:buChar char="•"/>
              <a:tabLst/>
              <a:defRPr/>
            </a:pPr>
            <a:endParaRPr kumimoji="0" lang="en-US" sz="2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82550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Elicit and Use Evidence </a:t>
            </a:r>
          </a:p>
          <a:p>
            <a:pPr lvl="0" algn="ctr">
              <a:spcBef>
                <a:spcPct val="0"/>
              </a:spcBef>
              <a:defRPr/>
            </a:pPr>
            <a:r>
              <a:rPr lang="en-US" sz="2800" b="1" dirty="0" smtClean="0">
                <a:solidFill>
                  <a:srgbClr val="003366"/>
                </a:solidFill>
                <a:latin typeface="Verdana"/>
                <a:cs typeface="Verdana"/>
              </a:rPr>
              <a:t>of Student Thinking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42197" y="1525912"/>
            <a:ext cx="7268403" cy="4462760"/>
          </a:xfrm>
          <a:prstGeom prst="rect">
            <a:avLst/>
          </a:prstGeom>
        </p:spPr>
        <p:txBody>
          <a:bodyPr wrap="square">
            <a:spAutoFit/>
          </a:bodyPr>
          <a:lstStyle/>
          <a:p>
            <a:pPr marL="228600" indent="-228600">
              <a:spcBef>
                <a:spcPts val="600"/>
              </a:spcBef>
              <a:buFont typeface="Arial" pitchFamily="34" charset="0"/>
              <a:buNone/>
            </a:pPr>
            <a:r>
              <a:rPr lang="en-US" sz="2000" dirty="0" smtClean="0">
                <a:solidFill>
                  <a:srgbClr val="003366"/>
                </a:solidFill>
                <a:latin typeface="Verdana"/>
                <a:cs typeface="Verdana"/>
              </a:rPr>
              <a:t>Evidence should:</a:t>
            </a:r>
          </a:p>
          <a:p>
            <a:pPr marL="228600" indent="-228600">
              <a:spcBef>
                <a:spcPts val="600"/>
              </a:spcBef>
              <a:buFont typeface="Arial"/>
              <a:buChar char="•"/>
            </a:pPr>
            <a:r>
              <a:rPr lang="en-US" sz="2000" dirty="0" smtClean="0">
                <a:solidFill>
                  <a:srgbClr val="003366"/>
                </a:solidFill>
                <a:latin typeface="Verdana"/>
                <a:cs typeface="Verdana"/>
              </a:rPr>
              <a:t>Provide a window into students’ thinking;</a:t>
            </a:r>
          </a:p>
          <a:p>
            <a:pPr marL="228600" indent="-228600">
              <a:spcBef>
                <a:spcPts val="600"/>
              </a:spcBef>
              <a:buFont typeface="Arial"/>
              <a:buChar char="•"/>
            </a:pPr>
            <a:r>
              <a:rPr lang="en-US" sz="2000" dirty="0" smtClean="0">
                <a:solidFill>
                  <a:srgbClr val="003366"/>
                </a:solidFill>
                <a:latin typeface="Verdana"/>
                <a:cs typeface="Verdana"/>
              </a:rPr>
              <a:t>Help the teacher determine the extent to which students are reaching the math learning goals; and</a:t>
            </a:r>
          </a:p>
          <a:p>
            <a:pPr marL="228600" indent="-228600">
              <a:spcBef>
                <a:spcPts val="600"/>
              </a:spcBef>
              <a:buFont typeface="Arial"/>
              <a:buChar char="•"/>
            </a:pPr>
            <a:r>
              <a:rPr lang="en-US" sz="2000" dirty="0" smtClean="0">
                <a:solidFill>
                  <a:srgbClr val="003366"/>
                </a:solidFill>
                <a:latin typeface="Verdana"/>
                <a:cs typeface="Verdana"/>
              </a:rPr>
              <a:t>Be used to make instructional decisions during the lesson and to prepare for subsequent lessons.</a:t>
            </a:r>
          </a:p>
          <a:p>
            <a:endParaRPr lang="en-US" dirty="0" smtClean="0">
              <a:solidFill>
                <a:srgbClr val="1F497D"/>
              </a:solidFill>
              <a:latin typeface="Verdana"/>
              <a:cs typeface="Verdana"/>
            </a:endParaRPr>
          </a:p>
          <a:p>
            <a:pPr marL="457200">
              <a:spcAft>
                <a:spcPts val="600"/>
              </a:spcAft>
              <a:buNone/>
            </a:pPr>
            <a:r>
              <a:rPr lang="en-US" i="1" dirty="0" smtClean="0">
                <a:latin typeface="Verdana"/>
                <a:cs typeface="Verdana"/>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p>
          <a:p>
            <a:pPr marL="457200" algn="r">
              <a:spcAft>
                <a:spcPts val="600"/>
              </a:spcAft>
              <a:buNone/>
            </a:pPr>
            <a:r>
              <a:rPr lang="en-US" dirty="0" smtClean="0">
                <a:latin typeface="Verdana"/>
                <a:cs typeface="Verdana"/>
              </a:rPr>
              <a:t>(Wiliam 2007, pp. 1054; 1091)</a:t>
            </a:r>
            <a:endParaRPr lang="en-US" dirty="0">
              <a:latin typeface="Verdana"/>
              <a:cs typeface="Verdana"/>
            </a:endParaRPr>
          </a:p>
        </p:txBody>
      </p:sp>
    </p:spTree>
    <p:extLst>
      <p:ext uri="{BB962C8B-B14F-4D97-AF65-F5344CB8AC3E}">
        <p14:creationId xmlns:p14="http://schemas.microsoft.com/office/powerpoint/2010/main" xmlns="" val="105506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9000" y="319177"/>
            <a:ext cx="7230124"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Evidence of Student Thinking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34840" y="1952625"/>
            <a:ext cx="7106901" cy="2539157"/>
          </a:xfrm>
          <a:prstGeom prst="rect">
            <a:avLst/>
          </a:prstGeom>
        </p:spPr>
        <p:txBody>
          <a:bodyPr wrap="square">
            <a:spAutoFit/>
          </a:bodyPr>
          <a:lstStyle/>
          <a:p>
            <a:pPr marL="228600" indent="-228600">
              <a:spcAft>
                <a:spcPts val="600"/>
              </a:spcAft>
              <a:buFont typeface="Arial" pitchFamily="34" charset="0"/>
              <a:buChar char="•"/>
            </a:pPr>
            <a:endParaRPr lang="en-US" sz="2400" dirty="0" smtClean="0">
              <a:solidFill>
                <a:srgbClr val="003366"/>
              </a:solidFill>
              <a:latin typeface="Verdana"/>
              <a:cs typeface="Verdana"/>
            </a:endParaRPr>
          </a:p>
          <a:p>
            <a:pPr marL="228600" indent="-228600">
              <a:spcAft>
                <a:spcPts val="600"/>
              </a:spcAft>
              <a:buFont typeface="Arial" pitchFamily="34" charset="0"/>
              <a:buChar char="•"/>
            </a:pPr>
            <a:r>
              <a:rPr lang="en-US" sz="2400" dirty="0" smtClean="0">
                <a:solidFill>
                  <a:srgbClr val="003366"/>
                </a:solidFill>
                <a:latin typeface="Verdana"/>
                <a:cs typeface="Verdana"/>
              </a:rPr>
              <a:t>To what extent did Ms. Culver elicit students’ thinking?</a:t>
            </a:r>
          </a:p>
          <a:p>
            <a:pPr marL="228600" indent="-228600">
              <a:spcAft>
                <a:spcPts val="600"/>
              </a:spcAft>
              <a:buFont typeface="Arial" pitchFamily="34" charset="0"/>
              <a:buChar char="•"/>
            </a:pPr>
            <a:endParaRPr lang="en-US" sz="2400" dirty="0" smtClean="0">
              <a:solidFill>
                <a:srgbClr val="003366"/>
              </a:solidFill>
              <a:latin typeface="Verdana"/>
              <a:cs typeface="Verdana"/>
            </a:endParaRPr>
          </a:p>
          <a:p>
            <a:pPr marL="228600" indent="-228600">
              <a:spcAft>
                <a:spcPts val="600"/>
              </a:spcAft>
              <a:buFont typeface="Arial" pitchFamily="34" charset="0"/>
              <a:buChar char="•"/>
            </a:pPr>
            <a:r>
              <a:rPr lang="en-US" sz="2400" dirty="0" smtClean="0">
                <a:solidFill>
                  <a:srgbClr val="003366"/>
                </a:solidFill>
                <a:latin typeface="Verdana"/>
                <a:cs typeface="Verdana"/>
              </a:rPr>
              <a:t>To what extent did (or could) Ms. Culver use the evidence to inform her instruction?</a:t>
            </a:r>
            <a:endParaRPr lang="en-US" sz="2400" dirty="0">
              <a:solidFill>
                <a:srgbClr val="003366"/>
              </a:solidFill>
              <a:latin typeface="Verdana"/>
              <a:cs typeface="Verdana"/>
            </a:endParaRPr>
          </a:p>
        </p:txBody>
      </p:sp>
      <p:pic>
        <p:nvPicPr>
          <p:cNvPr id="41" name="Picture 40"/>
          <p:cNvPicPr>
            <a:picLocks noChangeAspect="1"/>
          </p:cNvPicPr>
          <p:nvPr/>
        </p:nvPicPr>
        <p:blipFill>
          <a:blip r:embed="rId5"/>
          <a:stretch>
            <a:fillRect/>
          </a:stretch>
        </p:blipFill>
        <p:spPr>
          <a:xfrm>
            <a:off x="8140700" y="11110"/>
            <a:ext cx="1003300" cy="1166628"/>
          </a:xfrm>
          <a:prstGeom prst="rect">
            <a:avLst/>
          </a:prstGeom>
        </p:spPr>
      </p:pic>
    </p:spTree>
    <p:extLst>
      <p:ext uri="{BB962C8B-B14F-4D97-AF65-F5344CB8AC3E}">
        <p14:creationId xmlns:p14="http://schemas.microsoft.com/office/powerpoint/2010/main" xmlns="" val="105506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628775"/>
            <a:ext cx="7106901" cy="3877985"/>
          </a:xfrm>
          <a:prstGeom prst="rect">
            <a:avLst/>
          </a:prstGeom>
        </p:spPr>
        <p:txBody>
          <a:bodyPr wrap="square">
            <a:spAutoFit/>
          </a:bodyPr>
          <a:lstStyle/>
          <a:p>
            <a:pPr>
              <a:lnSpc>
                <a:spcPct val="150000"/>
              </a:lnSpc>
              <a:spcAft>
                <a:spcPts val="600"/>
              </a:spcAft>
            </a:pPr>
            <a:r>
              <a:rPr lang="en-US" sz="2800" b="1" i="1" dirty="0" smtClean="0">
                <a:solidFill>
                  <a:srgbClr val="003366"/>
                </a:solidFill>
                <a:latin typeface="Verdana"/>
                <a:cs typeface="Verdana"/>
              </a:rPr>
              <a:t>“If your students are going home at the end of the day less tired than you are, the division of labor in your classroom requires some attention.”</a:t>
            </a:r>
          </a:p>
          <a:p>
            <a:pPr algn="r">
              <a:lnSpc>
                <a:spcPct val="150000"/>
              </a:lnSpc>
              <a:spcAft>
                <a:spcPts val="600"/>
              </a:spcAft>
            </a:pPr>
            <a:r>
              <a:rPr lang="en-US" sz="2400" dirty="0" smtClean="0">
                <a:solidFill>
                  <a:srgbClr val="003366"/>
                </a:solidFill>
                <a:latin typeface="Verdana"/>
                <a:cs typeface="Verdana"/>
              </a:rPr>
              <a:t>Wiliam, D. (2011)</a:t>
            </a:r>
            <a:endParaRPr lang="en-US" sz="2400" dirty="0">
              <a:solidFill>
                <a:srgbClr val="003366"/>
              </a:solidFill>
              <a:latin typeface="Verdana"/>
              <a:cs typeface="Verdana"/>
            </a:endParaRPr>
          </a:p>
        </p:txBody>
      </p:sp>
    </p:spTree>
    <p:extLst>
      <p:ext uri="{BB962C8B-B14F-4D97-AF65-F5344CB8AC3E}">
        <p14:creationId xmlns:p14="http://schemas.microsoft.com/office/powerpoint/2010/main" xmlns="" val="105506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4999"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Getting Started</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325743"/>
            <a:ext cx="7106901" cy="4939814"/>
          </a:xfrm>
          <a:prstGeom prst="rect">
            <a:avLst/>
          </a:prstGeom>
        </p:spPr>
        <p:txBody>
          <a:bodyPr wrap="square">
            <a:spAutoFit/>
          </a:bodyPr>
          <a:lstStyle/>
          <a:p>
            <a:pPr marL="171450" indent="-171450">
              <a:spcAft>
                <a:spcPts val="600"/>
              </a:spcAft>
              <a:buFont typeface="Arial" pitchFamily="34" charset="0"/>
              <a:buChar char="•"/>
            </a:pPr>
            <a:r>
              <a:rPr lang="en-US" sz="2000" dirty="0" smtClean="0">
                <a:solidFill>
                  <a:srgbClr val="003366"/>
                </a:solidFill>
                <a:latin typeface="Verdana"/>
                <a:cs typeface="Verdana"/>
              </a:rPr>
              <a:t>Learn more about the effective teaching practices from reading the book, exploring other resources, and talking with your colleagues and administrators.</a:t>
            </a:r>
          </a:p>
          <a:p>
            <a:pPr marL="171450" indent="-171450">
              <a:spcAft>
                <a:spcPts val="600"/>
              </a:spcAft>
              <a:buFont typeface="Arial" pitchFamily="34" charset="0"/>
              <a:buChar char="•"/>
            </a:pPr>
            <a:r>
              <a:rPr lang="en-US" sz="2000" dirty="0" smtClean="0">
                <a:solidFill>
                  <a:srgbClr val="003366"/>
                </a:solidFill>
                <a:latin typeface="Verdana"/>
                <a:cs typeface="Verdana"/>
              </a:rPr>
              <a:t>Engage in observations and analysis of teaching (live or in narrative or video form) and discuss the extent to which the eight practices appear to have been utilized by the teacher and what impact they had on teaching and learning.</a:t>
            </a:r>
          </a:p>
          <a:p>
            <a:pPr marL="171450" indent="-171450">
              <a:spcAft>
                <a:spcPts val="600"/>
              </a:spcAft>
              <a:buFont typeface="Arial" pitchFamily="34" charset="0"/>
              <a:buChar char="•"/>
            </a:pPr>
            <a:r>
              <a:rPr lang="en-US" sz="2000" dirty="0" smtClean="0">
                <a:solidFill>
                  <a:srgbClr val="003366"/>
                </a:solidFill>
                <a:latin typeface="Verdana"/>
                <a:cs typeface="Verdana"/>
              </a:rPr>
              <a:t>Co-plan lessons with colleagues using the eight effective teaching practices as a framework. Invite the math coach (if you have one) to participate. </a:t>
            </a:r>
          </a:p>
          <a:p>
            <a:pPr marL="171450" indent="-171450">
              <a:spcAft>
                <a:spcPts val="600"/>
              </a:spcAft>
              <a:buFont typeface="Arial" pitchFamily="34" charset="0"/>
              <a:buChar char="•"/>
            </a:pPr>
            <a:r>
              <a:rPr lang="en-US" sz="2000" dirty="0" smtClean="0">
                <a:solidFill>
                  <a:srgbClr val="003366"/>
                </a:solidFill>
                <a:latin typeface="Verdana"/>
                <a:cs typeface="Verdana"/>
              </a:rPr>
              <a:t>Observe and debrief lessons with particular attention to what practices were used in the lesson and how the practices did or did not support students’ learning.</a:t>
            </a:r>
            <a:endParaRPr lang="en-US" sz="2000" dirty="0">
              <a:solidFill>
                <a:srgbClr val="003366"/>
              </a:solidFill>
              <a:latin typeface="Verdana"/>
              <a:cs typeface="Verdana"/>
            </a:endParaRPr>
          </a:p>
        </p:txBody>
      </p:sp>
    </p:spTree>
    <p:extLst>
      <p:ext uri="{BB962C8B-B14F-4D97-AF65-F5344CB8AC3E}">
        <p14:creationId xmlns:p14="http://schemas.microsoft.com/office/powerpoint/2010/main" xmlns="" val="105506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182743"/>
            <a:ext cx="8254999" cy="1143000"/>
          </a:xfrm>
          <a:prstGeom prst="rect">
            <a:avLst/>
          </a:prstGeom>
        </p:spPr>
        <p:txBody>
          <a:bodyPr vert="horz" lIns="91440" tIns="45720" rIns="91440" bIns="45720" rtlCol="0" anchor="ctr">
            <a:noAutofit/>
          </a:bodyPr>
          <a:lstStyle/>
          <a:p>
            <a:pPr lvl="0" algn="ctr">
              <a:spcBef>
                <a:spcPct val="0"/>
              </a:spcBef>
              <a:defRPr/>
            </a:pPr>
            <a:endParaRPr lang="en-US" sz="3200" b="1" dirty="0" smtClean="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algn="r"/>
            <a:r>
              <a:rPr lang="en-US" sz="2400" b="1" i="1" dirty="0" smtClean="0">
                <a:solidFill>
                  <a:srgbClr val="1F497D"/>
                </a:solidFill>
                <a:latin typeface="Verdana"/>
                <a:cs typeface="Verdana"/>
              </a:rPr>
              <a:t> </a:t>
            </a:r>
            <a:endParaRPr lang="en-US" sz="2400" i="1" dirty="0" smtClean="0">
              <a:solidFill>
                <a:srgbClr val="1F497D"/>
              </a:solidFill>
              <a:latin typeface="Verdana"/>
              <a:cs typeface="Verdana"/>
            </a:endParaRP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2" name="Rectangle 41"/>
          <p:cNvSpPr/>
          <p:nvPr/>
        </p:nvSpPr>
        <p:spPr>
          <a:xfrm>
            <a:off x="1323975" y="1325743"/>
            <a:ext cx="7106901" cy="400110"/>
          </a:xfrm>
          <a:prstGeom prst="rect">
            <a:avLst/>
          </a:prstGeom>
        </p:spPr>
        <p:txBody>
          <a:bodyPr wrap="square">
            <a:spAutoFit/>
          </a:bodyPr>
          <a:lstStyle/>
          <a:p>
            <a:pPr marL="171450" indent="-171450">
              <a:spcAft>
                <a:spcPts val="600"/>
              </a:spcAft>
              <a:buFont typeface="Arial" pitchFamily="34" charset="0"/>
              <a:buChar char="•"/>
            </a:pPr>
            <a:endParaRPr lang="en-US" sz="2000" dirty="0">
              <a:solidFill>
                <a:schemeClr val="tx2"/>
              </a:solidFill>
              <a:latin typeface="Verdana"/>
              <a:cs typeface="Verdana"/>
            </a:endParaRPr>
          </a:p>
        </p:txBody>
      </p:sp>
      <p:sp>
        <p:nvSpPr>
          <p:cNvPr id="10" name="Rectangle 9"/>
          <p:cNvSpPr/>
          <p:nvPr/>
        </p:nvSpPr>
        <p:spPr>
          <a:xfrm>
            <a:off x="3270207" y="2536448"/>
            <a:ext cx="3430747" cy="707886"/>
          </a:xfrm>
          <a:prstGeom prst="rect">
            <a:avLst/>
          </a:prstGeom>
        </p:spPr>
        <p:txBody>
          <a:bodyPr wrap="none">
            <a:spAutoFit/>
          </a:bodyPr>
          <a:lstStyle/>
          <a:p>
            <a:r>
              <a:rPr lang="en-US" sz="4000" b="1" dirty="0" smtClean="0">
                <a:solidFill>
                  <a:srgbClr val="003366"/>
                </a:solidFill>
                <a:latin typeface="Verdana"/>
                <a:cs typeface="Verdana"/>
              </a:rPr>
              <a:t>Thank You!</a:t>
            </a:r>
            <a:endParaRPr lang="en-US" sz="4000" b="1" dirty="0">
              <a:solidFill>
                <a:srgbClr val="003366"/>
              </a:solidFill>
            </a:endParaRPr>
          </a:p>
        </p:txBody>
      </p:sp>
      <p:sp>
        <p:nvSpPr>
          <p:cNvPr id="12" name="Rectangle 11"/>
          <p:cNvSpPr/>
          <p:nvPr/>
        </p:nvSpPr>
        <p:spPr>
          <a:xfrm>
            <a:off x="3517286" y="4086225"/>
            <a:ext cx="2792752" cy="523220"/>
          </a:xfrm>
          <a:prstGeom prst="rect">
            <a:avLst/>
          </a:prstGeom>
        </p:spPr>
        <p:txBody>
          <a:bodyPr wrap="none">
            <a:spAutoFit/>
          </a:bodyPr>
          <a:lstStyle/>
          <a:p>
            <a:r>
              <a:rPr lang="en-US" sz="2800" dirty="0" smtClean="0">
                <a:solidFill>
                  <a:srgbClr val="003366"/>
                </a:solidFill>
                <a:latin typeface="Verdana" pitchFamily="34" charset="0"/>
                <a:ea typeface="Verdana" pitchFamily="34" charset="0"/>
                <a:cs typeface="Verdana" pitchFamily="34" charset="0"/>
              </a:rPr>
              <a:t>pegs@pitt.edu</a:t>
            </a:r>
            <a:endParaRPr lang="en-US" sz="2800" dirty="0">
              <a:solidFill>
                <a:srgbClr val="0033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05506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Untitled-1.psd"/>
          <p:cNvPicPr>
            <a:picLocks noChangeAspect="1"/>
          </p:cNvPicPr>
          <p:nvPr/>
        </p:nvPicPr>
        <p:blipFill>
          <a:blip r:embed="rId2"/>
          <a:srcRect/>
          <a:stretch>
            <a:fillRect/>
          </a:stretch>
        </p:blipFill>
        <p:spPr bwMode="auto">
          <a:xfrm>
            <a:off x="965200" y="2451100"/>
            <a:ext cx="7202488"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1" y="319177"/>
            <a:ext cx="91440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1" dirty="0" smtClean="0">
                <a:solidFill>
                  <a:srgbClr val="003366"/>
                </a:solidFill>
                <a:latin typeface="Verdana" pitchFamily="34" charset="0"/>
                <a:ea typeface="Verdana" pitchFamily="34" charset="0"/>
                <a:cs typeface="Verdana" pitchFamily="34" charset="0"/>
              </a:rPr>
              <a:t>Common Core State Standards</a:t>
            </a:r>
          </a:p>
          <a:p>
            <a:pPr algn="ctr">
              <a:spcBef>
                <a:spcPct val="0"/>
              </a:spcBef>
              <a:defRPr/>
            </a:pPr>
            <a:r>
              <a:rPr lang="en-US" sz="2800" b="1" dirty="0">
                <a:solidFill>
                  <a:srgbClr val="003366"/>
                </a:solidFill>
                <a:latin typeface="Verdana" pitchFamily="34" charset="0"/>
                <a:ea typeface="Verdana" pitchFamily="34" charset="0"/>
                <a:cs typeface="Verdana" pitchFamily="34" charset="0"/>
              </a:rPr>
              <a:t>Pay </a:t>
            </a:r>
            <a:r>
              <a:rPr lang="en-US" sz="2800" b="1" dirty="0" smtClean="0">
                <a:solidFill>
                  <a:srgbClr val="003366"/>
                </a:solidFill>
                <a:latin typeface="Verdana" pitchFamily="34" charset="0"/>
                <a:ea typeface="Verdana" pitchFamily="34" charset="0"/>
                <a:cs typeface="Verdana" pitchFamily="34" charset="0"/>
              </a:rPr>
              <a:t>It </a:t>
            </a:r>
            <a:r>
              <a:rPr lang="en-US" sz="2800" b="1" dirty="0">
                <a:solidFill>
                  <a:srgbClr val="003366"/>
                </a:solidFill>
                <a:latin typeface="Verdana" pitchFamily="34" charset="0"/>
                <a:ea typeface="Verdana" pitchFamily="34" charset="0"/>
                <a:cs typeface="Verdana" pitchFamily="34" charset="0"/>
              </a:rPr>
              <a:t>Forward Task</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smtClean="0">
              <a:ln>
                <a:noFill/>
              </a:ln>
              <a:solidFill>
                <a:srgbClr val="003366"/>
              </a:solidFill>
              <a:effectLst/>
              <a:uLnTx/>
              <a:uFillTx/>
              <a:latin typeface="Verdana" pitchFamily="34" charset="0"/>
              <a:ea typeface="Verdana" pitchFamily="34" charset="0"/>
              <a:cs typeface="Verdana" pitchFamily="34" charset="0"/>
            </a:endParaRPr>
          </a:p>
        </p:txBody>
      </p:sp>
      <p:sp>
        <p:nvSpPr>
          <p:cNvPr id="6" name="Rectangle 5"/>
          <p:cNvSpPr/>
          <p:nvPr/>
        </p:nvSpPr>
        <p:spPr>
          <a:xfrm>
            <a:off x="457200" y="1314450"/>
            <a:ext cx="8200820" cy="5001369"/>
          </a:xfrm>
          <a:prstGeom prst="rect">
            <a:avLst/>
          </a:prstGeom>
        </p:spPr>
        <p:txBody>
          <a:bodyPr wrap="square">
            <a:spAutoFit/>
          </a:bodyPr>
          <a:lstStyle/>
          <a:p>
            <a:pPr marL="1828800" lvl="0" indent="-1714500">
              <a:spcAft>
                <a:spcPts val="600"/>
              </a:spcAft>
            </a:pPr>
            <a:r>
              <a:rPr lang="en-US" sz="1600" b="1" dirty="0" smtClean="0">
                <a:solidFill>
                  <a:srgbClr val="003366"/>
                </a:solidFill>
                <a:latin typeface="Verdana"/>
                <a:ea typeface="Verdana" pitchFamily="34" charset="0"/>
                <a:cs typeface="Verdana"/>
              </a:rPr>
              <a:t>HSF-BF.A.1</a:t>
            </a:r>
            <a:r>
              <a:rPr lang="en-US" sz="1600" dirty="0" smtClean="0">
                <a:solidFill>
                  <a:srgbClr val="003366"/>
                </a:solidFill>
                <a:latin typeface="Verdana"/>
                <a:ea typeface="Verdana" pitchFamily="34" charset="0"/>
                <a:cs typeface="Verdana"/>
              </a:rPr>
              <a:t>	</a:t>
            </a:r>
            <a:r>
              <a:rPr lang="en-US" sz="1600" dirty="0">
                <a:solidFill>
                  <a:srgbClr val="003366"/>
                </a:solidFill>
                <a:latin typeface="Verdana"/>
                <a:cs typeface="Verdana"/>
              </a:rPr>
              <a:t>Write a function that describes a relationship between two quantities</a:t>
            </a:r>
            <a:r>
              <a:rPr lang="en-US" sz="1600" dirty="0" smtClean="0">
                <a:solidFill>
                  <a:srgbClr val="003366"/>
                </a:solidFill>
                <a:latin typeface="Verdana"/>
                <a:cs typeface="Verdana"/>
              </a:rPr>
              <a:t>.</a:t>
            </a:r>
            <a:endParaRPr lang="en-US" sz="1600" dirty="0">
              <a:solidFill>
                <a:srgbClr val="003366"/>
              </a:solidFill>
              <a:latin typeface="Verdana"/>
              <a:ea typeface="Verdana" pitchFamily="34" charset="0"/>
              <a:cs typeface="Verdana"/>
            </a:endParaRPr>
          </a:p>
          <a:p>
            <a:pPr marL="3263900" lvl="0" indent="-3149600">
              <a:spcAft>
                <a:spcPts val="600"/>
              </a:spcAft>
              <a:tabLst>
                <a:tab pos="1828800" algn="l"/>
              </a:tabLst>
            </a:pPr>
            <a:r>
              <a:rPr lang="en-US" sz="1600" dirty="0" smtClean="0">
                <a:solidFill>
                  <a:srgbClr val="003366"/>
                </a:solidFill>
                <a:latin typeface="Verdana"/>
                <a:cs typeface="Verdana"/>
              </a:rPr>
              <a:t>	</a:t>
            </a:r>
            <a:r>
              <a:rPr lang="en-US" sz="1600" u="sng" dirty="0">
                <a:solidFill>
                  <a:srgbClr val="003366"/>
                </a:solidFill>
                <a:latin typeface="Verdana"/>
                <a:ea typeface="Verdana" pitchFamily="34" charset="0"/>
                <a:cs typeface="Verdana"/>
              </a:rPr>
              <a:t>HSF-BF.A.</a:t>
            </a:r>
            <a:r>
              <a:rPr lang="en-US" sz="1600" u="sng" dirty="0" smtClean="0">
                <a:solidFill>
                  <a:srgbClr val="003366"/>
                </a:solidFill>
                <a:latin typeface="Verdana"/>
                <a:ea typeface="Verdana" pitchFamily="34" charset="0"/>
                <a:cs typeface="Verdana"/>
              </a:rPr>
              <a:t>1.A </a:t>
            </a:r>
            <a:r>
              <a:rPr lang="en-US" sz="1600" dirty="0" smtClean="0">
                <a:solidFill>
                  <a:srgbClr val="003366"/>
                </a:solidFill>
                <a:latin typeface="Verdana"/>
                <a:cs typeface="Verdana"/>
              </a:rPr>
              <a:t>Determine </a:t>
            </a:r>
            <a:r>
              <a:rPr lang="en-US" sz="1600" dirty="0">
                <a:solidFill>
                  <a:srgbClr val="003366"/>
                </a:solidFill>
                <a:latin typeface="Verdana"/>
                <a:cs typeface="Verdana"/>
              </a:rPr>
              <a:t>an explicit expression, a recursive process, or steps for calculation from a context.</a:t>
            </a:r>
            <a:endParaRPr lang="en-US" sz="1600" dirty="0">
              <a:solidFill>
                <a:srgbClr val="003366"/>
              </a:solidFill>
              <a:latin typeface="Verdana"/>
              <a:ea typeface="Verdana" pitchFamily="34" charset="0"/>
              <a:cs typeface="Verdana"/>
            </a:endParaRPr>
          </a:p>
          <a:p>
            <a:pPr marL="1828800" lvl="0" indent="-1714500">
              <a:spcAft>
                <a:spcPts val="600"/>
              </a:spcAft>
            </a:pPr>
            <a:r>
              <a:rPr lang="en-US" sz="1600" b="1" dirty="0" smtClean="0">
                <a:solidFill>
                  <a:srgbClr val="003366"/>
                </a:solidFill>
                <a:latin typeface="Verdana"/>
                <a:ea typeface="Verdana" pitchFamily="34" charset="0"/>
                <a:cs typeface="Verdana"/>
              </a:rPr>
              <a:t>HSF-LE.A.1</a:t>
            </a:r>
            <a:r>
              <a:rPr lang="en-US" sz="1600" dirty="0" smtClean="0">
                <a:solidFill>
                  <a:srgbClr val="003366"/>
                </a:solidFill>
                <a:latin typeface="Verdana"/>
                <a:ea typeface="Verdana" pitchFamily="34" charset="0"/>
                <a:cs typeface="Verdana"/>
              </a:rPr>
              <a:t>	</a:t>
            </a:r>
            <a:r>
              <a:rPr lang="en-US" sz="1600" dirty="0">
                <a:solidFill>
                  <a:srgbClr val="003366"/>
                </a:solidFill>
                <a:latin typeface="Verdana"/>
                <a:cs typeface="Verdana"/>
              </a:rPr>
              <a:t>Distinguish between situations that can be modeled with linear functions and with exponential functions</a:t>
            </a:r>
            <a:r>
              <a:rPr lang="en-US" sz="1600" dirty="0" smtClean="0">
                <a:solidFill>
                  <a:srgbClr val="003366"/>
                </a:solidFill>
                <a:latin typeface="Verdana"/>
                <a:cs typeface="Verdana"/>
              </a:rPr>
              <a:t>.</a:t>
            </a:r>
            <a:endParaRPr lang="en-US" sz="1600" dirty="0" smtClean="0">
              <a:solidFill>
                <a:srgbClr val="003366"/>
              </a:solidFill>
              <a:latin typeface="Verdana"/>
              <a:ea typeface="Verdana" pitchFamily="34" charset="0"/>
              <a:cs typeface="Verdana"/>
            </a:endParaRPr>
          </a:p>
          <a:p>
            <a:pPr marL="3251200" indent="-3136900">
              <a:spcAft>
                <a:spcPts val="600"/>
              </a:spcAft>
              <a:tabLst>
                <a:tab pos="1828800" algn="l"/>
              </a:tabLst>
            </a:pPr>
            <a:r>
              <a:rPr lang="en-US" sz="1600" dirty="0">
                <a:solidFill>
                  <a:srgbClr val="003366"/>
                </a:solidFill>
                <a:latin typeface="Verdana"/>
                <a:ea typeface="Verdana" pitchFamily="34" charset="0"/>
                <a:cs typeface="Verdana"/>
              </a:rPr>
              <a:t>	</a:t>
            </a:r>
            <a:r>
              <a:rPr lang="en-US" sz="1600" u="sng" dirty="0">
                <a:solidFill>
                  <a:srgbClr val="003366"/>
                </a:solidFill>
                <a:latin typeface="Verdana"/>
                <a:ea typeface="Verdana" pitchFamily="34" charset="0"/>
                <a:cs typeface="Verdana"/>
              </a:rPr>
              <a:t>HSF-LE.A.</a:t>
            </a:r>
            <a:r>
              <a:rPr lang="en-US" sz="1600" u="sng" dirty="0" smtClean="0">
                <a:solidFill>
                  <a:srgbClr val="003366"/>
                </a:solidFill>
                <a:latin typeface="Verdana"/>
                <a:ea typeface="Verdana" pitchFamily="34" charset="0"/>
                <a:cs typeface="Verdana"/>
              </a:rPr>
              <a:t>1.A </a:t>
            </a:r>
            <a:r>
              <a:rPr lang="en-US" sz="1600" dirty="0">
                <a:solidFill>
                  <a:srgbClr val="003366"/>
                </a:solidFill>
                <a:latin typeface="Verdana"/>
                <a:cs typeface="Verdana"/>
              </a:rPr>
              <a:t>Prove that linear functions grow by equal differences over equal intervals, and that </a:t>
            </a:r>
            <a:r>
              <a:rPr lang="en-US" sz="1600" b="1" dirty="0">
                <a:solidFill>
                  <a:srgbClr val="003366"/>
                </a:solidFill>
                <a:latin typeface="Verdana"/>
                <a:cs typeface="Verdana"/>
              </a:rPr>
              <a:t>exponential functions grow by equal factors over equal intervals</a:t>
            </a:r>
            <a:r>
              <a:rPr lang="en-US" sz="1600" dirty="0" smtClean="0">
                <a:solidFill>
                  <a:srgbClr val="003366"/>
                </a:solidFill>
                <a:latin typeface="Verdana"/>
                <a:cs typeface="Verdana"/>
              </a:rPr>
              <a:t>.</a:t>
            </a:r>
          </a:p>
          <a:p>
            <a:pPr marL="1828800" lvl="0" indent="-1714500">
              <a:spcAft>
                <a:spcPts val="600"/>
              </a:spcAft>
            </a:pPr>
            <a:r>
              <a:rPr lang="en-US" sz="1600" b="1" dirty="0" smtClean="0">
                <a:solidFill>
                  <a:srgbClr val="003366"/>
                </a:solidFill>
                <a:latin typeface="Verdana"/>
                <a:ea typeface="Verdana" pitchFamily="34" charset="0"/>
                <a:cs typeface="Verdana"/>
              </a:rPr>
              <a:t>HSF-LE.A.2	</a:t>
            </a:r>
            <a:r>
              <a:rPr lang="en-US" sz="1600" b="1" dirty="0" smtClean="0">
                <a:solidFill>
                  <a:srgbClr val="003366"/>
                </a:solidFill>
                <a:latin typeface="Verdana"/>
                <a:cs typeface="Verdana"/>
              </a:rPr>
              <a:t>Construct</a:t>
            </a:r>
            <a:r>
              <a:rPr lang="en-US" sz="1600" dirty="0" smtClean="0">
                <a:solidFill>
                  <a:srgbClr val="003366"/>
                </a:solidFill>
                <a:latin typeface="Verdana"/>
                <a:cs typeface="Verdana"/>
              </a:rPr>
              <a:t> </a:t>
            </a:r>
            <a:r>
              <a:rPr lang="en-US" sz="1600" dirty="0">
                <a:solidFill>
                  <a:srgbClr val="003366"/>
                </a:solidFill>
                <a:latin typeface="Verdana"/>
                <a:cs typeface="Verdana"/>
              </a:rPr>
              <a:t>linear and </a:t>
            </a:r>
            <a:r>
              <a:rPr lang="en-US" sz="1600" b="1" dirty="0">
                <a:solidFill>
                  <a:srgbClr val="003366"/>
                </a:solidFill>
                <a:latin typeface="Verdana"/>
                <a:cs typeface="Verdana"/>
              </a:rPr>
              <a:t>exponential functions</a:t>
            </a:r>
            <a:r>
              <a:rPr lang="en-US" sz="1600" dirty="0">
                <a:solidFill>
                  <a:srgbClr val="003366"/>
                </a:solidFill>
                <a:latin typeface="Verdana"/>
                <a:cs typeface="Verdana"/>
              </a:rPr>
              <a:t>, including arithmetic and geometric sequences, </a:t>
            </a:r>
            <a:r>
              <a:rPr lang="en-US" sz="1600" b="1" dirty="0">
                <a:solidFill>
                  <a:srgbClr val="003366"/>
                </a:solidFill>
                <a:latin typeface="Verdana"/>
                <a:cs typeface="Verdana"/>
              </a:rPr>
              <a:t>given </a:t>
            </a:r>
            <a:r>
              <a:rPr lang="en-US" sz="1600" dirty="0">
                <a:solidFill>
                  <a:srgbClr val="003366"/>
                </a:solidFill>
                <a:latin typeface="Verdana"/>
                <a:cs typeface="Verdana"/>
              </a:rPr>
              <a:t>a graph, </a:t>
            </a:r>
            <a:r>
              <a:rPr lang="en-US" sz="1600" b="1" dirty="0">
                <a:solidFill>
                  <a:srgbClr val="003366"/>
                </a:solidFill>
                <a:latin typeface="Verdana"/>
                <a:cs typeface="Verdana"/>
              </a:rPr>
              <a:t>a description of a relationship</a:t>
            </a:r>
            <a:r>
              <a:rPr lang="en-US" sz="1600" dirty="0">
                <a:solidFill>
                  <a:srgbClr val="003366"/>
                </a:solidFill>
                <a:latin typeface="Verdana"/>
                <a:cs typeface="Verdana"/>
              </a:rPr>
              <a:t>, or two input-output pairs (include reading these from a table)</a:t>
            </a:r>
            <a:r>
              <a:rPr lang="en-US" sz="1600" dirty="0" smtClean="0">
                <a:solidFill>
                  <a:srgbClr val="003366"/>
                </a:solidFill>
                <a:latin typeface="Verdana"/>
                <a:cs typeface="Verdana"/>
              </a:rPr>
              <a:t>.</a:t>
            </a:r>
          </a:p>
          <a:p>
            <a:pPr marL="1828800" lvl="0" indent="-1714500">
              <a:spcAft>
                <a:spcPts val="600"/>
              </a:spcAft>
            </a:pPr>
            <a:r>
              <a:rPr lang="en-US" sz="1600" b="1" dirty="0" smtClean="0">
                <a:solidFill>
                  <a:srgbClr val="003366"/>
                </a:solidFill>
                <a:latin typeface="Verdana"/>
                <a:ea typeface="Verdana" pitchFamily="34" charset="0"/>
                <a:cs typeface="Verdana"/>
              </a:rPr>
              <a:t>HSF.LE.B.5</a:t>
            </a:r>
            <a:r>
              <a:rPr lang="en-US" sz="1600" dirty="0" smtClean="0">
                <a:solidFill>
                  <a:srgbClr val="003366"/>
                </a:solidFill>
                <a:latin typeface="Verdana"/>
                <a:ea typeface="Verdana" pitchFamily="34" charset="0"/>
                <a:cs typeface="Verdana"/>
              </a:rPr>
              <a:t>	</a:t>
            </a:r>
            <a:r>
              <a:rPr lang="en-US" sz="1600" b="1" dirty="0">
                <a:solidFill>
                  <a:srgbClr val="003366"/>
                </a:solidFill>
                <a:latin typeface="Verdana"/>
                <a:cs typeface="Verdana"/>
              </a:rPr>
              <a:t>Interpret the parameters in a </a:t>
            </a:r>
            <a:r>
              <a:rPr lang="en-US" sz="1600" dirty="0">
                <a:solidFill>
                  <a:srgbClr val="003366"/>
                </a:solidFill>
                <a:latin typeface="Verdana"/>
                <a:cs typeface="Verdana"/>
              </a:rPr>
              <a:t>linear or </a:t>
            </a:r>
            <a:r>
              <a:rPr lang="en-US" sz="1600" b="1" dirty="0">
                <a:solidFill>
                  <a:srgbClr val="003366"/>
                </a:solidFill>
                <a:latin typeface="Verdana"/>
                <a:cs typeface="Verdana"/>
              </a:rPr>
              <a:t>exponential function in terms of a context</a:t>
            </a:r>
            <a:r>
              <a:rPr lang="en-US" sz="1600" dirty="0">
                <a:solidFill>
                  <a:srgbClr val="003366"/>
                </a:solidFill>
                <a:latin typeface="Verdana"/>
                <a:cs typeface="Verdana"/>
              </a:rPr>
              <a:t>.</a:t>
            </a:r>
            <a:endParaRPr lang="en-US" sz="1600" dirty="0" smtClean="0">
              <a:solidFill>
                <a:srgbClr val="003366"/>
              </a:solidFill>
              <a:latin typeface="Verdana"/>
              <a:ea typeface="Verdana" pitchFamily="34" charset="0"/>
              <a:cs typeface="Verdana"/>
            </a:endParaRPr>
          </a:p>
          <a:p>
            <a:pPr marL="1828800" lvl="0" indent="-1714500"/>
            <a:endParaRPr lang="en-US" sz="1700" dirty="0" smtClean="0">
              <a:solidFill>
                <a:schemeClr val="accent1"/>
              </a:solidFill>
              <a:latin typeface="Verdana" pitchFamily="34" charset="0"/>
              <a:ea typeface="Verdana" pitchFamily="34" charset="0"/>
              <a:cs typeface="Verdana" pitchFamily="34" charset="0"/>
            </a:endParaRPr>
          </a:p>
        </p:txBody>
      </p:sp>
      <p:pic>
        <p:nvPicPr>
          <p:cNvPr id="44" name="Picture 43"/>
          <p:cNvPicPr>
            <a:picLocks noChangeAspect="1"/>
          </p:cNvPicPr>
          <p:nvPr/>
        </p:nvPicPr>
        <p:blipFill>
          <a:blip r:embed="rId3"/>
          <a:stretch>
            <a:fillRect/>
          </a:stretch>
        </p:blipFill>
        <p:spPr>
          <a:xfrm>
            <a:off x="8140700" y="11110"/>
            <a:ext cx="1003300" cy="1166628"/>
          </a:xfrm>
          <a:prstGeom prst="rect">
            <a:avLst/>
          </a:prstGeom>
        </p:spPr>
      </p:pic>
      <p:sp>
        <p:nvSpPr>
          <p:cNvPr id="43" name="Left Arrow 42">
            <a:hlinkClick r:id="rId4" action="ppaction://hlinksldjump"/>
          </p:cNvPr>
          <p:cNvSpPr/>
          <p:nvPr/>
        </p:nvSpPr>
        <p:spPr>
          <a:xfrm>
            <a:off x="5139588" y="6241135"/>
            <a:ext cx="605425" cy="287867"/>
          </a:xfrm>
          <a:prstGeom prst="leftArrow">
            <a:avLst/>
          </a:prstGeom>
          <a:solidFill>
            <a:srgbClr val="003366"/>
          </a:solidFill>
          <a:ln>
            <a:solidFill>
              <a:srgbClr val="00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366"/>
              </a:solidFill>
            </a:endParaRPr>
          </a:p>
        </p:txBody>
      </p:sp>
    </p:spTree>
    <p:extLst>
      <p:ext uri="{BB962C8B-B14F-4D97-AF65-F5344CB8AC3E}">
        <p14:creationId xmlns:p14="http://schemas.microsoft.com/office/powerpoint/2010/main" xmlns="" val="438489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i="1" dirty="0" smtClean="0">
                <a:solidFill>
                  <a:srgbClr val="003366"/>
                </a:solidFill>
                <a:latin typeface="Verdana"/>
                <a:cs typeface="Verdana"/>
              </a:rPr>
              <a:t>Principles to Actions: </a:t>
            </a:r>
            <a:br>
              <a:rPr lang="en-US" sz="2800" b="1" i="1" dirty="0" smtClean="0">
                <a:solidFill>
                  <a:srgbClr val="003366"/>
                </a:solidFill>
                <a:latin typeface="Verdana"/>
                <a:cs typeface="Verdana"/>
              </a:rPr>
            </a:br>
            <a:r>
              <a:rPr lang="en-US" sz="2800" b="1" i="1" dirty="0" smtClean="0">
                <a:solidFill>
                  <a:srgbClr val="003366"/>
                </a:solidFill>
                <a:latin typeface="Verdana"/>
                <a:cs typeface="Verdana"/>
              </a:rPr>
              <a:t>Ensuring Mathematical Success for All</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285876" y="1727200"/>
            <a:ext cx="4410074" cy="4191000"/>
          </a:xfrm>
          <a:prstGeom prst="rect">
            <a:avLst/>
          </a:prstGeom>
        </p:spPr>
        <p:txBody>
          <a:bodyPr vert="horz" lIns="91440" tIns="45720" rIns="91440" bIns="45720" rtlCol="0">
            <a:noAutofit/>
          </a:bodyPr>
          <a:lstStyle/>
          <a:p>
            <a:pPr>
              <a:spcBef>
                <a:spcPts val="1200"/>
              </a:spcBef>
              <a:spcAft>
                <a:spcPts val="1200"/>
              </a:spcAft>
            </a:pPr>
            <a:r>
              <a:rPr lang="en-US" sz="2400" dirty="0" smtClean="0">
                <a:solidFill>
                  <a:schemeClr val="tx2"/>
                </a:solidFill>
                <a:latin typeface="Verdana"/>
                <a:cs typeface="Verdana"/>
              </a:rPr>
              <a:t>The primary purpose of PtA is to fill the gap between the adoption of rigorous standards and the enactment of </a:t>
            </a:r>
            <a:r>
              <a:rPr lang="en-US" sz="2400" dirty="0" smtClean="0">
                <a:solidFill>
                  <a:srgbClr val="003366"/>
                </a:solidFill>
                <a:latin typeface="Verdana"/>
                <a:cs typeface="Verdana"/>
              </a:rPr>
              <a:t>practices</a:t>
            </a:r>
            <a:r>
              <a:rPr lang="en-US" sz="2400" dirty="0" smtClean="0">
                <a:solidFill>
                  <a:schemeClr val="tx2"/>
                </a:solidFill>
                <a:latin typeface="Verdana"/>
                <a:cs typeface="Verdana"/>
              </a:rPr>
              <a:t>, policies, programs, and actions required for successful implementation of those standards.</a:t>
            </a:r>
            <a:endParaRPr lang="en-US" sz="2400" dirty="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5" cstate="print"/>
          <a:srcRect/>
          <a:stretch>
            <a:fillRect/>
          </a:stretch>
        </p:blipFill>
        <p:spPr bwMode="auto">
          <a:xfrm>
            <a:off x="5934077" y="1727200"/>
            <a:ext cx="2480221" cy="3530668"/>
          </a:xfrm>
          <a:prstGeom prst="rect">
            <a:avLst/>
          </a:prstGeom>
          <a:noFill/>
          <a:ln w="9525">
            <a:noFill/>
            <a:miter lim="800000"/>
            <a:headEnd/>
            <a:tailEnd/>
          </a:ln>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Guiding Principles </a:t>
            </a:r>
          </a:p>
          <a:p>
            <a:pPr lvl="0" algn="ctr">
              <a:spcBef>
                <a:spcPct val="0"/>
              </a:spcBef>
              <a:defRPr/>
            </a:pPr>
            <a:r>
              <a:rPr lang="en-US" sz="2800" b="1" dirty="0" smtClean="0">
                <a:solidFill>
                  <a:srgbClr val="003366"/>
                </a:solidFill>
                <a:latin typeface="Verdana"/>
                <a:cs typeface="Verdana"/>
              </a:rPr>
              <a:t>for School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400" b="1" dirty="0" smtClean="0">
                <a:solidFill>
                  <a:srgbClr val="003366"/>
                </a:solidFill>
                <a:latin typeface="Verdana"/>
                <a:cs typeface="Verdana"/>
              </a:rPr>
              <a:t>Teaching and Learning</a:t>
            </a:r>
          </a:p>
          <a:p>
            <a:pPr marL="457200" indent="-457200">
              <a:lnSpc>
                <a:spcPct val="150000"/>
              </a:lnSpc>
              <a:buAutoNum type="arabicPeriod"/>
            </a:pPr>
            <a:r>
              <a:rPr lang="en-US" sz="2400" b="1" dirty="0" smtClean="0">
                <a:solidFill>
                  <a:srgbClr val="003366"/>
                </a:solidFill>
                <a:latin typeface="Verdana"/>
                <a:cs typeface="Verdana"/>
              </a:rPr>
              <a:t>Access and Equity</a:t>
            </a:r>
          </a:p>
          <a:p>
            <a:pPr marL="457200" indent="-457200">
              <a:lnSpc>
                <a:spcPct val="150000"/>
              </a:lnSpc>
              <a:buAutoNum type="arabicPeriod"/>
            </a:pPr>
            <a:r>
              <a:rPr lang="en-US" sz="2400" b="1" dirty="0" smtClean="0">
                <a:solidFill>
                  <a:srgbClr val="003366"/>
                </a:solidFill>
                <a:latin typeface="Verdana"/>
                <a:cs typeface="Verdana"/>
              </a:rPr>
              <a:t>Curriculum</a:t>
            </a:r>
          </a:p>
          <a:p>
            <a:pPr marL="457200" indent="-457200">
              <a:lnSpc>
                <a:spcPct val="150000"/>
              </a:lnSpc>
              <a:buAutoNum type="arabicPeriod"/>
            </a:pPr>
            <a:r>
              <a:rPr lang="en-US" sz="2400" b="1" dirty="0" smtClean="0">
                <a:solidFill>
                  <a:srgbClr val="003366"/>
                </a:solidFill>
                <a:latin typeface="Verdana"/>
                <a:cs typeface="Verdana"/>
              </a:rPr>
              <a:t>Tools and Technology</a:t>
            </a:r>
          </a:p>
          <a:p>
            <a:pPr marL="457200" indent="-457200">
              <a:lnSpc>
                <a:spcPct val="150000"/>
              </a:lnSpc>
              <a:buAutoNum type="arabicPeriod"/>
            </a:pPr>
            <a:r>
              <a:rPr lang="en-US" sz="2400" b="1" dirty="0" smtClean="0">
                <a:solidFill>
                  <a:srgbClr val="003366"/>
                </a:solidFill>
                <a:latin typeface="Verdana"/>
                <a:cs typeface="Verdana"/>
              </a:rPr>
              <a:t>Assessment</a:t>
            </a:r>
          </a:p>
          <a:p>
            <a:pPr marL="457200" indent="-457200">
              <a:lnSpc>
                <a:spcPct val="150000"/>
              </a:lnSpc>
              <a:buAutoNum type="arabicPeriod"/>
            </a:pPr>
            <a:r>
              <a:rPr lang="en-US" sz="2400" b="1" dirty="0" smtClean="0">
                <a:solidFill>
                  <a:srgbClr val="003366"/>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2"/>
          <p:cNvGrpSpPr/>
          <p:nvPr/>
        </p:nvGrpSpPr>
        <p:grpSpPr>
          <a:xfrm>
            <a:off x="5897741" y="2209800"/>
            <a:ext cx="3246259" cy="3416320"/>
            <a:chOff x="5897741" y="2209800"/>
            <a:chExt cx="3246259" cy="3416320"/>
          </a:xfrm>
        </p:grpSpPr>
        <p:sp>
          <p:nvSpPr>
            <p:cNvPr id="8" name="TextBox 7"/>
            <p:cNvSpPr txBox="1"/>
            <p:nvPr/>
          </p:nvSpPr>
          <p:spPr>
            <a:xfrm>
              <a:off x="6553200" y="2209800"/>
              <a:ext cx="2590800" cy="3416320"/>
            </a:xfrm>
            <a:prstGeom prst="rect">
              <a:avLst/>
            </a:prstGeom>
            <a:noFill/>
          </p:spPr>
          <p:txBody>
            <a:bodyPr wrap="square" rtlCol="0">
              <a:spAutoFit/>
            </a:bodyPr>
            <a:lstStyle/>
            <a:p>
              <a:pPr>
                <a:lnSpc>
                  <a:spcPct val="150000"/>
                </a:lnSpc>
              </a:pPr>
              <a:r>
                <a:rPr lang="en-US" sz="2400" dirty="0" smtClean="0">
                  <a:solidFill>
                    <a:srgbClr val="003366"/>
                  </a:solidFill>
                  <a:latin typeface="Verdana"/>
                  <a:cs typeface="Verdana"/>
                </a:rPr>
                <a:t>Essential Elements</a:t>
              </a:r>
            </a:p>
            <a:p>
              <a:pPr>
                <a:lnSpc>
                  <a:spcPct val="150000"/>
                </a:lnSpc>
              </a:pPr>
              <a:r>
                <a:rPr lang="en-US" sz="2400" dirty="0" smtClean="0">
                  <a:solidFill>
                    <a:srgbClr val="003366"/>
                  </a:solidFill>
                  <a:latin typeface="Verdana"/>
                  <a:cs typeface="Verdana"/>
                </a:rPr>
                <a:t>of Effective Math</a:t>
              </a:r>
            </a:p>
            <a:p>
              <a:pPr>
                <a:lnSpc>
                  <a:spcPct val="150000"/>
                </a:lnSpc>
              </a:pPr>
              <a:r>
                <a:rPr lang="en-US" sz="2400" dirty="0" smtClean="0">
                  <a:solidFill>
                    <a:srgbClr val="003366"/>
                  </a:solidFill>
                  <a:latin typeface="Verdana"/>
                  <a:cs typeface="Verdana"/>
                </a:rPr>
                <a:t>Programs</a:t>
              </a:r>
            </a:p>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10550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Guiding Principles </a:t>
            </a:r>
          </a:p>
          <a:p>
            <a:pPr lvl="0" algn="ctr">
              <a:spcBef>
                <a:spcPct val="0"/>
              </a:spcBef>
              <a:defRPr/>
            </a:pPr>
            <a:r>
              <a:rPr lang="en-US" sz="2800" b="1" dirty="0" smtClean="0">
                <a:solidFill>
                  <a:srgbClr val="003366"/>
                </a:solidFill>
                <a:latin typeface="Verdana"/>
                <a:cs typeface="Verdana"/>
              </a:rPr>
              <a:t>for School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275575" y="1720728"/>
            <a:ext cx="4751533" cy="4191000"/>
          </a:xfrm>
          <a:prstGeom prst="rect">
            <a:avLst/>
          </a:prstGeom>
        </p:spPr>
        <p:txBody>
          <a:bodyPr vert="horz" lIns="91440" tIns="45720" rIns="91440" bIns="45720" rtlCol="0">
            <a:noAutofit/>
          </a:bodyPr>
          <a:lstStyle/>
          <a:p>
            <a:pPr marL="457200" indent="-457200">
              <a:lnSpc>
                <a:spcPct val="150000"/>
              </a:lnSpc>
              <a:buAutoNum type="arabicPeriod"/>
            </a:pPr>
            <a:r>
              <a:rPr lang="en-US" sz="2400" b="1" dirty="0" smtClean="0">
                <a:latin typeface="Verdana"/>
                <a:cs typeface="Verdana"/>
              </a:rPr>
              <a:t>Teaching and Learning</a:t>
            </a:r>
          </a:p>
          <a:p>
            <a:pPr marL="457200" indent="-457200">
              <a:lnSpc>
                <a:spcPct val="150000"/>
              </a:lnSpc>
              <a:buAutoNum type="arabicPeriod"/>
            </a:pPr>
            <a:r>
              <a:rPr lang="en-US" sz="2400" b="1" dirty="0" smtClean="0">
                <a:solidFill>
                  <a:srgbClr val="003366"/>
                </a:solidFill>
                <a:latin typeface="Verdana"/>
                <a:cs typeface="Verdana"/>
              </a:rPr>
              <a:t>Access and Equity</a:t>
            </a:r>
          </a:p>
          <a:p>
            <a:pPr marL="457200" indent="-457200">
              <a:lnSpc>
                <a:spcPct val="150000"/>
              </a:lnSpc>
              <a:buAutoNum type="arabicPeriod"/>
            </a:pPr>
            <a:r>
              <a:rPr lang="en-US" sz="2400" b="1" dirty="0" smtClean="0">
                <a:solidFill>
                  <a:srgbClr val="003366"/>
                </a:solidFill>
                <a:latin typeface="Verdana"/>
                <a:cs typeface="Verdana"/>
              </a:rPr>
              <a:t>Curriculum</a:t>
            </a:r>
          </a:p>
          <a:p>
            <a:pPr marL="457200" indent="-457200">
              <a:lnSpc>
                <a:spcPct val="150000"/>
              </a:lnSpc>
              <a:buAutoNum type="arabicPeriod"/>
            </a:pPr>
            <a:r>
              <a:rPr lang="en-US" sz="2400" b="1" dirty="0" smtClean="0">
                <a:solidFill>
                  <a:srgbClr val="003366"/>
                </a:solidFill>
                <a:latin typeface="Verdana"/>
                <a:cs typeface="Verdana"/>
              </a:rPr>
              <a:t>Tools and Technology</a:t>
            </a:r>
          </a:p>
          <a:p>
            <a:pPr marL="457200" indent="-457200">
              <a:lnSpc>
                <a:spcPct val="150000"/>
              </a:lnSpc>
              <a:buAutoNum type="arabicPeriod"/>
            </a:pPr>
            <a:r>
              <a:rPr lang="en-US" sz="2400" b="1" dirty="0" smtClean="0">
                <a:solidFill>
                  <a:srgbClr val="003366"/>
                </a:solidFill>
                <a:latin typeface="Verdana"/>
                <a:cs typeface="Verdana"/>
              </a:rPr>
              <a:t>Assessment</a:t>
            </a:r>
          </a:p>
          <a:p>
            <a:pPr marL="457200" indent="-457200">
              <a:lnSpc>
                <a:spcPct val="150000"/>
              </a:lnSpc>
              <a:buAutoNum type="arabicPeriod"/>
            </a:pPr>
            <a:r>
              <a:rPr lang="en-US" sz="2400" b="1" dirty="0" smtClean="0">
                <a:solidFill>
                  <a:srgbClr val="003366"/>
                </a:solidFill>
                <a:latin typeface="Verdana"/>
                <a:cs typeface="Verdana"/>
              </a:rPr>
              <a:t>Professionalism</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grpSp>
        <p:nvGrpSpPr>
          <p:cNvPr id="3" name="Group 2"/>
          <p:cNvGrpSpPr/>
          <p:nvPr/>
        </p:nvGrpSpPr>
        <p:grpSpPr>
          <a:xfrm>
            <a:off x="5897741" y="2209800"/>
            <a:ext cx="3246259" cy="3416320"/>
            <a:chOff x="5897741" y="2209800"/>
            <a:chExt cx="3246259" cy="3416320"/>
          </a:xfrm>
        </p:grpSpPr>
        <p:sp>
          <p:nvSpPr>
            <p:cNvPr id="8" name="TextBox 7"/>
            <p:cNvSpPr txBox="1"/>
            <p:nvPr/>
          </p:nvSpPr>
          <p:spPr>
            <a:xfrm>
              <a:off x="6553200" y="2209800"/>
              <a:ext cx="2590800" cy="3416320"/>
            </a:xfrm>
            <a:prstGeom prst="rect">
              <a:avLst/>
            </a:prstGeom>
            <a:noFill/>
          </p:spPr>
          <p:txBody>
            <a:bodyPr wrap="square" rtlCol="0">
              <a:spAutoFit/>
            </a:bodyPr>
            <a:lstStyle/>
            <a:p>
              <a:pPr>
                <a:lnSpc>
                  <a:spcPct val="150000"/>
                </a:lnSpc>
              </a:pPr>
              <a:r>
                <a:rPr lang="en-US" sz="2400" dirty="0" smtClean="0">
                  <a:solidFill>
                    <a:srgbClr val="003366"/>
                  </a:solidFill>
                  <a:latin typeface="Verdana"/>
                  <a:cs typeface="Verdana"/>
                </a:rPr>
                <a:t>Essential Elements</a:t>
              </a:r>
            </a:p>
            <a:p>
              <a:pPr>
                <a:lnSpc>
                  <a:spcPct val="150000"/>
                </a:lnSpc>
              </a:pPr>
              <a:r>
                <a:rPr lang="en-US" sz="2400" dirty="0" smtClean="0">
                  <a:solidFill>
                    <a:srgbClr val="003366"/>
                  </a:solidFill>
                  <a:latin typeface="Verdana"/>
                  <a:cs typeface="Verdana"/>
                </a:rPr>
                <a:t>of Effective Math</a:t>
              </a:r>
            </a:p>
            <a:p>
              <a:pPr>
                <a:lnSpc>
                  <a:spcPct val="150000"/>
                </a:lnSpc>
              </a:pPr>
              <a:r>
                <a:rPr lang="en-US" sz="2400" dirty="0" smtClean="0">
                  <a:solidFill>
                    <a:srgbClr val="003366"/>
                  </a:solidFill>
                  <a:latin typeface="Verdana"/>
                  <a:cs typeface="Verdana"/>
                </a:rPr>
                <a:t>Programs</a:t>
              </a:r>
            </a:p>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
          <p:nvSpPr>
            <p:cNvPr id="10" name="Right Arrow 9"/>
            <p:cNvSpPr>
              <a:spLocks noChangeAspect="1"/>
            </p:cNvSpPr>
            <p:nvPr/>
          </p:nvSpPr>
          <p:spPr>
            <a:xfrm>
              <a:off x="5897741" y="2987677"/>
              <a:ext cx="529867" cy="579540"/>
            </a:xfrm>
            <a:prstGeom prst="rightArrow">
              <a:avLst/>
            </a:prstGeom>
            <a:solidFill>
              <a:srgbClr val="0033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300757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Principle on Teaching and Learning</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720728"/>
            <a:ext cx="7286625" cy="4191000"/>
          </a:xfrm>
          <a:prstGeom prst="rect">
            <a:avLst/>
          </a:prstGeom>
        </p:spPr>
        <p:txBody>
          <a:bodyPr vert="horz" lIns="91440" tIns="45720" rIns="91440" bIns="45720" rtlCol="0">
            <a:noAutofit/>
          </a:bodyPr>
          <a:lstStyle/>
          <a:p>
            <a:pPr>
              <a:lnSpc>
                <a:spcPct val="150000"/>
              </a:lnSpc>
            </a:pPr>
            <a:r>
              <a:rPr lang="en-US" sz="2400" dirty="0" smtClean="0">
                <a:solidFill>
                  <a:srgbClr val="003366"/>
                </a:solidFill>
                <a:latin typeface="Verdana"/>
                <a:cs typeface="Verdana"/>
              </a:rPr>
              <a:t>An excellent mathematics program requires effective teaching that engages students in meaningful learning through individual and collaborative experiences that promote their ability to make sense of mathematical ideas and reason mathematically. </a:t>
            </a:r>
          </a:p>
          <a:p>
            <a:pPr marL="457200" indent="-457200">
              <a:buAutoNum type="arabicPeriod"/>
            </a:pPr>
            <a:endParaRPr lang="en-US" sz="2400" i="1" dirty="0" smtClean="0">
              <a:solidFill>
                <a:srgbClr val="1F497D"/>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Guiding Principles </a:t>
            </a:r>
          </a:p>
          <a:p>
            <a:pPr lvl="0" algn="ctr">
              <a:spcBef>
                <a:spcPct val="0"/>
              </a:spcBef>
              <a:defRPr/>
            </a:pPr>
            <a:r>
              <a:rPr lang="en-US" sz="2800" b="1" dirty="0" smtClean="0">
                <a:solidFill>
                  <a:srgbClr val="003366"/>
                </a:solidFill>
                <a:latin typeface="Verdana"/>
                <a:cs typeface="Verdana"/>
              </a:rPr>
              <a:t>for School Mathematics</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15892" y="2038350"/>
            <a:ext cx="7199458" cy="3054350"/>
          </a:xfrm>
          <a:prstGeom prst="rect">
            <a:avLst/>
          </a:prstGeom>
        </p:spPr>
        <p:txBody>
          <a:bodyPr vert="horz" lIns="91440" tIns="45720" rIns="91440" bIns="45720" rtlCol="0">
            <a:noAutofit/>
          </a:bodyPr>
          <a:lstStyle/>
          <a:p>
            <a:pPr>
              <a:lnSpc>
                <a:spcPct val="150000"/>
              </a:lnSpc>
            </a:pPr>
            <a:r>
              <a:rPr lang="en-US" sz="2800" i="1" dirty="0" smtClean="0">
                <a:solidFill>
                  <a:srgbClr val="003366"/>
                </a:solidFill>
                <a:latin typeface="Verdana"/>
                <a:cs typeface="Verdana"/>
              </a:rPr>
              <a:t>Effective teaching is the non-negotiable core that ensures that all students learn mathematics at high levels.</a:t>
            </a:r>
            <a:endParaRPr lang="en-US" sz="28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003366"/>
                </a:solidFill>
                <a:latin typeface="Verdana"/>
                <a:cs typeface="Verdana"/>
              </a:rPr>
              <a:t>We Must Focus on Instruction</a:t>
            </a:r>
            <a:endParaRPr lang="en-US" sz="2800" b="1" dirty="0" smtClean="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1323975" y="1462177"/>
            <a:ext cx="7286625" cy="4191000"/>
          </a:xfrm>
          <a:prstGeom prst="rect">
            <a:avLst/>
          </a:prstGeom>
        </p:spPr>
        <p:txBody>
          <a:bodyPr vert="horz" lIns="91440" tIns="45720" rIns="91440" bIns="45720" rtlCol="0">
            <a:noAutofit/>
          </a:bodyPr>
          <a:lstStyle/>
          <a:p>
            <a:pPr marL="228600" indent="-228600">
              <a:spcAft>
                <a:spcPts val="600"/>
              </a:spcAft>
              <a:buFont typeface="Arial" pitchFamily="34" charset="0"/>
              <a:buChar char="•"/>
              <a:tabLst>
                <a:tab pos="8234363" algn="r"/>
              </a:tabLst>
            </a:pPr>
            <a:r>
              <a:rPr lang="en-US" sz="2000" dirty="0" smtClean="0">
                <a:solidFill>
                  <a:srgbClr val="003366"/>
                </a:solidFill>
                <a:latin typeface="Verdana"/>
                <a:cs typeface="Verdana"/>
              </a:rPr>
              <a:t>Student learning of mathematics “depends fundamentally on what happens inside the classroom as teachers and learners interact over the curriculum.”</a:t>
            </a:r>
          </a:p>
          <a:p>
            <a:pPr marL="228600" algn="r">
              <a:spcAft>
                <a:spcPts val="600"/>
              </a:spcAft>
              <a:tabLst>
                <a:tab pos="8234363" algn="r"/>
              </a:tabLst>
            </a:pPr>
            <a:r>
              <a:rPr lang="en-US" i="1" dirty="0" smtClean="0">
                <a:solidFill>
                  <a:srgbClr val="003366"/>
                </a:solidFill>
                <a:latin typeface="Verdana"/>
                <a:cs typeface="Verdana"/>
              </a:rPr>
              <a:t>(Ball and Forzani 2011, p. 17)</a:t>
            </a:r>
          </a:p>
          <a:p>
            <a:pPr marL="228600" indent="-342900">
              <a:spcBef>
                <a:spcPts val="600"/>
              </a:spcBef>
              <a:buFont typeface="Arial"/>
              <a:buChar char="•"/>
            </a:pPr>
            <a:endParaRPr lang="en-US" sz="2000" i="1" dirty="0" smtClean="0">
              <a:solidFill>
                <a:srgbClr val="003366"/>
              </a:solidFill>
              <a:latin typeface="Verdana"/>
              <a:cs typeface="Verdana"/>
            </a:endParaRPr>
          </a:p>
          <a:p>
            <a:pPr marL="228600" indent="-228600">
              <a:spcAft>
                <a:spcPts val="600"/>
              </a:spcAft>
              <a:buFont typeface="Arial" pitchFamily="34" charset="0"/>
              <a:buChar char="•"/>
            </a:pPr>
            <a:r>
              <a:rPr lang="en-US" sz="2000" dirty="0" smtClean="0">
                <a:solidFill>
                  <a:srgbClr val="003366"/>
                </a:solidFill>
                <a:latin typeface="Verdana"/>
                <a:cs typeface="Verdana"/>
              </a:rPr>
              <a:t>“Teaching has 6 to 10 times as much impact on achievement as all other factors combined. ... Just three years of effective teaching accounts on average for an improvement of 35 to 50 percentile points.”</a:t>
            </a:r>
          </a:p>
          <a:p>
            <a:pPr algn="r">
              <a:spcAft>
                <a:spcPts val="600"/>
              </a:spcAft>
            </a:pPr>
            <a:r>
              <a:rPr lang="en-US" sz="2000" i="1" dirty="0" smtClean="0">
                <a:solidFill>
                  <a:srgbClr val="003366"/>
                </a:solidFill>
                <a:latin typeface="Verdana"/>
                <a:cs typeface="Verdana"/>
              </a:rPr>
              <a:t>								(</a:t>
            </a:r>
            <a:r>
              <a:rPr lang="en-US" i="1" dirty="0" smtClean="0">
                <a:solidFill>
                  <a:srgbClr val="003366"/>
                </a:solidFill>
                <a:latin typeface="Verdana"/>
                <a:cs typeface="Verdana"/>
              </a:rPr>
              <a:t>Schmoker 2006, p. 9)</a:t>
            </a:r>
            <a:r>
              <a:rPr lang="en-US" b="1" i="1" dirty="0" smtClean="0">
                <a:solidFill>
                  <a:srgbClr val="003366"/>
                </a:solidFill>
                <a:latin typeface="Verdana"/>
                <a:cs typeface="Verdana"/>
              </a:rPr>
              <a:t> </a:t>
            </a:r>
            <a:endParaRPr lang="en-US" i="1" dirty="0" smtClean="0">
              <a:solidFill>
                <a:srgbClr val="003366"/>
              </a:solidFill>
              <a:latin typeface="Verdana"/>
              <a:cs typeface="Verdana"/>
            </a:endParaRPr>
          </a:p>
          <a:p>
            <a:pPr marL="457200" indent="-457200">
              <a:buAutoNum type="arabicPeriod"/>
            </a:pPr>
            <a:endParaRPr lang="en-US" sz="2400" i="1" dirty="0" smtClean="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05506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4006</TotalTime>
  <Words>2201</Words>
  <Application>Microsoft Office PowerPoint</Application>
  <PresentationFormat>On-screen Show (4:3)</PresentationFormat>
  <Paragraphs>248</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Effective Teaching Practices -Play It Forward</dc:title>
  <dc:creator>Ken Krehbiel</dc:creator>
  <cp:keywords>Principles to Actions</cp:keywords>
  <cp:lastModifiedBy>clong</cp:lastModifiedBy>
  <cp:revision>185</cp:revision>
  <dcterms:created xsi:type="dcterms:W3CDTF">2014-03-11T13:01:44Z</dcterms:created>
  <dcterms:modified xsi:type="dcterms:W3CDTF">2015-04-10T17:20:20Z</dcterms:modified>
</cp:coreProperties>
</file>