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61" r:id="rId2"/>
    <p:sldId id="257" r:id="rId3"/>
    <p:sldId id="363" r:id="rId4"/>
    <p:sldId id="613" r:id="rId5"/>
    <p:sldId id="423" r:id="rId6"/>
    <p:sldId id="425" r:id="rId7"/>
    <p:sldId id="513" r:id="rId8"/>
    <p:sldId id="614" r:id="rId9"/>
    <p:sldId id="610" r:id="rId10"/>
    <p:sldId id="582" r:id="rId11"/>
    <p:sldId id="617" r:id="rId12"/>
    <p:sldId id="635" r:id="rId13"/>
    <p:sldId id="481" r:id="rId14"/>
    <p:sldId id="482" r:id="rId15"/>
    <p:sldId id="439" r:id="rId16"/>
    <p:sldId id="364" r:id="rId17"/>
    <p:sldId id="515" r:id="rId18"/>
    <p:sldId id="611" r:id="rId19"/>
    <p:sldId id="489" r:id="rId20"/>
    <p:sldId id="516" r:id="rId21"/>
    <p:sldId id="509" r:id="rId22"/>
    <p:sldId id="624" r:id="rId23"/>
    <p:sldId id="504" r:id="rId24"/>
    <p:sldId id="488" r:id="rId25"/>
    <p:sldId id="520" r:id="rId26"/>
    <p:sldId id="574" r:id="rId27"/>
    <p:sldId id="519" r:id="rId28"/>
    <p:sldId id="522" r:id="rId29"/>
    <p:sldId id="500" r:id="rId30"/>
    <p:sldId id="525" r:id="rId31"/>
    <p:sldId id="535" r:id="rId32"/>
    <p:sldId id="608" r:id="rId33"/>
    <p:sldId id="619" r:id="rId34"/>
    <p:sldId id="531" r:id="rId35"/>
    <p:sldId id="625" r:id="rId36"/>
    <p:sldId id="629" r:id="rId37"/>
    <p:sldId id="627" r:id="rId38"/>
    <p:sldId id="628" r:id="rId39"/>
    <p:sldId id="620" r:id="rId40"/>
    <p:sldId id="541" r:id="rId41"/>
    <p:sldId id="626" r:id="rId42"/>
    <p:sldId id="549" r:id="rId43"/>
    <p:sldId id="606" r:id="rId44"/>
    <p:sldId id="543" r:id="rId45"/>
    <p:sldId id="553" r:id="rId46"/>
    <p:sldId id="630" r:id="rId47"/>
    <p:sldId id="588" r:id="rId48"/>
    <p:sldId id="631" r:id="rId49"/>
    <p:sldId id="605" r:id="rId50"/>
    <p:sldId id="621" r:id="rId51"/>
    <p:sldId id="544" r:id="rId52"/>
    <p:sldId id="632" r:id="rId53"/>
    <p:sldId id="622" r:id="rId54"/>
    <p:sldId id="552" r:id="rId55"/>
    <p:sldId id="633" r:id="rId56"/>
    <p:sldId id="595" r:id="rId57"/>
    <p:sldId id="612" r:id="rId58"/>
    <p:sldId id="558" r:id="rId59"/>
    <p:sldId id="618" r:id="rId60"/>
    <p:sldId id="634" r:id="rId61"/>
    <p:sldId id="365" r:id="rId62"/>
    <p:sldId id="571" r:id="rId63"/>
  </p:sldIdLst>
  <p:sldSz cx="10058400" cy="7772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366"/>
    <a:srgbClr val="000000"/>
    <a:srgbClr val="000078"/>
    <a:srgbClr val="1617EB"/>
    <a:srgbClr val="7E4F4E"/>
    <a:srgbClr val="FFDB37"/>
    <a:srgbClr val="CAB87C"/>
    <a:srgbClr val="C2AB61"/>
    <a:srgbClr val="C2B173"/>
    <a:srgbClr val="A1010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83" autoAdjust="0"/>
    <p:restoredTop sz="92727" autoAdjust="0"/>
  </p:normalViewPr>
  <p:slideViewPr>
    <p:cSldViewPr>
      <p:cViewPr varScale="1">
        <p:scale>
          <a:sx n="64" d="100"/>
          <a:sy n="64" d="100"/>
        </p:scale>
        <p:origin x="-348" y="-108"/>
      </p:cViewPr>
      <p:guideLst>
        <p:guide orient="horz" pos="2448"/>
        <p:guide pos="3168"/>
      </p:guideLst>
    </p:cSldViewPr>
  </p:slideViewPr>
  <p:notesTextViewPr>
    <p:cViewPr>
      <p:scale>
        <a:sx n="1" d="1"/>
        <a:sy n="1" d="1"/>
      </p:scale>
      <p:origin x="0" y="0"/>
    </p:cViewPr>
  </p:notesTextViewPr>
  <p:sorterViewPr>
    <p:cViewPr>
      <p:scale>
        <a:sx n="154" d="100"/>
        <a:sy n="154"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CCABEC-A392-3A4B-AA15-7BA76C55A7B5}" type="doc">
      <dgm:prSet loTypeId="urn:microsoft.com/office/officeart/2005/8/layout/pyramid2" loCatId="" qsTypeId="urn:microsoft.com/office/officeart/2005/8/quickstyle/simple4" qsCatId="simple" csTypeId="urn:microsoft.com/office/officeart/2005/8/colors/accent1_2" csCatId="accent1" phldr="1"/>
      <dgm:spPr/>
      <dgm:t>
        <a:bodyPr/>
        <a:lstStyle/>
        <a:p>
          <a:endParaRPr lang="en-US"/>
        </a:p>
      </dgm:t>
    </dgm:pt>
    <dgm:pt modelId="{8F95A6A4-E9CA-5540-B7FC-0CD979910459}">
      <dgm:prSet phldrT="[Text]" custT="1"/>
      <dgm:spPr>
        <a:solidFill>
          <a:srgbClr val="D2C7A7"/>
        </a:solidFill>
      </dgm:spPr>
      <dgm:t>
        <a:bodyPr/>
        <a:lstStyle/>
        <a:p>
          <a:r>
            <a:rPr lang="en-US" sz="2400" b="1" dirty="0" smtClean="0">
              <a:solidFill>
                <a:srgbClr val="003366"/>
              </a:solidFill>
              <a:latin typeface="Verdana" pitchFamily="34" charset="0"/>
              <a:ea typeface="Verdana" pitchFamily="34" charset="0"/>
              <a:cs typeface="Verdana" pitchFamily="34" charset="0"/>
            </a:rPr>
            <a:t>Tools and Technology</a:t>
          </a:r>
          <a:endParaRPr lang="en-US" sz="2400" b="1" dirty="0">
            <a:solidFill>
              <a:srgbClr val="003366"/>
            </a:solidFill>
            <a:latin typeface="Verdana" pitchFamily="34" charset="0"/>
            <a:ea typeface="Verdana" pitchFamily="34" charset="0"/>
            <a:cs typeface="Verdana" pitchFamily="34" charset="0"/>
          </a:endParaRPr>
        </a:p>
      </dgm:t>
    </dgm:pt>
    <dgm:pt modelId="{97BBF871-43C2-E447-A316-CE9A7A648E96}" type="parTrans" cxnId="{FD479C2F-E903-374D-BD76-4A74EB204A23}">
      <dgm:prSet/>
      <dgm:spPr/>
      <dgm:t>
        <a:bodyPr/>
        <a:lstStyle/>
        <a:p>
          <a:endParaRPr lang="en-US" sz="2400">
            <a:solidFill>
              <a:srgbClr val="000000"/>
            </a:solidFill>
          </a:endParaRPr>
        </a:p>
      </dgm:t>
    </dgm:pt>
    <dgm:pt modelId="{D5A19E96-191D-484B-B29D-13FC0FA600E1}" type="sibTrans" cxnId="{FD479C2F-E903-374D-BD76-4A74EB204A23}">
      <dgm:prSet/>
      <dgm:spPr/>
      <dgm:t>
        <a:bodyPr/>
        <a:lstStyle/>
        <a:p>
          <a:endParaRPr lang="en-US" sz="2400">
            <a:solidFill>
              <a:srgbClr val="000000"/>
            </a:solidFill>
          </a:endParaRPr>
        </a:p>
      </dgm:t>
    </dgm:pt>
    <dgm:pt modelId="{B5C71DD9-8560-0D4E-B6FF-418BC043A0DC}">
      <dgm:prSet custT="1"/>
      <dgm:spPr>
        <a:solidFill>
          <a:srgbClr val="D2C7A7"/>
        </a:solidFill>
      </dgm:spPr>
      <dgm:t>
        <a:bodyPr/>
        <a:lstStyle/>
        <a:p>
          <a:r>
            <a:rPr lang="en-US" sz="2400" b="1" dirty="0" smtClean="0">
              <a:solidFill>
                <a:srgbClr val="003366"/>
              </a:solidFill>
              <a:latin typeface="Verdana" pitchFamily="34" charset="0"/>
              <a:ea typeface="Verdana" pitchFamily="34" charset="0"/>
              <a:cs typeface="Verdana" pitchFamily="34" charset="0"/>
            </a:rPr>
            <a:t>Professionalism</a:t>
          </a:r>
          <a:endParaRPr lang="en-US" sz="2400" b="1" dirty="0">
            <a:solidFill>
              <a:srgbClr val="003366"/>
            </a:solidFill>
            <a:latin typeface="Verdana" pitchFamily="34" charset="0"/>
            <a:ea typeface="Verdana" pitchFamily="34" charset="0"/>
            <a:cs typeface="Verdana" pitchFamily="34" charset="0"/>
          </a:endParaRPr>
        </a:p>
      </dgm:t>
    </dgm:pt>
    <dgm:pt modelId="{038B11A8-3B28-CB47-99CE-C6F7BEBB06C1}" type="parTrans" cxnId="{22154E4D-F077-864D-9125-84B9D93C085B}">
      <dgm:prSet/>
      <dgm:spPr/>
      <dgm:t>
        <a:bodyPr/>
        <a:lstStyle/>
        <a:p>
          <a:endParaRPr lang="en-US" sz="2400">
            <a:solidFill>
              <a:srgbClr val="000000"/>
            </a:solidFill>
          </a:endParaRPr>
        </a:p>
      </dgm:t>
    </dgm:pt>
    <dgm:pt modelId="{85C599C7-313B-CE4F-BB21-23D9526A0610}" type="sibTrans" cxnId="{22154E4D-F077-864D-9125-84B9D93C085B}">
      <dgm:prSet/>
      <dgm:spPr/>
      <dgm:t>
        <a:bodyPr/>
        <a:lstStyle/>
        <a:p>
          <a:endParaRPr lang="en-US" sz="2400">
            <a:solidFill>
              <a:srgbClr val="000000"/>
            </a:solidFill>
          </a:endParaRPr>
        </a:p>
      </dgm:t>
    </dgm:pt>
    <dgm:pt modelId="{92E0C355-6726-9D4B-A4AA-7AD696ECCF2E}">
      <dgm:prSet custT="1"/>
      <dgm:spPr>
        <a:solidFill>
          <a:srgbClr val="D2C7A7"/>
        </a:solidFill>
      </dgm:spPr>
      <dgm:t>
        <a:bodyPr/>
        <a:lstStyle/>
        <a:p>
          <a:r>
            <a:rPr lang="en-US" sz="2400" b="1" dirty="0" smtClean="0">
              <a:solidFill>
                <a:srgbClr val="003366"/>
              </a:solidFill>
              <a:latin typeface="Verdana" pitchFamily="34" charset="0"/>
              <a:ea typeface="Verdana" pitchFamily="34" charset="0"/>
              <a:cs typeface="Verdana" pitchFamily="34" charset="0"/>
            </a:rPr>
            <a:t>Curriculum</a:t>
          </a:r>
          <a:endParaRPr lang="en-US" sz="2400" b="1" dirty="0">
            <a:solidFill>
              <a:srgbClr val="003366"/>
            </a:solidFill>
            <a:latin typeface="Verdana" pitchFamily="34" charset="0"/>
            <a:ea typeface="Verdana" pitchFamily="34" charset="0"/>
            <a:cs typeface="Verdana" pitchFamily="34" charset="0"/>
          </a:endParaRPr>
        </a:p>
      </dgm:t>
    </dgm:pt>
    <dgm:pt modelId="{2DF1A390-69AD-7640-A756-7F224AAF6F91}" type="parTrans" cxnId="{1D9E7C1E-AD01-D44D-B171-DA16FFA1C362}">
      <dgm:prSet/>
      <dgm:spPr/>
      <dgm:t>
        <a:bodyPr/>
        <a:lstStyle/>
        <a:p>
          <a:endParaRPr lang="en-US"/>
        </a:p>
      </dgm:t>
    </dgm:pt>
    <dgm:pt modelId="{F71A7798-96FD-0042-936C-53355366C063}" type="sibTrans" cxnId="{1D9E7C1E-AD01-D44D-B171-DA16FFA1C362}">
      <dgm:prSet/>
      <dgm:spPr/>
      <dgm:t>
        <a:bodyPr/>
        <a:lstStyle/>
        <a:p>
          <a:endParaRPr lang="en-US"/>
        </a:p>
      </dgm:t>
    </dgm:pt>
    <dgm:pt modelId="{C301A4D3-89C3-E64E-9595-41E35DFE93BE}">
      <dgm:prSet custT="1"/>
      <dgm:spPr>
        <a:solidFill>
          <a:srgbClr val="D2C7A7"/>
        </a:solidFill>
      </dgm:spPr>
      <dgm:t>
        <a:bodyPr/>
        <a:lstStyle/>
        <a:p>
          <a:r>
            <a:rPr lang="en-US" sz="2400" b="1" dirty="0" smtClean="0">
              <a:solidFill>
                <a:srgbClr val="003366"/>
              </a:solidFill>
              <a:latin typeface="Verdana" pitchFamily="34" charset="0"/>
              <a:ea typeface="Verdana" pitchFamily="34" charset="0"/>
              <a:cs typeface="Verdana" pitchFamily="34" charset="0"/>
            </a:rPr>
            <a:t>Teaching and Learning</a:t>
          </a:r>
          <a:endParaRPr lang="en-US" sz="2400" b="1" dirty="0">
            <a:solidFill>
              <a:srgbClr val="003366"/>
            </a:solidFill>
            <a:latin typeface="Verdana" pitchFamily="34" charset="0"/>
            <a:ea typeface="Verdana" pitchFamily="34" charset="0"/>
            <a:cs typeface="Verdana" pitchFamily="34" charset="0"/>
          </a:endParaRPr>
        </a:p>
      </dgm:t>
    </dgm:pt>
    <dgm:pt modelId="{61C23D35-5878-A84D-95F9-81156C3C723A}" type="parTrans" cxnId="{F7C26777-23AA-F344-B6E0-C504BDE2C3CF}">
      <dgm:prSet/>
      <dgm:spPr/>
      <dgm:t>
        <a:bodyPr/>
        <a:lstStyle/>
        <a:p>
          <a:endParaRPr lang="en-US"/>
        </a:p>
      </dgm:t>
    </dgm:pt>
    <dgm:pt modelId="{FDD1A3C8-07DD-8A42-804B-E110F4311039}" type="sibTrans" cxnId="{F7C26777-23AA-F344-B6E0-C504BDE2C3CF}">
      <dgm:prSet/>
      <dgm:spPr/>
      <dgm:t>
        <a:bodyPr/>
        <a:lstStyle/>
        <a:p>
          <a:endParaRPr lang="en-US"/>
        </a:p>
      </dgm:t>
    </dgm:pt>
    <dgm:pt modelId="{415DAAA1-0F7E-EE4D-A661-0DADAF150121}">
      <dgm:prSet phldrT="[Text]" custT="1"/>
      <dgm:spPr>
        <a:solidFill>
          <a:srgbClr val="D2C7A7"/>
        </a:solidFill>
      </dgm:spPr>
      <dgm:t>
        <a:bodyPr/>
        <a:lstStyle/>
        <a:p>
          <a:r>
            <a:rPr lang="en-US" sz="2400" b="1" dirty="0" smtClean="0">
              <a:solidFill>
                <a:srgbClr val="003366"/>
              </a:solidFill>
              <a:latin typeface="Verdana" pitchFamily="34" charset="0"/>
              <a:ea typeface="Verdana" pitchFamily="34" charset="0"/>
              <a:cs typeface="Verdana" pitchFamily="34" charset="0"/>
            </a:rPr>
            <a:t>Assessment</a:t>
          </a:r>
          <a:endParaRPr lang="en-US" sz="2400" b="1" dirty="0">
            <a:solidFill>
              <a:srgbClr val="003366"/>
            </a:solidFill>
            <a:latin typeface="Verdana" pitchFamily="34" charset="0"/>
            <a:ea typeface="Verdana" pitchFamily="34" charset="0"/>
            <a:cs typeface="Verdana" pitchFamily="34" charset="0"/>
          </a:endParaRPr>
        </a:p>
      </dgm:t>
    </dgm:pt>
    <dgm:pt modelId="{702D4B3E-9539-3B42-9FDA-0A051BD9E930}" type="parTrans" cxnId="{D5A2A9B2-7EDF-BA48-B3A3-45AB813C982D}">
      <dgm:prSet/>
      <dgm:spPr/>
      <dgm:t>
        <a:bodyPr/>
        <a:lstStyle/>
        <a:p>
          <a:endParaRPr lang="en-US"/>
        </a:p>
      </dgm:t>
    </dgm:pt>
    <dgm:pt modelId="{37C5036A-31C4-9F47-AD59-EFC08F1FA7F7}" type="sibTrans" cxnId="{D5A2A9B2-7EDF-BA48-B3A3-45AB813C982D}">
      <dgm:prSet/>
      <dgm:spPr/>
      <dgm:t>
        <a:bodyPr/>
        <a:lstStyle/>
        <a:p>
          <a:endParaRPr lang="en-US"/>
        </a:p>
      </dgm:t>
    </dgm:pt>
    <dgm:pt modelId="{2B736876-5172-FF47-8973-F28D6A675A55}">
      <dgm:prSet custT="1"/>
      <dgm:spPr>
        <a:solidFill>
          <a:srgbClr val="D2C7A7"/>
        </a:solidFill>
      </dgm:spPr>
      <dgm:t>
        <a:bodyPr/>
        <a:lstStyle/>
        <a:p>
          <a:r>
            <a:rPr lang="en-US" sz="2400" b="1" dirty="0" smtClean="0">
              <a:solidFill>
                <a:srgbClr val="003366"/>
              </a:solidFill>
              <a:latin typeface="Verdana" pitchFamily="34" charset="0"/>
              <a:ea typeface="Verdana" pitchFamily="34" charset="0"/>
              <a:cs typeface="Verdana" pitchFamily="34" charset="0"/>
            </a:rPr>
            <a:t>Access and Equity</a:t>
          </a:r>
          <a:endParaRPr lang="en-US" sz="2400" b="1" dirty="0">
            <a:solidFill>
              <a:srgbClr val="003366"/>
            </a:solidFill>
            <a:latin typeface="Verdana" pitchFamily="34" charset="0"/>
            <a:ea typeface="Verdana" pitchFamily="34" charset="0"/>
            <a:cs typeface="Verdana" pitchFamily="34" charset="0"/>
          </a:endParaRPr>
        </a:p>
      </dgm:t>
    </dgm:pt>
    <dgm:pt modelId="{654EB319-0F9D-FD49-9FC3-8B3217AD61EC}" type="parTrans" cxnId="{5CD9D0E8-7B9B-F949-98E0-F4AEC6F33E29}">
      <dgm:prSet/>
      <dgm:spPr/>
      <dgm:t>
        <a:bodyPr/>
        <a:lstStyle/>
        <a:p>
          <a:endParaRPr lang="en-US"/>
        </a:p>
      </dgm:t>
    </dgm:pt>
    <dgm:pt modelId="{6E733A5D-4B32-F04C-9EF2-781E5695EB1E}" type="sibTrans" cxnId="{5CD9D0E8-7B9B-F949-98E0-F4AEC6F33E29}">
      <dgm:prSet/>
      <dgm:spPr/>
      <dgm:t>
        <a:bodyPr/>
        <a:lstStyle/>
        <a:p>
          <a:endParaRPr lang="en-US"/>
        </a:p>
      </dgm:t>
    </dgm:pt>
    <dgm:pt modelId="{590AC451-01FC-B04C-997C-AB74B1B0E1B6}" type="pres">
      <dgm:prSet presAssocID="{D6CCABEC-A392-3A4B-AA15-7BA76C55A7B5}" presName="compositeShape" presStyleCnt="0">
        <dgm:presLayoutVars>
          <dgm:dir/>
          <dgm:resizeHandles/>
        </dgm:presLayoutVars>
      </dgm:prSet>
      <dgm:spPr/>
      <dgm:t>
        <a:bodyPr/>
        <a:lstStyle/>
        <a:p>
          <a:endParaRPr lang="en-US"/>
        </a:p>
      </dgm:t>
    </dgm:pt>
    <dgm:pt modelId="{3D275ED8-7D77-5A4A-AACD-51B3EA012F70}" type="pres">
      <dgm:prSet presAssocID="{D6CCABEC-A392-3A4B-AA15-7BA76C55A7B5}" presName="pyramid" presStyleLbl="node1" presStyleIdx="0" presStyleCnt="1" custLinFactNeighborX="-5630"/>
      <dgm:spPr>
        <a:solidFill>
          <a:srgbClr val="000060"/>
        </a:solidFill>
      </dgm:spPr>
      <dgm:t>
        <a:bodyPr/>
        <a:lstStyle/>
        <a:p>
          <a:endParaRPr lang="en-US"/>
        </a:p>
      </dgm:t>
    </dgm:pt>
    <dgm:pt modelId="{BA2257D2-21F9-C749-929F-76A4A79F35A8}" type="pres">
      <dgm:prSet presAssocID="{D6CCABEC-A392-3A4B-AA15-7BA76C55A7B5}" presName="theList" presStyleCnt="0"/>
      <dgm:spPr/>
    </dgm:pt>
    <dgm:pt modelId="{0928F7D7-A258-014A-8608-9AE70F651FEA}" type="pres">
      <dgm:prSet presAssocID="{C301A4D3-89C3-E64E-9595-41E35DFE93BE}" presName="aNode" presStyleLbl="fgAcc1" presStyleIdx="0" presStyleCnt="6" custScaleX="107114" custScaleY="139854" custLinFactY="-2820" custLinFactNeighborY="-100000">
        <dgm:presLayoutVars>
          <dgm:bulletEnabled val="1"/>
        </dgm:presLayoutVars>
      </dgm:prSet>
      <dgm:spPr/>
      <dgm:t>
        <a:bodyPr/>
        <a:lstStyle/>
        <a:p>
          <a:endParaRPr lang="en-US"/>
        </a:p>
      </dgm:t>
    </dgm:pt>
    <dgm:pt modelId="{0D45EC89-9014-4542-A364-028583FE6C5C}" type="pres">
      <dgm:prSet presAssocID="{C301A4D3-89C3-E64E-9595-41E35DFE93BE}" presName="aSpace" presStyleCnt="0"/>
      <dgm:spPr/>
    </dgm:pt>
    <dgm:pt modelId="{C8EB2F51-B62D-ED42-8738-28121DBE6575}" type="pres">
      <dgm:prSet presAssocID="{2B736876-5172-FF47-8973-F28D6A675A55}" presName="aNode" presStyleLbl="fgAcc1" presStyleIdx="1" presStyleCnt="6" custScaleX="107114" custScaleY="139854" custLinFactNeighborY="-73536">
        <dgm:presLayoutVars>
          <dgm:bulletEnabled val="1"/>
        </dgm:presLayoutVars>
      </dgm:prSet>
      <dgm:spPr/>
      <dgm:t>
        <a:bodyPr/>
        <a:lstStyle/>
        <a:p>
          <a:endParaRPr lang="en-US"/>
        </a:p>
      </dgm:t>
    </dgm:pt>
    <dgm:pt modelId="{8983381C-BAFA-B447-8DC2-FCA70B234788}" type="pres">
      <dgm:prSet presAssocID="{2B736876-5172-FF47-8973-F28D6A675A55}" presName="aSpace" presStyleCnt="0"/>
      <dgm:spPr/>
    </dgm:pt>
    <dgm:pt modelId="{320B95CF-6485-CC45-9D40-EE5BD71489CB}" type="pres">
      <dgm:prSet presAssocID="{92E0C355-6726-9D4B-A4AA-7AD696ECCF2E}" presName="aNode" presStyleLbl="fgAcc1" presStyleIdx="2" presStyleCnt="6" custScaleX="107114" custScaleY="139854" custLinFactNeighborY="-24512">
        <dgm:presLayoutVars>
          <dgm:bulletEnabled val="1"/>
        </dgm:presLayoutVars>
      </dgm:prSet>
      <dgm:spPr/>
      <dgm:t>
        <a:bodyPr/>
        <a:lstStyle/>
        <a:p>
          <a:endParaRPr lang="en-US"/>
        </a:p>
      </dgm:t>
    </dgm:pt>
    <dgm:pt modelId="{5E268DE1-6F41-484B-89FB-FD0F1978659A}" type="pres">
      <dgm:prSet presAssocID="{92E0C355-6726-9D4B-A4AA-7AD696ECCF2E}" presName="aSpace" presStyleCnt="0"/>
      <dgm:spPr/>
    </dgm:pt>
    <dgm:pt modelId="{665D40B9-7B89-BA44-97BB-97A330932106}" type="pres">
      <dgm:prSet presAssocID="{8F95A6A4-E9CA-5540-B7FC-0CD979910459}" presName="aNode" presStyleLbl="fgAcc1" presStyleIdx="3" presStyleCnt="6" custScaleX="107114" custScaleY="139854" custLinFactNeighborY="49024">
        <dgm:presLayoutVars>
          <dgm:bulletEnabled val="1"/>
        </dgm:presLayoutVars>
      </dgm:prSet>
      <dgm:spPr/>
      <dgm:t>
        <a:bodyPr/>
        <a:lstStyle/>
        <a:p>
          <a:endParaRPr lang="en-US"/>
        </a:p>
      </dgm:t>
    </dgm:pt>
    <dgm:pt modelId="{2901745C-5F5E-4949-B7F6-7BEAF7CD2E7C}" type="pres">
      <dgm:prSet presAssocID="{8F95A6A4-E9CA-5540-B7FC-0CD979910459}" presName="aSpace" presStyleCnt="0"/>
      <dgm:spPr/>
    </dgm:pt>
    <dgm:pt modelId="{1808CE7B-FC58-DA4F-90C4-F8A5A6890EEF}" type="pres">
      <dgm:prSet presAssocID="{415DAAA1-0F7E-EE4D-A661-0DADAF150121}" presName="aNode" presStyleLbl="fgAcc1" presStyleIdx="4" presStyleCnt="6" custScaleX="107114" custScaleY="139854" custLinFactNeighborY="98048">
        <dgm:presLayoutVars>
          <dgm:bulletEnabled val="1"/>
        </dgm:presLayoutVars>
      </dgm:prSet>
      <dgm:spPr/>
      <dgm:t>
        <a:bodyPr/>
        <a:lstStyle/>
        <a:p>
          <a:endParaRPr lang="en-US"/>
        </a:p>
      </dgm:t>
    </dgm:pt>
    <dgm:pt modelId="{FF56EF15-B01E-7F46-BF93-351E542BDB42}" type="pres">
      <dgm:prSet presAssocID="{415DAAA1-0F7E-EE4D-A661-0DADAF150121}" presName="aSpace" presStyleCnt="0"/>
      <dgm:spPr/>
    </dgm:pt>
    <dgm:pt modelId="{A7A30CAE-D200-374C-9E23-6C54DA20B6B5}" type="pres">
      <dgm:prSet presAssocID="{B5C71DD9-8560-0D4E-B6FF-418BC043A0DC}" presName="aNode" presStyleLbl="fgAcc1" presStyleIdx="5" presStyleCnt="6" custScaleX="107114" custScaleY="139854" custLinFactY="2820" custLinFactNeighborY="100000">
        <dgm:presLayoutVars>
          <dgm:bulletEnabled val="1"/>
        </dgm:presLayoutVars>
      </dgm:prSet>
      <dgm:spPr/>
      <dgm:t>
        <a:bodyPr/>
        <a:lstStyle/>
        <a:p>
          <a:endParaRPr lang="en-US"/>
        </a:p>
      </dgm:t>
    </dgm:pt>
    <dgm:pt modelId="{6742FB5D-9E27-254E-A929-AAE3C4DEF793}" type="pres">
      <dgm:prSet presAssocID="{B5C71DD9-8560-0D4E-B6FF-418BC043A0DC}" presName="aSpace" presStyleCnt="0"/>
      <dgm:spPr/>
    </dgm:pt>
  </dgm:ptLst>
  <dgm:cxnLst>
    <dgm:cxn modelId="{A2CB9841-676F-1142-92EE-BED1E46F2984}" type="presOf" srcId="{C301A4D3-89C3-E64E-9595-41E35DFE93BE}" destId="{0928F7D7-A258-014A-8608-9AE70F651FEA}" srcOrd="0" destOrd="0" presId="urn:microsoft.com/office/officeart/2005/8/layout/pyramid2"/>
    <dgm:cxn modelId="{FD479C2F-E903-374D-BD76-4A74EB204A23}" srcId="{D6CCABEC-A392-3A4B-AA15-7BA76C55A7B5}" destId="{8F95A6A4-E9CA-5540-B7FC-0CD979910459}" srcOrd="3" destOrd="0" parTransId="{97BBF871-43C2-E447-A316-CE9A7A648E96}" sibTransId="{D5A19E96-191D-484B-B29D-13FC0FA600E1}"/>
    <dgm:cxn modelId="{CEC3FE32-231C-A242-A314-98F71F8938BF}" type="presOf" srcId="{2B736876-5172-FF47-8973-F28D6A675A55}" destId="{C8EB2F51-B62D-ED42-8738-28121DBE6575}" srcOrd="0" destOrd="0" presId="urn:microsoft.com/office/officeart/2005/8/layout/pyramid2"/>
    <dgm:cxn modelId="{22154E4D-F077-864D-9125-84B9D93C085B}" srcId="{D6CCABEC-A392-3A4B-AA15-7BA76C55A7B5}" destId="{B5C71DD9-8560-0D4E-B6FF-418BC043A0DC}" srcOrd="5" destOrd="0" parTransId="{038B11A8-3B28-CB47-99CE-C6F7BEBB06C1}" sibTransId="{85C599C7-313B-CE4F-BB21-23D9526A0610}"/>
    <dgm:cxn modelId="{5CD9D0E8-7B9B-F949-98E0-F4AEC6F33E29}" srcId="{D6CCABEC-A392-3A4B-AA15-7BA76C55A7B5}" destId="{2B736876-5172-FF47-8973-F28D6A675A55}" srcOrd="1" destOrd="0" parTransId="{654EB319-0F9D-FD49-9FC3-8B3217AD61EC}" sibTransId="{6E733A5D-4B32-F04C-9EF2-781E5695EB1E}"/>
    <dgm:cxn modelId="{DFDFA562-A984-2940-96F2-D1F0F65BA9B8}" type="presOf" srcId="{415DAAA1-0F7E-EE4D-A661-0DADAF150121}" destId="{1808CE7B-FC58-DA4F-90C4-F8A5A6890EEF}" srcOrd="0" destOrd="0" presId="urn:microsoft.com/office/officeart/2005/8/layout/pyramid2"/>
    <dgm:cxn modelId="{F7C26777-23AA-F344-B6E0-C504BDE2C3CF}" srcId="{D6CCABEC-A392-3A4B-AA15-7BA76C55A7B5}" destId="{C301A4D3-89C3-E64E-9595-41E35DFE93BE}" srcOrd="0" destOrd="0" parTransId="{61C23D35-5878-A84D-95F9-81156C3C723A}" sibTransId="{FDD1A3C8-07DD-8A42-804B-E110F4311039}"/>
    <dgm:cxn modelId="{B04AAACC-83D8-8A4B-B9DF-5890640A393D}" type="presOf" srcId="{D6CCABEC-A392-3A4B-AA15-7BA76C55A7B5}" destId="{590AC451-01FC-B04C-997C-AB74B1B0E1B6}" srcOrd="0" destOrd="0" presId="urn:microsoft.com/office/officeart/2005/8/layout/pyramid2"/>
    <dgm:cxn modelId="{1D9E7C1E-AD01-D44D-B171-DA16FFA1C362}" srcId="{D6CCABEC-A392-3A4B-AA15-7BA76C55A7B5}" destId="{92E0C355-6726-9D4B-A4AA-7AD696ECCF2E}" srcOrd="2" destOrd="0" parTransId="{2DF1A390-69AD-7640-A756-7F224AAF6F91}" sibTransId="{F71A7798-96FD-0042-936C-53355366C063}"/>
    <dgm:cxn modelId="{F7892277-DD79-4743-8F3C-3A8B713BE842}" type="presOf" srcId="{B5C71DD9-8560-0D4E-B6FF-418BC043A0DC}" destId="{A7A30CAE-D200-374C-9E23-6C54DA20B6B5}" srcOrd="0" destOrd="0" presId="urn:microsoft.com/office/officeart/2005/8/layout/pyramid2"/>
    <dgm:cxn modelId="{F52BDBC7-778B-5C46-BAC6-9906D5760E33}" type="presOf" srcId="{8F95A6A4-E9CA-5540-B7FC-0CD979910459}" destId="{665D40B9-7B89-BA44-97BB-97A330932106}" srcOrd="0" destOrd="0" presId="urn:microsoft.com/office/officeart/2005/8/layout/pyramid2"/>
    <dgm:cxn modelId="{D5A2A9B2-7EDF-BA48-B3A3-45AB813C982D}" srcId="{D6CCABEC-A392-3A4B-AA15-7BA76C55A7B5}" destId="{415DAAA1-0F7E-EE4D-A661-0DADAF150121}" srcOrd="4" destOrd="0" parTransId="{702D4B3E-9539-3B42-9FDA-0A051BD9E930}" sibTransId="{37C5036A-31C4-9F47-AD59-EFC08F1FA7F7}"/>
    <dgm:cxn modelId="{8A859601-2166-094B-BB60-BB7DCECB70C9}" type="presOf" srcId="{92E0C355-6726-9D4B-A4AA-7AD696ECCF2E}" destId="{320B95CF-6485-CC45-9D40-EE5BD71489CB}" srcOrd="0" destOrd="0" presId="urn:microsoft.com/office/officeart/2005/8/layout/pyramid2"/>
    <dgm:cxn modelId="{B57D4649-E74C-5D44-B99A-5459BFEC58EF}" type="presParOf" srcId="{590AC451-01FC-B04C-997C-AB74B1B0E1B6}" destId="{3D275ED8-7D77-5A4A-AACD-51B3EA012F70}" srcOrd="0" destOrd="0" presId="urn:microsoft.com/office/officeart/2005/8/layout/pyramid2"/>
    <dgm:cxn modelId="{5261BE60-5366-EB4A-A41C-E380FD65B704}" type="presParOf" srcId="{590AC451-01FC-B04C-997C-AB74B1B0E1B6}" destId="{BA2257D2-21F9-C749-929F-76A4A79F35A8}" srcOrd="1" destOrd="0" presId="urn:microsoft.com/office/officeart/2005/8/layout/pyramid2"/>
    <dgm:cxn modelId="{365A4658-ADB1-084F-9C52-42639E598BEF}" type="presParOf" srcId="{BA2257D2-21F9-C749-929F-76A4A79F35A8}" destId="{0928F7D7-A258-014A-8608-9AE70F651FEA}" srcOrd="0" destOrd="0" presId="urn:microsoft.com/office/officeart/2005/8/layout/pyramid2"/>
    <dgm:cxn modelId="{3127E542-C4E4-1945-BDCC-3791199ED61A}" type="presParOf" srcId="{BA2257D2-21F9-C749-929F-76A4A79F35A8}" destId="{0D45EC89-9014-4542-A364-028583FE6C5C}" srcOrd="1" destOrd="0" presId="urn:microsoft.com/office/officeart/2005/8/layout/pyramid2"/>
    <dgm:cxn modelId="{55ED61B9-48F0-4548-8434-137DFD131A52}" type="presParOf" srcId="{BA2257D2-21F9-C749-929F-76A4A79F35A8}" destId="{C8EB2F51-B62D-ED42-8738-28121DBE6575}" srcOrd="2" destOrd="0" presId="urn:microsoft.com/office/officeart/2005/8/layout/pyramid2"/>
    <dgm:cxn modelId="{38281F1B-606C-C14D-9618-3DBDCE6F962A}" type="presParOf" srcId="{BA2257D2-21F9-C749-929F-76A4A79F35A8}" destId="{8983381C-BAFA-B447-8DC2-FCA70B234788}" srcOrd="3" destOrd="0" presId="urn:microsoft.com/office/officeart/2005/8/layout/pyramid2"/>
    <dgm:cxn modelId="{83E13176-B6F1-434D-9020-8E110E7B4294}" type="presParOf" srcId="{BA2257D2-21F9-C749-929F-76A4A79F35A8}" destId="{320B95CF-6485-CC45-9D40-EE5BD71489CB}" srcOrd="4" destOrd="0" presId="urn:microsoft.com/office/officeart/2005/8/layout/pyramid2"/>
    <dgm:cxn modelId="{62F9FB9C-91B8-B94E-BC44-D9951B41D009}" type="presParOf" srcId="{BA2257D2-21F9-C749-929F-76A4A79F35A8}" destId="{5E268DE1-6F41-484B-89FB-FD0F1978659A}" srcOrd="5" destOrd="0" presId="urn:microsoft.com/office/officeart/2005/8/layout/pyramid2"/>
    <dgm:cxn modelId="{9EDEE0A8-8178-3248-B135-DA1001032D02}" type="presParOf" srcId="{BA2257D2-21F9-C749-929F-76A4A79F35A8}" destId="{665D40B9-7B89-BA44-97BB-97A330932106}" srcOrd="6" destOrd="0" presId="urn:microsoft.com/office/officeart/2005/8/layout/pyramid2"/>
    <dgm:cxn modelId="{9460CAFA-FC43-654E-9796-539549154075}" type="presParOf" srcId="{BA2257D2-21F9-C749-929F-76A4A79F35A8}" destId="{2901745C-5F5E-4949-B7F6-7BEAF7CD2E7C}" srcOrd="7" destOrd="0" presId="urn:microsoft.com/office/officeart/2005/8/layout/pyramid2"/>
    <dgm:cxn modelId="{EDA9870E-2029-6C4D-ABE6-2FC246720F58}" type="presParOf" srcId="{BA2257D2-21F9-C749-929F-76A4A79F35A8}" destId="{1808CE7B-FC58-DA4F-90C4-F8A5A6890EEF}" srcOrd="8" destOrd="0" presId="urn:microsoft.com/office/officeart/2005/8/layout/pyramid2"/>
    <dgm:cxn modelId="{EEC4452B-75C1-B347-BF26-BFF723BE2A09}" type="presParOf" srcId="{BA2257D2-21F9-C749-929F-76A4A79F35A8}" destId="{FF56EF15-B01E-7F46-BF93-351E542BDB42}" srcOrd="9" destOrd="0" presId="urn:microsoft.com/office/officeart/2005/8/layout/pyramid2"/>
    <dgm:cxn modelId="{37009743-5C7A-A24A-867E-A36FE33553E2}" type="presParOf" srcId="{BA2257D2-21F9-C749-929F-76A4A79F35A8}" destId="{A7A30CAE-D200-374C-9E23-6C54DA20B6B5}" srcOrd="10" destOrd="0" presId="urn:microsoft.com/office/officeart/2005/8/layout/pyramid2"/>
    <dgm:cxn modelId="{0CFEB8CF-9A49-2F40-9865-C3BFF4E6E4DC}" type="presParOf" srcId="{BA2257D2-21F9-C749-929F-76A4A79F35A8}" destId="{6742FB5D-9E27-254E-A929-AAE3C4DEF793}" srcOrd="11" destOrd="0" presId="urn:microsoft.com/office/officeart/2005/8/layout/pyramid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275ED8-7D77-5A4A-AACD-51B3EA012F70}">
      <dsp:nvSpPr>
        <dsp:cNvPr id="0" name=""/>
        <dsp:cNvSpPr/>
      </dsp:nvSpPr>
      <dsp:spPr>
        <a:xfrm>
          <a:off x="0" y="0"/>
          <a:ext cx="6649720" cy="6649720"/>
        </a:xfrm>
        <a:prstGeom prst="triangle">
          <a:avLst/>
        </a:prstGeom>
        <a:solidFill>
          <a:srgbClr val="000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28F7D7-A258-014A-8608-9AE70F651FEA}">
      <dsp:nvSpPr>
        <dsp:cNvPr id="0" name=""/>
        <dsp:cNvSpPr/>
      </dsp:nvSpPr>
      <dsp:spPr>
        <a:xfrm>
          <a:off x="3503563" y="576302"/>
          <a:ext cx="4629807" cy="813741"/>
        </a:xfrm>
        <a:prstGeom prst="roundRect">
          <a:avLst/>
        </a:prstGeom>
        <a:solidFill>
          <a:srgbClr val="D2C7A7"/>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3366"/>
              </a:solidFill>
              <a:latin typeface="Verdana" pitchFamily="34" charset="0"/>
              <a:ea typeface="Verdana" pitchFamily="34" charset="0"/>
              <a:cs typeface="Verdana" pitchFamily="34" charset="0"/>
            </a:rPr>
            <a:t>Teaching and Learning</a:t>
          </a:r>
          <a:endParaRPr lang="en-US" sz="2400" b="1" kern="1200" dirty="0">
            <a:solidFill>
              <a:srgbClr val="003366"/>
            </a:solidFill>
            <a:latin typeface="Verdana" pitchFamily="34" charset="0"/>
            <a:ea typeface="Verdana" pitchFamily="34" charset="0"/>
            <a:cs typeface="Verdana" pitchFamily="34" charset="0"/>
          </a:endParaRPr>
        </a:p>
      </dsp:txBody>
      <dsp:txXfrm>
        <a:off x="3503563" y="576302"/>
        <a:ext cx="4629807" cy="813741"/>
      </dsp:txXfrm>
    </dsp:sp>
    <dsp:sp modelId="{C8EB2F51-B62D-ED42-8738-28121DBE6575}">
      <dsp:nvSpPr>
        <dsp:cNvPr id="0" name=""/>
        <dsp:cNvSpPr/>
      </dsp:nvSpPr>
      <dsp:spPr>
        <a:xfrm>
          <a:off x="3503563" y="1498431"/>
          <a:ext cx="4629807" cy="813741"/>
        </a:xfrm>
        <a:prstGeom prst="roundRect">
          <a:avLst/>
        </a:prstGeom>
        <a:solidFill>
          <a:srgbClr val="D2C7A7"/>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3366"/>
              </a:solidFill>
              <a:latin typeface="Verdana" pitchFamily="34" charset="0"/>
              <a:ea typeface="Verdana" pitchFamily="34" charset="0"/>
              <a:cs typeface="Verdana" pitchFamily="34" charset="0"/>
            </a:rPr>
            <a:t>Access and Equity</a:t>
          </a:r>
          <a:endParaRPr lang="en-US" sz="2400" b="1" kern="1200" dirty="0">
            <a:solidFill>
              <a:srgbClr val="003366"/>
            </a:solidFill>
            <a:latin typeface="Verdana" pitchFamily="34" charset="0"/>
            <a:ea typeface="Verdana" pitchFamily="34" charset="0"/>
            <a:cs typeface="Verdana" pitchFamily="34" charset="0"/>
          </a:endParaRPr>
        </a:p>
      </dsp:txBody>
      <dsp:txXfrm>
        <a:off x="3503563" y="1498431"/>
        <a:ext cx="4629807" cy="813741"/>
      </dsp:txXfrm>
    </dsp:sp>
    <dsp:sp modelId="{320B95CF-6485-CC45-9D40-EE5BD71489CB}">
      <dsp:nvSpPr>
        <dsp:cNvPr id="0" name=""/>
        <dsp:cNvSpPr/>
      </dsp:nvSpPr>
      <dsp:spPr>
        <a:xfrm>
          <a:off x="3503563" y="2420559"/>
          <a:ext cx="4629807" cy="813741"/>
        </a:xfrm>
        <a:prstGeom prst="roundRect">
          <a:avLst/>
        </a:prstGeom>
        <a:solidFill>
          <a:srgbClr val="D2C7A7"/>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3366"/>
              </a:solidFill>
              <a:latin typeface="Verdana" pitchFamily="34" charset="0"/>
              <a:ea typeface="Verdana" pitchFamily="34" charset="0"/>
              <a:cs typeface="Verdana" pitchFamily="34" charset="0"/>
            </a:rPr>
            <a:t>Curriculum</a:t>
          </a:r>
          <a:endParaRPr lang="en-US" sz="2400" b="1" kern="1200" dirty="0">
            <a:solidFill>
              <a:srgbClr val="003366"/>
            </a:solidFill>
            <a:latin typeface="Verdana" pitchFamily="34" charset="0"/>
            <a:ea typeface="Verdana" pitchFamily="34" charset="0"/>
            <a:cs typeface="Verdana" pitchFamily="34" charset="0"/>
          </a:endParaRPr>
        </a:p>
      </dsp:txBody>
      <dsp:txXfrm>
        <a:off x="3503563" y="2420559"/>
        <a:ext cx="4629807" cy="813741"/>
      </dsp:txXfrm>
    </dsp:sp>
    <dsp:sp modelId="{665D40B9-7B89-BA44-97BB-97A330932106}">
      <dsp:nvSpPr>
        <dsp:cNvPr id="0" name=""/>
        <dsp:cNvSpPr/>
      </dsp:nvSpPr>
      <dsp:spPr>
        <a:xfrm>
          <a:off x="3503563" y="3360515"/>
          <a:ext cx="4629807" cy="813741"/>
        </a:xfrm>
        <a:prstGeom prst="roundRect">
          <a:avLst/>
        </a:prstGeom>
        <a:solidFill>
          <a:srgbClr val="D2C7A7"/>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3366"/>
              </a:solidFill>
              <a:latin typeface="Verdana" pitchFamily="34" charset="0"/>
              <a:ea typeface="Verdana" pitchFamily="34" charset="0"/>
              <a:cs typeface="Verdana" pitchFamily="34" charset="0"/>
            </a:rPr>
            <a:t>Tools and Technology</a:t>
          </a:r>
          <a:endParaRPr lang="en-US" sz="2400" b="1" kern="1200" dirty="0">
            <a:solidFill>
              <a:srgbClr val="003366"/>
            </a:solidFill>
            <a:latin typeface="Verdana" pitchFamily="34" charset="0"/>
            <a:ea typeface="Verdana" pitchFamily="34" charset="0"/>
            <a:cs typeface="Verdana" pitchFamily="34" charset="0"/>
          </a:endParaRPr>
        </a:p>
      </dsp:txBody>
      <dsp:txXfrm>
        <a:off x="3503563" y="3360515"/>
        <a:ext cx="4629807" cy="813741"/>
      </dsp:txXfrm>
    </dsp:sp>
    <dsp:sp modelId="{1808CE7B-FC58-DA4F-90C4-F8A5A6890EEF}">
      <dsp:nvSpPr>
        <dsp:cNvPr id="0" name=""/>
        <dsp:cNvSpPr/>
      </dsp:nvSpPr>
      <dsp:spPr>
        <a:xfrm>
          <a:off x="3503563" y="4282644"/>
          <a:ext cx="4629807" cy="813741"/>
        </a:xfrm>
        <a:prstGeom prst="roundRect">
          <a:avLst/>
        </a:prstGeom>
        <a:solidFill>
          <a:srgbClr val="D2C7A7"/>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3366"/>
              </a:solidFill>
              <a:latin typeface="Verdana" pitchFamily="34" charset="0"/>
              <a:ea typeface="Verdana" pitchFamily="34" charset="0"/>
              <a:cs typeface="Verdana" pitchFamily="34" charset="0"/>
            </a:rPr>
            <a:t>Assessment</a:t>
          </a:r>
          <a:endParaRPr lang="en-US" sz="2400" b="1" kern="1200" dirty="0">
            <a:solidFill>
              <a:srgbClr val="003366"/>
            </a:solidFill>
            <a:latin typeface="Verdana" pitchFamily="34" charset="0"/>
            <a:ea typeface="Verdana" pitchFamily="34" charset="0"/>
            <a:cs typeface="Verdana" pitchFamily="34" charset="0"/>
          </a:endParaRPr>
        </a:p>
      </dsp:txBody>
      <dsp:txXfrm>
        <a:off x="3503563" y="4282644"/>
        <a:ext cx="4629807" cy="813741"/>
      </dsp:txXfrm>
    </dsp:sp>
    <dsp:sp modelId="{A7A30CAE-D200-374C-9E23-6C54DA20B6B5}">
      <dsp:nvSpPr>
        <dsp:cNvPr id="0" name=""/>
        <dsp:cNvSpPr/>
      </dsp:nvSpPr>
      <dsp:spPr>
        <a:xfrm>
          <a:off x="3503563" y="5186944"/>
          <a:ext cx="4629807" cy="813741"/>
        </a:xfrm>
        <a:prstGeom prst="roundRect">
          <a:avLst/>
        </a:prstGeom>
        <a:solidFill>
          <a:srgbClr val="D2C7A7"/>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003366"/>
              </a:solidFill>
              <a:latin typeface="Verdana" pitchFamily="34" charset="0"/>
              <a:ea typeface="Verdana" pitchFamily="34" charset="0"/>
              <a:cs typeface="Verdana" pitchFamily="34" charset="0"/>
            </a:rPr>
            <a:t>Professionalism</a:t>
          </a:r>
          <a:endParaRPr lang="en-US" sz="2400" b="1" kern="1200" dirty="0">
            <a:solidFill>
              <a:srgbClr val="003366"/>
            </a:solidFill>
            <a:latin typeface="Verdana" pitchFamily="34" charset="0"/>
            <a:ea typeface="Verdana" pitchFamily="34" charset="0"/>
            <a:cs typeface="Verdana" pitchFamily="34" charset="0"/>
          </a:endParaRPr>
        </a:p>
      </dsp:txBody>
      <dsp:txXfrm>
        <a:off x="3503563" y="5186944"/>
        <a:ext cx="4629807" cy="81374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5F5C7-2D5F-4BFE-BBAD-E05CCF2808F4}" type="datetimeFigureOut">
              <a:rPr lang="en-US" smtClean="0"/>
              <a:pPr/>
              <a:t>4/10/2015</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FEDEC6-70C5-4004-AADC-86C486AFCA5A}" type="slidenum">
              <a:rPr lang="en-US" smtClean="0"/>
              <a:pPr/>
              <a:t>‹#›</a:t>
            </a:fld>
            <a:endParaRPr lang="en-US" dirty="0"/>
          </a:p>
        </p:txBody>
      </p:sp>
    </p:spTree>
    <p:extLst>
      <p:ext uri="{BB962C8B-B14F-4D97-AF65-F5344CB8AC3E}">
        <p14:creationId xmlns:p14="http://schemas.microsoft.com/office/powerpoint/2010/main" xmlns="" val="1388801240"/>
      </p:ext>
    </p:extLst>
  </p:cSld>
  <p:clrMap bg1="lt1" tx1="dk1" bg2="lt2" tx2="dk2" accent1="accent1" accent2="accent2" accent3="accent3" accent4="accent4" accent5="accent5" accent6="accent6" hlink="hlink" folHlink="folHlink"/>
  <p:notesStyle>
    <a:lvl1pPr marL="0" algn="l" defTabSz="1018824" rtl="0" eaLnBrk="1" latinLnBrk="0" hangingPunct="1">
      <a:defRPr sz="1300" kern="1200">
        <a:solidFill>
          <a:schemeClr val="tx1"/>
        </a:solidFill>
        <a:latin typeface="+mn-lt"/>
        <a:ea typeface="+mn-ea"/>
        <a:cs typeface="+mn-cs"/>
      </a:defRPr>
    </a:lvl1pPr>
    <a:lvl2pPr marL="509412" algn="l" defTabSz="1018824" rtl="0" eaLnBrk="1" latinLnBrk="0" hangingPunct="1">
      <a:defRPr sz="1300" kern="1200">
        <a:solidFill>
          <a:schemeClr val="tx1"/>
        </a:solidFill>
        <a:latin typeface="+mn-lt"/>
        <a:ea typeface="+mn-ea"/>
        <a:cs typeface="+mn-cs"/>
      </a:defRPr>
    </a:lvl2pPr>
    <a:lvl3pPr marL="1018824" algn="l" defTabSz="1018824" rtl="0" eaLnBrk="1" latinLnBrk="0" hangingPunct="1">
      <a:defRPr sz="1300" kern="1200">
        <a:solidFill>
          <a:schemeClr val="tx1"/>
        </a:solidFill>
        <a:latin typeface="+mn-lt"/>
        <a:ea typeface="+mn-ea"/>
        <a:cs typeface="+mn-cs"/>
      </a:defRPr>
    </a:lvl3pPr>
    <a:lvl4pPr marL="1528237" algn="l" defTabSz="1018824" rtl="0" eaLnBrk="1" latinLnBrk="0" hangingPunct="1">
      <a:defRPr sz="1300" kern="1200">
        <a:solidFill>
          <a:schemeClr val="tx1"/>
        </a:solidFill>
        <a:latin typeface="+mn-lt"/>
        <a:ea typeface="+mn-ea"/>
        <a:cs typeface="+mn-cs"/>
      </a:defRPr>
    </a:lvl4pPr>
    <a:lvl5pPr marL="2037649" algn="l" defTabSz="1018824" rtl="0" eaLnBrk="1" latinLnBrk="0" hangingPunct="1">
      <a:defRPr sz="1300" kern="1200">
        <a:solidFill>
          <a:schemeClr val="tx1"/>
        </a:solidFill>
        <a:latin typeface="+mn-lt"/>
        <a:ea typeface="+mn-ea"/>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2FEDEC6-70C5-4004-AADC-86C486AFCA5A}" type="slidenum">
              <a:rPr lang="en-US" smtClean="0"/>
              <a:pPr/>
              <a:t>1</a:t>
            </a:fld>
            <a:endParaRPr lang="en-US" dirty="0"/>
          </a:p>
        </p:txBody>
      </p:sp>
    </p:spTree>
    <p:extLst>
      <p:ext uri="{BB962C8B-B14F-4D97-AF65-F5344CB8AC3E}">
        <p14:creationId xmlns:p14="http://schemas.microsoft.com/office/powerpoint/2010/main" xmlns="" val="4291156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11</a:t>
            </a:fld>
            <a:endParaRPr lang="en-US" dirty="0"/>
          </a:p>
        </p:txBody>
      </p:sp>
    </p:spTree>
    <p:extLst>
      <p:ext uri="{BB962C8B-B14F-4D97-AF65-F5344CB8AC3E}">
        <p14:creationId xmlns:p14="http://schemas.microsoft.com/office/powerpoint/2010/main" xmlns="" val="297260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12</a:t>
            </a:fld>
            <a:endParaRPr lang="en-US" dirty="0"/>
          </a:p>
        </p:txBody>
      </p:sp>
    </p:spTree>
    <p:extLst>
      <p:ext uri="{BB962C8B-B14F-4D97-AF65-F5344CB8AC3E}">
        <p14:creationId xmlns:p14="http://schemas.microsoft.com/office/powerpoint/2010/main" xmlns="" val="297260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13</a:t>
            </a:fld>
            <a:endParaRPr lang="en-US" dirty="0"/>
          </a:p>
        </p:txBody>
      </p:sp>
    </p:spTree>
    <p:extLst>
      <p:ext uri="{BB962C8B-B14F-4D97-AF65-F5344CB8AC3E}">
        <p14:creationId xmlns:p14="http://schemas.microsoft.com/office/powerpoint/2010/main" xmlns="" val="3320724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14</a:t>
            </a:fld>
            <a:endParaRPr lang="en-US" dirty="0"/>
          </a:p>
        </p:txBody>
      </p:sp>
    </p:spTree>
    <p:extLst>
      <p:ext uri="{BB962C8B-B14F-4D97-AF65-F5344CB8AC3E}">
        <p14:creationId xmlns:p14="http://schemas.microsoft.com/office/powerpoint/2010/main" xmlns="" val="1125125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15</a:t>
            </a:fld>
            <a:endParaRPr lang="en-US" dirty="0"/>
          </a:p>
        </p:txBody>
      </p:sp>
    </p:spTree>
    <p:extLst>
      <p:ext uri="{BB962C8B-B14F-4D97-AF65-F5344CB8AC3E}">
        <p14:creationId xmlns:p14="http://schemas.microsoft.com/office/powerpoint/2010/main" xmlns="" val="482653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16</a:t>
            </a:fld>
            <a:endParaRPr lang="en-US" dirty="0"/>
          </a:p>
        </p:txBody>
      </p:sp>
    </p:spTree>
    <p:extLst>
      <p:ext uri="{BB962C8B-B14F-4D97-AF65-F5344CB8AC3E}">
        <p14:creationId xmlns:p14="http://schemas.microsoft.com/office/powerpoint/2010/main" xmlns="" val="3320724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17</a:t>
            </a:fld>
            <a:endParaRPr lang="en-US" dirty="0"/>
          </a:p>
        </p:txBody>
      </p:sp>
    </p:spTree>
    <p:extLst>
      <p:ext uri="{BB962C8B-B14F-4D97-AF65-F5344CB8AC3E}">
        <p14:creationId xmlns:p14="http://schemas.microsoft.com/office/powerpoint/2010/main" xmlns="" val="142955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18</a:t>
            </a:fld>
            <a:endParaRPr lang="en-US" dirty="0"/>
          </a:p>
        </p:txBody>
      </p:sp>
    </p:spTree>
    <p:extLst>
      <p:ext uri="{BB962C8B-B14F-4D97-AF65-F5344CB8AC3E}">
        <p14:creationId xmlns:p14="http://schemas.microsoft.com/office/powerpoint/2010/main" xmlns="" val="3320724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latin typeface="+mn-lt"/>
            </a:endParaRPr>
          </a:p>
        </p:txBody>
      </p:sp>
      <p:sp>
        <p:nvSpPr>
          <p:cNvPr id="4" name="Slide Number Placeholder 3"/>
          <p:cNvSpPr>
            <a:spLocks noGrp="1"/>
          </p:cNvSpPr>
          <p:nvPr>
            <p:ph type="sldNum" sz="quarter" idx="10"/>
          </p:nvPr>
        </p:nvSpPr>
        <p:spPr/>
        <p:txBody>
          <a:bodyPr/>
          <a:lstStyle/>
          <a:p>
            <a:fld id="{32FEDEC6-70C5-4004-AADC-86C486AFCA5A}" type="slidenum">
              <a:rPr lang="en-US" smtClean="0"/>
              <a:pPr/>
              <a:t>19</a:t>
            </a:fld>
            <a:endParaRPr lang="en-US" dirty="0"/>
          </a:p>
        </p:txBody>
      </p:sp>
    </p:spTree>
    <p:extLst>
      <p:ext uri="{BB962C8B-B14F-4D97-AF65-F5344CB8AC3E}">
        <p14:creationId xmlns:p14="http://schemas.microsoft.com/office/powerpoint/2010/main" xmlns="" val="933504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20</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2</a:t>
            </a:fld>
            <a:endParaRPr lang="en-US" dirty="0"/>
          </a:p>
        </p:txBody>
      </p:sp>
    </p:spTree>
    <p:extLst>
      <p:ext uri="{BB962C8B-B14F-4D97-AF65-F5344CB8AC3E}">
        <p14:creationId xmlns:p14="http://schemas.microsoft.com/office/powerpoint/2010/main" xmlns="" val="129741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indent="0">
              <a:buFont typeface="Arial"/>
              <a:buNone/>
            </a:pPr>
            <a:endParaRPr lang="en-US" sz="1400" dirty="0" smtClean="0">
              <a:effectLst/>
            </a:endParaRPr>
          </a:p>
        </p:txBody>
      </p:sp>
      <p:sp>
        <p:nvSpPr>
          <p:cNvPr id="4" name="Slide Number Placeholder 3"/>
          <p:cNvSpPr>
            <a:spLocks noGrp="1"/>
          </p:cNvSpPr>
          <p:nvPr>
            <p:ph type="sldNum" sz="quarter" idx="10"/>
          </p:nvPr>
        </p:nvSpPr>
        <p:spPr/>
        <p:txBody>
          <a:bodyPr/>
          <a:lstStyle/>
          <a:p>
            <a:fld id="{B46F3366-1996-A640-88DE-A4C7B14FFBC4}" type="slidenum">
              <a:rPr lang="en-US" smtClean="0"/>
              <a:pPr/>
              <a:t>21</a:t>
            </a:fld>
            <a:endParaRPr lang="en-US" dirty="0"/>
          </a:p>
        </p:txBody>
      </p:sp>
    </p:spTree>
    <p:extLst>
      <p:ext uri="{BB962C8B-B14F-4D97-AF65-F5344CB8AC3E}">
        <p14:creationId xmlns:p14="http://schemas.microsoft.com/office/powerpoint/2010/main" xmlns="" val="3575620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22</a:t>
            </a:fld>
            <a:endParaRPr lang="en-US" dirty="0"/>
          </a:p>
        </p:txBody>
      </p:sp>
    </p:spTree>
    <p:extLst>
      <p:ext uri="{BB962C8B-B14F-4D97-AF65-F5344CB8AC3E}">
        <p14:creationId xmlns:p14="http://schemas.microsoft.com/office/powerpoint/2010/main" xmlns="" val="3476109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23</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32FEDEC6-70C5-4004-AADC-86C486AFCA5A}" type="slidenum">
              <a:rPr lang="en-US" smtClean="0"/>
              <a:pPr/>
              <a:t>24</a:t>
            </a:fld>
            <a:endParaRPr lang="en-US" dirty="0"/>
          </a:p>
        </p:txBody>
      </p:sp>
    </p:spTree>
    <p:extLst>
      <p:ext uri="{BB962C8B-B14F-4D97-AF65-F5344CB8AC3E}">
        <p14:creationId xmlns:p14="http://schemas.microsoft.com/office/powerpoint/2010/main" xmlns="" val="4258503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25</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mn-lt"/>
              <a:cs typeface="Verdana"/>
            </a:endParaRPr>
          </a:p>
          <a:p>
            <a:endParaRPr lang="en-US" sz="1400" dirty="0">
              <a:latin typeface="+mn-lt"/>
            </a:endParaRPr>
          </a:p>
        </p:txBody>
      </p:sp>
      <p:sp>
        <p:nvSpPr>
          <p:cNvPr id="4" name="Slide Number Placeholder 3"/>
          <p:cNvSpPr>
            <a:spLocks noGrp="1"/>
          </p:cNvSpPr>
          <p:nvPr>
            <p:ph type="sldNum" sz="quarter" idx="10"/>
          </p:nvPr>
        </p:nvSpPr>
        <p:spPr/>
        <p:txBody>
          <a:bodyPr/>
          <a:lstStyle/>
          <a:p>
            <a:fld id="{B46F3366-1996-A640-88DE-A4C7B14FFBC4}" type="slidenum">
              <a:rPr lang="en-US" smtClean="0"/>
              <a:pPr/>
              <a:t>26</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32FEDEC6-70C5-4004-AADC-86C486AFCA5A}" type="slidenum">
              <a:rPr lang="en-US" smtClean="0"/>
              <a:pPr/>
              <a:t>27</a:t>
            </a:fld>
            <a:endParaRPr lang="en-US" dirty="0"/>
          </a:p>
        </p:txBody>
      </p:sp>
    </p:spTree>
    <p:extLst>
      <p:ext uri="{BB962C8B-B14F-4D97-AF65-F5344CB8AC3E}">
        <p14:creationId xmlns:p14="http://schemas.microsoft.com/office/powerpoint/2010/main" xmlns="" val="4258503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28</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2FEDEC6-70C5-4004-AADC-86C486AFCA5A}" type="slidenum">
              <a:rPr lang="en-US" smtClean="0"/>
              <a:pPr/>
              <a:t>29</a:t>
            </a:fld>
            <a:endParaRPr lang="en-US" dirty="0"/>
          </a:p>
        </p:txBody>
      </p:sp>
    </p:spTree>
    <p:extLst>
      <p:ext uri="{BB962C8B-B14F-4D97-AF65-F5344CB8AC3E}">
        <p14:creationId xmlns:p14="http://schemas.microsoft.com/office/powerpoint/2010/main" xmlns="" val="1420432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mn-lt"/>
            </a:endParaRPr>
          </a:p>
        </p:txBody>
      </p:sp>
      <p:sp>
        <p:nvSpPr>
          <p:cNvPr id="4" name="Slide Number Placeholder 3"/>
          <p:cNvSpPr>
            <a:spLocks noGrp="1"/>
          </p:cNvSpPr>
          <p:nvPr>
            <p:ph type="sldNum" sz="quarter" idx="10"/>
          </p:nvPr>
        </p:nvSpPr>
        <p:spPr/>
        <p:txBody>
          <a:bodyPr/>
          <a:lstStyle/>
          <a:p>
            <a:fld id="{32FEDEC6-70C5-4004-AADC-86C486AFCA5A}" type="slidenum">
              <a:rPr lang="en-US" smtClean="0"/>
              <a:pPr/>
              <a:t>30</a:t>
            </a:fld>
            <a:endParaRPr lang="en-US" dirty="0"/>
          </a:p>
        </p:txBody>
      </p:sp>
    </p:spTree>
    <p:extLst>
      <p:ext uri="{BB962C8B-B14F-4D97-AF65-F5344CB8AC3E}">
        <p14:creationId xmlns:p14="http://schemas.microsoft.com/office/powerpoint/2010/main" xmlns="" val="134070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3</a:t>
            </a:fld>
            <a:endParaRPr lang="en-US" dirty="0"/>
          </a:p>
        </p:txBody>
      </p:sp>
    </p:spTree>
    <p:extLst>
      <p:ext uri="{BB962C8B-B14F-4D97-AF65-F5344CB8AC3E}">
        <p14:creationId xmlns:p14="http://schemas.microsoft.com/office/powerpoint/2010/main" xmlns="" val="3320724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31</a:t>
            </a:fld>
            <a:endParaRPr lang="en-US" dirty="0"/>
          </a:p>
        </p:txBody>
      </p:sp>
    </p:spTree>
    <p:extLst>
      <p:ext uri="{BB962C8B-B14F-4D97-AF65-F5344CB8AC3E}">
        <p14:creationId xmlns:p14="http://schemas.microsoft.com/office/powerpoint/2010/main" xmlns="" val="126674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32</a:t>
            </a:fld>
            <a:endParaRPr lang="en-US" dirty="0"/>
          </a:p>
        </p:txBody>
      </p:sp>
    </p:spTree>
    <p:extLst>
      <p:ext uri="{BB962C8B-B14F-4D97-AF65-F5344CB8AC3E}">
        <p14:creationId xmlns:p14="http://schemas.microsoft.com/office/powerpoint/2010/main" xmlns="" val="3908070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32FEDEC6-70C5-4004-AADC-86C486AFCA5A}" type="slidenum">
              <a:rPr lang="en-US" smtClean="0"/>
              <a:pPr/>
              <a:t>33</a:t>
            </a:fld>
            <a:endParaRPr lang="en-US" dirty="0"/>
          </a:p>
        </p:txBody>
      </p:sp>
    </p:spTree>
    <p:extLst>
      <p:ext uri="{BB962C8B-B14F-4D97-AF65-F5344CB8AC3E}">
        <p14:creationId xmlns:p14="http://schemas.microsoft.com/office/powerpoint/2010/main" xmlns="" val="4258503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34</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35</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46F3366-1996-A640-88DE-A4C7B14FFBC4}" type="slidenum">
              <a:rPr lang="en-US" smtClean="0"/>
              <a:pPr/>
              <a:t>36</a:t>
            </a:fld>
            <a:endParaRPr lang="en-US" dirty="0"/>
          </a:p>
        </p:txBody>
      </p:sp>
    </p:spTree>
    <p:extLst>
      <p:ext uri="{BB962C8B-B14F-4D97-AF65-F5344CB8AC3E}">
        <p14:creationId xmlns:p14="http://schemas.microsoft.com/office/powerpoint/2010/main" xmlns="" val="126674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37</a:t>
            </a:fld>
            <a:endParaRPr lang="en-US" dirty="0"/>
          </a:p>
        </p:txBody>
      </p:sp>
    </p:spTree>
    <p:extLst>
      <p:ext uri="{BB962C8B-B14F-4D97-AF65-F5344CB8AC3E}">
        <p14:creationId xmlns:p14="http://schemas.microsoft.com/office/powerpoint/2010/main" xmlns="" val="2153632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normAutofit/>
          </a:bodyPr>
          <a:lstStyle/>
          <a:p>
            <a:endParaRPr lang="en-US" altLang="ja-JP" sz="1400" dirty="0">
              <a:solidFill>
                <a:srgbClr val="000000"/>
              </a:solidFill>
              <a:latin typeface="+mn-lt"/>
              <a:ea typeface="ＭＳ Ｐゴシック" charset="0"/>
              <a:cs typeface="Verdana"/>
            </a:endParaRPr>
          </a:p>
        </p:txBody>
      </p:sp>
      <p:sp>
        <p:nvSpPr>
          <p:cNvPr id="4" name="Slide Number Placeholder 3"/>
          <p:cNvSpPr>
            <a:spLocks noGrp="1"/>
          </p:cNvSpPr>
          <p:nvPr>
            <p:ph type="sldNum" sz="quarter" idx="10"/>
          </p:nvPr>
        </p:nvSpPr>
        <p:spPr/>
        <p:txBody>
          <a:bodyPr/>
          <a:lstStyle/>
          <a:p>
            <a:fld id="{574782EB-4FAA-490E-8F2D-179336FF04BD}" type="slidenum">
              <a:rPr lang="en-US" smtClean="0"/>
              <a:pPr/>
              <a:t>38</a:t>
            </a:fld>
            <a:endParaRPr lang="en-US" dirty="0"/>
          </a:p>
        </p:txBody>
      </p:sp>
    </p:spTree>
    <p:extLst>
      <p:ext uri="{BB962C8B-B14F-4D97-AF65-F5344CB8AC3E}">
        <p14:creationId xmlns:p14="http://schemas.microsoft.com/office/powerpoint/2010/main" xmlns="" val="3687245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32FEDEC6-70C5-4004-AADC-86C486AFCA5A}" type="slidenum">
              <a:rPr lang="en-US" smtClean="0"/>
              <a:pPr/>
              <a:t>39</a:t>
            </a:fld>
            <a:endParaRPr lang="en-US" dirty="0"/>
          </a:p>
        </p:txBody>
      </p:sp>
    </p:spTree>
    <p:extLst>
      <p:ext uri="{BB962C8B-B14F-4D97-AF65-F5344CB8AC3E}">
        <p14:creationId xmlns:p14="http://schemas.microsoft.com/office/powerpoint/2010/main" xmlns="" val="4258503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smtClean="0">
              <a:latin typeface="Verdana"/>
              <a:cs typeface="Verdana"/>
            </a:endParaRPr>
          </a:p>
        </p:txBody>
      </p:sp>
      <p:sp>
        <p:nvSpPr>
          <p:cNvPr id="4" name="Slide Number Placeholder 3"/>
          <p:cNvSpPr>
            <a:spLocks noGrp="1"/>
          </p:cNvSpPr>
          <p:nvPr>
            <p:ph type="sldNum" sz="quarter" idx="10"/>
          </p:nvPr>
        </p:nvSpPr>
        <p:spPr/>
        <p:txBody>
          <a:bodyPr/>
          <a:lstStyle/>
          <a:p>
            <a:fld id="{B46F3366-1996-A640-88DE-A4C7B14FFBC4}" type="slidenum">
              <a:rPr lang="en-US" smtClean="0"/>
              <a:pPr/>
              <a:t>40</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b="0" i="0" u="none" strike="noStrike" kern="1200" baseline="0" dirty="0" smtClean="0">
              <a:solidFill>
                <a:schemeClr val="tx1"/>
              </a:solidFill>
              <a:latin typeface="+mn-lt"/>
              <a:ea typeface="+mn-ea"/>
              <a:cs typeface="Verdana"/>
            </a:endParaRPr>
          </a:p>
          <a:p>
            <a:endParaRPr lang="en-US"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6F3366-1996-A640-88DE-A4C7B14FFBC4}" type="slidenum">
              <a:rPr lang="en-US" smtClean="0"/>
              <a:pPr/>
              <a:t>5</a:t>
            </a:fld>
            <a:endParaRPr lang="en-US" dirty="0"/>
          </a:p>
        </p:txBody>
      </p:sp>
    </p:spTree>
    <p:extLst>
      <p:ext uri="{BB962C8B-B14F-4D97-AF65-F5344CB8AC3E}">
        <p14:creationId xmlns:p14="http://schemas.microsoft.com/office/powerpoint/2010/main" xmlns="" val="2088939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41</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42</a:t>
            </a:fld>
            <a:endParaRPr lang="en-US" dirty="0"/>
          </a:p>
        </p:txBody>
      </p:sp>
    </p:spTree>
    <p:extLst>
      <p:ext uri="{BB962C8B-B14F-4D97-AF65-F5344CB8AC3E}">
        <p14:creationId xmlns:p14="http://schemas.microsoft.com/office/powerpoint/2010/main" xmlns="" val="3181033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smtClean="0">
              <a:latin typeface="+mn-lt"/>
              <a:cs typeface="Verdana"/>
            </a:endParaRPr>
          </a:p>
        </p:txBody>
      </p:sp>
      <p:sp>
        <p:nvSpPr>
          <p:cNvPr id="4" name="Slide Number Placeholder 3"/>
          <p:cNvSpPr>
            <a:spLocks noGrp="1"/>
          </p:cNvSpPr>
          <p:nvPr>
            <p:ph type="sldNum" sz="quarter" idx="10"/>
          </p:nvPr>
        </p:nvSpPr>
        <p:spPr/>
        <p:txBody>
          <a:bodyPr/>
          <a:lstStyle/>
          <a:p>
            <a:fld id="{32FEDEC6-70C5-4004-AADC-86C486AFCA5A}" type="slidenum">
              <a:rPr lang="en-US" smtClean="0"/>
              <a:pPr/>
              <a:t>43</a:t>
            </a:fld>
            <a:endParaRPr lang="en-US" dirty="0"/>
          </a:p>
        </p:txBody>
      </p:sp>
    </p:spTree>
    <p:extLst>
      <p:ext uri="{BB962C8B-B14F-4D97-AF65-F5344CB8AC3E}">
        <p14:creationId xmlns:p14="http://schemas.microsoft.com/office/powerpoint/2010/main" xmlns="" val="4258503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44</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45</a:t>
            </a:fld>
            <a:endParaRPr lang="en-US" dirty="0"/>
          </a:p>
        </p:txBody>
      </p:sp>
    </p:spTree>
    <p:extLst>
      <p:ext uri="{BB962C8B-B14F-4D97-AF65-F5344CB8AC3E}">
        <p14:creationId xmlns:p14="http://schemas.microsoft.com/office/powerpoint/2010/main" xmlns="" val="1656568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46</a:t>
            </a:fld>
            <a:endParaRPr lang="en-US" dirty="0"/>
          </a:p>
        </p:txBody>
      </p:sp>
    </p:spTree>
    <p:extLst>
      <p:ext uri="{BB962C8B-B14F-4D97-AF65-F5344CB8AC3E}">
        <p14:creationId xmlns:p14="http://schemas.microsoft.com/office/powerpoint/2010/main" xmlns="" val="1656568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p:txBody>
      </p:sp>
      <p:sp>
        <p:nvSpPr>
          <p:cNvPr id="4" name="Slide Number Placeholder 3"/>
          <p:cNvSpPr>
            <a:spLocks noGrp="1"/>
          </p:cNvSpPr>
          <p:nvPr>
            <p:ph type="sldNum" sz="quarter" idx="10"/>
          </p:nvPr>
        </p:nvSpPr>
        <p:spPr/>
        <p:txBody>
          <a:bodyPr/>
          <a:lstStyle/>
          <a:p>
            <a:fld id="{B46F3366-1996-A640-88DE-A4C7B14FFBC4}" type="slidenum">
              <a:rPr lang="en-US" smtClean="0"/>
              <a:pPr/>
              <a:t>47</a:t>
            </a:fld>
            <a:endParaRPr lang="en-US" dirty="0"/>
          </a:p>
        </p:txBody>
      </p:sp>
    </p:spTree>
    <p:extLst>
      <p:ext uri="{BB962C8B-B14F-4D97-AF65-F5344CB8AC3E}">
        <p14:creationId xmlns:p14="http://schemas.microsoft.com/office/powerpoint/2010/main" xmlns="" val="126674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p:txBody>
      </p:sp>
      <p:sp>
        <p:nvSpPr>
          <p:cNvPr id="4" name="Slide Number Placeholder 3"/>
          <p:cNvSpPr>
            <a:spLocks noGrp="1"/>
          </p:cNvSpPr>
          <p:nvPr>
            <p:ph type="sldNum" sz="quarter" idx="10"/>
          </p:nvPr>
        </p:nvSpPr>
        <p:spPr/>
        <p:txBody>
          <a:bodyPr/>
          <a:lstStyle/>
          <a:p>
            <a:fld id="{B46F3366-1996-A640-88DE-A4C7B14FFBC4}" type="slidenum">
              <a:rPr lang="en-US" smtClean="0"/>
              <a:pPr/>
              <a:t>48</a:t>
            </a:fld>
            <a:endParaRPr lang="en-US" dirty="0"/>
          </a:p>
        </p:txBody>
      </p:sp>
    </p:spTree>
    <p:extLst>
      <p:ext uri="{BB962C8B-B14F-4D97-AF65-F5344CB8AC3E}">
        <p14:creationId xmlns:p14="http://schemas.microsoft.com/office/powerpoint/2010/main" xmlns="" val="126674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49</a:t>
            </a:fld>
            <a:endParaRPr lang="en-US" dirty="0"/>
          </a:p>
        </p:txBody>
      </p:sp>
    </p:spTree>
    <p:extLst>
      <p:ext uri="{BB962C8B-B14F-4D97-AF65-F5344CB8AC3E}">
        <p14:creationId xmlns:p14="http://schemas.microsoft.com/office/powerpoint/2010/main" xmlns="" val="3710888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smtClean="0">
              <a:latin typeface="+mn-lt"/>
              <a:cs typeface="Verdana"/>
            </a:endParaRPr>
          </a:p>
        </p:txBody>
      </p:sp>
      <p:sp>
        <p:nvSpPr>
          <p:cNvPr id="4" name="Slide Number Placeholder 3"/>
          <p:cNvSpPr>
            <a:spLocks noGrp="1"/>
          </p:cNvSpPr>
          <p:nvPr>
            <p:ph type="sldNum" sz="quarter" idx="10"/>
          </p:nvPr>
        </p:nvSpPr>
        <p:spPr/>
        <p:txBody>
          <a:bodyPr/>
          <a:lstStyle/>
          <a:p>
            <a:fld id="{32FEDEC6-70C5-4004-AADC-86C486AFCA5A}" type="slidenum">
              <a:rPr lang="en-US" smtClean="0"/>
              <a:pPr/>
              <a:t>50</a:t>
            </a:fld>
            <a:endParaRPr lang="en-US" dirty="0"/>
          </a:p>
        </p:txBody>
      </p:sp>
    </p:spTree>
    <p:extLst>
      <p:ext uri="{BB962C8B-B14F-4D97-AF65-F5344CB8AC3E}">
        <p14:creationId xmlns:p14="http://schemas.microsoft.com/office/powerpoint/2010/main" xmlns="" val="425850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6F3366-1996-A640-88DE-A4C7B14FFBC4}" type="slidenum">
              <a:rPr lang="en-US" smtClean="0"/>
              <a:pPr/>
              <a:t>6</a:t>
            </a:fld>
            <a:endParaRPr lang="en-US" dirty="0"/>
          </a:p>
        </p:txBody>
      </p:sp>
    </p:spTree>
    <p:extLst>
      <p:ext uri="{BB962C8B-B14F-4D97-AF65-F5344CB8AC3E}">
        <p14:creationId xmlns:p14="http://schemas.microsoft.com/office/powerpoint/2010/main" xmlns="" val="1641578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smtClean="0">
              <a:latin typeface="Verdana"/>
              <a:cs typeface="Verdana"/>
            </a:endParaRPr>
          </a:p>
        </p:txBody>
      </p:sp>
      <p:sp>
        <p:nvSpPr>
          <p:cNvPr id="4" name="Slide Number Placeholder 3"/>
          <p:cNvSpPr>
            <a:spLocks noGrp="1"/>
          </p:cNvSpPr>
          <p:nvPr>
            <p:ph type="sldNum" sz="quarter" idx="10"/>
          </p:nvPr>
        </p:nvSpPr>
        <p:spPr/>
        <p:txBody>
          <a:bodyPr/>
          <a:lstStyle/>
          <a:p>
            <a:fld id="{B46F3366-1996-A640-88DE-A4C7B14FFBC4}" type="slidenum">
              <a:rPr lang="en-US" smtClean="0"/>
              <a:pPr/>
              <a:t>51</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52</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smtClean="0">
              <a:latin typeface="+mn-lt"/>
              <a:cs typeface="Verdana"/>
            </a:endParaRPr>
          </a:p>
        </p:txBody>
      </p:sp>
      <p:sp>
        <p:nvSpPr>
          <p:cNvPr id="4" name="Slide Number Placeholder 3"/>
          <p:cNvSpPr>
            <a:spLocks noGrp="1"/>
          </p:cNvSpPr>
          <p:nvPr>
            <p:ph type="sldNum" sz="quarter" idx="10"/>
          </p:nvPr>
        </p:nvSpPr>
        <p:spPr/>
        <p:txBody>
          <a:bodyPr/>
          <a:lstStyle/>
          <a:p>
            <a:fld id="{32FEDEC6-70C5-4004-AADC-86C486AFCA5A}" type="slidenum">
              <a:rPr lang="en-US" smtClean="0"/>
              <a:pPr/>
              <a:t>53</a:t>
            </a:fld>
            <a:endParaRPr lang="en-US" dirty="0"/>
          </a:p>
        </p:txBody>
      </p:sp>
    </p:spTree>
    <p:extLst>
      <p:ext uri="{BB962C8B-B14F-4D97-AF65-F5344CB8AC3E}">
        <p14:creationId xmlns:p14="http://schemas.microsoft.com/office/powerpoint/2010/main" xmlns="" val="4258503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400" dirty="0" smtClean="0"/>
          </a:p>
        </p:txBody>
      </p:sp>
      <p:sp>
        <p:nvSpPr>
          <p:cNvPr id="4" name="Slide Number Placeholder 3"/>
          <p:cNvSpPr>
            <a:spLocks noGrp="1"/>
          </p:cNvSpPr>
          <p:nvPr>
            <p:ph type="sldNum" sz="quarter" idx="10"/>
          </p:nvPr>
        </p:nvSpPr>
        <p:spPr/>
        <p:txBody>
          <a:bodyPr/>
          <a:lstStyle/>
          <a:p>
            <a:fld id="{B46F3366-1996-A640-88DE-A4C7B14FFBC4}" type="slidenum">
              <a:rPr lang="en-US" smtClean="0"/>
              <a:pPr/>
              <a:t>54</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55</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57</a:t>
            </a:fld>
            <a:endParaRPr lang="en-US" dirty="0"/>
          </a:p>
        </p:txBody>
      </p:sp>
    </p:spTree>
    <p:extLst>
      <p:ext uri="{BB962C8B-B14F-4D97-AF65-F5344CB8AC3E}">
        <p14:creationId xmlns:p14="http://schemas.microsoft.com/office/powerpoint/2010/main" xmlns="" val="3320724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2FEDEC6-70C5-4004-AADC-86C486AFCA5A}" type="slidenum">
              <a:rPr lang="en-US" smtClean="0"/>
              <a:pPr/>
              <a:t>58</a:t>
            </a:fld>
            <a:endParaRPr lang="en-US" dirty="0"/>
          </a:p>
        </p:txBody>
      </p:sp>
    </p:spTree>
    <p:extLst>
      <p:ext uri="{BB962C8B-B14F-4D97-AF65-F5344CB8AC3E}">
        <p14:creationId xmlns:p14="http://schemas.microsoft.com/office/powerpoint/2010/main" xmlns="" val="1848270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59</a:t>
            </a:fld>
            <a:endParaRPr lang="en-US" dirty="0"/>
          </a:p>
        </p:txBody>
      </p:sp>
    </p:spTree>
    <p:extLst>
      <p:ext uri="{BB962C8B-B14F-4D97-AF65-F5344CB8AC3E}">
        <p14:creationId xmlns:p14="http://schemas.microsoft.com/office/powerpoint/2010/main" xmlns="" val="2972603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F3366-1996-A640-88DE-A4C7B14FFBC4}" type="slidenum">
              <a:rPr lang="en-US" smtClean="0"/>
              <a:pPr/>
              <a:t>60</a:t>
            </a:fld>
            <a:endParaRPr lang="en-US" dirty="0"/>
          </a:p>
        </p:txBody>
      </p:sp>
    </p:spTree>
    <p:extLst>
      <p:ext uri="{BB962C8B-B14F-4D97-AF65-F5344CB8AC3E}">
        <p14:creationId xmlns:p14="http://schemas.microsoft.com/office/powerpoint/2010/main" xmlns="" val="90181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61</a:t>
            </a:fld>
            <a:endParaRPr lang="en-US" dirty="0"/>
          </a:p>
        </p:txBody>
      </p:sp>
    </p:spTree>
    <p:extLst>
      <p:ext uri="{BB962C8B-B14F-4D97-AF65-F5344CB8AC3E}">
        <p14:creationId xmlns:p14="http://schemas.microsoft.com/office/powerpoint/2010/main" xmlns="" val="332072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7</a:t>
            </a:fld>
            <a:endParaRPr lang="en-US" dirty="0"/>
          </a:p>
        </p:txBody>
      </p:sp>
    </p:spTree>
    <p:extLst>
      <p:ext uri="{BB962C8B-B14F-4D97-AF65-F5344CB8AC3E}">
        <p14:creationId xmlns:p14="http://schemas.microsoft.com/office/powerpoint/2010/main" xmlns="" val="3025358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62</a:t>
            </a:fld>
            <a:endParaRPr lang="en-US" dirty="0"/>
          </a:p>
        </p:txBody>
      </p:sp>
    </p:spTree>
    <p:extLst>
      <p:ext uri="{BB962C8B-B14F-4D97-AF65-F5344CB8AC3E}">
        <p14:creationId xmlns:p14="http://schemas.microsoft.com/office/powerpoint/2010/main" xmlns="" val="3609309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8</a:t>
            </a:fld>
            <a:endParaRPr lang="en-US" dirty="0"/>
          </a:p>
        </p:txBody>
      </p:sp>
    </p:spTree>
    <p:extLst>
      <p:ext uri="{BB962C8B-B14F-4D97-AF65-F5344CB8AC3E}">
        <p14:creationId xmlns:p14="http://schemas.microsoft.com/office/powerpoint/2010/main" xmlns="" val="428871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9</a:t>
            </a:fld>
            <a:endParaRPr lang="en-US" dirty="0"/>
          </a:p>
        </p:txBody>
      </p:sp>
    </p:spTree>
    <p:extLst>
      <p:ext uri="{BB962C8B-B14F-4D97-AF65-F5344CB8AC3E}">
        <p14:creationId xmlns:p14="http://schemas.microsoft.com/office/powerpoint/2010/main" xmlns="" val="3320724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32FEDEC6-70C5-4004-AADC-86C486AFCA5A}" type="slidenum">
              <a:rPr lang="en-US" smtClean="0"/>
              <a:pPr/>
              <a:t>10</a:t>
            </a:fld>
            <a:endParaRPr lang="en-US" dirty="0"/>
          </a:p>
        </p:txBody>
      </p:sp>
    </p:spTree>
    <p:extLst>
      <p:ext uri="{BB962C8B-B14F-4D97-AF65-F5344CB8AC3E}">
        <p14:creationId xmlns:p14="http://schemas.microsoft.com/office/powerpoint/2010/main" xmlns="" val="36113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88492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76022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xmlns="" val="275030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003366"/>
                </a:solidFill>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366"/>
                </a:solidFill>
                <a:latin typeface="Verdana" pitchFamily="34" charset="0"/>
                <a:ea typeface="Verdana" pitchFamily="34" charset="0"/>
                <a:cs typeface="Verdana" pitchFamily="34" charset="0"/>
              </a:defRPr>
            </a:lvl1pPr>
            <a:lvl2pPr>
              <a:defRPr>
                <a:solidFill>
                  <a:srgbClr val="003366"/>
                </a:solidFill>
                <a:latin typeface="Verdana" pitchFamily="34" charset="0"/>
                <a:ea typeface="Verdana" pitchFamily="34" charset="0"/>
                <a:cs typeface="Verdana" pitchFamily="34" charset="0"/>
              </a:defRPr>
            </a:lvl2pPr>
            <a:lvl3pPr>
              <a:defRPr>
                <a:solidFill>
                  <a:srgbClr val="003366"/>
                </a:solidFill>
                <a:latin typeface="Verdana" pitchFamily="34" charset="0"/>
                <a:ea typeface="Verdana" pitchFamily="34" charset="0"/>
                <a:cs typeface="Verdana" pitchFamily="34" charset="0"/>
              </a:defRPr>
            </a:lvl3pPr>
            <a:lvl4pPr>
              <a:defRPr>
                <a:solidFill>
                  <a:srgbClr val="003366"/>
                </a:solidFill>
                <a:latin typeface="Verdana" pitchFamily="34" charset="0"/>
                <a:ea typeface="Verdana" pitchFamily="34" charset="0"/>
                <a:cs typeface="Verdana" pitchFamily="34" charset="0"/>
              </a:defRPr>
            </a:lvl4pPr>
            <a:lvl5pPr>
              <a:defRPr>
                <a:solidFill>
                  <a:srgbClr val="003366"/>
                </a:solidFill>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365355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261869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02920" y="7203864"/>
            <a:ext cx="2346960" cy="413808"/>
          </a:xfrm>
          <a:prstGeom prst="rect">
            <a:avLst/>
          </a:prstGeom>
        </p:spPr>
        <p:txBody>
          <a:bodyPr lIns="101882" tIns="50941" rIns="101882" bIns="50941"/>
          <a:lstStyle/>
          <a:p>
            <a:fld id="{69964DAD-6FC9-4FFC-903A-6E09C1C596C3}" type="datetimeFigureOut">
              <a:rPr lang="en-US" smtClean="0"/>
              <a:pPr/>
              <a:t>4/10/2015</a:t>
            </a:fld>
            <a:endParaRPr lang="en-US" dirty="0"/>
          </a:p>
        </p:txBody>
      </p:sp>
      <p:sp>
        <p:nvSpPr>
          <p:cNvPr id="6" name="Footer Placeholder 5"/>
          <p:cNvSpPr>
            <a:spLocks noGrp="1"/>
          </p:cNvSpPr>
          <p:nvPr>
            <p:ph type="ftr" sz="quarter" idx="11"/>
          </p:nvPr>
        </p:nvSpPr>
        <p:spPr>
          <a:xfrm>
            <a:off x="3436620" y="7203864"/>
            <a:ext cx="3185160" cy="413808"/>
          </a:xfrm>
          <a:prstGeom prst="rect">
            <a:avLst/>
          </a:prstGeom>
        </p:spPr>
        <p:txBody>
          <a:bodyPr lIns="101882" tIns="50941" rIns="101882" bIns="50941"/>
          <a:lstStyle/>
          <a:p>
            <a:endParaRPr lang="en-US" dirty="0"/>
          </a:p>
        </p:txBody>
      </p:sp>
      <p:sp>
        <p:nvSpPr>
          <p:cNvPr id="7" name="Slide Number Placeholder 6"/>
          <p:cNvSpPr>
            <a:spLocks noGrp="1"/>
          </p:cNvSpPr>
          <p:nvPr>
            <p:ph type="sldNum" sz="quarter" idx="12"/>
          </p:nvPr>
        </p:nvSpPr>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228866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38200" y="1554480"/>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838200" y="2279544"/>
            <a:ext cx="4444207" cy="480197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44808" y="1554480"/>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444808" y="2279544"/>
            <a:ext cx="4445953" cy="480197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111784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2920" y="7203864"/>
            <a:ext cx="2346960" cy="413808"/>
          </a:xfrm>
          <a:prstGeom prst="rect">
            <a:avLst/>
          </a:prstGeom>
        </p:spPr>
        <p:txBody>
          <a:bodyPr lIns="101882" tIns="50941" rIns="101882" bIns="50941"/>
          <a:lstStyle/>
          <a:p>
            <a:fld id="{69964DAD-6FC9-4FFC-903A-6E09C1C596C3}" type="datetimeFigureOut">
              <a:rPr lang="en-US" smtClean="0"/>
              <a:pPr/>
              <a:t>4/10/2015</a:t>
            </a:fld>
            <a:endParaRPr lang="en-US" dirty="0"/>
          </a:p>
        </p:txBody>
      </p:sp>
      <p:sp>
        <p:nvSpPr>
          <p:cNvPr id="4" name="Footer Placeholder 3"/>
          <p:cNvSpPr>
            <a:spLocks noGrp="1"/>
          </p:cNvSpPr>
          <p:nvPr>
            <p:ph type="ftr" sz="quarter" idx="11"/>
          </p:nvPr>
        </p:nvSpPr>
        <p:spPr>
          <a:xfrm>
            <a:off x="3436620" y="7203864"/>
            <a:ext cx="3185160" cy="413808"/>
          </a:xfrm>
          <a:prstGeom prst="rect">
            <a:avLst/>
          </a:prstGeom>
        </p:spPr>
        <p:txBody>
          <a:bodyPr lIns="101882" tIns="50941" rIns="101882" bIns="50941"/>
          <a:lstStyle/>
          <a:p>
            <a:endParaRPr lang="en-US" dirty="0"/>
          </a:p>
        </p:txBody>
      </p:sp>
      <p:sp>
        <p:nvSpPr>
          <p:cNvPr id="5" name="Slide Number Placeholder 4"/>
          <p:cNvSpPr>
            <a:spLocks noGrp="1"/>
          </p:cNvSpPr>
          <p:nvPr>
            <p:ph type="sldNum" sz="quarter" idx="12"/>
          </p:nvPr>
        </p:nvSpPr>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13203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20" y="7203864"/>
            <a:ext cx="484943" cy="413808"/>
          </a:xfrm>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1879903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solidFill>
                  <a:srgbClr val="003366"/>
                </a:solidFill>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32555" y="309457"/>
            <a:ext cx="5622925" cy="6633528"/>
          </a:xfrm>
        </p:spPr>
        <p:txBody>
          <a:bodyPr/>
          <a:lstStyle>
            <a:lvl1pPr>
              <a:defRPr sz="3600">
                <a:solidFill>
                  <a:srgbClr val="003366"/>
                </a:solidFill>
                <a:latin typeface="Verdana" pitchFamily="34" charset="0"/>
                <a:ea typeface="Verdana" pitchFamily="34" charset="0"/>
                <a:cs typeface="Verdana" pitchFamily="34" charset="0"/>
              </a:defRPr>
            </a:lvl1pPr>
            <a:lvl2pPr>
              <a:defRPr sz="3100">
                <a:solidFill>
                  <a:srgbClr val="003366"/>
                </a:solidFill>
                <a:latin typeface="Verdana" pitchFamily="34" charset="0"/>
                <a:ea typeface="Verdana" pitchFamily="34" charset="0"/>
                <a:cs typeface="Verdana" pitchFamily="34" charset="0"/>
              </a:defRPr>
            </a:lvl2pPr>
            <a:lvl3pPr>
              <a:defRPr sz="2700">
                <a:solidFill>
                  <a:srgbClr val="003366"/>
                </a:solidFill>
                <a:latin typeface="Verdana" pitchFamily="34" charset="0"/>
                <a:ea typeface="Verdana" pitchFamily="34" charset="0"/>
                <a:cs typeface="Verdana" pitchFamily="34" charset="0"/>
              </a:defRPr>
            </a:lvl3pPr>
            <a:lvl4pPr>
              <a:defRPr sz="2200">
                <a:solidFill>
                  <a:srgbClr val="003366"/>
                </a:solidFill>
                <a:latin typeface="Verdana" pitchFamily="34" charset="0"/>
                <a:ea typeface="Verdana" pitchFamily="34" charset="0"/>
                <a:cs typeface="Verdana" pitchFamily="34" charset="0"/>
              </a:defRPr>
            </a:lvl4pPr>
            <a:lvl5pPr>
              <a:defRPr sz="2200">
                <a:solidFill>
                  <a:srgbClr val="003366"/>
                </a:solidFill>
                <a:latin typeface="Verdana" pitchFamily="34" charset="0"/>
                <a:ea typeface="Verdana" pitchFamily="34" charset="0"/>
                <a:cs typeface="Verdana" pitchFamily="34" charset="0"/>
              </a:defRPr>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solidFill>
                  <a:srgbClr val="003366"/>
                </a:solidFill>
                <a:latin typeface="Verdana" pitchFamily="34" charset="0"/>
                <a:ea typeface="Verdana" pitchFamily="34" charset="0"/>
                <a:cs typeface="Verdana" pitchFamily="34" charset="0"/>
              </a:defRPr>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dirty="0" smtClean="0"/>
              <a:t>Click to edit Master text styles</a:t>
            </a:r>
          </a:p>
        </p:txBody>
      </p:sp>
      <p:sp>
        <p:nvSpPr>
          <p:cNvPr id="6" name="Footer Placeholder 5"/>
          <p:cNvSpPr>
            <a:spLocks noGrp="1"/>
          </p:cNvSpPr>
          <p:nvPr>
            <p:ph type="ftr" sz="quarter" idx="11"/>
          </p:nvPr>
        </p:nvSpPr>
        <p:spPr>
          <a:xfrm>
            <a:off x="3436620" y="7203864"/>
            <a:ext cx="3185160" cy="413808"/>
          </a:xfrm>
          <a:prstGeom prst="rect">
            <a:avLst/>
          </a:prstGeom>
        </p:spPr>
        <p:txBody>
          <a:bodyPr lIns="101882" tIns="50941" rIns="101882" bIns="50941"/>
          <a:lstStyle/>
          <a:p>
            <a:endParaRPr lang="en-US" dirty="0"/>
          </a:p>
        </p:txBody>
      </p:sp>
      <p:sp>
        <p:nvSpPr>
          <p:cNvPr id="7" name="Slide Number Placeholder 6"/>
          <p:cNvSpPr>
            <a:spLocks noGrp="1"/>
          </p:cNvSpPr>
          <p:nvPr>
            <p:ph type="sldNum" sz="quarter" idx="12"/>
          </p:nvPr>
        </p:nvSpPr>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20907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solidFill>
                  <a:srgbClr val="003366"/>
                </a:solidFill>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solidFill>
                  <a:srgbClr val="003366"/>
                </a:solidFill>
                <a:latin typeface="Verdana" pitchFamily="34" charset="0"/>
                <a:ea typeface="Verdana" pitchFamily="34" charset="0"/>
                <a:cs typeface="Verdana" pitchFamily="34" charset="0"/>
              </a:defRPr>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solidFill>
                  <a:srgbClr val="003366"/>
                </a:solidFill>
                <a:latin typeface="Verdana" pitchFamily="34" charset="0"/>
                <a:ea typeface="Verdana" pitchFamily="34" charset="0"/>
                <a:cs typeface="Verdana" pitchFamily="34" charset="0"/>
              </a:defRPr>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a:xfrm>
            <a:off x="502920" y="7203864"/>
            <a:ext cx="2346960" cy="413808"/>
          </a:xfrm>
          <a:prstGeom prst="rect">
            <a:avLst/>
          </a:prstGeom>
        </p:spPr>
        <p:txBody>
          <a:bodyPr lIns="101882" tIns="50941" rIns="101882" bIns="50941"/>
          <a:lstStyle>
            <a:lvl1pPr>
              <a:defRPr sz="1400">
                <a:solidFill>
                  <a:srgbClr val="003366"/>
                </a:solidFill>
                <a:latin typeface="Verdana" pitchFamily="34" charset="0"/>
                <a:ea typeface="Verdana" pitchFamily="34" charset="0"/>
                <a:cs typeface="Verdana" pitchFamily="34" charset="0"/>
              </a:defRPr>
            </a:lvl1pPr>
          </a:lstStyle>
          <a:p>
            <a:fld id="{69964DAD-6FC9-4FFC-903A-6E09C1C596C3}" type="datetimeFigureOut">
              <a:rPr lang="en-US" smtClean="0"/>
              <a:pPr/>
              <a:t>4/10/2015</a:t>
            </a:fld>
            <a:endParaRPr lang="en-US" dirty="0"/>
          </a:p>
        </p:txBody>
      </p:sp>
      <p:sp>
        <p:nvSpPr>
          <p:cNvPr id="6" name="Footer Placeholder 5"/>
          <p:cNvSpPr>
            <a:spLocks noGrp="1"/>
          </p:cNvSpPr>
          <p:nvPr>
            <p:ph type="ftr" sz="quarter" idx="11"/>
          </p:nvPr>
        </p:nvSpPr>
        <p:spPr>
          <a:xfrm>
            <a:off x="3436620" y="7203864"/>
            <a:ext cx="3185160" cy="413808"/>
          </a:xfrm>
          <a:prstGeom prst="rect">
            <a:avLst/>
          </a:prstGeom>
        </p:spPr>
        <p:txBody>
          <a:bodyPr lIns="101882" tIns="50941" rIns="101882" bIns="50941"/>
          <a:lstStyle>
            <a:lvl1pPr>
              <a:defRPr>
                <a:solidFill>
                  <a:srgbClr val="003366"/>
                </a:solidFill>
                <a:latin typeface="Verdana" pitchFamily="34" charset="0"/>
                <a:ea typeface="Verdana" pitchFamily="34" charset="0"/>
                <a:cs typeface="Verdana" pitchFamily="34" charset="0"/>
              </a:defRPr>
            </a:lvl1pPr>
          </a:lstStyle>
          <a:p>
            <a:endParaRPr lang="en-US" dirty="0"/>
          </a:p>
        </p:txBody>
      </p:sp>
      <p:sp>
        <p:nvSpPr>
          <p:cNvPr id="7" name="Slide Number Placeholder 6"/>
          <p:cNvSpPr>
            <a:spLocks noGrp="1"/>
          </p:cNvSpPr>
          <p:nvPr>
            <p:ph type="sldNum" sz="quarter" idx="12"/>
          </p:nvPr>
        </p:nvSpPr>
        <p:spPr/>
        <p:txBody>
          <a:bodyPr/>
          <a:lstStyle/>
          <a:p>
            <a:fld id="{EDCCEEFE-CBE9-40AD-928B-6B8F843E2CE0}" type="slidenum">
              <a:rPr lang="en-US" smtClean="0"/>
              <a:pPr/>
              <a:t>‹#›</a:t>
            </a:fld>
            <a:endParaRPr lang="en-US" dirty="0"/>
          </a:p>
        </p:txBody>
      </p:sp>
    </p:spTree>
    <p:extLst>
      <p:ext uri="{BB962C8B-B14F-4D97-AF65-F5344CB8AC3E}">
        <p14:creationId xmlns:p14="http://schemas.microsoft.com/office/powerpoint/2010/main" xmlns="" val="286606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2680" y="311256"/>
            <a:ext cx="8734552" cy="1070504"/>
          </a:xfrm>
          <a:prstGeom prst="rect">
            <a:avLst/>
          </a:prstGeom>
        </p:spPr>
        <p:txBody>
          <a:bodyPr vert="horz" lIns="101882" tIns="50941" rIns="101882" bIns="5094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22020" y="1554480"/>
            <a:ext cx="8935212" cy="5613400"/>
          </a:xfrm>
          <a:prstGeom prst="rect">
            <a:avLst/>
          </a:prstGeom>
        </p:spPr>
        <p:txBody>
          <a:bodyPr vert="horz" lIns="101882" tIns="50941" rIns="101882" bIns="5094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49679" y="7203864"/>
            <a:ext cx="484943"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EDCCEEFE-CBE9-40AD-928B-6B8F843E2CE0}" type="slidenum">
              <a:rPr lang="en-US" smtClean="0"/>
              <a:pPr/>
              <a:t>‹#›</a:t>
            </a:fld>
            <a:endParaRPr lang="en-US" dirty="0"/>
          </a:p>
        </p:txBody>
      </p:sp>
      <p:pic>
        <p:nvPicPr>
          <p:cNvPr id="13" name="Picture 12" descr="14861 principles to action cover bar 1.jpg"/>
          <p:cNvPicPr>
            <a:picLocks noChangeAspect="1"/>
          </p:cNvPicPr>
          <p:nvPr userDrawn="1"/>
        </p:nvPicPr>
        <p:blipFill rotWithShape="1">
          <a:blip r:embed="rId11" cstate="screen">
            <a:extLst>
              <a:ext uri="{28A0092B-C50C-407E-A947-70E740481C1C}">
                <a14:useLocalDpi xmlns:a14="http://schemas.microsoft.com/office/drawing/2010/main" xmlns=""/>
              </a:ext>
            </a:extLst>
          </a:blip>
          <a:srcRect/>
          <a:stretch/>
        </p:blipFill>
        <p:spPr>
          <a:xfrm>
            <a:off x="1" y="1"/>
            <a:ext cx="652534" cy="7782880"/>
          </a:xfrm>
          <a:prstGeom prst="rect">
            <a:avLst/>
          </a:prstGeom>
        </p:spPr>
      </p:pic>
      <p:pic>
        <p:nvPicPr>
          <p:cNvPr id="7" name="Picture 6" descr="14861 principles to action cover.psd"/>
          <p:cNvPicPr>
            <a:picLocks noChangeAspect="1"/>
          </p:cNvPicPr>
          <p:nvPr userDrawn="1"/>
        </p:nvPicPr>
        <p:blipFill>
          <a:blip r:embed="rId12" cstate="screen">
            <a:extLst>
              <a:ext uri="{BEBA8EAE-BF5A-486C-A8C5-ECC9F3942E4B}">
                <a14:imgProps xmlns:a14="http://schemas.microsoft.com/office/drawing/2010/main" xmlns="">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pic>
        <p:nvPicPr>
          <p:cNvPr id="10" name="Picture 9" descr="NCTM_R_LogoandName4C_L.eps"/>
          <p:cNvPicPr>
            <a:picLocks noChangeAspect="1"/>
          </p:cNvPicPr>
          <p:nvPr userDrawn="1"/>
        </p:nvPicPr>
        <p:blipFill>
          <a:blip r:embed="rId14" cstate="print">
            <a:extLst>
              <a:ext uri="{28A0092B-C50C-407E-A947-70E740481C1C}">
                <a14:useLocalDpi xmlns:a14="http://schemas.microsoft.com/office/drawing/2010/main" xmlns=""/>
              </a:ext>
            </a:extLst>
          </a:blip>
          <a:stretch>
            <a:fillRect/>
          </a:stretch>
        </p:blipFill>
        <p:spPr>
          <a:xfrm>
            <a:off x="7020241" y="6893486"/>
            <a:ext cx="2954339" cy="792554"/>
          </a:xfrm>
          <a:prstGeom prst="rect">
            <a:avLst/>
          </a:prstGeom>
        </p:spPr>
      </p:pic>
    </p:spTree>
    <p:extLst>
      <p:ext uri="{BB962C8B-B14F-4D97-AF65-F5344CB8AC3E}">
        <p14:creationId xmlns:p14="http://schemas.microsoft.com/office/powerpoint/2010/main" xmlns="" val="2096997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509412" rtl="0" eaLnBrk="1" latinLnBrk="0" hangingPunct="1">
        <a:spcBef>
          <a:spcPct val="0"/>
        </a:spcBef>
        <a:buNone/>
        <a:defRPr sz="4000" kern="1200">
          <a:solidFill>
            <a:srgbClr val="000000"/>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rgbClr val="000000"/>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rgbClr val="000000"/>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rgbClr val="000000"/>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rgbClr val="000000"/>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rgbClr val="000000"/>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11.jpe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14.png"/><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14.wdp"/><Relationship Id="rId5" Type="http://schemas.openxmlformats.org/officeDocument/2006/relationships/image" Target="../media/image18.png"/><Relationship Id="rId4" Type="http://schemas.microsoft.com/office/2007/relationships/hdphoto" Target="../media/hdphoto13.wdp"/></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18.png"/><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pn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6.wdp"/></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740" y="0"/>
            <a:ext cx="9471660" cy="7772400"/>
          </a:xfrm>
          <a:solidFill>
            <a:schemeClr val="tx2">
              <a:lumMod val="75000"/>
            </a:schemeClr>
          </a:solidFill>
        </p:spPr>
        <p:txBody>
          <a:bodyPr anchor="t">
            <a:noAutofit/>
          </a:bodyPr>
          <a:lstStyle/>
          <a:p>
            <a:pPr marL="1017056" defTabSz="443967">
              <a:spcAft>
                <a:spcPts val="1337"/>
              </a:spcAft>
            </a:pPr>
            <a:r>
              <a:rPr lang="en-US" sz="4700" b="1" i="1" dirty="0">
                <a:solidFill>
                  <a:schemeClr val="bg1"/>
                </a:solidFill>
              </a:rPr>
              <a:t/>
            </a:r>
            <a:br>
              <a:rPr lang="en-US" sz="4700" b="1" i="1" dirty="0">
                <a:solidFill>
                  <a:schemeClr val="bg1"/>
                </a:solidFill>
              </a:rPr>
            </a:br>
            <a:r>
              <a:rPr lang="en-US" sz="3000" b="1" i="1" dirty="0" smtClean="0">
                <a:solidFill>
                  <a:schemeClr val="bg1"/>
                </a:solidFill>
                <a:latin typeface="Verdana" pitchFamily="34" charset="0"/>
                <a:ea typeface="Verdana" pitchFamily="34" charset="0"/>
                <a:cs typeface="Verdana" pitchFamily="34" charset="0"/>
              </a:rPr>
              <a:t>Practices to Actions: </a:t>
            </a:r>
            <a:br>
              <a:rPr lang="en-US" sz="3000" b="1" i="1" dirty="0" smtClean="0">
                <a:solidFill>
                  <a:schemeClr val="bg1"/>
                </a:solidFill>
                <a:latin typeface="Verdana" pitchFamily="34" charset="0"/>
                <a:ea typeface="Verdana" pitchFamily="34" charset="0"/>
                <a:cs typeface="Verdana" pitchFamily="34" charset="0"/>
              </a:rPr>
            </a:br>
            <a:r>
              <a:rPr lang="en-US" sz="3000" b="1" i="1" dirty="0" smtClean="0">
                <a:solidFill>
                  <a:schemeClr val="bg1"/>
                </a:solidFill>
                <a:latin typeface="Verdana" pitchFamily="34" charset="0"/>
                <a:ea typeface="Verdana" pitchFamily="34" charset="0"/>
                <a:cs typeface="Verdana" pitchFamily="34" charset="0"/>
              </a:rPr>
              <a:t>Ensuring Mathematical Success for All</a:t>
            </a:r>
            <a:r>
              <a:rPr lang="en-US" sz="4500" b="1" dirty="0">
                <a:solidFill>
                  <a:schemeClr val="bg1"/>
                </a:solidFill>
              </a:rPr>
              <a:t/>
            </a:r>
            <a:br>
              <a:rPr lang="en-US" sz="4500" b="1" dirty="0">
                <a:solidFill>
                  <a:schemeClr val="bg1"/>
                </a:solidFill>
              </a:rPr>
            </a:br>
            <a:r>
              <a:rPr lang="en-US" sz="4500" b="1" dirty="0">
                <a:solidFill>
                  <a:schemeClr val="bg1"/>
                </a:solidFill>
              </a:rPr>
              <a:t/>
            </a:r>
            <a:br>
              <a:rPr lang="en-US" sz="4500" b="1" dirty="0">
                <a:solidFill>
                  <a:schemeClr val="bg1"/>
                </a:solidFill>
              </a:rPr>
            </a:br>
            <a:endParaRPr lang="en-US" sz="3600" dirty="0">
              <a:solidFill>
                <a:schemeClr val="bg1"/>
              </a:solidFill>
            </a:endParaRPr>
          </a:p>
        </p:txBody>
      </p:sp>
      <p:sp>
        <p:nvSpPr>
          <p:cNvPr id="3" name="Subtitle 2"/>
          <p:cNvSpPr>
            <a:spLocks noGrp="1"/>
          </p:cNvSpPr>
          <p:nvPr>
            <p:ph type="subTitle" idx="1"/>
          </p:nvPr>
        </p:nvSpPr>
        <p:spPr>
          <a:xfrm>
            <a:off x="754380" y="6908800"/>
            <a:ext cx="4610100" cy="604520"/>
          </a:xfrm>
        </p:spPr>
        <p:txBody>
          <a:bodyPr>
            <a:noAutofit/>
          </a:bodyPr>
          <a:lstStyle/>
          <a:p>
            <a:pPr algn="l"/>
            <a:r>
              <a:rPr lang="en-US" sz="1800" dirty="0">
                <a:solidFill>
                  <a:srgbClr val="FFFFFF"/>
                </a:solidFill>
                <a:latin typeface="Verdana" pitchFamily="34" charset="0"/>
                <a:ea typeface="Verdana" pitchFamily="34" charset="0"/>
                <a:cs typeface="Verdana" pitchFamily="34" charset="0"/>
              </a:rPr>
              <a:t>Developed by: Dr. DeAnn Huinker, </a:t>
            </a:r>
            <a:br>
              <a:rPr lang="en-US" sz="1800" dirty="0">
                <a:solidFill>
                  <a:srgbClr val="FFFFFF"/>
                </a:solidFill>
                <a:latin typeface="Verdana" pitchFamily="34" charset="0"/>
                <a:ea typeface="Verdana" pitchFamily="34" charset="0"/>
                <a:cs typeface="Verdana" pitchFamily="34" charset="0"/>
              </a:rPr>
            </a:br>
            <a:r>
              <a:rPr lang="en-US" sz="1800" dirty="0">
                <a:solidFill>
                  <a:srgbClr val="FFFFFF"/>
                </a:solidFill>
                <a:latin typeface="Verdana" pitchFamily="34" charset="0"/>
                <a:ea typeface="Verdana" pitchFamily="34" charset="0"/>
                <a:cs typeface="Verdana" pitchFamily="34" charset="0"/>
              </a:rPr>
              <a:t>University of Wisconsin–Milwaukee</a:t>
            </a:r>
          </a:p>
        </p:txBody>
      </p:sp>
      <p:pic>
        <p:nvPicPr>
          <p:cNvPr id="4" name="Picture 3"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tretch>
            <a:fillRect/>
          </a:stretch>
        </p:blipFill>
        <p:spPr>
          <a:xfrm>
            <a:off x="152400" y="152400"/>
            <a:ext cx="919016" cy="1308902"/>
          </a:xfrm>
          <a:prstGeom prst="rect">
            <a:avLst/>
          </a:prstGeom>
          <a:ln>
            <a:noFill/>
          </a:ln>
          <a:effectLst>
            <a:outerShdw blurRad="292100" dist="139700" dir="2700000" algn="tl" rotWithShape="0">
              <a:srgbClr val="333333">
                <a:alpha val="65000"/>
              </a:srgbClr>
            </a:outerShdw>
          </a:effectLst>
        </p:spPr>
      </p:pic>
      <p:sp>
        <p:nvSpPr>
          <p:cNvPr id="5" name="Subtitle 2"/>
          <p:cNvSpPr txBox="1">
            <a:spLocks/>
          </p:cNvSpPr>
          <p:nvPr/>
        </p:nvSpPr>
        <p:spPr>
          <a:xfrm>
            <a:off x="754380" y="3124200"/>
            <a:ext cx="9151620" cy="2072640"/>
          </a:xfrm>
          <a:prstGeom prst="rect">
            <a:avLst/>
          </a:prstGeom>
        </p:spPr>
        <p:txBody>
          <a:bodyPr vert="horz" lIns="101882" tIns="50941" rIns="101882" bIns="5094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spcAft>
                <a:spcPts val="1337"/>
              </a:spcAft>
            </a:pPr>
            <a:r>
              <a:rPr lang="en-US" dirty="0">
                <a:solidFill>
                  <a:schemeClr val="bg1"/>
                </a:solidFill>
                <a:latin typeface="Verdana" pitchFamily="34" charset="0"/>
                <a:ea typeface="Verdana" pitchFamily="34" charset="0"/>
                <a:cs typeface="Verdana" pitchFamily="34" charset="0"/>
              </a:rPr>
              <a:t>A Focus on </a:t>
            </a:r>
            <a:br>
              <a:rPr lang="en-US" dirty="0">
                <a:solidFill>
                  <a:schemeClr val="bg1"/>
                </a:solidFill>
                <a:latin typeface="Verdana" pitchFamily="34" charset="0"/>
                <a:ea typeface="Verdana" pitchFamily="34" charset="0"/>
                <a:cs typeface="Verdana" pitchFamily="34" charset="0"/>
              </a:rPr>
            </a:br>
            <a:r>
              <a:rPr lang="en-US" dirty="0">
                <a:solidFill>
                  <a:schemeClr val="bg1"/>
                </a:solidFill>
                <a:latin typeface="Verdana" pitchFamily="34" charset="0"/>
                <a:ea typeface="Verdana" pitchFamily="34" charset="0"/>
                <a:cs typeface="Verdana" pitchFamily="34" charset="0"/>
              </a:rPr>
              <a:t>Effective Mathematics Teaching Practices</a:t>
            </a:r>
          </a:p>
          <a:p>
            <a:pPr>
              <a:lnSpc>
                <a:spcPct val="90000"/>
              </a:lnSpc>
              <a:spcAft>
                <a:spcPts val="669"/>
              </a:spcAft>
            </a:pPr>
            <a:r>
              <a:rPr lang="en-US" dirty="0">
                <a:solidFill>
                  <a:schemeClr val="bg1"/>
                </a:solidFill>
                <a:latin typeface="Verdana" pitchFamily="34" charset="0"/>
                <a:ea typeface="Verdana" pitchFamily="34" charset="0"/>
                <a:cs typeface="Verdana" pitchFamily="34" charset="0"/>
              </a:rPr>
              <a:t>“Mr. Harris and the Band Concert Task”</a:t>
            </a:r>
            <a:endParaRPr lang="en-US" dirty="0">
              <a:solidFill>
                <a:srgbClr val="FFFFFF"/>
              </a:solidFill>
              <a:latin typeface="Verdana" pitchFamily="34" charset="0"/>
              <a:ea typeface="Verdana" pitchFamily="34" charset="0"/>
              <a:cs typeface="Verdana" pitchFamily="34" charset="0"/>
            </a:endParaRPr>
          </a:p>
        </p:txBody>
      </p:sp>
      <p:pic>
        <p:nvPicPr>
          <p:cNvPr id="6" name="Picture 5" descr="NCTM-logo1.png"/>
          <p:cNvPicPr>
            <a:picLocks noChangeAspect="1"/>
          </p:cNvPicPr>
          <p:nvPr/>
        </p:nvPicPr>
        <p:blipFill>
          <a:blip r:embed="rId5" cstate="print">
            <a:lum bright="70000" contrast="-70000"/>
            <a:extLst>
              <a:ext uri="{28A0092B-C50C-407E-A947-70E740481C1C}">
                <a14:useLocalDpi xmlns:a14="http://schemas.microsoft.com/office/drawing/2010/main" xmlns=""/>
              </a:ext>
            </a:extLst>
          </a:blip>
          <a:stretch>
            <a:fillRect/>
          </a:stretch>
        </p:blipFill>
        <p:spPr>
          <a:xfrm>
            <a:off x="6934200" y="6934200"/>
            <a:ext cx="2927795" cy="635699"/>
          </a:xfrm>
          <a:prstGeom prst="rect">
            <a:avLst/>
          </a:prstGeom>
        </p:spPr>
      </p:pic>
    </p:spTree>
    <p:extLst>
      <p:ext uri="{BB962C8B-B14F-4D97-AF65-F5344CB8AC3E}">
        <p14:creationId xmlns:p14="http://schemas.microsoft.com/office/powerpoint/2010/main" xmlns="" val="3041992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41121" y="2504440"/>
            <a:ext cx="8130541" cy="3799840"/>
          </a:xfrm>
          <a:prstGeom prst="rect">
            <a:avLst/>
          </a:prstGeom>
        </p:spPr>
        <p:txBody>
          <a:bodyPr lIns="101882" tIns="50941" rIns="101882" bIns="50941">
            <a:noAutofit/>
          </a:bodyPr>
          <a:lstStyle/>
          <a:p>
            <a:r>
              <a:rPr lang="en-US" sz="2800" dirty="0">
                <a:solidFill>
                  <a:srgbClr val="003366"/>
                </a:solidFill>
                <a:latin typeface="Verdana" pitchFamily="34" charset="0"/>
                <a:ea typeface="Verdana" pitchFamily="34" charset="0"/>
                <a:cs typeface="Verdana" pitchFamily="34" charset="0"/>
              </a:rPr>
              <a:t>“Those practices at the heart </a:t>
            </a:r>
            <a:r>
              <a:rPr lang="en-US" sz="2800" dirty="0" smtClean="0">
                <a:solidFill>
                  <a:srgbClr val="003366"/>
                </a:solidFill>
                <a:latin typeface="Verdana" pitchFamily="34" charset="0"/>
                <a:ea typeface="Verdana" pitchFamily="34" charset="0"/>
                <a:cs typeface="Verdana" pitchFamily="34" charset="0"/>
              </a:rPr>
              <a:t>of </a:t>
            </a:r>
            <a:r>
              <a:rPr lang="en-US" sz="2800" dirty="0">
                <a:solidFill>
                  <a:srgbClr val="003366"/>
                </a:solidFill>
                <a:latin typeface="Verdana" pitchFamily="34" charset="0"/>
                <a:ea typeface="Verdana" pitchFamily="34" charset="0"/>
                <a:cs typeface="Verdana" pitchFamily="34" charset="0"/>
              </a:rPr>
              <a:t>the work of teaching that are </a:t>
            </a:r>
            <a:r>
              <a:rPr lang="en-US" sz="2800" dirty="0" smtClean="0">
                <a:solidFill>
                  <a:srgbClr val="003366"/>
                </a:solidFill>
                <a:latin typeface="Verdana" pitchFamily="34" charset="0"/>
                <a:ea typeface="Verdana" pitchFamily="34" charset="0"/>
                <a:cs typeface="Verdana" pitchFamily="34" charset="0"/>
              </a:rPr>
              <a:t>most </a:t>
            </a:r>
            <a:r>
              <a:rPr lang="en-US" sz="2800" dirty="0">
                <a:solidFill>
                  <a:srgbClr val="003366"/>
                </a:solidFill>
                <a:latin typeface="Verdana" pitchFamily="34" charset="0"/>
                <a:ea typeface="Verdana" pitchFamily="34" charset="0"/>
                <a:cs typeface="Verdana" pitchFamily="34" charset="0"/>
              </a:rPr>
              <a:t>likely to affect student learning.” </a:t>
            </a:r>
          </a:p>
          <a:p>
            <a:endParaRPr lang="en-US" sz="4000" dirty="0" smtClean="0">
              <a:solidFill>
                <a:srgbClr val="000000"/>
              </a:solidFill>
            </a:endParaRPr>
          </a:p>
          <a:p>
            <a:r>
              <a:rPr lang="en-US" sz="4000" dirty="0">
                <a:solidFill>
                  <a:srgbClr val="000000"/>
                </a:solidFill>
              </a:rPr>
              <a:t>	</a:t>
            </a:r>
            <a:r>
              <a:rPr lang="en-US" sz="2400" dirty="0">
                <a:solidFill>
                  <a:srgbClr val="003366"/>
                </a:solidFill>
              </a:rPr>
              <a:t>		</a:t>
            </a:r>
            <a:r>
              <a:rPr lang="en-US" sz="2400" dirty="0" smtClean="0">
                <a:solidFill>
                  <a:srgbClr val="003366"/>
                </a:solidFill>
              </a:rPr>
              <a:t>	</a:t>
            </a:r>
            <a:r>
              <a:rPr lang="en-US" dirty="0" smtClean="0">
                <a:solidFill>
                  <a:srgbClr val="003366"/>
                </a:solidFill>
                <a:latin typeface="Verdana" pitchFamily="34" charset="0"/>
                <a:ea typeface="Verdana" pitchFamily="34" charset="0"/>
                <a:cs typeface="Verdana" pitchFamily="34" charset="0"/>
              </a:rPr>
              <a:t>(</a:t>
            </a:r>
            <a:r>
              <a:rPr lang="en-US" dirty="0">
                <a:solidFill>
                  <a:srgbClr val="003366"/>
                </a:solidFill>
                <a:latin typeface="Verdana" pitchFamily="34" charset="0"/>
                <a:ea typeface="Verdana" pitchFamily="34" charset="0"/>
                <a:cs typeface="Verdana" pitchFamily="34" charset="0"/>
              </a:rPr>
              <a:t>Ball &amp; Forzani, 2010, </a:t>
            </a:r>
            <a:r>
              <a:rPr lang="en-US" dirty="0" smtClean="0">
                <a:solidFill>
                  <a:srgbClr val="003366"/>
                </a:solidFill>
                <a:latin typeface="Verdana" pitchFamily="34" charset="0"/>
                <a:ea typeface="Verdana" pitchFamily="34" charset="0"/>
                <a:cs typeface="Verdana" pitchFamily="34" charset="0"/>
              </a:rPr>
              <a:t>p. </a:t>
            </a:r>
            <a:r>
              <a:rPr lang="en-US" dirty="0">
                <a:solidFill>
                  <a:srgbClr val="003366"/>
                </a:solidFill>
                <a:latin typeface="Verdana" pitchFamily="34" charset="0"/>
                <a:ea typeface="Verdana" pitchFamily="34" charset="0"/>
                <a:cs typeface="Verdana" pitchFamily="34" charset="0"/>
              </a:rPr>
              <a:t>45)</a:t>
            </a:r>
          </a:p>
        </p:txBody>
      </p:sp>
      <p:sp>
        <p:nvSpPr>
          <p:cNvPr id="8" name="TextBox 7"/>
          <p:cNvSpPr txBox="1"/>
          <p:nvPr/>
        </p:nvSpPr>
        <p:spPr>
          <a:xfrm>
            <a:off x="670561" y="7039892"/>
            <a:ext cx="9387840" cy="732508"/>
          </a:xfrm>
          <a:prstGeom prst="rect">
            <a:avLst/>
          </a:prstGeom>
          <a:solidFill>
            <a:schemeClr val="bg1">
              <a:lumMod val="85000"/>
            </a:schemeClr>
          </a:solidFill>
        </p:spPr>
        <p:txBody>
          <a:bodyPr wrap="square" lIns="101882" tIns="50941" rIns="101882" bIns="50941" rtlCol="0">
            <a:noAutofit/>
          </a:bodyPr>
          <a:lstStyle/>
          <a:p>
            <a:r>
              <a:rPr lang="en-US" sz="1600" dirty="0">
                <a:solidFill>
                  <a:srgbClr val="003366"/>
                </a:solidFill>
                <a:latin typeface="Verdana" pitchFamily="34" charset="0"/>
                <a:ea typeface="Verdana" pitchFamily="34" charset="0"/>
                <a:cs typeface="Verdana" pitchFamily="34" charset="0"/>
              </a:rPr>
              <a:t>Ball, D. L, &amp; Forzani, F. M. (2010). Teaching skillful teaching. </a:t>
            </a:r>
            <a:r>
              <a:rPr lang="en-US" sz="1600" i="1" dirty="0">
                <a:solidFill>
                  <a:srgbClr val="003366"/>
                </a:solidFill>
                <a:latin typeface="Verdana" pitchFamily="34" charset="0"/>
                <a:ea typeface="Verdana" pitchFamily="34" charset="0"/>
                <a:cs typeface="Verdana" pitchFamily="34" charset="0"/>
              </a:rPr>
              <a:t>Educational Leadership, 68</a:t>
            </a:r>
            <a:r>
              <a:rPr lang="en-US" sz="1600" dirty="0">
                <a:solidFill>
                  <a:srgbClr val="003366"/>
                </a:solidFill>
                <a:latin typeface="Verdana" pitchFamily="34" charset="0"/>
                <a:ea typeface="Verdana" pitchFamily="34" charset="0"/>
                <a:cs typeface="Verdana" pitchFamily="34" charset="0"/>
              </a:rPr>
              <a:t>(4), 40-45.</a:t>
            </a:r>
          </a:p>
        </p:txBody>
      </p:sp>
      <p:sp>
        <p:nvSpPr>
          <p:cNvPr id="2" name="TextBox 1"/>
          <p:cNvSpPr txBox="1"/>
          <p:nvPr/>
        </p:nvSpPr>
        <p:spPr>
          <a:xfrm>
            <a:off x="1371600" y="533400"/>
            <a:ext cx="7955279" cy="1087762"/>
          </a:xfrm>
          <a:prstGeom prst="rect">
            <a:avLst/>
          </a:prstGeom>
          <a:noFill/>
        </p:spPr>
        <p:txBody>
          <a:bodyPr wrap="square" lIns="101882" tIns="50941" rIns="101882" bIns="50941" rtlCol="0">
            <a:spAutoFit/>
          </a:bodyPr>
          <a:lstStyle/>
          <a:p>
            <a:pPr algn="ctr"/>
            <a:r>
              <a:rPr lang="en-US" sz="3200" b="1" dirty="0" smtClean="0">
                <a:solidFill>
                  <a:srgbClr val="003366"/>
                </a:solidFill>
                <a:latin typeface="Verdana" pitchFamily="34" charset="0"/>
                <a:ea typeface="Verdana" pitchFamily="34" charset="0"/>
                <a:cs typeface="Verdana" pitchFamily="34" charset="0"/>
              </a:rPr>
              <a:t>High-Leverage</a:t>
            </a:r>
            <a:r>
              <a:rPr lang="en-US" sz="3200" b="1" dirty="0">
                <a:solidFill>
                  <a:srgbClr val="003366"/>
                </a:solidFill>
                <a:latin typeface="Verdana" pitchFamily="34" charset="0"/>
                <a:ea typeface="Verdana" pitchFamily="34" charset="0"/>
                <a:cs typeface="Verdana" pitchFamily="34" charset="0"/>
              </a:rPr>
              <a:t>, Effective </a:t>
            </a:r>
          </a:p>
          <a:p>
            <a:pPr algn="ctr"/>
            <a:r>
              <a:rPr lang="en-US" sz="3200" b="1" dirty="0">
                <a:solidFill>
                  <a:srgbClr val="003366"/>
                </a:solidFill>
                <a:latin typeface="Verdana" pitchFamily="34" charset="0"/>
                <a:ea typeface="Verdana" pitchFamily="34" charset="0"/>
                <a:cs typeface="Verdana" pitchFamily="34" charset="0"/>
              </a:rPr>
              <a:t>Mathematics Teaching Practices</a:t>
            </a:r>
          </a:p>
        </p:txBody>
      </p:sp>
      <p:sp>
        <p:nvSpPr>
          <p:cNvPr id="3" name="TextBox 2"/>
          <p:cNvSpPr txBox="1"/>
          <p:nvPr/>
        </p:nvSpPr>
        <p:spPr>
          <a:xfrm>
            <a:off x="2146968" y="5363411"/>
            <a:ext cx="205754" cy="410654"/>
          </a:xfrm>
          <a:prstGeom prst="rect">
            <a:avLst/>
          </a:prstGeom>
          <a:noFill/>
        </p:spPr>
        <p:txBody>
          <a:bodyPr wrap="none" lIns="101882" tIns="50941" rIns="101882" bIns="50941" rtlCol="0">
            <a:spAutoFit/>
          </a:bodyPr>
          <a:lstStyle/>
          <a:p>
            <a:endParaRPr lang="en-US" dirty="0"/>
          </a:p>
        </p:txBody>
      </p:sp>
    </p:spTree>
    <p:extLst>
      <p:ext uri="{BB962C8B-B14F-4D97-AF65-F5344CB8AC3E}">
        <p14:creationId xmlns:p14="http://schemas.microsoft.com/office/powerpoint/2010/main" xmlns="" val="8857147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8600440" cy="863600"/>
          </a:xfrm>
        </p:spPr>
        <p:txBody>
          <a:bodyPr>
            <a:noAutofit/>
          </a:bodyPr>
          <a:lstStyle/>
          <a:p>
            <a:pPr>
              <a:lnSpc>
                <a:spcPct val="90000"/>
              </a:lnSpc>
            </a:pPr>
            <a:r>
              <a:rPr lang="en-US" sz="2800" b="1" dirty="0">
                <a:solidFill>
                  <a:srgbClr val="003366"/>
                </a:solidFill>
                <a:latin typeface="Verdana" pitchFamily="34" charset="0"/>
                <a:ea typeface="Verdana" pitchFamily="34" charset="0"/>
                <a:cs typeface="Verdana" pitchFamily="34" charset="0"/>
              </a:rPr>
              <a:t>Effective Mathematics Teaching Practices</a:t>
            </a:r>
          </a:p>
        </p:txBody>
      </p:sp>
      <p:sp>
        <p:nvSpPr>
          <p:cNvPr id="3" name="Content Placeholder 2"/>
          <p:cNvSpPr>
            <a:spLocks noGrp="1"/>
          </p:cNvSpPr>
          <p:nvPr>
            <p:ph idx="1"/>
          </p:nvPr>
        </p:nvSpPr>
        <p:spPr>
          <a:xfrm>
            <a:off x="793373" y="1468120"/>
            <a:ext cx="9112627" cy="6304280"/>
          </a:xfrm>
          <a:noFill/>
        </p:spPr>
        <p:txBody>
          <a:bodyPr anchor="t">
            <a:noAutofit/>
          </a:bodyPr>
          <a:lstStyle/>
          <a:p>
            <a:pPr marL="566014" indent="-431585" defTabSz="640303">
              <a:spcBef>
                <a:spcPts val="1337"/>
              </a:spcBef>
              <a:buNone/>
            </a:pPr>
            <a:r>
              <a:rPr lang="en-US" sz="2400" dirty="0">
                <a:solidFill>
                  <a:srgbClr val="003366"/>
                </a:solidFill>
                <a:latin typeface="Verdana" pitchFamily="34" charset="0"/>
                <a:ea typeface="Verdana" pitchFamily="34" charset="0"/>
                <a:cs typeface="Verdana" pitchFamily="34" charset="0"/>
              </a:rPr>
              <a:t>1.	Establish mathematics goals to focus learning.</a:t>
            </a:r>
          </a:p>
          <a:p>
            <a:pPr marL="566014" indent="-431585" defTabSz="640303">
              <a:spcBef>
                <a:spcPts val="1337"/>
              </a:spcBef>
              <a:buNone/>
            </a:pPr>
            <a:r>
              <a:rPr lang="en-US" sz="2400" dirty="0">
                <a:solidFill>
                  <a:srgbClr val="003366"/>
                </a:solidFill>
                <a:latin typeface="Verdana" pitchFamily="34" charset="0"/>
                <a:ea typeface="Verdana" pitchFamily="34" charset="0"/>
                <a:cs typeface="Verdana" pitchFamily="34" charset="0"/>
              </a:rPr>
              <a:t>2.	Implement tasks that promote reasoning and </a:t>
            </a:r>
            <a:br>
              <a:rPr lang="en-US" sz="2400" dirty="0">
                <a:solidFill>
                  <a:srgbClr val="003366"/>
                </a:solidFill>
                <a:latin typeface="Verdana" pitchFamily="34" charset="0"/>
                <a:ea typeface="Verdana" pitchFamily="34" charset="0"/>
                <a:cs typeface="Verdana" pitchFamily="34" charset="0"/>
              </a:rPr>
            </a:br>
            <a:r>
              <a:rPr lang="en-US" sz="2400" dirty="0">
                <a:solidFill>
                  <a:srgbClr val="003366"/>
                </a:solidFill>
                <a:latin typeface="Verdana" pitchFamily="34" charset="0"/>
                <a:ea typeface="Verdana" pitchFamily="34" charset="0"/>
                <a:cs typeface="Verdana" pitchFamily="34" charset="0"/>
              </a:rPr>
              <a:t>problem solving.</a:t>
            </a:r>
          </a:p>
          <a:p>
            <a:pPr marL="566014" indent="-431585" defTabSz="640303">
              <a:spcBef>
                <a:spcPts val="1337"/>
              </a:spcBef>
              <a:buNone/>
            </a:pPr>
            <a:r>
              <a:rPr lang="en-US" sz="2400" dirty="0">
                <a:solidFill>
                  <a:srgbClr val="003366"/>
                </a:solidFill>
                <a:latin typeface="Verdana" pitchFamily="34" charset="0"/>
                <a:ea typeface="Verdana" pitchFamily="34" charset="0"/>
                <a:cs typeface="Verdana" pitchFamily="34" charset="0"/>
              </a:rPr>
              <a:t>3.	Use and connect mathematical representations.</a:t>
            </a:r>
          </a:p>
          <a:p>
            <a:pPr marL="566014" indent="-431585">
              <a:spcBef>
                <a:spcPts val="1337"/>
              </a:spcBef>
              <a:buNone/>
            </a:pPr>
            <a:r>
              <a:rPr lang="en-US" sz="2400" dirty="0">
                <a:solidFill>
                  <a:srgbClr val="003366"/>
                </a:solidFill>
                <a:latin typeface="Verdana" pitchFamily="34" charset="0"/>
                <a:ea typeface="Verdana" pitchFamily="34" charset="0"/>
                <a:cs typeface="Verdana" pitchFamily="34" charset="0"/>
              </a:rPr>
              <a:t>4.	Facilitate meaningful mathematical discourse. </a:t>
            </a:r>
          </a:p>
          <a:p>
            <a:pPr marL="566014" indent="-431585">
              <a:spcBef>
                <a:spcPts val="1337"/>
              </a:spcBef>
              <a:buNone/>
            </a:pPr>
            <a:r>
              <a:rPr lang="en-US" sz="2400" dirty="0">
                <a:solidFill>
                  <a:srgbClr val="003366"/>
                </a:solidFill>
                <a:latin typeface="Verdana" pitchFamily="34" charset="0"/>
                <a:ea typeface="Verdana" pitchFamily="34" charset="0"/>
                <a:cs typeface="Verdana" pitchFamily="34" charset="0"/>
              </a:rPr>
              <a:t>5.	Pose purposeful questions.</a:t>
            </a:r>
          </a:p>
          <a:p>
            <a:pPr marL="566014" indent="-431585" defTabSz="758813">
              <a:spcBef>
                <a:spcPts val="1337"/>
              </a:spcBef>
              <a:buNone/>
            </a:pPr>
            <a:r>
              <a:rPr lang="en-US" sz="2400" dirty="0">
                <a:solidFill>
                  <a:srgbClr val="003366"/>
                </a:solidFill>
                <a:latin typeface="Verdana" pitchFamily="34" charset="0"/>
                <a:ea typeface="Verdana" pitchFamily="34" charset="0"/>
                <a:cs typeface="Verdana" pitchFamily="34" charset="0"/>
              </a:rPr>
              <a:t>6.</a:t>
            </a:r>
            <a:r>
              <a:rPr lang="en-US" sz="2400" spc="-33" dirty="0">
                <a:solidFill>
                  <a:srgbClr val="003366"/>
                </a:solidFill>
                <a:latin typeface="Verdana" pitchFamily="34" charset="0"/>
                <a:ea typeface="Verdana" pitchFamily="34" charset="0"/>
                <a:cs typeface="Verdana" pitchFamily="34" charset="0"/>
              </a:rPr>
              <a:t>	</a:t>
            </a:r>
            <a:r>
              <a:rPr lang="en-US" sz="2400" spc="-11" dirty="0">
                <a:solidFill>
                  <a:srgbClr val="003366"/>
                </a:solidFill>
                <a:latin typeface="Verdana" pitchFamily="34" charset="0"/>
                <a:ea typeface="Verdana" pitchFamily="34" charset="0"/>
                <a:cs typeface="Verdana" pitchFamily="34" charset="0"/>
              </a:rPr>
              <a:t>Build </a:t>
            </a:r>
            <a:r>
              <a:rPr lang="en-US" sz="2400" spc="-56" dirty="0">
                <a:solidFill>
                  <a:srgbClr val="003366"/>
                </a:solidFill>
                <a:latin typeface="Verdana" pitchFamily="34" charset="0"/>
                <a:ea typeface="Verdana" pitchFamily="34" charset="0"/>
                <a:cs typeface="Verdana" pitchFamily="34" charset="0"/>
              </a:rPr>
              <a:t>procedural</a:t>
            </a:r>
            <a:r>
              <a:rPr lang="en-US" sz="2400" spc="-11" dirty="0">
                <a:solidFill>
                  <a:srgbClr val="003366"/>
                </a:solidFill>
                <a:latin typeface="Verdana" pitchFamily="34" charset="0"/>
                <a:ea typeface="Verdana" pitchFamily="34" charset="0"/>
                <a:cs typeface="Verdana" pitchFamily="34" charset="0"/>
              </a:rPr>
              <a:t> </a:t>
            </a:r>
            <a:r>
              <a:rPr lang="en-US" sz="2400" spc="-78" dirty="0">
                <a:solidFill>
                  <a:srgbClr val="003366"/>
                </a:solidFill>
                <a:latin typeface="Verdana" pitchFamily="34" charset="0"/>
                <a:ea typeface="Verdana" pitchFamily="34" charset="0"/>
                <a:cs typeface="Verdana" pitchFamily="34" charset="0"/>
              </a:rPr>
              <a:t>fluency </a:t>
            </a:r>
            <a:r>
              <a:rPr lang="en-US" sz="2400" spc="-100" dirty="0">
                <a:solidFill>
                  <a:srgbClr val="003366"/>
                </a:solidFill>
                <a:latin typeface="Verdana" pitchFamily="34" charset="0"/>
                <a:ea typeface="Verdana" pitchFamily="34" charset="0"/>
                <a:cs typeface="Verdana" pitchFamily="34" charset="0"/>
              </a:rPr>
              <a:t>from</a:t>
            </a:r>
            <a:r>
              <a:rPr lang="en-US" sz="2400" spc="-78" dirty="0">
                <a:solidFill>
                  <a:srgbClr val="003366"/>
                </a:solidFill>
                <a:latin typeface="Verdana" pitchFamily="34" charset="0"/>
                <a:ea typeface="Verdana" pitchFamily="34" charset="0"/>
                <a:cs typeface="Verdana" pitchFamily="34" charset="0"/>
              </a:rPr>
              <a:t> conceptual understanding</a:t>
            </a:r>
            <a:r>
              <a:rPr lang="en-US" sz="2400" dirty="0">
                <a:solidFill>
                  <a:srgbClr val="003366"/>
                </a:solidFill>
                <a:latin typeface="Verdana" pitchFamily="34" charset="0"/>
                <a:ea typeface="Verdana" pitchFamily="34" charset="0"/>
                <a:cs typeface="Verdana" pitchFamily="34" charset="0"/>
              </a:rPr>
              <a:t>.</a:t>
            </a:r>
          </a:p>
          <a:p>
            <a:pPr marL="566014" indent="-431585" defTabSz="758813">
              <a:spcBef>
                <a:spcPts val="1337"/>
              </a:spcBef>
              <a:buNone/>
            </a:pPr>
            <a:r>
              <a:rPr lang="en-US" sz="2400" dirty="0">
                <a:solidFill>
                  <a:srgbClr val="003366"/>
                </a:solidFill>
                <a:latin typeface="Verdana" pitchFamily="34" charset="0"/>
                <a:ea typeface="Verdana" pitchFamily="34" charset="0"/>
                <a:cs typeface="Verdana" pitchFamily="34" charset="0"/>
              </a:rPr>
              <a:t>7.	Support productive struggle in learning mathematics. </a:t>
            </a:r>
          </a:p>
          <a:p>
            <a:pPr marL="566014" indent="-431585" defTabSz="758813">
              <a:spcBef>
                <a:spcPts val="1337"/>
              </a:spcBef>
              <a:buNone/>
            </a:pPr>
            <a:r>
              <a:rPr lang="en-US" sz="2400" dirty="0">
                <a:solidFill>
                  <a:srgbClr val="003366"/>
                </a:solidFill>
                <a:latin typeface="Verdana" pitchFamily="34" charset="0"/>
                <a:ea typeface="Verdana" pitchFamily="34" charset="0"/>
                <a:cs typeface="Verdana" pitchFamily="34" charset="0"/>
              </a:rPr>
              <a:t>8.	Elicit and use evidence of student thinking.</a:t>
            </a:r>
          </a:p>
        </p:txBody>
      </p:sp>
      <p:cxnSp>
        <p:nvCxnSpPr>
          <p:cNvPr id="6" name="Straight Connector 5"/>
          <p:cNvCxnSpPr/>
          <p:nvPr/>
        </p:nvCxnSpPr>
        <p:spPr>
          <a:xfrm>
            <a:off x="1341120" y="934810"/>
            <a:ext cx="8731985" cy="0"/>
          </a:xfrm>
          <a:prstGeom prst="line">
            <a:avLst/>
          </a:prstGeom>
          <a:ln w="38100" cmpd="sng">
            <a:gradFill flip="none" rotWithShape="1">
              <a:gsLst>
                <a:gs pos="40000">
                  <a:schemeClr val="accent1"/>
                </a:gs>
                <a:gs pos="100000">
                  <a:prstClr val="white"/>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571716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8600440" cy="863600"/>
          </a:xfrm>
        </p:spPr>
        <p:txBody>
          <a:bodyPr>
            <a:noAutofit/>
          </a:bodyPr>
          <a:lstStyle/>
          <a:p>
            <a:pPr>
              <a:lnSpc>
                <a:spcPct val="90000"/>
              </a:lnSpc>
            </a:pPr>
            <a:r>
              <a:rPr lang="en-US" sz="2800" b="1" dirty="0">
                <a:solidFill>
                  <a:srgbClr val="003366"/>
                </a:solidFill>
                <a:latin typeface="Verdana" pitchFamily="34" charset="0"/>
                <a:ea typeface="Verdana" pitchFamily="34" charset="0"/>
                <a:cs typeface="Verdana" pitchFamily="34" charset="0"/>
              </a:rPr>
              <a:t>Effective Mathematics Teaching Practices</a:t>
            </a:r>
          </a:p>
        </p:txBody>
      </p:sp>
      <p:sp>
        <p:nvSpPr>
          <p:cNvPr id="3" name="Content Placeholder 2"/>
          <p:cNvSpPr>
            <a:spLocks noGrp="1"/>
          </p:cNvSpPr>
          <p:nvPr>
            <p:ph idx="1"/>
          </p:nvPr>
        </p:nvSpPr>
        <p:spPr>
          <a:xfrm>
            <a:off x="793373" y="1468120"/>
            <a:ext cx="9112627" cy="6304280"/>
          </a:xfrm>
          <a:noFill/>
        </p:spPr>
        <p:txBody>
          <a:bodyPr anchor="t">
            <a:noAutofit/>
          </a:bodyPr>
          <a:lstStyle/>
          <a:p>
            <a:pPr marL="566014" indent="-431585" defTabSz="640303">
              <a:spcBef>
                <a:spcPts val="1337"/>
              </a:spcBef>
              <a:buNone/>
            </a:pPr>
            <a:r>
              <a:rPr lang="en-US" sz="2400" dirty="0" smtClean="0">
                <a:solidFill>
                  <a:srgbClr val="003366"/>
                </a:solidFill>
                <a:latin typeface="Verdana" pitchFamily="34" charset="0"/>
                <a:ea typeface="Verdana" pitchFamily="34" charset="0"/>
                <a:cs typeface="Verdana" pitchFamily="34" charset="0"/>
              </a:rPr>
              <a:t>1.	Establish mathematics </a:t>
            </a:r>
            <a:r>
              <a:rPr lang="en-US" sz="2400" b="1" dirty="0" smtClean="0">
                <a:solidFill>
                  <a:srgbClr val="003366"/>
                </a:solidFill>
                <a:latin typeface="Verdana" pitchFamily="34" charset="0"/>
                <a:ea typeface="Verdana" pitchFamily="34" charset="0"/>
                <a:cs typeface="Verdana" pitchFamily="34" charset="0"/>
              </a:rPr>
              <a:t>goals</a:t>
            </a:r>
            <a:r>
              <a:rPr lang="en-US" sz="2400" dirty="0" smtClean="0">
                <a:solidFill>
                  <a:srgbClr val="003366"/>
                </a:solidFill>
                <a:latin typeface="Verdana" pitchFamily="34" charset="0"/>
                <a:ea typeface="Verdana" pitchFamily="34" charset="0"/>
                <a:cs typeface="Verdana" pitchFamily="34" charset="0"/>
              </a:rPr>
              <a:t> to focus learning.</a:t>
            </a:r>
          </a:p>
          <a:p>
            <a:pPr marL="566014" indent="-431585" defTabSz="640303">
              <a:spcBef>
                <a:spcPts val="1337"/>
              </a:spcBef>
              <a:buNone/>
            </a:pPr>
            <a:r>
              <a:rPr lang="en-US" sz="2400" dirty="0" smtClean="0">
                <a:solidFill>
                  <a:srgbClr val="003366"/>
                </a:solidFill>
                <a:latin typeface="Verdana" pitchFamily="34" charset="0"/>
                <a:ea typeface="Verdana" pitchFamily="34" charset="0"/>
                <a:cs typeface="Verdana" pitchFamily="34" charset="0"/>
              </a:rPr>
              <a:t>2.	Implement </a:t>
            </a:r>
            <a:r>
              <a:rPr lang="en-US" sz="2400" b="1" dirty="0" smtClean="0">
                <a:solidFill>
                  <a:srgbClr val="003366"/>
                </a:solidFill>
                <a:latin typeface="Verdana" pitchFamily="34" charset="0"/>
                <a:ea typeface="Verdana" pitchFamily="34" charset="0"/>
                <a:cs typeface="Verdana" pitchFamily="34" charset="0"/>
              </a:rPr>
              <a:t>tasks</a:t>
            </a:r>
            <a:r>
              <a:rPr lang="en-US" sz="2400" dirty="0" smtClean="0">
                <a:solidFill>
                  <a:srgbClr val="003366"/>
                </a:solidFill>
                <a:latin typeface="Verdana" pitchFamily="34" charset="0"/>
                <a:ea typeface="Verdana" pitchFamily="34" charset="0"/>
                <a:cs typeface="Verdana" pitchFamily="34" charset="0"/>
              </a:rPr>
              <a:t> that promote reasoning and </a:t>
            </a:r>
            <a:br>
              <a:rPr lang="en-US" sz="2400" dirty="0" smtClean="0">
                <a:solidFill>
                  <a:srgbClr val="003366"/>
                </a:solidFill>
                <a:latin typeface="Verdana" pitchFamily="34" charset="0"/>
                <a:ea typeface="Verdana" pitchFamily="34" charset="0"/>
                <a:cs typeface="Verdana" pitchFamily="34" charset="0"/>
              </a:rPr>
            </a:br>
            <a:r>
              <a:rPr lang="en-US" sz="2400" dirty="0" smtClean="0">
                <a:solidFill>
                  <a:srgbClr val="003366"/>
                </a:solidFill>
                <a:latin typeface="Verdana" pitchFamily="34" charset="0"/>
                <a:ea typeface="Verdana" pitchFamily="34" charset="0"/>
                <a:cs typeface="Verdana" pitchFamily="34" charset="0"/>
              </a:rPr>
              <a:t>problem solving.</a:t>
            </a:r>
          </a:p>
          <a:p>
            <a:pPr marL="566014" indent="-431585" defTabSz="640303">
              <a:spcBef>
                <a:spcPts val="1337"/>
              </a:spcBef>
              <a:buNone/>
            </a:pPr>
            <a:r>
              <a:rPr lang="en-US" sz="2400" dirty="0" smtClean="0">
                <a:solidFill>
                  <a:srgbClr val="003366"/>
                </a:solidFill>
                <a:latin typeface="Verdana" pitchFamily="34" charset="0"/>
                <a:ea typeface="Verdana" pitchFamily="34" charset="0"/>
                <a:cs typeface="Verdana" pitchFamily="34" charset="0"/>
              </a:rPr>
              <a:t>3.	Use and connect mathematical </a:t>
            </a:r>
            <a:r>
              <a:rPr lang="en-US" sz="2400" b="1" dirty="0" smtClean="0">
                <a:solidFill>
                  <a:srgbClr val="003366"/>
                </a:solidFill>
                <a:latin typeface="Verdana" pitchFamily="34" charset="0"/>
                <a:ea typeface="Verdana" pitchFamily="34" charset="0"/>
                <a:cs typeface="Verdana" pitchFamily="34" charset="0"/>
              </a:rPr>
              <a:t>representations</a:t>
            </a:r>
            <a:r>
              <a:rPr lang="en-US" sz="2400" dirty="0" smtClean="0">
                <a:solidFill>
                  <a:srgbClr val="003366"/>
                </a:solidFill>
                <a:latin typeface="Verdana" pitchFamily="34" charset="0"/>
                <a:ea typeface="Verdana" pitchFamily="34" charset="0"/>
                <a:cs typeface="Verdana" pitchFamily="34" charset="0"/>
              </a:rPr>
              <a:t>.</a:t>
            </a:r>
          </a:p>
          <a:p>
            <a:pPr marL="566014" indent="-431585">
              <a:spcBef>
                <a:spcPts val="1337"/>
              </a:spcBef>
              <a:buNone/>
            </a:pPr>
            <a:r>
              <a:rPr lang="en-US" sz="2400" dirty="0" smtClean="0">
                <a:solidFill>
                  <a:srgbClr val="003366"/>
                </a:solidFill>
                <a:latin typeface="Verdana" pitchFamily="34" charset="0"/>
                <a:ea typeface="Verdana" pitchFamily="34" charset="0"/>
                <a:cs typeface="Verdana" pitchFamily="34" charset="0"/>
              </a:rPr>
              <a:t>4.	Facilitate meaningful mathematical </a:t>
            </a:r>
            <a:r>
              <a:rPr lang="en-US" sz="2400" b="1" dirty="0" smtClean="0">
                <a:solidFill>
                  <a:srgbClr val="003366"/>
                </a:solidFill>
                <a:latin typeface="Verdana" pitchFamily="34" charset="0"/>
                <a:ea typeface="Verdana" pitchFamily="34" charset="0"/>
                <a:cs typeface="Verdana" pitchFamily="34" charset="0"/>
              </a:rPr>
              <a:t>discourse</a:t>
            </a:r>
            <a:r>
              <a:rPr lang="en-US" sz="2400" dirty="0" smtClean="0">
                <a:solidFill>
                  <a:srgbClr val="003366"/>
                </a:solidFill>
                <a:latin typeface="Verdana" pitchFamily="34" charset="0"/>
                <a:ea typeface="Verdana" pitchFamily="34" charset="0"/>
                <a:cs typeface="Verdana" pitchFamily="34" charset="0"/>
              </a:rPr>
              <a:t>. </a:t>
            </a:r>
          </a:p>
          <a:p>
            <a:pPr marL="566014" indent="-431585">
              <a:spcBef>
                <a:spcPts val="1337"/>
              </a:spcBef>
              <a:buNone/>
            </a:pPr>
            <a:r>
              <a:rPr lang="en-US" sz="2400" dirty="0" smtClean="0">
                <a:solidFill>
                  <a:srgbClr val="003366"/>
                </a:solidFill>
                <a:latin typeface="Verdana" pitchFamily="34" charset="0"/>
                <a:ea typeface="Verdana" pitchFamily="34" charset="0"/>
                <a:cs typeface="Verdana" pitchFamily="34" charset="0"/>
              </a:rPr>
              <a:t>5.	Pose purposeful </a:t>
            </a:r>
            <a:r>
              <a:rPr lang="en-US" sz="2400" b="1" dirty="0" smtClean="0">
                <a:solidFill>
                  <a:srgbClr val="003366"/>
                </a:solidFill>
                <a:latin typeface="Verdana" pitchFamily="34" charset="0"/>
                <a:ea typeface="Verdana" pitchFamily="34" charset="0"/>
                <a:cs typeface="Verdana" pitchFamily="34" charset="0"/>
              </a:rPr>
              <a:t>questions</a:t>
            </a:r>
            <a:r>
              <a:rPr lang="en-US" sz="2400" dirty="0" smtClean="0">
                <a:solidFill>
                  <a:srgbClr val="003366"/>
                </a:solidFill>
                <a:latin typeface="Verdana" pitchFamily="34" charset="0"/>
                <a:ea typeface="Verdana" pitchFamily="34" charset="0"/>
                <a:cs typeface="Verdana" pitchFamily="34" charset="0"/>
              </a:rPr>
              <a:t>.</a:t>
            </a:r>
          </a:p>
          <a:p>
            <a:pPr marL="566014" indent="-431585" defTabSz="758813">
              <a:spcBef>
                <a:spcPts val="1337"/>
              </a:spcBef>
              <a:buNone/>
            </a:pPr>
            <a:r>
              <a:rPr lang="en-US" sz="2400" dirty="0" smtClean="0">
                <a:solidFill>
                  <a:srgbClr val="003366"/>
                </a:solidFill>
                <a:latin typeface="Verdana" pitchFamily="34" charset="0"/>
                <a:ea typeface="Verdana" pitchFamily="34" charset="0"/>
                <a:cs typeface="Verdana" pitchFamily="34" charset="0"/>
              </a:rPr>
              <a:t>6.</a:t>
            </a:r>
            <a:r>
              <a:rPr lang="en-US" sz="2400" spc="-33" dirty="0" smtClean="0">
                <a:solidFill>
                  <a:srgbClr val="003366"/>
                </a:solidFill>
                <a:latin typeface="Verdana" pitchFamily="34" charset="0"/>
                <a:ea typeface="Verdana" pitchFamily="34" charset="0"/>
                <a:cs typeface="Verdana" pitchFamily="34" charset="0"/>
              </a:rPr>
              <a:t>	</a:t>
            </a:r>
            <a:r>
              <a:rPr lang="en-US" sz="2400" spc="-11" dirty="0" smtClean="0">
                <a:solidFill>
                  <a:srgbClr val="003366"/>
                </a:solidFill>
                <a:latin typeface="Verdana" pitchFamily="34" charset="0"/>
                <a:ea typeface="Verdana" pitchFamily="34" charset="0"/>
                <a:cs typeface="Verdana" pitchFamily="34" charset="0"/>
              </a:rPr>
              <a:t>Build </a:t>
            </a:r>
            <a:r>
              <a:rPr lang="en-US" sz="2400" spc="-56" dirty="0" smtClean="0">
                <a:solidFill>
                  <a:srgbClr val="003366"/>
                </a:solidFill>
                <a:latin typeface="Verdana" pitchFamily="34" charset="0"/>
                <a:ea typeface="Verdana" pitchFamily="34" charset="0"/>
                <a:cs typeface="Verdana" pitchFamily="34" charset="0"/>
              </a:rPr>
              <a:t>procedural</a:t>
            </a:r>
            <a:r>
              <a:rPr lang="en-US" sz="2400" spc="-11" dirty="0" smtClean="0">
                <a:solidFill>
                  <a:srgbClr val="003366"/>
                </a:solidFill>
                <a:latin typeface="Verdana" pitchFamily="34" charset="0"/>
                <a:ea typeface="Verdana" pitchFamily="34" charset="0"/>
                <a:cs typeface="Verdana" pitchFamily="34" charset="0"/>
              </a:rPr>
              <a:t> </a:t>
            </a:r>
            <a:r>
              <a:rPr lang="en-US" sz="2400" b="1" spc="-78" dirty="0" smtClean="0">
                <a:solidFill>
                  <a:srgbClr val="003366"/>
                </a:solidFill>
                <a:latin typeface="Verdana" pitchFamily="34" charset="0"/>
                <a:ea typeface="Verdana" pitchFamily="34" charset="0"/>
                <a:cs typeface="Verdana" pitchFamily="34" charset="0"/>
              </a:rPr>
              <a:t>fluency</a:t>
            </a:r>
            <a:r>
              <a:rPr lang="en-US" sz="2400" spc="-78" dirty="0" smtClean="0">
                <a:solidFill>
                  <a:srgbClr val="003366"/>
                </a:solidFill>
                <a:latin typeface="Verdana" pitchFamily="34" charset="0"/>
                <a:ea typeface="Verdana" pitchFamily="34" charset="0"/>
                <a:cs typeface="Verdana" pitchFamily="34" charset="0"/>
              </a:rPr>
              <a:t> </a:t>
            </a:r>
            <a:r>
              <a:rPr lang="en-US" sz="2400" spc="-100" dirty="0" smtClean="0">
                <a:solidFill>
                  <a:srgbClr val="003366"/>
                </a:solidFill>
                <a:latin typeface="Verdana" pitchFamily="34" charset="0"/>
                <a:ea typeface="Verdana" pitchFamily="34" charset="0"/>
                <a:cs typeface="Verdana" pitchFamily="34" charset="0"/>
              </a:rPr>
              <a:t>from</a:t>
            </a:r>
            <a:r>
              <a:rPr lang="en-US" sz="2400" spc="-78" dirty="0" smtClean="0">
                <a:solidFill>
                  <a:srgbClr val="003366"/>
                </a:solidFill>
                <a:latin typeface="Verdana" pitchFamily="34" charset="0"/>
                <a:ea typeface="Verdana" pitchFamily="34" charset="0"/>
                <a:cs typeface="Verdana" pitchFamily="34" charset="0"/>
              </a:rPr>
              <a:t> conceptual </a:t>
            </a:r>
            <a:r>
              <a:rPr lang="en-US" sz="2400" b="1" spc="-78" dirty="0" smtClean="0">
                <a:solidFill>
                  <a:srgbClr val="003366"/>
                </a:solidFill>
                <a:latin typeface="Verdana" pitchFamily="34" charset="0"/>
                <a:ea typeface="Verdana" pitchFamily="34" charset="0"/>
                <a:cs typeface="Verdana" pitchFamily="34" charset="0"/>
              </a:rPr>
              <a:t>understanding</a:t>
            </a:r>
            <a:r>
              <a:rPr lang="en-US" sz="2400" dirty="0" smtClean="0">
                <a:solidFill>
                  <a:srgbClr val="003366"/>
                </a:solidFill>
                <a:latin typeface="Verdana" pitchFamily="34" charset="0"/>
                <a:ea typeface="Verdana" pitchFamily="34" charset="0"/>
                <a:cs typeface="Verdana" pitchFamily="34" charset="0"/>
              </a:rPr>
              <a:t>.</a:t>
            </a:r>
          </a:p>
          <a:p>
            <a:pPr marL="566014" indent="-431585" defTabSz="758813">
              <a:spcBef>
                <a:spcPts val="1337"/>
              </a:spcBef>
              <a:buNone/>
            </a:pPr>
            <a:r>
              <a:rPr lang="en-US" sz="2400" dirty="0" smtClean="0">
                <a:solidFill>
                  <a:srgbClr val="003366"/>
                </a:solidFill>
                <a:latin typeface="Verdana" pitchFamily="34" charset="0"/>
                <a:ea typeface="Verdana" pitchFamily="34" charset="0"/>
                <a:cs typeface="Verdana" pitchFamily="34" charset="0"/>
              </a:rPr>
              <a:t>7.	Support productive</a:t>
            </a:r>
            <a:r>
              <a:rPr lang="en-US" sz="2400" b="1" dirty="0" smtClean="0">
                <a:solidFill>
                  <a:srgbClr val="003366"/>
                </a:solidFill>
                <a:latin typeface="Verdana" pitchFamily="34" charset="0"/>
                <a:ea typeface="Verdana" pitchFamily="34" charset="0"/>
                <a:cs typeface="Verdana" pitchFamily="34" charset="0"/>
              </a:rPr>
              <a:t> struggle </a:t>
            </a:r>
            <a:r>
              <a:rPr lang="en-US" sz="2400" dirty="0" smtClean="0">
                <a:solidFill>
                  <a:srgbClr val="003366"/>
                </a:solidFill>
                <a:latin typeface="Verdana" pitchFamily="34" charset="0"/>
                <a:ea typeface="Verdana" pitchFamily="34" charset="0"/>
                <a:cs typeface="Verdana" pitchFamily="34" charset="0"/>
              </a:rPr>
              <a:t>in learning mathematics. </a:t>
            </a:r>
          </a:p>
          <a:p>
            <a:pPr marL="566014" indent="-431585" defTabSz="758813">
              <a:spcBef>
                <a:spcPts val="1337"/>
              </a:spcBef>
              <a:buNone/>
            </a:pPr>
            <a:r>
              <a:rPr lang="en-US" sz="2400" dirty="0" smtClean="0">
                <a:solidFill>
                  <a:srgbClr val="003366"/>
                </a:solidFill>
                <a:latin typeface="Verdana" pitchFamily="34" charset="0"/>
                <a:ea typeface="Verdana" pitchFamily="34" charset="0"/>
                <a:cs typeface="Verdana" pitchFamily="34" charset="0"/>
              </a:rPr>
              <a:t>8.	Elicit and use </a:t>
            </a:r>
            <a:r>
              <a:rPr lang="en-US" sz="2400" b="1" dirty="0" smtClean="0">
                <a:solidFill>
                  <a:srgbClr val="003366"/>
                </a:solidFill>
                <a:latin typeface="Verdana" pitchFamily="34" charset="0"/>
                <a:ea typeface="Verdana" pitchFamily="34" charset="0"/>
                <a:cs typeface="Verdana" pitchFamily="34" charset="0"/>
              </a:rPr>
              <a:t>evidence</a:t>
            </a:r>
            <a:r>
              <a:rPr lang="en-US" sz="2400" dirty="0" smtClean="0">
                <a:solidFill>
                  <a:srgbClr val="003366"/>
                </a:solidFill>
                <a:latin typeface="Verdana" pitchFamily="34" charset="0"/>
                <a:ea typeface="Verdana" pitchFamily="34" charset="0"/>
                <a:cs typeface="Verdana" pitchFamily="34" charset="0"/>
              </a:rPr>
              <a:t> of student thinking.</a:t>
            </a:r>
            <a:endParaRPr lang="en-US" sz="2400" dirty="0">
              <a:solidFill>
                <a:srgbClr val="003366"/>
              </a:solidFill>
              <a:latin typeface="Verdana" pitchFamily="34" charset="0"/>
              <a:ea typeface="Verdana" pitchFamily="34" charset="0"/>
              <a:cs typeface="Verdana" pitchFamily="34" charset="0"/>
            </a:endParaRPr>
          </a:p>
        </p:txBody>
      </p:sp>
      <p:cxnSp>
        <p:nvCxnSpPr>
          <p:cNvPr id="6" name="Straight Connector 5"/>
          <p:cNvCxnSpPr/>
          <p:nvPr/>
        </p:nvCxnSpPr>
        <p:spPr>
          <a:xfrm>
            <a:off x="1341120" y="934810"/>
            <a:ext cx="8731985" cy="0"/>
          </a:xfrm>
          <a:prstGeom prst="line">
            <a:avLst/>
          </a:prstGeom>
          <a:ln w="38100" cmpd="sng">
            <a:gradFill flip="none" rotWithShape="1">
              <a:gsLst>
                <a:gs pos="40000">
                  <a:schemeClr val="accent1"/>
                </a:gs>
                <a:gs pos="100000">
                  <a:prstClr val="white"/>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1638287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 y="0"/>
            <a:ext cx="9471660" cy="7772400"/>
          </a:xfrm>
          <a:solidFill>
            <a:schemeClr val="tx2">
              <a:lumMod val="75000"/>
            </a:schemeClr>
          </a:solidFill>
        </p:spPr>
        <p:txBody>
          <a:bodyPr anchor="t">
            <a:normAutofit/>
          </a:bodyPr>
          <a:lstStyle/>
          <a:p>
            <a:pPr marL="0" indent="0">
              <a:lnSpc>
                <a:spcPct val="80000"/>
              </a:lnSpc>
              <a:buNone/>
            </a:pPr>
            <a:r>
              <a:rPr lang="en-US" sz="4400" b="1" dirty="0">
                <a:solidFill>
                  <a:schemeClr val="bg1"/>
                </a:solidFill>
                <a:latin typeface="Verdana" pitchFamily="34" charset="0"/>
                <a:ea typeface="Verdana" pitchFamily="34" charset="0"/>
                <a:cs typeface="Verdana" pitchFamily="34" charset="0"/>
              </a:rPr>
              <a:t>	</a:t>
            </a:r>
          </a:p>
          <a:p>
            <a:pPr marL="0" indent="0">
              <a:buNone/>
            </a:pPr>
            <a:endParaRPr lang="en-US" sz="4400" b="1" dirty="0">
              <a:solidFill>
                <a:schemeClr val="bg1"/>
              </a:solidFill>
              <a:latin typeface="Verdana" pitchFamily="34" charset="0"/>
              <a:ea typeface="Verdana" pitchFamily="34" charset="0"/>
              <a:cs typeface="Verdana" pitchFamily="34" charset="0"/>
            </a:endParaRPr>
          </a:p>
          <a:p>
            <a:pPr marL="0" indent="0">
              <a:lnSpc>
                <a:spcPct val="7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		</a:t>
            </a:r>
          </a:p>
          <a:p>
            <a:pPr marL="0" indent="0" algn="ctr">
              <a:lnSpc>
                <a:spcPct val="70000"/>
              </a:lnSpc>
              <a:spcBef>
                <a:spcPts val="0"/>
              </a:spcBef>
              <a:spcAft>
                <a:spcPts val="2006"/>
              </a:spcAft>
              <a:buNone/>
            </a:pPr>
            <a:endParaRPr lang="en-US" sz="4400" b="1" dirty="0">
              <a:solidFill>
                <a:schemeClr val="bg1"/>
              </a:solidFill>
              <a:latin typeface="Verdana" pitchFamily="34" charset="0"/>
              <a:ea typeface="Verdana" pitchFamily="34" charset="0"/>
              <a:cs typeface="Verdana" pitchFamily="34" charset="0"/>
            </a:endParaRPr>
          </a:p>
          <a:p>
            <a:pPr marL="0" indent="0" algn="ctr">
              <a:lnSpc>
                <a:spcPct val="70000"/>
              </a:lnSpc>
              <a:spcBef>
                <a:spcPts val="0"/>
              </a:spcBef>
              <a:spcAft>
                <a:spcPts val="2006"/>
              </a:spcAft>
              <a:buNone/>
            </a:pPr>
            <a:r>
              <a:rPr lang="en-US" sz="4400" b="1" dirty="0" smtClean="0">
                <a:solidFill>
                  <a:schemeClr val="bg1"/>
                </a:solidFill>
                <a:latin typeface="Verdana" pitchFamily="34" charset="0"/>
                <a:ea typeface="Verdana" pitchFamily="34" charset="0"/>
                <a:cs typeface="Verdana" pitchFamily="34" charset="0"/>
              </a:rPr>
              <a:t>Task</a:t>
            </a:r>
            <a:endParaRPr lang="en-US" sz="4400" b="1" dirty="0">
              <a:solidFill>
                <a:schemeClr val="bg1"/>
              </a:solidFill>
              <a:latin typeface="Verdana" pitchFamily="34" charset="0"/>
              <a:ea typeface="Verdana" pitchFamily="34" charset="0"/>
              <a:cs typeface="Verdana" pitchFamily="34" charset="0"/>
            </a:endParaRPr>
          </a:p>
          <a:p>
            <a:pPr marL="0" indent="0" algn="ctr">
              <a:lnSpc>
                <a:spcPct val="70000"/>
              </a:lnSpc>
              <a:spcBef>
                <a:spcPts val="0"/>
              </a:spcBef>
              <a:spcAft>
                <a:spcPts val="2006"/>
              </a:spcAft>
              <a:buNone/>
            </a:pPr>
            <a:r>
              <a:rPr lang="en-US" sz="4400" b="1" dirty="0">
                <a:solidFill>
                  <a:schemeClr val="bg1"/>
                </a:solidFill>
                <a:latin typeface="Verdana" pitchFamily="34" charset="0"/>
                <a:ea typeface="Verdana" pitchFamily="34" charset="0"/>
                <a:cs typeface="Verdana" pitchFamily="34" charset="0"/>
              </a:rPr>
              <a:t>The Band Concert</a:t>
            </a:r>
          </a:p>
        </p:txBody>
      </p:sp>
      <p:pic>
        <p:nvPicPr>
          <p:cNvPr id="5" name="Picture 4"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pic>
        <p:nvPicPr>
          <p:cNvPr id="6" name="Picture 5" descr="NCTM-logo1.png"/>
          <p:cNvPicPr>
            <a:picLocks noChangeAspect="1"/>
          </p:cNvPicPr>
          <p:nvPr/>
        </p:nvPicPr>
        <p:blipFill>
          <a:blip r:embed="rId5" cstate="print">
            <a:lum bright="70000" contrast="-70000"/>
            <a:extLst>
              <a:ext uri="{28A0092B-C50C-407E-A947-70E740481C1C}">
                <a14:useLocalDpi xmlns:a14="http://schemas.microsoft.com/office/drawing/2010/main" xmlns=""/>
              </a:ext>
            </a:extLst>
          </a:blip>
          <a:stretch>
            <a:fillRect/>
          </a:stretch>
        </p:blipFill>
        <p:spPr>
          <a:xfrm>
            <a:off x="6858000" y="6858000"/>
            <a:ext cx="2927795" cy="635699"/>
          </a:xfrm>
          <a:prstGeom prst="rect">
            <a:avLst/>
          </a:prstGeom>
        </p:spPr>
      </p:pic>
    </p:spTree>
    <p:extLst>
      <p:ext uri="{BB962C8B-B14F-4D97-AF65-F5344CB8AC3E}">
        <p14:creationId xmlns:p14="http://schemas.microsoft.com/office/powerpoint/2010/main" xmlns="" val="16329837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50876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2" name="Title 1"/>
          <p:cNvSpPr>
            <a:spLocks noGrp="1"/>
          </p:cNvSpPr>
          <p:nvPr>
            <p:ph type="title"/>
          </p:nvPr>
        </p:nvSpPr>
        <p:spPr>
          <a:xfrm>
            <a:off x="167642" y="259080"/>
            <a:ext cx="6286499" cy="1122680"/>
          </a:xfrm>
        </p:spPr>
        <p:txBody>
          <a:bodyPr>
            <a:normAutofit/>
          </a:bodyPr>
          <a:lstStyle/>
          <a:p>
            <a:r>
              <a:rPr lang="en-US" sz="3200" b="1" dirty="0" smtClean="0">
                <a:solidFill>
                  <a:srgbClr val="003366"/>
                </a:solidFill>
                <a:latin typeface="Verdana" pitchFamily="34" charset="0"/>
                <a:ea typeface="Verdana" pitchFamily="34" charset="0"/>
                <a:cs typeface="Verdana" pitchFamily="34" charset="0"/>
              </a:rPr>
              <a:t>The Band Concert</a:t>
            </a:r>
            <a:endParaRPr lang="en-US" sz="3200" b="1" dirty="0">
              <a:solidFill>
                <a:srgbClr val="003366"/>
              </a:solidFill>
              <a:latin typeface="Verdana" pitchFamily="34" charset="0"/>
              <a:ea typeface="Verdana" pitchFamily="34" charset="0"/>
              <a:cs typeface="Verdana" pitchFamily="34" charset="0"/>
            </a:endParaRPr>
          </a:p>
        </p:txBody>
      </p:sp>
      <p:sp>
        <p:nvSpPr>
          <p:cNvPr id="3" name="TextBox 2"/>
          <p:cNvSpPr txBox="1"/>
          <p:nvPr/>
        </p:nvSpPr>
        <p:spPr>
          <a:xfrm>
            <a:off x="2985691" y="2100884"/>
            <a:ext cx="205754" cy="410654"/>
          </a:xfrm>
          <a:prstGeom prst="rect">
            <a:avLst/>
          </a:prstGeom>
          <a:noFill/>
        </p:spPr>
        <p:txBody>
          <a:bodyPr wrap="none" lIns="101882" tIns="50941" rIns="101882" bIns="50941" rtlCol="0">
            <a:spAutoFit/>
          </a:bodyPr>
          <a:lstStyle/>
          <a:p>
            <a:endParaRPr lang="en-US" dirty="0"/>
          </a:p>
        </p:txBody>
      </p:sp>
      <p:sp>
        <p:nvSpPr>
          <p:cNvPr id="4" name="Rectangle 3"/>
          <p:cNvSpPr/>
          <p:nvPr/>
        </p:nvSpPr>
        <p:spPr>
          <a:xfrm>
            <a:off x="228600" y="1600200"/>
            <a:ext cx="8351520" cy="5384672"/>
          </a:xfrm>
          <a:prstGeom prst="rect">
            <a:avLst/>
          </a:prstGeom>
          <a:noFill/>
        </p:spPr>
        <p:txBody>
          <a:bodyPr wrap="square" lIns="101882" tIns="50941" rIns="101882" bIns="50941">
            <a:noAutofit/>
          </a:bodyPr>
          <a:lstStyle/>
          <a:p>
            <a:r>
              <a:rPr lang="en-US" sz="2200" dirty="0">
                <a:solidFill>
                  <a:srgbClr val="003366"/>
                </a:solidFill>
                <a:latin typeface="Verdana" pitchFamily="34" charset="0"/>
                <a:ea typeface="Verdana" pitchFamily="34" charset="0"/>
                <a:cs typeface="Verdana" pitchFamily="34" charset="0"/>
              </a:rPr>
              <a:t>The third-grade class is responsible for setting  </a:t>
            </a:r>
            <a:br>
              <a:rPr lang="en-US" sz="2200" dirty="0">
                <a:solidFill>
                  <a:srgbClr val="003366"/>
                </a:solidFill>
                <a:latin typeface="Verdana" pitchFamily="34" charset="0"/>
                <a:ea typeface="Verdana" pitchFamily="34" charset="0"/>
                <a:cs typeface="Verdana" pitchFamily="34" charset="0"/>
              </a:rPr>
            </a:br>
            <a:r>
              <a:rPr lang="en-US" sz="2200" dirty="0">
                <a:solidFill>
                  <a:srgbClr val="003366"/>
                </a:solidFill>
                <a:latin typeface="Verdana" pitchFamily="34" charset="0"/>
                <a:ea typeface="Verdana" pitchFamily="34" charset="0"/>
                <a:cs typeface="Verdana" pitchFamily="34" charset="0"/>
              </a:rPr>
              <a:t>up the chairs for their spring band concert. </a:t>
            </a:r>
            <a:r>
              <a:rPr lang="en-US" sz="2200" dirty="0" smtClean="0">
                <a:solidFill>
                  <a:srgbClr val="003366"/>
                </a:solidFill>
                <a:latin typeface="Verdana" pitchFamily="34" charset="0"/>
                <a:ea typeface="Verdana" pitchFamily="34" charset="0"/>
                <a:cs typeface="Verdana" pitchFamily="34" charset="0"/>
              </a:rPr>
              <a:t/>
            </a:r>
            <a:br>
              <a:rPr lang="en-US" sz="2200" dirty="0" smtClean="0">
                <a:solidFill>
                  <a:srgbClr val="003366"/>
                </a:solidFill>
                <a:latin typeface="Verdana" pitchFamily="34" charset="0"/>
                <a:ea typeface="Verdana" pitchFamily="34" charset="0"/>
                <a:cs typeface="Verdana" pitchFamily="34" charset="0"/>
              </a:rPr>
            </a:br>
            <a:r>
              <a:rPr lang="en-US" sz="2200" dirty="0" smtClean="0">
                <a:solidFill>
                  <a:srgbClr val="003366"/>
                </a:solidFill>
                <a:latin typeface="Verdana" pitchFamily="34" charset="0"/>
                <a:ea typeface="Verdana" pitchFamily="34" charset="0"/>
                <a:cs typeface="Verdana" pitchFamily="34" charset="0"/>
              </a:rPr>
              <a:t>In preparation</a:t>
            </a:r>
            <a:r>
              <a:rPr lang="en-US" sz="2200" dirty="0">
                <a:solidFill>
                  <a:srgbClr val="003366"/>
                </a:solidFill>
                <a:latin typeface="Verdana" pitchFamily="34" charset="0"/>
                <a:ea typeface="Verdana" pitchFamily="34" charset="0"/>
                <a:cs typeface="Verdana" pitchFamily="34" charset="0"/>
              </a:rPr>
              <a:t>, they need to determine the </a:t>
            </a:r>
            <a:r>
              <a:rPr lang="en-US" sz="2200" dirty="0" smtClean="0">
                <a:solidFill>
                  <a:srgbClr val="003366"/>
                </a:solidFill>
                <a:latin typeface="Verdana" pitchFamily="34" charset="0"/>
                <a:ea typeface="Verdana" pitchFamily="34" charset="0"/>
                <a:cs typeface="Verdana" pitchFamily="34" charset="0"/>
              </a:rPr>
              <a:t/>
            </a:r>
            <a:br>
              <a:rPr lang="en-US" sz="2200" dirty="0" smtClean="0">
                <a:solidFill>
                  <a:srgbClr val="003366"/>
                </a:solidFill>
                <a:latin typeface="Verdana" pitchFamily="34" charset="0"/>
                <a:ea typeface="Verdana" pitchFamily="34" charset="0"/>
                <a:cs typeface="Verdana" pitchFamily="34" charset="0"/>
              </a:rPr>
            </a:br>
            <a:r>
              <a:rPr lang="en-US" sz="2200" dirty="0" smtClean="0">
                <a:solidFill>
                  <a:srgbClr val="003366"/>
                </a:solidFill>
                <a:latin typeface="Verdana" pitchFamily="34" charset="0"/>
                <a:ea typeface="Verdana" pitchFamily="34" charset="0"/>
                <a:cs typeface="Verdana" pitchFamily="34" charset="0"/>
              </a:rPr>
              <a:t>total  number </a:t>
            </a:r>
            <a:r>
              <a:rPr lang="en-US" sz="2200" dirty="0">
                <a:solidFill>
                  <a:srgbClr val="003366"/>
                </a:solidFill>
                <a:latin typeface="Verdana" pitchFamily="34" charset="0"/>
                <a:ea typeface="Verdana" pitchFamily="34" charset="0"/>
                <a:cs typeface="Verdana" pitchFamily="34" charset="0"/>
              </a:rPr>
              <a:t>of chairs that will be needed </a:t>
            </a:r>
            <a:r>
              <a:rPr lang="en-US" sz="2200" dirty="0" smtClean="0">
                <a:solidFill>
                  <a:srgbClr val="003366"/>
                </a:solidFill>
                <a:latin typeface="Verdana" pitchFamily="34" charset="0"/>
                <a:ea typeface="Verdana" pitchFamily="34" charset="0"/>
                <a:cs typeface="Verdana" pitchFamily="34" charset="0"/>
              </a:rPr>
              <a:t/>
            </a:r>
            <a:br>
              <a:rPr lang="en-US" sz="2200" dirty="0" smtClean="0">
                <a:solidFill>
                  <a:srgbClr val="003366"/>
                </a:solidFill>
                <a:latin typeface="Verdana" pitchFamily="34" charset="0"/>
                <a:ea typeface="Verdana" pitchFamily="34" charset="0"/>
                <a:cs typeface="Verdana" pitchFamily="34" charset="0"/>
              </a:rPr>
            </a:br>
            <a:r>
              <a:rPr lang="en-US" sz="2200" dirty="0" smtClean="0">
                <a:solidFill>
                  <a:srgbClr val="003366"/>
                </a:solidFill>
                <a:latin typeface="Verdana" pitchFamily="34" charset="0"/>
                <a:ea typeface="Verdana" pitchFamily="34" charset="0"/>
                <a:cs typeface="Verdana" pitchFamily="34" charset="0"/>
              </a:rPr>
              <a:t>and </a:t>
            </a:r>
            <a:r>
              <a:rPr lang="en-US" sz="2200" dirty="0">
                <a:solidFill>
                  <a:srgbClr val="003366"/>
                </a:solidFill>
                <a:latin typeface="Verdana" pitchFamily="34" charset="0"/>
                <a:ea typeface="Verdana" pitchFamily="34" charset="0"/>
                <a:cs typeface="Verdana" pitchFamily="34" charset="0"/>
              </a:rPr>
              <a:t>ask </a:t>
            </a:r>
            <a:r>
              <a:rPr lang="en-US" sz="2200" dirty="0" smtClean="0">
                <a:solidFill>
                  <a:srgbClr val="003366"/>
                </a:solidFill>
                <a:latin typeface="Verdana" pitchFamily="34" charset="0"/>
                <a:ea typeface="Verdana" pitchFamily="34" charset="0"/>
                <a:cs typeface="Verdana" pitchFamily="34" charset="0"/>
              </a:rPr>
              <a:t>the </a:t>
            </a:r>
            <a:r>
              <a:rPr lang="en-US" sz="2200" dirty="0">
                <a:solidFill>
                  <a:srgbClr val="003366"/>
                </a:solidFill>
                <a:latin typeface="Verdana" pitchFamily="34" charset="0"/>
                <a:ea typeface="Verdana" pitchFamily="34" charset="0"/>
                <a:cs typeface="Verdana" pitchFamily="34" charset="0"/>
              </a:rPr>
              <a:t>school’s engineer to </a:t>
            </a:r>
            <a:r>
              <a:rPr lang="en-US" sz="2200" dirty="0" smtClean="0">
                <a:solidFill>
                  <a:srgbClr val="003366"/>
                </a:solidFill>
                <a:latin typeface="Verdana" pitchFamily="34" charset="0"/>
                <a:ea typeface="Verdana" pitchFamily="34" charset="0"/>
                <a:cs typeface="Verdana" pitchFamily="34" charset="0"/>
              </a:rPr>
              <a:t>retrieve that  </a:t>
            </a:r>
            <a:r>
              <a:rPr lang="en-US" sz="2200" dirty="0">
                <a:solidFill>
                  <a:srgbClr val="003366"/>
                </a:solidFill>
                <a:latin typeface="Verdana" pitchFamily="34" charset="0"/>
                <a:ea typeface="Verdana" pitchFamily="34" charset="0"/>
                <a:cs typeface="Verdana" pitchFamily="34" charset="0"/>
              </a:rPr>
              <a:t/>
            </a:r>
            <a:br>
              <a:rPr lang="en-US" sz="2200" dirty="0">
                <a:solidFill>
                  <a:srgbClr val="003366"/>
                </a:solidFill>
                <a:latin typeface="Verdana" pitchFamily="34" charset="0"/>
                <a:ea typeface="Verdana" pitchFamily="34" charset="0"/>
                <a:cs typeface="Verdana" pitchFamily="34" charset="0"/>
              </a:rPr>
            </a:br>
            <a:r>
              <a:rPr lang="en-US" sz="2200" dirty="0">
                <a:solidFill>
                  <a:srgbClr val="003366"/>
                </a:solidFill>
                <a:latin typeface="Verdana" pitchFamily="34" charset="0"/>
                <a:ea typeface="Verdana" pitchFamily="34" charset="0"/>
                <a:cs typeface="Verdana" pitchFamily="34" charset="0"/>
              </a:rPr>
              <a:t>many </a:t>
            </a:r>
            <a:r>
              <a:rPr lang="en-US" sz="2200" dirty="0" smtClean="0">
                <a:solidFill>
                  <a:srgbClr val="003366"/>
                </a:solidFill>
                <a:latin typeface="Verdana" pitchFamily="34" charset="0"/>
                <a:ea typeface="Verdana" pitchFamily="34" charset="0"/>
                <a:cs typeface="Verdana" pitchFamily="34" charset="0"/>
              </a:rPr>
              <a:t>chairs </a:t>
            </a:r>
            <a:r>
              <a:rPr lang="en-US" sz="2200" dirty="0">
                <a:solidFill>
                  <a:srgbClr val="003366"/>
                </a:solidFill>
                <a:latin typeface="Verdana" pitchFamily="34" charset="0"/>
                <a:ea typeface="Verdana" pitchFamily="34" charset="0"/>
                <a:cs typeface="Verdana" pitchFamily="34" charset="0"/>
              </a:rPr>
              <a:t>from the central storage area. </a:t>
            </a:r>
          </a:p>
          <a:p>
            <a:endParaRPr lang="en-US" sz="2200" dirty="0">
              <a:solidFill>
                <a:srgbClr val="003366"/>
              </a:solidFill>
              <a:latin typeface="Verdana" pitchFamily="34" charset="0"/>
              <a:ea typeface="Verdana" pitchFamily="34" charset="0"/>
              <a:cs typeface="Verdana" pitchFamily="34" charset="0"/>
            </a:endParaRPr>
          </a:p>
          <a:p>
            <a:r>
              <a:rPr lang="en-US" sz="2200" dirty="0">
                <a:solidFill>
                  <a:srgbClr val="003366"/>
                </a:solidFill>
                <a:latin typeface="Verdana" pitchFamily="34" charset="0"/>
                <a:ea typeface="Verdana" pitchFamily="34" charset="0"/>
                <a:cs typeface="Verdana" pitchFamily="34" charset="0"/>
              </a:rPr>
              <a:t>The class needs to set up 7 rows of chairs with </a:t>
            </a:r>
            <a:br>
              <a:rPr lang="en-US" sz="2200" dirty="0">
                <a:solidFill>
                  <a:srgbClr val="003366"/>
                </a:solidFill>
                <a:latin typeface="Verdana" pitchFamily="34" charset="0"/>
                <a:ea typeface="Verdana" pitchFamily="34" charset="0"/>
                <a:cs typeface="Verdana" pitchFamily="34" charset="0"/>
              </a:rPr>
            </a:br>
            <a:r>
              <a:rPr lang="en-US" sz="2200" dirty="0">
                <a:solidFill>
                  <a:srgbClr val="003366"/>
                </a:solidFill>
                <a:latin typeface="Verdana" pitchFamily="34" charset="0"/>
                <a:ea typeface="Verdana" pitchFamily="34" charset="0"/>
                <a:cs typeface="Verdana" pitchFamily="34" charset="0"/>
              </a:rPr>
              <a:t>20 chairs in each row, leaving space for a </a:t>
            </a:r>
            <a:r>
              <a:rPr lang="en-US" sz="2200" dirty="0" smtClean="0">
                <a:solidFill>
                  <a:srgbClr val="003366"/>
                </a:solidFill>
                <a:latin typeface="Verdana" pitchFamily="34" charset="0"/>
                <a:ea typeface="Verdana" pitchFamily="34" charset="0"/>
                <a:cs typeface="Verdana" pitchFamily="34" charset="0"/>
              </a:rPr>
              <a:t>center</a:t>
            </a:r>
          </a:p>
          <a:p>
            <a:r>
              <a:rPr lang="en-US" sz="2200" dirty="0" smtClean="0">
                <a:solidFill>
                  <a:srgbClr val="003366"/>
                </a:solidFill>
                <a:latin typeface="Verdana" pitchFamily="34" charset="0"/>
                <a:ea typeface="Verdana" pitchFamily="34" charset="0"/>
                <a:cs typeface="Verdana" pitchFamily="34" charset="0"/>
              </a:rPr>
              <a:t>aisle</a:t>
            </a:r>
            <a:r>
              <a:rPr lang="en-US" sz="2200" dirty="0">
                <a:solidFill>
                  <a:srgbClr val="003366"/>
                </a:solidFill>
                <a:latin typeface="Verdana" pitchFamily="34" charset="0"/>
                <a:ea typeface="Verdana" pitchFamily="34" charset="0"/>
                <a:cs typeface="Verdana" pitchFamily="34" charset="0"/>
              </a:rPr>
              <a:t>. </a:t>
            </a:r>
          </a:p>
          <a:p>
            <a:endParaRPr lang="en-US" sz="2200" dirty="0" smtClean="0">
              <a:solidFill>
                <a:srgbClr val="003366"/>
              </a:solidFill>
              <a:latin typeface="Verdana" pitchFamily="34" charset="0"/>
              <a:ea typeface="Verdana" pitchFamily="34" charset="0"/>
              <a:cs typeface="Verdana" pitchFamily="34" charset="0"/>
            </a:endParaRPr>
          </a:p>
          <a:p>
            <a:r>
              <a:rPr lang="en-US" sz="2200" dirty="0">
                <a:solidFill>
                  <a:srgbClr val="003366"/>
                </a:solidFill>
                <a:latin typeface="Verdana" pitchFamily="34" charset="0"/>
                <a:ea typeface="Verdana" pitchFamily="34" charset="0"/>
                <a:cs typeface="Verdana" pitchFamily="34" charset="0"/>
              </a:rPr>
              <a:t>How many chairs does the school’s engineer need </a:t>
            </a:r>
            <a:br>
              <a:rPr lang="en-US" sz="2200" dirty="0">
                <a:solidFill>
                  <a:srgbClr val="003366"/>
                </a:solidFill>
                <a:latin typeface="Verdana" pitchFamily="34" charset="0"/>
                <a:ea typeface="Verdana" pitchFamily="34" charset="0"/>
                <a:cs typeface="Verdana" pitchFamily="34" charset="0"/>
              </a:rPr>
            </a:br>
            <a:r>
              <a:rPr lang="en-US" sz="2200" dirty="0">
                <a:solidFill>
                  <a:srgbClr val="003366"/>
                </a:solidFill>
                <a:latin typeface="Verdana" pitchFamily="34" charset="0"/>
                <a:ea typeface="Verdana" pitchFamily="34" charset="0"/>
                <a:cs typeface="Verdana" pitchFamily="34" charset="0"/>
              </a:rPr>
              <a:t>to retrieve from the central storage area? </a:t>
            </a:r>
          </a:p>
        </p:txBody>
      </p:sp>
      <p:sp>
        <p:nvSpPr>
          <p:cNvPr id="7" name="Rounded Rectangular Callout 6"/>
          <p:cNvSpPr/>
          <p:nvPr/>
        </p:nvSpPr>
        <p:spPr>
          <a:xfrm rot="168248">
            <a:off x="7096433" y="170189"/>
            <a:ext cx="2875725" cy="4321397"/>
          </a:xfrm>
          <a:prstGeom prst="wedgeRoundRectCallout">
            <a:avLst>
              <a:gd name="adj1" fmla="val 3259"/>
              <a:gd name="adj2" fmla="val 74120"/>
              <a:gd name="adj3" fmla="val 16667"/>
            </a:avLst>
          </a:prstGeom>
          <a:solidFill>
            <a:srgbClr val="00336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spcAft>
                <a:spcPts val="1337"/>
              </a:spcAft>
            </a:pPr>
            <a:r>
              <a:rPr lang="en-US" sz="2200" dirty="0">
                <a:latin typeface="Verdana" pitchFamily="34" charset="0"/>
                <a:ea typeface="Verdana" pitchFamily="34" charset="0"/>
                <a:cs typeface="Verdana" pitchFamily="34" charset="0"/>
              </a:rPr>
              <a:t>Make a sketch or diagram of the situation that might be used by Grade 3 students. </a:t>
            </a:r>
          </a:p>
          <a:p>
            <a:pPr algn="ctr"/>
            <a:r>
              <a:rPr lang="en-US" sz="2200" dirty="0">
                <a:latin typeface="Verdana" pitchFamily="34" charset="0"/>
                <a:ea typeface="Verdana" pitchFamily="34" charset="0"/>
                <a:cs typeface="Verdana" pitchFamily="34" charset="0"/>
              </a:rPr>
              <a:t>Discuss potential approaches and struggles.</a:t>
            </a:r>
          </a:p>
        </p:txBody>
      </p:sp>
    </p:spTree>
    <p:extLst>
      <p:ext uri="{BB962C8B-B14F-4D97-AF65-F5344CB8AC3E}">
        <p14:creationId xmlns:p14="http://schemas.microsoft.com/office/powerpoint/2010/main" xmlns="" val="30083937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783811" y="6356141"/>
            <a:ext cx="3268980" cy="14162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3" name="Rounded Rectangle 2"/>
          <p:cNvSpPr/>
          <p:nvPr/>
        </p:nvSpPr>
        <p:spPr>
          <a:xfrm>
            <a:off x="2612779" y="259080"/>
            <a:ext cx="7277981" cy="1209040"/>
          </a:xfrm>
          <a:prstGeom prst="roundRect">
            <a:avLst/>
          </a:prstGeom>
          <a:solidFill>
            <a:schemeClr val="bg1">
              <a:lumMod val="85000"/>
            </a:schemeClr>
          </a:solidFill>
          <a:ln>
            <a:solidFill>
              <a:schemeClr val="bg1">
                <a:lumMod val="50000"/>
              </a:schemeClr>
            </a:solidFill>
          </a:ln>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marL="349250"/>
            <a:r>
              <a:rPr lang="en-US" sz="2200" dirty="0">
                <a:solidFill>
                  <a:srgbClr val="003366"/>
                </a:solidFill>
                <a:latin typeface="Verdana" pitchFamily="34" charset="0"/>
                <a:ea typeface="Verdana" pitchFamily="34" charset="0"/>
                <a:cs typeface="Verdana" pitchFamily="34" charset="0"/>
              </a:rPr>
              <a:t>What might be the math learning goals?</a:t>
            </a:r>
          </a:p>
        </p:txBody>
      </p:sp>
      <p:sp>
        <p:nvSpPr>
          <p:cNvPr id="6" name="Rectangle 5"/>
          <p:cNvSpPr/>
          <p:nvPr/>
        </p:nvSpPr>
        <p:spPr>
          <a:xfrm>
            <a:off x="0" y="0"/>
            <a:ext cx="1257300" cy="777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2" name="Rounded Rectangle 1"/>
          <p:cNvSpPr/>
          <p:nvPr/>
        </p:nvSpPr>
        <p:spPr>
          <a:xfrm>
            <a:off x="0" y="289382"/>
            <a:ext cx="2849880" cy="1075711"/>
          </a:xfrm>
          <a:prstGeom prst="roundRect">
            <a:avLst/>
          </a:prstGeom>
          <a:solidFill>
            <a:srgbClr val="13216B"/>
          </a:solidFill>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b="1" dirty="0">
                <a:solidFill>
                  <a:schemeClr val="bg1"/>
                </a:solidFill>
                <a:latin typeface="Verdana" pitchFamily="34" charset="0"/>
                <a:ea typeface="Verdana" pitchFamily="34" charset="0"/>
                <a:cs typeface="Verdana" pitchFamily="34" charset="0"/>
              </a:rPr>
              <a:t>Math Goals</a:t>
            </a:r>
          </a:p>
        </p:txBody>
      </p:sp>
      <p:sp>
        <p:nvSpPr>
          <p:cNvPr id="7" name="Rounded Rectangle 6"/>
          <p:cNvSpPr/>
          <p:nvPr/>
        </p:nvSpPr>
        <p:spPr>
          <a:xfrm>
            <a:off x="2737634" y="1727200"/>
            <a:ext cx="7192832" cy="1209040"/>
          </a:xfrm>
          <a:prstGeom prst="roundRect">
            <a:avLst/>
          </a:prstGeom>
          <a:solidFill>
            <a:schemeClr val="bg1">
              <a:lumMod val="85000"/>
            </a:schemeClr>
          </a:solidFill>
          <a:ln>
            <a:noFill/>
          </a:ln>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marL="239713"/>
            <a:r>
              <a:rPr lang="en-US" sz="2200" dirty="0">
                <a:solidFill>
                  <a:srgbClr val="003366"/>
                </a:solidFill>
                <a:latin typeface="Verdana" pitchFamily="34" charset="0"/>
                <a:ea typeface="Verdana" pitchFamily="34" charset="0"/>
                <a:cs typeface="Verdana" pitchFamily="34" charset="0"/>
              </a:rPr>
              <a:t>What representations might students use in reasoning through and solving the problem?</a:t>
            </a:r>
          </a:p>
        </p:txBody>
      </p:sp>
      <p:sp>
        <p:nvSpPr>
          <p:cNvPr id="8" name="Rounded Rectangle 7"/>
          <p:cNvSpPr/>
          <p:nvPr/>
        </p:nvSpPr>
        <p:spPr>
          <a:xfrm>
            <a:off x="0" y="1774169"/>
            <a:ext cx="2849880" cy="1075711"/>
          </a:xfrm>
          <a:prstGeom prst="roundRect">
            <a:avLst/>
          </a:prstGeom>
          <a:solidFill>
            <a:srgbClr val="13216B"/>
          </a:solidFill>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b="1" dirty="0">
                <a:latin typeface="Verdana" pitchFamily="34" charset="0"/>
                <a:ea typeface="Verdana" pitchFamily="34" charset="0"/>
                <a:cs typeface="Verdana" pitchFamily="34" charset="0"/>
              </a:rPr>
              <a:t>Tasks &amp; Representations</a:t>
            </a:r>
          </a:p>
        </p:txBody>
      </p:sp>
      <p:sp>
        <p:nvSpPr>
          <p:cNvPr id="9" name="Rounded Rectangle 8"/>
          <p:cNvSpPr/>
          <p:nvPr/>
        </p:nvSpPr>
        <p:spPr>
          <a:xfrm>
            <a:off x="2823411" y="3108960"/>
            <a:ext cx="7067349" cy="1295400"/>
          </a:xfrm>
          <a:prstGeom prst="roundRect">
            <a:avLst/>
          </a:prstGeom>
          <a:solidFill>
            <a:schemeClr val="bg1">
              <a:lumMod val="85000"/>
            </a:schemeClr>
          </a:solidFill>
          <a:ln>
            <a:noFill/>
          </a:ln>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marL="115888"/>
            <a:r>
              <a:rPr lang="en-US" sz="2200" dirty="0">
                <a:solidFill>
                  <a:srgbClr val="003366"/>
                </a:solidFill>
                <a:latin typeface="Verdana" pitchFamily="34" charset="0"/>
                <a:ea typeface="Verdana" pitchFamily="34" charset="0"/>
                <a:cs typeface="Verdana" pitchFamily="34" charset="0"/>
              </a:rPr>
              <a:t>How </a:t>
            </a:r>
            <a:r>
              <a:rPr lang="en-US" sz="2200" spc="-67" dirty="0">
                <a:solidFill>
                  <a:srgbClr val="003366"/>
                </a:solidFill>
                <a:latin typeface="Verdana" pitchFamily="34" charset="0"/>
                <a:ea typeface="Verdana" pitchFamily="34" charset="0"/>
                <a:cs typeface="Verdana" pitchFamily="34" charset="0"/>
              </a:rPr>
              <a:t>might we </a:t>
            </a:r>
            <a:r>
              <a:rPr lang="en-US" sz="2200" dirty="0">
                <a:solidFill>
                  <a:srgbClr val="003366"/>
                </a:solidFill>
                <a:latin typeface="Verdana" pitchFamily="34" charset="0"/>
                <a:ea typeface="Verdana" pitchFamily="34" charset="0"/>
                <a:cs typeface="Verdana" pitchFamily="34" charset="0"/>
              </a:rPr>
              <a:t>question students</a:t>
            </a:r>
            <a:r>
              <a:rPr lang="en-US" sz="2200" spc="-67" dirty="0">
                <a:solidFill>
                  <a:srgbClr val="003366"/>
                </a:solidFill>
                <a:latin typeface="Verdana" pitchFamily="34" charset="0"/>
                <a:ea typeface="Verdana" pitchFamily="34" charset="0"/>
                <a:cs typeface="Verdana" pitchFamily="34" charset="0"/>
              </a:rPr>
              <a:t> and </a:t>
            </a:r>
            <a:r>
              <a:rPr lang="en-US" sz="2200" dirty="0">
                <a:solidFill>
                  <a:srgbClr val="003366"/>
                </a:solidFill>
                <a:latin typeface="Verdana" pitchFamily="34" charset="0"/>
                <a:ea typeface="Verdana" pitchFamily="34" charset="0"/>
                <a:cs typeface="Verdana" pitchFamily="34" charset="0"/>
              </a:rPr>
              <a:t>structure class discourse to advance student learning?</a:t>
            </a:r>
          </a:p>
        </p:txBody>
      </p:sp>
      <p:sp>
        <p:nvSpPr>
          <p:cNvPr id="10" name="Rounded Rectangle 9"/>
          <p:cNvSpPr/>
          <p:nvPr/>
        </p:nvSpPr>
        <p:spPr>
          <a:xfrm>
            <a:off x="0" y="3242289"/>
            <a:ext cx="2857232" cy="1075711"/>
          </a:xfrm>
          <a:prstGeom prst="roundRect">
            <a:avLst/>
          </a:prstGeom>
          <a:solidFill>
            <a:srgbClr val="13216B"/>
          </a:solidFill>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b="1" dirty="0">
                <a:latin typeface="Verdana" pitchFamily="34" charset="0"/>
                <a:ea typeface="Verdana" pitchFamily="34" charset="0"/>
                <a:cs typeface="Verdana" pitchFamily="34" charset="0"/>
              </a:rPr>
              <a:t>Discourse &amp; Questions</a:t>
            </a:r>
          </a:p>
        </p:txBody>
      </p:sp>
      <p:sp>
        <p:nvSpPr>
          <p:cNvPr id="11" name="Rounded Rectangle 10"/>
          <p:cNvSpPr/>
          <p:nvPr/>
        </p:nvSpPr>
        <p:spPr>
          <a:xfrm>
            <a:off x="2789590" y="4577080"/>
            <a:ext cx="7067349" cy="1295400"/>
          </a:xfrm>
          <a:prstGeom prst="roundRect">
            <a:avLst/>
          </a:prstGeom>
          <a:solidFill>
            <a:schemeClr val="bg1">
              <a:lumMod val="85000"/>
            </a:schemeClr>
          </a:solidFill>
          <a:ln>
            <a:noFill/>
          </a:ln>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marL="177800"/>
            <a:r>
              <a:rPr lang="en-US" sz="2200" dirty="0" smtClean="0">
                <a:solidFill>
                  <a:srgbClr val="003366"/>
                </a:solidFill>
                <a:latin typeface="Verdana" pitchFamily="34" charset="0"/>
                <a:ea typeface="Verdana" pitchFamily="34" charset="0"/>
                <a:cs typeface="Verdana" pitchFamily="34" charset="0"/>
              </a:rPr>
              <a:t>How might we develop student understanding to build toward aspects of procedural fluency?</a:t>
            </a:r>
            <a:endParaRPr lang="en-US" sz="2200" dirty="0">
              <a:solidFill>
                <a:srgbClr val="003366"/>
              </a:solidFill>
              <a:latin typeface="Verdana" pitchFamily="34" charset="0"/>
              <a:ea typeface="Verdana" pitchFamily="34" charset="0"/>
              <a:cs typeface="Verdana" pitchFamily="34" charset="0"/>
            </a:endParaRPr>
          </a:p>
        </p:txBody>
      </p:sp>
      <p:sp>
        <p:nvSpPr>
          <p:cNvPr id="12" name="Rounded Rectangle 11"/>
          <p:cNvSpPr/>
          <p:nvPr/>
        </p:nvSpPr>
        <p:spPr>
          <a:xfrm>
            <a:off x="-33822" y="4710409"/>
            <a:ext cx="2857232" cy="1075711"/>
          </a:xfrm>
          <a:prstGeom prst="roundRect">
            <a:avLst/>
          </a:prstGeom>
          <a:solidFill>
            <a:srgbClr val="13216B"/>
          </a:solidFill>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b="1" dirty="0">
                <a:latin typeface="Verdana" pitchFamily="34" charset="0"/>
                <a:ea typeface="Verdana" pitchFamily="34" charset="0"/>
                <a:cs typeface="Verdana" pitchFamily="34" charset="0"/>
              </a:rPr>
              <a:t>Fluency from Understanding</a:t>
            </a:r>
          </a:p>
        </p:txBody>
      </p:sp>
      <p:sp>
        <p:nvSpPr>
          <p:cNvPr id="13" name="Rounded Rectangle 12"/>
          <p:cNvSpPr/>
          <p:nvPr/>
        </p:nvSpPr>
        <p:spPr>
          <a:xfrm>
            <a:off x="2863116" y="6131560"/>
            <a:ext cx="7067349" cy="1295400"/>
          </a:xfrm>
          <a:prstGeom prst="roundRect">
            <a:avLst/>
          </a:prstGeom>
          <a:solidFill>
            <a:schemeClr val="bg1">
              <a:lumMod val="85000"/>
            </a:schemeClr>
          </a:solidFill>
          <a:ln>
            <a:noFill/>
          </a:ln>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marL="115888" defTabSz="640303">
              <a:spcBef>
                <a:spcPts val="1337"/>
              </a:spcBef>
            </a:pPr>
            <a:r>
              <a:rPr lang="en-US" sz="2200" dirty="0" smtClean="0">
                <a:solidFill>
                  <a:srgbClr val="003366"/>
                </a:solidFill>
                <a:latin typeface="Verdana" pitchFamily="34" charset="0"/>
                <a:ea typeface="Verdana" pitchFamily="34" charset="0"/>
                <a:cs typeface="Verdana" pitchFamily="34" charset="0"/>
              </a:rPr>
              <a:t>How might we check in on student thinking and struggles and use it to inform instruction?</a:t>
            </a:r>
            <a:endParaRPr lang="en-US" sz="2200" dirty="0">
              <a:solidFill>
                <a:srgbClr val="003366"/>
              </a:solidFill>
              <a:latin typeface="Verdana" pitchFamily="34" charset="0"/>
              <a:ea typeface="Verdana" pitchFamily="34" charset="0"/>
              <a:cs typeface="Verdana" pitchFamily="34" charset="0"/>
            </a:endParaRPr>
          </a:p>
        </p:txBody>
      </p:sp>
      <p:sp>
        <p:nvSpPr>
          <p:cNvPr id="14" name="Rounded Rectangle 13"/>
          <p:cNvSpPr/>
          <p:nvPr/>
        </p:nvSpPr>
        <p:spPr>
          <a:xfrm>
            <a:off x="39705" y="6264889"/>
            <a:ext cx="2857232" cy="1075711"/>
          </a:xfrm>
          <a:prstGeom prst="roundRect">
            <a:avLst/>
          </a:prstGeom>
          <a:solidFill>
            <a:srgbClr val="13216B"/>
          </a:solidFill>
          <a:effectLst>
            <a:outerShdw blurRad="111125" dist="139700" dir="2700000" algn="tl" rotWithShape="0">
              <a:prstClr val="black">
                <a:alpha val="46000"/>
              </a:prstClr>
            </a:outerShdw>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b="1" dirty="0">
                <a:latin typeface="Verdana" pitchFamily="34" charset="0"/>
                <a:ea typeface="Verdana" pitchFamily="34" charset="0"/>
                <a:cs typeface="Verdana" pitchFamily="34" charset="0"/>
              </a:rPr>
              <a:t>Struggle &amp; Evidence</a:t>
            </a:r>
          </a:p>
        </p:txBody>
      </p:sp>
    </p:spTree>
    <p:extLst>
      <p:ext uri="{BB962C8B-B14F-4D97-AF65-F5344CB8AC3E}">
        <p14:creationId xmlns:p14="http://schemas.microsoft.com/office/powerpoint/2010/main" xmlns="" val="33003920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 y="0"/>
            <a:ext cx="9471660" cy="7772400"/>
          </a:xfrm>
          <a:solidFill>
            <a:schemeClr val="tx2">
              <a:lumMod val="75000"/>
            </a:schemeClr>
          </a:solidFill>
        </p:spPr>
        <p:txBody>
          <a:bodyPr anchor="t">
            <a:normAutofit/>
          </a:bodyPr>
          <a:lstStyle/>
          <a:p>
            <a:pPr marL="0" indent="0">
              <a:buNone/>
            </a:pPr>
            <a:endParaRPr lang="en-US" sz="5300" b="1" dirty="0">
              <a:solidFill>
                <a:srgbClr val="FFFFFF"/>
              </a:solidFill>
            </a:endParaRPr>
          </a:p>
          <a:p>
            <a:pPr marL="0" indent="0">
              <a:buNone/>
            </a:pPr>
            <a:endParaRPr lang="en-US" sz="8900" b="1" dirty="0">
              <a:solidFill>
                <a:srgbClr val="FFFFFF"/>
              </a:solidFill>
            </a:endParaRPr>
          </a:p>
          <a:p>
            <a:pPr marL="0" indent="0" algn="ctr">
              <a:buNone/>
            </a:pPr>
            <a:r>
              <a:rPr lang="en-US" sz="5300" b="1" dirty="0">
                <a:solidFill>
                  <a:srgbClr val="FFFFFF"/>
                </a:solidFill>
              </a:rPr>
              <a:t>	</a:t>
            </a:r>
            <a:r>
              <a:rPr lang="en-US" sz="4400" b="1" dirty="0">
                <a:solidFill>
                  <a:srgbClr val="FFFFFF"/>
                </a:solidFill>
                <a:latin typeface="Verdana" pitchFamily="34" charset="0"/>
                <a:ea typeface="Verdana" pitchFamily="34" charset="0"/>
                <a:cs typeface="Verdana" pitchFamily="34" charset="0"/>
              </a:rPr>
              <a:t>Case of Mr. Harris </a:t>
            </a:r>
            <a:br>
              <a:rPr lang="en-US" sz="4400" b="1" dirty="0">
                <a:solidFill>
                  <a:srgbClr val="FFFFFF"/>
                </a:solidFill>
                <a:latin typeface="Verdana" pitchFamily="34" charset="0"/>
                <a:ea typeface="Verdana" pitchFamily="34" charset="0"/>
                <a:cs typeface="Verdana" pitchFamily="34" charset="0"/>
              </a:rPr>
            </a:br>
            <a:r>
              <a:rPr lang="en-US" sz="4400" b="1" dirty="0">
                <a:solidFill>
                  <a:srgbClr val="FFFFFF"/>
                </a:solidFill>
                <a:latin typeface="Verdana" pitchFamily="34" charset="0"/>
                <a:ea typeface="Verdana" pitchFamily="34" charset="0"/>
                <a:cs typeface="Verdana" pitchFamily="34" charset="0"/>
              </a:rPr>
              <a:t>	and the </a:t>
            </a:r>
            <a:endParaRPr lang="en-US" sz="4400" b="1" dirty="0" smtClean="0">
              <a:solidFill>
                <a:srgbClr val="FFFFFF"/>
              </a:solidFill>
              <a:latin typeface="Verdana" pitchFamily="34" charset="0"/>
              <a:ea typeface="Verdana" pitchFamily="34" charset="0"/>
              <a:cs typeface="Verdana" pitchFamily="34" charset="0"/>
            </a:endParaRPr>
          </a:p>
          <a:p>
            <a:pPr marL="0" indent="0" algn="ctr">
              <a:buNone/>
            </a:pPr>
            <a:r>
              <a:rPr lang="en-US" sz="4400" b="1" dirty="0" smtClean="0">
                <a:solidFill>
                  <a:srgbClr val="FFFFFF"/>
                </a:solidFill>
                <a:latin typeface="Verdana" pitchFamily="34" charset="0"/>
                <a:ea typeface="Verdana" pitchFamily="34" charset="0"/>
                <a:cs typeface="Verdana" pitchFamily="34" charset="0"/>
              </a:rPr>
              <a:t>Band </a:t>
            </a:r>
            <a:r>
              <a:rPr lang="en-US" sz="4400" b="1" dirty="0">
                <a:solidFill>
                  <a:srgbClr val="FFFFFF"/>
                </a:solidFill>
                <a:latin typeface="Verdana" pitchFamily="34" charset="0"/>
                <a:ea typeface="Verdana" pitchFamily="34" charset="0"/>
                <a:cs typeface="Verdana" pitchFamily="34" charset="0"/>
              </a:rPr>
              <a:t>Concert Task</a:t>
            </a:r>
          </a:p>
        </p:txBody>
      </p:sp>
      <p:pic>
        <p:nvPicPr>
          <p:cNvPr id="5" name="Picture 4"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pic>
        <p:nvPicPr>
          <p:cNvPr id="6" name="Picture 5" descr="NCTM-logo1.png"/>
          <p:cNvPicPr>
            <a:picLocks noChangeAspect="1"/>
          </p:cNvPicPr>
          <p:nvPr/>
        </p:nvPicPr>
        <p:blipFill>
          <a:blip r:embed="rId5" cstate="print">
            <a:lum bright="70000" contrast="-70000"/>
            <a:extLst>
              <a:ext uri="{28A0092B-C50C-407E-A947-70E740481C1C}">
                <a14:useLocalDpi xmlns:a14="http://schemas.microsoft.com/office/drawing/2010/main" xmlns=""/>
              </a:ext>
            </a:extLst>
          </a:blip>
          <a:stretch>
            <a:fillRect/>
          </a:stretch>
        </p:blipFill>
        <p:spPr>
          <a:xfrm>
            <a:off x="7010400" y="6858000"/>
            <a:ext cx="2647474" cy="574834"/>
          </a:xfrm>
          <a:prstGeom prst="rect">
            <a:avLst/>
          </a:prstGeom>
        </p:spPr>
      </p:pic>
    </p:spTree>
    <p:extLst>
      <p:ext uri="{BB962C8B-B14F-4D97-AF65-F5344CB8AC3E}">
        <p14:creationId xmlns:p14="http://schemas.microsoft.com/office/powerpoint/2010/main" xmlns="" val="36323846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05840" y="259080"/>
            <a:ext cx="7068685" cy="1158157"/>
          </a:xfrm>
          <a:prstGeom prst="rect">
            <a:avLst/>
          </a:prstGeom>
        </p:spPr>
        <p:txBody>
          <a:bodyPr vert="horz" lIns="101882" tIns="50941" rIns="101882" bIns="50941" rtlCol="0" anchor="ctr">
            <a:noAutofit/>
          </a:bodyPr>
          <a:lstStyle/>
          <a:p>
            <a:pPr lvl="0" algn="ctr">
              <a:spcBef>
                <a:spcPct val="0"/>
              </a:spcBef>
              <a:defRPr/>
            </a:pPr>
            <a:r>
              <a:rPr lang="en-US" sz="3200" b="1" dirty="0">
                <a:solidFill>
                  <a:srgbClr val="003366"/>
                </a:solidFill>
                <a:latin typeface="Verdana" pitchFamily="34" charset="0"/>
                <a:ea typeface="Verdana" pitchFamily="34" charset="0"/>
                <a:cs typeface="Verdana" pitchFamily="34" charset="0"/>
              </a:rPr>
              <a:t>The Case of Mr. Harris and </a:t>
            </a:r>
            <a:br>
              <a:rPr lang="en-US" sz="3200" b="1" dirty="0">
                <a:solidFill>
                  <a:srgbClr val="003366"/>
                </a:solidFill>
                <a:latin typeface="Verdana" pitchFamily="34" charset="0"/>
                <a:ea typeface="Verdana" pitchFamily="34" charset="0"/>
                <a:cs typeface="Verdana" pitchFamily="34" charset="0"/>
              </a:rPr>
            </a:br>
            <a:r>
              <a:rPr lang="en-US" sz="3200" b="1" dirty="0">
                <a:solidFill>
                  <a:srgbClr val="003366"/>
                </a:solidFill>
                <a:latin typeface="Verdana" pitchFamily="34" charset="0"/>
                <a:ea typeface="Verdana" pitchFamily="34" charset="0"/>
                <a:cs typeface="Verdana" pitchFamily="34" charset="0"/>
              </a:rPr>
              <a:t>the Band Concert Task</a:t>
            </a:r>
          </a:p>
        </p:txBody>
      </p:sp>
      <p:sp>
        <p:nvSpPr>
          <p:cNvPr id="6" name="Rectangle 3"/>
          <p:cNvSpPr txBox="1">
            <a:spLocks noChangeArrowheads="1"/>
          </p:cNvSpPr>
          <p:nvPr/>
        </p:nvSpPr>
        <p:spPr>
          <a:xfrm>
            <a:off x="1089660" y="1813560"/>
            <a:ext cx="8633460" cy="4922520"/>
          </a:xfrm>
          <a:prstGeom prst="rect">
            <a:avLst/>
          </a:prstGeom>
          <a:solidFill>
            <a:schemeClr val="bg1">
              <a:lumMod val="85000"/>
            </a:schemeClr>
          </a:solidFill>
          <a:ln>
            <a:solidFill>
              <a:srgbClr val="FFFFFF"/>
            </a:solidFill>
          </a:ln>
          <a:effectLst/>
        </p:spPr>
        <p:txBody>
          <a:bodyPr vert="horz" lIns="101882" tIns="50941" rIns="101882" bIns="50941" rtlCol="0">
            <a:noAutofit/>
          </a:bodyPr>
          <a:lstStyle/>
          <a:p>
            <a:pPr marL="254706" indent="-254706">
              <a:spcBef>
                <a:spcPts val="669"/>
              </a:spcBef>
              <a:spcAft>
                <a:spcPts val="1337"/>
              </a:spcAft>
              <a:buFont typeface="Arial"/>
              <a:buChar char="•"/>
            </a:pPr>
            <a:r>
              <a:rPr lang="en-US" sz="2800" b="1" dirty="0">
                <a:solidFill>
                  <a:srgbClr val="003366"/>
                </a:solidFill>
                <a:latin typeface="Verdana" pitchFamily="34" charset="0"/>
                <a:ea typeface="Verdana" pitchFamily="34" charset="0"/>
                <a:cs typeface="Verdana" pitchFamily="34" charset="0"/>
              </a:rPr>
              <a:t>Read</a:t>
            </a:r>
            <a:r>
              <a:rPr lang="en-US" sz="2800" dirty="0">
                <a:solidFill>
                  <a:srgbClr val="003366"/>
                </a:solidFill>
                <a:latin typeface="Verdana" pitchFamily="34" charset="0"/>
                <a:ea typeface="Verdana" pitchFamily="34" charset="0"/>
                <a:cs typeface="Verdana" pitchFamily="34" charset="0"/>
              </a:rPr>
              <a:t> the Case of Mr. Harris and study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the strategies used by his students.</a:t>
            </a:r>
          </a:p>
          <a:p>
            <a:pPr marL="254706" indent="-254706">
              <a:spcBef>
                <a:spcPts val="669"/>
              </a:spcBef>
              <a:spcAft>
                <a:spcPts val="1337"/>
              </a:spcAft>
              <a:buFont typeface="Arial"/>
              <a:buChar char="•"/>
            </a:pPr>
            <a:r>
              <a:rPr lang="en-US" sz="2800" b="1" dirty="0">
                <a:solidFill>
                  <a:srgbClr val="003366"/>
                </a:solidFill>
                <a:latin typeface="Verdana" pitchFamily="34" charset="0"/>
                <a:ea typeface="Verdana" pitchFamily="34" charset="0"/>
                <a:cs typeface="Verdana" pitchFamily="34" charset="0"/>
              </a:rPr>
              <a:t>Make note </a:t>
            </a:r>
            <a:r>
              <a:rPr lang="en-US" sz="2800" dirty="0">
                <a:solidFill>
                  <a:srgbClr val="003366"/>
                </a:solidFill>
                <a:latin typeface="Verdana" pitchFamily="34" charset="0"/>
                <a:ea typeface="Verdana" pitchFamily="34" charset="0"/>
                <a:cs typeface="Verdana" pitchFamily="34" charset="0"/>
              </a:rPr>
              <a:t>of what Mr. Harris did before or during instruction to support his students’ developing understanding of multiplication.</a:t>
            </a:r>
          </a:p>
          <a:p>
            <a:pPr marL="254706" indent="-254706">
              <a:spcBef>
                <a:spcPts val="669"/>
              </a:spcBef>
              <a:spcAft>
                <a:spcPts val="1337"/>
              </a:spcAft>
              <a:buFont typeface="Arial"/>
              <a:buChar char="•"/>
            </a:pPr>
            <a:r>
              <a:rPr lang="en-US" sz="2800" b="1" dirty="0">
                <a:solidFill>
                  <a:srgbClr val="003366"/>
                </a:solidFill>
                <a:latin typeface="Verdana" pitchFamily="34" charset="0"/>
                <a:ea typeface="Verdana" pitchFamily="34" charset="0"/>
                <a:cs typeface="Verdana" pitchFamily="34" charset="0"/>
              </a:rPr>
              <a:t>Talk</a:t>
            </a:r>
            <a:r>
              <a:rPr lang="en-US" sz="2800" dirty="0">
                <a:solidFill>
                  <a:srgbClr val="003366"/>
                </a:solidFill>
                <a:latin typeface="Verdana" pitchFamily="34" charset="0"/>
                <a:ea typeface="Verdana" pitchFamily="34" charset="0"/>
                <a:cs typeface="Verdana" pitchFamily="34" charset="0"/>
              </a:rPr>
              <a:t> with a neighbor about the “Teaching Practices” Mr. Harris is using and how they support students’ progress in their learning.</a:t>
            </a:r>
          </a:p>
          <a:p>
            <a:pPr algn="r">
              <a:spcAft>
                <a:spcPts val="1337"/>
              </a:spcAft>
            </a:pPr>
            <a:r>
              <a:rPr lang="en-US" sz="3200" b="1" i="1" dirty="0">
                <a:solidFill>
                  <a:srgbClr val="000000"/>
                </a:solidFill>
                <a:cs typeface="Verdana"/>
              </a:rPr>
              <a:t> </a:t>
            </a:r>
            <a:endParaRPr lang="en-US" sz="3200" i="1" dirty="0">
              <a:solidFill>
                <a:srgbClr val="000000"/>
              </a:solidFill>
              <a:cs typeface="Verdana"/>
            </a:endParaRPr>
          </a:p>
          <a:p>
            <a:pPr>
              <a:spcAft>
                <a:spcPts val="1337"/>
              </a:spcAft>
            </a:pPr>
            <a:endParaRPr lang="en-US" sz="3200" i="1" dirty="0">
              <a:solidFill>
                <a:srgbClr val="000000"/>
              </a:solidFill>
              <a:cs typeface="Verdana"/>
            </a:endParaRPr>
          </a:p>
        </p:txBody>
      </p:sp>
      <p:pic>
        <p:nvPicPr>
          <p:cNvPr id="4" name="Picture 3" descr="Untitled-1.psd"/>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543800" y="86360"/>
            <a:ext cx="2430780" cy="1920446"/>
          </a:xfrm>
          <a:prstGeom prst="rect">
            <a:avLst/>
          </a:prstGeom>
        </p:spPr>
      </p:pic>
      <p:sp>
        <p:nvSpPr>
          <p:cNvPr id="5" name="Rectangle 4"/>
          <p:cNvSpPr/>
          <p:nvPr/>
        </p:nvSpPr>
        <p:spPr>
          <a:xfrm rot="20392776">
            <a:off x="7987191" y="474258"/>
            <a:ext cx="1279582" cy="379398"/>
          </a:xfrm>
          <a:prstGeom prst="rect">
            <a:avLst/>
          </a:prstGeom>
          <a:solidFill>
            <a:srgbClr val="CAB87C"/>
          </a:solidFill>
          <a:ln w="28575" cmpd="sng">
            <a:solidFill>
              <a:srgbClr val="A50101"/>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r>
              <a:rPr lang="en-US" sz="1300" dirty="0">
                <a:solidFill>
                  <a:srgbClr val="A10101"/>
                </a:solidFill>
                <a:latin typeface="Adobe Garamond Pro Bold"/>
              </a:rPr>
              <a:t>MR. HARRIS</a:t>
            </a:r>
          </a:p>
        </p:txBody>
      </p:sp>
    </p:spTree>
    <p:extLst>
      <p:ext uri="{BB962C8B-B14F-4D97-AF65-F5344CB8AC3E}">
        <p14:creationId xmlns:p14="http://schemas.microsoft.com/office/powerpoint/2010/main" xmlns="" val="15967209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 y="0"/>
            <a:ext cx="9471660" cy="7772400"/>
          </a:xfrm>
          <a:solidFill>
            <a:schemeClr val="tx2">
              <a:lumMod val="75000"/>
            </a:schemeClr>
          </a:solidFill>
        </p:spPr>
        <p:txBody>
          <a:bodyPr anchor="t">
            <a:normAutofit/>
          </a:bodyPr>
          <a:lstStyle/>
          <a:p>
            <a:pPr marL="0" indent="0">
              <a:buNone/>
            </a:pPr>
            <a:r>
              <a:rPr lang="en-US" sz="5300" b="1" dirty="0">
                <a:solidFill>
                  <a:schemeClr val="bg1"/>
                </a:solidFill>
              </a:rPr>
              <a:t>	</a:t>
            </a:r>
          </a:p>
          <a:p>
            <a:pPr marL="0" indent="0">
              <a:buNone/>
            </a:pPr>
            <a:endParaRPr lang="en-US" sz="4400" b="1" dirty="0">
              <a:solidFill>
                <a:schemeClr val="bg1"/>
              </a:solidFill>
              <a:latin typeface="Verdana" pitchFamily="34" charset="0"/>
              <a:ea typeface="Verdana" pitchFamily="34" charset="0"/>
              <a:cs typeface="Verdana" pitchFamily="34" charset="0"/>
            </a:endParaRPr>
          </a:p>
          <a:p>
            <a:pPr marL="0" indent="0">
              <a:buNone/>
            </a:pPr>
            <a:r>
              <a:rPr lang="en-US" sz="4400" b="1" dirty="0">
                <a:solidFill>
                  <a:schemeClr val="bg1"/>
                </a:solidFill>
                <a:latin typeface="Verdana" pitchFamily="34" charset="0"/>
                <a:ea typeface="Verdana" pitchFamily="34" charset="0"/>
                <a:cs typeface="Verdana" pitchFamily="34" charset="0"/>
              </a:rPr>
              <a:t>		</a:t>
            </a:r>
          </a:p>
          <a:p>
            <a:pPr marL="1331901" indent="0" defTabSz="631459">
              <a:lnSpc>
                <a:spcPct val="7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Relating the </a:t>
            </a:r>
          </a:p>
          <a:p>
            <a:pPr marL="1331901" indent="0" defTabSz="631459">
              <a:lnSpc>
                <a:spcPct val="7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Mathematics</a:t>
            </a:r>
          </a:p>
          <a:p>
            <a:pPr marL="1331901" indent="0" defTabSz="631459">
              <a:lnSpc>
                <a:spcPct val="7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Teaching Practices</a:t>
            </a:r>
          </a:p>
          <a:p>
            <a:pPr marL="1331901" indent="0" defTabSz="631459">
              <a:lnSpc>
                <a:spcPct val="7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to the Case </a:t>
            </a:r>
          </a:p>
        </p:txBody>
      </p:sp>
      <p:pic>
        <p:nvPicPr>
          <p:cNvPr id="4" name="Picture 3"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tretch>
            <a:fillRect/>
          </a:stretch>
        </p:blipFill>
        <p:spPr>
          <a:xfrm rot="20866513">
            <a:off x="7772400" y="914400"/>
            <a:ext cx="1589697" cy="2333572"/>
          </a:xfrm>
          <a:prstGeom prst="rect">
            <a:avLst/>
          </a:prstGeom>
          <a:ln w="6350" cmpd="sng">
            <a:solidFill>
              <a:schemeClr val="tx2"/>
            </a:solidFill>
          </a:ln>
          <a:effectLst>
            <a:outerShdw blurRad="50800" dist="38100" dir="2700000" algn="tl" rotWithShape="0">
              <a:prstClr val="black">
                <a:alpha val="40000"/>
              </a:prstClr>
            </a:outerShdw>
          </a:effectLst>
        </p:spPr>
      </p:pic>
      <p:pic>
        <p:nvPicPr>
          <p:cNvPr id="5" name="Picture 4" descr="14861 principles to action cover.psd"/>
          <p:cNvPicPr>
            <a:picLocks noChangeAspect="1"/>
          </p:cNvPicPr>
          <p:nvPr/>
        </p:nvPicPr>
        <p:blipFill>
          <a:blip r:embed="rId5" cstate="screen">
            <a:extLst>
              <a:ext uri="{BEBA8EAE-BF5A-486C-A8C5-ECC9F3942E4B}">
                <a14:imgProps xmlns:a14="http://schemas.microsoft.com/office/drawing/2010/main" xmlns="">
                  <a14:imgLayer r:embed="rId6">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pic>
        <p:nvPicPr>
          <p:cNvPr id="6" name="Picture 5" descr="NCTM-logo1.png"/>
          <p:cNvPicPr>
            <a:picLocks noChangeAspect="1"/>
          </p:cNvPicPr>
          <p:nvPr/>
        </p:nvPicPr>
        <p:blipFill>
          <a:blip r:embed="rId7" cstate="print">
            <a:lum bright="70000" contrast="-70000"/>
            <a:extLst>
              <a:ext uri="{28A0092B-C50C-407E-A947-70E740481C1C}">
                <a14:useLocalDpi xmlns:a14="http://schemas.microsoft.com/office/drawing/2010/main" xmlns=""/>
              </a:ext>
            </a:extLst>
          </a:blip>
          <a:stretch>
            <a:fillRect/>
          </a:stretch>
        </p:blipFill>
        <p:spPr>
          <a:xfrm>
            <a:off x="6858001" y="6858001"/>
            <a:ext cx="2834354" cy="615410"/>
          </a:xfrm>
          <a:prstGeom prst="rect">
            <a:avLst/>
          </a:prstGeom>
        </p:spPr>
      </p:pic>
    </p:spTree>
    <p:extLst>
      <p:ext uri="{BB962C8B-B14F-4D97-AF65-F5344CB8AC3E}">
        <p14:creationId xmlns:p14="http://schemas.microsoft.com/office/powerpoint/2010/main" xmlns="" val="32863020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7" name="Rectangle 6"/>
          <p:cNvSpPr/>
          <p:nvPr/>
        </p:nvSpPr>
        <p:spPr>
          <a:xfrm>
            <a:off x="-14863" y="1468120"/>
            <a:ext cx="1508759" cy="2504440"/>
          </a:xfrm>
          <a:prstGeom prst="rect">
            <a:avLst/>
          </a:prstGeom>
        </p:spPr>
        <p:txBody>
          <a:bodyPr wrap="square" lIns="101882" tIns="50941" rIns="101882" bIns="50941" anchor="ctr">
            <a:noAutofit/>
          </a:bodyPr>
          <a:lstStyle/>
          <a:p>
            <a:pPr algn="ctr"/>
            <a:r>
              <a:rPr lang="en-US" dirty="0">
                <a:solidFill>
                  <a:schemeClr val="bg1"/>
                </a:solidFill>
                <a:latin typeface="Verdana" pitchFamily="34" charset="0"/>
                <a:ea typeface="Verdana" pitchFamily="34" charset="0"/>
                <a:cs typeface="Verdana" pitchFamily="34" charset="0"/>
              </a:rPr>
              <a:t>Math</a:t>
            </a:r>
          </a:p>
          <a:p>
            <a:pPr algn="ctr"/>
            <a:r>
              <a:rPr lang="en-US" dirty="0">
                <a:solidFill>
                  <a:schemeClr val="bg1"/>
                </a:solidFill>
                <a:latin typeface="Verdana" pitchFamily="34" charset="0"/>
                <a:ea typeface="Verdana" pitchFamily="34" charset="0"/>
                <a:cs typeface="Verdana" pitchFamily="34" charset="0"/>
              </a:rPr>
              <a:t>Teaching</a:t>
            </a:r>
          </a:p>
          <a:p>
            <a:pPr algn="ctr"/>
            <a:r>
              <a:rPr lang="en-US" dirty="0">
                <a:solidFill>
                  <a:schemeClr val="bg1"/>
                </a:solidFill>
                <a:latin typeface="Verdana" pitchFamily="34" charset="0"/>
                <a:ea typeface="Verdana" pitchFamily="34" charset="0"/>
                <a:cs typeface="Verdana" pitchFamily="34" charset="0"/>
              </a:rPr>
              <a:t>Practice</a:t>
            </a:r>
          </a:p>
          <a:p>
            <a:pPr algn="ctr"/>
            <a:r>
              <a:rPr lang="en-US" dirty="0">
                <a:solidFill>
                  <a:schemeClr val="bg1"/>
                </a:solidFill>
                <a:latin typeface="Verdana" pitchFamily="34" charset="0"/>
                <a:ea typeface="Verdana" pitchFamily="34" charset="0"/>
                <a:cs typeface="Verdana" pitchFamily="34" charset="0"/>
              </a:rPr>
              <a:t>1</a:t>
            </a:r>
          </a:p>
        </p:txBody>
      </p:sp>
      <p:sp>
        <p:nvSpPr>
          <p:cNvPr id="8" name="Title 3"/>
          <p:cNvSpPr txBox="1">
            <a:spLocks/>
          </p:cNvSpPr>
          <p:nvPr/>
        </p:nvSpPr>
        <p:spPr>
          <a:xfrm>
            <a:off x="1676400" y="1381760"/>
            <a:ext cx="7795260" cy="267716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chemeClr val="bg1"/>
                </a:solidFill>
                <a:latin typeface="Verdana" pitchFamily="34" charset="0"/>
                <a:ea typeface="Verdana" pitchFamily="34" charset="0"/>
                <a:cs typeface="Verdana" pitchFamily="34" charset="0"/>
              </a:rPr>
              <a:t>Establish mathematics </a:t>
            </a:r>
            <a:br>
              <a:rPr lang="en-US" dirty="0">
                <a:solidFill>
                  <a:schemeClr val="bg1"/>
                </a:solidFill>
                <a:latin typeface="Verdana" pitchFamily="34" charset="0"/>
                <a:ea typeface="Verdana" pitchFamily="34" charset="0"/>
                <a:cs typeface="Verdana" pitchFamily="34" charset="0"/>
              </a:rPr>
            </a:br>
            <a:r>
              <a:rPr lang="en-US" dirty="0">
                <a:solidFill>
                  <a:schemeClr val="bg1"/>
                </a:solidFill>
                <a:latin typeface="Verdana" pitchFamily="34" charset="0"/>
                <a:ea typeface="Verdana" pitchFamily="34" charset="0"/>
                <a:cs typeface="Verdana" pitchFamily="34" charset="0"/>
              </a:rPr>
              <a:t>goals to focus learning.</a:t>
            </a:r>
          </a:p>
        </p:txBody>
      </p:sp>
      <p:sp>
        <p:nvSpPr>
          <p:cNvPr id="9" name="TextBox 8"/>
          <p:cNvSpPr txBox="1"/>
          <p:nvPr/>
        </p:nvSpPr>
        <p:spPr>
          <a:xfrm>
            <a:off x="1508760" y="4136923"/>
            <a:ext cx="8382000" cy="1503260"/>
          </a:xfrm>
          <a:prstGeom prst="rect">
            <a:avLst/>
          </a:prstGeom>
          <a:noFill/>
        </p:spPr>
        <p:txBody>
          <a:bodyPr wrap="square" lIns="101882" tIns="50941" rIns="101882" bIns="50941" rtlCol="0">
            <a:spAutoFit/>
          </a:bodyPr>
          <a:lstStyle/>
          <a:p>
            <a:pPr>
              <a:spcAft>
                <a:spcPts val="1800"/>
              </a:spcAft>
            </a:pPr>
            <a:r>
              <a:rPr lang="en-US" sz="2800" i="1" dirty="0">
                <a:solidFill>
                  <a:srgbClr val="003366"/>
                </a:solidFill>
                <a:latin typeface="Verdana" pitchFamily="34" charset="0"/>
                <a:ea typeface="Verdana" pitchFamily="34" charset="0"/>
                <a:cs typeface="Verdana" pitchFamily="34" charset="0"/>
              </a:rPr>
              <a:t>Formulating clear, explicit learning goals sets the stage for everything else.</a:t>
            </a:r>
            <a:r>
              <a:rPr lang="en-US" sz="2800" dirty="0">
                <a:solidFill>
                  <a:srgbClr val="003366"/>
                </a:solidFill>
                <a:latin typeface="Verdana" pitchFamily="34" charset="0"/>
                <a:ea typeface="Verdana" pitchFamily="34" charset="0"/>
                <a:cs typeface="Verdana" pitchFamily="34" charset="0"/>
              </a:rPr>
              <a:t> </a:t>
            </a:r>
          </a:p>
          <a:p>
            <a:pPr algn="r"/>
            <a:r>
              <a:rPr lang="en-US" dirty="0">
                <a:solidFill>
                  <a:srgbClr val="003366"/>
                </a:solidFill>
                <a:latin typeface="Verdana" pitchFamily="34" charset="0"/>
                <a:ea typeface="Verdana" pitchFamily="34" charset="0"/>
                <a:cs typeface="Verdana" pitchFamily="34" charset="0"/>
              </a:rPr>
              <a:t>(Hiebert, Morris, Berk, &amp; Janssen, 2007, p. 57)</a:t>
            </a:r>
          </a:p>
        </p:txBody>
      </p:sp>
    </p:spTree>
    <p:extLst>
      <p:ext uri="{BB962C8B-B14F-4D97-AF65-F5344CB8AC3E}">
        <p14:creationId xmlns:p14="http://schemas.microsoft.com/office/powerpoint/2010/main" xmlns="" val="15381722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680" y="311256"/>
            <a:ext cx="7678420" cy="725064"/>
          </a:xfrm>
        </p:spPr>
        <p:txBody>
          <a:bodyPr>
            <a:normAutofit/>
          </a:bodyPr>
          <a:lstStyle/>
          <a:p>
            <a:r>
              <a:rPr lang="en-US" sz="3600" b="1" dirty="0" smtClean="0">
                <a:solidFill>
                  <a:srgbClr val="003366"/>
                </a:solidFill>
                <a:latin typeface="Verdana" pitchFamily="34" charset="0"/>
                <a:ea typeface="Verdana" pitchFamily="34" charset="0"/>
                <a:cs typeface="Verdana" pitchFamily="34" charset="0"/>
              </a:rPr>
              <a:t>Agenda</a:t>
            </a:r>
            <a:endParaRPr lang="en-US" sz="3600" b="1" dirty="0">
              <a:solidFill>
                <a:srgbClr val="003366"/>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1173480" y="1554480"/>
            <a:ext cx="8549640" cy="5181600"/>
          </a:xfrm>
        </p:spPr>
        <p:txBody>
          <a:bodyPr>
            <a:noAutofit/>
          </a:bodyPr>
          <a:lstStyle/>
          <a:p>
            <a:pPr>
              <a:spcBef>
                <a:spcPts val="669"/>
              </a:spcBef>
              <a:spcAft>
                <a:spcPts val="2006"/>
              </a:spcAft>
              <a:buSzPct val="60000"/>
              <a:buFont typeface="Arial" pitchFamily="34" charset="0"/>
              <a:buChar char="•"/>
            </a:pPr>
            <a:r>
              <a:rPr lang="en-US" sz="2800" dirty="0">
                <a:solidFill>
                  <a:srgbClr val="003366"/>
                </a:solidFill>
                <a:latin typeface="Verdana" pitchFamily="34" charset="0"/>
                <a:ea typeface="Verdana" pitchFamily="34" charset="0"/>
                <a:cs typeface="Verdana" pitchFamily="34" charset="0"/>
              </a:rPr>
              <a:t>Examine the purpose and key messages of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NCTM’s </a:t>
            </a:r>
            <a:r>
              <a:rPr lang="en-US" sz="2800" i="1" dirty="0">
                <a:solidFill>
                  <a:srgbClr val="003366"/>
                </a:solidFill>
                <a:latin typeface="Verdana" pitchFamily="34" charset="0"/>
                <a:ea typeface="Verdana" pitchFamily="34" charset="0"/>
                <a:cs typeface="Verdana" pitchFamily="34" charset="0"/>
              </a:rPr>
              <a:t>Principles to Actions</a:t>
            </a:r>
            <a:r>
              <a:rPr lang="en-US" sz="2800" dirty="0">
                <a:solidFill>
                  <a:srgbClr val="003366"/>
                </a:solidFill>
                <a:latin typeface="Verdana" pitchFamily="34" charset="0"/>
                <a:ea typeface="Verdana" pitchFamily="34" charset="0"/>
                <a:cs typeface="Verdana" pitchFamily="34" charset="0"/>
              </a:rPr>
              <a:t>.</a:t>
            </a:r>
          </a:p>
          <a:p>
            <a:pPr>
              <a:spcBef>
                <a:spcPts val="669"/>
              </a:spcBef>
              <a:spcAft>
                <a:spcPts val="2006"/>
              </a:spcAft>
              <a:buSzPct val="60000"/>
              <a:buFont typeface="Arial" pitchFamily="34" charset="0"/>
              <a:buChar char="•"/>
            </a:pPr>
            <a:r>
              <a:rPr lang="en-US" sz="2800" dirty="0">
                <a:solidFill>
                  <a:srgbClr val="003366"/>
                </a:solidFill>
                <a:latin typeface="Verdana" pitchFamily="34" charset="0"/>
                <a:ea typeface="Verdana" pitchFamily="34" charset="0"/>
                <a:cs typeface="Verdana" pitchFamily="34" charset="0"/>
              </a:rPr>
              <a:t>Read a case of a </a:t>
            </a:r>
            <a:r>
              <a:rPr lang="en-US" sz="2800" dirty="0" smtClean="0">
                <a:solidFill>
                  <a:srgbClr val="003366"/>
                </a:solidFill>
                <a:latin typeface="Verdana" pitchFamily="34" charset="0"/>
                <a:ea typeface="Verdana" pitchFamily="34" charset="0"/>
                <a:cs typeface="Verdana" pitchFamily="34" charset="0"/>
              </a:rPr>
              <a:t>third-grade </a:t>
            </a:r>
            <a:r>
              <a:rPr lang="en-US" sz="2800" dirty="0">
                <a:solidFill>
                  <a:srgbClr val="003366"/>
                </a:solidFill>
                <a:latin typeface="Verdana" pitchFamily="34" charset="0"/>
                <a:ea typeface="Verdana" pitchFamily="34" charset="0"/>
                <a:cs typeface="Verdana" pitchFamily="34" charset="0"/>
              </a:rPr>
              <a:t>teacher using the Band Concert Task with his students.</a:t>
            </a:r>
          </a:p>
          <a:p>
            <a:pPr>
              <a:spcBef>
                <a:spcPts val="669"/>
              </a:spcBef>
              <a:spcAft>
                <a:spcPts val="2006"/>
              </a:spcAft>
              <a:buSzPct val="60000"/>
              <a:buFont typeface="Arial" pitchFamily="34" charset="0"/>
              <a:buChar char="•"/>
            </a:pPr>
            <a:r>
              <a:rPr lang="en-US" sz="2800" dirty="0">
                <a:solidFill>
                  <a:srgbClr val="003366"/>
                </a:solidFill>
                <a:latin typeface="Verdana" pitchFamily="34" charset="0"/>
                <a:ea typeface="Verdana" pitchFamily="34" charset="0"/>
                <a:cs typeface="Verdana" pitchFamily="34" charset="0"/>
              </a:rPr>
              <a:t>Discuss the set of eight mathematics teaching practices and relate them to the case.</a:t>
            </a:r>
          </a:p>
          <a:p>
            <a:pPr>
              <a:spcBef>
                <a:spcPts val="669"/>
              </a:spcBef>
              <a:spcAft>
                <a:spcPts val="2006"/>
              </a:spcAft>
              <a:buSzPct val="60000"/>
              <a:buFont typeface="Arial" pitchFamily="34" charset="0"/>
              <a:buChar char="•"/>
            </a:pPr>
            <a:r>
              <a:rPr lang="en-US" sz="2800" dirty="0">
                <a:solidFill>
                  <a:srgbClr val="003366"/>
                </a:solidFill>
                <a:latin typeface="Verdana" pitchFamily="34" charset="0"/>
                <a:ea typeface="Verdana" pitchFamily="34" charset="0"/>
                <a:cs typeface="Verdana" pitchFamily="34" charset="0"/>
              </a:rPr>
              <a:t>Reflect on next steps in strengthening these teaching practices in your own instruction.</a:t>
            </a:r>
            <a:endParaRPr lang="en-US" sz="2800" b="1" dirty="0">
              <a:solidFill>
                <a:srgbClr val="00336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23252494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sz="3200" b="1" dirty="0">
                <a:solidFill>
                  <a:schemeClr val="bg1"/>
                </a:solidFill>
                <a:latin typeface="Verdana" pitchFamily="34" charset="0"/>
                <a:ea typeface="Verdana" pitchFamily="34" charset="0"/>
                <a:cs typeface="Verdana" pitchFamily="34" charset="0"/>
              </a:rPr>
              <a:t>Establish mathematics goals </a:t>
            </a:r>
            <a:endParaRPr lang="en-US" sz="3200" b="1" dirty="0" smtClean="0">
              <a:solidFill>
                <a:schemeClr val="bg1"/>
              </a:solidFill>
              <a:latin typeface="Verdana" pitchFamily="34" charset="0"/>
              <a:ea typeface="Verdana" pitchFamily="34" charset="0"/>
              <a:cs typeface="Verdana" pitchFamily="34" charset="0"/>
            </a:endParaRPr>
          </a:p>
          <a:p>
            <a:r>
              <a:rPr lang="en-US" sz="3200" b="1" dirty="0" smtClean="0">
                <a:solidFill>
                  <a:schemeClr val="bg1"/>
                </a:solidFill>
                <a:latin typeface="Verdana" pitchFamily="34" charset="0"/>
                <a:ea typeface="Verdana" pitchFamily="34" charset="0"/>
                <a:cs typeface="Verdana" pitchFamily="34" charset="0"/>
              </a:rPr>
              <a:t>to </a:t>
            </a:r>
            <a:r>
              <a:rPr lang="en-US" sz="3200" b="1" dirty="0">
                <a:solidFill>
                  <a:schemeClr val="bg1"/>
                </a:solidFill>
                <a:latin typeface="Verdana" pitchFamily="34" charset="0"/>
                <a:ea typeface="Verdana" pitchFamily="34" charset="0"/>
                <a:cs typeface="Verdana" pitchFamily="34" charset="0"/>
              </a:rPr>
              <a:t>focus learning</a:t>
            </a: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990600" y="1905000"/>
            <a:ext cx="8686800" cy="4663440"/>
          </a:xfrm>
          <a:prstGeom prst="rect">
            <a:avLst/>
          </a:prstGeom>
        </p:spPr>
        <p:txBody>
          <a:bodyPr vert="horz" lIns="101882" tIns="50941" rIns="101882" bIns="50941" rtlCol="0">
            <a:noAutofit/>
          </a:bodyPr>
          <a:lstStyle/>
          <a:p>
            <a:pPr>
              <a:spcBef>
                <a:spcPts val="669"/>
              </a:spcBef>
              <a:spcAft>
                <a:spcPts val="669"/>
              </a:spcAft>
            </a:pPr>
            <a:r>
              <a:rPr lang="en-US" sz="2800" b="1" dirty="0">
                <a:solidFill>
                  <a:srgbClr val="003366"/>
                </a:solidFill>
                <a:latin typeface="Verdana" pitchFamily="34" charset="0"/>
                <a:ea typeface="Verdana" pitchFamily="34" charset="0"/>
                <a:cs typeface="Verdana" pitchFamily="34" charset="0"/>
              </a:rPr>
              <a:t>Learning Goals should:</a:t>
            </a:r>
          </a:p>
          <a:p>
            <a:pPr marL="382059" indent="-382059">
              <a:spcBef>
                <a:spcPts val="669"/>
              </a:spcBef>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Clearly state what it is students are to learn and understand about mathematics as the result of instruction.</a:t>
            </a:r>
          </a:p>
          <a:p>
            <a:pPr marL="382059" indent="-382059">
              <a:spcBef>
                <a:spcPts val="669"/>
              </a:spcBef>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Be situated within learning progressions. </a:t>
            </a:r>
          </a:p>
          <a:p>
            <a:pPr marL="382059" indent="-382059">
              <a:spcBef>
                <a:spcPts val="669"/>
              </a:spcBef>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Frame the decisions that teachers make during a lesson.</a:t>
            </a:r>
          </a:p>
        </p:txBody>
      </p:sp>
      <p:sp>
        <p:nvSpPr>
          <p:cNvPr id="10" name="TextBox 9"/>
          <p:cNvSpPr txBox="1"/>
          <p:nvPr/>
        </p:nvSpPr>
        <p:spPr>
          <a:xfrm>
            <a:off x="670561" y="7023294"/>
            <a:ext cx="6262158" cy="595319"/>
          </a:xfrm>
          <a:prstGeom prst="rect">
            <a:avLst/>
          </a:prstGeom>
          <a:solidFill>
            <a:srgbClr val="FFFFFF"/>
          </a:solidFill>
        </p:spPr>
        <p:txBody>
          <a:bodyPr wrap="square" lIns="101882" tIns="50941" rIns="101882" bIns="50941" rtlCol="0">
            <a:spAutoFit/>
          </a:bodyPr>
          <a:lstStyle/>
          <a:p>
            <a:r>
              <a:rPr lang="en-US" sz="1600" dirty="0">
                <a:solidFill>
                  <a:srgbClr val="003366"/>
                </a:solidFill>
                <a:latin typeface="Verdana" pitchFamily="34" charset="0"/>
                <a:ea typeface="Verdana" pitchFamily="34" charset="0"/>
                <a:cs typeface="Verdana" pitchFamily="34" charset="0"/>
              </a:rPr>
              <a:t>Daro, Mosher, &amp; Corcoran, 2011; Hattie, 2009; </a:t>
            </a:r>
          </a:p>
          <a:p>
            <a:r>
              <a:rPr lang="en-US" sz="1600" dirty="0">
                <a:solidFill>
                  <a:srgbClr val="003366"/>
                </a:solidFill>
                <a:latin typeface="Verdana" pitchFamily="34" charset="0"/>
                <a:ea typeface="Verdana" pitchFamily="34" charset="0"/>
                <a:cs typeface="Verdana" pitchFamily="34" charset="0"/>
              </a:rPr>
              <a:t>Hiebert, Morris, Berk, &amp; Jensen., 2007; Wiliam, 2011</a:t>
            </a:r>
          </a:p>
        </p:txBody>
      </p:sp>
    </p:spTree>
    <p:extLst>
      <p:ext uri="{BB962C8B-B14F-4D97-AF65-F5344CB8AC3E}">
        <p14:creationId xmlns:p14="http://schemas.microsoft.com/office/powerpoint/2010/main" xmlns="" val="22687830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5691" y="2100884"/>
            <a:ext cx="205754" cy="410654"/>
          </a:xfrm>
          <a:prstGeom prst="rect">
            <a:avLst/>
          </a:prstGeom>
          <a:noFill/>
        </p:spPr>
        <p:txBody>
          <a:bodyPr wrap="none" lIns="101882" tIns="50941" rIns="101882" bIns="50941" rtlCol="0">
            <a:spAutoFit/>
          </a:bodyPr>
          <a:lstStyle/>
          <a:p>
            <a:endParaRPr lang="en-US" dirty="0"/>
          </a:p>
        </p:txBody>
      </p:sp>
      <p:sp>
        <p:nvSpPr>
          <p:cNvPr id="6" name="Title 5"/>
          <p:cNvSpPr>
            <a:spLocks noGrp="1"/>
          </p:cNvSpPr>
          <p:nvPr>
            <p:ph type="title"/>
          </p:nvPr>
        </p:nvSpPr>
        <p:spPr>
          <a:xfrm>
            <a:off x="1089660" y="259080"/>
            <a:ext cx="8717280" cy="949960"/>
          </a:xfrm>
        </p:spPr>
        <p:txBody>
          <a:bodyPr>
            <a:normAutofit/>
          </a:bodyPr>
          <a:lstStyle/>
          <a:p>
            <a:r>
              <a:rPr lang="en-US" sz="3200" b="1" dirty="0">
                <a:solidFill>
                  <a:srgbClr val="003366"/>
                </a:solidFill>
                <a:latin typeface="Verdana" pitchFamily="34" charset="0"/>
                <a:ea typeface="Verdana" pitchFamily="34" charset="0"/>
                <a:cs typeface="Verdana" pitchFamily="34" charset="0"/>
              </a:rPr>
              <a:t>Mr. </a:t>
            </a:r>
            <a:r>
              <a:rPr lang="en-US" sz="3200" b="1" dirty="0" smtClean="0">
                <a:solidFill>
                  <a:srgbClr val="003366"/>
                </a:solidFill>
                <a:latin typeface="Verdana" pitchFamily="34" charset="0"/>
                <a:ea typeface="Verdana" pitchFamily="34" charset="0"/>
                <a:cs typeface="Verdana" pitchFamily="34" charset="0"/>
              </a:rPr>
              <a:t>Harris’s </a:t>
            </a:r>
            <a:r>
              <a:rPr lang="en-US" sz="3200" b="1" dirty="0">
                <a:solidFill>
                  <a:srgbClr val="003366"/>
                </a:solidFill>
                <a:latin typeface="Verdana" pitchFamily="34" charset="0"/>
                <a:ea typeface="Verdana" pitchFamily="34" charset="0"/>
                <a:cs typeface="Verdana" pitchFamily="34" charset="0"/>
              </a:rPr>
              <a:t>Math Goals</a:t>
            </a:r>
          </a:p>
        </p:txBody>
      </p:sp>
      <p:sp>
        <p:nvSpPr>
          <p:cNvPr id="7" name="TextBox 6"/>
          <p:cNvSpPr txBox="1"/>
          <p:nvPr/>
        </p:nvSpPr>
        <p:spPr>
          <a:xfrm>
            <a:off x="3841965" y="3261593"/>
            <a:ext cx="205754" cy="410654"/>
          </a:xfrm>
          <a:prstGeom prst="rect">
            <a:avLst/>
          </a:prstGeom>
          <a:noFill/>
        </p:spPr>
        <p:txBody>
          <a:bodyPr wrap="none" lIns="101882" tIns="50941" rIns="101882" bIns="50941" rtlCol="0">
            <a:spAutoFit/>
          </a:bodyPr>
          <a:lstStyle/>
          <a:p>
            <a:endParaRPr lang="en-US" dirty="0"/>
          </a:p>
        </p:txBody>
      </p:sp>
      <p:sp>
        <p:nvSpPr>
          <p:cNvPr id="11" name="TextBox 10"/>
          <p:cNvSpPr txBox="1"/>
          <p:nvPr/>
        </p:nvSpPr>
        <p:spPr>
          <a:xfrm>
            <a:off x="990600" y="1600200"/>
            <a:ext cx="8801100" cy="2257313"/>
          </a:xfrm>
          <a:prstGeom prst="rect">
            <a:avLst/>
          </a:prstGeom>
          <a:noFill/>
        </p:spPr>
        <p:txBody>
          <a:bodyPr wrap="square" lIns="101882" tIns="50941" rIns="101882" bIns="50941" rtlCol="0">
            <a:spAutoFit/>
          </a:bodyPr>
          <a:lstStyle/>
          <a:p>
            <a:pPr marL="0" lvl="1"/>
            <a:r>
              <a:rPr lang="en-US" sz="2800" dirty="0">
                <a:solidFill>
                  <a:srgbClr val="003366"/>
                </a:solidFill>
                <a:latin typeface="Verdana" pitchFamily="34" charset="0"/>
                <a:ea typeface="Verdana" pitchFamily="34" charset="0"/>
                <a:cs typeface="Verdana" pitchFamily="34" charset="0"/>
              </a:rPr>
              <a:t>Students will recognize the structure of multiplication as equal groups within and among different representations, focusing on identifying the number of equal groups and the size of each group within collections or arrays.</a:t>
            </a:r>
          </a:p>
        </p:txBody>
      </p:sp>
      <p:sp>
        <p:nvSpPr>
          <p:cNvPr id="14" name="TextBox 13"/>
          <p:cNvSpPr txBox="1"/>
          <p:nvPr/>
        </p:nvSpPr>
        <p:spPr>
          <a:xfrm>
            <a:off x="1073607" y="4310411"/>
            <a:ext cx="8984793" cy="784830"/>
          </a:xfrm>
          <a:prstGeom prst="rect">
            <a:avLst/>
          </a:prstGeom>
          <a:solidFill>
            <a:schemeClr val="bg1">
              <a:lumMod val="85000"/>
            </a:schemeClr>
          </a:solidFill>
        </p:spPr>
        <p:txBody>
          <a:bodyPr wrap="square" lIns="101882" tIns="50941" rIns="101882" bIns="50941" rtlCol="0">
            <a:noAutofit/>
          </a:bodyPr>
          <a:lstStyle/>
          <a:p>
            <a:r>
              <a:rPr lang="en-US" sz="2400" b="1" i="1" dirty="0">
                <a:latin typeface="Verdana" pitchFamily="34" charset="0"/>
                <a:ea typeface="Verdana" pitchFamily="34" charset="0"/>
                <a:cs typeface="Verdana" pitchFamily="34" charset="0"/>
              </a:rPr>
              <a:t>Student-friendly version ... </a:t>
            </a:r>
            <a:br>
              <a:rPr lang="en-US" sz="2400" b="1" i="1" dirty="0">
                <a:latin typeface="Verdana" pitchFamily="34" charset="0"/>
                <a:ea typeface="Verdana" pitchFamily="34" charset="0"/>
                <a:cs typeface="Verdana" pitchFamily="34" charset="0"/>
              </a:rPr>
            </a:br>
            <a:endParaRPr lang="en-US" sz="2400" b="1" i="1" dirty="0">
              <a:latin typeface="Verdana" pitchFamily="34" charset="0"/>
              <a:ea typeface="Verdana" pitchFamily="34" charset="0"/>
              <a:cs typeface="Verdana" pitchFamily="34" charset="0"/>
            </a:endParaRPr>
          </a:p>
        </p:txBody>
      </p:sp>
      <p:sp>
        <p:nvSpPr>
          <p:cNvPr id="9" name="TextBox 8"/>
          <p:cNvSpPr txBox="1"/>
          <p:nvPr/>
        </p:nvSpPr>
        <p:spPr>
          <a:xfrm>
            <a:off x="1076574" y="4836161"/>
            <a:ext cx="8984793" cy="1606789"/>
          </a:xfrm>
          <a:prstGeom prst="rect">
            <a:avLst/>
          </a:prstGeom>
          <a:solidFill>
            <a:schemeClr val="bg1">
              <a:lumMod val="85000"/>
            </a:schemeClr>
          </a:solidFill>
        </p:spPr>
        <p:txBody>
          <a:bodyPr wrap="square" lIns="101882" tIns="50941" rIns="101882" bIns="50941" rtlCol="0">
            <a:noAutofit/>
          </a:bodyPr>
          <a:lstStyle/>
          <a:p>
            <a:r>
              <a:rPr lang="en-US" sz="2400" i="1" dirty="0">
                <a:solidFill>
                  <a:srgbClr val="003366"/>
                </a:solidFill>
              </a:rPr>
              <a:t>We are learning to represent and solve word problems and explain how different representations match the story situation and the math operations</a:t>
            </a:r>
            <a:r>
              <a:rPr lang="en-US" sz="2400" b="1" i="1" dirty="0">
                <a:solidFill>
                  <a:srgbClr val="003366"/>
                </a:solidFill>
              </a:rPr>
              <a:t>.</a:t>
            </a:r>
          </a:p>
        </p:txBody>
      </p:sp>
    </p:spTree>
    <p:extLst>
      <p:ext uri="{BB962C8B-B14F-4D97-AF65-F5344CB8AC3E}">
        <p14:creationId xmlns:p14="http://schemas.microsoft.com/office/powerpoint/2010/main" xmlns="" val="66772568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922020" y="1752600"/>
            <a:ext cx="8907780" cy="5613400"/>
          </a:xfrm>
        </p:spPr>
        <p:txBody>
          <a:bodyPr>
            <a:noAutofit/>
          </a:bodyPr>
          <a:lstStyle/>
          <a:p>
            <a:pPr marL="0" indent="0">
              <a:buNone/>
            </a:pPr>
            <a:r>
              <a:rPr lang="en-US" sz="2400" b="1" dirty="0">
                <a:solidFill>
                  <a:srgbClr val="003366"/>
                </a:solidFill>
                <a:latin typeface="Verdana" pitchFamily="34" charset="0"/>
                <a:ea typeface="Verdana" pitchFamily="34" charset="0"/>
                <a:cs typeface="Verdana" pitchFamily="34" charset="0"/>
              </a:rPr>
              <a:t>Standard 3.OA.3. </a:t>
            </a:r>
            <a:r>
              <a:rPr lang="en-US" sz="2400" dirty="0">
                <a:solidFill>
                  <a:srgbClr val="003366"/>
                </a:solidFill>
                <a:latin typeface="Verdana" pitchFamily="34" charset="0"/>
                <a:ea typeface="Verdana" pitchFamily="34" charset="0"/>
                <a:cs typeface="Verdana" pitchFamily="34" charset="0"/>
              </a:rPr>
              <a:t>Use multiplication and division within 100 to solve word problems in situations involving equal groups, arrays, and measurement quantities, </a:t>
            </a:r>
            <a:r>
              <a:rPr lang="en-US" sz="2400" dirty="0" smtClean="0">
                <a:solidFill>
                  <a:srgbClr val="003366"/>
                </a:solidFill>
                <a:latin typeface="Verdana" pitchFamily="34" charset="0"/>
                <a:ea typeface="Verdana" pitchFamily="34" charset="0"/>
                <a:cs typeface="Verdana" pitchFamily="34" charset="0"/>
              </a:rPr>
              <a:t>e.g</a:t>
            </a:r>
            <a:r>
              <a:rPr lang="en-US" sz="2400" dirty="0">
                <a:solidFill>
                  <a:srgbClr val="003366"/>
                </a:solidFill>
                <a:latin typeface="Verdana" pitchFamily="34" charset="0"/>
                <a:ea typeface="Verdana" pitchFamily="34" charset="0"/>
                <a:cs typeface="Verdana" pitchFamily="34" charset="0"/>
              </a:rPr>
              <a:t>., by using drawings and equations with a symbol for the unknown number to represent the problem. </a:t>
            </a:r>
          </a:p>
          <a:p>
            <a:pPr marL="0" indent="0">
              <a:buNone/>
            </a:pPr>
            <a:r>
              <a:rPr lang="en-US" sz="2400" dirty="0" smtClean="0">
                <a:solidFill>
                  <a:srgbClr val="003366"/>
                </a:solidFill>
                <a:latin typeface="Verdana" pitchFamily="34" charset="0"/>
                <a:ea typeface="Verdana" pitchFamily="34" charset="0"/>
                <a:cs typeface="Verdana" pitchFamily="34" charset="0"/>
              </a:rPr>
              <a:t>--------------------------------------------------------------</a:t>
            </a:r>
            <a:endParaRPr lang="en-US" sz="2400" dirty="0">
              <a:solidFill>
                <a:srgbClr val="003366"/>
              </a:solidFill>
              <a:latin typeface="Verdana" pitchFamily="34" charset="0"/>
              <a:ea typeface="Verdana" pitchFamily="34" charset="0"/>
              <a:cs typeface="Verdana" pitchFamily="34" charset="0"/>
            </a:endParaRPr>
          </a:p>
          <a:p>
            <a:pPr marL="0" indent="0">
              <a:buNone/>
            </a:pPr>
            <a:r>
              <a:rPr lang="en-US" sz="2400" b="1" dirty="0">
                <a:solidFill>
                  <a:srgbClr val="003366"/>
                </a:solidFill>
                <a:latin typeface="Verdana" pitchFamily="34" charset="0"/>
                <a:ea typeface="Verdana" pitchFamily="34" charset="0"/>
                <a:cs typeface="Verdana" pitchFamily="34" charset="0"/>
              </a:rPr>
              <a:t>Standard 3.NBT. 3. </a:t>
            </a:r>
            <a:r>
              <a:rPr lang="en-US" sz="2400" dirty="0">
                <a:solidFill>
                  <a:srgbClr val="003366"/>
                </a:solidFill>
                <a:latin typeface="Verdana" pitchFamily="34" charset="0"/>
                <a:ea typeface="Verdana" pitchFamily="34" charset="0"/>
                <a:cs typeface="Verdana" pitchFamily="34" charset="0"/>
              </a:rPr>
              <a:t>Multiply one-digit whole numbers by multiples of 10 in the range 10–90 (e.g., 9 x 80, </a:t>
            </a:r>
            <a:br>
              <a:rPr lang="en-US" sz="2400" dirty="0">
                <a:solidFill>
                  <a:srgbClr val="003366"/>
                </a:solidFill>
                <a:latin typeface="Verdana" pitchFamily="34" charset="0"/>
                <a:ea typeface="Verdana" pitchFamily="34" charset="0"/>
                <a:cs typeface="Verdana" pitchFamily="34" charset="0"/>
              </a:rPr>
            </a:br>
            <a:r>
              <a:rPr lang="en-US" sz="2400" dirty="0">
                <a:solidFill>
                  <a:srgbClr val="003366"/>
                </a:solidFill>
                <a:latin typeface="Verdana" pitchFamily="34" charset="0"/>
                <a:ea typeface="Verdana" pitchFamily="34" charset="0"/>
                <a:cs typeface="Verdana" pitchFamily="34" charset="0"/>
              </a:rPr>
              <a:t>5 x 60) using strategies based on place value and </a:t>
            </a:r>
            <a:br>
              <a:rPr lang="en-US" sz="2400" dirty="0">
                <a:solidFill>
                  <a:srgbClr val="003366"/>
                </a:solidFill>
                <a:latin typeface="Verdana" pitchFamily="34" charset="0"/>
                <a:ea typeface="Verdana" pitchFamily="34" charset="0"/>
                <a:cs typeface="Verdana" pitchFamily="34" charset="0"/>
              </a:rPr>
            </a:br>
            <a:r>
              <a:rPr lang="en-US" sz="2400" dirty="0">
                <a:solidFill>
                  <a:srgbClr val="003366"/>
                </a:solidFill>
                <a:latin typeface="Verdana" pitchFamily="34" charset="0"/>
                <a:ea typeface="Verdana" pitchFamily="34" charset="0"/>
                <a:cs typeface="Verdana" pitchFamily="34" charset="0"/>
              </a:rPr>
              <a:t>properties of operations.</a:t>
            </a:r>
          </a:p>
          <a:p>
            <a:pPr marL="0" indent="0">
              <a:buNone/>
            </a:pPr>
            <a:endParaRPr lang="en-US" sz="2400" dirty="0">
              <a:solidFill>
                <a:srgbClr val="003366"/>
              </a:solidFill>
              <a:latin typeface="Verdana" pitchFamily="34" charset="0"/>
              <a:ea typeface="Verdana" pitchFamily="34" charset="0"/>
              <a:cs typeface="Verdana" pitchFamily="34" charset="0"/>
            </a:endParaRPr>
          </a:p>
        </p:txBody>
      </p:sp>
      <p:sp>
        <p:nvSpPr>
          <p:cNvPr id="6" name="Title 2"/>
          <p:cNvSpPr>
            <a:spLocks noGrp="1"/>
          </p:cNvSpPr>
          <p:nvPr>
            <p:ph type="title"/>
          </p:nvPr>
        </p:nvSpPr>
        <p:spPr>
          <a:xfrm>
            <a:off x="1173481" y="259080"/>
            <a:ext cx="7970519" cy="1036320"/>
          </a:xfrm>
          <a:solidFill>
            <a:schemeClr val="bg1">
              <a:lumMod val="85000"/>
            </a:schemeClr>
          </a:solidFill>
        </p:spPr>
        <p:txBody>
          <a:bodyPr anchor="ctr">
            <a:noAutofit/>
          </a:bodyPr>
          <a:lstStyle/>
          <a:p>
            <a:r>
              <a:rPr lang="en-US" sz="3200" b="1" dirty="0">
                <a:solidFill>
                  <a:srgbClr val="003366"/>
                </a:solidFill>
                <a:latin typeface="Verdana" pitchFamily="34" charset="0"/>
                <a:ea typeface="Verdana" pitchFamily="34" charset="0"/>
                <a:cs typeface="Verdana" pitchFamily="34" charset="0"/>
              </a:rPr>
              <a:t>Alignment to the </a:t>
            </a:r>
            <a:r>
              <a:rPr lang="en-US" sz="3200" b="1" i="1" dirty="0">
                <a:solidFill>
                  <a:srgbClr val="003366"/>
                </a:solidFill>
                <a:latin typeface="Verdana" pitchFamily="34" charset="0"/>
                <a:ea typeface="Verdana" pitchFamily="34" charset="0"/>
                <a:cs typeface="Verdana" pitchFamily="34" charset="0"/>
              </a:rPr>
              <a:t/>
            </a:r>
            <a:br>
              <a:rPr lang="en-US" sz="3200" b="1" i="1" dirty="0">
                <a:solidFill>
                  <a:srgbClr val="003366"/>
                </a:solidFill>
                <a:latin typeface="Verdana" pitchFamily="34" charset="0"/>
                <a:ea typeface="Verdana" pitchFamily="34" charset="0"/>
                <a:cs typeface="Verdana" pitchFamily="34" charset="0"/>
              </a:rPr>
            </a:br>
            <a:r>
              <a:rPr lang="en-US" sz="3200" b="1" i="1" dirty="0">
                <a:solidFill>
                  <a:srgbClr val="003366"/>
                </a:solidFill>
                <a:latin typeface="Verdana" pitchFamily="34" charset="0"/>
                <a:ea typeface="Verdana" pitchFamily="34" charset="0"/>
                <a:cs typeface="Verdana" pitchFamily="34" charset="0"/>
              </a:rPr>
              <a:t>Common Core State Standards</a:t>
            </a:r>
          </a:p>
        </p:txBody>
      </p:sp>
      <p:pic>
        <p:nvPicPr>
          <p:cNvPr id="7" name="Picture 6" descr="Macintosh HD:Users:dmh:Desktop:CCSS-logo44.jpg"/>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9136380" y="259080"/>
            <a:ext cx="770739" cy="1058411"/>
          </a:xfrm>
          <a:prstGeom prst="rect">
            <a:avLst/>
          </a:prstGeom>
          <a:noFill/>
          <a:ln>
            <a:noFill/>
          </a:ln>
        </p:spPr>
      </p:pic>
    </p:spTree>
    <p:extLst>
      <p:ext uri="{BB962C8B-B14F-4D97-AF65-F5344CB8AC3E}">
        <p14:creationId xmlns:p14="http://schemas.microsoft.com/office/powerpoint/2010/main" xmlns="" val="23536656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295400" y="1905000"/>
            <a:ext cx="8130540" cy="4196883"/>
          </a:xfrm>
          <a:prstGeom prst="rect">
            <a:avLst/>
          </a:prstGeom>
          <a:noFill/>
        </p:spPr>
        <p:txBody>
          <a:bodyPr wrap="square" lIns="101882" tIns="50941" rIns="101882" bIns="50941" rtlCol="0">
            <a:spAutoFit/>
          </a:bodyPr>
          <a:lstStyle/>
          <a:p>
            <a:pPr>
              <a:lnSpc>
                <a:spcPct val="110000"/>
              </a:lnSpc>
              <a:spcAft>
                <a:spcPts val="2674"/>
              </a:spcAft>
            </a:pPr>
            <a:r>
              <a:rPr lang="en-US" sz="2800" dirty="0">
                <a:solidFill>
                  <a:srgbClr val="003366"/>
                </a:solidFill>
                <a:latin typeface="Verdana" pitchFamily="34" charset="0"/>
                <a:ea typeface="Verdana" pitchFamily="34" charset="0"/>
                <a:cs typeface="Verdana" pitchFamily="34" charset="0"/>
              </a:rPr>
              <a:t>What were the math expectations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for student learning?</a:t>
            </a:r>
          </a:p>
          <a:p>
            <a:pPr>
              <a:lnSpc>
                <a:spcPct val="110000"/>
              </a:lnSpc>
            </a:pPr>
            <a:r>
              <a:rPr lang="en-US" sz="2800" dirty="0">
                <a:solidFill>
                  <a:srgbClr val="003366"/>
                </a:solidFill>
                <a:latin typeface="Verdana" pitchFamily="34" charset="0"/>
                <a:ea typeface="Verdana" pitchFamily="34" charset="0"/>
                <a:cs typeface="Verdana" pitchFamily="34" charset="0"/>
              </a:rPr>
              <a:t>In what ways did these math goals focus the teacher’s interactions with students throughout the lesson?</a:t>
            </a:r>
          </a:p>
          <a:p>
            <a:pPr>
              <a:lnSpc>
                <a:spcPct val="110000"/>
              </a:lnSpc>
            </a:pPr>
            <a:endParaRPr lang="en-US" sz="2800" dirty="0">
              <a:solidFill>
                <a:srgbClr val="003366"/>
              </a:solidFill>
              <a:latin typeface="Verdana" pitchFamily="34" charset="0"/>
              <a:ea typeface="Verdana" pitchFamily="34" charset="0"/>
              <a:cs typeface="Verdana" pitchFamily="34" charset="0"/>
            </a:endParaRPr>
          </a:p>
          <a:p>
            <a:pPr>
              <a:lnSpc>
                <a:spcPct val="110000"/>
              </a:lnSpc>
            </a:pPr>
            <a:endParaRPr lang="en-US" sz="2800" dirty="0">
              <a:solidFill>
                <a:srgbClr val="003366"/>
              </a:solidFill>
              <a:latin typeface="Verdana" pitchFamily="34" charset="0"/>
              <a:ea typeface="Verdana" pitchFamily="34" charset="0"/>
              <a:cs typeface="Verdana" pitchFamily="34" charset="0"/>
            </a:endParaRPr>
          </a:p>
          <a:p>
            <a:pPr>
              <a:lnSpc>
                <a:spcPct val="110000"/>
              </a:lnSpc>
            </a:pPr>
            <a:r>
              <a:rPr lang="en-US" sz="2800" dirty="0">
                <a:solidFill>
                  <a:srgbClr val="003366"/>
                </a:solidFill>
                <a:latin typeface="Verdana" pitchFamily="34" charset="0"/>
                <a:ea typeface="Verdana" pitchFamily="34" charset="0"/>
                <a:cs typeface="Verdana" pitchFamily="34" charset="0"/>
              </a:rPr>
              <a:t>Consider Case Lines 4-9, 21-24, 27-29.</a:t>
            </a:r>
          </a:p>
        </p:txBody>
      </p:sp>
      <p:sp>
        <p:nvSpPr>
          <p:cNvPr id="4" name="Rectangle 3"/>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27702398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8" name="Title 3"/>
          <p:cNvSpPr txBox="1">
            <a:spLocks/>
          </p:cNvSpPr>
          <p:nvPr/>
        </p:nvSpPr>
        <p:spPr>
          <a:xfrm>
            <a:off x="1676400" y="1554480"/>
            <a:ext cx="7795260" cy="241808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rgbClr val="FFFFFF"/>
                </a:solidFill>
                <a:latin typeface="Verdana" pitchFamily="34" charset="0"/>
                <a:ea typeface="Verdana" pitchFamily="34" charset="0"/>
                <a:cs typeface="Verdana" pitchFamily="34" charset="0"/>
              </a:rPr>
              <a:t>Implement tasks that promote reasoning and problem solving.</a:t>
            </a:r>
          </a:p>
        </p:txBody>
      </p:sp>
      <p:sp>
        <p:nvSpPr>
          <p:cNvPr id="10" name="TextBox 9"/>
          <p:cNvSpPr txBox="1"/>
          <p:nvPr/>
        </p:nvSpPr>
        <p:spPr>
          <a:xfrm>
            <a:off x="1527767" y="4343400"/>
            <a:ext cx="8530633" cy="2082906"/>
          </a:xfrm>
          <a:prstGeom prst="rect">
            <a:avLst/>
          </a:prstGeom>
          <a:noFill/>
        </p:spPr>
        <p:txBody>
          <a:bodyPr wrap="square" lIns="101882" tIns="50941" rIns="101882" bIns="50941" rtlCol="0">
            <a:spAutoFit/>
          </a:bodyPr>
          <a:lstStyle/>
          <a:p>
            <a:pPr>
              <a:spcAft>
                <a:spcPts val="2006"/>
              </a:spcAft>
            </a:pPr>
            <a:r>
              <a:rPr lang="en-US" sz="2400" i="1" dirty="0">
                <a:solidFill>
                  <a:srgbClr val="003366"/>
                </a:solidFill>
                <a:latin typeface="Verdana" pitchFamily="34" charset="0"/>
                <a:ea typeface="Verdana" pitchFamily="34" charset="0"/>
                <a:cs typeface="Verdana" pitchFamily="34" charset="0"/>
              </a:rPr>
              <a:t>Student learning is greatest in classrooms where the tasks consistently encourage high-level student thinking and reasoning</a:t>
            </a:r>
            <a:r>
              <a:rPr lang="da-DK" sz="2400" i="1" dirty="0">
                <a:solidFill>
                  <a:srgbClr val="003366"/>
                </a:solidFill>
                <a:latin typeface="Verdana" pitchFamily="34" charset="0"/>
                <a:ea typeface="Verdana" pitchFamily="34" charset="0"/>
                <a:cs typeface="Verdana" pitchFamily="34" charset="0"/>
              </a:rPr>
              <a:t> and </a:t>
            </a:r>
            <a:r>
              <a:rPr lang="en-US" sz="2400" i="1" dirty="0">
                <a:solidFill>
                  <a:srgbClr val="003366"/>
                </a:solidFill>
                <a:latin typeface="Verdana" pitchFamily="34" charset="0"/>
                <a:ea typeface="Verdana" pitchFamily="34" charset="0"/>
                <a:cs typeface="Verdana" pitchFamily="34" charset="0"/>
              </a:rPr>
              <a:t>least</a:t>
            </a:r>
            <a:r>
              <a:rPr lang="da-DK" sz="2400" i="1" dirty="0">
                <a:solidFill>
                  <a:srgbClr val="003366"/>
                </a:solidFill>
                <a:latin typeface="Verdana" pitchFamily="34" charset="0"/>
                <a:ea typeface="Verdana" pitchFamily="34" charset="0"/>
                <a:cs typeface="Verdana" pitchFamily="34" charset="0"/>
              </a:rPr>
              <a:t> in </a:t>
            </a:r>
            <a:r>
              <a:rPr lang="en-US" sz="2400" i="1" dirty="0">
                <a:solidFill>
                  <a:srgbClr val="003366"/>
                </a:solidFill>
                <a:latin typeface="Verdana" pitchFamily="34" charset="0"/>
                <a:ea typeface="Verdana" pitchFamily="34" charset="0"/>
                <a:cs typeface="Verdana" pitchFamily="34" charset="0"/>
              </a:rPr>
              <a:t>classrooms where the tasks are routinely procedural in nature. </a:t>
            </a:r>
          </a:p>
          <a:p>
            <a:pPr algn="r"/>
            <a:r>
              <a:rPr lang="da-DK" sz="1600" dirty="0">
                <a:solidFill>
                  <a:srgbClr val="003366"/>
                </a:solidFill>
                <a:latin typeface="Verdana" pitchFamily="34" charset="0"/>
                <a:ea typeface="Verdana" pitchFamily="34" charset="0"/>
                <a:cs typeface="Verdana" pitchFamily="34" charset="0"/>
              </a:rPr>
              <a:t>(Boaler &amp; </a:t>
            </a:r>
            <a:r>
              <a:rPr lang="da-DK" sz="1600" dirty="0" smtClean="0">
                <a:solidFill>
                  <a:srgbClr val="003366"/>
                </a:solidFill>
                <a:latin typeface="Verdana" pitchFamily="34" charset="0"/>
                <a:ea typeface="Verdana" pitchFamily="34" charset="0"/>
                <a:cs typeface="Verdana" pitchFamily="34" charset="0"/>
              </a:rPr>
              <a:t>Staples, </a:t>
            </a:r>
            <a:r>
              <a:rPr lang="da-DK" sz="1600" dirty="0">
                <a:solidFill>
                  <a:srgbClr val="003366"/>
                </a:solidFill>
                <a:latin typeface="Verdana" pitchFamily="34" charset="0"/>
                <a:ea typeface="Verdana" pitchFamily="34" charset="0"/>
                <a:cs typeface="Verdana" pitchFamily="34" charset="0"/>
              </a:rPr>
              <a:t>2008;</a:t>
            </a:r>
            <a:r>
              <a:rPr lang="en-US" sz="1600" dirty="0">
                <a:solidFill>
                  <a:srgbClr val="003366"/>
                </a:solidFill>
                <a:latin typeface="Verdana" pitchFamily="34" charset="0"/>
                <a:ea typeface="Verdana" pitchFamily="34" charset="0"/>
                <a:cs typeface="Verdana" pitchFamily="34" charset="0"/>
              </a:rPr>
              <a:t> Stein &amp; </a:t>
            </a:r>
            <a:r>
              <a:rPr lang="en-US" sz="1600" dirty="0" smtClean="0">
                <a:solidFill>
                  <a:srgbClr val="003366"/>
                </a:solidFill>
                <a:latin typeface="Verdana" pitchFamily="34" charset="0"/>
                <a:ea typeface="Verdana" pitchFamily="34" charset="0"/>
                <a:cs typeface="Verdana" pitchFamily="34" charset="0"/>
              </a:rPr>
              <a:t>Lane, </a:t>
            </a:r>
            <a:r>
              <a:rPr lang="en-US" sz="1600" dirty="0">
                <a:solidFill>
                  <a:srgbClr val="003366"/>
                </a:solidFill>
                <a:latin typeface="Verdana" pitchFamily="34" charset="0"/>
                <a:ea typeface="Verdana" pitchFamily="34" charset="0"/>
                <a:cs typeface="Verdana" pitchFamily="34" charset="0"/>
              </a:rPr>
              <a:t>1996)</a:t>
            </a:r>
          </a:p>
        </p:txBody>
      </p:sp>
      <p:sp>
        <p:nvSpPr>
          <p:cNvPr id="12" name="Rectangle 11"/>
          <p:cNvSpPr/>
          <p:nvPr/>
        </p:nvSpPr>
        <p:spPr>
          <a:xfrm>
            <a:off x="-14863" y="1468120"/>
            <a:ext cx="1508759" cy="2504440"/>
          </a:xfrm>
          <a:prstGeom prst="rect">
            <a:avLst/>
          </a:prstGeom>
        </p:spPr>
        <p:txBody>
          <a:bodyPr wrap="square" lIns="101882" tIns="50941" rIns="101882" bIns="50941" anchor="ctr">
            <a:noAutofit/>
          </a:bodyPr>
          <a:lstStyle/>
          <a:p>
            <a:pPr algn="ctr"/>
            <a:r>
              <a:rPr lang="en-US" dirty="0">
                <a:solidFill>
                  <a:schemeClr val="bg1"/>
                </a:solidFill>
                <a:latin typeface="Verdana" pitchFamily="34" charset="0"/>
                <a:ea typeface="Verdana" pitchFamily="34" charset="0"/>
                <a:cs typeface="Verdana" pitchFamily="34" charset="0"/>
              </a:rPr>
              <a:t>Math</a:t>
            </a:r>
          </a:p>
          <a:p>
            <a:pPr algn="ctr"/>
            <a:r>
              <a:rPr lang="en-US" dirty="0">
                <a:solidFill>
                  <a:schemeClr val="bg1"/>
                </a:solidFill>
                <a:latin typeface="Verdana" pitchFamily="34" charset="0"/>
                <a:ea typeface="Verdana" pitchFamily="34" charset="0"/>
                <a:cs typeface="Verdana" pitchFamily="34" charset="0"/>
              </a:rPr>
              <a:t>Teaching</a:t>
            </a:r>
          </a:p>
          <a:p>
            <a:pPr algn="ctr"/>
            <a:r>
              <a:rPr lang="en-US" dirty="0">
                <a:solidFill>
                  <a:schemeClr val="bg1"/>
                </a:solidFill>
                <a:latin typeface="Verdana" pitchFamily="34" charset="0"/>
                <a:ea typeface="Verdana" pitchFamily="34" charset="0"/>
                <a:cs typeface="Verdana" pitchFamily="34" charset="0"/>
              </a:rPr>
              <a:t>Practice</a:t>
            </a:r>
          </a:p>
          <a:p>
            <a:pPr algn="ctr"/>
            <a:r>
              <a:rPr lang="en-US" dirty="0">
                <a:solidFill>
                  <a:schemeClr val="bg1"/>
                </a:solidFill>
                <a:latin typeface="Verdana" pitchFamily="34" charset="0"/>
                <a:ea typeface="Verdana" pitchFamily="34" charset="0"/>
                <a:cs typeface="Verdana" pitchFamily="34" charset="0"/>
              </a:rPr>
              <a:t>2</a:t>
            </a:r>
          </a:p>
        </p:txBody>
      </p:sp>
    </p:spTree>
    <p:extLst>
      <p:ext uri="{BB962C8B-B14F-4D97-AF65-F5344CB8AC3E}">
        <p14:creationId xmlns:p14="http://schemas.microsoft.com/office/powerpoint/2010/main" xmlns="" val="26173436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b="1" dirty="0">
                <a:solidFill>
                  <a:srgbClr val="FFFFFF"/>
                </a:solidFill>
                <a:latin typeface="Verdana" pitchFamily="34" charset="0"/>
                <a:ea typeface="Verdana" pitchFamily="34" charset="0"/>
                <a:cs typeface="Verdana" pitchFamily="34" charset="0"/>
              </a:rPr>
              <a:t>Implement tasks that promote </a:t>
            </a:r>
            <a:br>
              <a:rPr lang="en-US" b="1" dirty="0">
                <a:solidFill>
                  <a:srgbClr val="FFFFFF"/>
                </a:solidFill>
                <a:latin typeface="Verdana" pitchFamily="34" charset="0"/>
                <a:ea typeface="Verdana" pitchFamily="34" charset="0"/>
                <a:cs typeface="Verdana" pitchFamily="34" charset="0"/>
              </a:rPr>
            </a:br>
            <a:r>
              <a:rPr lang="en-US" b="1" dirty="0">
                <a:solidFill>
                  <a:srgbClr val="FFFFFF"/>
                </a:solidFill>
                <a:latin typeface="Verdana" pitchFamily="34" charset="0"/>
                <a:ea typeface="Verdana" pitchFamily="34" charset="0"/>
                <a:cs typeface="Verdana" pitchFamily="34" charset="0"/>
              </a:rPr>
              <a:t>reasoning and problem solving</a:t>
            </a: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1066800" y="1905000"/>
            <a:ext cx="8580120" cy="5267960"/>
          </a:xfrm>
          <a:prstGeom prst="rect">
            <a:avLst/>
          </a:prstGeom>
        </p:spPr>
        <p:txBody>
          <a:bodyPr vert="horz" lIns="101882" tIns="50941" rIns="101882" bIns="50941" rtlCol="0">
            <a:noAutofit/>
          </a:bodyPr>
          <a:lstStyle/>
          <a:p>
            <a:pPr>
              <a:spcBef>
                <a:spcPts val="669"/>
              </a:spcBef>
            </a:pPr>
            <a:r>
              <a:rPr lang="en-US" sz="2800" b="1" dirty="0">
                <a:solidFill>
                  <a:srgbClr val="003366"/>
                </a:solidFill>
                <a:latin typeface="Verdana" pitchFamily="34" charset="0"/>
                <a:ea typeface="Verdana" pitchFamily="34" charset="0"/>
                <a:cs typeface="Verdana" pitchFamily="34" charset="0"/>
              </a:rPr>
              <a:t>Mathematical tasks should:</a:t>
            </a:r>
          </a:p>
          <a:p>
            <a:pPr marL="509412" indent="-509412">
              <a:spcBef>
                <a:spcPts val="669"/>
              </a:spcBef>
              <a:buFont typeface="Arial"/>
              <a:buChar char="•"/>
            </a:pPr>
            <a:r>
              <a:rPr lang="en-US" sz="2800" dirty="0">
                <a:solidFill>
                  <a:srgbClr val="003366"/>
                </a:solidFill>
                <a:latin typeface="Verdana" pitchFamily="34" charset="0"/>
                <a:ea typeface="Verdana" pitchFamily="34" charset="0"/>
                <a:cs typeface="Verdana" pitchFamily="34" charset="0"/>
              </a:rPr>
              <a:t>Allow students to explore mathematical ideas or use procedures in ways that are connected to understanding concepts. </a:t>
            </a:r>
          </a:p>
          <a:p>
            <a:pPr marL="509412" indent="-509412">
              <a:spcBef>
                <a:spcPts val="669"/>
              </a:spcBef>
              <a:buFont typeface="Arial"/>
              <a:buChar char="•"/>
            </a:pPr>
            <a:r>
              <a:rPr lang="en-US" sz="2800" dirty="0">
                <a:solidFill>
                  <a:srgbClr val="003366"/>
                </a:solidFill>
                <a:latin typeface="Verdana" pitchFamily="34" charset="0"/>
                <a:ea typeface="Verdana" pitchFamily="34" charset="0"/>
                <a:cs typeface="Verdana" pitchFamily="34" charset="0"/>
              </a:rPr>
              <a:t>Build on students’ current understanding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and experiences. </a:t>
            </a:r>
          </a:p>
          <a:p>
            <a:pPr marL="509412" indent="-509412">
              <a:spcBef>
                <a:spcPts val="669"/>
              </a:spcBef>
              <a:buFont typeface="Arial"/>
              <a:buChar char="•"/>
            </a:pPr>
            <a:r>
              <a:rPr lang="en-US" sz="2800" dirty="0">
                <a:solidFill>
                  <a:srgbClr val="003366"/>
                </a:solidFill>
                <a:latin typeface="Verdana" pitchFamily="34" charset="0"/>
                <a:ea typeface="Verdana" pitchFamily="34" charset="0"/>
                <a:cs typeface="Verdana" pitchFamily="34" charset="0"/>
              </a:rPr>
              <a:t>Have multiple entry points.</a:t>
            </a:r>
          </a:p>
          <a:p>
            <a:pPr marL="509412" indent="-509412">
              <a:spcBef>
                <a:spcPts val="669"/>
              </a:spcBef>
              <a:buFont typeface="Arial"/>
              <a:buChar char="•"/>
            </a:pPr>
            <a:r>
              <a:rPr lang="en-US" sz="2800" dirty="0">
                <a:solidFill>
                  <a:srgbClr val="003366"/>
                </a:solidFill>
                <a:latin typeface="Verdana" pitchFamily="34" charset="0"/>
                <a:ea typeface="Verdana" pitchFamily="34" charset="0"/>
                <a:cs typeface="Verdana" pitchFamily="34" charset="0"/>
              </a:rPr>
              <a:t>Allow for varied solution strategies.</a:t>
            </a:r>
          </a:p>
        </p:txBody>
      </p:sp>
      <p:sp>
        <p:nvSpPr>
          <p:cNvPr id="10" name="TextBox 9"/>
          <p:cNvSpPr txBox="1"/>
          <p:nvPr/>
        </p:nvSpPr>
        <p:spPr>
          <a:xfrm>
            <a:off x="670561" y="7023294"/>
            <a:ext cx="6262158" cy="595319"/>
          </a:xfrm>
          <a:prstGeom prst="rect">
            <a:avLst/>
          </a:prstGeom>
          <a:solidFill>
            <a:srgbClr val="FFFFFF"/>
          </a:solidFill>
        </p:spPr>
        <p:txBody>
          <a:bodyPr wrap="square" lIns="101882" tIns="50941" rIns="101882" bIns="50941" rtlCol="0">
            <a:spAutoFit/>
          </a:bodyPr>
          <a:lstStyle/>
          <a:p>
            <a:r>
              <a:rPr lang="en-US" sz="1600" dirty="0">
                <a:solidFill>
                  <a:srgbClr val="003366"/>
                </a:solidFill>
                <a:latin typeface="Verdana" pitchFamily="34" charset="0"/>
                <a:ea typeface="Verdana" pitchFamily="34" charset="0"/>
                <a:cs typeface="Verdana" pitchFamily="34" charset="0"/>
              </a:rPr>
              <a:t>Boaler &amp; Staples, 2008; Hiebert et al., 1997; </a:t>
            </a:r>
            <a:br>
              <a:rPr lang="en-US" sz="1600" dirty="0">
                <a:solidFill>
                  <a:srgbClr val="003366"/>
                </a:solidFill>
                <a:latin typeface="Verdana" pitchFamily="34" charset="0"/>
                <a:ea typeface="Verdana" pitchFamily="34" charset="0"/>
                <a:cs typeface="Verdana" pitchFamily="34" charset="0"/>
              </a:rPr>
            </a:br>
            <a:r>
              <a:rPr lang="en-US" sz="1600" dirty="0">
                <a:solidFill>
                  <a:srgbClr val="003366"/>
                </a:solidFill>
                <a:latin typeface="Verdana" pitchFamily="34" charset="0"/>
                <a:ea typeface="Verdana" pitchFamily="34" charset="0"/>
                <a:cs typeface="Verdana" pitchFamily="34" charset="0"/>
              </a:rPr>
              <a:t>Stein, Smith, Henningsen, &amp; Silver, 2009</a:t>
            </a:r>
          </a:p>
        </p:txBody>
      </p:sp>
    </p:spTree>
    <p:extLst>
      <p:ext uri="{BB962C8B-B14F-4D97-AF65-F5344CB8AC3E}">
        <p14:creationId xmlns:p14="http://schemas.microsoft.com/office/powerpoint/2010/main" xmlns="" val="17116118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295400" y="2362200"/>
            <a:ext cx="8046720" cy="3376658"/>
          </a:xfrm>
          <a:prstGeom prst="rect">
            <a:avLst/>
          </a:prstGeom>
          <a:noFill/>
        </p:spPr>
        <p:txBody>
          <a:bodyPr wrap="square" lIns="101882" tIns="50941" rIns="101882" bIns="50941" rtlCol="0">
            <a:spAutoFit/>
          </a:bodyPr>
          <a:lstStyle/>
          <a:p>
            <a:pPr>
              <a:lnSpc>
                <a:spcPct val="110000"/>
              </a:lnSpc>
            </a:pPr>
            <a:r>
              <a:rPr lang="en-US" sz="2800" dirty="0">
                <a:solidFill>
                  <a:srgbClr val="003366"/>
                </a:solidFill>
                <a:latin typeface="Verdana" pitchFamily="34" charset="0"/>
                <a:ea typeface="Verdana" pitchFamily="34" charset="0"/>
                <a:cs typeface="Verdana" pitchFamily="34" charset="0"/>
              </a:rPr>
              <a:t>In what ways did the implementation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of the task allow for multiple entry points and engage students in reasoning and problem solving?</a:t>
            </a:r>
          </a:p>
          <a:p>
            <a:pPr>
              <a:lnSpc>
                <a:spcPct val="110000"/>
              </a:lnSpc>
            </a:pPr>
            <a:endParaRPr lang="en-US" sz="2800" dirty="0">
              <a:solidFill>
                <a:srgbClr val="003366"/>
              </a:solidFill>
              <a:latin typeface="Verdana" pitchFamily="34" charset="0"/>
              <a:ea typeface="Verdana" pitchFamily="34" charset="0"/>
              <a:cs typeface="Verdana" pitchFamily="34" charset="0"/>
            </a:endParaRPr>
          </a:p>
          <a:p>
            <a:pPr>
              <a:lnSpc>
                <a:spcPct val="110000"/>
              </a:lnSpc>
            </a:pPr>
            <a:endParaRPr lang="en-US" sz="2800" dirty="0">
              <a:solidFill>
                <a:srgbClr val="003366"/>
              </a:solidFill>
              <a:latin typeface="Verdana" pitchFamily="34" charset="0"/>
              <a:ea typeface="Verdana" pitchFamily="34" charset="0"/>
              <a:cs typeface="Verdana" pitchFamily="34" charset="0"/>
            </a:endParaRPr>
          </a:p>
          <a:p>
            <a:pPr>
              <a:lnSpc>
                <a:spcPct val="110000"/>
              </a:lnSpc>
            </a:pPr>
            <a:r>
              <a:rPr lang="en-US" sz="2800" dirty="0">
                <a:solidFill>
                  <a:srgbClr val="003366"/>
                </a:solidFill>
                <a:latin typeface="Verdana" pitchFamily="34" charset="0"/>
                <a:ea typeface="Verdana" pitchFamily="34" charset="0"/>
                <a:cs typeface="Verdana" pitchFamily="34" charset="0"/>
              </a:rPr>
              <a:t>Consider Case Lines 26-30 &amp; 38-41.</a:t>
            </a:r>
          </a:p>
        </p:txBody>
      </p:sp>
      <p:sp>
        <p:nvSpPr>
          <p:cNvPr id="5" name="Rectangle 4"/>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30138835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8" name="Title 3"/>
          <p:cNvSpPr txBox="1">
            <a:spLocks/>
          </p:cNvSpPr>
          <p:nvPr/>
        </p:nvSpPr>
        <p:spPr>
          <a:xfrm>
            <a:off x="1676400" y="1381760"/>
            <a:ext cx="7795260" cy="267716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rgbClr val="FFFFFF"/>
                </a:solidFill>
                <a:latin typeface="Verdana" pitchFamily="34" charset="0"/>
                <a:ea typeface="Verdana" pitchFamily="34" charset="0"/>
                <a:cs typeface="Verdana" pitchFamily="34" charset="0"/>
              </a:rPr>
              <a:t>Use and connect</a:t>
            </a:r>
          </a:p>
          <a:p>
            <a:pPr algn="l"/>
            <a:r>
              <a:rPr lang="en-US" dirty="0">
                <a:solidFill>
                  <a:srgbClr val="FFFFFF"/>
                </a:solidFill>
                <a:latin typeface="Verdana" pitchFamily="34" charset="0"/>
                <a:ea typeface="Verdana" pitchFamily="34" charset="0"/>
                <a:cs typeface="Verdana" pitchFamily="34" charset="0"/>
              </a:rPr>
              <a:t>mathematical representations.</a:t>
            </a:r>
          </a:p>
        </p:txBody>
      </p:sp>
      <p:sp>
        <p:nvSpPr>
          <p:cNvPr id="11" name="Rectangle 10"/>
          <p:cNvSpPr/>
          <p:nvPr/>
        </p:nvSpPr>
        <p:spPr>
          <a:xfrm>
            <a:off x="-14863" y="1468120"/>
            <a:ext cx="1508759" cy="2504440"/>
          </a:xfrm>
          <a:prstGeom prst="rect">
            <a:avLst/>
          </a:prstGeom>
        </p:spPr>
        <p:txBody>
          <a:bodyPr wrap="square" lIns="101882" tIns="50941" rIns="101882" bIns="50941" anchor="ctr">
            <a:noAutofit/>
          </a:bodyPr>
          <a:lstStyle/>
          <a:p>
            <a:pPr algn="ctr"/>
            <a:r>
              <a:rPr lang="en-US" sz="2500" dirty="0">
                <a:solidFill>
                  <a:schemeClr val="bg1"/>
                </a:solidFill>
              </a:rPr>
              <a:t>Math</a:t>
            </a:r>
          </a:p>
          <a:p>
            <a:pPr algn="ctr"/>
            <a:r>
              <a:rPr lang="en-US" sz="2500" dirty="0">
                <a:solidFill>
                  <a:schemeClr val="bg1"/>
                </a:solidFill>
              </a:rPr>
              <a:t>Teaching</a:t>
            </a:r>
          </a:p>
          <a:p>
            <a:pPr algn="ctr"/>
            <a:r>
              <a:rPr lang="en-US" sz="2500" dirty="0">
                <a:solidFill>
                  <a:schemeClr val="bg1"/>
                </a:solidFill>
              </a:rPr>
              <a:t>Practice</a:t>
            </a:r>
          </a:p>
          <a:p>
            <a:pPr algn="ctr"/>
            <a:r>
              <a:rPr lang="en-US" sz="2500" dirty="0">
                <a:solidFill>
                  <a:schemeClr val="bg1"/>
                </a:solidFill>
              </a:rPr>
              <a:t>3</a:t>
            </a:r>
          </a:p>
        </p:txBody>
      </p:sp>
      <p:sp>
        <p:nvSpPr>
          <p:cNvPr id="12" name="Rectangle 11"/>
          <p:cNvSpPr/>
          <p:nvPr/>
        </p:nvSpPr>
        <p:spPr>
          <a:xfrm>
            <a:off x="1516431" y="4343400"/>
            <a:ext cx="8541969" cy="2472756"/>
          </a:xfrm>
          <a:prstGeom prst="rect">
            <a:avLst/>
          </a:prstGeom>
        </p:spPr>
        <p:txBody>
          <a:bodyPr wrap="square" lIns="101882" tIns="50941" rIns="101882" bIns="50941">
            <a:spAutoFit/>
          </a:bodyPr>
          <a:lstStyle/>
          <a:p>
            <a:pPr>
              <a:lnSpc>
                <a:spcPct val="110000"/>
              </a:lnSpc>
            </a:pPr>
            <a:r>
              <a:rPr lang="en-US" sz="2800" i="1" dirty="0">
                <a:solidFill>
                  <a:srgbClr val="003366"/>
                </a:solidFill>
                <a:latin typeface="Verdana" pitchFamily="34" charset="0"/>
                <a:ea typeface="Verdana" pitchFamily="34" charset="0"/>
                <a:cs typeface="Verdana" pitchFamily="34" charset="0"/>
              </a:rPr>
              <a:t>Because of the abstract nature of mathematics, people have access to mathematical ideas only through the representations of those ideas.</a:t>
            </a:r>
            <a:r>
              <a:rPr lang="en-US" sz="2800" dirty="0">
                <a:solidFill>
                  <a:srgbClr val="003366"/>
                </a:solidFill>
                <a:latin typeface="Verdana" pitchFamily="34" charset="0"/>
                <a:ea typeface="Verdana" pitchFamily="34" charset="0"/>
                <a:cs typeface="Verdana" pitchFamily="34" charset="0"/>
              </a:rPr>
              <a:t> </a:t>
            </a:r>
          </a:p>
          <a:p>
            <a:pPr>
              <a:lnSpc>
                <a:spcPct val="110000"/>
              </a:lnSpc>
            </a:pPr>
            <a:endParaRPr lang="en-US" sz="1200" dirty="0">
              <a:solidFill>
                <a:srgbClr val="003366"/>
              </a:solidFill>
              <a:latin typeface="Verdana" pitchFamily="34" charset="0"/>
              <a:ea typeface="Verdana" pitchFamily="34" charset="0"/>
              <a:cs typeface="Verdana" pitchFamily="34" charset="0"/>
            </a:endParaRPr>
          </a:p>
          <a:p>
            <a:pPr algn="r">
              <a:lnSpc>
                <a:spcPct val="110000"/>
              </a:lnSpc>
            </a:pPr>
            <a:r>
              <a:rPr lang="en-US" sz="1600" dirty="0">
                <a:solidFill>
                  <a:srgbClr val="003366"/>
                </a:solidFill>
                <a:latin typeface="Verdana" pitchFamily="34" charset="0"/>
                <a:ea typeface="Verdana" pitchFamily="34" charset="0"/>
                <a:cs typeface="Verdana" pitchFamily="34" charset="0"/>
              </a:rPr>
              <a:t>(National Research Council, 2001, p. 94) </a:t>
            </a:r>
          </a:p>
        </p:txBody>
      </p:sp>
    </p:spTree>
    <p:extLst>
      <p:ext uri="{BB962C8B-B14F-4D97-AF65-F5344CB8AC3E}">
        <p14:creationId xmlns:p14="http://schemas.microsoft.com/office/powerpoint/2010/main" xmlns="" val="24146768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b="1" dirty="0">
                <a:solidFill>
                  <a:srgbClr val="FFFFFF"/>
                </a:solidFill>
                <a:latin typeface="Verdana" pitchFamily="34" charset="0"/>
                <a:ea typeface="Verdana" pitchFamily="34" charset="0"/>
                <a:cs typeface="Verdana" pitchFamily="34" charset="0"/>
              </a:rPr>
              <a:t>Use and connect</a:t>
            </a:r>
          </a:p>
          <a:p>
            <a:r>
              <a:rPr lang="en-US" b="1" dirty="0">
                <a:solidFill>
                  <a:srgbClr val="FFFFFF"/>
                </a:solidFill>
                <a:latin typeface="Verdana" pitchFamily="34" charset="0"/>
                <a:ea typeface="Verdana" pitchFamily="34" charset="0"/>
                <a:cs typeface="Verdana" pitchFamily="34" charset="0"/>
              </a:rPr>
              <a:t>mathematical representations</a:t>
            </a: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914400" y="1905000"/>
            <a:ext cx="8763000" cy="4490720"/>
          </a:xfrm>
          <a:prstGeom prst="rect">
            <a:avLst/>
          </a:prstGeom>
        </p:spPr>
        <p:txBody>
          <a:bodyPr vert="horz" lIns="101882" tIns="50941" rIns="101882" bIns="50941" rtlCol="0">
            <a:noAutofit/>
          </a:bodyPr>
          <a:lstStyle/>
          <a:p>
            <a:pPr marL="127353" indent="-127353">
              <a:spcBef>
                <a:spcPts val="669"/>
              </a:spcBef>
              <a:spcAft>
                <a:spcPts val="669"/>
              </a:spcAft>
            </a:pPr>
            <a:r>
              <a:rPr lang="en-US" sz="2800" b="1" dirty="0">
                <a:solidFill>
                  <a:srgbClr val="003366"/>
                </a:solidFill>
                <a:latin typeface="Verdana" pitchFamily="34" charset="0"/>
                <a:ea typeface="Verdana" pitchFamily="34" charset="0"/>
                <a:cs typeface="Verdana" pitchFamily="34" charset="0"/>
              </a:rPr>
              <a:t>Different Representations should:</a:t>
            </a:r>
          </a:p>
          <a:p>
            <a:pPr marL="382059" indent="-382059">
              <a:spcBef>
                <a:spcPts val="669"/>
              </a:spcBef>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Be introduced, discussed, and connected.</a:t>
            </a:r>
          </a:p>
          <a:p>
            <a:pPr marL="382059" indent="-382059">
              <a:spcBef>
                <a:spcPts val="669"/>
              </a:spcBef>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Be used to focus students’ attention on the structure of mathematical ideas by examining essential features. </a:t>
            </a:r>
          </a:p>
          <a:p>
            <a:pPr marL="382059" indent="-382059">
              <a:spcBef>
                <a:spcPts val="669"/>
              </a:spcBef>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Support students’ ability to justify and explain their reasoning.</a:t>
            </a:r>
          </a:p>
        </p:txBody>
      </p:sp>
      <p:sp>
        <p:nvSpPr>
          <p:cNvPr id="8" name="TextBox 7"/>
          <p:cNvSpPr txBox="1"/>
          <p:nvPr/>
        </p:nvSpPr>
        <p:spPr>
          <a:xfrm>
            <a:off x="685800" y="6781800"/>
            <a:ext cx="6262158" cy="841541"/>
          </a:xfrm>
          <a:prstGeom prst="rect">
            <a:avLst/>
          </a:prstGeom>
          <a:solidFill>
            <a:srgbClr val="FFFFFF"/>
          </a:solidFill>
        </p:spPr>
        <p:txBody>
          <a:bodyPr wrap="square" lIns="101882" tIns="50941" rIns="101882" bIns="50941" rtlCol="0">
            <a:spAutoFit/>
          </a:bodyPr>
          <a:lstStyle/>
          <a:p>
            <a:r>
              <a:rPr lang="en-US" sz="1600" dirty="0">
                <a:solidFill>
                  <a:srgbClr val="003366"/>
                </a:solidFill>
                <a:latin typeface="Verdana" pitchFamily="34" charset="0"/>
                <a:ea typeface="Verdana" pitchFamily="34" charset="0"/>
                <a:cs typeface="Verdana" pitchFamily="34" charset="0"/>
              </a:rPr>
              <a:t>Lesh, Post, &amp; Behr, 1987; Marshall, Superfine, &amp; Canty, 2010; </a:t>
            </a:r>
          </a:p>
          <a:p>
            <a:r>
              <a:rPr lang="en-US" sz="1600" dirty="0">
                <a:solidFill>
                  <a:srgbClr val="003366"/>
                </a:solidFill>
                <a:latin typeface="Verdana" pitchFamily="34" charset="0"/>
                <a:ea typeface="Verdana" pitchFamily="34" charset="0"/>
                <a:cs typeface="Verdana" pitchFamily="34" charset="0"/>
              </a:rPr>
              <a:t>Tripathi, 2008; Webb, Boswinkel, &amp; Dekker, 2008</a:t>
            </a:r>
          </a:p>
        </p:txBody>
      </p:sp>
    </p:spTree>
    <p:extLst>
      <p:ext uri="{BB962C8B-B14F-4D97-AF65-F5344CB8AC3E}">
        <p14:creationId xmlns:p14="http://schemas.microsoft.com/office/powerpoint/2010/main" xmlns="" val="36690496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grpSp>
        <p:nvGrpSpPr>
          <p:cNvPr id="5" name="Group 4"/>
          <p:cNvGrpSpPr/>
          <p:nvPr/>
        </p:nvGrpSpPr>
        <p:grpSpPr>
          <a:xfrm>
            <a:off x="1173480" y="1371600"/>
            <a:ext cx="7459980" cy="5181600"/>
            <a:chOff x="549522" y="737782"/>
            <a:chExt cx="6629764" cy="3761620"/>
          </a:xfrm>
          <a:solidFill>
            <a:srgbClr val="003366"/>
          </a:solidFill>
        </p:grpSpPr>
        <p:sp>
          <p:nvSpPr>
            <p:cNvPr id="6" name="Oval 5"/>
            <p:cNvSpPr/>
            <p:nvPr/>
          </p:nvSpPr>
          <p:spPr>
            <a:xfrm>
              <a:off x="1585423" y="3692913"/>
              <a:ext cx="2091514" cy="806489"/>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pc="-56" dirty="0">
                  <a:solidFill>
                    <a:schemeClr val="bg1"/>
                  </a:solidFill>
                  <a:latin typeface="Verdana" pitchFamily="34" charset="0"/>
                  <a:ea typeface="Verdana" pitchFamily="34" charset="0"/>
                  <a:cs typeface="Verdana" pitchFamily="34" charset="0"/>
                </a:rPr>
                <a:t>Contextual</a:t>
              </a:r>
            </a:p>
          </p:txBody>
        </p:sp>
        <p:sp>
          <p:nvSpPr>
            <p:cNvPr id="7" name="Oval 6"/>
            <p:cNvSpPr/>
            <p:nvPr/>
          </p:nvSpPr>
          <p:spPr>
            <a:xfrm>
              <a:off x="549522" y="2010850"/>
              <a:ext cx="2091514" cy="773475"/>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Verdana" pitchFamily="34" charset="0"/>
                  <a:ea typeface="Verdana" pitchFamily="34" charset="0"/>
                  <a:cs typeface="Verdana" pitchFamily="34" charset="0"/>
                </a:rPr>
                <a:t>Physical</a:t>
              </a:r>
            </a:p>
          </p:txBody>
        </p:sp>
        <p:sp>
          <p:nvSpPr>
            <p:cNvPr id="8" name="Oval 7"/>
            <p:cNvSpPr/>
            <p:nvPr/>
          </p:nvSpPr>
          <p:spPr>
            <a:xfrm>
              <a:off x="2904661" y="737782"/>
              <a:ext cx="2091514" cy="825445"/>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Verdana" pitchFamily="34" charset="0"/>
                  <a:ea typeface="Verdana" pitchFamily="34" charset="0"/>
                  <a:cs typeface="Verdana" pitchFamily="34" charset="0"/>
                </a:rPr>
                <a:t>Visual</a:t>
              </a:r>
            </a:p>
          </p:txBody>
        </p:sp>
        <p:sp>
          <p:nvSpPr>
            <p:cNvPr id="9" name="Oval 8"/>
            <p:cNvSpPr/>
            <p:nvPr/>
          </p:nvSpPr>
          <p:spPr>
            <a:xfrm>
              <a:off x="5087772" y="2032907"/>
              <a:ext cx="2091514" cy="773475"/>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Verdana" pitchFamily="34" charset="0"/>
                  <a:ea typeface="Verdana" pitchFamily="34" charset="0"/>
                  <a:cs typeface="Verdana" pitchFamily="34" charset="0"/>
                </a:rPr>
                <a:t>Symbolic</a:t>
              </a:r>
            </a:p>
          </p:txBody>
        </p:sp>
        <p:cxnSp>
          <p:nvCxnSpPr>
            <p:cNvPr id="10" name="Straight Arrow Connector 9"/>
            <p:cNvCxnSpPr/>
            <p:nvPr/>
          </p:nvCxnSpPr>
          <p:spPr>
            <a:xfrm>
              <a:off x="2771914" y="2419645"/>
              <a:ext cx="2194786" cy="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4328111" y="3692913"/>
              <a:ext cx="2091514" cy="806489"/>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Verdana" pitchFamily="34" charset="0"/>
                  <a:ea typeface="Verdana" pitchFamily="34" charset="0"/>
                  <a:cs typeface="Verdana" pitchFamily="34" charset="0"/>
                </a:rPr>
                <a:t>Verbal</a:t>
              </a:r>
            </a:p>
          </p:txBody>
        </p:sp>
        <p:cxnSp>
          <p:nvCxnSpPr>
            <p:cNvPr id="12" name="Straight Arrow Connector 11"/>
            <p:cNvCxnSpPr/>
            <p:nvPr/>
          </p:nvCxnSpPr>
          <p:spPr>
            <a:xfrm flipV="1">
              <a:off x="2198019" y="1445194"/>
              <a:ext cx="884210" cy="53364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282355" y="2855436"/>
              <a:ext cx="641240" cy="747345"/>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721469" y="4096158"/>
              <a:ext cx="573430" cy="9398"/>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010912" y="1674199"/>
              <a:ext cx="1181899" cy="1950668"/>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944206" y="2514967"/>
              <a:ext cx="2074820" cy="110990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71914" y="1674199"/>
              <a:ext cx="1143036" cy="1950669"/>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771914" y="2514967"/>
              <a:ext cx="2261044" cy="110990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4723280" y="1456776"/>
              <a:ext cx="884210" cy="53364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001948" y="2834625"/>
              <a:ext cx="713660" cy="790242"/>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228601" y="76200"/>
            <a:ext cx="9677400" cy="964651"/>
          </a:xfrm>
          <a:prstGeom prst="rect">
            <a:avLst/>
          </a:prstGeom>
          <a:noFill/>
        </p:spPr>
        <p:txBody>
          <a:bodyPr wrap="square" lIns="101882" tIns="50941" rIns="101882" bIns="50941" rtlCol="0">
            <a:spAutoFit/>
          </a:bodyPr>
          <a:lstStyle/>
          <a:p>
            <a:pPr algn="ctr"/>
            <a:r>
              <a:rPr lang="en-US" sz="2800" b="1" dirty="0">
                <a:solidFill>
                  <a:srgbClr val="003366"/>
                </a:solidFill>
                <a:latin typeface="Verdana" pitchFamily="34" charset="0"/>
                <a:ea typeface="Verdana" pitchFamily="34" charset="0"/>
                <a:cs typeface="Verdana" pitchFamily="34" charset="0"/>
              </a:rPr>
              <a:t>Important Mathematical Connections </a:t>
            </a:r>
            <a:r>
              <a:rPr lang="en-US" sz="2800" b="1" u="sng" dirty="0">
                <a:solidFill>
                  <a:srgbClr val="003366"/>
                </a:solidFill>
                <a:latin typeface="Verdana" pitchFamily="34" charset="0"/>
                <a:ea typeface="Verdana" pitchFamily="34" charset="0"/>
                <a:cs typeface="Verdana" pitchFamily="34" charset="0"/>
              </a:rPr>
              <a:t>between</a:t>
            </a:r>
            <a:r>
              <a:rPr lang="en-US" sz="2800" b="1" dirty="0">
                <a:solidFill>
                  <a:srgbClr val="003366"/>
                </a:solidFill>
                <a:latin typeface="Verdana" pitchFamily="34" charset="0"/>
                <a:ea typeface="Verdana" pitchFamily="34" charset="0"/>
                <a:cs typeface="Verdana" pitchFamily="34" charset="0"/>
              </a:rPr>
              <a:t> and </a:t>
            </a:r>
            <a:r>
              <a:rPr lang="en-US" sz="2800" b="1" u="sng" dirty="0">
                <a:solidFill>
                  <a:srgbClr val="003366"/>
                </a:solidFill>
                <a:latin typeface="Verdana" pitchFamily="34" charset="0"/>
                <a:ea typeface="Verdana" pitchFamily="34" charset="0"/>
                <a:cs typeface="Verdana" pitchFamily="34" charset="0"/>
              </a:rPr>
              <a:t>within</a:t>
            </a:r>
            <a:r>
              <a:rPr lang="en-US" sz="2800" b="1" dirty="0">
                <a:solidFill>
                  <a:srgbClr val="003366"/>
                </a:solidFill>
                <a:latin typeface="Verdana" pitchFamily="34" charset="0"/>
                <a:ea typeface="Verdana" pitchFamily="34" charset="0"/>
                <a:cs typeface="Verdana" pitchFamily="34" charset="0"/>
              </a:rPr>
              <a:t> different types of representations</a:t>
            </a:r>
          </a:p>
        </p:txBody>
      </p:sp>
      <p:sp>
        <p:nvSpPr>
          <p:cNvPr id="21" name="TextBox 20"/>
          <p:cNvSpPr txBox="1"/>
          <p:nvPr/>
        </p:nvSpPr>
        <p:spPr>
          <a:xfrm>
            <a:off x="152400" y="7010400"/>
            <a:ext cx="4953000" cy="619429"/>
          </a:xfrm>
          <a:prstGeom prst="rect">
            <a:avLst/>
          </a:prstGeom>
          <a:noFill/>
        </p:spPr>
        <p:txBody>
          <a:bodyPr wrap="square" lIns="101882" tIns="50941" rIns="101882" bIns="50941" rtlCol="0">
            <a:spAutoFit/>
          </a:bodyPr>
          <a:lstStyle/>
          <a:p>
            <a:pPr>
              <a:lnSpc>
                <a:spcPct val="110000"/>
              </a:lnSpc>
            </a:pPr>
            <a:r>
              <a:rPr lang="en-US" sz="1600" i="1" dirty="0">
                <a:solidFill>
                  <a:srgbClr val="003366"/>
                </a:solidFill>
                <a:latin typeface="Verdana" pitchFamily="34" charset="0"/>
                <a:ea typeface="Verdana" pitchFamily="34" charset="0"/>
                <a:cs typeface="Verdana" pitchFamily="34" charset="0"/>
              </a:rPr>
              <a:t>Principles to Actions</a:t>
            </a:r>
            <a:r>
              <a:rPr lang="en-US" sz="1600" dirty="0">
                <a:solidFill>
                  <a:srgbClr val="003366"/>
                </a:solidFill>
                <a:latin typeface="Verdana" pitchFamily="34" charset="0"/>
                <a:ea typeface="Verdana" pitchFamily="34" charset="0"/>
                <a:cs typeface="Verdana" pitchFamily="34" charset="0"/>
              </a:rPr>
              <a:t> (NCTM, 2014, p. 25)</a:t>
            </a:r>
          </a:p>
          <a:p>
            <a:pPr>
              <a:lnSpc>
                <a:spcPct val="110000"/>
              </a:lnSpc>
            </a:pPr>
            <a:r>
              <a:rPr lang="en-US" sz="1600" dirty="0">
                <a:solidFill>
                  <a:srgbClr val="003366"/>
                </a:solidFill>
                <a:latin typeface="Verdana" pitchFamily="34" charset="0"/>
                <a:ea typeface="Verdana" pitchFamily="34" charset="0"/>
                <a:cs typeface="Verdana" pitchFamily="34" charset="0"/>
              </a:rPr>
              <a:t>(Adapted from Lesh, Post, &amp; Behr, 1987)</a:t>
            </a:r>
          </a:p>
        </p:txBody>
      </p:sp>
    </p:spTree>
    <p:extLst>
      <p:ext uri="{BB962C8B-B14F-4D97-AF65-F5344CB8AC3E}">
        <p14:creationId xmlns:p14="http://schemas.microsoft.com/office/powerpoint/2010/main" xmlns="" val="41585245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 y="0"/>
            <a:ext cx="9471660" cy="7772400"/>
          </a:xfrm>
          <a:solidFill>
            <a:schemeClr val="tx2">
              <a:lumMod val="75000"/>
            </a:schemeClr>
          </a:solidFill>
        </p:spPr>
        <p:txBody>
          <a:bodyPr anchor="t">
            <a:normAutofit/>
          </a:bodyPr>
          <a:lstStyle/>
          <a:p>
            <a:pPr marL="0" indent="0">
              <a:buNone/>
            </a:pPr>
            <a:r>
              <a:rPr lang="en-US" sz="5300" b="1" dirty="0">
                <a:solidFill>
                  <a:schemeClr val="bg1"/>
                </a:solidFill>
              </a:rPr>
              <a:t>	</a:t>
            </a:r>
          </a:p>
          <a:p>
            <a:pPr marL="0" indent="0">
              <a:buNone/>
            </a:pPr>
            <a:endParaRPr lang="en-US" sz="3100" b="1" dirty="0">
              <a:solidFill>
                <a:schemeClr val="bg1"/>
              </a:solidFill>
            </a:endParaRPr>
          </a:p>
          <a:p>
            <a:pPr marL="0" indent="0">
              <a:buNone/>
            </a:pPr>
            <a:r>
              <a:rPr lang="en-US" sz="5300" b="1" dirty="0">
                <a:solidFill>
                  <a:schemeClr val="bg1"/>
                </a:solidFill>
              </a:rPr>
              <a:t>		</a:t>
            </a:r>
          </a:p>
          <a:p>
            <a:pPr marL="0" indent="0">
              <a:lnSpc>
                <a:spcPct val="70000"/>
              </a:lnSpc>
              <a:buNone/>
            </a:pPr>
            <a:r>
              <a:rPr lang="en-US" sz="5300" b="1" dirty="0">
                <a:solidFill>
                  <a:schemeClr val="bg1"/>
                </a:solidFill>
              </a:rPr>
              <a:t>		</a:t>
            </a:r>
            <a:endParaRPr lang="en-US" sz="1300" b="1" dirty="0">
              <a:solidFill>
                <a:schemeClr val="bg1"/>
              </a:solidFill>
            </a:endParaRPr>
          </a:p>
          <a:p>
            <a:pPr marL="1524699" indent="0" defTabSz="769425">
              <a:buNone/>
            </a:pPr>
            <a:r>
              <a:rPr lang="en-US" sz="4000" b="1" i="1" dirty="0" smtClean="0">
                <a:solidFill>
                  <a:schemeClr val="bg1"/>
                </a:solidFill>
                <a:latin typeface="Verdana" pitchFamily="34" charset="0"/>
                <a:ea typeface="Verdana" pitchFamily="34" charset="0"/>
                <a:cs typeface="Verdana" pitchFamily="34" charset="0"/>
              </a:rPr>
              <a:t>Principles </a:t>
            </a:r>
            <a:r>
              <a:rPr lang="en-US" sz="4000" b="1" i="1" dirty="0">
                <a:solidFill>
                  <a:schemeClr val="bg1"/>
                </a:solidFill>
                <a:latin typeface="Verdana" pitchFamily="34" charset="0"/>
                <a:ea typeface="Verdana" pitchFamily="34" charset="0"/>
                <a:cs typeface="Verdana" pitchFamily="34" charset="0"/>
              </a:rPr>
              <a:t>to Actions</a:t>
            </a:r>
          </a:p>
        </p:txBody>
      </p:sp>
      <p:pic>
        <p:nvPicPr>
          <p:cNvPr id="4" name="Picture 3"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tretch>
            <a:fillRect/>
          </a:stretch>
        </p:blipFill>
        <p:spPr>
          <a:xfrm rot="20866513">
            <a:off x="7767608" y="913150"/>
            <a:ext cx="1606163" cy="2290078"/>
          </a:xfrm>
          <a:prstGeom prst="rect">
            <a:avLst/>
          </a:prstGeom>
          <a:ln w="6350" cmpd="sng">
            <a:solidFill>
              <a:schemeClr val="tx2"/>
            </a:solidFill>
          </a:ln>
          <a:effectLst>
            <a:outerShdw blurRad="50800" dist="38100" dir="2700000" algn="tl" rotWithShape="0">
              <a:prstClr val="black">
                <a:alpha val="40000"/>
              </a:prstClr>
            </a:outerShdw>
          </a:effectLst>
        </p:spPr>
      </p:pic>
      <p:pic>
        <p:nvPicPr>
          <p:cNvPr id="5" name="Picture 4" descr="14861 principles to action cover.psd"/>
          <p:cNvPicPr>
            <a:picLocks noChangeAspect="1"/>
          </p:cNvPicPr>
          <p:nvPr/>
        </p:nvPicPr>
        <p:blipFill>
          <a:blip r:embed="rId5" cstate="screen">
            <a:extLst>
              <a:ext uri="{BEBA8EAE-BF5A-486C-A8C5-ECC9F3942E4B}">
                <a14:imgProps xmlns:a14="http://schemas.microsoft.com/office/drawing/2010/main" xmlns="">
                  <a14:imgLayer r:embed="rId6">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pic>
        <p:nvPicPr>
          <p:cNvPr id="6" name="Picture 5" descr="NCTM-logo1.png"/>
          <p:cNvPicPr>
            <a:picLocks noChangeAspect="1"/>
          </p:cNvPicPr>
          <p:nvPr/>
        </p:nvPicPr>
        <p:blipFill>
          <a:blip r:embed="rId7" cstate="print">
            <a:lum bright="70000" contrast="-70000"/>
            <a:extLst>
              <a:ext uri="{28A0092B-C50C-407E-A947-70E740481C1C}">
                <a14:useLocalDpi xmlns:a14="http://schemas.microsoft.com/office/drawing/2010/main" xmlns=""/>
              </a:ext>
            </a:extLst>
          </a:blip>
          <a:stretch>
            <a:fillRect/>
          </a:stretch>
        </p:blipFill>
        <p:spPr>
          <a:xfrm>
            <a:off x="6931151" y="6934199"/>
            <a:ext cx="2772061" cy="601885"/>
          </a:xfrm>
          <a:prstGeom prst="rect">
            <a:avLst/>
          </a:prstGeom>
        </p:spPr>
      </p:pic>
    </p:spTree>
    <p:extLst>
      <p:ext uri="{BB962C8B-B14F-4D97-AF65-F5344CB8AC3E}">
        <p14:creationId xmlns:p14="http://schemas.microsoft.com/office/powerpoint/2010/main" xmlns="" val="4296711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21" name="TextBox 20"/>
          <p:cNvSpPr txBox="1"/>
          <p:nvPr/>
        </p:nvSpPr>
        <p:spPr>
          <a:xfrm>
            <a:off x="167640" y="685800"/>
            <a:ext cx="5471160" cy="6908800"/>
          </a:xfrm>
          <a:prstGeom prst="rect">
            <a:avLst/>
          </a:prstGeom>
          <a:noFill/>
        </p:spPr>
        <p:txBody>
          <a:bodyPr wrap="square" lIns="101882" tIns="50941" rIns="101882" bIns="50941" rtlCol="0">
            <a:noAutofit/>
          </a:bodyPr>
          <a:lstStyle/>
          <a:p>
            <a:r>
              <a:rPr lang="en-US" sz="2800" dirty="0" smtClean="0">
                <a:solidFill>
                  <a:srgbClr val="003366"/>
                </a:solidFill>
                <a:latin typeface="Verdana" pitchFamily="34" charset="0"/>
                <a:ea typeface="Verdana" pitchFamily="34" charset="0"/>
                <a:cs typeface="Verdana" pitchFamily="34" charset="0"/>
              </a:rPr>
              <a:t>What </a:t>
            </a:r>
            <a:r>
              <a:rPr lang="en-US" sz="2800" dirty="0">
                <a:solidFill>
                  <a:srgbClr val="003366"/>
                </a:solidFill>
                <a:latin typeface="Verdana" pitchFamily="34" charset="0"/>
                <a:ea typeface="Verdana" pitchFamily="34" charset="0"/>
                <a:cs typeface="Verdana" pitchFamily="34" charset="0"/>
              </a:rPr>
              <a:t>mathematical representations were students working with in the lesson?</a:t>
            </a:r>
          </a:p>
          <a:p>
            <a:endParaRPr lang="en-US" sz="2800" dirty="0" smtClean="0">
              <a:solidFill>
                <a:srgbClr val="003366"/>
              </a:solidFill>
              <a:latin typeface="Verdana" pitchFamily="34" charset="0"/>
              <a:ea typeface="Verdana" pitchFamily="34" charset="0"/>
              <a:cs typeface="Verdana" pitchFamily="34" charset="0"/>
            </a:endParaRPr>
          </a:p>
          <a:p>
            <a:endParaRPr lang="en-US" sz="2800" dirty="0" smtClean="0">
              <a:solidFill>
                <a:srgbClr val="003366"/>
              </a:solidFill>
              <a:latin typeface="Verdana" pitchFamily="34" charset="0"/>
              <a:ea typeface="Verdana" pitchFamily="34" charset="0"/>
              <a:cs typeface="Verdana" pitchFamily="34" charset="0"/>
            </a:endParaRPr>
          </a:p>
          <a:p>
            <a:endParaRPr lang="en-US" sz="2800" dirty="0">
              <a:solidFill>
                <a:srgbClr val="003366"/>
              </a:solidFill>
              <a:latin typeface="Verdana" pitchFamily="34" charset="0"/>
              <a:ea typeface="Verdana" pitchFamily="34" charset="0"/>
              <a:cs typeface="Verdana" pitchFamily="34" charset="0"/>
            </a:endParaRPr>
          </a:p>
          <a:p>
            <a:r>
              <a:rPr lang="en-US" sz="2800" dirty="0">
                <a:solidFill>
                  <a:srgbClr val="003366"/>
                </a:solidFill>
                <a:latin typeface="Verdana" pitchFamily="34" charset="0"/>
                <a:ea typeface="Verdana" pitchFamily="34" charset="0"/>
                <a:cs typeface="Verdana" pitchFamily="34" charset="0"/>
              </a:rPr>
              <a:t>How did Mr. Harris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support students in making connections </a:t>
            </a:r>
            <a:r>
              <a:rPr lang="en-US" sz="2800" u="sng" dirty="0">
                <a:solidFill>
                  <a:srgbClr val="003366"/>
                </a:solidFill>
                <a:latin typeface="Verdana" pitchFamily="34" charset="0"/>
                <a:ea typeface="Verdana" pitchFamily="34" charset="0"/>
                <a:cs typeface="Verdana" pitchFamily="34" charset="0"/>
              </a:rPr>
              <a:t>between</a:t>
            </a:r>
            <a:r>
              <a:rPr lang="en-US" sz="2800" dirty="0">
                <a:solidFill>
                  <a:srgbClr val="003366"/>
                </a:solidFill>
                <a:latin typeface="Verdana" pitchFamily="34" charset="0"/>
                <a:ea typeface="Verdana" pitchFamily="34" charset="0"/>
                <a:cs typeface="Verdana" pitchFamily="34" charset="0"/>
              </a:rPr>
              <a:t> and </a:t>
            </a:r>
            <a:r>
              <a:rPr lang="en-US" sz="2800" u="sng" dirty="0">
                <a:solidFill>
                  <a:srgbClr val="003366"/>
                </a:solidFill>
                <a:latin typeface="Verdana" pitchFamily="34" charset="0"/>
                <a:ea typeface="Verdana" pitchFamily="34" charset="0"/>
                <a:cs typeface="Verdana" pitchFamily="34" charset="0"/>
              </a:rPr>
              <a:t>within</a:t>
            </a:r>
            <a:r>
              <a:rPr lang="en-US" sz="2800" dirty="0">
                <a:solidFill>
                  <a:srgbClr val="003366"/>
                </a:solidFill>
                <a:latin typeface="Verdana" pitchFamily="34" charset="0"/>
                <a:ea typeface="Verdana" pitchFamily="34" charset="0"/>
                <a:cs typeface="Verdana" pitchFamily="34" charset="0"/>
              </a:rPr>
              <a:t> different types of representations?</a:t>
            </a:r>
          </a:p>
        </p:txBody>
      </p:sp>
      <p:grpSp>
        <p:nvGrpSpPr>
          <p:cNvPr id="5" name="Group 4"/>
          <p:cNvGrpSpPr/>
          <p:nvPr/>
        </p:nvGrpSpPr>
        <p:grpSpPr>
          <a:xfrm>
            <a:off x="3657600" y="711200"/>
            <a:ext cx="6400800" cy="5232400"/>
            <a:chOff x="549522" y="737782"/>
            <a:chExt cx="6629764" cy="3761620"/>
          </a:xfrm>
          <a:solidFill>
            <a:srgbClr val="003366"/>
          </a:solidFill>
        </p:grpSpPr>
        <p:sp>
          <p:nvSpPr>
            <p:cNvPr id="6" name="Oval 5"/>
            <p:cNvSpPr/>
            <p:nvPr/>
          </p:nvSpPr>
          <p:spPr>
            <a:xfrm>
              <a:off x="1496631" y="3692913"/>
              <a:ext cx="2180306" cy="806489"/>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pc="-67" dirty="0">
                  <a:solidFill>
                    <a:schemeClr val="bg1"/>
                  </a:solidFill>
                  <a:latin typeface="Verdana" pitchFamily="34" charset="0"/>
                  <a:ea typeface="Verdana" pitchFamily="34" charset="0"/>
                  <a:cs typeface="Verdana" pitchFamily="34" charset="0"/>
                </a:rPr>
                <a:t>Contextual</a:t>
              </a:r>
            </a:p>
          </p:txBody>
        </p:sp>
        <p:sp>
          <p:nvSpPr>
            <p:cNvPr id="7" name="Oval 6"/>
            <p:cNvSpPr/>
            <p:nvPr/>
          </p:nvSpPr>
          <p:spPr>
            <a:xfrm>
              <a:off x="549522" y="2010850"/>
              <a:ext cx="2091514" cy="773475"/>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Verdana" pitchFamily="34" charset="0"/>
                  <a:ea typeface="Verdana" pitchFamily="34" charset="0"/>
                  <a:cs typeface="Verdana" pitchFamily="34" charset="0"/>
                </a:rPr>
                <a:t>Physical</a:t>
              </a:r>
            </a:p>
          </p:txBody>
        </p:sp>
        <p:sp>
          <p:nvSpPr>
            <p:cNvPr id="8" name="Oval 7"/>
            <p:cNvSpPr/>
            <p:nvPr/>
          </p:nvSpPr>
          <p:spPr>
            <a:xfrm>
              <a:off x="2904661" y="737782"/>
              <a:ext cx="2091514" cy="825445"/>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bg1"/>
                  </a:solidFill>
                  <a:latin typeface="Verdana" pitchFamily="34" charset="0"/>
                  <a:ea typeface="Verdana" pitchFamily="34" charset="0"/>
                  <a:cs typeface="Verdana" pitchFamily="34" charset="0"/>
                </a:rPr>
                <a:t>Visual</a:t>
              </a:r>
            </a:p>
          </p:txBody>
        </p:sp>
        <p:sp>
          <p:nvSpPr>
            <p:cNvPr id="9" name="Oval 8"/>
            <p:cNvSpPr/>
            <p:nvPr/>
          </p:nvSpPr>
          <p:spPr>
            <a:xfrm>
              <a:off x="5087772" y="2032907"/>
              <a:ext cx="2091514" cy="773475"/>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Verdana" pitchFamily="34" charset="0"/>
                  <a:ea typeface="Verdana" pitchFamily="34" charset="0"/>
                  <a:cs typeface="Verdana" pitchFamily="34" charset="0"/>
                </a:rPr>
                <a:t>Symbolic</a:t>
              </a:r>
            </a:p>
          </p:txBody>
        </p:sp>
        <p:cxnSp>
          <p:nvCxnSpPr>
            <p:cNvPr id="10" name="Straight Arrow Connector 9"/>
            <p:cNvCxnSpPr/>
            <p:nvPr/>
          </p:nvCxnSpPr>
          <p:spPr>
            <a:xfrm>
              <a:off x="2771914" y="2419645"/>
              <a:ext cx="2194786" cy="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4328111" y="3692913"/>
              <a:ext cx="2091514" cy="806489"/>
            </a:xfrm>
            <a:prstGeom prst="ellipse">
              <a:avLst/>
            </a:prstGeom>
            <a:grp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Verdana" pitchFamily="34" charset="0"/>
                  <a:ea typeface="Verdana" pitchFamily="34" charset="0"/>
                  <a:cs typeface="Verdana" pitchFamily="34" charset="0"/>
                </a:rPr>
                <a:t>Verbal</a:t>
              </a:r>
            </a:p>
          </p:txBody>
        </p:sp>
        <p:cxnSp>
          <p:nvCxnSpPr>
            <p:cNvPr id="12" name="Straight Arrow Connector 11"/>
            <p:cNvCxnSpPr/>
            <p:nvPr/>
          </p:nvCxnSpPr>
          <p:spPr>
            <a:xfrm flipV="1">
              <a:off x="2198019" y="1445194"/>
              <a:ext cx="884210" cy="53364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282355" y="2855436"/>
              <a:ext cx="641240" cy="747345"/>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721469" y="4096158"/>
              <a:ext cx="573430" cy="9398"/>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010912" y="1674199"/>
              <a:ext cx="1181899" cy="1950668"/>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938820" y="2514967"/>
              <a:ext cx="2074820" cy="110990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71914" y="1674199"/>
              <a:ext cx="1143036" cy="1950669"/>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771914" y="2514967"/>
              <a:ext cx="2261044" cy="110990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4723280" y="1456776"/>
              <a:ext cx="884210" cy="533640"/>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001948" y="2834625"/>
              <a:ext cx="713660" cy="790242"/>
            </a:xfrm>
            <a:prstGeom prst="straightConnector1">
              <a:avLst/>
            </a:prstGeom>
            <a:grpFill/>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6902620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pic>
        <p:nvPicPr>
          <p:cNvPr id="8" name="Picture 7" descr="bandconcer3.jpg"/>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bright="20000"/>
                    </a14:imgEffect>
                  </a14:imgLayer>
                </a14:imgProps>
              </a:ext>
              <a:ext uri="{28A0092B-C50C-407E-A947-70E740481C1C}">
                <a14:useLocalDpi xmlns:a14="http://schemas.microsoft.com/office/drawing/2010/main" xmlns=""/>
              </a:ext>
            </a:extLst>
          </a:blip>
          <a:stretch>
            <a:fillRect/>
          </a:stretch>
        </p:blipFill>
        <p:spPr>
          <a:xfrm>
            <a:off x="83821" y="1997817"/>
            <a:ext cx="4958671" cy="3298342"/>
          </a:xfrm>
          <a:prstGeom prst="rect">
            <a:avLst/>
          </a:prstGeom>
          <a:ln>
            <a:solidFill>
              <a:srgbClr val="000000"/>
            </a:solidFill>
          </a:ln>
          <a:effectLst>
            <a:outerShdw blurRad="50800" dist="38100" dir="2700000">
              <a:srgbClr val="000000">
                <a:alpha val="43000"/>
              </a:srgbClr>
            </a:outerShdw>
          </a:effectLst>
        </p:spPr>
      </p:pic>
      <p:pic>
        <p:nvPicPr>
          <p:cNvPr id="10" name="Picture 9" descr="bandconcert1.jpg"/>
          <p:cNvPicPr>
            <a:picLocks noChangeAspect="1"/>
          </p:cNvPicPr>
          <p:nvPr/>
        </p:nvPicPr>
        <p:blipFill>
          <a:blip r:embed="rId5" cstate="screen">
            <a:extLst>
              <a:ext uri="{BEBA8EAE-BF5A-486C-A8C5-ECC9F3942E4B}">
                <a14:imgProps xmlns:a14="http://schemas.microsoft.com/office/drawing/2010/main" xmlns="">
                  <a14:imgLayer r:embed="rId6">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5196840" y="1997817"/>
            <a:ext cx="4813261" cy="3281680"/>
          </a:xfrm>
          <a:prstGeom prst="rect">
            <a:avLst/>
          </a:prstGeom>
          <a:ln>
            <a:solidFill>
              <a:srgbClr val="000000"/>
            </a:solidFill>
          </a:ln>
          <a:effectLst>
            <a:outerShdw blurRad="50800" dist="38100" dir="2700000">
              <a:srgbClr val="000000">
                <a:alpha val="43000"/>
              </a:srgbClr>
            </a:outerShdw>
          </a:effectLst>
        </p:spPr>
      </p:pic>
      <p:sp>
        <p:nvSpPr>
          <p:cNvPr id="7" name="Title 3"/>
          <p:cNvSpPr txBox="1">
            <a:spLocks/>
          </p:cNvSpPr>
          <p:nvPr/>
        </p:nvSpPr>
        <p:spPr>
          <a:xfrm>
            <a:off x="167640" y="259080"/>
            <a:ext cx="9639300" cy="1381760"/>
          </a:xfrm>
          <a:prstGeom prst="rect">
            <a:avLst/>
          </a:prstGeom>
          <a:solidFill>
            <a:srgbClr val="FFFFFF"/>
          </a:solidFill>
        </p:spPr>
        <p:txBody>
          <a:bodyPr vert="horz" lIns="101882" tIns="50941" rIns="101882" bIns="50941"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dirty="0">
                <a:solidFill>
                  <a:srgbClr val="003366"/>
                </a:solidFill>
                <a:latin typeface="Verdana" pitchFamily="34" charset="0"/>
                <a:ea typeface="Verdana" pitchFamily="34" charset="0"/>
                <a:cs typeface="Verdana" pitchFamily="34" charset="0"/>
              </a:rPr>
              <a:t>Consider Lines 43-48. </a:t>
            </a:r>
          </a:p>
          <a:p>
            <a:r>
              <a:rPr lang="en-US" sz="2800" dirty="0">
                <a:solidFill>
                  <a:srgbClr val="003366"/>
                </a:solidFill>
                <a:latin typeface="Verdana" pitchFamily="34" charset="0"/>
                <a:ea typeface="Verdana" pitchFamily="34" charset="0"/>
                <a:cs typeface="Verdana" pitchFamily="34" charset="0"/>
              </a:rPr>
              <a:t>In what ways did comparing representations strengthen the understanding of these students? </a:t>
            </a:r>
          </a:p>
        </p:txBody>
      </p:sp>
      <p:sp>
        <p:nvSpPr>
          <p:cNvPr id="3" name="TextBox 2"/>
          <p:cNvSpPr txBox="1"/>
          <p:nvPr/>
        </p:nvSpPr>
        <p:spPr>
          <a:xfrm>
            <a:off x="1981200" y="5562600"/>
            <a:ext cx="1452890" cy="472209"/>
          </a:xfrm>
          <a:prstGeom prst="rect">
            <a:avLst/>
          </a:prstGeom>
          <a:noFill/>
        </p:spPr>
        <p:txBody>
          <a:bodyPr wrap="none" lIns="101882" tIns="50941" rIns="101882" bIns="50941" rtlCol="0">
            <a:spAutoFit/>
          </a:bodyPr>
          <a:lstStyle/>
          <a:p>
            <a:r>
              <a:rPr lang="en-US" sz="2400" dirty="0">
                <a:solidFill>
                  <a:srgbClr val="003366"/>
                </a:solidFill>
                <a:latin typeface="Verdana" pitchFamily="34" charset="0"/>
                <a:ea typeface="Verdana" pitchFamily="34" charset="0"/>
                <a:cs typeface="Verdana" pitchFamily="34" charset="0"/>
              </a:rPr>
              <a:t>Jasmine</a:t>
            </a:r>
          </a:p>
        </p:txBody>
      </p:sp>
      <p:sp>
        <p:nvSpPr>
          <p:cNvPr id="5" name="TextBox 4"/>
          <p:cNvSpPr txBox="1"/>
          <p:nvPr/>
        </p:nvSpPr>
        <p:spPr>
          <a:xfrm>
            <a:off x="6934200" y="5562600"/>
            <a:ext cx="1482450" cy="472209"/>
          </a:xfrm>
          <a:prstGeom prst="rect">
            <a:avLst/>
          </a:prstGeom>
          <a:noFill/>
        </p:spPr>
        <p:txBody>
          <a:bodyPr wrap="none" lIns="101882" tIns="50941" rIns="101882" bIns="50941" rtlCol="0">
            <a:spAutoFit/>
          </a:bodyPr>
          <a:lstStyle/>
          <a:p>
            <a:r>
              <a:rPr lang="en-US" sz="2400" dirty="0">
                <a:solidFill>
                  <a:srgbClr val="003366"/>
                </a:solidFill>
                <a:latin typeface="Verdana" pitchFamily="34" charset="0"/>
                <a:ea typeface="Verdana" pitchFamily="34" charset="0"/>
                <a:cs typeface="Verdana" pitchFamily="34" charset="0"/>
              </a:rPr>
              <a:t>Kenneth</a:t>
            </a:r>
          </a:p>
        </p:txBody>
      </p:sp>
    </p:spTree>
    <p:extLst>
      <p:ext uri="{BB962C8B-B14F-4D97-AF65-F5344CB8AC3E}">
        <p14:creationId xmlns:p14="http://schemas.microsoft.com/office/powerpoint/2010/main" xmlns="" val="19859206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pic>
        <p:nvPicPr>
          <p:cNvPr id="4" name="Picture 3" descr="Molly.psd"/>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011680" y="1986280"/>
            <a:ext cx="5667313" cy="4145280"/>
          </a:xfrm>
          <a:prstGeom prst="rect">
            <a:avLst/>
          </a:prstGeom>
        </p:spPr>
      </p:pic>
      <p:sp>
        <p:nvSpPr>
          <p:cNvPr id="10" name="TextBox 9"/>
          <p:cNvSpPr txBox="1"/>
          <p:nvPr/>
        </p:nvSpPr>
        <p:spPr>
          <a:xfrm>
            <a:off x="4343400" y="6324600"/>
            <a:ext cx="1005653" cy="472209"/>
          </a:xfrm>
          <a:prstGeom prst="rect">
            <a:avLst/>
          </a:prstGeom>
          <a:noFill/>
        </p:spPr>
        <p:txBody>
          <a:bodyPr wrap="none" lIns="101882" tIns="50941" rIns="101882" bIns="50941" rtlCol="0">
            <a:spAutoFit/>
          </a:bodyPr>
          <a:lstStyle/>
          <a:p>
            <a:r>
              <a:rPr lang="en-US" sz="2400" dirty="0">
                <a:solidFill>
                  <a:srgbClr val="003366"/>
                </a:solidFill>
                <a:latin typeface="Verdana" pitchFamily="34" charset="0"/>
                <a:ea typeface="Verdana" pitchFamily="34" charset="0"/>
                <a:cs typeface="Verdana" pitchFamily="34" charset="0"/>
              </a:rPr>
              <a:t>Molly</a:t>
            </a:r>
          </a:p>
        </p:txBody>
      </p:sp>
      <p:sp>
        <p:nvSpPr>
          <p:cNvPr id="5" name="Title 3"/>
          <p:cNvSpPr txBox="1">
            <a:spLocks/>
          </p:cNvSpPr>
          <p:nvPr/>
        </p:nvSpPr>
        <p:spPr>
          <a:xfrm>
            <a:off x="167640" y="259080"/>
            <a:ext cx="9639300" cy="1381760"/>
          </a:xfrm>
          <a:prstGeom prst="rect">
            <a:avLst/>
          </a:prstGeom>
          <a:solidFill>
            <a:srgbClr val="FFFFFF"/>
          </a:solidFill>
        </p:spPr>
        <p:txBody>
          <a:bodyPr vert="horz" lIns="101882" tIns="50941" rIns="101882" bIns="50941"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dirty="0">
                <a:solidFill>
                  <a:srgbClr val="003366"/>
                </a:solidFill>
                <a:latin typeface="Verdana" pitchFamily="34" charset="0"/>
                <a:ea typeface="Verdana" pitchFamily="34" charset="0"/>
                <a:cs typeface="Verdana" pitchFamily="34" charset="0"/>
              </a:rPr>
              <a:t>Consider Lines 48-49. </a:t>
            </a:r>
          </a:p>
          <a:p>
            <a:r>
              <a:rPr lang="en-US" sz="2800" dirty="0">
                <a:solidFill>
                  <a:srgbClr val="003366"/>
                </a:solidFill>
                <a:latin typeface="Verdana" pitchFamily="34" charset="0"/>
                <a:ea typeface="Verdana" pitchFamily="34" charset="0"/>
                <a:cs typeface="Verdana" pitchFamily="34" charset="0"/>
              </a:rPr>
              <a:t>How did comparing representations benefit Molly? </a:t>
            </a:r>
          </a:p>
        </p:txBody>
      </p:sp>
    </p:spTree>
    <p:extLst>
      <p:ext uri="{BB962C8B-B14F-4D97-AF65-F5344CB8AC3E}">
        <p14:creationId xmlns:p14="http://schemas.microsoft.com/office/powerpoint/2010/main" xmlns="" val="33539830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8" name="Title 3"/>
          <p:cNvSpPr txBox="1">
            <a:spLocks/>
          </p:cNvSpPr>
          <p:nvPr/>
        </p:nvSpPr>
        <p:spPr>
          <a:xfrm>
            <a:off x="1676400" y="1381760"/>
            <a:ext cx="7795260" cy="267716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rgbClr val="FFFFFF"/>
                </a:solidFill>
                <a:latin typeface="Verdana" pitchFamily="34" charset="0"/>
                <a:ea typeface="Verdana" pitchFamily="34" charset="0"/>
                <a:cs typeface="Verdana" pitchFamily="34" charset="0"/>
              </a:rPr>
              <a:t>Facilitate meaningful mathematical discourse.</a:t>
            </a:r>
          </a:p>
        </p:txBody>
      </p:sp>
      <p:sp>
        <p:nvSpPr>
          <p:cNvPr id="11" name="Rectangle 10"/>
          <p:cNvSpPr/>
          <p:nvPr/>
        </p:nvSpPr>
        <p:spPr>
          <a:xfrm>
            <a:off x="-14863" y="1468120"/>
            <a:ext cx="1508759" cy="2504440"/>
          </a:xfrm>
          <a:prstGeom prst="rect">
            <a:avLst/>
          </a:prstGeom>
        </p:spPr>
        <p:txBody>
          <a:bodyPr wrap="square" lIns="101882" tIns="50941" rIns="101882" bIns="50941" anchor="ctr">
            <a:noAutofit/>
          </a:bodyPr>
          <a:lstStyle/>
          <a:p>
            <a:pPr algn="ctr"/>
            <a:r>
              <a:rPr lang="en-US" dirty="0">
                <a:solidFill>
                  <a:schemeClr val="bg1"/>
                </a:solidFill>
                <a:latin typeface="Verdana" pitchFamily="34" charset="0"/>
                <a:ea typeface="Verdana" pitchFamily="34" charset="0"/>
                <a:cs typeface="Verdana" pitchFamily="34" charset="0"/>
              </a:rPr>
              <a:t>Math</a:t>
            </a:r>
          </a:p>
          <a:p>
            <a:pPr algn="ctr"/>
            <a:r>
              <a:rPr lang="en-US" dirty="0">
                <a:solidFill>
                  <a:schemeClr val="bg1"/>
                </a:solidFill>
                <a:latin typeface="Verdana" pitchFamily="34" charset="0"/>
                <a:ea typeface="Verdana" pitchFamily="34" charset="0"/>
                <a:cs typeface="Verdana" pitchFamily="34" charset="0"/>
              </a:rPr>
              <a:t>Teaching</a:t>
            </a:r>
          </a:p>
          <a:p>
            <a:pPr algn="ctr"/>
            <a:r>
              <a:rPr lang="en-US" dirty="0">
                <a:solidFill>
                  <a:schemeClr val="bg1"/>
                </a:solidFill>
                <a:latin typeface="Verdana" pitchFamily="34" charset="0"/>
                <a:ea typeface="Verdana" pitchFamily="34" charset="0"/>
                <a:cs typeface="Verdana" pitchFamily="34" charset="0"/>
              </a:rPr>
              <a:t>Practice</a:t>
            </a:r>
          </a:p>
          <a:p>
            <a:pPr algn="ctr"/>
            <a:r>
              <a:rPr lang="en-US" dirty="0">
                <a:solidFill>
                  <a:schemeClr val="bg1"/>
                </a:solidFill>
                <a:latin typeface="Verdana" pitchFamily="34" charset="0"/>
                <a:ea typeface="Verdana" pitchFamily="34" charset="0"/>
                <a:cs typeface="Verdana" pitchFamily="34" charset="0"/>
              </a:rPr>
              <a:t>4</a:t>
            </a:r>
          </a:p>
        </p:txBody>
      </p:sp>
      <p:sp>
        <p:nvSpPr>
          <p:cNvPr id="12" name="Rectangle 11"/>
          <p:cNvSpPr/>
          <p:nvPr/>
        </p:nvSpPr>
        <p:spPr>
          <a:xfrm>
            <a:off x="1181151" y="4267200"/>
            <a:ext cx="8877249" cy="2565089"/>
          </a:xfrm>
          <a:prstGeom prst="rect">
            <a:avLst/>
          </a:prstGeom>
        </p:spPr>
        <p:txBody>
          <a:bodyPr wrap="square" lIns="101882" tIns="50941" rIns="101882" bIns="50941">
            <a:spAutoFit/>
          </a:bodyPr>
          <a:lstStyle/>
          <a:p>
            <a:r>
              <a:rPr lang="en-US" sz="2400" i="1" dirty="0" smtClean="0">
                <a:solidFill>
                  <a:srgbClr val="003366"/>
                </a:solidFill>
                <a:latin typeface="Verdana" pitchFamily="34" charset="0"/>
                <a:ea typeface="Verdana" pitchFamily="34" charset="0"/>
                <a:cs typeface="Verdana" pitchFamily="34" charset="0"/>
              </a:rPr>
              <a:t>Discussions that focus on cognitively challenging mathematical tasks, namely those that promote thinking, reasoning, and problem solving, are a primary mechanism for promoting conceptual understanding of mathematics.</a:t>
            </a:r>
          </a:p>
          <a:p>
            <a:r>
              <a:rPr lang="en-US" sz="2400" i="1" dirty="0" smtClean="0">
                <a:solidFill>
                  <a:srgbClr val="003366"/>
                </a:solidFill>
                <a:latin typeface="Verdana" pitchFamily="34" charset="0"/>
                <a:ea typeface="Verdana" pitchFamily="34" charset="0"/>
                <a:cs typeface="Verdana" pitchFamily="34" charset="0"/>
              </a:rPr>
              <a:t> </a:t>
            </a:r>
          </a:p>
          <a:p>
            <a:pPr algn="r"/>
            <a:r>
              <a:rPr lang="en-US" sz="1600" dirty="0" smtClean="0">
                <a:solidFill>
                  <a:srgbClr val="003366"/>
                </a:solidFill>
                <a:latin typeface="Verdana" pitchFamily="34" charset="0"/>
                <a:ea typeface="Verdana" pitchFamily="34" charset="0"/>
                <a:cs typeface="Verdana" pitchFamily="34" charset="0"/>
              </a:rPr>
              <a:t>(</a:t>
            </a:r>
            <a:r>
              <a:rPr lang="en-US" sz="1600" dirty="0">
                <a:solidFill>
                  <a:srgbClr val="003366"/>
                </a:solidFill>
                <a:latin typeface="Verdana" pitchFamily="34" charset="0"/>
                <a:ea typeface="Verdana" pitchFamily="34" charset="0"/>
                <a:cs typeface="Verdana" pitchFamily="34" charset="0"/>
              </a:rPr>
              <a:t>Hatano &amp; </a:t>
            </a:r>
            <a:r>
              <a:rPr lang="en-US" sz="1600" dirty="0" smtClean="0">
                <a:solidFill>
                  <a:srgbClr val="003366"/>
                </a:solidFill>
                <a:latin typeface="Verdana" pitchFamily="34" charset="0"/>
                <a:ea typeface="Verdana" pitchFamily="34" charset="0"/>
                <a:cs typeface="Verdana" pitchFamily="34" charset="0"/>
              </a:rPr>
              <a:t>Inagaki, </a:t>
            </a:r>
            <a:r>
              <a:rPr lang="en-US" sz="1600" dirty="0">
                <a:solidFill>
                  <a:srgbClr val="003366"/>
                </a:solidFill>
                <a:latin typeface="Verdana" pitchFamily="34" charset="0"/>
                <a:ea typeface="Verdana" pitchFamily="34" charset="0"/>
                <a:cs typeface="Verdana" pitchFamily="34" charset="0"/>
              </a:rPr>
              <a:t>1991; Michaels, O’Connor, &amp; </a:t>
            </a:r>
            <a:r>
              <a:rPr lang="en-US" sz="1600" dirty="0" smtClean="0">
                <a:solidFill>
                  <a:srgbClr val="003366"/>
                </a:solidFill>
                <a:latin typeface="Verdana" pitchFamily="34" charset="0"/>
                <a:ea typeface="Verdana" pitchFamily="34" charset="0"/>
                <a:cs typeface="Verdana" pitchFamily="34" charset="0"/>
              </a:rPr>
              <a:t>Resnick, </a:t>
            </a:r>
            <a:r>
              <a:rPr lang="en-US" sz="1600" dirty="0">
                <a:solidFill>
                  <a:srgbClr val="003366"/>
                </a:solidFill>
                <a:latin typeface="Verdana" pitchFamily="34" charset="0"/>
                <a:ea typeface="Verdana" pitchFamily="34" charset="0"/>
                <a:cs typeface="Verdana" pitchFamily="34" charset="0"/>
              </a:rPr>
              <a:t>2008)</a:t>
            </a:r>
          </a:p>
        </p:txBody>
      </p:sp>
    </p:spTree>
    <p:extLst>
      <p:ext uri="{BB962C8B-B14F-4D97-AF65-F5344CB8AC3E}">
        <p14:creationId xmlns:p14="http://schemas.microsoft.com/office/powerpoint/2010/main" xmlns="" val="18530434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b="1" dirty="0">
                <a:solidFill>
                  <a:srgbClr val="FFFFFF"/>
                </a:solidFill>
                <a:latin typeface="Verdana" pitchFamily="34" charset="0"/>
                <a:ea typeface="Verdana" pitchFamily="34" charset="0"/>
                <a:cs typeface="Verdana" pitchFamily="34" charset="0"/>
              </a:rPr>
              <a:t>Facilitate meaningful </a:t>
            </a:r>
            <a:endParaRPr lang="en-US" b="1" dirty="0" smtClean="0">
              <a:solidFill>
                <a:srgbClr val="FFFFFF"/>
              </a:solidFill>
              <a:latin typeface="Verdana" pitchFamily="34" charset="0"/>
              <a:ea typeface="Verdana" pitchFamily="34" charset="0"/>
              <a:cs typeface="Verdana" pitchFamily="34" charset="0"/>
            </a:endParaRPr>
          </a:p>
          <a:p>
            <a:r>
              <a:rPr lang="en-US" b="1" dirty="0" smtClean="0">
                <a:solidFill>
                  <a:srgbClr val="FFFFFF"/>
                </a:solidFill>
                <a:latin typeface="Verdana" pitchFamily="34" charset="0"/>
                <a:ea typeface="Verdana" pitchFamily="34" charset="0"/>
                <a:cs typeface="Verdana" pitchFamily="34" charset="0"/>
              </a:rPr>
              <a:t>mathematical </a:t>
            </a:r>
            <a:r>
              <a:rPr lang="en-US" b="1" dirty="0">
                <a:solidFill>
                  <a:srgbClr val="FFFFFF"/>
                </a:solidFill>
                <a:latin typeface="Verdana" pitchFamily="34" charset="0"/>
                <a:ea typeface="Verdana" pitchFamily="34" charset="0"/>
                <a:cs typeface="Verdana" pitchFamily="34" charset="0"/>
              </a:rPr>
              <a:t>discourse</a:t>
            </a: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754380" y="1899920"/>
            <a:ext cx="9220200" cy="4836160"/>
          </a:xfrm>
          <a:prstGeom prst="rect">
            <a:avLst/>
          </a:prstGeom>
        </p:spPr>
        <p:txBody>
          <a:bodyPr vert="horz" lIns="101882" tIns="50941" rIns="101882" bIns="50941" rtlCol="0">
            <a:noAutofit/>
          </a:bodyPr>
          <a:lstStyle/>
          <a:p>
            <a:pPr marL="254706" indent="-254706">
              <a:spcAft>
                <a:spcPts val="1337"/>
              </a:spcAft>
            </a:pPr>
            <a:r>
              <a:rPr lang="en-US" sz="2800" b="1" dirty="0">
                <a:solidFill>
                  <a:srgbClr val="003366"/>
                </a:solidFill>
                <a:latin typeface="Verdana" pitchFamily="34" charset="0"/>
                <a:ea typeface="Verdana" pitchFamily="34" charset="0"/>
                <a:cs typeface="Verdana" pitchFamily="34" charset="0"/>
              </a:rPr>
              <a:t>Mathematical Discourse should:</a:t>
            </a:r>
          </a:p>
          <a:p>
            <a:pPr marL="254706" indent="-254706">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Build on and honor students’ thinking.</a:t>
            </a:r>
          </a:p>
          <a:p>
            <a:pPr marL="254706" indent="-254706">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Let students share ideas, clarify understandings, and develop convincing arguments.</a:t>
            </a:r>
          </a:p>
          <a:p>
            <a:pPr marL="254706" indent="-254706">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Engage students in analyzing and comparing student approaches.</a:t>
            </a:r>
          </a:p>
          <a:p>
            <a:pPr marL="254706" indent="-254706">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Advance the math learning of the whole class.</a:t>
            </a:r>
          </a:p>
        </p:txBody>
      </p:sp>
      <p:sp>
        <p:nvSpPr>
          <p:cNvPr id="8" name="TextBox 7"/>
          <p:cNvSpPr txBox="1"/>
          <p:nvPr/>
        </p:nvSpPr>
        <p:spPr>
          <a:xfrm>
            <a:off x="670561" y="7023294"/>
            <a:ext cx="6262158" cy="595319"/>
          </a:xfrm>
          <a:prstGeom prst="rect">
            <a:avLst/>
          </a:prstGeom>
          <a:solidFill>
            <a:srgbClr val="FFFFFF"/>
          </a:solidFill>
        </p:spPr>
        <p:txBody>
          <a:bodyPr wrap="square" lIns="101882" tIns="50941" rIns="101882" bIns="50941" rtlCol="0">
            <a:spAutoFit/>
          </a:bodyPr>
          <a:lstStyle/>
          <a:p>
            <a:r>
              <a:rPr lang="en-US" sz="1600" dirty="0">
                <a:solidFill>
                  <a:srgbClr val="003366"/>
                </a:solidFill>
                <a:latin typeface="Verdana" pitchFamily="34" charset="0"/>
                <a:ea typeface="Verdana" pitchFamily="34" charset="0"/>
                <a:cs typeface="Verdana" pitchFamily="34" charset="0"/>
              </a:rPr>
              <a:t>Carpenter, Franke, &amp; Levi, 2003; </a:t>
            </a:r>
          </a:p>
          <a:p>
            <a:r>
              <a:rPr lang="en-US" sz="1600" dirty="0">
                <a:solidFill>
                  <a:srgbClr val="003366"/>
                </a:solidFill>
                <a:latin typeface="Verdana" pitchFamily="34" charset="0"/>
                <a:ea typeface="Verdana" pitchFamily="34" charset="0"/>
                <a:cs typeface="Verdana" pitchFamily="34" charset="0"/>
              </a:rPr>
              <a:t>Fuson &amp; Sherin, 2014; Smith &amp; Stein, 2011</a:t>
            </a:r>
          </a:p>
        </p:txBody>
      </p:sp>
    </p:spTree>
    <p:extLst>
      <p:ext uri="{BB962C8B-B14F-4D97-AF65-F5344CB8AC3E}">
        <p14:creationId xmlns:p14="http://schemas.microsoft.com/office/powerpoint/2010/main" xmlns="" val="3516534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371600" y="2514600"/>
            <a:ext cx="7879080" cy="2601061"/>
          </a:xfrm>
          <a:prstGeom prst="rect">
            <a:avLst/>
          </a:prstGeom>
          <a:noFill/>
        </p:spPr>
        <p:txBody>
          <a:bodyPr wrap="square" lIns="101882" tIns="50941" rIns="101882" bIns="50941" rtlCol="0">
            <a:spAutoFit/>
          </a:bodyPr>
          <a:lstStyle/>
          <a:p>
            <a:pPr>
              <a:lnSpc>
                <a:spcPct val="150000"/>
              </a:lnSpc>
            </a:pPr>
            <a:r>
              <a:rPr lang="en-US" sz="2800" dirty="0">
                <a:solidFill>
                  <a:srgbClr val="003366"/>
                </a:solidFill>
                <a:latin typeface="Verdana" pitchFamily="34" charset="0"/>
                <a:ea typeface="Verdana" pitchFamily="34" charset="0"/>
                <a:cs typeface="Verdana" pitchFamily="34" charset="0"/>
              </a:rPr>
              <a:t>How did Mr. Harris structure the whole class discussion (lines 52-57) to advance student learning toward the intended math learning goals?</a:t>
            </a:r>
          </a:p>
        </p:txBody>
      </p:sp>
      <p:sp>
        <p:nvSpPr>
          <p:cNvPr id="4" name="Rectangle 3"/>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10376795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873240" y="6563360"/>
            <a:ext cx="3185160" cy="1209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9" name="Rectangle 8"/>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7" name="Title 3"/>
          <p:cNvSpPr txBox="1">
            <a:spLocks/>
          </p:cNvSpPr>
          <p:nvPr/>
        </p:nvSpPr>
        <p:spPr>
          <a:xfrm>
            <a:off x="251460" y="172721"/>
            <a:ext cx="8549640" cy="1209039"/>
          </a:xfrm>
          <a:prstGeom prst="rect">
            <a:avLst/>
          </a:prstGeom>
        </p:spPr>
        <p:txBody>
          <a:bodyPr vert="horz" lIns="101882" tIns="50941" rIns="101882" bIns="50941"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100" b="1" i="1" dirty="0">
                <a:solidFill>
                  <a:srgbClr val="800000"/>
                </a:solidFill>
              </a:rPr>
              <a:t>How does each representation match the story situation and the structure of multiplication?</a:t>
            </a:r>
          </a:p>
        </p:txBody>
      </p:sp>
      <p:grpSp>
        <p:nvGrpSpPr>
          <p:cNvPr id="2" name="Group 1"/>
          <p:cNvGrpSpPr/>
          <p:nvPr/>
        </p:nvGrpSpPr>
        <p:grpSpPr>
          <a:xfrm>
            <a:off x="251460" y="1899920"/>
            <a:ext cx="4610100" cy="3195320"/>
            <a:chOff x="0" y="1295400"/>
            <a:chExt cx="4572000" cy="2951696"/>
          </a:xfrm>
        </p:grpSpPr>
        <p:pic>
          <p:nvPicPr>
            <p:cNvPr id="8" name="Picture 7" descr="bandconcer3.jpg"/>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25000"/>
                      </a14:imgEffect>
                      <a14:imgEffect>
                        <a14:brightnessContrast bright="20000"/>
                      </a14:imgEffect>
                    </a14:imgLayer>
                  </a14:imgProps>
                </a:ext>
                <a:ext uri="{28A0092B-C50C-407E-A947-70E740481C1C}">
                  <a14:useLocalDpi xmlns:a14="http://schemas.microsoft.com/office/drawing/2010/main" xmlns=""/>
                </a:ext>
              </a:extLst>
            </a:blip>
            <a:stretch>
              <a:fillRect/>
            </a:stretch>
          </p:blipFill>
          <p:spPr>
            <a:xfrm>
              <a:off x="0" y="1295400"/>
              <a:ext cx="4572000" cy="2951696"/>
            </a:xfrm>
            <a:prstGeom prst="rect">
              <a:avLst/>
            </a:prstGeom>
            <a:ln>
              <a:solidFill>
                <a:srgbClr val="000000"/>
              </a:solidFill>
            </a:ln>
            <a:effectLst>
              <a:outerShdw blurRad="50800" dist="38100" dir="2700000">
                <a:srgbClr val="000000">
                  <a:alpha val="43000"/>
                </a:srgbClr>
              </a:outerShdw>
            </a:effectLst>
          </p:spPr>
        </p:pic>
        <p:sp>
          <p:nvSpPr>
            <p:cNvPr id="11" name="TextBox 10"/>
            <p:cNvSpPr txBox="1"/>
            <p:nvPr/>
          </p:nvSpPr>
          <p:spPr>
            <a:xfrm>
              <a:off x="3325091" y="3809999"/>
              <a:ext cx="1246909" cy="369604"/>
            </a:xfrm>
            <a:prstGeom prst="rect">
              <a:avLst/>
            </a:prstGeom>
            <a:solidFill>
              <a:srgbClr val="DBEEF4"/>
            </a:solidFill>
          </p:spPr>
          <p:txBody>
            <a:bodyPr wrap="square" rtlCol="0">
              <a:spAutoFit/>
            </a:bodyPr>
            <a:lstStyle/>
            <a:p>
              <a:r>
                <a:rPr lang="en-US" dirty="0">
                  <a:solidFill>
                    <a:srgbClr val="003366"/>
                  </a:solidFill>
                  <a:latin typeface="Verdana" pitchFamily="34" charset="0"/>
                  <a:ea typeface="Verdana" pitchFamily="34" charset="0"/>
                  <a:cs typeface="Verdana" pitchFamily="34" charset="0"/>
                </a:rPr>
                <a:t>Jasmine</a:t>
              </a:r>
            </a:p>
          </p:txBody>
        </p:sp>
      </p:grpSp>
      <p:grpSp>
        <p:nvGrpSpPr>
          <p:cNvPr id="5" name="Group 4"/>
          <p:cNvGrpSpPr/>
          <p:nvPr/>
        </p:nvGrpSpPr>
        <p:grpSpPr>
          <a:xfrm>
            <a:off x="5280660" y="1899920"/>
            <a:ext cx="4498825" cy="3195320"/>
            <a:chOff x="4729358" y="1295400"/>
            <a:chExt cx="4461645" cy="2921375"/>
          </a:xfrm>
        </p:grpSpPr>
        <p:pic>
          <p:nvPicPr>
            <p:cNvPr id="10" name="Picture 9" descr="bandconcert1.jpg"/>
            <p:cNvPicPr>
              <a:picLocks noChangeAspect="1"/>
            </p:cNvPicPr>
            <p:nvPr/>
          </p:nvPicPr>
          <p:blipFill>
            <a:blip r:embed="rId5" cstate="screen">
              <a:extLst>
                <a:ext uri="{BEBA8EAE-BF5A-486C-A8C5-ECC9F3942E4B}">
                  <a14:imgProps xmlns:a14="http://schemas.microsoft.com/office/drawing/2010/main" xmlns="">
                    <a14:imgLayer r:embed="rId6">
                      <a14:imgEffect>
                        <a14:sharpenSoften amount="50000"/>
                      </a14:imgEffect>
                      <a14:imgEffect>
                        <a14:brightnessContrast bright="20000"/>
                      </a14:imgEffect>
                    </a14:imgLayer>
                  </a14:imgProps>
                </a:ext>
                <a:ext uri="{28A0092B-C50C-407E-A947-70E740481C1C}">
                  <a14:useLocalDpi xmlns:a14="http://schemas.microsoft.com/office/drawing/2010/main" xmlns=""/>
                </a:ext>
              </a:extLst>
            </a:blip>
            <a:stretch>
              <a:fillRect/>
            </a:stretch>
          </p:blipFill>
          <p:spPr>
            <a:xfrm>
              <a:off x="4729358" y="1295400"/>
              <a:ext cx="4414642" cy="2921375"/>
            </a:xfrm>
            <a:prstGeom prst="rect">
              <a:avLst/>
            </a:prstGeom>
            <a:ln>
              <a:solidFill>
                <a:srgbClr val="000000"/>
              </a:solidFill>
            </a:ln>
            <a:effectLst>
              <a:outerShdw blurRad="50800" dist="38100" dir="2700000">
                <a:srgbClr val="000000">
                  <a:alpha val="43000"/>
                </a:srgbClr>
              </a:outerShdw>
            </a:effectLst>
          </p:spPr>
        </p:pic>
        <p:sp>
          <p:nvSpPr>
            <p:cNvPr id="12" name="TextBox 11"/>
            <p:cNvSpPr txBox="1"/>
            <p:nvPr/>
          </p:nvSpPr>
          <p:spPr>
            <a:xfrm>
              <a:off x="7956209" y="3810000"/>
              <a:ext cx="1234794" cy="365807"/>
            </a:xfrm>
            <a:prstGeom prst="rect">
              <a:avLst/>
            </a:prstGeom>
            <a:solidFill>
              <a:schemeClr val="accent5">
                <a:lumMod val="20000"/>
                <a:lumOff val="80000"/>
              </a:schemeClr>
            </a:solidFill>
          </p:spPr>
          <p:txBody>
            <a:bodyPr wrap="none" rtlCol="0">
              <a:spAutoFit/>
            </a:bodyPr>
            <a:lstStyle/>
            <a:p>
              <a:r>
                <a:rPr lang="en-US" dirty="0">
                  <a:solidFill>
                    <a:srgbClr val="003366"/>
                  </a:solidFill>
                  <a:latin typeface="Verdana" pitchFamily="34" charset="0"/>
                  <a:ea typeface="Verdana" pitchFamily="34" charset="0"/>
                  <a:cs typeface="Verdana" pitchFamily="34" charset="0"/>
                </a:rPr>
                <a:t>Kenneth</a:t>
              </a:r>
            </a:p>
          </p:txBody>
        </p:sp>
      </p:grpSp>
      <p:grpSp>
        <p:nvGrpSpPr>
          <p:cNvPr id="6" name="Group 5"/>
          <p:cNvGrpSpPr/>
          <p:nvPr/>
        </p:nvGrpSpPr>
        <p:grpSpPr>
          <a:xfrm>
            <a:off x="2057400" y="5267959"/>
            <a:ext cx="6580827" cy="2101841"/>
            <a:chOff x="1676400" y="4419600"/>
            <a:chExt cx="6481334" cy="1828800"/>
          </a:xfrm>
        </p:grpSpPr>
        <p:pic>
          <p:nvPicPr>
            <p:cNvPr id="3" name="Picture 2" descr="Untitled-1.psd"/>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1676400" y="4419600"/>
              <a:ext cx="6481334" cy="1828800"/>
            </a:xfrm>
            <a:prstGeom prst="rect">
              <a:avLst/>
            </a:prstGeom>
            <a:ln>
              <a:solidFill>
                <a:srgbClr val="000000"/>
              </a:solidFill>
            </a:ln>
            <a:effectLst>
              <a:outerShdw blurRad="50800" dist="38100" dir="2700000">
                <a:srgbClr val="000000">
                  <a:alpha val="43000"/>
                </a:srgbClr>
              </a:outerShdw>
            </a:effectLst>
          </p:spPr>
        </p:pic>
        <p:sp>
          <p:nvSpPr>
            <p:cNvPr id="13" name="TextBox 12"/>
            <p:cNvSpPr txBox="1"/>
            <p:nvPr/>
          </p:nvSpPr>
          <p:spPr>
            <a:xfrm>
              <a:off x="7154901" y="5845998"/>
              <a:ext cx="998499" cy="348133"/>
            </a:xfrm>
            <a:prstGeom prst="rect">
              <a:avLst/>
            </a:prstGeom>
            <a:solidFill>
              <a:srgbClr val="DBEEF4"/>
            </a:solidFill>
          </p:spPr>
          <p:txBody>
            <a:bodyPr wrap="square" rtlCol="0">
              <a:spAutoFit/>
            </a:bodyPr>
            <a:lstStyle/>
            <a:p>
              <a:r>
                <a:rPr lang="en-US" dirty="0">
                  <a:solidFill>
                    <a:srgbClr val="000000"/>
                  </a:solidFill>
                  <a:latin typeface="Verdana" pitchFamily="34" charset="0"/>
                  <a:ea typeface="Verdana" pitchFamily="34" charset="0"/>
                  <a:cs typeface="Verdana" pitchFamily="34" charset="0"/>
                </a:rPr>
                <a:t>Teresa</a:t>
              </a:r>
            </a:p>
          </p:txBody>
        </p:sp>
      </p:grpSp>
      <p:sp>
        <p:nvSpPr>
          <p:cNvPr id="14" name="Title 3"/>
          <p:cNvSpPr txBox="1">
            <a:spLocks/>
          </p:cNvSpPr>
          <p:nvPr/>
        </p:nvSpPr>
        <p:spPr>
          <a:xfrm>
            <a:off x="167640" y="259080"/>
            <a:ext cx="9723120" cy="1381760"/>
          </a:xfrm>
          <a:prstGeom prst="rect">
            <a:avLst/>
          </a:prstGeom>
          <a:solidFill>
            <a:srgbClr val="FFFFFF"/>
          </a:solidFill>
        </p:spPr>
        <p:txBody>
          <a:bodyPr vert="horz" lIns="101882" tIns="50941" rIns="101882" bIns="50941"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400" dirty="0">
                <a:solidFill>
                  <a:srgbClr val="003366"/>
                </a:solidFill>
                <a:latin typeface="Verdana" pitchFamily="34" charset="0"/>
                <a:ea typeface="Verdana" pitchFamily="34" charset="0"/>
                <a:cs typeface="Verdana" pitchFamily="34" charset="0"/>
              </a:rPr>
              <a:t>Consider Lines 52-57. </a:t>
            </a:r>
          </a:p>
          <a:p>
            <a:r>
              <a:rPr lang="en-US" sz="2400" dirty="0">
                <a:solidFill>
                  <a:srgbClr val="003366"/>
                </a:solidFill>
                <a:latin typeface="Verdana" pitchFamily="34" charset="0"/>
                <a:ea typeface="Verdana" pitchFamily="34" charset="0"/>
                <a:cs typeface="Verdana" pitchFamily="34" charset="0"/>
              </a:rPr>
              <a:t>Why did Mr. Harris select and sequence the work of these </a:t>
            </a:r>
            <a:r>
              <a:rPr lang="en-US" sz="2400" dirty="0" smtClean="0">
                <a:solidFill>
                  <a:srgbClr val="003366"/>
                </a:solidFill>
                <a:latin typeface="Verdana" pitchFamily="34" charset="0"/>
                <a:ea typeface="Verdana" pitchFamily="34" charset="0"/>
                <a:cs typeface="Verdana" pitchFamily="34" charset="0"/>
              </a:rPr>
              <a:t>three students </a:t>
            </a:r>
            <a:r>
              <a:rPr lang="en-US" sz="2400" dirty="0">
                <a:solidFill>
                  <a:srgbClr val="003366"/>
                </a:solidFill>
                <a:latin typeface="Verdana" pitchFamily="34" charset="0"/>
                <a:ea typeface="Verdana" pitchFamily="34" charset="0"/>
                <a:cs typeface="Verdana" pitchFamily="34" charset="0"/>
              </a:rPr>
              <a:t>and how did that support student learning? </a:t>
            </a:r>
          </a:p>
        </p:txBody>
      </p:sp>
    </p:spTree>
    <p:extLst>
      <p:ext uri="{BB962C8B-B14F-4D97-AF65-F5344CB8AC3E}">
        <p14:creationId xmlns:p14="http://schemas.microsoft.com/office/powerpoint/2010/main" xmlns="" val="38835179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600200"/>
            <a:ext cx="8834835" cy="5354320"/>
          </a:xfrm>
        </p:spPr>
        <p:txBody>
          <a:bodyPr>
            <a:normAutofit/>
          </a:bodyPr>
          <a:lstStyle/>
          <a:p>
            <a:pPr marL="0" indent="0">
              <a:lnSpc>
                <a:spcPct val="110000"/>
              </a:lnSpc>
              <a:spcAft>
                <a:spcPts val="1337"/>
              </a:spcAft>
              <a:buNone/>
            </a:pPr>
            <a:r>
              <a:rPr lang="en-US" sz="2800" dirty="0" smtClean="0"/>
              <a:t>During the whole class discussion</a:t>
            </a:r>
            <a:br>
              <a:rPr lang="en-US" sz="2800" dirty="0" smtClean="0"/>
            </a:br>
            <a:r>
              <a:rPr lang="en-US" sz="2800" dirty="0" smtClean="0"/>
              <a:t>of the task, Mr. Harris was strategic in:</a:t>
            </a:r>
          </a:p>
          <a:p>
            <a:pPr>
              <a:spcBef>
                <a:spcPts val="1337"/>
              </a:spcBef>
            </a:pPr>
            <a:r>
              <a:rPr lang="en-US" sz="2800" u="sng" dirty="0" smtClean="0"/>
              <a:t>Selecting</a:t>
            </a:r>
            <a:r>
              <a:rPr lang="en-US" sz="2800" dirty="0" smtClean="0"/>
              <a:t> specific student representations and strategies for discussion and analysis.</a:t>
            </a:r>
            <a:endParaRPr lang="en-US" sz="2800" dirty="0"/>
          </a:p>
          <a:p>
            <a:pPr>
              <a:spcBef>
                <a:spcPts val="1337"/>
              </a:spcBef>
            </a:pPr>
            <a:r>
              <a:rPr lang="en-US" sz="2800" u="sng" dirty="0" smtClean="0"/>
              <a:t>Sequencing</a:t>
            </a:r>
            <a:r>
              <a:rPr lang="en-US" sz="2800" dirty="0" smtClean="0"/>
              <a:t> the various </a:t>
            </a:r>
            <a:r>
              <a:rPr lang="en-US" sz="2800" dirty="0"/>
              <a:t>student approaches for </a:t>
            </a:r>
            <a:r>
              <a:rPr lang="en-US" sz="2800" dirty="0" smtClean="0"/>
              <a:t>analysis and comparison.</a:t>
            </a:r>
          </a:p>
          <a:p>
            <a:pPr>
              <a:spcBef>
                <a:spcPts val="1337"/>
              </a:spcBef>
            </a:pPr>
            <a:r>
              <a:rPr lang="en-US" sz="2800" u="sng" dirty="0" smtClean="0"/>
              <a:t>Connecting</a:t>
            </a:r>
            <a:r>
              <a:rPr lang="en-US" sz="2800" dirty="0" smtClean="0"/>
              <a:t> student approaches to </a:t>
            </a:r>
            <a:br>
              <a:rPr lang="en-US" sz="2800" dirty="0" smtClean="0"/>
            </a:br>
            <a:r>
              <a:rPr lang="en-US" sz="2800" dirty="0" smtClean="0"/>
              <a:t>key math </a:t>
            </a:r>
            <a:r>
              <a:rPr lang="en-US" sz="2800" dirty="0"/>
              <a:t>ideas and </a:t>
            </a:r>
            <a:r>
              <a:rPr lang="en-US" sz="2800" dirty="0" smtClean="0"/>
              <a:t>relationships.</a:t>
            </a:r>
            <a:endParaRPr lang="en-US" sz="2800" dirty="0"/>
          </a:p>
          <a:p>
            <a:endParaRPr lang="en-US" sz="3200" dirty="0"/>
          </a:p>
        </p:txBody>
      </p:sp>
      <p:sp>
        <p:nvSpPr>
          <p:cNvPr id="7" name="Title 1"/>
          <p:cNvSpPr txBox="1">
            <a:spLocks/>
          </p:cNvSpPr>
          <p:nvPr/>
        </p:nvSpPr>
        <p:spPr>
          <a:xfrm>
            <a:off x="1289440" y="305259"/>
            <a:ext cx="8718874" cy="675436"/>
          </a:xfrm>
          <a:prstGeom prst="rect">
            <a:avLst/>
          </a:prstGeom>
        </p:spPr>
        <p:txBody>
          <a:bodyPr vert="horz" lIns="101882" tIns="50941" rIns="101882" bIns="50941" anchor="t">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200" b="1" dirty="0">
                <a:solidFill>
                  <a:srgbClr val="003366"/>
                </a:solidFill>
                <a:latin typeface="Verdana" pitchFamily="34" charset="0"/>
                <a:ea typeface="Verdana" pitchFamily="34" charset="0"/>
                <a:cs typeface="Verdana" pitchFamily="34" charset="0"/>
              </a:rPr>
              <a:t>Structuring Mathematical Discourse...</a:t>
            </a:r>
          </a:p>
        </p:txBody>
      </p:sp>
    </p:spTree>
    <p:extLst>
      <p:ext uri="{BB962C8B-B14F-4D97-AF65-F5344CB8AC3E}">
        <p14:creationId xmlns:p14="http://schemas.microsoft.com/office/powerpoint/2010/main" xmlns="" val="14170894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447800" y="990600"/>
            <a:ext cx="8015288" cy="5664275"/>
          </a:xfrm>
          <a:prstGeom prst="rect">
            <a:avLst/>
          </a:prstGeom>
        </p:spPr>
        <p:txBody>
          <a:bodyPr vert="horz" lIns="101882" tIns="50941" rIns="101882" bIns="50941" rtlCol="0">
            <a:noAutofit/>
          </a:bodyPr>
          <a:lstStyle/>
          <a:p>
            <a:pPr>
              <a:spcAft>
                <a:spcPts val="1337"/>
              </a:spcAft>
              <a:buFont typeface="+mj-lt"/>
              <a:buAutoNum type="arabicPeriod"/>
            </a:pPr>
            <a:r>
              <a:rPr lang="en-US" sz="3200" b="1" dirty="0" smtClean="0">
                <a:solidFill>
                  <a:srgbClr val="003366"/>
                </a:solidFill>
                <a:latin typeface="Verdana" pitchFamily="34" charset="0"/>
                <a:ea typeface="Verdana" pitchFamily="34" charset="0"/>
                <a:cs typeface="Verdana" pitchFamily="34" charset="0"/>
              </a:rPr>
              <a:t> Anticipating</a:t>
            </a:r>
            <a:endParaRPr lang="en-US" sz="3200" b="1" dirty="0">
              <a:solidFill>
                <a:srgbClr val="003366"/>
              </a:solidFill>
              <a:latin typeface="Verdana" pitchFamily="34" charset="0"/>
              <a:ea typeface="Verdana" pitchFamily="34" charset="0"/>
              <a:cs typeface="Verdana" pitchFamily="34" charset="0"/>
            </a:endParaRPr>
          </a:p>
          <a:p>
            <a:pPr>
              <a:lnSpc>
                <a:spcPct val="150000"/>
              </a:lnSpc>
              <a:spcAft>
                <a:spcPts val="1337"/>
              </a:spcAft>
              <a:buFont typeface="Arial" charset="0"/>
              <a:buAutoNum type="arabicPeriod"/>
              <a:defRPr/>
            </a:pPr>
            <a:r>
              <a:rPr lang="en-US" sz="3200" b="1" dirty="0">
                <a:solidFill>
                  <a:srgbClr val="003366"/>
                </a:solidFill>
                <a:latin typeface="Verdana" pitchFamily="34" charset="0"/>
                <a:ea typeface="Verdana" pitchFamily="34" charset="0"/>
                <a:cs typeface="Verdana" pitchFamily="34" charset="0"/>
              </a:rPr>
              <a:t> </a:t>
            </a:r>
            <a:r>
              <a:rPr lang="en-US" sz="3200" b="1" dirty="0" smtClean="0">
                <a:solidFill>
                  <a:srgbClr val="003366"/>
                </a:solidFill>
                <a:latin typeface="Verdana" pitchFamily="34" charset="0"/>
                <a:ea typeface="Verdana" pitchFamily="34" charset="0"/>
                <a:cs typeface="Verdana" pitchFamily="34" charset="0"/>
              </a:rPr>
              <a:t>Monitoring</a:t>
            </a:r>
            <a:endParaRPr lang="en-US" sz="3200" b="1" dirty="0">
              <a:solidFill>
                <a:srgbClr val="003366"/>
              </a:solidFill>
              <a:latin typeface="Verdana" pitchFamily="34" charset="0"/>
              <a:ea typeface="Verdana" pitchFamily="34" charset="0"/>
              <a:cs typeface="Verdana" pitchFamily="34" charset="0"/>
            </a:endParaRPr>
          </a:p>
          <a:p>
            <a:pPr>
              <a:lnSpc>
                <a:spcPct val="150000"/>
              </a:lnSpc>
              <a:spcAft>
                <a:spcPts val="1337"/>
              </a:spcAft>
              <a:buFont typeface="Arial" charset="0"/>
              <a:buAutoNum type="arabicPeriod"/>
              <a:defRPr/>
            </a:pPr>
            <a:r>
              <a:rPr lang="en-US" sz="3200" b="1" dirty="0">
                <a:solidFill>
                  <a:srgbClr val="003366"/>
                </a:solidFill>
                <a:latin typeface="Verdana" pitchFamily="34" charset="0"/>
                <a:ea typeface="Verdana" pitchFamily="34" charset="0"/>
                <a:cs typeface="Verdana" pitchFamily="34" charset="0"/>
              </a:rPr>
              <a:t> Selecting </a:t>
            </a:r>
          </a:p>
          <a:p>
            <a:pPr>
              <a:lnSpc>
                <a:spcPct val="150000"/>
              </a:lnSpc>
              <a:spcAft>
                <a:spcPts val="1337"/>
              </a:spcAft>
              <a:buFont typeface="Arial" charset="0"/>
              <a:buAutoNum type="arabicPeriod"/>
              <a:defRPr/>
            </a:pPr>
            <a:r>
              <a:rPr lang="en-US" sz="3200" b="1" dirty="0">
                <a:solidFill>
                  <a:srgbClr val="003366"/>
                </a:solidFill>
                <a:latin typeface="Verdana" pitchFamily="34" charset="0"/>
                <a:ea typeface="Verdana" pitchFamily="34" charset="0"/>
                <a:cs typeface="Verdana" pitchFamily="34" charset="0"/>
              </a:rPr>
              <a:t> Sequencing </a:t>
            </a:r>
          </a:p>
          <a:p>
            <a:pPr>
              <a:lnSpc>
                <a:spcPct val="150000"/>
              </a:lnSpc>
              <a:spcAft>
                <a:spcPts val="1337"/>
              </a:spcAft>
              <a:buFont typeface="Arial" charset="0"/>
              <a:buAutoNum type="arabicPeriod"/>
              <a:defRPr/>
            </a:pPr>
            <a:r>
              <a:rPr lang="en-US" sz="3200" b="1" dirty="0">
                <a:solidFill>
                  <a:srgbClr val="003366"/>
                </a:solidFill>
                <a:latin typeface="Verdana" pitchFamily="34" charset="0"/>
                <a:ea typeface="Verdana" pitchFamily="34" charset="0"/>
                <a:cs typeface="Verdana" pitchFamily="34" charset="0"/>
              </a:rPr>
              <a:t> Connecting</a:t>
            </a:r>
            <a:endParaRPr lang="en-US" sz="3200" b="1" i="1" dirty="0">
              <a:solidFill>
                <a:srgbClr val="003366"/>
              </a:solidFill>
              <a:latin typeface="Verdana" pitchFamily="34" charset="0"/>
              <a:ea typeface="Verdana" pitchFamily="34" charset="0"/>
              <a:cs typeface="Verdana" pitchFamily="34" charset="0"/>
            </a:endParaRPr>
          </a:p>
        </p:txBody>
      </p:sp>
      <p:sp>
        <p:nvSpPr>
          <p:cNvPr id="3" name="Right Brace 2"/>
          <p:cNvSpPr/>
          <p:nvPr/>
        </p:nvSpPr>
        <p:spPr>
          <a:xfrm>
            <a:off x="4572000" y="762000"/>
            <a:ext cx="1750907" cy="5181600"/>
          </a:xfrm>
          <a:prstGeom prst="rightBrace">
            <a:avLst/>
          </a:prstGeom>
        </p:spPr>
        <p:style>
          <a:lnRef idx="2">
            <a:schemeClr val="accent1"/>
          </a:lnRef>
          <a:fillRef idx="0">
            <a:schemeClr val="accent1"/>
          </a:fillRef>
          <a:effectRef idx="1">
            <a:schemeClr val="accent1"/>
          </a:effectRef>
          <a:fontRef idx="minor">
            <a:schemeClr val="tx1"/>
          </a:fontRef>
        </p:style>
        <p:txBody>
          <a:bodyPr lIns="101882" tIns="50941" rIns="101882" bIns="50941" rtlCol="0" anchor="ctr"/>
          <a:lstStyle/>
          <a:p>
            <a:pPr algn="ctr"/>
            <a:endParaRPr lang="en-US" dirty="0"/>
          </a:p>
        </p:txBody>
      </p:sp>
      <p:sp>
        <p:nvSpPr>
          <p:cNvPr id="5" name="TextBox 4"/>
          <p:cNvSpPr txBox="1"/>
          <p:nvPr/>
        </p:nvSpPr>
        <p:spPr>
          <a:xfrm>
            <a:off x="6454140" y="1950796"/>
            <a:ext cx="3045460" cy="2257313"/>
          </a:xfrm>
          <a:prstGeom prst="rect">
            <a:avLst/>
          </a:prstGeom>
          <a:noFill/>
        </p:spPr>
        <p:txBody>
          <a:bodyPr wrap="square" lIns="101882" tIns="50941" rIns="101882" bIns="50941" rtlCol="0">
            <a:spAutoFit/>
          </a:bodyPr>
          <a:lstStyle/>
          <a:p>
            <a:r>
              <a:rPr lang="en-US" sz="2800" i="1" dirty="0">
                <a:solidFill>
                  <a:srgbClr val="003366"/>
                </a:solidFill>
                <a:latin typeface="Verdana" pitchFamily="34" charset="0"/>
                <a:ea typeface="Verdana" pitchFamily="34" charset="0"/>
                <a:cs typeface="Verdana" pitchFamily="34" charset="0"/>
              </a:rPr>
              <a:t>5 Practices for Orchestrating</a:t>
            </a:r>
          </a:p>
          <a:p>
            <a:r>
              <a:rPr lang="en-US" sz="2800" i="1" dirty="0">
                <a:solidFill>
                  <a:srgbClr val="003366"/>
                </a:solidFill>
                <a:latin typeface="Verdana" pitchFamily="34" charset="0"/>
                <a:ea typeface="Verdana" pitchFamily="34" charset="0"/>
                <a:cs typeface="Verdana" pitchFamily="34" charset="0"/>
              </a:rPr>
              <a:t>Productive </a:t>
            </a:r>
          </a:p>
          <a:p>
            <a:r>
              <a:rPr lang="en-US" sz="2800" i="1" dirty="0">
                <a:solidFill>
                  <a:srgbClr val="003366"/>
                </a:solidFill>
                <a:latin typeface="Verdana" pitchFamily="34" charset="0"/>
                <a:ea typeface="Verdana" pitchFamily="34" charset="0"/>
                <a:cs typeface="Verdana" pitchFamily="34" charset="0"/>
              </a:rPr>
              <a:t>Mathematics</a:t>
            </a:r>
          </a:p>
          <a:p>
            <a:r>
              <a:rPr lang="en-US" sz="2800" i="1" dirty="0">
                <a:solidFill>
                  <a:srgbClr val="003366"/>
                </a:solidFill>
                <a:latin typeface="Verdana" pitchFamily="34" charset="0"/>
                <a:ea typeface="Verdana" pitchFamily="34" charset="0"/>
                <a:cs typeface="Verdana" pitchFamily="34" charset="0"/>
              </a:rPr>
              <a:t>Discussions</a:t>
            </a:r>
            <a:endParaRPr lang="en-US" sz="2800" dirty="0">
              <a:solidFill>
                <a:srgbClr val="003366"/>
              </a:solidFill>
              <a:latin typeface="Verdana" pitchFamily="34" charset="0"/>
              <a:ea typeface="Verdana" pitchFamily="34" charset="0"/>
              <a:cs typeface="Verdana" pitchFamily="34" charset="0"/>
            </a:endParaRPr>
          </a:p>
        </p:txBody>
      </p:sp>
      <p:sp>
        <p:nvSpPr>
          <p:cNvPr id="13" name="TextBox 12"/>
          <p:cNvSpPr txBox="1"/>
          <p:nvPr/>
        </p:nvSpPr>
        <p:spPr>
          <a:xfrm>
            <a:off x="5029200" y="6324600"/>
            <a:ext cx="2640349" cy="453458"/>
          </a:xfrm>
          <a:prstGeom prst="rect">
            <a:avLst/>
          </a:prstGeom>
          <a:noFill/>
        </p:spPr>
        <p:txBody>
          <a:bodyPr wrap="none" lIns="101882" tIns="50941" rIns="101882" bIns="50941" rtlCol="0">
            <a:spAutoFit/>
          </a:bodyPr>
          <a:lstStyle/>
          <a:p>
            <a:r>
              <a:rPr lang="en-US" sz="2200" dirty="0">
                <a:solidFill>
                  <a:srgbClr val="003366"/>
                </a:solidFill>
              </a:rPr>
              <a:t>(Smith &amp; Stein, 2011)</a:t>
            </a:r>
          </a:p>
        </p:txBody>
      </p:sp>
      <p:pic>
        <p:nvPicPr>
          <p:cNvPr id="1026" name="Picture 2"/>
          <p:cNvPicPr>
            <a:picLocks noChangeAspect="1" noChangeArrowheads="1"/>
          </p:cNvPicPr>
          <p:nvPr/>
        </p:nvPicPr>
        <p:blipFill>
          <a:blip r:embed="rId3" cstate="print"/>
          <a:srcRect/>
          <a:stretch>
            <a:fillRect/>
          </a:stretch>
        </p:blipFill>
        <p:spPr bwMode="auto">
          <a:xfrm>
            <a:off x="7848600" y="4343400"/>
            <a:ext cx="1603248" cy="2279904"/>
          </a:xfrm>
          <a:prstGeom prst="rect">
            <a:avLst/>
          </a:prstGeom>
          <a:noFill/>
          <a:ln w="9525">
            <a:noFill/>
            <a:miter lim="800000"/>
            <a:headEnd/>
            <a:tailEnd/>
          </a:ln>
          <a:effectLst/>
        </p:spPr>
      </p:pic>
    </p:spTree>
    <p:extLst>
      <p:ext uri="{BB962C8B-B14F-4D97-AF65-F5344CB8AC3E}">
        <p14:creationId xmlns:p14="http://schemas.microsoft.com/office/powerpoint/2010/main" xmlns="" val="37568237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424940" cy="777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8" name="Title 3"/>
          <p:cNvSpPr txBox="1">
            <a:spLocks/>
          </p:cNvSpPr>
          <p:nvPr/>
        </p:nvSpPr>
        <p:spPr>
          <a:xfrm>
            <a:off x="1676400" y="1381760"/>
            <a:ext cx="7795260" cy="267716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rgbClr val="FFFFFF"/>
                </a:solidFill>
                <a:latin typeface="Verdana" pitchFamily="34" charset="0"/>
                <a:ea typeface="Verdana" pitchFamily="34" charset="0"/>
                <a:cs typeface="Verdana" pitchFamily="34" charset="0"/>
              </a:rPr>
              <a:t>Pose purposeful questions.</a:t>
            </a:r>
          </a:p>
        </p:txBody>
      </p:sp>
      <p:sp>
        <p:nvSpPr>
          <p:cNvPr id="11" name="Rectangle 10"/>
          <p:cNvSpPr/>
          <p:nvPr/>
        </p:nvSpPr>
        <p:spPr>
          <a:xfrm>
            <a:off x="-14863" y="1468120"/>
            <a:ext cx="1508759" cy="2504440"/>
          </a:xfrm>
          <a:prstGeom prst="rect">
            <a:avLst/>
          </a:prstGeom>
        </p:spPr>
        <p:txBody>
          <a:bodyPr wrap="square" lIns="101882" tIns="50941" rIns="101882" bIns="50941" anchor="ctr">
            <a:noAutofit/>
          </a:bodyPr>
          <a:lstStyle/>
          <a:p>
            <a:pPr algn="ctr"/>
            <a:r>
              <a:rPr lang="en-US" dirty="0">
                <a:solidFill>
                  <a:schemeClr val="bg1"/>
                </a:solidFill>
                <a:latin typeface="Verdana" pitchFamily="34" charset="0"/>
                <a:ea typeface="Verdana" pitchFamily="34" charset="0"/>
                <a:cs typeface="Verdana" pitchFamily="34" charset="0"/>
              </a:rPr>
              <a:t>Math</a:t>
            </a:r>
          </a:p>
          <a:p>
            <a:pPr algn="ctr"/>
            <a:r>
              <a:rPr lang="en-US" dirty="0">
                <a:solidFill>
                  <a:schemeClr val="bg1"/>
                </a:solidFill>
                <a:latin typeface="Verdana" pitchFamily="34" charset="0"/>
                <a:ea typeface="Verdana" pitchFamily="34" charset="0"/>
                <a:cs typeface="Verdana" pitchFamily="34" charset="0"/>
              </a:rPr>
              <a:t>Teaching</a:t>
            </a:r>
          </a:p>
          <a:p>
            <a:pPr algn="ctr"/>
            <a:r>
              <a:rPr lang="en-US" dirty="0">
                <a:solidFill>
                  <a:schemeClr val="bg1"/>
                </a:solidFill>
                <a:latin typeface="Verdana" pitchFamily="34" charset="0"/>
                <a:ea typeface="Verdana" pitchFamily="34" charset="0"/>
                <a:cs typeface="Verdana" pitchFamily="34" charset="0"/>
              </a:rPr>
              <a:t>Practice</a:t>
            </a:r>
          </a:p>
          <a:p>
            <a:pPr algn="ctr"/>
            <a:r>
              <a:rPr lang="en-US" dirty="0">
                <a:solidFill>
                  <a:schemeClr val="bg1"/>
                </a:solidFill>
                <a:latin typeface="Verdana" pitchFamily="34" charset="0"/>
                <a:ea typeface="Verdana" pitchFamily="34" charset="0"/>
                <a:cs typeface="Verdana" pitchFamily="34" charset="0"/>
              </a:rPr>
              <a:t>5</a:t>
            </a:r>
          </a:p>
        </p:txBody>
      </p:sp>
      <p:sp>
        <p:nvSpPr>
          <p:cNvPr id="9" name="Rectangle 8"/>
          <p:cNvSpPr/>
          <p:nvPr/>
        </p:nvSpPr>
        <p:spPr>
          <a:xfrm>
            <a:off x="1600200" y="4343400"/>
            <a:ext cx="8298180" cy="1713574"/>
          </a:xfrm>
          <a:prstGeom prst="rect">
            <a:avLst/>
          </a:prstGeom>
        </p:spPr>
        <p:txBody>
          <a:bodyPr wrap="square" lIns="101882" tIns="50941" rIns="101882" bIns="50941">
            <a:spAutoFit/>
          </a:bodyPr>
          <a:lstStyle/>
          <a:p>
            <a:pPr>
              <a:spcAft>
                <a:spcPts val="2006"/>
              </a:spcAft>
            </a:pPr>
            <a:r>
              <a:rPr lang="en-US" sz="2400" i="1" dirty="0">
                <a:solidFill>
                  <a:srgbClr val="003366"/>
                </a:solidFill>
                <a:latin typeface="Verdana" pitchFamily="34" charset="0"/>
                <a:ea typeface="Verdana" pitchFamily="34" charset="0"/>
                <a:cs typeface="Verdana" pitchFamily="34" charset="0"/>
              </a:rPr>
              <a:t>Teachers’ questions are crucial in helping students </a:t>
            </a:r>
            <a:br>
              <a:rPr lang="en-US" sz="2400" i="1" dirty="0">
                <a:solidFill>
                  <a:srgbClr val="003366"/>
                </a:solidFill>
                <a:latin typeface="Verdana" pitchFamily="34" charset="0"/>
                <a:ea typeface="Verdana" pitchFamily="34" charset="0"/>
                <a:cs typeface="Verdana" pitchFamily="34" charset="0"/>
              </a:rPr>
            </a:br>
            <a:r>
              <a:rPr lang="en-US" sz="2400" i="1" dirty="0">
                <a:solidFill>
                  <a:srgbClr val="003366"/>
                </a:solidFill>
                <a:latin typeface="Verdana" pitchFamily="34" charset="0"/>
                <a:ea typeface="Verdana" pitchFamily="34" charset="0"/>
                <a:cs typeface="Verdana" pitchFamily="34" charset="0"/>
              </a:rPr>
              <a:t>make connections and learn important mathematics and science concepts. </a:t>
            </a:r>
          </a:p>
          <a:p>
            <a:pPr algn="r"/>
            <a:r>
              <a:rPr lang="en-US" sz="1600" dirty="0">
                <a:solidFill>
                  <a:srgbClr val="003366"/>
                </a:solidFill>
                <a:latin typeface="Verdana" pitchFamily="34" charset="0"/>
                <a:ea typeface="Verdana" pitchFamily="34" charset="0"/>
                <a:cs typeface="Verdana" pitchFamily="34" charset="0"/>
              </a:rPr>
              <a:t>(Weiss &amp; Pasley, 2004)</a:t>
            </a:r>
          </a:p>
        </p:txBody>
      </p:sp>
    </p:spTree>
    <p:extLst>
      <p:ext uri="{BB962C8B-B14F-4D97-AF65-F5344CB8AC3E}">
        <p14:creationId xmlns:p14="http://schemas.microsoft.com/office/powerpoint/2010/main" xmlns="" val="18530434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5840" y="1727200"/>
            <a:ext cx="5547360" cy="4411749"/>
          </a:xfrm>
          <a:prstGeom prst="rect">
            <a:avLst/>
          </a:prstGeom>
          <a:noFill/>
        </p:spPr>
        <p:txBody>
          <a:bodyPr wrap="square" lIns="101882" tIns="50941" rIns="101882" bIns="50941" rtlCol="0">
            <a:spAutoFit/>
          </a:bodyPr>
          <a:lstStyle/>
          <a:p>
            <a:pPr>
              <a:spcBef>
                <a:spcPts val="1337"/>
              </a:spcBef>
              <a:spcAft>
                <a:spcPts val="1337"/>
              </a:spcAft>
            </a:pPr>
            <a:r>
              <a:rPr lang="en-US" sz="2800" dirty="0">
                <a:solidFill>
                  <a:srgbClr val="003366"/>
                </a:solidFill>
                <a:latin typeface="Verdana" pitchFamily="34" charset="0"/>
                <a:ea typeface="Verdana" pitchFamily="34" charset="0"/>
                <a:cs typeface="Verdana" pitchFamily="34" charset="0"/>
              </a:rPr>
              <a:t>The primary purpose of </a:t>
            </a:r>
            <a:r>
              <a:rPr lang="en-US" sz="2800" i="1" dirty="0">
                <a:solidFill>
                  <a:srgbClr val="003366"/>
                </a:solidFill>
                <a:latin typeface="Verdana" pitchFamily="34" charset="0"/>
                <a:ea typeface="Verdana" pitchFamily="34" charset="0"/>
                <a:cs typeface="Verdana" pitchFamily="34" charset="0"/>
              </a:rPr>
              <a:t>Principles to Actions </a:t>
            </a:r>
            <a:r>
              <a:rPr lang="en-US" sz="2800" dirty="0">
                <a:solidFill>
                  <a:srgbClr val="003366"/>
                </a:solidFill>
                <a:latin typeface="Verdana" pitchFamily="34" charset="0"/>
                <a:ea typeface="Verdana" pitchFamily="34" charset="0"/>
                <a:cs typeface="Verdana" pitchFamily="34" charset="0"/>
              </a:rPr>
              <a:t>is to fill </a:t>
            </a:r>
            <a:r>
              <a:rPr lang="en-US" sz="2800" dirty="0" smtClean="0">
                <a:solidFill>
                  <a:srgbClr val="003366"/>
                </a:solidFill>
                <a:latin typeface="Verdana" pitchFamily="34" charset="0"/>
                <a:ea typeface="Verdana" pitchFamily="34" charset="0"/>
                <a:cs typeface="Verdana" pitchFamily="34" charset="0"/>
              </a:rPr>
              <a:t>the </a:t>
            </a:r>
            <a:r>
              <a:rPr lang="en-US" sz="2800" dirty="0">
                <a:solidFill>
                  <a:srgbClr val="003366"/>
                </a:solidFill>
                <a:latin typeface="Verdana" pitchFamily="34" charset="0"/>
                <a:ea typeface="Verdana" pitchFamily="34" charset="0"/>
                <a:cs typeface="Verdana" pitchFamily="34" charset="0"/>
              </a:rPr>
              <a:t>gap between the adoption of rigorous standards and the enactment of practices, policies, programs, and actions required for successful implementation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of those standards.</a:t>
            </a:r>
          </a:p>
        </p:txBody>
      </p:sp>
      <p:pic>
        <p:nvPicPr>
          <p:cNvPr id="3" name="Picture 2" descr="14861 principles to action cover.psd"/>
          <p:cNvPicPr>
            <a:picLocks noChangeAspect="1"/>
          </p:cNvPicPr>
          <p:nvPr/>
        </p:nvPicPr>
        <p:blipFill>
          <a:blip r:embed="rId2" cstate="screen">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a:ext>
            </a:extLst>
          </a:blip>
          <a:stretch>
            <a:fillRect/>
          </a:stretch>
        </p:blipFill>
        <p:spPr>
          <a:xfrm>
            <a:off x="6781800" y="1905000"/>
            <a:ext cx="2743332" cy="390717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067084" y="259080"/>
            <a:ext cx="8968740" cy="964651"/>
          </a:xfrm>
          <a:prstGeom prst="rect">
            <a:avLst/>
          </a:prstGeom>
          <a:noFill/>
        </p:spPr>
        <p:txBody>
          <a:bodyPr wrap="square" lIns="101882" tIns="50941" rIns="101882" bIns="50941" rtlCol="0">
            <a:spAutoFit/>
          </a:bodyPr>
          <a:lstStyle/>
          <a:p>
            <a:pPr algn="ctr"/>
            <a:r>
              <a:rPr lang="en-US" sz="2800" b="1" i="1" dirty="0">
                <a:solidFill>
                  <a:srgbClr val="003366"/>
                </a:solidFill>
                <a:latin typeface="Verdana" pitchFamily="34" charset="0"/>
                <a:ea typeface="Verdana" pitchFamily="34" charset="0"/>
                <a:cs typeface="Verdana" pitchFamily="34" charset="0"/>
              </a:rPr>
              <a:t>Principles to Actions:</a:t>
            </a:r>
          </a:p>
          <a:p>
            <a:pPr algn="ctr"/>
            <a:r>
              <a:rPr lang="en-US" sz="2800" b="1" i="1" dirty="0">
                <a:solidFill>
                  <a:srgbClr val="003366"/>
                </a:solidFill>
                <a:latin typeface="Verdana" pitchFamily="34" charset="0"/>
                <a:ea typeface="Verdana" pitchFamily="34" charset="0"/>
                <a:cs typeface="Verdana" pitchFamily="34" charset="0"/>
              </a:rPr>
              <a:t>Ensuring Mathematical Success for All</a:t>
            </a:r>
            <a:endParaRPr lang="en-US" sz="2800" b="1" dirty="0">
              <a:solidFill>
                <a:srgbClr val="00336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25861614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b="1" dirty="0" smtClean="0">
                <a:solidFill>
                  <a:srgbClr val="FFFFFF"/>
                </a:solidFill>
                <a:latin typeface="Verdana" pitchFamily="34" charset="0"/>
                <a:ea typeface="Verdana" pitchFamily="34" charset="0"/>
                <a:cs typeface="Verdana" pitchFamily="34" charset="0"/>
              </a:rPr>
              <a:t>Pose purposeful questions</a:t>
            </a:r>
            <a:endParaRPr lang="en-US" b="1" dirty="0">
              <a:solidFill>
                <a:srgbClr val="FFFFFF"/>
              </a:solidFill>
              <a:latin typeface="Verdana" pitchFamily="34" charset="0"/>
              <a:ea typeface="Verdana" pitchFamily="34" charset="0"/>
              <a:cs typeface="Verdana" pitchFamily="34" charset="0"/>
            </a:endParaRP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754380" y="1986280"/>
            <a:ext cx="9052560" cy="4490720"/>
          </a:xfrm>
          <a:prstGeom prst="rect">
            <a:avLst/>
          </a:prstGeom>
        </p:spPr>
        <p:txBody>
          <a:bodyPr vert="horz" lIns="101882" tIns="50941" rIns="101882" bIns="50941" rtlCol="0">
            <a:noAutofit/>
          </a:bodyPr>
          <a:lstStyle/>
          <a:p>
            <a:pPr marL="254706" indent="-254706">
              <a:spcAft>
                <a:spcPts val="669"/>
              </a:spcAft>
            </a:pPr>
            <a:r>
              <a:rPr lang="en-US" sz="2800" b="1" dirty="0">
                <a:solidFill>
                  <a:srgbClr val="003366"/>
                </a:solidFill>
                <a:latin typeface="Verdana" pitchFamily="34" charset="0"/>
                <a:ea typeface="Verdana" pitchFamily="34" charset="0"/>
                <a:cs typeface="Verdana" pitchFamily="34" charset="0"/>
              </a:rPr>
              <a:t>Effective Questions should:</a:t>
            </a:r>
          </a:p>
          <a:p>
            <a:pPr marL="509412" indent="-509412">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Reveal students’ current understandings. </a:t>
            </a:r>
          </a:p>
          <a:p>
            <a:pPr marL="509412" indent="-509412">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Encourage students to explain, elaborate, or clarify their thinking. </a:t>
            </a:r>
          </a:p>
          <a:p>
            <a:pPr marL="509412" indent="-509412">
              <a:spcAft>
                <a:spcPts val="669"/>
              </a:spcAft>
              <a:buFont typeface="Arial"/>
              <a:buChar char="•"/>
            </a:pPr>
            <a:r>
              <a:rPr lang="en-US" sz="2800" dirty="0">
                <a:solidFill>
                  <a:srgbClr val="003366"/>
                </a:solidFill>
                <a:latin typeface="Verdana" pitchFamily="34" charset="0"/>
                <a:ea typeface="Verdana" pitchFamily="34" charset="0"/>
                <a:cs typeface="Verdana" pitchFamily="34" charset="0"/>
              </a:rPr>
              <a:t>Make the targeted mathematical ideas more visible and accessible for student examination and discussion.</a:t>
            </a:r>
          </a:p>
        </p:txBody>
      </p:sp>
      <p:sp>
        <p:nvSpPr>
          <p:cNvPr id="8" name="TextBox 7"/>
          <p:cNvSpPr txBox="1"/>
          <p:nvPr/>
        </p:nvSpPr>
        <p:spPr>
          <a:xfrm>
            <a:off x="670561" y="7023294"/>
            <a:ext cx="6262158" cy="595319"/>
          </a:xfrm>
          <a:prstGeom prst="rect">
            <a:avLst/>
          </a:prstGeom>
          <a:solidFill>
            <a:srgbClr val="FFFFFF"/>
          </a:solidFill>
        </p:spPr>
        <p:txBody>
          <a:bodyPr wrap="square" lIns="101882" tIns="50941" rIns="101882" bIns="50941" rtlCol="0">
            <a:spAutoFit/>
          </a:bodyPr>
          <a:lstStyle/>
          <a:p>
            <a:r>
              <a:rPr lang="en-US" sz="1600" dirty="0">
                <a:solidFill>
                  <a:srgbClr val="003366"/>
                </a:solidFill>
                <a:latin typeface="Verdana" pitchFamily="34" charset="0"/>
                <a:ea typeface="Verdana" pitchFamily="34" charset="0"/>
                <a:cs typeface="Verdana" pitchFamily="34" charset="0"/>
              </a:rPr>
              <a:t>Boaler &amp; Brodie, 2004; Chapin &amp; O’Connor, 2007; </a:t>
            </a:r>
            <a:br>
              <a:rPr lang="en-US" sz="1600" dirty="0">
                <a:solidFill>
                  <a:srgbClr val="003366"/>
                </a:solidFill>
                <a:latin typeface="Verdana" pitchFamily="34" charset="0"/>
                <a:ea typeface="Verdana" pitchFamily="34" charset="0"/>
                <a:cs typeface="Verdana" pitchFamily="34" charset="0"/>
              </a:rPr>
            </a:br>
            <a:r>
              <a:rPr lang="en-US" sz="1600" dirty="0">
                <a:solidFill>
                  <a:srgbClr val="003366"/>
                </a:solidFill>
                <a:latin typeface="Verdana" pitchFamily="34" charset="0"/>
                <a:ea typeface="Verdana" pitchFamily="34" charset="0"/>
                <a:cs typeface="Verdana" pitchFamily="34" charset="0"/>
              </a:rPr>
              <a:t>Herbel-Eisenmann &amp; Breyfogle, 2005</a:t>
            </a:r>
          </a:p>
        </p:txBody>
      </p:sp>
    </p:spTree>
    <p:extLst>
      <p:ext uri="{BB962C8B-B14F-4D97-AF65-F5344CB8AC3E}">
        <p14:creationId xmlns:p14="http://schemas.microsoft.com/office/powerpoint/2010/main" xmlns="" val="18538585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295400" y="2209800"/>
            <a:ext cx="8046720" cy="2601061"/>
          </a:xfrm>
          <a:prstGeom prst="rect">
            <a:avLst/>
          </a:prstGeom>
          <a:noFill/>
        </p:spPr>
        <p:txBody>
          <a:bodyPr wrap="square" lIns="101882" tIns="50941" rIns="101882" bIns="50941" rtlCol="0">
            <a:spAutoFit/>
          </a:bodyPr>
          <a:lstStyle/>
          <a:p>
            <a:pPr>
              <a:lnSpc>
                <a:spcPct val="150000"/>
              </a:lnSpc>
              <a:spcAft>
                <a:spcPts val="669"/>
              </a:spcAft>
            </a:pPr>
            <a:r>
              <a:rPr lang="en-US" sz="2800" dirty="0">
                <a:solidFill>
                  <a:srgbClr val="003366"/>
                </a:solidFill>
                <a:latin typeface="Verdana" pitchFamily="34" charset="0"/>
                <a:ea typeface="Verdana" pitchFamily="34" charset="0"/>
                <a:cs typeface="Verdana" pitchFamily="34" charset="0"/>
              </a:rPr>
              <a:t>In what ways did Mr. Harris’ questioning on lines 33-36 assess and advance student learning about important mathematical ideas and relationships?</a:t>
            </a:r>
          </a:p>
        </p:txBody>
      </p:sp>
      <p:sp>
        <p:nvSpPr>
          <p:cNvPr id="4" name="Rectangle 3"/>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14718820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0" y="1447800"/>
            <a:ext cx="8488679" cy="3281680"/>
          </a:xfrm>
          <a:solidFill>
            <a:srgbClr val="FFFFFF"/>
          </a:solidFill>
          <a:ln>
            <a:solidFill>
              <a:srgbClr val="FFFFFF"/>
            </a:solidFill>
          </a:ln>
        </p:spPr>
        <p:txBody>
          <a:bodyPr>
            <a:noAutofit/>
          </a:bodyPr>
          <a:lstStyle/>
          <a:p>
            <a:pPr marL="0" indent="0">
              <a:lnSpc>
                <a:spcPct val="90000"/>
              </a:lnSpc>
              <a:spcAft>
                <a:spcPts val="600"/>
              </a:spcAft>
              <a:buNone/>
            </a:pPr>
            <a:r>
              <a:rPr lang="en-US" sz="2800" dirty="0">
                <a:solidFill>
                  <a:srgbClr val="003366"/>
                </a:solidFill>
                <a:latin typeface="Verdana" pitchFamily="34" charset="0"/>
                <a:ea typeface="Verdana" pitchFamily="34" charset="0"/>
                <a:cs typeface="Verdana" pitchFamily="34" charset="0"/>
              </a:rPr>
              <a:t> Lines </a:t>
            </a:r>
            <a:r>
              <a:rPr lang="en-US" sz="2800" dirty="0" smtClean="0">
                <a:solidFill>
                  <a:srgbClr val="003366"/>
                </a:solidFill>
                <a:latin typeface="Verdana" pitchFamily="34" charset="0"/>
                <a:ea typeface="Verdana" pitchFamily="34" charset="0"/>
                <a:cs typeface="Verdana" pitchFamily="34" charset="0"/>
              </a:rPr>
              <a:t>33-36</a:t>
            </a:r>
            <a:endParaRPr lang="en-US" sz="2800" dirty="0">
              <a:solidFill>
                <a:srgbClr val="003366"/>
              </a:solidFill>
              <a:latin typeface="Verdana" pitchFamily="34" charset="0"/>
              <a:ea typeface="Verdana" pitchFamily="34" charset="0"/>
              <a:cs typeface="Verdana" pitchFamily="34" charset="0"/>
            </a:endParaRPr>
          </a:p>
          <a:p>
            <a:pPr marL="0" indent="0">
              <a:lnSpc>
                <a:spcPct val="90000"/>
              </a:lnSpc>
              <a:spcAft>
                <a:spcPts val="600"/>
              </a:spcAft>
              <a:buNone/>
            </a:pPr>
            <a:r>
              <a:rPr lang="en-US" sz="2800" dirty="0">
                <a:solidFill>
                  <a:srgbClr val="003366"/>
                </a:solidFill>
                <a:latin typeface="Verdana" pitchFamily="34" charset="0"/>
                <a:ea typeface="Verdana" pitchFamily="34" charset="0"/>
                <a:cs typeface="Verdana" pitchFamily="34" charset="0"/>
              </a:rPr>
              <a:t>“How does your drawing show 7 rows?”</a:t>
            </a:r>
          </a:p>
          <a:p>
            <a:pPr marL="0" indent="0">
              <a:lnSpc>
                <a:spcPct val="90000"/>
              </a:lnSpc>
              <a:spcAft>
                <a:spcPts val="600"/>
              </a:spcAft>
              <a:buNone/>
            </a:pPr>
            <a:r>
              <a:rPr lang="en-US" sz="2800" dirty="0">
                <a:solidFill>
                  <a:srgbClr val="003366"/>
                </a:solidFill>
                <a:latin typeface="Verdana" pitchFamily="34" charset="0"/>
                <a:ea typeface="Verdana" pitchFamily="34" charset="0"/>
                <a:cs typeface="Verdana" pitchFamily="34" charset="0"/>
              </a:rPr>
              <a:t>“How does your drawing show that there are </a:t>
            </a:r>
            <a:br>
              <a:rPr lang="en-US" sz="2800" dirty="0">
                <a:solidFill>
                  <a:srgbClr val="003366"/>
                </a:solidFill>
                <a:latin typeface="Verdana" pitchFamily="34" charset="0"/>
                <a:ea typeface="Verdana" pitchFamily="34" charset="0"/>
                <a:cs typeface="Verdana" pitchFamily="34" charset="0"/>
              </a:rPr>
            </a:br>
            <a:r>
              <a:rPr lang="en-US" sz="2800" dirty="0">
                <a:solidFill>
                  <a:srgbClr val="003366"/>
                </a:solidFill>
                <a:latin typeface="Verdana" pitchFamily="34" charset="0"/>
                <a:ea typeface="Verdana" pitchFamily="34" charset="0"/>
                <a:cs typeface="Verdana" pitchFamily="34" charset="0"/>
              </a:rPr>
              <a:t>  20 chairs in each row? </a:t>
            </a:r>
          </a:p>
          <a:p>
            <a:pPr marL="0" indent="0">
              <a:lnSpc>
                <a:spcPct val="90000"/>
              </a:lnSpc>
              <a:spcAft>
                <a:spcPts val="600"/>
              </a:spcAft>
              <a:buNone/>
            </a:pPr>
            <a:r>
              <a:rPr lang="en-US" sz="2800" dirty="0">
                <a:solidFill>
                  <a:srgbClr val="003366"/>
                </a:solidFill>
                <a:latin typeface="Verdana" pitchFamily="34" charset="0"/>
                <a:ea typeface="Verdana" pitchFamily="34" charset="0"/>
                <a:cs typeface="Verdana" pitchFamily="34" charset="0"/>
              </a:rPr>
              <a:t>“How many twenties are you adding, and why?”</a:t>
            </a:r>
          </a:p>
          <a:p>
            <a:pPr marL="0" indent="0">
              <a:lnSpc>
                <a:spcPct val="90000"/>
              </a:lnSpc>
              <a:spcAft>
                <a:spcPts val="600"/>
              </a:spcAft>
              <a:buNone/>
            </a:pPr>
            <a:r>
              <a:rPr lang="en-US" sz="2800" dirty="0">
                <a:solidFill>
                  <a:srgbClr val="003366"/>
                </a:solidFill>
                <a:latin typeface="Verdana" pitchFamily="34" charset="0"/>
                <a:ea typeface="Verdana" pitchFamily="34" charset="0"/>
                <a:cs typeface="Verdana" pitchFamily="34" charset="0"/>
              </a:rPr>
              <a:t>“Why are you adding all those twenties?</a:t>
            </a:r>
          </a:p>
        </p:txBody>
      </p:sp>
      <p:sp>
        <p:nvSpPr>
          <p:cNvPr id="9" name="Title 1"/>
          <p:cNvSpPr txBox="1">
            <a:spLocks/>
          </p:cNvSpPr>
          <p:nvPr/>
        </p:nvSpPr>
        <p:spPr>
          <a:xfrm>
            <a:off x="1289440" y="305259"/>
            <a:ext cx="8718874" cy="675436"/>
          </a:xfrm>
          <a:prstGeom prst="rect">
            <a:avLst/>
          </a:prstGeom>
        </p:spPr>
        <p:txBody>
          <a:bodyPr vert="horz" lIns="101882" tIns="50941" rIns="101882" bIns="50941" anchor="t">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600" b="1" dirty="0">
                <a:solidFill>
                  <a:srgbClr val="003366"/>
                </a:solidFill>
                <a:latin typeface="Verdana" pitchFamily="34" charset="0"/>
                <a:ea typeface="Verdana" pitchFamily="34" charset="0"/>
                <a:cs typeface="Verdana" pitchFamily="34" charset="0"/>
              </a:rPr>
              <a:t>Purposeful Questions</a:t>
            </a:r>
          </a:p>
        </p:txBody>
      </p:sp>
      <p:sp>
        <p:nvSpPr>
          <p:cNvPr id="11" name="TextBox 10"/>
          <p:cNvSpPr txBox="1"/>
          <p:nvPr/>
        </p:nvSpPr>
        <p:spPr>
          <a:xfrm>
            <a:off x="922020" y="5199844"/>
            <a:ext cx="8968740" cy="2134202"/>
          </a:xfrm>
          <a:prstGeom prst="rect">
            <a:avLst/>
          </a:prstGeom>
          <a:solidFill>
            <a:schemeClr val="bg1">
              <a:lumMod val="85000"/>
            </a:schemeClr>
          </a:solidFill>
          <a:ln>
            <a:noFill/>
          </a:ln>
        </p:spPr>
        <p:style>
          <a:lnRef idx="1">
            <a:schemeClr val="accent5"/>
          </a:lnRef>
          <a:fillRef idx="2">
            <a:schemeClr val="accent5"/>
          </a:fillRef>
          <a:effectRef idx="1">
            <a:schemeClr val="accent5"/>
          </a:effectRef>
          <a:fontRef idx="minor">
            <a:schemeClr val="dk1"/>
          </a:fontRef>
        </p:style>
        <p:txBody>
          <a:bodyPr wrap="square" lIns="101882" tIns="50941" rIns="101882" bIns="50941" rtlCol="0">
            <a:spAutoFit/>
          </a:bodyPr>
          <a:lstStyle/>
          <a:p>
            <a:pPr marL="0" lvl="1" algn="ctr">
              <a:lnSpc>
                <a:spcPct val="110000"/>
              </a:lnSpc>
            </a:pPr>
            <a:r>
              <a:rPr lang="en-US" sz="2400" b="1" dirty="0">
                <a:solidFill>
                  <a:srgbClr val="003366"/>
                </a:solidFill>
                <a:latin typeface="Verdana" pitchFamily="34" charset="0"/>
                <a:ea typeface="Verdana" pitchFamily="34" charset="0"/>
                <a:cs typeface="Verdana" pitchFamily="34" charset="0"/>
              </a:rPr>
              <a:t>Math Learning Goal</a:t>
            </a:r>
            <a:endParaRPr lang="en-US" sz="2400" dirty="0">
              <a:solidFill>
                <a:srgbClr val="003366"/>
              </a:solidFill>
              <a:latin typeface="Verdana" pitchFamily="34" charset="0"/>
              <a:ea typeface="Verdana" pitchFamily="34" charset="0"/>
              <a:cs typeface="Verdana" pitchFamily="34" charset="0"/>
            </a:endParaRPr>
          </a:p>
          <a:p>
            <a:pPr marL="0" lvl="1">
              <a:lnSpc>
                <a:spcPct val="110000"/>
              </a:lnSpc>
            </a:pPr>
            <a:r>
              <a:rPr lang="en-US" sz="2400" dirty="0" smtClean="0">
                <a:solidFill>
                  <a:srgbClr val="003366"/>
                </a:solidFill>
                <a:latin typeface="Verdana" pitchFamily="34" charset="0"/>
                <a:ea typeface="Verdana" pitchFamily="34" charset="0"/>
                <a:cs typeface="Verdana" pitchFamily="34" charset="0"/>
              </a:rPr>
              <a:t>Students </a:t>
            </a:r>
            <a:r>
              <a:rPr lang="en-US" sz="2400" dirty="0">
                <a:solidFill>
                  <a:srgbClr val="003366"/>
                </a:solidFill>
                <a:latin typeface="Verdana" pitchFamily="34" charset="0"/>
                <a:ea typeface="Verdana" pitchFamily="34" charset="0"/>
                <a:cs typeface="Verdana" pitchFamily="34" charset="0"/>
              </a:rPr>
              <a:t>will recognize the </a:t>
            </a:r>
            <a:r>
              <a:rPr lang="en-US" sz="2400" u="sng" dirty="0">
                <a:solidFill>
                  <a:srgbClr val="003366"/>
                </a:solidFill>
                <a:latin typeface="Verdana" pitchFamily="34" charset="0"/>
                <a:ea typeface="Verdana" pitchFamily="34" charset="0"/>
                <a:cs typeface="Verdana" pitchFamily="34" charset="0"/>
              </a:rPr>
              <a:t>structure of multiplication </a:t>
            </a:r>
            <a:r>
              <a:rPr lang="en-US" sz="2400" dirty="0">
                <a:solidFill>
                  <a:srgbClr val="003366"/>
                </a:solidFill>
                <a:latin typeface="Verdana" pitchFamily="34" charset="0"/>
                <a:ea typeface="Verdana" pitchFamily="34" charset="0"/>
                <a:cs typeface="Verdana" pitchFamily="34" charset="0"/>
              </a:rPr>
              <a:t>as equal groups within and among different representations—identify the number of equal groups and the size of each group within collections or arrays.</a:t>
            </a:r>
          </a:p>
        </p:txBody>
      </p:sp>
    </p:spTree>
    <p:extLst>
      <p:ext uri="{BB962C8B-B14F-4D97-AF65-F5344CB8AC3E}">
        <p14:creationId xmlns:p14="http://schemas.microsoft.com/office/powerpoint/2010/main" xmlns="" val="4958233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8" name="Title 3"/>
          <p:cNvSpPr txBox="1">
            <a:spLocks/>
          </p:cNvSpPr>
          <p:nvPr/>
        </p:nvSpPr>
        <p:spPr>
          <a:xfrm>
            <a:off x="1676400" y="1554480"/>
            <a:ext cx="7795260" cy="241808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rgbClr val="FFFFFF"/>
                </a:solidFill>
                <a:latin typeface="Verdana" pitchFamily="34" charset="0"/>
                <a:ea typeface="Verdana" pitchFamily="34" charset="0"/>
                <a:cs typeface="Verdana" pitchFamily="34" charset="0"/>
              </a:rPr>
              <a:t>Build procedural fluency from conceptual understanding.</a:t>
            </a:r>
          </a:p>
        </p:txBody>
      </p:sp>
      <p:sp>
        <p:nvSpPr>
          <p:cNvPr id="10" name="TextBox 9"/>
          <p:cNvSpPr txBox="1"/>
          <p:nvPr/>
        </p:nvSpPr>
        <p:spPr>
          <a:xfrm>
            <a:off x="1173480" y="4343400"/>
            <a:ext cx="8884920" cy="1983392"/>
          </a:xfrm>
          <a:prstGeom prst="rect">
            <a:avLst/>
          </a:prstGeom>
          <a:noFill/>
        </p:spPr>
        <p:txBody>
          <a:bodyPr wrap="square" lIns="101882" tIns="50941" rIns="101882" bIns="50941" rtlCol="0">
            <a:spAutoFit/>
          </a:bodyPr>
          <a:lstStyle/>
          <a:p>
            <a:pPr marL="316614"/>
            <a:r>
              <a:rPr lang="en-US" sz="2800" i="1" dirty="0">
                <a:solidFill>
                  <a:srgbClr val="003366"/>
                </a:solidFill>
                <a:latin typeface="Verdana" pitchFamily="34" charset="0"/>
                <a:ea typeface="Verdana" pitchFamily="34" charset="0"/>
                <a:cs typeface="Verdana" pitchFamily="34" charset="0"/>
              </a:rPr>
              <a:t>A rush to fluency undermines students’</a:t>
            </a:r>
          </a:p>
          <a:p>
            <a:pPr marL="316614"/>
            <a:r>
              <a:rPr lang="en-US" sz="2800" i="1" dirty="0">
                <a:solidFill>
                  <a:srgbClr val="003366"/>
                </a:solidFill>
                <a:latin typeface="Verdana" pitchFamily="34" charset="0"/>
                <a:ea typeface="Verdana" pitchFamily="34" charset="0"/>
                <a:cs typeface="Verdana" pitchFamily="34" charset="0"/>
              </a:rPr>
              <a:t>confidence and interest in mathematics and is considered a cause of mathematics anxiety.</a:t>
            </a:r>
            <a:r>
              <a:rPr lang="en-US" sz="2800" dirty="0">
                <a:solidFill>
                  <a:srgbClr val="003366"/>
                </a:solidFill>
                <a:latin typeface="Verdana" pitchFamily="34" charset="0"/>
                <a:ea typeface="Verdana" pitchFamily="34" charset="0"/>
                <a:cs typeface="Verdana" pitchFamily="34" charset="0"/>
              </a:rPr>
              <a:t> </a:t>
            </a:r>
          </a:p>
          <a:p>
            <a:endParaRPr lang="en-US" sz="2200" dirty="0">
              <a:solidFill>
                <a:srgbClr val="003366"/>
              </a:solidFill>
              <a:latin typeface="Verdana" pitchFamily="34" charset="0"/>
              <a:ea typeface="Verdana" pitchFamily="34" charset="0"/>
              <a:cs typeface="Verdana" pitchFamily="34" charset="0"/>
            </a:endParaRPr>
          </a:p>
          <a:p>
            <a:pPr marL="127353" algn="r">
              <a:lnSpc>
                <a:spcPct val="90000"/>
              </a:lnSpc>
            </a:pPr>
            <a:r>
              <a:rPr lang="en-US" sz="1600" dirty="0">
                <a:solidFill>
                  <a:srgbClr val="003366"/>
                </a:solidFill>
                <a:latin typeface="Verdana" pitchFamily="34" charset="0"/>
                <a:ea typeface="Verdana" pitchFamily="34" charset="0"/>
                <a:cs typeface="Verdana" pitchFamily="34" charset="0"/>
              </a:rPr>
              <a:t>(Ashcraft 2002; Ramirez Gunderson, Levine, &amp; Beilock, 2013)</a:t>
            </a:r>
          </a:p>
        </p:txBody>
      </p:sp>
      <p:sp>
        <p:nvSpPr>
          <p:cNvPr id="11" name="Rectangle 10"/>
          <p:cNvSpPr/>
          <p:nvPr/>
        </p:nvSpPr>
        <p:spPr>
          <a:xfrm>
            <a:off x="-14863" y="1468120"/>
            <a:ext cx="1508759" cy="2504440"/>
          </a:xfrm>
          <a:prstGeom prst="rect">
            <a:avLst/>
          </a:prstGeom>
        </p:spPr>
        <p:txBody>
          <a:bodyPr wrap="square" lIns="101882" tIns="50941" rIns="101882" bIns="50941" anchor="ctr">
            <a:noAutofit/>
          </a:bodyPr>
          <a:lstStyle/>
          <a:p>
            <a:pPr algn="ctr"/>
            <a:r>
              <a:rPr lang="en-US" dirty="0">
                <a:solidFill>
                  <a:schemeClr val="bg1"/>
                </a:solidFill>
                <a:latin typeface="Verdana" pitchFamily="34" charset="0"/>
                <a:ea typeface="Verdana" pitchFamily="34" charset="0"/>
                <a:cs typeface="Verdana" pitchFamily="34" charset="0"/>
              </a:rPr>
              <a:t>Math</a:t>
            </a:r>
          </a:p>
          <a:p>
            <a:pPr algn="ctr"/>
            <a:r>
              <a:rPr lang="en-US" dirty="0">
                <a:solidFill>
                  <a:schemeClr val="bg1"/>
                </a:solidFill>
                <a:latin typeface="Verdana" pitchFamily="34" charset="0"/>
                <a:ea typeface="Verdana" pitchFamily="34" charset="0"/>
                <a:cs typeface="Verdana" pitchFamily="34" charset="0"/>
              </a:rPr>
              <a:t>Teaching</a:t>
            </a:r>
          </a:p>
          <a:p>
            <a:pPr algn="ctr"/>
            <a:r>
              <a:rPr lang="en-US" dirty="0">
                <a:solidFill>
                  <a:schemeClr val="bg1"/>
                </a:solidFill>
                <a:latin typeface="Verdana" pitchFamily="34" charset="0"/>
                <a:ea typeface="Verdana" pitchFamily="34" charset="0"/>
                <a:cs typeface="Verdana" pitchFamily="34" charset="0"/>
              </a:rPr>
              <a:t>Practice</a:t>
            </a:r>
          </a:p>
          <a:p>
            <a:pPr algn="ctr"/>
            <a:r>
              <a:rPr lang="en-US" dirty="0">
                <a:solidFill>
                  <a:schemeClr val="bg1"/>
                </a:solidFill>
                <a:latin typeface="Verdana" pitchFamily="34" charset="0"/>
                <a:ea typeface="Verdana" pitchFamily="34" charset="0"/>
                <a:cs typeface="Verdana" pitchFamily="34" charset="0"/>
              </a:rPr>
              <a:t>6</a:t>
            </a:r>
          </a:p>
        </p:txBody>
      </p:sp>
    </p:spTree>
    <p:extLst>
      <p:ext uri="{BB962C8B-B14F-4D97-AF65-F5344CB8AC3E}">
        <p14:creationId xmlns:p14="http://schemas.microsoft.com/office/powerpoint/2010/main" xmlns="" val="41009007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b="1" dirty="0">
                <a:solidFill>
                  <a:srgbClr val="FFFFFF"/>
                </a:solidFill>
                <a:latin typeface="Verdana" pitchFamily="34" charset="0"/>
                <a:ea typeface="Verdana" pitchFamily="34" charset="0"/>
                <a:cs typeface="Verdana" pitchFamily="34" charset="0"/>
              </a:rPr>
              <a:t>Build procedural fluency </a:t>
            </a:r>
            <a:r>
              <a:rPr lang="en-US" b="1" dirty="0" smtClean="0">
                <a:solidFill>
                  <a:srgbClr val="FFFFFF"/>
                </a:solidFill>
                <a:latin typeface="Verdana" pitchFamily="34" charset="0"/>
                <a:ea typeface="Verdana" pitchFamily="34" charset="0"/>
                <a:cs typeface="Verdana" pitchFamily="34" charset="0"/>
              </a:rPr>
              <a:t/>
            </a:r>
            <a:br>
              <a:rPr lang="en-US" b="1" dirty="0" smtClean="0">
                <a:solidFill>
                  <a:srgbClr val="FFFFFF"/>
                </a:solidFill>
                <a:latin typeface="Verdana" pitchFamily="34" charset="0"/>
                <a:ea typeface="Verdana" pitchFamily="34" charset="0"/>
                <a:cs typeface="Verdana" pitchFamily="34" charset="0"/>
              </a:rPr>
            </a:br>
            <a:r>
              <a:rPr lang="en-US" b="1" dirty="0" smtClean="0">
                <a:solidFill>
                  <a:srgbClr val="FFFFFF"/>
                </a:solidFill>
                <a:latin typeface="Verdana" pitchFamily="34" charset="0"/>
                <a:ea typeface="Verdana" pitchFamily="34" charset="0"/>
                <a:cs typeface="Verdana" pitchFamily="34" charset="0"/>
              </a:rPr>
              <a:t>from </a:t>
            </a:r>
            <a:r>
              <a:rPr lang="en-US" b="1" dirty="0">
                <a:solidFill>
                  <a:srgbClr val="FFFFFF"/>
                </a:solidFill>
                <a:latin typeface="Verdana" pitchFamily="34" charset="0"/>
                <a:ea typeface="Verdana" pitchFamily="34" charset="0"/>
                <a:cs typeface="Verdana" pitchFamily="34" charset="0"/>
              </a:rPr>
              <a:t>conceptual understanding</a:t>
            </a: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670560" y="1899920"/>
            <a:ext cx="9304020" cy="4490720"/>
          </a:xfrm>
          <a:prstGeom prst="rect">
            <a:avLst/>
          </a:prstGeom>
        </p:spPr>
        <p:txBody>
          <a:bodyPr vert="horz" lIns="101882" tIns="50941" rIns="101882" bIns="50941" rtlCol="0">
            <a:noAutofit/>
          </a:bodyPr>
          <a:lstStyle/>
          <a:p>
            <a:pPr marL="254706" indent="-254706">
              <a:spcAft>
                <a:spcPts val="2006"/>
              </a:spcAft>
            </a:pPr>
            <a:r>
              <a:rPr lang="en-US" sz="2800" b="1" dirty="0">
                <a:solidFill>
                  <a:srgbClr val="003366"/>
                </a:solidFill>
                <a:latin typeface="Verdana" pitchFamily="34" charset="0"/>
                <a:ea typeface="Verdana" pitchFamily="34" charset="0"/>
                <a:cs typeface="Verdana" pitchFamily="34" charset="0"/>
              </a:rPr>
              <a:t>Procedural Fluency should:</a:t>
            </a:r>
          </a:p>
          <a:p>
            <a:pPr marL="380291" indent="-380291">
              <a:spcAft>
                <a:spcPts val="2006"/>
              </a:spcAft>
              <a:buFont typeface="Arial"/>
              <a:buChar char="•"/>
            </a:pPr>
            <a:r>
              <a:rPr lang="en-US" sz="2800" dirty="0">
                <a:solidFill>
                  <a:srgbClr val="003366"/>
                </a:solidFill>
                <a:latin typeface="Verdana" pitchFamily="34" charset="0"/>
                <a:ea typeface="Verdana" pitchFamily="34" charset="0"/>
                <a:cs typeface="Verdana" pitchFamily="34" charset="0"/>
              </a:rPr>
              <a:t>Build </a:t>
            </a:r>
            <a:r>
              <a:rPr lang="en-US" sz="2800" spc="-67" dirty="0">
                <a:solidFill>
                  <a:srgbClr val="003366"/>
                </a:solidFill>
                <a:latin typeface="Verdana" pitchFamily="34" charset="0"/>
                <a:ea typeface="Verdana" pitchFamily="34" charset="0"/>
                <a:cs typeface="Verdana" pitchFamily="34" charset="0"/>
              </a:rPr>
              <a:t>on a </a:t>
            </a:r>
            <a:r>
              <a:rPr lang="en-US" sz="2800" dirty="0">
                <a:solidFill>
                  <a:srgbClr val="003366"/>
                </a:solidFill>
                <a:latin typeface="Verdana" pitchFamily="34" charset="0"/>
                <a:ea typeface="Verdana" pitchFamily="34" charset="0"/>
                <a:cs typeface="Verdana" pitchFamily="34" charset="0"/>
              </a:rPr>
              <a:t>foundation of </a:t>
            </a:r>
            <a:r>
              <a:rPr lang="en-US" sz="2800" spc="-67" dirty="0">
                <a:solidFill>
                  <a:srgbClr val="003366"/>
                </a:solidFill>
                <a:latin typeface="Verdana" pitchFamily="34" charset="0"/>
                <a:ea typeface="Verdana" pitchFamily="34" charset="0"/>
                <a:cs typeface="Verdana" pitchFamily="34" charset="0"/>
              </a:rPr>
              <a:t>conceptual understanding</a:t>
            </a:r>
            <a:r>
              <a:rPr lang="en-US" sz="2800" dirty="0">
                <a:solidFill>
                  <a:srgbClr val="003366"/>
                </a:solidFill>
                <a:latin typeface="Verdana" pitchFamily="34" charset="0"/>
                <a:ea typeface="Verdana" pitchFamily="34" charset="0"/>
                <a:cs typeface="Verdana" pitchFamily="34" charset="0"/>
              </a:rPr>
              <a:t>. </a:t>
            </a:r>
          </a:p>
          <a:p>
            <a:pPr marL="380291" indent="-380291">
              <a:spcAft>
                <a:spcPts val="2006"/>
              </a:spcAft>
              <a:buFont typeface="Arial"/>
              <a:buChar char="•"/>
            </a:pPr>
            <a:r>
              <a:rPr lang="en-US" sz="2800" dirty="0">
                <a:solidFill>
                  <a:srgbClr val="003366"/>
                </a:solidFill>
                <a:latin typeface="Verdana" pitchFamily="34" charset="0"/>
                <a:ea typeface="Verdana" pitchFamily="34" charset="0"/>
                <a:cs typeface="Verdana" pitchFamily="34" charset="0"/>
              </a:rPr>
              <a:t>Over time (months, years), result in known facts and generalized methods for solving problems. </a:t>
            </a:r>
          </a:p>
          <a:p>
            <a:pPr marL="380291" indent="-380291">
              <a:spcAft>
                <a:spcPts val="2006"/>
              </a:spcAft>
              <a:buFont typeface="Arial"/>
              <a:buChar char="•"/>
            </a:pPr>
            <a:r>
              <a:rPr lang="en-US" sz="2800" dirty="0">
                <a:solidFill>
                  <a:srgbClr val="003366"/>
                </a:solidFill>
                <a:latin typeface="Verdana" pitchFamily="34" charset="0"/>
                <a:ea typeface="Verdana" pitchFamily="34" charset="0"/>
                <a:cs typeface="Verdana" pitchFamily="34" charset="0"/>
              </a:rPr>
              <a:t>Enable students to flexibly choose among methods to solve contextual and mathematical problems.</a:t>
            </a:r>
          </a:p>
        </p:txBody>
      </p:sp>
      <p:sp>
        <p:nvSpPr>
          <p:cNvPr id="8" name="TextBox 7"/>
          <p:cNvSpPr txBox="1"/>
          <p:nvPr/>
        </p:nvSpPr>
        <p:spPr>
          <a:xfrm>
            <a:off x="685800" y="6781800"/>
            <a:ext cx="5425439" cy="841541"/>
          </a:xfrm>
          <a:prstGeom prst="rect">
            <a:avLst/>
          </a:prstGeom>
          <a:solidFill>
            <a:srgbClr val="FFFFFF"/>
          </a:solidFill>
        </p:spPr>
        <p:txBody>
          <a:bodyPr wrap="square" lIns="101882" tIns="50941" rIns="101882" bIns="50941" rtlCol="0">
            <a:spAutoFit/>
          </a:bodyPr>
          <a:lstStyle/>
          <a:p>
            <a:r>
              <a:rPr lang="en-US" sz="1600" dirty="0">
                <a:solidFill>
                  <a:srgbClr val="003366"/>
                </a:solidFill>
                <a:latin typeface="Verdana" pitchFamily="34" charset="0"/>
                <a:ea typeface="Verdana" pitchFamily="34" charset="0"/>
                <a:cs typeface="Verdana" pitchFamily="34" charset="0"/>
              </a:rPr>
              <a:t>Baroody, 2006; Fuson &amp; Beckmann, 2012/2013; </a:t>
            </a:r>
            <a:br>
              <a:rPr lang="en-US" sz="1600" dirty="0">
                <a:solidFill>
                  <a:srgbClr val="003366"/>
                </a:solidFill>
                <a:latin typeface="Verdana" pitchFamily="34" charset="0"/>
                <a:ea typeface="Verdana" pitchFamily="34" charset="0"/>
                <a:cs typeface="Verdana" pitchFamily="34" charset="0"/>
              </a:rPr>
            </a:br>
            <a:r>
              <a:rPr lang="en-US" sz="1600" dirty="0">
                <a:solidFill>
                  <a:srgbClr val="003366"/>
                </a:solidFill>
                <a:latin typeface="Verdana" pitchFamily="34" charset="0"/>
                <a:ea typeface="Verdana" pitchFamily="34" charset="0"/>
                <a:cs typeface="Verdana" pitchFamily="34" charset="0"/>
              </a:rPr>
              <a:t>Fuson, Kalchman, &amp; Bransford, 2005; Russell, 2006</a:t>
            </a:r>
          </a:p>
        </p:txBody>
      </p:sp>
    </p:spTree>
    <p:extLst>
      <p:ext uri="{BB962C8B-B14F-4D97-AF65-F5344CB8AC3E}">
        <p14:creationId xmlns:p14="http://schemas.microsoft.com/office/powerpoint/2010/main" xmlns="" val="80951623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71600" y="1828800"/>
            <a:ext cx="7962900" cy="2872866"/>
          </a:xfrm>
          <a:prstGeom prst="rect">
            <a:avLst/>
          </a:prstGeom>
          <a:noFill/>
        </p:spPr>
        <p:txBody>
          <a:bodyPr wrap="square" lIns="101882" tIns="50941" rIns="101882" bIns="50941" rtlCol="0">
            <a:spAutoFit/>
          </a:bodyPr>
          <a:lstStyle/>
          <a:p>
            <a:pPr>
              <a:lnSpc>
                <a:spcPct val="150000"/>
              </a:lnSpc>
            </a:pPr>
            <a:r>
              <a:rPr lang="en-US" sz="2800" dirty="0">
                <a:solidFill>
                  <a:srgbClr val="003366"/>
                </a:solidFill>
                <a:latin typeface="Verdana" pitchFamily="34" charset="0"/>
                <a:ea typeface="Verdana" pitchFamily="34" charset="0"/>
                <a:cs typeface="Verdana" pitchFamily="34" charset="0"/>
              </a:rPr>
              <a:t>In what ways did this lesson develop a foundation of conceptual understanding for building toward procedural fluency in multiplying with multiples of ten?</a:t>
            </a:r>
          </a:p>
          <a:p>
            <a:endParaRPr lang="en-US" sz="1200" dirty="0">
              <a:solidFill>
                <a:srgbClr val="000000"/>
              </a:solidFill>
            </a:endParaRPr>
          </a:p>
        </p:txBody>
      </p:sp>
      <p:sp>
        <p:nvSpPr>
          <p:cNvPr id="3" name="Rectangle 2"/>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7631956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19200" y="1524000"/>
            <a:ext cx="8420100" cy="2011092"/>
          </a:xfrm>
          <a:prstGeom prst="rect">
            <a:avLst/>
          </a:prstGeom>
          <a:noFill/>
        </p:spPr>
        <p:txBody>
          <a:bodyPr wrap="square" lIns="101882" tIns="50941" rIns="101882" bIns="50941" rtlCol="0">
            <a:spAutoFit/>
          </a:bodyPr>
          <a:lstStyle/>
          <a:p>
            <a:r>
              <a:rPr lang="en-US" sz="2800" dirty="0">
                <a:solidFill>
                  <a:srgbClr val="003366"/>
                </a:solidFill>
                <a:latin typeface="Verdana" pitchFamily="34" charset="0"/>
                <a:ea typeface="Verdana" pitchFamily="34" charset="0"/>
                <a:cs typeface="Verdana" pitchFamily="34" charset="0"/>
              </a:rPr>
              <a:t>What foundational understandings were students developing at each of these points in the lesson that are critical for moving toward procedural fluency?</a:t>
            </a:r>
          </a:p>
          <a:p>
            <a:endParaRPr lang="en-US" sz="1200" dirty="0">
              <a:solidFill>
                <a:srgbClr val="000000"/>
              </a:solidFill>
            </a:endParaRPr>
          </a:p>
        </p:txBody>
      </p:sp>
      <p:sp>
        <p:nvSpPr>
          <p:cNvPr id="2" name="Content Placeholder 1"/>
          <p:cNvSpPr>
            <a:spLocks noGrp="1"/>
          </p:cNvSpPr>
          <p:nvPr>
            <p:ph idx="1"/>
          </p:nvPr>
        </p:nvSpPr>
        <p:spPr>
          <a:xfrm>
            <a:off x="1219200" y="3581400"/>
            <a:ext cx="8602980" cy="3281680"/>
          </a:xfrm>
          <a:solidFill>
            <a:schemeClr val="bg1">
              <a:lumMod val="85000"/>
            </a:schemeClr>
          </a:solidFill>
        </p:spPr>
        <p:txBody>
          <a:bodyPr anchor="ctr">
            <a:normAutofit/>
          </a:bodyPr>
          <a:lstStyle/>
          <a:p>
            <a:pPr marL="0" indent="0">
              <a:spcAft>
                <a:spcPts val="2006"/>
              </a:spcAft>
              <a:buNone/>
              <a:tabLst>
                <a:tab pos="2281238" algn="l"/>
              </a:tabLst>
            </a:pPr>
            <a:r>
              <a:rPr lang="en-US" sz="2800" dirty="0" smtClean="0">
                <a:solidFill>
                  <a:srgbClr val="003366"/>
                </a:solidFill>
                <a:latin typeface="Verdana" pitchFamily="34" charset="0"/>
                <a:ea typeface="Verdana" pitchFamily="34" charset="0"/>
                <a:cs typeface="Verdana" pitchFamily="34" charset="0"/>
              </a:rPr>
              <a:t>Lines 59-69:	Discussion of skip counting.</a:t>
            </a:r>
          </a:p>
          <a:p>
            <a:pPr marL="0" indent="0">
              <a:spcAft>
                <a:spcPts val="2006"/>
              </a:spcAft>
              <a:buNone/>
              <a:tabLst>
                <a:tab pos="2281238" algn="l"/>
              </a:tabLst>
            </a:pPr>
            <a:r>
              <a:rPr lang="en-US" sz="2800" dirty="0" smtClean="0">
                <a:solidFill>
                  <a:srgbClr val="003366"/>
                </a:solidFill>
                <a:latin typeface="Verdana" pitchFamily="34" charset="0"/>
                <a:ea typeface="Verdana" pitchFamily="34" charset="0"/>
                <a:cs typeface="Verdana" pitchFamily="34" charset="0"/>
              </a:rPr>
              <a:t>Lines 70-76:	Wrote the multiplication equation.</a:t>
            </a:r>
          </a:p>
          <a:p>
            <a:pPr marL="0" indent="0">
              <a:spcAft>
                <a:spcPts val="2006"/>
              </a:spcAft>
              <a:buNone/>
              <a:tabLst>
                <a:tab pos="2281238" algn="l"/>
              </a:tabLst>
            </a:pPr>
            <a:r>
              <a:rPr lang="en-US" sz="2800" dirty="0" smtClean="0">
                <a:solidFill>
                  <a:srgbClr val="003366"/>
                </a:solidFill>
                <a:latin typeface="Verdana" pitchFamily="34" charset="0"/>
                <a:ea typeface="Verdana" pitchFamily="34" charset="0"/>
                <a:cs typeface="Verdana" pitchFamily="34" charset="0"/>
              </a:rPr>
              <a:t>Lines 78-81:	Asked students to compare </a:t>
            </a:r>
            <a:br>
              <a:rPr lang="en-US" sz="2800" dirty="0" smtClean="0">
                <a:solidFill>
                  <a:srgbClr val="003366"/>
                </a:solidFill>
                <a:latin typeface="Verdana" pitchFamily="34" charset="0"/>
                <a:ea typeface="Verdana" pitchFamily="34" charset="0"/>
                <a:cs typeface="Verdana" pitchFamily="34" charset="0"/>
              </a:rPr>
            </a:br>
            <a:r>
              <a:rPr lang="en-US" sz="2800" dirty="0" smtClean="0">
                <a:solidFill>
                  <a:srgbClr val="003366"/>
                </a:solidFill>
                <a:latin typeface="Verdana" pitchFamily="34" charset="0"/>
                <a:ea typeface="Verdana" pitchFamily="34" charset="0"/>
                <a:cs typeface="Verdana" pitchFamily="34" charset="0"/>
              </a:rPr>
              <a:t>	Tyrell and Ananda’s work.</a:t>
            </a:r>
          </a:p>
        </p:txBody>
      </p:sp>
      <p:sp>
        <p:nvSpPr>
          <p:cNvPr id="4" name="Rectangle 3"/>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433583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pic>
        <p:nvPicPr>
          <p:cNvPr id="12" name="Picture 11" descr="bandconcert2.jpg"/>
          <p:cNvPicPr>
            <a:picLocks noChangeAspect="1"/>
          </p:cNvPicPr>
          <p:nvPr/>
        </p:nvPicPr>
        <p:blipFill>
          <a:blip r:embed="rId3" cstate="screen">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a:ext>
            </a:extLst>
          </a:blip>
          <a:stretch>
            <a:fillRect/>
          </a:stretch>
        </p:blipFill>
        <p:spPr>
          <a:xfrm>
            <a:off x="5280660" y="2206097"/>
            <a:ext cx="3939540" cy="4058920"/>
          </a:xfrm>
          <a:prstGeom prst="rect">
            <a:avLst/>
          </a:prstGeom>
          <a:ln>
            <a:solidFill>
              <a:srgbClr val="000000"/>
            </a:solidFill>
          </a:ln>
          <a:effectLst>
            <a:outerShdw blurRad="50800" dist="38100" dir="2700000">
              <a:srgbClr val="000000">
                <a:alpha val="43000"/>
              </a:srgbClr>
            </a:outerShdw>
          </a:effectLst>
        </p:spPr>
      </p:pic>
      <p:sp>
        <p:nvSpPr>
          <p:cNvPr id="9" name="TextBox 8"/>
          <p:cNvSpPr txBox="1"/>
          <p:nvPr/>
        </p:nvSpPr>
        <p:spPr>
          <a:xfrm>
            <a:off x="2362200" y="6400800"/>
            <a:ext cx="1031686" cy="472209"/>
          </a:xfrm>
          <a:prstGeom prst="rect">
            <a:avLst/>
          </a:prstGeom>
          <a:noFill/>
        </p:spPr>
        <p:txBody>
          <a:bodyPr wrap="none" lIns="101882" tIns="50941" rIns="101882" bIns="50941" rtlCol="0">
            <a:spAutoFit/>
          </a:bodyPr>
          <a:lstStyle/>
          <a:p>
            <a:r>
              <a:rPr lang="en-US" sz="2400" dirty="0">
                <a:solidFill>
                  <a:srgbClr val="003366"/>
                </a:solidFill>
                <a:latin typeface="Verdana" pitchFamily="34" charset="0"/>
                <a:ea typeface="Verdana" pitchFamily="34" charset="0"/>
                <a:cs typeface="Verdana" pitchFamily="34" charset="0"/>
              </a:rPr>
              <a:t>Tyrell</a:t>
            </a:r>
          </a:p>
        </p:txBody>
      </p:sp>
      <p:sp>
        <p:nvSpPr>
          <p:cNvPr id="10" name="TextBox 9"/>
          <p:cNvSpPr txBox="1"/>
          <p:nvPr/>
        </p:nvSpPr>
        <p:spPr>
          <a:xfrm>
            <a:off x="6629400" y="6400800"/>
            <a:ext cx="1367932" cy="472209"/>
          </a:xfrm>
          <a:prstGeom prst="rect">
            <a:avLst/>
          </a:prstGeom>
          <a:noFill/>
        </p:spPr>
        <p:txBody>
          <a:bodyPr wrap="none" lIns="101882" tIns="50941" rIns="101882" bIns="50941" rtlCol="0">
            <a:spAutoFit/>
          </a:bodyPr>
          <a:lstStyle/>
          <a:p>
            <a:r>
              <a:rPr lang="en-US" sz="2400" dirty="0">
                <a:solidFill>
                  <a:srgbClr val="003366"/>
                </a:solidFill>
                <a:latin typeface="Verdana" pitchFamily="34" charset="0"/>
                <a:ea typeface="Verdana" pitchFamily="34" charset="0"/>
                <a:cs typeface="Verdana" pitchFamily="34" charset="0"/>
              </a:rPr>
              <a:t>Ananda</a:t>
            </a:r>
          </a:p>
        </p:txBody>
      </p:sp>
      <p:sp>
        <p:nvSpPr>
          <p:cNvPr id="11" name="Title 3"/>
          <p:cNvSpPr txBox="1">
            <a:spLocks/>
          </p:cNvSpPr>
          <p:nvPr/>
        </p:nvSpPr>
        <p:spPr>
          <a:xfrm>
            <a:off x="228600" y="345440"/>
            <a:ext cx="9745980" cy="1554480"/>
          </a:xfrm>
          <a:prstGeom prst="rect">
            <a:avLst/>
          </a:prstGeom>
        </p:spPr>
        <p:txBody>
          <a:bodyPr vert="horz" lIns="101882" tIns="50941" rIns="101882" bIns="50941"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dirty="0">
                <a:solidFill>
                  <a:srgbClr val="003366"/>
                </a:solidFill>
                <a:latin typeface="Verdana" pitchFamily="34" charset="0"/>
                <a:ea typeface="Verdana" pitchFamily="34" charset="0"/>
                <a:cs typeface="Verdana" pitchFamily="34" charset="0"/>
              </a:rPr>
              <a:t>Discuss ways to use this student work to develop the understanding that 14 tens = 140 and to meaningfully to build toward fluency in working with multiples of ten.</a:t>
            </a:r>
          </a:p>
        </p:txBody>
      </p:sp>
      <p:pic>
        <p:nvPicPr>
          <p:cNvPr id="14" name="Picture 13" descr="bandconcert-Tyrell-nohart copy.jpg"/>
          <p:cNvPicPr>
            <a:picLocks noChangeAspect="1"/>
          </p:cNvPicPr>
          <p:nvPr/>
        </p:nvPicPr>
        <p:blipFill>
          <a:blip r:embed="rId5" cstate="screen">
            <a:extLst>
              <a:ext uri="{BEBA8EAE-BF5A-486C-A8C5-ECC9F3942E4B}">
                <a14:imgProps xmlns:a14="http://schemas.microsoft.com/office/drawing/2010/main" xmlns="">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922020" y="2206098"/>
            <a:ext cx="3907385" cy="4057342"/>
          </a:xfrm>
          <a:prstGeom prst="rect">
            <a:avLst/>
          </a:prstGeom>
          <a:ln>
            <a:solidFill>
              <a:srgbClr val="000000"/>
            </a:solidFill>
          </a:ln>
          <a:effectLst>
            <a:outerShdw blurRad="50800" dist="38100" dir="2700000">
              <a:srgbClr val="000000">
                <a:alpha val="43000"/>
              </a:srgbClr>
            </a:outerShdw>
          </a:effectLst>
        </p:spPr>
      </p:pic>
    </p:spTree>
    <p:extLst>
      <p:ext uri="{BB962C8B-B14F-4D97-AF65-F5344CB8AC3E}">
        <p14:creationId xmlns:p14="http://schemas.microsoft.com/office/powerpoint/2010/main" xmlns="" val="30939334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pic>
        <p:nvPicPr>
          <p:cNvPr id="12" name="Picture 11" descr="bandconcert2.jpg"/>
          <p:cNvPicPr>
            <a:picLocks noChangeAspect="1"/>
          </p:cNvPicPr>
          <p:nvPr/>
        </p:nvPicPr>
        <p:blipFill>
          <a:blip r:embed="rId3" cstate="screen">
            <a:extLst>
              <a:ext uri="{BEBA8EAE-BF5A-486C-A8C5-ECC9F3942E4B}">
                <a14:imgProps xmlns:a14="http://schemas.microsoft.com/office/drawing/2010/main" xmlns="">
                  <a14:imgLayer r:embed="rId4">
                    <a14:imgEffect>
                      <a14:brightnessContrast bright="20000"/>
                    </a14:imgEffect>
                  </a14:imgLayer>
                </a14:imgProps>
              </a:ext>
              <a:ext uri="{28A0092B-C50C-407E-A947-70E740481C1C}">
                <a14:useLocalDpi xmlns:a14="http://schemas.microsoft.com/office/drawing/2010/main" xmlns=""/>
              </a:ext>
            </a:extLst>
          </a:blip>
          <a:stretch>
            <a:fillRect/>
          </a:stretch>
        </p:blipFill>
        <p:spPr>
          <a:xfrm>
            <a:off x="5280660" y="2209800"/>
            <a:ext cx="3939540" cy="4058920"/>
          </a:xfrm>
          <a:prstGeom prst="rect">
            <a:avLst/>
          </a:prstGeom>
          <a:ln>
            <a:solidFill>
              <a:srgbClr val="000000"/>
            </a:solidFill>
          </a:ln>
          <a:effectLst>
            <a:outerShdw blurRad="50800" dist="38100" dir="2700000">
              <a:srgbClr val="000000">
                <a:alpha val="43000"/>
              </a:srgbClr>
            </a:outerShdw>
          </a:effectLst>
        </p:spPr>
      </p:pic>
      <p:sp>
        <p:nvSpPr>
          <p:cNvPr id="9" name="TextBox 8"/>
          <p:cNvSpPr txBox="1"/>
          <p:nvPr/>
        </p:nvSpPr>
        <p:spPr>
          <a:xfrm>
            <a:off x="2362200" y="6400800"/>
            <a:ext cx="894019" cy="410654"/>
          </a:xfrm>
          <a:prstGeom prst="rect">
            <a:avLst/>
          </a:prstGeom>
          <a:noFill/>
        </p:spPr>
        <p:txBody>
          <a:bodyPr wrap="none" lIns="101882" tIns="50941" rIns="101882" bIns="50941" rtlCol="0">
            <a:spAutoFit/>
          </a:bodyPr>
          <a:lstStyle/>
          <a:p>
            <a:r>
              <a:rPr lang="en-US" dirty="0">
                <a:solidFill>
                  <a:srgbClr val="003366"/>
                </a:solidFill>
                <a:latin typeface="Verdana" pitchFamily="34" charset="0"/>
                <a:ea typeface="Verdana" pitchFamily="34" charset="0"/>
                <a:cs typeface="Verdana" pitchFamily="34" charset="0"/>
              </a:rPr>
              <a:t>Tyrell</a:t>
            </a:r>
          </a:p>
        </p:txBody>
      </p:sp>
      <p:sp>
        <p:nvSpPr>
          <p:cNvPr id="10" name="TextBox 9"/>
          <p:cNvSpPr txBox="1"/>
          <p:nvPr/>
        </p:nvSpPr>
        <p:spPr>
          <a:xfrm>
            <a:off x="6629400" y="6400800"/>
            <a:ext cx="1172365" cy="410654"/>
          </a:xfrm>
          <a:prstGeom prst="rect">
            <a:avLst/>
          </a:prstGeom>
          <a:noFill/>
        </p:spPr>
        <p:txBody>
          <a:bodyPr wrap="none" lIns="101882" tIns="50941" rIns="101882" bIns="50941" rtlCol="0">
            <a:spAutoFit/>
          </a:bodyPr>
          <a:lstStyle/>
          <a:p>
            <a:r>
              <a:rPr lang="en-US" dirty="0">
                <a:solidFill>
                  <a:srgbClr val="003366"/>
                </a:solidFill>
                <a:latin typeface="Verdana" pitchFamily="34" charset="0"/>
                <a:ea typeface="Verdana" pitchFamily="34" charset="0"/>
                <a:cs typeface="Verdana" pitchFamily="34" charset="0"/>
              </a:rPr>
              <a:t>Ananda</a:t>
            </a:r>
          </a:p>
        </p:txBody>
      </p:sp>
      <p:sp>
        <p:nvSpPr>
          <p:cNvPr id="11" name="Title 3"/>
          <p:cNvSpPr txBox="1">
            <a:spLocks/>
          </p:cNvSpPr>
          <p:nvPr/>
        </p:nvSpPr>
        <p:spPr>
          <a:xfrm>
            <a:off x="251460" y="172720"/>
            <a:ext cx="9555480" cy="1986280"/>
          </a:xfrm>
          <a:prstGeom prst="rect">
            <a:avLst/>
          </a:prstGeom>
        </p:spPr>
        <p:txBody>
          <a:bodyPr vert="horz" lIns="101882" tIns="50941" rIns="101882" bIns="50941" anchor="t">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nSpc>
                <a:spcPct val="90000"/>
              </a:lnSpc>
            </a:pPr>
            <a:r>
              <a:rPr lang="en-US" sz="2800" dirty="0">
                <a:solidFill>
                  <a:srgbClr val="003366"/>
                </a:solidFill>
                <a:latin typeface="Verdana" pitchFamily="34" charset="0"/>
                <a:ea typeface="Verdana" pitchFamily="34" charset="0"/>
                <a:cs typeface="Verdana" pitchFamily="34" charset="0"/>
              </a:rPr>
              <a:t>Discuss ways to use this student work to develop informal ideas of the distributive property—how numbers can be decomposed, combined meaningfully in </a:t>
            </a:r>
            <a:r>
              <a:rPr lang="en-US" sz="2800" dirty="0" smtClean="0">
                <a:solidFill>
                  <a:srgbClr val="003366"/>
                </a:solidFill>
                <a:latin typeface="Verdana" pitchFamily="34" charset="0"/>
                <a:ea typeface="Verdana" pitchFamily="34" charset="0"/>
                <a:cs typeface="Verdana" pitchFamily="34" charset="0"/>
              </a:rPr>
              <a:t>parts, </a:t>
            </a:r>
            <a:r>
              <a:rPr lang="en-US" sz="2800" dirty="0">
                <a:solidFill>
                  <a:srgbClr val="003366"/>
                </a:solidFill>
                <a:latin typeface="Verdana" pitchFamily="34" charset="0"/>
                <a:ea typeface="Verdana" pitchFamily="34" charset="0"/>
                <a:cs typeface="Verdana" pitchFamily="34" charset="0"/>
              </a:rPr>
              <a:t>and then recomposed to find the total.</a:t>
            </a:r>
          </a:p>
        </p:txBody>
      </p:sp>
      <p:pic>
        <p:nvPicPr>
          <p:cNvPr id="14" name="Picture 13" descr="bandconcert-Tyrell-nohart copy.jpg"/>
          <p:cNvPicPr>
            <a:picLocks noChangeAspect="1"/>
          </p:cNvPicPr>
          <p:nvPr/>
        </p:nvPicPr>
        <p:blipFill>
          <a:blip r:embed="rId5" cstate="screen">
            <a:extLst>
              <a:ext uri="{BEBA8EAE-BF5A-486C-A8C5-ECC9F3942E4B}">
                <a14:imgProps xmlns:a14="http://schemas.microsoft.com/office/drawing/2010/main" xmlns="">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xmlns=""/>
              </a:ext>
            </a:extLst>
          </a:blip>
          <a:stretch>
            <a:fillRect/>
          </a:stretch>
        </p:blipFill>
        <p:spPr>
          <a:xfrm>
            <a:off x="922020" y="2209801"/>
            <a:ext cx="3907385" cy="4057342"/>
          </a:xfrm>
          <a:prstGeom prst="rect">
            <a:avLst/>
          </a:prstGeom>
          <a:ln>
            <a:solidFill>
              <a:srgbClr val="000000"/>
            </a:solidFill>
          </a:ln>
          <a:effectLst>
            <a:outerShdw blurRad="50800" dist="38100" dir="2700000">
              <a:srgbClr val="000000">
                <a:alpha val="43000"/>
              </a:srgbClr>
            </a:outerShdw>
          </a:effectLst>
        </p:spPr>
      </p:pic>
    </p:spTree>
    <p:extLst>
      <p:ext uri="{BB962C8B-B14F-4D97-AF65-F5344CB8AC3E}">
        <p14:creationId xmlns:p14="http://schemas.microsoft.com/office/powerpoint/2010/main" xmlns="" val="42421853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600200"/>
            <a:ext cx="8519160" cy="3893723"/>
          </a:xfrm>
          <a:prstGeom prst="rect">
            <a:avLst/>
          </a:prstGeom>
        </p:spPr>
        <p:txBody>
          <a:bodyPr wrap="square" lIns="101882" tIns="50941" rIns="101882" bIns="50941">
            <a:spAutoFit/>
          </a:bodyPr>
          <a:lstStyle/>
          <a:p>
            <a:pPr>
              <a:lnSpc>
                <a:spcPct val="150000"/>
              </a:lnSpc>
            </a:pPr>
            <a:r>
              <a:rPr lang="en-US" sz="2800" dirty="0">
                <a:solidFill>
                  <a:srgbClr val="003366"/>
                </a:solidFill>
                <a:latin typeface="Verdana" pitchFamily="34" charset="0"/>
                <a:ea typeface="Verdana" pitchFamily="34" charset="0"/>
                <a:cs typeface="Verdana" pitchFamily="34" charset="0"/>
              </a:rPr>
              <a:t>“Fluency builds from initial exploration and discussion of number concepts </a:t>
            </a:r>
            <a:r>
              <a:rPr lang="en-US" sz="2800" dirty="0" smtClean="0">
                <a:solidFill>
                  <a:srgbClr val="003366"/>
                </a:solidFill>
                <a:latin typeface="Verdana" pitchFamily="34" charset="0"/>
                <a:ea typeface="Verdana" pitchFamily="34" charset="0"/>
                <a:cs typeface="Verdana" pitchFamily="34" charset="0"/>
              </a:rPr>
              <a:t>to using </a:t>
            </a:r>
            <a:r>
              <a:rPr lang="en-US" sz="2800" dirty="0">
                <a:solidFill>
                  <a:srgbClr val="003366"/>
                </a:solidFill>
                <a:latin typeface="Verdana" pitchFamily="34" charset="0"/>
                <a:ea typeface="Verdana" pitchFamily="34" charset="0"/>
                <a:cs typeface="Verdana" pitchFamily="34" charset="0"/>
              </a:rPr>
              <a:t>informal reasoning strategies based on meanings and properties of the operations </a:t>
            </a:r>
            <a:r>
              <a:rPr lang="en-US" sz="2800" dirty="0" smtClean="0">
                <a:solidFill>
                  <a:srgbClr val="003366"/>
                </a:solidFill>
                <a:latin typeface="Verdana" pitchFamily="34" charset="0"/>
                <a:ea typeface="Verdana" pitchFamily="34" charset="0"/>
                <a:cs typeface="Verdana" pitchFamily="34" charset="0"/>
              </a:rPr>
              <a:t>to the </a:t>
            </a:r>
            <a:r>
              <a:rPr lang="en-US" sz="2800" dirty="0">
                <a:solidFill>
                  <a:srgbClr val="003366"/>
                </a:solidFill>
                <a:latin typeface="Verdana" pitchFamily="34" charset="0"/>
                <a:ea typeface="Verdana" pitchFamily="34" charset="0"/>
                <a:cs typeface="Verdana" pitchFamily="34" charset="0"/>
              </a:rPr>
              <a:t>eventual use of general methods as tools in solving problems.” </a:t>
            </a:r>
          </a:p>
        </p:txBody>
      </p:sp>
      <p:sp>
        <p:nvSpPr>
          <p:cNvPr id="6" name="TextBox 5"/>
          <p:cNvSpPr txBox="1"/>
          <p:nvPr/>
        </p:nvSpPr>
        <p:spPr>
          <a:xfrm>
            <a:off x="3733800" y="6019800"/>
            <a:ext cx="6073140" cy="379876"/>
          </a:xfrm>
          <a:prstGeom prst="rect">
            <a:avLst/>
          </a:prstGeom>
          <a:noFill/>
        </p:spPr>
        <p:txBody>
          <a:bodyPr wrap="square" lIns="101882" tIns="50941" rIns="101882" bIns="50941" rtlCol="0">
            <a:spAutoFit/>
          </a:bodyPr>
          <a:lstStyle/>
          <a:p>
            <a:pPr algn="r"/>
            <a:r>
              <a:rPr lang="en-US" sz="1800" i="1" dirty="0">
                <a:solidFill>
                  <a:srgbClr val="003366"/>
                </a:solidFill>
                <a:latin typeface="Verdana" pitchFamily="34" charset="0"/>
                <a:ea typeface="Verdana" pitchFamily="34" charset="0"/>
                <a:cs typeface="Verdana" pitchFamily="34" charset="0"/>
              </a:rPr>
              <a:t>Principles to Actions</a:t>
            </a:r>
            <a:r>
              <a:rPr lang="en-US" sz="1800" dirty="0">
                <a:solidFill>
                  <a:srgbClr val="003366"/>
                </a:solidFill>
                <a:latin typeface="Verdana" pitchFamily="34" charset="0"/>
                <a:ea typeface="Verdana" pitchFamily="34" charset="0"/>
                <a:cs typeface="Verdana" pitchFamily="34" charset="0"/>
              </a:rPr>
              <a:t> (NCTM, 2014, p. 42)</a:t>
            </a:r>
          </a:p>
        </p:txBody>
      </p:sp>
    </p:spTree>
    <p:extLst>
      <p:ext uri="{BB962C8B-B14F-4D97-AF65-F5344CB8AC3E}">
        <p14:creationId xmlns:p14="http://schemas.microsoft.com/office/powerpoint/2010/main" xmlns="" val="40902300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xmlns="" val="1209989427"/>
              </p:ext>
            </p:extLst>
          </p:nvPr>
        </p:nvGraphicFramePr>
        <p:xfrm>
          <a:off x="1508760" y="259080"/>
          <a:ext cx="8465820" cy="6649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838202" y="1036321"/>
            <a:ext cx="3771899" cy="5152814"/>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r>
              <a:rPr lang="en-US" sz="3200" b="1" dirty="0">
                <a:solidFill>
                  <a:srgbClr val="003366"/>
                </a:solidFill>
                <a:latin typeface="Verdana" pitchFamily="34" charset="0"/>
                <a:ea typeface="Verdana" pitchFamily="34" charset="0"/>
                <a:cs typeface="Verdana" pitchFamily="34" charset="0"/>
              </a:rPr>
              <a:t>Guiding</a:t>
            </a:r>
          </a:p>
          <a:p>
            <a:r>
              <a:rPr lang="en-US" sz="3200" b="1" dirty="0">
                <a:solidFill>
                  <a:srgbClr val="003366"/>
                </a:solidFill>
                <a:latin typeface="Verdana" pitchFamily="34" charset="0"/>
                <a:ea typeface="Verdana" pitchFamily="34" charset="0"/>
                <a:cs typeface="Verdana" pitchFamily="34" charset="0"/>
              </a:rPr>
              <a:t>Principles </a:t>
            </a:r>
          </a:p>
          <a:p>
            <a:r>
              <a:rPr lang="en-US" sz="3200" b="1" dirty="0">
                <a:solidFill>
                  <a:srgbClr val="003366"/>
                </a:solidFill>
                <a:latin typeface="Verdana" pitchFamily="34" charset="0"/>
                <a:ea typeface="Verdana" pitchFamily="34" charset="0"/>
                <a:cs typeface="Verdana" pitchFamily="34" charset="0"/>
              </a:rPr>
              <a:t>for </a:t>
            </a:r>
          </a:p>
          <a:p>
            <a:r>
              <a:rPr lang="en-US" sz="3200" b="1" dirty="0">
                <a:solidFill>
                  <a:srgbClr val="003366"/>
                </a:solidFill>
                <a:latin typeface="Verdana" pitchFamily="34" charset="0"/>
                <a:ea typeface="Verdana" pitchFamily="34" charset="0"/>
                <a:cs typeface="Verdana" pitchFamily="34" charset="0"/>
              </a:rPr>
              <a:t>School </a:t>
            </a:r>
          </a:p>
          <a:p>
            <a:r>
              <a:rPr lang="en-US" sz="3200" b="1" dirty="0">
                <a:solidFill>
                  <a:srgbClr val="003366"/>
                </a:solidFill>
                <a:latin typeface="Verdana" pitchFamily="34" charset="0"/>
                <a:ea typeface="Verdana" pitchFamily="34" charset="0"/>
                <a:cs typeface="Verdana" pitchFamily="34" charset="0"/>
              </a:rPr>
              <a:t>Mathematics</a:t>
            </a:r>
          </a:p>
        </p:txBody>
      </p:sp>
    </p:spTree>
    <p:extLst>
      <p:ext uri="{BB962C8B-B14F-4D97-AF65-F5344CB8AC3E}">
        <p14:creationId xmlns:p14="http://schemas.microsoft.com/office/powerpoint/2010/main" xmlns="" val="34972832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8" name="Title 3"/>
          <p:cNvSpPr txBox="1">
            <a:spLocks/>
          </p:cNvSpPr>
          <p:nvPr/>
        </p:nvSpPr>
        <p:spPr>
          <a:xfrm>
            <a:off x="1676400" y="1554480"/>
            <a:ext cx="7795260" cy="241808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rgbClr val="FFFFFF"/>
                </a:solidFill>
                <a:latin typeface="Verdana" pitchFamily="34" charset="0"/>
                <a:ea typeface="Verdana" pitchFamily="34" charset="0"/>
                <a:cs typeface="Verdana" pitchFamily="34" charset="0"/>
              </a:rPr>
              <a:t>Support productive struggle </a:t>
            </a:r>
            <a:br>
              <a:rPr lang="en-US" dirty="0">
                <a:solidFill>
                  <a:srgbClr val="FFFFFF"/>
                </a:solidFill>
                <a:latin typeface="Verdana" pitchFamily="34" charset="0"/>
                <a:ea typeface="Verdana" pitchFamily="34" charset="0"/>
                <a:cs typeface="Verdana" pitchFamily="34" charset="0"/>
              </a:rPr>
            </a:br>
            <a:r>
              <a:rPr lang="en-US" dirty="0">
                <a:solidFill>
                  <a:srgbClr val="FFFFFF"/>
                </a:solidFill>
                <a:latin typeface="Verdana" pitchFamily="34" charset="0"/>
                <a:ea typeface="Verdana" pitchFamily="34" charset="0"/>
                <a:cs typeface="Verdana" pitchFamily="34" charset="0"/>
              </a:rPr>
              <a:t>in learning mathematics.</a:t>
            </a:r>
          </a:p>
        </p:txBody>
      </p:sp>
      <p:sp>
        <p:nvSpPr>
          <p:cNvPr id="11" name="Rectangle 10"/>
          <p:cNvSpPr/>
          <p:nvPr/>
        </p:nvSpPr>
        <p:spPr>
          <a:xfrm>
            <a:off x="-14863" y="1468120"/>
            <a:ext cx="1508759" cy="2504440"/>
          </a:xfrm>
          <a:prstGeom prst="rect">
            <a:avLst/>
          </a:prstGeom>
        </p:spPr>
        <p:txBody>
          <a:bodyPr wrap="square" lIns="101882" tIns="50941" rIns="101882" bIns="50941" anchor="ctr">
            <a:noAutofit/>
          </a:bodyPr>
          <a:lstStyle/>
          <a:p>
            <a:pPr algn="ctr"/>
            <a:r>
              <a:rPr lang="en-US" dirty="0">
                <a:solidFill>
                  <a:schemeClr val="bg1"/>
                </a:solidFill>
                <a:latin typeface="Verdana" pitchFamily="34" charset="0"/>
                <a:ea typeface="Verdana" pitchFamily="34" charset="0"/>
                <a:cs typeface="Verdana" pitchFamily="34" charset="0"/>
              </a:rPr>
              <a:t>Math</a:t>
            </a:r>
          </a:p>
          <a:p>
            <a:pPr algn="ctr"/>
            <a:r>
              <a:rPr lang="en-US" dirty="0">
                <a:solidFill>
                  <a:schemeClr val="bg1"/>
                </a:solidFill>
                <a:latin typeface="Verdana" pitchFamily="34" charset="0"/>
                <a:ea typeface="Verdana" pitchFamily="34" charset="0"/>
                <a:cs typeface="Verdana" pitchFamily="34" charset="0"/>
              </a:rPr>
              <a:t>Teaching</a:t>
            </a:r>
          </a:p>
          <a:p>
            <a:pPr algn="ctr"/>
            <a:r>
              <a:rPr lang="en-US" dirty="0">
                <a:solidFill>
                  <a:schemeClr val="bg1"/>
                </a:solidFill>
                <a:latin typeface="Verdana" pitchFamily="34" charset="0"/>
                <a:ea typeface="Verdana" pitchFamily="34" charset="0"/>
                <a:cs typeface="Verdana" pitchFamily="34" charset="0"/>
              </a:rPr>
              <a:t>Practice</a:t>
            </a:r>
          </a:p>
          <a:p>
            <a:pPr algn="ctr"/>
            <a:r>
              <a:rPr lang="en-US" dirty="0">
                <a:solidFill>
                  <a:schemeClr val="bg1"/>
                </a:solidFill>
                <a:latin typeface="Verdana" pitchFamily="34" charset="0"/>
                <a:ea typeface="Verdana" pitchFamily="34" charset="0"/>
                <a:cs typeface="Verdana" pitchFamily="34" charset="0"/>
              </a:rPr>
              <a:t>7</a:t>
            </a:r>
          </a:p>
        </p:txBody>
      </p:sp>
      <p:sp>
        <p:nvSpPr>
          <p:cNvPr id="9" name="Rectangle 8"/>
          <p:cNvSpPr/>
          <p:nvPr/>
        </p:nvSpPr>
        <p:spPr>
          <a:xfrm>
            <a:off x="510591" y="4267200"/>
            <a:ext cx="9547809" cy="2905203"/>
          </a:xfrm>
          <a:prstGeom prst="rect">
            <a:avLst/>
          </a:prstGeom>
        </p:spPr>
        <p:txBody>
          <a:bodyPr wrap="square" lIns="101882" tIns="50941" rIns="101882" bIns="50941">
            <a:noAutofit/>
          </a:bodyPr>
          <a:lstStyle/>
          <a:p>
            <a:pPr marL="893241">
              <a:spcAft>
                <a:spcPts val="669"/>
              </a:spcAft>
            </a:pPr>
            <a:r>
              <a:rPr lang="en-US" sz="2400" i="1" dirty="0">
                <a:solidFill>
                  <a:srgbClr val="003366"/>
                </a:solidFill>
                <a:latin typeface="Verdana" pitchFamily="34" charset="0"/>
                <a:ea typeface="Verdana" pitchFamily="34" charset="0"/>
                <a:cs typeface="Verdana" pitchFamily="34" charset="0"/>
              </a:rPr>
              <a:t>The struggle we have in mind comes from solving problems that are within reach and grappling with key mathematical ideas that are comprehendible but not yet well formed.</a:t>
            </a:r>
            <a:endParaRPr lang="en-US" sz="2400" dirty="0">
              <a:solidFill>
                <a:srgbClr val="003366"/>
              </a:solidFill>
              <a:latin typeface="Verdana" pitchFamily="34" charset="0"/>
              <a:ea typeface="Verdana" pitchFamily="34" charset="0"/>
              <a:cs typeface="Verdana" pitchFamily="34" charset="0"/>
            </a:endParaRPr>
          </a:p>
          <a:p>
            <a:pPr algn="r"/>
            <a:endParaRPr lang="en-US" sz="1600" dirty="0" smtClean="0">
              <a:solidFill>
                <a:srgbClr val="003366"/>
              </a:solidFill>
              <a:latin typeface="Verdana" pitchFamily="34" charset="0"/>
              <a:ea typeface="Verdana" pitchFamily="34" charset="0"/>
              <a:cs typeface="Verdana" pitchFamily="34" charset="0"/>
            </a:endParaRPr>
          </a:p>
          <a:p>
            <a:pPr algn="r"/>
            <a:r>
              <a:rPr lang="en-US" sz="1600" dirty="0" smtClean="0">
                <a:solidFill>
                  <a:srgbClr val="003366"/>
                </a:solidFill>
                <a:latin typeface="Verdana" pitchFamily="34" charset="0"/>
                <a:ea typeface="Verdana" pitchFamily="34" charset="0"/>
                <a:cs typeface="Verdana" pitchFamily="34" charset="0"/>
              </a:rPr>
              <a:t>(</a:t>
            </a:r>
            <a:r>
              <a:rPr lang="en-US" sz="1600" dirty="0">
                <a:solidFill>
                  <a:srgbClr val="003366"/>
                </a:solidFill>
                <a:latin typeface="Verdana" pitchFamily="34" charset="0"/>
                <a:ea typeface="Verdana" pitchFamily="34" charset="0"/>
                <a:cs typeface="Verdana" pitchFamily="34" charset="0"/>
              </a:rPr>
              <a:t>Hiebert, Carpenter, Fennema, Fuson, </a:t>
            </a:r>
          </a:p>
          <a:p>
            <a:pPr algn="r"/>
            <a:r>
              <a:rPr lang="en-US" sz="1600" dirty="0">
                <a:solidFill>
                  <a:srgbClr val="003366"/>
                </a:solidFill>
                <a:latin typeface="Verdana" pitchFamily="34" charset="0"/>
                <a:ea typeface="Verdana" pitchFamily="34" charset="0"/>
                <a:cs typeface="Verdana" pitchFamily="34" charset="0"/>
              </a:rPr>
              <a:t>Human, Murray, Olivier, &amp; Wearne, 1996) </a:t>
            </a:r>
          </a:p>
        </p:txBody>
      </p:sp>
    </p:spTree>
    <p:extLst>
      <p:ext uri="{BB962C8B-B14F-4D97-AF65-F5344CB8AC3E}">
        <p14:creationId xmlns:p14="http://schemas.microsoft.com/office/powerpoint/2010/main" xmlns="" val="29695204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b="1" dirty="0">
                <a:solidFill>
                  <a:srgbClr val="FFFFFF"/>
                </a:solidFill>
                <a:latin typeface="Verdana" pitchFamily="34" charset="0"/>
                <a:ea typeface="Verdana" pitchFamily="34" charset="0"/>
                <a:cs typeface="Verdana" pitchFamily="34" charset="0"/>
              </a:rPr>
              <a:t>Support productive struggle </a:t>
            </a:r>
            <a:br>
              <a:rPr lang="en-US" b="1" dirty="0">
                <a:solidFill>
                  <a:srgbClr val="FFFFFF"/>
                </a:solidFill>
                <a:latin typeface="Verdana" pitchFamily="34" charset="0"/>
                <a:ea typeface="Verdana" pitchFamily="34" charset="0"/>
                <a:cs typeface="Verdana" pitchFamily="34" charset="0"/>
              </a:rPr>
            </a:br>
            <a:r>
              <a:rPr lang="en-US" b="1" dirty="0">
                <a:solidFill>
                  <a:srgbClr val="FFFFFF"/>
                </a:solidFill>
                <a:latin typeface="Verdana" pitchFamily="34" charset="0"/>
                <a:ea typeface="Verdana" pitchFamily="34" charset="0"/>
                <a:cs typeface="Verdana" pitchFamily="34" charset="0"/>
              </a:rPr>
              <a:t>in learning mathematics</a:t>
            </a: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1066800" y="1899920"/>
            <a:ext cx="8534400" cy="4490720"/>
          </a:xfrm>
          <a:prstGeom prst="rect">
            <a:avLst/>
          </a:prstGeom>
        </p:spPr>
        <p:txBody>
          <a:bodyPr vert="horz" lIns="101882" tIns="50941" rIns="101882" bIns="50941" rtlCol="0">
            <a:noAutofit/>
          </a:bodyPr>
          <a:lstStyle/>
          <a:p>
            <a:pPr marL="254706" indent="-254706">
              <a:spcAft>
                <a:spcPts val="1337"/>
              </a:spcAft>
            </a:pPr>
            <a:r>
              <a:rPr lang="en-US" sz="2800" b="1" dirty="0">
                <a:solidFill>
                  <a:srgbClr val="003366"/>
                </a:solidFill>
                <a:latin typeface="Verdana" pitchFamily="34" charset="0"/>
                <a:ea typeface="Verdana" pitchFamily="34" charset="0"/>
                <a:cs typeface="Verdana" pitchFamily="34" charset="0"/>
              </a:rPr>
              <a:t>Productive Struggle should:</a:t>
            </a:r>
          </a:p>
          <a:p>
            <a:pPr marL="509412" indent="-509412">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Be considered essential to learning mathematics with understanding.</a:t>
            </a:r>
          </a:p>
          <a:p>
            <a:pPr marL="509412" indent="-509412">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Develop students’ capacity to persevere in the face of challenge.</a:t>
            </a:r>
          </a:p>
          <a:p>
            <a:pPr marL="509412" indent="-509412">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Help students realize that they are capable of doing well in mathematics with effort.</a:t>
            </a:r>
          </a:p>
        </p:txBody>
      </p:sp>
      <p:sp>
        <p:nvSpPr>
          <p:cNvPr id="8" name="TextBox 7"/>
          <p:cNvSpPr txBox="1"/>
          <p:nvPr/>
        </p:nvSpPr>
        <p:spPr>
          <a:xfrm>
            <a:off x="670561" y="7023294"/>
            <a:ext cx="6262158" cy="662746"/>
          </a:xfrm>
          <a:prstGeom prst="rect">
            <a:avLst/>
          </a:prstGeom>
          <a:solidFill>
            <a:srgbClr val="FFFFFF"/>
          </a:solidFill>
        </p:spPr>
        <p:txBody>
          <a:bodyPr wrap="square" lIns="101882" tIns="50941" rIns="101882" bIns="50941" rtlCol="0">
            <a:spAutoFit/>
          </a:bodyPr>
          <a:lstStyle/>
          <a:p>
            <a:r>
              <a:rPr lang="en-US" sz="1800" dirty="0">
                <a:solidFill>
                  <a:srgbClr val="003366"/>
                </a:solidFill>
              </a:rPr>
              <a:t>Black, Trzesniewski, &amp; Dweck, 2007; Dweck, 2008; </a:t>
            </a:r>
            <a:br>
              <a:rPr lang="en-US" sz="1800" dirty="0">
                <a:solidFill>
                  <a:srgbClr val="003366"/>
                </a:solidFill>
              </a:rPr>
            </a:br>
            <a:r>
              <a:rPr lang="en-US" sz="1800" dirty="0">
                <a:solidFill>
                  <a:srgbClr val="003366"/>
                </a:solidFill>
              </a:rPr>
              <a:t>Hiebert &amp; Grouws, 2007; Kapur, 2010; Warshauer, 2011</a:t>
            </a:r>
          </a:p>
        </p:txBody>
      </p:sp>
    </p:spTree>
    <p:extLst>
      <p:ext uri="{BB962C8B-B14F-4D97-AF65-F5344CB8AC3E}">
        <p14:creationId xmlns:p14="http://schemas.microsoft.com/office/powerpoint/2010/main" xmlns="" val="16999064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066800" y="1981200"/>
            <a:ext cx="8610600" cy="4242472"/>
          </a:xfrm>
          <a:prstGeom prst="rect">
            <a:avLst/>
          </a:prstGeom>
          <a:noFill/>
        </p:spPr>
        <p:txBody>
          <a:bodyPr wrap="square" lIns="101882" tIns="50941" rIns="101882" bIns="50941" rtlCol="0">
            <a:spAutoFit/>
          </a:bodyPr>
          <a:lstStyle/>
          <a:p>
            <a:pPr>
              <a:spcAft>
                <a:spcPts val="2674"/>
              </a:spcAft>
            </a:pPr>
            <a:r>
              <a:rPr lang="en-US" sz="2800" dirty="0">
                <a:solidFill>
                  <a:srgbClr val="003366"/>
                </a:solidFill>
                <a:latin typeface="Verdana" pitchFamily="34" charset="0"/>
                <a:ea typeface="Verdana" pitchFamily="34" charset="0"/>
                <a:cs typeface="Verdana" pitchFamily="34" charset="0"/>
              </a:rPr>
              <a:t>How </a:t>
            </a:r>
            <a:r>
              <a:rPr lang="en-US" sz="2800" dirty="0" smtClean="0">
                <a:solidFill>
                  <a:srgbClr val="003366"/>
                </a:solidFill>
                <a:latin typeface="Verdana" pitchFamily="34" charset="0"/>
                <a:ea typeface="Verdana" pitchFamily="34" charset="0"/>
                <a:cs typeface="Verdana" pitchFamily="34" charset="0"/>
              </a:rPr>
              <a:t>did Mr</a:t>
            </a:r>
            <a:r>
              <a:rPr lang="en-US" sz="2800" dirty="0">
                <a:solidFill>
                  <a:srgbClr val="003366"/>
                </a:solidFill>
                <a:latin typeface="Verdana" pitchFamily="34" charset="0"/>
                <a:ea typeface="Verdana" pitchFamily="34" charset="0"/>
                <a:cs typeface="Verdana" pitchFamily="34" charset="0"/>
              </a:rPr>
              <a:t>. Harris support productive struggle among his students, individually and collectively, as they grappled with important mathematical ideas and relationships?</a:t>
            </a:r>
          </a:p>
          <a:p>
            <a:pPr>
              <a:spcAft>
                <a:spcPts val="2674"/>
              </a:spcAft>
            </a:pPr>
            <a:r>
              <a:rPr lang="en-US" sz="2800" dirty="0">
                <a:solidFill>
                  <a:srgbClr val="003366"/>
                </a:solidFill>
                <a:latin typeface="Verdana" pitchFamily="34" charset="0"/>
                <a:ea typeface="Verdana" pitchFamily="34" charset="0"/>
                <a:cs typeface="Verdana" pitchFamily="34" charset="0"/>
              </a:rPr>
              <a:t>At which points in the lesson might Mr. Harris have consciously restrained himself from </a:t>
            </a:r>
            <a:r>
              <a:rPr lang="en-US" sz="2800" dirty="0" smtClean="0">
                <a:solidFill>
                  <a:srgbClr val="003366"/>
                </a:solidFill>
                <a:latin typeface="Verdana" pitchFamily="34" charset="0"/>
                <a:ea typeface="Verdana" pitchFamily="34" charset="0"/>
                <a:cs typeface="Verdana" pitchFamily="34" charset="0"/>
              </a:rPr>
              <a:t>“</a:t>
            </a:r>
            <a:r>
              <a:rPr lang="en-US" sz="2800" dirty="0">
                <a:solidFill>
                  <a:srgbClr val="003366"/>
                </a:solidFill>
                <a:latin typeface="Verdana" pitchFamily="34" charset="0"/>
                <a:ea typeface="Verdana" pitchFamily="34" charset="0"/>
                <a:cs typeface="Verdana" pitchFamily="34" charset="0"/>
              </a:rPr>
              <a:t>taking over” the thinking of his students?</a:t>
            </a:r>
          </a:p>
          <a:p>
            <a:pPr>
              <a:spcAft>
                <a:spcPts val="2674"/>
              </a:spcAft>
            </a:pPr>
            <a:endParaRPr lang="en-US" sz="2800" dirty="0">
              <a:solidFill>
                <a:srgbClr val="000000"/>
              </a:solidFill>
              <a:latin typeface="Verdana" pitchFamily="34" charset="0"/>
              <a:ea typeface="Verdana" pitchFamily="34" charset="0"/>
              <a:cs typeface="Verdana" pitchFamily="34" charset="0"/>
            </a:endParaRPr>
          </a:p>
        </p:txBody>
      </p:sp>
      <p:sp>
        <p:nvSpPr>
          <p:cNvPr id="4" name="Rectangle 3"/>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7779140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24940" cy="7806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5" name="Rectangle 4"/>
          <p:cNvSpPr/>
          <p:nvPr/>
        </p:nvSpPr>
        <p:spPr>
          <a:xfrm>
            <a:off x="0" y="1381760"/>
            <a:ext cx="1424940" cy="2677160"/>
          </a:xfrm>
          <a:prstGeom prst="rect">
            <a:avLst/>
          </a:prstGeom>
          <a:solidFill>
            <a:srgbClr val="154688"/>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6" name="Rectangle 5"/>
          <p:cNvSpPr/>
          <p:nvPr/>
        </p:nvSpPr>
        <p:spPr>
          <a:xfrm>
            <a:off x="1508760" y="1381760"/>
            <a:ext cx="8549640" cy="2677160"/>
          </a:xfrm>
          <a:prstGeom prst="rect">
            <a:avLst/>
          </a:prstGeom>
          <a:solidFill>
            <a:schemeClr val="tx1">
              <a:lumMod val="75000"/>
            </a:schemeClr>
          </a:solidFill>
          <a:ln>
            <a:solidFill>
              <a:srgbClr val="008080"/>
            </a:solidFill>
          </a:ln>
          <a:effectLst/>
        </p:spPr>
        <p:style>
          <a:lnRef idx="1">
            <a:schemeClr val="accent1"/>
          </a:lnRef>
          <a:fillRef idx="3">
            <a:schemeClr val="accent1"/>
          </a:fillRef>
          <a:effectRef idx="2">
            <a:schemeClr val="accent1"/>
          </a:effectRef>
          <a:fontRef idx="minor">
            <a:schemeClr val="lt1"/>
          </a:fontRef>
        </p:style>
        <p:txBody>
          <a:bodyPr lIns="101882" tIns="50941" rIns="101882" bIns="50941" rtlCol="0" anchor="ctr"/>
          <a:lstStyle/>
          <a:p>
            <a:pPr algn="ctr"/>
            <a:endParaRPr lang="en-US" dirty="0"/>
          </a:p>
        </p:txBody>
      </p:sp>
      <p:sp>
        <p:nvSpPr>
          <p:cNvPr id="8" name="Title 3"/>
          <p:cNvSpPr txBox="1">
            <a:spLocks/>
          </p:cNvSpPr>
          <p:nvPr/>
        </p:nvSpPr>
        <p:spPr>
          <a:xfrm>
            <a:off x="1676400" y="1554480"/>
            <a:ext cx="7795260" cy="2418080"/>
          </a:xfrm>
          <a:prstGeom prst="rect">
            <a:avLst/>
          </a:prstGeom>
        </p:spPr>
        <p:txBody>
          <a:bodyPr lIns="101882" tIns="50941" rIns="101882" bIns="50941" anchor="ctr">
            <a:norm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gn="l"/>
            <a:r>
              <a:rPr lang="en-US" dirty="0">
                <a:solidFill>
                  <a:srgbClr val="FFFFFF"/>
                </a:solidFill>
                <a:latin typeface="Verdana" pitchFamily="34" charset="0"/>
                <a:ea typeface="Verdana" pitchFamily="34" charset="0"/>
                <a:cs typeface="Verdana" pitchFamily="34" charset="0"/>
              </a:rPr>
              <a:t>Elicit and use evidence </a:t>
            </a:r>
          </a:p>
          <a:p>
            <a:pPr algn="l"/>
            <a:r>
              <a:rPr lang="en-US" dirty="0">
                <a:solidFill>
                  <a:srgbClr val="FFFFFF"/>
                </a:solidFill>
                <a:latin typeface="Verdana" pitchFamily="34" charset="0"/>
                <a:ea typeface="Verdana" pitchFamily="34" charset="0"/>
                <a:cs typeface="Verdana" pitchFamily="34" charset="0"/>
              </a:rPr>
              <a:t>of student thinking.</a:t>
            </a:r>
          </a:p>
        </p:txBody>
      </p:sp>
      <p:sp>
        <p:nvSpPr>
          <p:cNvPr id="11" name="Rectangle 10"/>
          <p:cNvSpPr/>
          <p:nvPr/>
        </p:nvSpPr>
        <p:spPr>
          <a:xfrm>
            <a:off x="-14863" y="1468120"/>
            <a:ext cx="1508759" cy="2504440"/>
          </a:xfrm>
          <a:prstGeom prst="rect">
            <a:avLst/>
          </a:prstGeom>
        </p:spPr>
        <p:txBody>
          <a:bodyPr wrap="square" lIns="101882" tIns="50941" rIns="101882" bIns="50941" anchor="ctr">
            <a:noAutofit/>
          </a:bodyPr>
          <a:lstStyle/>
          <a:p>
            <a:pPr algn="ctr"/>
            <a:r>
              <a:rPr lang="en-US" dirty="0">
                <a:solidFill>
                  <a:schemeClr val="bg1"/>
                </a:solidFill>
                <a:latin typeface="Verdana" pitchFamily="34" charset="0"/>
                <a:ea typeface="Verdana" pitchFamily="34" charset="0"/>
                <a:cs typeface="Verdana" pitchFamily="34" charset="0"/>
              </a:rPr>
              <a:t>Math</a:t>
            </a:r>
          </a:p>
          <a:p>
            <a:pPr algn="ctr"/>
            <a:r>
              <a:rPr lang="en-US" dirty="0">
                <a:solidFill>
                  <a:schemeClr val="bg1"/>
                </a:solidFill>
                <a:latin typeface="Verdana" pitchFamily="34" charset="0"/>
                <a:ea typeface="Verdana" pitchFamily="34" charset="0"/>
                <a:cs typeface="Verdana" pitchFamily="34" charset="0"/>
              </a:rPr>
              <a:t>Teaching</a:t>
            </a:r>
          </a:p>
          <a:p>
            <a:pPr algn="ctr"/>
            <a:r>
              <a:rPr lang="en-US" dirty="0">
                <a:solidFill>
                  <a:schemeClr val="bg1"/>
                </a:solidFill>
                <a:latin typeface="Verdana" pitchFamily="34" charset="0"/>
                <a:ea typeface="Verdana" pitchFamily="34" charset="0"/>
                <a:cs typeface="Verdana" pitchFamily="34" charset="0"/>
              </a:rPr>
              <a:t>Practice</a:t>
            </a:r>
          </a:p>
          <a:p>
            <a:pPr algn="ctr"/>
            <a:r>
              <a:rPr lang="en-US" dirty="0">
                <a:solidFill>
                  <a:schemeClr val="bg1"/>
                </a:solidFill>
                <a:latin typeface="Verdana" pitchFamily="34" charset="0"/>
                <a:ea typeface="Verdana" pitchFamily="34" charset="0"/>
                <a:cs typeface="Verdana" pitchFamily="34" charset="0"/>
              </a:rPr>
              <a:t>8</a:t>
            </a:r>
          </a:p>
        </p:txBody>
      </p:sp>
      <p:sp>
        <p:nvSpPr>
          <p:cNvPr id="9" name="Rectangle 8"/>
          <p:cNvSpPr/>
          <p:nvPr/>
        </p:nvSpPr>
        <p:spPr>
          <a:xfrm>
            <a:off x="762051" y="4343400"/>
            <a:ext cx="9296349" cy="2082906"/>
          </a:xfrm>
          <a:prstGeom prst="rect">
            <a:avLst/>
          </a:prstGeom>
        </p:spPr>
        <p:txBody>
          <a:bodyPr wrap="square" lIns="101882" tIns="50941" rIns="101882" bIns="50941">
            <a:spAutoFit/>
          </a:bodyPr>
          <a:lstStyle/>
          <a:p>
            <a:pPr>
              <a:spcAft>
                <a:spcPts val="2006"/>
              </a:spcAft>
            </a:pPr>
            <a:r>
              <a:rPr lang="en-US" sz="2400" i="1" dirty="0">
                <a:solidFill>
                  <a:srgbClr val="003366"/>
                </a:solidFill>
                <a:latin typeface="Verdana" pitchFamily="34" charset="0"/>
                <a:ea typeface="Verdana" pitchFamily="34" charset="0"/>
                <a:cs typeface="Verdana" pitchFamily="34" charset="0"/>
              </a:rPr>
              <a:t>Teachers using assessment for learning continually look for ways in which they can generate evidence of student learning, and they use this evidence to adapt their instruction to better meet their students’ learning needs.</a:t>
            </a:r>
          </a:p>
          <a:p>
            <a:pPr algn="r"/>
            <a:r>
              <a:rPr lang="en-US" sz="1600" dirty="0">
                <a:solidFill>
                  <a:srgbClr val="003366"/>
                </a:solidFill>
                <a:latin typeface="Verdana" pitchFamily="34" charset="0"/>
                <a:ea typeface="Verdana" pitchFamily="34" charset="0"/>
                <a:cs typeface="Verdana" pitchFamily="34" charset="0"/>
              </a:rPr>
              <a:t>(Leahy, Lyon, Thompson, &amp; Wiliam, 2005, p. 23) </a:t>
            </a:r>
          </a:p>
        </p:txBody>
      </p:sp>
    </p:spTree>
    <p:extLst>
      <p:ext uri="{BB962C8B-B14F-4D97-AF65-F5344CB8AC3E}">
        <p14:creationId xmlns:p14="http://schemas.microsoft.com/office/powerpoint/2010/main" xmlns="" val="15508377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86740" y="0"/>
            <a:ext cx="9505482" cy="1639423"/>
          </a:xfrm>
          <a:prstGeom prst="rect">
            <a:avLst/>
          </a:prstGeom>
          <a:solidFill>
            <a:schemeClr val="tx2">
              <a:lumMod val="50000"/>
            </a:schemeClr>
          </a:solidFill>
        </p:spPr>
        <p:txBody>
          <a:bodyPr vert="horz" lIns="101882" tIns="50941" rIns="101882" bIns="50941" rtlCol="0" anchor="ctr">
            <a:noAutofit/>
          </a:bodyPr>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b="1" dirty="0">
                <a:solidFill>
                  <a:srgbClr val="FFFFFF"/>
                </a:solidFill>
                <a:latin typeface="Verdana" pitchFamily="34" charset="0"/>
                <a:ea typeface="Verdana" pitchFamily="34" charset="0"/>
                <a:cs typeface="Verdana" pitchFamily="34" charset="0"/>
              </a:rPr>
              <a:t>Elicit and use evidence </a:t>
            </a:r>
          </a:p>
          <a:p>
            <a:r>
              <a:rPr lang="en-US" b="1" dirty="0">
                <a:solidFill>
                  <a:srgbClr val="FFFFFF"/>
                </a:solidFill>
                <a:latin typeface="Verdana" pitchFamily="34" charset="0"/>
                <a:ea typeface="Verdana" pitchFamily="34" charset="0"/>
                <a:cs typeface="Verdana" pitchFamily="34" charset="0"/>
              </a:rPr>
              <a:t>of student thinking</a:t>
            </a:r>
          </a:p>
        </p:txBody>
      </p:sp>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990600" y="1899920"/>
            <a:ext cx="8686800" cy="4490720"/>
          </a:xfrm>
          <a:prstGeom prst="rect">
            <a:avLst/>
          </a:prstGeom>
        </p:spPr>
        <p:txBody>
          <a:bodyPr vert="horz" lIns="101882" tIns="50941" rIns="101882" bIns="50941" rtlCol="0">
            <a:noAutofit/>
          </a:bodyPr>
          <a:lstStyle/>
          <a:p>
            <a:pPr marL="254706" indent="-254706">
              <a:spcAft>
                <a:spcPts val="1337"/>
              </a:spcAft>
            </a:pPr>
            <a:r>
              <a:rPr lang="en-US" sz="2800" b="1" dirty="0">
                <a:solidFill>
                  <a:srgbClr val="003366"/>
                </a:solidFill>
                <a:latin typeface="Verdana" pitchFamily="34" charset="0"/>
                <a:ea typeface="Verdana" pitchFamily="34" charset="0"/>
                <a:cs typeface="Verdana" pitchFamily="34" charset="0"/>
              </a:rPr>
              <a:t>Evidence should:</a:t>
            </a:r>
          </a:p>
          <a:p>
            <a:pPr marL="509412" indent="-509412">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Provide a window into students’ thinking.</a:t>
            </a:r>
          </a:p>
          <a:p>
            <a:pPr marL="509412" indent="-509412">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Help the teacher determine the extent to which students are reaching the math learning goals. </a:t>
            </a:r>
          </a:p>
          <a:p>
            <a:pPr marL="509412" indent="-509412">
              <a:spcAft>
                <a:spcPts val="1337"/>
              </a:spcAft>
              <a:buFont typeface="Arial"/>
              <a:buChar char="•"/>
            </a:pPr>
            <a:r>
              <a:rPr lang="en-US" sz="2800" dirty="0">
                <a:solidFill>
                  <a:srgbClr val="003366"/>
                </a:solidFill>
                <a:latin typeface="Verdana" pitchFamily="34" charset="0"/>
                <a:ea typeface="Verdana" pitchFamily="34" charset="0"/>
                <a:cs typeface="Verdana" pitchFamily="34" charset="0"/>
              </a:rPr>
              <a:t>Be used to make instructional decisions during the lesson and to prepare for subsequent lessons.</a:t>
            </a:r>
          </a:p>
        </p:txBody>
      </p:sp>
      <p:sp>
        <p:nvSpPr>
          <p:cNvPr id="8" name="TextBox 7"/>
          <p:cNvSpPr txBox="1"/>
          <p:nvPr/>
        </p:nvSpPr>
        <p:spPr>
          <a:xfrm>
            <a:off x="670561" y="7023294"/>
            <a:ext cx="6262158" cy="595319"/>
          </a:xfrm>
          <a:prstGeom prst="rect">
            <a:avLst/>
          </a:prstGeom>
          <a:solidFill>
            <a:srgbClr val="FFFFFF"/>
          </a:solidFill>
        </p:spPr>
        <p:txBody>
          <a:bodyPr wrap="square" lIns="101882" tIns="50941" rIns="101882" bIns="50941" rtlCol="0">
            <a:spAutoFit/>
          </a:bodyPr>
          <a:lstStyle/>
          <a:p>
            <a:r>
              <a:rPr lang="en-US" sz="1600" dirty="0">
                <a:solidFill>
                  <a:srgbClr val="003366"/>
                </a:solidFill>
                <a:latin typeface="Verdana" pitchFamily="34" charset="0"/>
                <a:ea typeface="Verdana" pitchFamily="34" charset="0"/>
                <a:cs typeface="Verdana" pitchFamily="34" charset="0"/>
              </a:rPr>
              <a:t>Chamberlin, 2005; Jacobs, Lamb, &amp; Philipp, 2010;  </a:t>
            </a:r>
          </a:p>
          <a:p>
            <a:r>
              <a:rPr lang="en-US" sz="1600" dirty="0">
                <a:solidFill>
                  <a:srgbClr val="003366"/>
                </a:solidFill>
                <a:latin typeface="Verdana" pitchFamily="34" charset="0"/>
                <a:ea typeface="Verdana" pitchFamily="34" charset="0"/>
                <a:cs typeface="Verdana" pitchFamily="34" charset="0"/>
              </a:rPr>
              <a:t>Sleep &amp; Boerst, 2010; van Es, 2010’  Wiliam, 2007</a:t>
            </a:r>
          </a:p>
        </p:txBody>
      </p:sp>
    </p:spTree>
    <p:extLst>
      <p:ext uri="{BB962C8B-B14F-4D97-AF65-F5344CB8AC3E}">
        <p14:creationId xmlns:p14="http://schemas.microsoft.com/office/powerpoint/2010/main" xmlns="" val="2630735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066800" y="2209800"/>
            <a:ext cx="8534400" cy="3034449"/>
          </a:xfrm>
          <a:prstGeom prst="rect">
            <a:avLst/>
          </a:prstGeom>
          <a:noFill/>
        </p:spPr>
        <p:txBody>
          <a:bodyPr wrap="square" lIns="101882" tIns="50941" rIns="101882" bIns="50941" rtlCol="0">
            <a:spAutoFit/>
          </a:bodyPr>
          <a:lstStyle/>
          <a:p>
            <a:pPr>
              <a:spcAft>
                <a:spcPts val="2674"/>
              </a:spcAft>
            </a:pPr>
            <a:r>
              <a:rPr lang="en-US" sz="2800" dirty="0">
                <a:solidFill>
                  <a:srgbClr val="003366"/>
                </a:solidFill>
                <a:latin typeface="Verdana" pitchFamily="34" charset="0"/>
                <a:ea typeface="Verdana" pitchFamily="34" charset="0"/>
                <a:cs typeface="Verdana" pitchFamily="34" charset="0"/>
              </a:rPr>
              <a:t>Identify specific places during the lesson (cite line numbers) in which Mr. Harris elicited evidence of student learning.</a:t>
            </a:r>
          </a:p>
          <a:p>
            <a:pPr>
              <a:spcAft>
                <a:spcPts val="2674"/>
              </a:spcAft>
            </a:pPr>
            <a:r>
              <a:rPr lang="en-US" sz="2800" dirty="0">
                <a:solidFill>
                  <a:srgbClr val="003366"/>
                </a:solidFill>
                <a:latin typeface="Verdana" pitchFamily="34" charset="0"/>
                <a:ea typeface="Verdana" pitchFamily="34" charset="0"/>
                <a:cs typeface="Verdana" pitchFamily="34" charset="0"/>
              </a:rPr>
              <a:t>Discuss how he used or might use that evidence to adjust his instruction to support and extend student learning.</a:t>
            </a:r>
          </a:p>
        </p:txBody>
      </p:sp>
      <p:sp>
        <p:nvSpPr>
          <p:cNvPr id="4" name="Rectangle 3"/>
          <p:cNvSpPr/>
          <p:nvPr/>
        </p:nvSpPr>
        <p:spPr>
          <a:xfrm>
            <a:off x="3733800" y="609600"/>
            <a:ext cx="2488182"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Questions</a:t>
            </a:r>
            <a:endParaRPr lang="en-US" sz="3200" dirty="0"/>
          </a:p>
        </p:txBody>
      </p:sp>
    </p:spTree>
    <p:extLst>
      <p:ext uri="{BB962C8B-B14F-4D97-AF65-F5344CB8AC3E}">
        <p14:creationId xmlns:p14="http://schemas.microsoft.com/office/powerpoint/2010/main" xmlns="" val="12153091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3188" y="2209800"/>
            <a:ext cx="8478012" cy="4419600"/>
          </a:xfrm>
        </p:spPr>
        <p:txBody>
          <a:bodyPr>
            <a:normAutofit/>
          </a:bodyPr>
          <a:lstStyle/>
          <a:p>
            <a:pPr marL="0" indent="0">
              <a:spcAft>
                <a:spcPts val="1337"/>
              </a:spcAft>
              <a:buNone/>
            </a:pPr>
            <a:r>
              <a:rPr lang="en-US" sz="2400" dirty="0">
                <a:solidFill>
                  <a:srgbClr val="003366"/>
                </a:solidFill>
                <a:latin typeface="Verdana" pitchFamily="34" charset="0"/>
                <a:ea typeface="Verdana" pitchFamily="34" charset="0"/>
                <a:cs typeface="Verdana" pitchFamily="34" charset="0"/>
              </a:rPr>
              <a:t>Throughout the </a:t>
            </a:r>
            <a:r>
              <a:rPr lang="en-US" sz="2400" dirty="0" smtClean="0">
                <a:solidFill>
                  <a:srgbClr val="003366"/>
                </a:solidFill>
                <a:latin typeface="Verdana" pitchFamily="34" charset="0"/>
                <a:ea typeface="Verdana" pitchFamily="34" charset="0"/>
                <a:cs typeface="Verdana" pitchFamily="34" charset="0"/>
              </a:rPr>
              <a:t>lesson</a:t>
            </a:r>
            <a:r>
              <a:rPr lang="en-US" sz="2400" dirty="0">
                <a:solidFill>
                  <a:srgbClr val="003366"/>
                </a:solidFill>
                <a:latin typeface="Verdana" pitchFamily="34" charset="0"/>
                <a:ea typeface="Verdana" pitchFamily="34" charset="0"/>
                <a:cs typeface="Verdana" pitchFamily="34" charset="0"/>
              </a:rPr>
              <a:t>, Mr. Harris was eliciting and using evidence of student thinking.</a:t>
            </a:r>
          </a:p>
          <a:p>
            <a:pPr marL="2101325" indent="-2101325" defTabSz="573089">
              <a:spcAft>
                <a:spcPts val="1337"/>
              </a:spcAft>
              <a:buNone/>
            </a:pPr>
            <a:r>
              <a:rPr lang="en-US" sz="2400" dirty="0">
                <a:solidFill>
                  <a:srgbClr val="003366"/>
                </a:solidFill>
                <a:latin typeface="Verdana" pitchFamily="34" charset="0"/>
                <a:ea typeface="Verdana" pitchFamily="34" charset="0"/>
                <a:cs typeface="Verdana" pitchFamily="34" charset="0"/>
              </a:rPr>
              <a:t>Lines 33-36:	Purposeful questioning as students worked individually.</a:t>
            </a:r>
          </a:p>
          <a:p>
            <a:pPr marL="2101325" indent="-2101325" defTabSz="573089">
              <a:spcAft>
                <a:spcPts val="1337"/>
              </a:spcAft>
              <a:buNone/>
            </a:pPr>
            <a:r>
              <a:rPr lang="en-US" sz="2400" dirty="0">
                <a:solidFill>
                  <a:srgbClr val="003366"/>
                </a:solidFill>
                <a:latin typeface="Verdana" pitchFamily="34" charset="0"/>
                <a:ea typeface="Verdana" pitchFamily="34" charset="0"/>
                <a:cs typeface="Verdana" pitchFamily="34" charset="0"/>
              </a:rPr>
              <a:t>Lines 43-51: 	Observations of student pairs discussing and comparing their representations.</a:t>
            </a:r>
          </a:p>
          <a:p>
            <a:pPr marL="2101325" indent="-2101325" defTabSz="573089">
              <a:spcAft>
                <a:spcPts val="1337"/>
              </a:spcAft>
              <a:buNone/>
            </a:pPr>
            <a:r>
              <a:rPr lang="en-US" sz="2400" dirty="0">
                <a:solidFill>
                  <a:srgbClr val="003366"/>
                </a:solidFill>
                <a:latin typeface="Verdana" pitchFamily="34" charset="0"/>
                <a:ea typeface="Verdana" pitchFamily="34" charset="0"/>
                <a:cs typeface="Verdana" pitchFamily="34" charset="0"/>
              </a:rPr>
              <a:t>Lines 59-74: 	Whole class discussion.</a:t>
            </a:r>
          </a:p>
          <a:p>
            <a:pPr marL="2101325" indent="-2101325" defTabSz="573089">
              <a:spcAft>
                <a:spcPts val="1337"/>
              </a:spcAft>
              <a:buNone/>
            </a:pPr>
            <a:r>
              <a:rPr lang="en-US" sz="2400" dirty="0">
                <a:solidFill>
                  <a:srgbClr val="003366"/>
                </a:solidFill>
                <a:latin typeface="Verdana" pitchFamily="34" charset="0"/>
                <a:ea typeface="Verdana" pitchFamily="34" charset="0"/>
                <a:cs typeface="Verdana" pitchFamily="34" charset="0"/>
              </a:rPr>
              <a:t>Lines 78-80:	Asked students to respond in writing.</a:t>
            </a:r>
          </a:p>
        </p:txBody>
      </p:sp>
      <p:sp>
        <p:nvSpPr>
          <p:cNvPr id="5" name="TextBox 4"/>
          <p:cNvSpPr txBox="1"/>
          <p:nvPr/>
        </p:nvSpPr>
        <p:spPr>
          <a:xfrm>
            <a:off x="1257300" y="431800"/>
            <a:ext cx="7475373" cy="1210873"/>
          </a:xfrm>
          <a:prstGeom prst="rect">
            <a:avLst/>
          </a:prstGeom>
          <a:noFill/>
        </p:spPr>
        <p:txBody>
          <a:bodyPr wrap="none" lIns="101882" tIns="50941" rIns="101882" bIns="50941" rtlCol="0">
            <a:spAutoFit/>
          </a:bodyPr>
          <a:lstStyle/>
          <a:p>
            <a:pPr algn="ctr"/>
            <a:r>
              <a:rPr lang="en-US" sz="3600" b="1" dirty="0" smtClean="0">
                <a:solidFill>
                  <a:srgbClr val="003366"/>
                </a:solidFill>
                <a:latin typeface="Verdana" pitchFamily="34" charset="0"/>
                <a:ea typeface="Verdana" pitchFamily="34" charset="0"/>
                <a:cs typeface="Verdana" pitchFamily="34" charset="0"/>
              </a:rPr>
              <a:t>Examples of </a:t>
            </a:r>
          </a:p>
          <a:p>
            <a:pPr algn="ctr"/>
            <a:r>
              <a:rPr lang="en-US" sz="3600" b="1" dirty="0" smtClean="0">
                <a:solidFill>
                  <a:srgbClr val="003366"/>
                </a:solidFill>
                <a:latin typeface="Verdana" pitchFamily="34" charset="0"/>
                <a:ea typeface="Verdana" pitchFamily="34" charset="0"/>
                <a:cs typeface="Verdana" pitchFamily="34" charset="0"/>
              </a:rPr>
              <a:t>Eliciting and Using Evidence</a:t>
            </a:r>
            <a:endParaRPr lang="en-US" sz="3600" b="1" dirty="0">
              <a:solidFill>
                <a:srgbClr val="00336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31842203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 y="0"/>
            <a:ext cx="9471660" cy="7772400"/>
          </a:xfrm>
          <a:solidFill>
            <a:schemeClr val="tx2">
              <a:lumMod val="75000"/>
            </a:schemeClr>
          </a:solidFill>
        </p:spPr>
        <p:txBody>
          <a:bodyPr anchor="t">
            <a:normAutofit/>
          </a:bodyPr>
          <a:lstStyle/>
          <a:p>
            <a:pPr marL="0" indent="0">
              <a:buNone/>
            </a:pPr>
            <a:r>
              <a:rPr lang="en-US" sz="5300" b="1" dirty="0">
                <a:solidFill>
                  <a:schemeClr val="bg1"/>
                </a:solidFill>
              </a:rPr>
              <a:t>	</a:t>
            </a:r>
          </a:p>
          <a:p>
            <a:pPr marL="0" indent="0">
              <a:buNone/>
            </a:pPr>
            <a:endParaRPr lang="en-US" sz="3100" b="1" dirty="0">
              <a:solidFill>
                <a:schemeClr val="bg1"/>
              </a:solidFill>
            </a:endParaRPr>
          </a:p>
          <a:p>
            <a:pPr marL="0" indent="0">
              <a:buNone/>
            </a:pPr>
            <a:r>
              <a:rPr lang="en-US" sz="5300" b="1" dirty="0">
                <a:solidFill>
                  <a:schemeClr val="bg1"/>
                </a:solidFill>
              </a:rPr>
              <a:t>		</a:t>
            </a:r>
            <a:endParaRPr lang="en-US" sz="4400" b="1" dirty="0">
              <a:solidFill>
                <a:schemeClr val="bg1"/>
              </a:solidFill>
              <a:latin typeface="Verdana" pitchFamily="34" charset="0"/>
              <a:ea typeface="Verdana" pitchFamily="34" charset="0"/>
              <a:cs typeface="Verdana" pitchFamily="34" charset="0"/>
            </a:endParaRPr>
          </a:p>
          <a:p>
            <a:pPr marL="1331901" indent="0" defTabSz="631459">
              <a:lnSpc>
                <a:spcPct val="7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Reflections</a:t>
            </a:r>
          </a:p>
          <a:p>
            <a:pPr marL="1331901" indent="0" defTabSz="631459">
              <a:lnSpc>
                <a:spcPct val="7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and Next Steps</a:t>
            </a:r>
          </a:p>
        </p:txBody>
      </p:sp>
      <p:pic>
        <p:nvPicPr>
          <p:cNvPr id="4" name="Picture 3"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tretch>
            <a:fillRect/>
          </a:stretch>
        </p:blipFill>
        <p:spPr>
          <a:xfrm rot="20866513">
            <a:off x="7772400" y="914400"/>
            <a:ext cx="1589697" cy="2333572"/>
          </a:xfrm>
          <a:prstGeom prst="rect">
            <a:avLst/>
          </a:prstGeom>
          <a:ln w="6350" cmpd="sng">
            <a:solidFill>
              <a:schemeClr val="tx2"/>
            </a:solidFill>
          </a:ln>
          <a:effectLst>
            <a:outerShdw blurRad="50800" dist="38100" dir="2700000" algn="tl" rotWithShape="0">
              <a:prstClr val="black">
                <a:alpha val="40000"/>
              </a:prstClr>
            </a:outerShdw>
          </a:effectLst>
        </p:spPr>
      </p:pic>
      <p:pic>
        <p:nvPicPr>
          <p:cNvPr id="5" name="Picture 4" descr="14861 principles to action cover.psd"/>
          <p:cNvPicPr>
            <a:picLocks noChangeAspect="1"/>
          </p:cNvPicPr>
          <p:nvPr/>
        </p:nvPicPr>
        <p:blipFill>
          <a:blip r:embed="rId5" cstate="screen">
            <a:extLst>
              <a:ext uri="{BEBA8EAE-BF5A-486C-A8C5-ECC9F3942E4B}">
                <a14:imgProps xmlns:a14="http://schemas.microsoft.com/office/drawing/2010/main" xmlns="">
                  <a14:imgLayer r:embed="rId6">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pic>
        <p:nvPicPr>
          <p:cNvPr id="6" name="Picture 5" descr="NCTM-logo1.png"/>
          <p:cNvPicPr>
            <a:picLocks noChangeAspect="1"/>
          </p:cNvPicPr>
          <p:nvPr/>
        </p:nvPicPr>
        <p:blipFill>
          <a:blip r:embed="rId7" cstate="print">
            <a:lum bright="70000" contrast="-70000"/>
            <a:extLst>
              <a:ext uri="{28A0092B-C50C-407E-A947-70E740481C1C}">
                <a14:useLocalDpi xmlns:a14="http://schemas.microsoft.com/office/drawing/2010/main" xmlns=""/>
              </a:ext>
            </a:extLst>
          </a:blip>
          <a:stretch>
            <a:fillRect/>
          </a:stretch>
        </p:blipFill>
        <p:spPr>
          <a:xfrm>
            <a:off x="6537959" y="6713369"/>
            <a:ext cx="3248968" cy="726810"/>
          </a:xfrm>
          <a:prstGeom prst="rect">
            <a:avLst/>
          </a:prstGeom>
        </p:spPr>
      </p:pic>
    </p:spTree>
    <p:extLst>
      <p:ext uri="{BB962C8B-B14F-4D97-AF65-F5344CB8AC3E}">
        <p14:creationId xmlns:p14="http://schemas.microsoft.com/office/powerpoint/2010/main" xmlns="" val="36786943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438400"/>
            <a:ext cx="8663940" cy="3468264"/>
          </a:xfrm>
        </p:spPr>
        <p:txBody>
          <a:bodyPr>
            <a:normAutofit/>
          </a:bodyPr>
          <a:lstStyle/>
          <a:p>
            <a:pPr marL="0" indent="0">
              <a:lnSpc>
                <a:spcPct val="110000"/>
              </a:lnSpc>
              <a:spcAft>
                <a:spcPts val="1337"/>
              </a:spcAft>
              <a:buNone/>
            </a:pPr>
            <a:r>
              <a:rPr lang="en-US" sz="2800" dirty="0">
                <a:solidFill>
                  <a:srgbClr val="003366"/>
                </a:solidFill>
                <a:latin typeface="Verdana" pitchFamily="34" charset="0"/>
                <a:ea typeface="Verdana" pitchFamily="34" charset="0"/>
                <a:cs typeface="Verdana" pitchFamily="34" charset="0"/>
              </a:rPr>
              <a:t>“Although the important work of teaching is not limited to the eight Mathematics Teaching Practices, this core set of research-informed practices is offered as a </a:t>
            </a:r>
            <a:r>
              <a:rPr lang="en-US" sz="2800" b="1" i="1" dirty="0">
                <a:solidFill>
                  <a:srgbClr val="003366"/>
                </a:solidFill>
                <a:latin typeface="Verdana" pitchFamily="34" charset="0"/>
                <a:ea typeface="Verdana" pitchFamily="34" charset="0"/>
                <a:cs typeface="Verdana" pitchFamily="34" charset="0"/>
              </a:rPr>
              <a:t>framework for strengthening the teaching and learning of mathematics</a:t>
            </a:r>
            <a:r>
              <a:rPr lang="en-US" sz="2800" dirty="0">
                <a:solidFill>
                  <a:srgbClr val="003366"/>
                </a:solidFill>
                <a:latin typeface="Verdana" pitchFamily="34" charset="0"/>
                <a:ea typeface="Verdana" pitchFamily="34" charset="0"/>
                <a:cs typeface="Verdana" pitchFamily="34" charset="0"/>
              </a:rPr>
              <a:t>.”</a:t>
            </a:r>
          </a:p>
        </p:txBody>
      </p:sp>
      <p:sp>
        <p:nvSpPr>
          <p:cNvPr id="4" name="TextBox 3"/>
          <p:cNvSpPr txBox="1"/>
          <p:nvPr/>
        </p:nvSpPr>
        <p:spPr>
          <a:xfrm>
            <a:off x="4191000" y="5486400"/>
            <a:ext cx="5544459" cy="410654"/>
          </a:xfrm>
          <a:prstGeom prst="rect">
            <a:avLst/>
          </a:prstGeom>
          <a:noFill/>
        </p:spPr>
        <p:txBody>
          <a:bodyPr wrap="none" lIns="101882" tIns="50941" rIns="101882" bIns="50941" rtlCol="0">
            <a:spAutoFit/>
          </a:bodyPr>
          <a:lstStyle/>
          <a:p>
            <a:r>
              <a:rPr lang="en-US" i="1" dirty="0">
                <a:solidFill>
                  <a:srgbClr val="003366"/>
                </a:solidFill>
                <a:latin typeface="Verdana" pitchFamily="34" charset="0"/>
                <a:ea typeface="Verdana" pitchFamily="34" charset="0"/>
                <a:cs typeface="Verdana" pitchFamily="34" charset="0"/>
              </a:rPr>
              <a:t>Principles to Actions</a:t>
            </a:r>
            <a:r>
              <a:rPr lang="en-US" dirty="0">
                <a:solidFill>
                  <a:srgbClr val="003366"/>
                </a:solidFill>
                <a:latin typeface="Verdana" pitchFamily="34" charset="0"/>
                <a:ea typeface="Verdana" pitchFamily="34" charset="0"/>
                <a:cs typeface="Verdana" pitchFamily="34" charset="0"/>
              </a:rPr>
              <a:t> (NCTM, 2014, p. 57)</a:t>
            </a:r>
          </a:p>
        </p:txBody>
      </p:sp>
      <p:sp>
        <p:nvSpPr>
          <p:cNvPr id="5" name="TextBox 4"/>
          <p:cNvSpPr txBox="1"/>
          <p:nvPr/>
        </p:nvSpPr>
        <p:spPr>
          <a:xfrm>
            <a:off x="1424940" y="259081"/>
            <a:ext cx="7871460" cy="2318868"/>
          </a:xfrm>
          <a:prstGeom prst="rect">
            <a:avLst/>
          </a:prstGeom>
          <a:noFill/>
        </p:spPr>
        <p:txBody>
          <a:bodyPr wrap="square" lIns="101882" tIns="50941" rIns="101882" bIns="50941" rtlCol="0">
            <a:spAutoFit/>
          </a:bodyPr>
          <a:lstStyle/>
          <a:p>
            <a:pPr algn="ctr"/>
            <a:r>
              <a:rPr lang="en-US" sz="3600" b="1" dirty="0">
                <a:solidFill>
                  <a:srgbClr val="003366"/>
                </a:solidFill>
                <a:latin typeface="Verdana" pitchFamily="34" charset="0"/>
                <a:ea typeface="Verdana" pitchFamily="34" charset="0"/>
                <a:cs typeface="Verdana" pitchFamily="34" charset="0"/>
              </a:rPr>
              <a:t>NCTM’s Core Set of </a:t>
            </a:r>
            <a:endParaRPr lang="en-US" sz="3600" b="1" dirty="0" smtClean="0">
              <a:solidFill>
                <a:srgbClr val="003366"/>
              </a:solidFill>
              <a:latin typeface="Verdana" pitchFamily="34" charset="0"/>
              <a:ea typeface="Verdana" pitchFamily="34" charset="0"/>
              <a:cs typeface="Verdana" pitchFamily="34" charset="0"/>
            </a:endParaRPr>
          </a:p>
          <a:p>
            <a:pPr algn="ctr"/>
            <a:r>
              <a:rPr lang="en-US" sz="3600" b="1" dirty="0" smtClean="0">
                <a:solidFill>
                  <a:srgbClr val="003366"/>
                </a:solidFill>
                <a:latin typeface="Verdana" pitchFamily="34" charset="0"/>
                <a:ea typeface="Verdana" pitchFamily="34" charset="0"/>
                <a:cs typeface="Verdana" pitchFamily="34" charset="0"/>
              </a:rPr>
              <a:t>Effective </a:t>
            </a:r>
            <a:r>
              <a:rPr lang="en-US" sz="3600" b="1" dirty="0">
                <a:solidFill>
                  <a:srgbClr val="003366"/>
                </a:solidFill>
                <a:latin typeface="Verdana" pitchFamily="34" charset="0"/>
                <a:ea typeface="Verdana" pitchFamily="34" charset="0"/>
                <a:cs typeface="Verdana" pitchFamily="34" charset="0"/>
              </a:rPr>
              <a:t>Mathematics Teaching Practices</a:t>
            </a:r>
          </a:p>
          <a:p>
            <a:endParaRPr lang="en-US" sz="3600" dirty="0">
              <a:solidFill>
                <a:srgbClr val="003366"/>
              </a:solidFill>
            </a:endParaRPr>
          </a:p>
        </p:txBody>
      </p:sp>
    </p:spTree>
    <p:extLst>
      <p:ext uri="{BB962C8B-B14F-4D97-AF65-F5344CB8AC3E}">
        <p14:creationId xmlns:p14="http://schemas.microsoft.com/office/powerpoint/2010/main" xmlns="" val="453039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8600440" cy="863600"/>
          </a:xfrm>
        </p:spPr>
        <p:txBody>
          <a:bodyPr>
            <a:noAutofit/>
          </a:bodyPr>
          <a:lstStyle/>
          <a:p>
            <a:pPr>
              <a:lnSpc>
                <a:spcPct val="90000"/>
              </a:lnSpc>
            </a:pPr>
            <a:r>
              <a:rPr lang="en-US" sz="2800" b="1" dirty="0">
                <a:solidFill>
                  <a:srgbClr val="003366"/>
                </a:solidFill>
                <a:latin typeface="Verdana" pitchFamily="34" charset="0"/>
                <a:ea typeface="Verdana" pitchFamily="34" charset="0"/>
                <a:cs typeface="Verdana" pitchFamily="34" charset="0"/>
              </a:rPr>
              <a:t>Effective Mathematics Teaching Practices</a:t>
            </a:r>
          </a:p>
        </p:txBody>
      </p:sp>
      <p:sp>
        <p:nvSpPr>
          <p:cNvPr id="3" name="Content Placeholder 2"/>
          <p:cNvSpPr>
            <a:spLocks noGrp="1"/>
          </p:cNvSpPr>
          <p:nvPr>
            <p:ph idx="1"/>
          </p:nvPr>
        </p:nvSpPr>
        <p:spPr>
          <a:xfrm>
            <a:off x="838200" y="1468120"/>
            <a:ext cx="8991600" cy="6304280"/>
          </a:xfrm>
          <a:noFill/>
        </p:spPr>
        <p:txBody>
          <a:bodyPr anchor="t">
            <a:noAutofit/>
          </a:bodyPr>
          <a:lstStyle/>
          <a:p>
            <a:pPr marL="566014" indent="-431585" defTabSz="640303">
              <a:spcBef>
                <a:spcPts val="1337"/>
              </a:spcBef>
              <a:buNone/>
            </a:pPr>
            <a:r>
              <a:rPr lang="en-US" sz="2400" dirty="0">
                <a:solidFill>
                  <a:srgbClr val="003366"/>
                </a:solidFill>
                <a:latin typeface="Verdana" pitchFamily="34" charset="0"/>
                <a:ea typeface="Verdana" pitchFamily="34" charset="0"/>
                <a:cs typeface="Verdana" pitchFamily="34" charset="0"/>
              </a:rPr>
              <a:t>1.	Establish mathematics </a:t>
            </a:r>
            <a:r>
              <a:rPr lang="en-US" sz="2400" b="1" dirty="0">
                <a:solidFill>
                  <a:srgbClr val="003366"/>
                </a:solidFill>
                <a:latin typeface="Verdana" pitchFamily="34" charset="0"/>
                <a:ea typeface="Verdana" pitchFamily="34" charset="0"/>
                <a:cs typeface="Verdana" pitchFamily="34" charset="0"/>
              </a:rPr>
              <a:t>goals</a:t>
            </a:r>
            <a:r>
              <a:rPr lang="en-US" sz="2400" dirty="0">
                <a:solidFill>
                  <a:srgbClr val="003366"/>
                </a:solidFill>
                <a:latin typeface="Verdana" pitchFamily="34" charset="0"/>
                <a:ea typeface="Verdana" pitchFamily="34" charset="0"/>
                <a:cs typeface="Verdana" pitchFamily="34" charset="0"/>
              </a:rPr>
              <a:t> to focus learning.</a:t>
            </a:r>
          </a:p>
          <a:p>
            <a:pPr marL="566014" indent="-431585" defTabSz="640303">
              <a:spcBef>
                <a:spcPts val="1337"/>
              </a:spcBef>
              <a:buNone/>
            </a:pPr>
            <a:r>
              <a:rPr lang="en-US" sz="2400" dirty="0">
                <a:solidFill>
                  <a:srgbClr val="003366"/>
                </a:solidFill>
                <a:latin typeface="Verdana" pitchFamily="34" charset="0"/>
                <a:ea typeface="Verdana" pitchFamily="34" charset="0"/>
                <a:cs typeface="Verdana" pitchFamily="34" charset="0"/>
              </a:rPr>
              <a:t>2.	Implement </a:t>
            </a:r>
            <a:r>
              <a:rPr lang="en-US" sz="2400" b="1" dirty="0">
                <a:solidFill>
                  <a:srgbClr val="003366"/>
                </a:solidFill>
                <a:latin typeface="Verdana" pitchFamily="34" charset="0"/>
                <a:ea typeface="Verdana" pitchFamily="34" charset="0"/>
                <a:cs typeface="Verdana" pitchFamily="34" charset="0"/>
              </a:rPr>
              <a:t>tasks</a:t>
            </a:r>
            <a:r>
              <a:rPr lang="en-US" sz="2400" dirty="0">
                <a:solidFill>
                  <a:srgbClr val="003366"/>
                </a:solidFill>
                <a:latin typeface="Verdana" pitchFamily="34" charset="0"/>
                <a:ea typeface="Verdana" pitchFamily="34" charset="0"/>
                <a:cs typeface="Verdana" pitchFamily="34" charset="0"/>
              </a:rPr>
              <a:t> that promote reasoning and </a:t>
            </a:r>
            <a:br>
              <a:rPr lang="en-US" sz="2400" dirty="0">
                <a:solidFill>
                  <a:srgbClr val="003366"/>
                </a:solidFill>
                <a:latin typeface="Verdana" pitchFamily="34" charset="0"/>
                <a:ea typeface="Verdana" pitchFamily="34" charset="0"/>
                <a:cs typeface="Verdana" pitchFamily="34" charset="0"/>
              </a:rPr>
            </a:br>
            <a:r>
              <a:rPr lang="en-US" sz="2400" dirty="0">
                <a:solidFill>
                  <a:srgbClr val="003366"/>
                </a:solidFill>
                <a:latin typeface="Verdana" pitchFamily="34" charset="0"/>
                <a:ea typeface="Verdana" pitchFamily="34" charset="0"/>
                <a:cs typeface="Verdana" pitchFamily="34" charset="0"/>
              </a:rPr>
              <a:t>problem solving.</a:t>
            </a:r>
          </a:p>
          <a:p>
            <a:pPr marL="566014" indent="-431585" defTabSz="640303">
              <a:spcBef>
                <a:spcPts val="1337"/>
              </a:spcBef>
              <a:buNone/>
            </a:pPr>
            <a:r>
              <a:rPr lang="en-US" sz="2400" dirty="0">
                <a:solidFill>
                  <a:srgbClr val="003366"/>
                </a:solidFill>
                <a:latin typeface="Verdana" pitchFamily="34" charset="0"/>
                <a:ea typeface="Verdana" pitchFamily="34" charset="0"/>
                <a:cs typeface="Verdana" pitchFamily="34" charset="0"/>
              </a:rPr>
              <a:t>3.	Use and connect mathematical </a:t>
            </a:r>
            <a:r>
              <a:rPr lang="en-US" sz="2400" b="1" dirty="0">
                <a:solidFill>
                  <a:srgbClr val="003366"/>
                </a:solidFill>
                <a:latin typeface="Verdana" pitchFamily="34" charset="0"/>
                <a:ea typeface="Verdana" pitchFamily="34" charset="0"/>
                <a:cs typeface="Verdana" pitchFamily="34" charset="0"/>
              </a:rPr>
              <a:t>representations</a:t>
            </a:r>
            <a:r>
              <a:rPr lang="en-US" sz="2400" dirty="0">
                <a:solidFill>
                  <a:srgbClr val="003366"/>
                </a:solidFill>
                <a:latin typeface="Verdana" pitchFamily="34" charset="0"/>
                <a:ea typeface="Verdana" pitchFamily="34" charset="0"/>
                <a:cs typeface="Verdana" pitchFamily="34" charset="0"/>
              </a:rPr>
              <a:t>.</a:t>
            </a:r>
          </a:p>
          <a:p>
            <a:pPr marL="566014" indent="-431585">
              <a:spcBef>
                <a:spcPts val="1337"/>
              </a:spcBef>
              <a:buNone/>
            </a:pPr>
            <a:r>
              <a:rPr lang="en-US" sz="2400" dirty="0">
                <a:solidFill>
                  <a:srgbClr val="003366"/>
                </a:solidFill>
                <a:latin typeface="Verdana" pitchFamily="34" charset="0"/>
                <a:ea typeface="Verdana" pitchFamily="34" charset="0"/>
                <a:cs typeface="Verdana" pitchFamily="34" charset="0"/>
              </a:rPr>
              <a:t>4.	Facilitate meaningful mathematical </a:t>
            </a:r>
            <a:r>
              <a:rPr lang="en-US" sz="2400" b="1" dirty="0">
                <a:solidFill>
                  <a:srgbClr val="003366"/>
                </a:solidFill>
                <a:latin typeface="Verdana" pitchFamily="34" charset="0"/>
                <a:ea typeface="Verdana" pitchFamily="34" charset="0"/>
                <a:cs typeface="Verdana" pitchFamily="34" charset="0"/>
              </a:rPr>
              <a:t>discourse</a:t>
            </a:r>
            <a:r>
              <a:rPr lang="en-US" sz="2400" dirty="0">
                <a:solidFill>
                  <a:srgbClr val="003366"/>
                </a:solidFill>
                <a:latin typeface="Verdana" pitchFamily="34" charset="0"/>
                <a:ea typeface="Verdana" pitchFamily="34" charset="0"/>
                <a:cs typeface="Verdana" pitchFamily="34" charset="0"/>
              </a:rPr>
              <a:t>. </a:t>
            </a:r>
          </a:p>
          <a:p>
            <a:pPr marL="566014" indent="-431585">
              <a:spcBef>
                <a:spcPts val="1337"/>
              </a:spcBef>
              <a:buNone/>
            </a:pPr>
            <a:r>
              <a:rPr lang="en-US" sz="2400" dirty="0">
                <a:solidFill>
                  <a:srgbClr val="003366"/>
                </a:solidFill>
                <a:latin typeface="Verdana" pitchFamily="34" charset="0"/>
                <a:ea typeface="Verdana" pitchFamily="34" charset="0"/>
                <a:cs typeface="Verdana" pitchFamily="34" charset="0"/>
              </a:rPr>
              <a:t>5.	Pose purposeful </a:t>
            </a:r>
            <a:r>
              <a:rPr lang="en-US" sz="2400" b="1" dirty="0">
                <a:solidFill>
                  <a:srgbClr val="003366"/>
                </a:solidFill>
                <a:latin typeface="Verdana" pitchFamily="34" charset="0"/>
                <a:ea typeface="Verdana" pitchFamily="34" charset="0"/>
                <a:cs typeface="Verdana" pitchFamily="34" charset="0"/>
              </a:rPr>
              <a:t>questions</a:t>
            </a:r>
            <a:r>
              <a:rPr lang="en-US" sz="2400" dirty="0">
                <a:solidFill>
                  <a:srgbClr val="003366"/>
                </a:solidFill>
                <a:latin typeface="Verdana" pitchFamily="34" charset="0"/>
                <a:ea typeface="Verdana" pitchFamily="34" charset="0"/>
                <a:cs typeface="Verdana" pitchFamily="34" charset="0"/>
              </a:rPr>
              <a:t>.</a:t>
            </a:r>
          </a:p>
          <a:p>
            <a:pPr marL="566014" indent="-431585" defTabSz="758813">
              <a:spcBef>
                <a:spcPts val="1337"/>
              </a:spcBef>
              <a:buNone/>
            </a:pPr>
            <a:r>
              <a:rPr lang="en-US" sz="2400" dirty="0">
                <a:solidFill>
                  <a:srgbClr val="003366"/>
                </a:solidFill>
                <a:latin typeface="Verdana" pitchFamily="34" charset="0"/>
                <a:ea typeface="Verdana" pitchFamily="34" charset="0"/>
                <a:cs typeface="Verdana" pitchFamily="34" charset="0"/>
              </a:rPr>
              <a:t>6.</a:t>
            </a:r>
            <a:r>
              <a:rPr lang="en-US" sz="2400" spc="-33" dirty="0">
                <a:solidFill>
                  <a:srgbClr val="003366"/>
                </a:solidFill>
                <a:latin typeface="Verdana" pitchFamily="34" charset="0"/>
                <a:ea typeface="Verdana" pitchFamily="34" charset="0"/>
                <a:cs typeface="Verdana" pitchFamily="34" charset="0"/>
              </a:rPr>
              <a:t>	</a:t>
            </a:r>
            <a:r>
              <a:rPr lang="en-US" sz="2400" spc="-11" dirty="0">
                <a:solidFill>
                  <a:srgbClr val="003366"/>
                </a:solidFill>
                <a:latin typeface="Verdana" pitchFamily="34" charset="0"/>
                <a:ea typeface="Verdana" pitchFamily="34" charset="0"/>
                <a:cs typeface="Verdana" pitchFamily="34" charset="0"/>
              </a:rPr>
              <a:t>Build </a:t>
            </a:r>
            <a:r>
              <a:rPr lang="en-US" sz="2400" spc="-56" dirty="0">
                <a:solidFill>
                  <a:srgbClr val="003366"/>
                </a:solidFill>
                <a:latin typeface="Verdana" pitchFamily="34" charset="0"/>
                <a:ea typeface="Verdana" pitchFamily="34" charset="0"/>
                <a:cs typeface="Verdana" pitchFamily="34" charset="0"/>
              </a:rPr>
              <a:t>procedural</a:t>
            </a:r>
            <a:r>
              <a:rPr lang="en-US" sz="2400" spc="-11" dirty="0">
                <a:solidFill>
                  <a:srgbClr val="003366"/>
                </a:solidFill>
                <a:latin typeface="Verdana" pitchFamily="34" charset="0"/>
                <a:ea typeface="Verdana" pitchFamily="34" charset="0"/>
                <a:cs typeface="Verdana" pitchFamily="34" charset="0"/>
              </a:rPr>
              <a:t> </a:t>
            </a:r>
            <a:r>
              <a:rPr lang="en-US" sz="2400" b="1" spc="-78" dirty="0">
                <a:solidFill>
                  <a:srgbClr val="003366"/>
                </a:solidFill>
                <a:latin typeface="Verdana" pitchFamily="34" charset="0"/>
                <a:ea typeface="Verdana" pitchFamily="34" charset="0"/>
                <a:cs typeface="Verdana" pitchFamily="34" charset="0"/>
              </a:rPr>
              <a:t>fluency</a:t>
            </a:r>
            <a:r>
              <a:rPr lang="en-US" sz="2400" spc="-78" dirty="0">
                <a:solidFill>
                  <a:srgbClr val="003366"/>
                </a:solidFill>
                <a:latin typeface="Verdana" pitchFamily="34" charset="0"/>
                <a:ea typeface="Verdana" pitchFamily="34" charset="0"/>
                <a:cs typeface="Verdana" pitchFamily="34" charset="0"/>
              </a:rPr>
              <a:t> </a:t>
            </a:r>
            <a:r>
              <a:rPr lang="en-US" sz="2400" spc="-100" dirty="0">
                <a:solidFill>
                  <a:srgbClr val="003366"/>
                </a:solidFill>
                <a:latin typeface="Verdana" pitchFamily="34" charset="0"/>
                <a:ea typeface="Verdana" pitchFamily="34" charset="0"/>
                <a:cs typeface="Verdana" pitchFamily="34" charset="0"/>
              </a:rPr>
              <a:t>from</a:t>
            </a:r>
            <a:r>
              <a:rPr lang="en-US" sz="2400" spc="-78" dirty="0">
                <a:solidFill>
                  <a:srgbClr val="003366"/>
                </a:solidFill>
                <a:latin typeface="Verdana" pitchFamily="34" charset="0"/>
                <a:ea typeface="Verdana" pitchFamily="34" charset="0"/>
                <a:cs typeface="Verdana" pitchFamily="34" charset="0"/>
              </a:rPr>
              <a:t> conceptual </a:t>
            </a:r>
            <a:r>
              <a:rPr lang="en-US" sz="2400" b="1" spc="-78" dirty="0">
                <a:solidFill>
                  <a:srgbClr val="003366"/>
                </a:solidFill>
                <a:latin typeface="Verdana" pitchFamily="34" charset="0"/>
                <a:ea typeface="Verdana" pitchFamily="34" charset="0"/>
                <a:cs typeface="Verdana" pitchFamily="34" charset="0"/>
              </a:rPr>
              <a:t>understanding</a:t>
            </a:r>
            <a:r>
              <a:rPr lang="en-US" sz="2400" dirty="0">
                <a:solidFill>
                  <a:srgbClr val="003366"/>
                </a:solidFill>
                <a:latin typeface="Verdana" pitchFamily="34" charset="0"/>
                <a:ea typeface="Verdana" pitchFamily="34" charset="0"/>
                <a:cs typeface="Verdana" pitchFamily="34" charset="0"/>
              </a:rPr>
              <a:t>.</a:t>
            </a:r>
          </a:p>
          <a:p>
            <a:pPr marL="566014" indent="-431585" defTabSz="758813">
              <a:spcBef>
                <a:spcPts val="1337"/>
              </a:spcBef>
              <a:buNone/>
            </a:pPr>
            <a:r>
              <a:rPr lang="en-US" sz="2400" dirty="0">
                <a:solidFill>
                  <a:srgbClr val="003366"/>
                </a:solidFill>
                <a:latin typeface="Verdana" pitchFamily="34" charset="0"/>
                <a:ea typeface="Verdana" pitchFamily="34" charset="0"/>
                <a:cs typeface="Verdana" pitchFamily="34" charset="0"/>
              </a:rPr>
              <a:t>7.	Support productive</a:t>
            </a:r>
            <a:r>
              <a:rPr lang="en-US" sz="2400" b="1" dirty="0">
                <a:solidFill>
                  <a:srgbClr val="003366"/>
                </a:solidFill>
                <a:latin typeface="Verdana" pitchFamily="34" charset="0"/>
                <a:ea typeface="Verdana" pitchFamily="34" charset="0"/>
                <a:cs typeface="Verdana" pitchFamily="34" charset="0"/>
              </a:rPr>
              <a:t> struggle </a:t>
            </a:r>
            <a:r>
              <a:rPr lang="en-US" sz="2400" dirty="0">
                <a:solidFill>
                  <a:srgbClr val="003366"/>
                </a:solidFill>
                <a:latin typeface="Verdana" pitchFamily="34" charset="0"/>
                <a:ea typeface="Verdana" pitchFamily="34" charset="0"/>
                <a:cs typeface="Verdana" pitchFamily="34" charset="0"/>
              </a:rPr>
              <a:t>in learning mathematics. </a:t>
            </a:r>
          </a:p>
          <a:p>
            <a:pPr marL="566014" indent="-431585" defTabSz="758813">
              <a:spcBef>
                <a:spcPts val="1337"/>
              </a:spcBef>
              <a:buNone/>
            </a:pPr>
            <a:r>
              <a:rPr lang="en-US" sz="2400" dirty="0">
                <a:solidFill>
                  <a:srgbClr val="003366"/>
                </a:solidFill>
                <a:latin typeface="Verdana" pitchFamily="34" charset="0"/>
                <a:ea typeface="Verdana" pitchFamily="34" charset="0"/>
                <a:cs typeface="Verdana" pitchFamily="34" charset="0"/>
              </a:rPr>
              <a:t>8.	Elicit and use </a:t>
            </a:r>
            <a:r>
              <a:rPr lang="en-US" sz="2400" b="1" dirty="0">
                <a:solidFill>
                  <a:srgbClr val="003366"/>
                </a:solidFill>
                <a:latin typeface="Verdana" pitchFamily="34" charset="0"/>
                <a:ea typeface="Verdana" pitchFamily="34" charset="0"/>
                <a:cs typeface="Verdana" pitchFamily="34" charset="0"/>
              </a:rPr>
              <a:t>evidence</a:t>
            </a:r>
            <a:r>
              <a:rPr lang="en-US" sz="2400" dirty="0">
                <a:solidFill>
                  <a:srgbClr val="003366"/>
                </a:solidFill>
                <a:latin typeface="Verdana" pitchFamily="34" charset="0"/>
                <a:ea typeface="Verdana" pitchFamily="34" charset="0"/>
                <a:cs typeface="Verdana" pitchFamily="34" charset="0"/>
              </a:rPr>
              <a:t> of student thinking.</a:t>
            </a:r>
          </a:p>
        </p:txBody>
      </p:sp>
      <p:cxnSp>
        <p:nvCxnSpPr>
          <p:cNvPr id="6" name="Straight Connector 5"/>
          <p:cNvCxnSpPr/>
          <p:nvPr/>
        </p:nvCxnSpPr>
        <p:spPr>
          <a:xfrm>
            <a:off x="1341120" y="934810"/>
            <a:ext cx="8731985" cy="0"/>
          </a:xfrm>
          <a:prstGeom prst="line">
            <a:avLst/>
          </a:prstGeom>
          <a:ln w="38100" cmpd="sng">
            <a:gradFill flip="none" rotWithShape="1">
              <a:gsLst>
                <a:gs pos="40000">
                  <a:schemeClr val="accent1"/>
                </a:gs>
                <a:gs pos="100000">
                  <a:prstClr val="white"/>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2501009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89660" y="1899920"/>
            <a:ext cx="8633460" cy="2418080"/>
          </a:xfrm>
          <a:noFill/>
        </p:spPr>
        <p:txBody>
          <a:bodyPr anchor="t">
            <a:noAutofit/>
          </a:bodyPr>
          <a:lstStyle/>
          <a:p>
            <a:pPr marL="0" indent="0" algn="ctr">
              <a:lnSpc>
                <a:spcPct val="110000"/>
              </a:lnSpc>
              <a:buNone/>
            </a:pPr>
            <a:r>
              <a:rPr lang="en-US" sz="3200" dirty="0">
                <a:solidFill>
                  <a:srgbClr val="003366"/>
                </a:solidFill>
                <a:latin typeface="Verdana" pitchFamily="34" charset="0"/>
                <a:ea typeface="Verdana" pitchFamily="34" charset="0"/>
                <a:cs typeface="Verdana" pitchFamily="34" charset="0"/>
              </a:rPr>
              <a:t>“</a:t>
            </a:r>
            <a:r>
              <a:rPr lang="en-US" sz="3200" u="sng" dirty="0">
                <a:solidFill>
                  <a:srgbClr val="003366"/>
                </a:solidFill>
                <a:latin typeface="Verdana" pitchFamily="34" charset="0"/>
                <a:ea typeface="Verdana" pitchFamily="34" charset="0"/>
                <a:cs typeface="Verdana" pitchFamily="34" charset="0"/>
              </a:rPr>
              <a:t>Effective teaching </a:t>
            </a:r>
            <a:r>
              <a:rPr lang="en-US" sz="3200" dirty="0">
                <a:solidFill>
                  <a:srgbClr val="003366"/>
                </a:solidFill>
                <a:latin typeface="Verdana" pitchFamily="34" charset="0"/>
                <a:ea typeface="Verdana" pitchFamily="34" charset="0"/>
                <a:cs typeface="Verdana" pitchFamily="34" charset="0"/>
              </a:rPr>
              <a:t>is the non-negotiable core that ensures that all students learn mathematics at high levels.”</a:t>
            </a:r>
          </a:p>
        </p:txBody>
      </p:sp>
      <p:sp>
        <p:nvSpPr>
          <p:cNvPr id="6" name="Title 1"/>
          <p:cNvSpPr>
            <a:spLocks noGrp="1"/>
          </p:cNvSpPr>
          <p:nvPr>
            <p:ph type="title"/>
          </p:nvPr>
        </p:nvSpPr>
        <p:spPr>
          <a:xfrm>
            <a:off x="247564" y="513579"/>
            <a:ext cx="9593111" cy="934221"/>
          </a:xfrm>
        </p:spPr>
        <p:txBody>
          <a:bodyPr>
            <a:normAutofit/>
          </a:bodyPr>
          <a:lstStyle/>
          <a:p>
            <a:r>
              <a:rPr lang="en-US" sz="3600" b="1" dirty="0" smtClean="0">
                <a:solidFill>
                  <a:srgbClr val="003366"/>
                </a:solidFill>
                <a:latin typeface="Verdana" pitchFamily="34" charset="0"/>
                <a:ea typeface="Verdana" pitchFamily="34" charset="0"/>
                <a:cs typeface="Verdana" pitchFamily="34" charset="0"/>
              </a:rPr>
              <a:t>Overarching Message</a:t>
            </a:r>
            <a:endParaRPr lang="en-US" sz="3600" b="1" dirty="0">
              <a:solidFill>
                <a:srgbClr val="003366"/>
              </a:solidFill>
              <a:latin typeface="Verdana" pitchFamily="34" charset="0"/>
              <a:ea typeface="Verdana" pitchFamily="34" charset="0"/>
              <a:cs typeface="Verdana" pitchFamily="34" charset="0"/>
            </a:endParaRPr>
          </a:p>
        </p:txBody>
      </p:sp>
      <p:sp>
        <p:nvSpPr>
          <p:cNvPr id="5" name="TextBox 4"/>
          <p:cNvSpPr txBox="1"/>
          <p:nvPr/>
        </p:nvSpPr>
        <p:spPr>
          <a:xfrm>
            <a:off x="4107180" y="4922521"/>
            <a:ext cx="5380953" cy="410654"/>
          </a:xfrm>
          <a:prstGeom prst="rect">
            <a:avLst/>
          </a:prstGeom>
          <a:noFill/>
        </p:spPr>
        <p:txBody>
          <a:bodyPr wrap="none" lIns="101882" tIns="50941" rIns="101882" bIns="50941" rtlCol="0">
            <a:spAutoFit/>
          </a:bodyPr>
          <a:lstStyle/>
          <a:p>
            <a:r>
              <a:rPr lang="en-US" i="1" dirty="0">
                <a:solidFill>
                  <a:srgbClr val="003366"/>
                </a:solidFill>
                <a:latin typeface="Verdana" pitchFamily="34" charset="0"/>
                <a:ea typeface="Verdana" pitchFamily="34" charset="0"/>
                <a:cs typeface="Verdana" pitchFamily="34" charset="0"/>
              </a:rPr>
              <a:t>Principles to Actions</a:t>
            </a:r>
            <a:r>
              <a:rPr lang="en-US" dirty="0">
                <a:solidFill>
                  <a:srgbClr val="003366"/>
                </a:solidFill>
                <a:latin typeface="Verdana" pitchFamily="34" charset="0"/>
                <a:ea typeface="Verdana" pitchFamily="34" charset="0"/>
                <a:cs typeface="Verdana" pitchFamily="34" charset="0"/>
              </a:rPr>
              <a:t> (NCTM, 2014, p. 4)</a:t>
            </a:r>
          </a:p>
        </p:txBody>
      </p:sp>
    </p:spTree>
    <p:extLst>
      <p:ext uri="{BB962C8B-B14F-4D97-AF65-F5344CB8AC3E}">
        <p14:creationId xmlns:p14="http://schemas.microsoft.com/office/powerpoint/2010/main" xmlns="" val="373286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066800" y="1828800"/>
            <a:ext cx="8549640" cy="4493823"/>
          </a:xfrm>
          <a:prstGeom prst="rect">
            <a:avLst/>
          </a:prstGeom>
          <a:noFill/>
        </p:spPr>
        <p:txBody>
          <a:bodyPr wrap="square" lIns="101882" tIns="50941" rIns="101882" bIns="50941" rtlCol="0">
            <a:spAutoFit/>
          </a:bodyPr>
          <a:lstStyle/>
          <a:p>
            <a:pPr>
              <a:spcAft>
                <a:spcPts val="4011"/>
              </a:spcAft>
            </a:pPr>
            <a:r>
              <a:rPr lang="en-US" sz="2800" dirty="0">
                <a:solidFill>
                  <a:srgbClr val="003366"/>
                </a:solidFill>
                <a:latin typeface="Verdana" pitchFamily="34" charset="0"/>
                <a:ea typeface="Verdana" pitchFamily="34" charset="0"/>
                <a:cs typeface="Verdana" pitchFamily="34" charset="0"/>
              </a:rPr>
              <a:t>As you reflect on this framework for the teaching and learning of mathematics, identify 1-2 mathematics teaching practices that want to </a:t>
            </a:r>
            <a:r>
              <a:rPr lang="en-US" sz="2800" dirty="0" smtClean="0">
                <a:solidFill>
                  <a:srgbClr val="003366"/>
                </a:solidFill>
                <a:latin typeface="Verdana" pitchFamily="34" charset="0"/>
                <a:ea typeface="Verdana" pitchFamily="34" charset="0"/>
                <a:cs typeface="Verdana" pitchFamily="34" charset="0"/>
              </a:rPr>
              <a:t>begin </a:t>
            </a:r>
            <a:r>
              <a:rPr lang="en-US" sz="2800" dirty="0">
                <a:solidFill>
                  <a:srgbClr val="003366"/>
                </a:solidFill>
                <a:latin typeface="Verdana" pitchFamily="34" charset="0"/>
                <a:ea typeface="Verdana" pitchFamily="34" charset="0"/>
                <a:cs typeface="Verdana" pitchFamily="34" charset="0"/>
              </a:rPr>
              <a:t>strengthening in your own instruction.</a:t>
            </a:r>
          </a:p>
          <a:p>
            <a:pPr>
              <a:spcAft>
                <a:spcPts val="4011"/>
              </a:spcAft>
            </a:pPr>
            <a:r>
              <a:rPr lang="en-US" sz="2800" dirty="0">
                <a:solidFill>
                  <a:srgbClr val="003366"/>
                </a:solidFill>
                <a:latin typeface="Verdana" pitchFamily="34" charset="0"/>
                <a:ea typeface="Verdana" pitchFamily="34" charset="0"/>
                <a:cs typeface="Verdana" pitchFamily="34" charset="0"/>
              </a:rPr>
              <a:t>Working with a partner, develop a list of </a:t>
            </a:r>
            <a:r>
              <a:rPr lang="en-US" sz="2800" u="sng" dirty="0">
                <a:solidFill>
                  <a:srgbClr val="003366"/>
                </a:solidFill>
                <a:latin typeface="Verdana" pitchFamily="34" charset="0"/>
                <a:ea typeface="Verdana" pitchFamily="34" charset="0"/>
                <a:cs typeface="Verdana" pitchFamily="34" charset="0"/>
              </a:rPr>
              <a:t>actions</a:t>
            </a:r>
            <a:r>
              <a:rPr lang="en-US" sz="2800" dirty="0">
                <a:solidFill>
                  <a:srgbClr val="003366"/>
                </a:solidFill>
                <a:latin typeface="Verdana" pitchFamily="34" charset="0"/>
                <a:ea typeface="Verdana" pitchFamily="34" charset="0"/>
                <a:cs typeface="Verdana" pitchFamily="34" charset="0"/>
              </a:rPr>
              <a:t> to begin the next steps of your journey toward ensuring mathematical success for all of your students. </a:t>
            </a:r>
          </a:p>
        </p:txBody>
      </p:sp>
      <p:sp>
        <p:nvSpPr>
          <p:cNvPr id="4" name="Rectangle 3"/>
          <p:cNvSpPr/>
          <p:nvPr/>
        </p:nvSpPr>
        <p:spPr>
          <a:xfrm>
            <a:off x="3276600" y="609600"/>
            <a:ext cx="3429000" cy="584775"/>
          </a:xfrm>
          <a:prstGeom prst="rect">
            <a:avLst/>
          </a:prstGeom>
        </p:spPr>
        <p:txBody>
          <a:bodyPr wrap="square">
            <a:spAutoFit/>
          </a:bodyPr>
          <a:lstStyle/>
          <a:p>
            <a:r>
              <a:rPr lang="en-US" sz="3200" b="1" dirty="0" smtClean="0">
                <a:solidFill>
                  <a:srgbClr val="003366"/>
                </a:solidFill>
                <a:latin typeface="Verdana" pitchFamily="34" charset="0"/>
                <a:ea typeface="Verdana" pitchFamily="34" charset="0"/>
                <a:cs typeface="Verdana" pitchFamily="34" charset="0"/>
              </a:rPr>
              <a:t>Development</a:t>
            </a:r>
            <a:endParaRPr lang="en-US" sz="3200" dirty="0"/>
          </a:p>
        </p:txBody>
      </p:sp>
    </p:spTree>
    <p:extLst>
      <p:ext uri="{BB962C8B-B14F-4D97-AF65-F5344CB8AC3E}">
        <p14:creationId xmlns:p14="http://schemas.microsoft.com/office/powerpoint/2010/main" xmlns="" val="12996539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p:nvPr/>
        </p:nvSpPr>
        <p:spPr>
          <a:xfrm>
            <a:off x="586740" y="0"/>
            <a:ext cx="9471660" cy="7772400"/>
          </a:xfrm>
          <a:prstGeom prst="rect">
            <a:avLst/>
          </a:prstGeom>
          <a:solidFill>
            <a:srgbClr val="000060"/>
          </a:solidFill>
        </p:spPr>
        <p:txBody>
          <a:bodyPr wrap="square" lIns="0" tIns="0" rIns="0" bIns="0" rtlCol="0">
            <a:noAutofit/>
          </a:bodyPr>
          <a:lstStyle/>
          <a:p>
            <a:pPr marL="14150" algn="ctr">
              <a:lnSpc>
                <a:spcPts val="9136"/>
              </a:lnSpc>
              <a:spcBef>
                <a:spcPts val="457"/>
              </a:spcBef>
            </a:pPr>
            <a:endParaRPr lang="en-US" sz="8000" b="1" baseline="3072" dirty="0">
              <a:solidFill>
                <a:srgbClr val="FFFFFF"/>
              </a:solidFill>
              <a:latin typeface="Verdana" pitchFamily="34" charset="0"/>
              <a:ea typeface="Verdana" pitchFamily="34" charset="0"/>
              <a:cs typeface="Verdana" pitchFamily="34" charset="0"/>
            </a:endParaRPr>
          </a:p>
          <a:p>
            <a:pPr marL="14150" algn="ctr">
              <a:lnSpc>
                <a:spcPts val="9136"/>
              </a:lnSpc>
              <a:spcBef>
                <a:spcPts val="457"/>
              </a:spcBef>
            </a:pPr>
            <a:endParaRPr lang="en-US" sz="8000" b="1" baseline="3072" dirty="0">
              <a:solidFill>
                <a:srgbClr val="FFFFFF"/>
              </a:solidFill>
              <a:latin typeface="Verdana" pitchFamily="34" charset="0"/>
              <a:ea typeface="Verdana" pitchFamily="34" charset="0"/>
              <a:cs typeface="Verdana" pitchFamily="34" charset="0"/>
            </a:endParaRPr>
          </a:p>
          <a:p>
            <a:pPr marL="14150" algn="ctr">
              <a:lnSpc>
                <a:spcPts val="9136"/>
              </a:lnSpc>
              <a:spcBef>
                <a:spcPts val="457"/>
              </a:spcBef>
            </a:pPr>
            <a:r>
              <a:rPr sz="8000" b="1" baseline="3072" dirty="0">
                <a:solidFill>
                  <a:srgbClr val="FFFFFF"/>
                </a:solidFill>
                <a:latin typeface="Verdana" pitchFamily="34" charset="0"/>
                <a:ea typeface="Verdana" pitchFamily="34" charset="0"/>
                <a:cs typeface="Verdana" pitchFamily="34" charset="0"/>
              </a:rPr>
              <a:t>Thank</a:t>
            </a:r>
            <a:r>
              <a:rPr lang="en-US" sz="8000" b="1" baseline="3072" dirty="0">
                <a:solidFill>
                  <a:srgbClr val="FFFFFF"/>
                </a:solidFill>
                <a:latin typeface="Verdana" pitchFamily="34" charset="0"/>
                <a:ea typeface="Verdana" pitchFamily="34" charset="0"/>
                <a:cs typeface="Verdana" pitchFamily="34" charset="0"/>
              </a:rPr>
              <a:t> You!</a:t>
            </a:r>
            <a:endParaRPr sz="8000" dirty="0">
              <a:solidFill>
                <a:srgbClr val="FFFFFF"/>
              </a:solidFill>
              <a:latin typeface="Verdana" pitchFamily="34" charset="0"/>
              <a:ea typeface="Verdana" pitchFamily="34" charset="0"/>
              <a:cs typeface="Verdana" pitchFamily="34" charset="0"/>
            </a:endParaRPr>
          </a:p>
        </p:txBody>
      </p:sp>
      <p:sp>
        <p:nvSpPr>
          <p:cNvPr id="5" name="TextBox 4"/>
          <p:cNvSpPr txBox="1"/>
          <p:nvPr/>
        </p:nvSpPr>
        <p:spPr>
          <a:xfrm>
            <a:off x="922020" y="4785076"/>
            <a:ext cx="8717280" cy="2946732"/>
          </a:xfrm>
          <a:prstGeom prst="rect">
            <a:avLst/>
          </a:prstGeom>
          <a:noFill/>
        </p:spPr>
        <p:txBody>
          <a:bodyPr wrap="square" lIns="101882" tIns="50941" rIns="101882" bIns="50941" rtlCol="0">
            <a:spAutoFit/>
          </a:bodyPr>
          <a:lstStyle/>
          <a:p>
            <a:pPr>
              <a:lnSpc>
                <a:spcPct val="120000"/>
              </a:lnSpc>
            </a:pPr>
            <a:r>
              <a:rPr lang="en-US" sz="2400" dirty="0">
                <a:solidFill>
                  <a:srgbClr val="FFFFFF"/>
                </a:solidFill>
                <a:latin typeface="Verdana" pitchFamily="34" charset="0"/>
                <a:ea typeface="Verdana" pitchFamily="34" charset="0"/>
                <a:cs typeface="Verdana" pitchFamily="34" charset="0"/>
              </a:rPr>
              <a:t>Dr. DeAnn Huinker </a:t>
            </a:r>
          </a:p>
          <a:p>
            <a:pPr>
              <a:lnSpc>
                <a:spcPct val="120000"/>
              </a:lnSpc>
            </a:pPr>
            <a:r>
              <a:rPr lang="en-US" sz="2400" dirty="0">
                <a:solidFill>
                  <a:srgbClr val="FFFFFF"/>
                </a:solidFill>
                <a:latin typeface="Verdana" pitchFamily="34" charset="0"/>
                <a:ea typeface="Verdana" pitchFamily="34" charset="0"/>
                <a:cs typeface="Verdana" pitchFamily="34" charset="0"/>
              </a:rPr>
              <a:t>University of Wisconsin–Milwaukee</a:t>
            </a:r>
          </a:p>
          <a:p>
            <a:pPr>
              <a:lnSpc>
                <a:spcPct val="120000"/>
              </a:lnSpc>
            </a:pPr>
            <a:r>
              <a:rPr lang="en-US" sz="2400" dirty="0">
                <a:solidFill>
                  <a:srgbClr val="FFFFFF"/>
                </a:solidFill>
                <a:latin typeface="Verdana" pitchFamily="34" charset="0"/>
                <a:ea typeface="Verdana" pitchFamily="34" charset="0"/>
                <a:cs typeface="Verdana" pitchFamily="34" charset="0"/>
              </a:rPr>
              <a:t>huinker@uwm.edu</a:t>
            </a:r>
          </a:p>
          <a:p>
            <a:pPr>
              <a:lnSpc>
                <a:spcPct val="120000"/>
              </a:lnSpc>
            </a:pPr>
            <a:endParaRPr lang="en-US" sz="2200" dirty="0">
              <a:solidFill>
                <a:srgbClr val="FFFFFF"/>
              </a:solidFill>
            </a:endParaRPr>
          </a:p>
          <a:p>
            <a:pPr>
              <a:lnSpc>
                <a:spcPct val="120000"/>
              </a:lnSpc>
            </a:pPr>
            <a:endParaRPr lang="en-US" sz="2200" dirty="0">
              <a:solidFill>
                <a:srgbClr val="FFFFFF"/>
              </a:solidFill>
            </a:endParaRPr>
          </a:p>
          <a:p>
            <a:pPr>
              <a:lnSpc>
                <a:spcPct val="120000"/>
              </a:lnSpc>
            </a:pPr>
            <a:endParaRPr lang="en-US" sz="2200" dirty="0">
              <a:solidFill>
                <a:srgbClr val="FFFFFF"/>
              </a:solidFill>
            </a:endParaRPr>
          </a:p>
          <a:p>
            <a:pPr>
              <a:lnSpc>
                <a:spcPct val="120000"/>
              </a:lnSpc>
            </a:pPr>
            <a:r>
              <a:rPr lang="en-US" sz="1600" dirty="0">
                <a:solidFill>
                  <a:schemeClr val="accent3">
                    <a:lumMod val="20000"/>
                    <a:lumOff val="80000"/>
                  </a:schemeClr>
                </a:solidFill>
              </a:rPr>
              <a:t>02.17.15</a:t>
            </a:r>
          </a:p>
        </p:txBody>
      </p:sp>
      <p:pic>
        <p:nvPicPr>
          <p:cNvPr id="6" name="Picture 5"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58" y="172738"/>
            <a:ext cx="971988" cy="1380386"/>
          </a:xfrm>
          <a:prstGeom prst="rect">
            <a:avLst/>
          </a:prstGeom>
          <a:ln>
            <a:noFill/>
          </a:ln>
          <a:effectLst>
            <a:outerShdw blurRad="292100" dist="139700" dir="2700000" algn="tl" rotWithShape="0">
              <a:srgbClr val="333333">
                <a:alpha val="65000"/>
              </a:srgbClr>
            </a:outerShdw>
          </a:effectLst>
        </p:spPr>
      </p:pic>
      <p:pic>
        <p:nvPicPr>
          <p:cNvPr id="7" name="Picture 6" descr="NCTM-logo1.png"/>
          <p:cNvPicPr>
            <a:picLocks noChangeAspect="1"/>
          </p:cNvPicPr>
          <p:nvPr/>
        </p:nvPicPr>
        <p:blipFill>
          <a:blip r:embed="rId5" cstate="print">
            <a:lum bright="70000" contrast="-70000"/>
            <a:extLst>
              <a:ext uri="{28A0092B-C50C-407E-A947-70E740481C1C}">
                <a14:useLocalDpi xmlns:a14="http://schemas.microsoft.com/office/drawing/2010/main" xmlns=""/>
              </a:ext>
            </a:extLst>
          </a:blip>
          <a:stretch>
            <a:fillRect/>
          </a:stretch>
        </p:blipFill>
        <p:spPr>
          <a:xfrm>
            <a:off x="6537959" y="6713369"/>
            <a:ext cx="3248968" cy="726810"/>
          </a:xfrm>
          <a:prstGeom prst="rect">
            <a:avLst/>
          </a:prstGeom>
        </p:spPr>
      </p:pic>
    </p:spTree>
    <p:extLst>
      <p:ext uri="{BB962C8B-B14F-4D97-AF65-F5344CB8AC3E}">
        <p14:creationId xmlns:p14="http://schemas.microsoft.com/office/powerpoint/2010/main" xmlns="" val="31659326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Untitled-1.psd"/>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676400" y="2971800"/>
            <a:ext cx="7204877" cy="1944463"/>
          </a:xfrm>
          <a:prstGeom prst="rect">
            <a:avLst/>
          </a:prstGeom>
          <a:noFill/>
          <a:ln w="9525">
            <a:noFill/>
            <a:miter lim="800000"/>
            <a:headEnd/>
            <a:tailEnd/>
          </a:ln>
        </p:spPr>
      </p:pic>
    </p:spTree>
    <p:extLst>
      <p:ext uri="{BB962C8B-B14F-4D97-AF65-F5344CB8AC3E}">
        <p14:creationId xmlns:p14="http://schemas.microsoft.com/office/powerpoint/2010/main" xmlns="" val="17403188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73480" y="1554480"/>
            <a:ext cx="8199120" cy="4160520"/>
          </a:xfrm>
          <a:prstGeom prst="rect">
            <a:avLst/>
          </a:prstGeom>
          <a:solidFill>
            <a:schemeClr val="accent5">
              <a:lumMod val="20000"/>
              <a:lumOff val="80000"/>
            </a:schemeClr>
          </a:solidFill>
        </p:spPr>
        <p:txBody>
          <a:bodyPr lIns="101882" tIns="50941" rIns="101882" bIns="50941" anchor="ctr">
            <a:noAutofit/>
          </a:bodyPr>
          <a:lstStyle/>
          <a:p>
            <a:pPr algn="ctr"/>
            <a:r>
              <a:rPr lang="en-US" sz="2800" dirty="0">
                <a:solidFill>
                  <a:srgbClr val="003366"/>
                </a:solidFill>
                <a:latin typeface="Verdana" pitchFamily="34" charset="0"/>
                <a:ea typeface="Verdana" pitchFamily="34" charset="0"/>
                <a:cs typeface="Verdana" pitchFamily="34" charset="0"/>
              </a:rPr>
              <a:t>Student learning of mathematics </a:t>
            </a:r>
            <a:r>
              <a:rPr lang="en-US" sz="2800" dirty="0" smtClean="0">
                <a:solidFill>
                  <a:srgbClr val="003366"/>
                </a:solidFill>
                <a:latin typeface="Verdana" pitchFamily="34" charset="0"/>
                <a:ea typeface="Verdana" pitchFamily="34" charset="0"/>
                <a:cs typeface="Verdana" pitchFamily="34" charset="0"/>
              </a:rPr>
              <a:t/>
            </a:r>
            <a:br>
              <a:rPr lang="en-US" sz="2800" dirty="0" smtClean="0">
                <a:solidFill>
                  <a:srgbClr val="003366"/>
                </a:solidFill>
                <a:latin typeface="Verdana" pitchFamily="34" charset="0"/>
                <a:ea typeface="Verdana" pitchFamily="34" charset="0"/>
                <a:cs typeface="Verdana" pitchFamily="34" charset="0"/>
              </a:rPr>
            </a:br>
            <a:r>
              <a:rPr lang="en-US" sz="2800" dirty="0" smtClean="0">
                <a:solidFill>
                  <a:srgbClr val="003366"/>
                </a:solidFill>
                <a:latin typeface="Verdana" pitchFamily="34" charset="0"/>
                <a:ea typeface="Verdana" pitchFamily="34" charset="0"/>
                <a:cs typeface="Verdana" pitchFamily="34" charset="0"/>
              </a:rPr>
              <a:t>“</a:t>
            </a:r>
            <a:r>
              <a:rPr lang="en-US" sz="2800" dirty="0">
                <a:solidFill>
                  <a:srgbClr val="003366"/>
                </a:solidFill>
                <a:latin typeface="Verdana" pitchFamily="34" charset="0"/>
                <a:ea typeface="Verdana" pitchFamily="34" charset="0"/>
                <a:cs typeface="Verdana" pitchFamily="34" charset="0"/>
              </a:rPr>
              <a:t>depends fundamentally on what happens inside the classroom as teachers and learners interact </a:t>
            </a:r>
            <a:r>
              <a:rPr lang="en-US" sz="2800" dirty="0" smtClean="0">
                <a:solidFill>
                  <a:srgbClr val="003366"/>
                </a:solidFill>
                <a:latin typeface="Verdana" pitchFamily="34" charset="0"/>
                <a:ea typeface="Verdana" pitchFamily="34" charset="0"/>
                <a:cs typeface="Verdana" pitchFamily="34" charset="0"/>
              </a:rPr>
              <a:t>over </a:t>
            </a:r>
            <a:r>
              <a:rPr lang="en-US" sz="2800" dirty="0">
                <a:solidFill>
                  <a:srgbClr val="003366"/>
                </a:solidFill>
                <a:latin typeface="Verdana" pitchFamily="34" charset="0"/>
                <a:ea typeface="Verdana" pitchFamily="34" charset="0"/>
                <a:cs typeface="Verdana" pitchFamily="34" charset="0"/>
              </a:rPr>
              <a:t>the curriculum.”</a:t>
            </a:r>
            <a:r>
              <a:rPr lang="en-US" sz="3600" dirty="0">
                <a:solidFill>
                  <a:srgbClr val="000000"/>
                </a:solidFill>
              </a:rPr>
              <a:t/>
            </a:r>
            <a:br>
              <a:rPr lang="en-US" sz="3600" dirty="0">
                <a:solidFill>
                  <a:srgbClr val="000000"/>
                </a:solidFill>
              </a:rPr>
            </a:br>
            <a:endParaRPr lang="en-US" sz="3600" dirty="0">
              <a:solidFill>
                <a:srgbClr val="000000"/>
              </a:solidFill>
            </a:endParaRPr>
          </a:p>
          <a:p>
            <a:pPr algn="r">
              <a:lnSpc>
                <a:spcPct val="70000"/>
              </a:lnSpc>
            </a:pPr>
            <a:r>
              <a:rPr lang="en-US" dirty="0">
                <a:solidFill>
                  <a:srgbClr val="003366"/>
                </a:solidFill>
                <a:latin typeface="Verdana" pitchFamily="34" charset="0"/>
                <a:ea typeface="Verdana" pitchFamily="34" charset="0"/>
                <a:cs typeface="Verdana" pitchFamily="34" charset="0"/>
              </a:rPr>
              <a:t>(Ball &amp; Forzani, 2011, p. 17</a:t>
            </a:r>
            <a:r>
              <a:rPr lang="en-US" dirty="0" smtClean="0">
                <a:solidFill>
                  <a:srgbClr val="003366"/>
                </a:solidFill>
                <a:latin typeface="Verdana" pitchFamily="34" charset="0"/>
                <a:ea typeface="Verdana" pitchFamily="34" charset="0"/>
                <a:cs typeface="Verdana" pitchFamily="34" charset="0"/>
              </a:rPr>
              <a:t>)</a:t>
            </a:r>
            <a:endParaRPr lang="en-US" dirty="0">
              <a:solidFill>
                <a:srgbClr val="003366"/>
              </a:solidFill>
              <a:latin typeface="Verdana" pitchFamily="34" charset="0"/>
              <a:ea typeface="Verdana" pitchFamily="34" charset="0"/>
              <a:cs typeface="Verdana" pitchFamily="34" charset="0"/>
            </a:endParaRPr>
          </a:p>
        </p:txBody>
      </p:sp>
      <p:sp>
        <p:nvSpPr>
          <p:cNvPr id="4" name="TextBox 3"/>
          <p:cNvSpPr txBox="1"/>
          <p:nvPr/>
        </p:nvSpPr>
        <p:spPr>
          <a:xfrm>
            <a:off x="670560" y="6995160"/>
            <a:ext cx="9387840" cy="777240"/>
          </a:xfrm>
          <a:prstGeom prst="rect">
            <a:avLst/>
          </a:prstGeom>
          <a:solidFill>
            <a:schemeClr val="bg1">
              <a:lumMod val="85000"/>
            </a:schemeClr>
          </a:solidFill>
        </p:spPr>
        <p:txBody>
          <a:bodyPr wrap="square" lIns="101882" tIns="50941" rIns="101882" bIns="50941" rtlCol="0">
            <a:noAutofit/>
          </a:bodyPr>
          <a:lstStyle/>
          <a:p>
            <a:pPr>
              <a:spcAft>
                <a:spcPts val="669"/>
              </a:spcAft>
            </a:pPr>
            <a:r>
              <a:rPr lang="en-US" sz="1600" dirty="0">
                <a:solidFill>
                  <a:srgbClr val="003366"/>
                </a:solidFill>
                <a:latin typeface="Verdana" pitchFamily="34" charset="0"/>
                <a:ea typeface="Verdana" pitchFamily="34" charset="0"/>
                <a:cs typeface="Verdana" pitchFamily="34" charset="0"/>
              </a:rPr>
              <a:t>Ball, D. L, &amp; Forzani, F. M. (2011). Building a common core for learning to teach, and connecting professional learning to practice. </a:t>
            </a:r>
            <a:r>
              <a:rPr lang="en-US" sz="1600" i="1" dirty="0">
                <a:solidFill>
                  <a:srgbClr val="003366"/>
                </a:solidFill>
                <a:latin typeface="Verdana" pitchFamily="34" charset="0"/>
                <a:ea typeface="Verdana" pitchFamily="34" charset="0"/>
                <a:cs typeface="Verdana" pitchFamily="34" charset="0"/>
              </a:rPr>
              <a:t>American Educator, 35</a:t>
            </a:r>
            <a:r>
              <a:rPr lang="en-US" sz="1600" dirty="0">
                <a:solidFill>
                  <a:srgbClr val="003366"/>
                </a:solidFill>
                <a:latin typeface="Verdana" pitchFamily="34" charset="0"/>
                <a:ea typeface="Verdana" pitchFamily="34" charset="0"/>
                <a:cs typeface="Verdana" pitchFamily="34" charset="0"/>
              </a:rPr>
              <a:t>(2), 17-21.</a:t>
            </a:r>
          </a:p>
        </p:txBody>
      </p:sp>
      <p:sp>
        <p:nvSpPr>
          <p:cNvPr id="6" name="Title 1"/>
          <p:cNvSpPr txBox="1">
            <a:spLocks/>
          </p:cNvSpPr>
          <p:nvPr/>
        </p:nvSpPr>
        <p:spPr>
          <a:xfrm>
            <a:off x="1173480" y="345440"/>
            <a:ext cx="8667195" cy="1036320"/>
          </a:xfrm>
          <a:prstGeom prst="rect">
            <a:avLst/>
          </a:prstGeom>
        </p:spPr>
        <p:txBody>
          <a:bodyPr lIns="101882" tIns="50941" rIns="101882" bIns="50941"/>
          <a:lstStyle>
            <a:lvl1pPr algn="ctr" defTabSz="457200" rtl="0" eaLnBrk="1" latinLnBrk="0" hangingPunct="1">
              <a:spcBef>
                <a:spcPct val="0"/>
              </a:spcBef>
              <a:buNone/>
              <a:defRPr sz="3600" kern="1200">
                <a:solidFill>
                  <a:schemeClr val="tx1"/>
                </a:solidFill>
                <a:latin typeface="+mj-lt"/>
                <a:ea typeface="+mj-ea"/>
                <a:cs typeface="+mj-cs"/>
              </a:defRPr>
            </a:lvl1pPr>
          </a:lstStyle>
          <a:p>
            <a:r>
              <a:rPr lang="en-US" sz="3200" b="1" dirty="0" smtClean="0">
                <a:solidFill>
                  <a:srgbClr val="003366"/>
                </a:solidFill>
                <a:latin typeface="Verdana" pitchFamily="34" charset="0"/>
                <a:ea typeface="Verdana" pitchFamily="34" charset="0"/>
                <a:cs typeface="Verdana" pitchFamily="34" charset="0"/>
              </a:rPr>
              <a:t>Why Focus on Teaching?</a:t>
            </a:r>
            <a:endParaRPr lang="en-US" sz="3200" b="1" dirty="0">
              <a:solidFill>
                <a:srgbClr val="003366"/>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13796628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6629400" cy="1583851"/>
          </a:xfrm>
        </p:spPr>
        <p:txBody>
          <a:bodyPr>
            <a:normAutofit/>
          </a:bodyPr>
          <a:lstStyle/>
          <a:p>
            <a:r>
              <a:rPr lang="en-US" sz="3200" b="1" dirty="0" smtClean="0">
                <a:solidFill>
                  <a:srgbClr val="003366"/>
                </a:solidFill>
                <a:latin typeface="Verdana" pitchFamily="34" charset="0"/>
                <a:ea typeface="Verdana" pitchFamily="34" charset="0"/>
                <a:cs typeface="Verdana" pitchFamily="34" charset="0"/>
              </a:rPr>
              <a:t>Teaching </a:t>
            </a:r>
            <a:r>
              <a:rPr lang="en-US" sz="3200" b="1" dirty="0">
                <a:solidFill>
                  <a:srgbClr val="003366"/>
                </a:solidFill>
                <a:latin typeface="Verdana" pitchFamily="34" charset="0"/>
                <a:ea typeface="Verdana" pitchFamily="34" charset="0"/>
                <a:cs typeface="Verdana" pitchFamily="34" charset="0"/>
              </a:rPr>
              <a:t>and </a:t>
            </a:r>
            <a:r>
              <a:rPr lang="en-US" sz="3200" b="1" dirty="0" smtClean="0">
                <a:solidFill>
                  <a:srgbClr val="003366"/>
                </a:solidFill>
                <a:latin typeface="Verdana" pitchFamily="34" charset="0"/>
                <a:ea typeface="Verdana" pitchFamily="34" charset="0"/>
                <a:cs typeface="Verdana" pitchFamily="34" charset="0"/>
              </a:rPr>
              <a:t>Learning</a:t>
            </a:r>
            <a:br>
              <a:rPr lang="en-US" sz="3200" b="1" dirty="0" smtClean="0">
                <a:solidFill>
                  <a:srgbClr val="003366"/>
                </a:solidFill>
                <a:latin typeface="Verdana" pitchFamily="34" charset="0"/>
                <a:ea typeface="Verdana" pitchFamily="34" charset="0"/>
                <a:cs typeface="Verdana" pitchFamily="34" charset="0"/>
              </a:rPr>
            </a:br>
            <a:r>
              <a:rPr lang="en-US" sz="3200" b="1" dirty="0" smtClean="0">
                <a:solidFill>
                  <a:srgbClr val="003366"/>
                </a:solidFill>
                <a:latin typeface="Verdana" pitchFamily="34" charset="0"/>
                <a:ea typeface="Verdana" pitchFamily="34" charset="0"/>
                <a:cs typeface="Verdana" pitchFamily="34" charset="0"/>
              </a:rPr>
              <a:t>Principle </a:t>
            </a:r>
            <a:endParaRPr lang="en-US" sz="3200" b="1" dirty="0">
              <a:solidFill>
                <a:srgbClr val="003366"/>
              </a:solidFill>
              <a:latin typeface="Verdana" pitchFamily="34" charset="0"/>
              <a:ea typeface="Verdana" pitchFamily="34" charset="0"/>
              <a:cs typeface="Verdana" pitchFamily="34" charset="0"/>
            </a:endParaRPr>
          </a:p>
        </p:txBody>
      </p:sp>
      <p:sp>
        <p:nvSpPr>
          <p:cNvPr id="3" name="Content Placeholder 2"/>
          <p:cNvSpPr>
            <a:spLocks noGrp="1"/>
          </p:cNvSpPr>
          <p:nvPr>
            <p:ph sz="quarter" idx="1"/>
          </p:nvPr>
        </p:nvSpPr>
        <p:spPr>
          <a:xfrm>
            <a:off x="1005840" y="1813560"/>
            <a:ext cx="8774075" cy="4153412"/>
          </a:xfrm>
          <a:noFill/>
        </p:spPr>
        <p:txBody>
          <a:bodyPr anchor="ctr">
            <a:noAutofit/>
          </a:bodyPr>
          <a:lstStyle/>
          <a:p>
            <a:pPr marL="132660" indent="0">
              <a:buNone/>
            </a:pPr>
            <a:r>
              <a:rPr lang="en-US" sz="2800" dirty="0" smtClean="0">
                <a:solidFill>
                  <a:srgbClr val="003366"/>
                </a:solidFill>
                <a:latin typeface="Verdana" pitchFamily="34" charset="0"/>
                <a:ea typeface="Verdana" pitchFamily="34" charset="0"/>
                <a:cs typeface="Verdana" pitchFamily="34" charset="0"/>
              </a:rPr>
              <a:t>“An </a:t>
            </a:r>
            <a:r>
              <a:rPr lang="en-US" sz="2800" dirty="0">
                <a:solidFill>
                  <a:srgbClr val="003366"/>
                </a:solidFill>
                <a:latin typeface="Verdana" pitchFamily="34" charset="0"/>
                <a:ea typeface="Verdana" pitchFamily="34" charset="0"/>
                <a:cs typeface="Verdana" pitchFamily="34" charset="0"/>
              </a:rPr>
              <a:t>excellent mathematics program </a:t>
            </a:r>
            <a:r>
              <a:rPr lang="en-US" sz="2800" dirty="0" smtClean="0">
                <a:solidFill>
                  <a:srgbClr val="003366"/>
                </a:solidFill>
                <a:latin typeface="Verdana" pitchFamily="34" charset="0"/>
                <a:ea typeface="Verdana" pitchFamily="34" charset="0"/>
                <a:cs typeface="Verdana" pitchFamily="34" charset="0"/>
              </a:rPr>
              <a:t>requires </a:t>
            </a:r>
            <a:r>
              <a:rPr lang="en-US" sz="2800" dirty="0">
                <a:solidFill>
                  <a:srgbClr val="003366"/>
                </a:solidFill>
                <a:latin typeface="Verdana" pitchFamily="34" charset="0"/>
                <a:ea typeface="Verdana" pitchFamily="34" charset="0"/>
                <a:cs typeface="Verdana" pitchFamily="34" charset="0"/>
              </a:rPr>
              <a:t>effective teaching that </a:t>
            </a:r>
            <a:r>
              <a:rPr lang="en-US" sz="2800" dirty="0" smtClean="0">
                <a:solidFill>
                  <a:srgbClr val="003366"/>
                </a:solidFill>
                <a:latin typeface="Verdana" pitchFamily="34" charset="0"/>
                <a:ea typeface="Verdana" pitchFamily="34" charset="0"/>
                <a:cs typeface="Verdana" pitchFamily="34" charset="0"/>
              </a:rPr>
              <a:t>engages students in </a:t>
            </a:r>
            <a:r>
              <a:rPr lang="en-US" sz="2800" dirty="0">
                <a:solidFill>
                  <a:srgbClr val="003366"/>
                </a:solidFill>
                <a:latin typeface="Verdana" pitchFamily="34" charset="0"/>
                <a:ea typeface="Verdana" pitchFamily="34" charset="0"/>
                <a:cs typeface="Verdana" pitchFamily="34" charset="0"/>
              </a:rPr>
              <a:t>meaningful learning through individual and collaborative experiences that promote </a:t>
            </a:r>
            <a:r>
              <a:rPr lang="en-US" sz="2800" dirty="0" smtClean="0">
                <a:solidFill>
                  <a:srgbClr val="003366"/>
                </a:solidFill>
                <a:latin typeface="Verdana" pitchFamily="34" charset="0"/>
                <a:ea typeface="Verdana" pitchFamily="34" charset="0"/>
                <a:cs typeface="Verdana" pitchFamily="34" charset="0"/>
              </a:rPr>
              <a:t>their ability </a:t>
            </a:r>
            <a:r>
              <a:rPr lang="en-US" sz="2800" dirty="0">
                <a:solidFill>
                  <a:srgbClr val="003366"/>
                </a:solidFill>
                <a:latin typeface="Verdana" pitchFamily="34" charset="0"/>
                <a:ea typeface="Verdana" pitchFamily="34" charset="0"/>
                <a:cs typeface="Verdana" pitchFamily="34" charset="0"/>
              </a:rPr>
              <a:t>to make sense of mathematical ideas </a:t>
            </a:r>
            <a:r>
              <a:rPr lang="en-US" sz="2800" dirty="0" smtClean="0">
                <a:solidFill>
                  <a:srgbClr val="003366"/>
                </a:solidFill>
                <a:latin typeface="Verdana" pitchFamily="34" charset="0"/>
                <a:ea typeface="Verdana" pitchFamily="34" charset="0"/>
                <a:cs typeface="Verdana" pitchFamily="34" charset="0"/>
              </a:rPr>
              <a:t/>
            </a:r>
            <a:br>
              <a:rPr lang="en-US" sz="2800" dirty="0" smtClean="0">
                <a:solidFill>
                  <a:srgbClr val="003366"/>
                </a:solidFill>
                <a:latin typeface="Verdana" pitchFamily="34" charset="0"/>
                <a:ea typeface="Verdana" pitchFamily="34" charset="0"/>
                <a:cs typeface="Verdana" pitchFamily="34" charset="0"/>
              </a:rPr>
            </a:br>
            <a:r>
              <a:rPr lang="en-US" sz="2800" dirty="0" smtClean="0">
                <a:solidFill>
                  <a:srgbClr val="003366"/>
                </a:solidFill>
                <a:latin typeface="Verdana" pitchFamily="34" charset="0"/>
                <a:ea typeface="Verdana" pitchFamily="34" charset="0"/>
                <a:cs typeface="Verdana" pitchFamily="34" charset="0"/>
              </a:rPr>
              <a:t>and </a:t>
            </a:r>
            <a:r>
              <a:rPr lang="en-US" sz="2800" dirty="0">
                <a:solidFill>
                  <a:srgbClr val="003366"/>
                </a:solidFill>
                <a:latin typeface="Verdana" pitchFamily="34" charset="0"/>
                <a:ea typeface="Verdana" pitchFamily="34" charset="0"/>
                <a:cs typeface="Verdana" pitchFamily="34" charset="0"/>
              </a:rPr>
              <a:t>reason mathematically</a:t>
            </a:r>
            <a:r>
              <a:rPr lang="en-US" sz="2800" dirty="0" smtClean="0">
                <a:solidFill>
                  <a:srgbClr val="003366"/>
                </a:solidFill>
                <a:latin typeface="Verdana" pitchFamily="34" charset="0"/>
                <a:ea typeface="Verdana" pitchFamily="34" charset="0"/>
                <a:cs typeface="Verdana" pitchFamily="34" charset="0"/>
              </a:rPr>
              <a:t>.”</a:t>
            </a:r>
            <a:endParaRPr lang="en-US" sz="2800" dirty="0">
              <a:solidFill>
                <a:srgbClr val="003366"/>
              </a:solidFill>
              <a:latin typeface="Verdana" pitchFamily="34" charset="0"/>
              <a:ea typeface="Verdana" pitchFamily="34" charset="0"/>
              <a:cs typeface="Verdana" pitchFamily="34" charset="0"/>
            </a:endParaRPr>
          </a:p>
        </p:txBody>
      </p:sp>
      <p:pic>
        <p:nvPicPr>
          <p:cNvPr id="5" name="Picture 4" descr="Screen Shot 2014-04-11 at 8.54.27 AM.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559501" y="0"/>
            <a:ext cx="2314694" cy="1807418"/>
          </a:xfrm>
          <a:prstGeom prst="rect">
            <a:avLst/>
          </a:prstGeom>
        </p:spPr>
      </p:pic>
      <p:sp>
        <p:nvSpPr>
          <p:cNvPr id="6" name="TextBox 5"/>
          <p:cNvSpPr txBox="1"/>
          <p:nvPr/>
        </p:nvSpPr>
        <p:spPr>
          <a:xfrm>
            <a:off x="4107180" y="6131561"/>
            <a:ext cx="5380953" cy="410654"/>
          </a:xfrm>
          <a:prstGeom prst="rect">
            <a:avLst/>
          </a:prstGeom>
          <a:noFill/>
        </p:spPr>
        <p:txBody>
          <a:bodyPr wrap="none" lIns="101882" tIns="50941" rIns="101882" bIns="50941" rtlCol="0">
            <a:spAutoFit/>
          </a:bodyPr>
          <a:lstStyle/>
          <a:p>
            <a:r>
              <a:rPr lang="en-US" i="1" dirty="0">
                <a:solidFill>
                  <a:srgbClr val="003366"/>
                </a:solidFill>
                <a:latin typeface="Verdana" pitchFamily="34" charset="0"/>
                <a:ea typeface="Verdana" pitchFamily="34" charset="0"/>
                <a:cs typeface="Verdana" pitchFamily="34" charset="0"/>
              </a:rPr>
              <a:t>Principles to Actions</a:t>
            </a:r>
            <a:r>
              <a:rPr lang="en-US" dirty="0">
                <a:solidFill>
                  <a:srgbClr val="003366"/>
                </a:solidFill>
                <a:latin typeface="Verdana" pitchFamily="34" charset="0"/>
                <a:ea typeface="Verdana" pitchFamily="34" charset="0"/>
                <a:cs typeface="Verdana" pitchFamily="34" charset="0"/>
              </a:rPr>
              <a:t> (NCTM, 2014, p. 7)</a:t>
            </a:r>
          </a:p>
        </p:txBody>
      </p:sp>
    </p:spTree>
    <p:extLst>
      <p:ext uri="{BB962C8B-B14F-4D97-AF65-F5344CB8AC3E}">
        <p14:creationId xmlns:p14="http://schemas.microsoft.com/office/powerpoint/2010/main" xmlns="" val="23633736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 y="0"/>
            <a:ext cx="9471660" cy="7772400"/>
          </a:xfrm>
          <a:solidFill>
            <a:schemeClr val="tx2">
              <a:lumMod val="75000"/>
            </a:schemeClr>
          </a:solidFill>
        </p:spPr>
        <p:txBody>
          <a:bodyPr anchor="t">
            <a:normAutofit/>
          </a:bodyPr>
          <a:lstStyle/>
          <a:p>
            <a:pPr marL="0" indent="0">
              <a:buNone/>
            </a:pPr>
            <a:r>
              <a:rPr lang="en-US" sz="5300" b="1" dirty="0">
                <a:solidFill>
                  <a:schemeClr val="bg1"/>
                </a:solidFill>
              </a:rPr>
              <a:t>	</a:t>
            </a:r>
          </a:p>
          <a:p>
            <a:pPr marL="0" indent="0">
              <a:buNone/>
            </a:pPr>
            <a:endParaRPr lang="en-US" sz="3100" b="1" dirty="0">
              <a:solidFill>
                <a:schemeClr val="bg1"/>
              </a:solidFill>
            </a:endParaRPr>
          </a:p>
          <a:p>
            <a:pPr marL="0" indent="0">
              <a:buNone/>
            </a:pPr>
            <a:r>
              <a:rPr lang="en-US" sz="5300" b="1" dirty="0">
                <a:solidFill>
                  <a:schemeClr val="bg1"/>
                </a:solidFill>
              </a:rPr>
              <a:t>		</a:t>
            </a:r>
          </a:p>
          <a:p>
            <a:pPr marL="1524699" indent="0" defTabSz="383829">
              <a:lnSpc>
                <a:spcPct val="70000"/>
              </a:lnSpc>
              <a:buNone/>
            </a:pPr>
            <a:r>
              <a:rPr lang="en-US" sz="4400" b="1" dirty="0">
                <a:solidFill>
                  <a:schemeClr val="bg1"/>
                </a:solidFill>
                <a:latin typeface="Verdana" pitchFamily="34" charset="0"/>
                <a:ea typeface="Verdana" pitchFamily="34" charset="0"/>
                <a:cs typeface="Verdana" pitchFamily="34" charset="0"/>
              </a:rPr>
              <a:t>Effective </a:t>
            </a:r>
          </a:p>
          <a:p>
            <a:pPr marL="1524699" indent="0" defTabSz="383829">
              <a:lnSpc>
                <a:spcPct val="70000"/>
              </a:lnSpc>
              <a:buNone/>
            </a:pPr>
            <a:r>
              <a:rPr lang="en-US" sz="4400" b="1" dirty="0">
                <a:solidFill>
                  <a:schemeClr val="bg1"/>
                </a:solidFill>
                <a:latin typeface="Verdana" pitchFamily="34" charset="0"/>
                <a:ea typeface="Verdana" pitchFamily="34" charset="0"/>
                <a:cs typeface="Verdana" pitchFamily="34" charset="0"/>
              </a:rPr>
              <a:t>Mathematics </a:t>
            </a:r>
          </a:p>
          <a:p>
            <a:pPr marL="1524699" indent="0" defTabSz="383829">
              <a:lnSpc>
                <a:spcPct val="90000"/>
              </a:lnSpc>
              <a:spcBef>
                <a:spcPts val="0"/>
              </a:spcBef>
              <a:spcAft>
                <a:spcPts val="1337"/>
              </a:spcAft>
              <a:buNone/>
            </a:pPr>
            <a:r>
              <a:rPr lang="en-US" sz="4400" b="1" dirty="0">
                <a:solidFill>
                  <a:schemeClr val="bg1"/>
                </a:solidFill>
                <a:latin typeface="Verdana" pitchFamily="34" charset="0"/>
                <a:ea typeface="Verdana" pitchFamily="34" charset="0"/>
                <a:cs typeface="Verdana" pitchFamily="34" charset="0"/>
              </a:rPr>
              <a:t>Teaching Practices</a:t>
            </a:r>
          </a:p>
        </p:txBody>
      </p:sp>
      <p:pic>
        <p:nvPicPr>
          <p:cNvPr id="4" name="Picture 3" descr="14861 principles to action cover.psd"/>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tretch>
            <a:fillRect/>
          </a:stretch>
        </p:blipFill>
        <p:spPr>
          <a:xfrm rot="20866513">
            <a:off x="7767609" y="913150"/>
            <a:ext cx="1606163" cy="2290078"/>
          </a:xfrm>
          <a:prstGeom prst="rect">
            <a:avLst/>
          </a:prstGeom>
          <a:ln w="6350" cmpd="sng">
            <a:solidFill>
              <a:schemeClr val="tx2"/>
            </a:solidFill>
          </a:ln>
          <a:effectLst>
            <a:outerShdw blurRad="50800" dist="38100" dir="2700000" algn="tl" rotWithShape="0">
              <a:prstClr val="black">
                <a:alpha val="40000"/>
              </a:prstClr>
            </a:outerShdw>
          </a:effectLst>
        </p:spPr>
      </p:pic>
      <p:pic>
        <p:nvPicPr>
          <p:cNvPr id="5" name="Picture 4" descr="14861 principles to action cover.psd"/>
          <p:cNvPicPr>
            <a:picLocks noChangeAspect="1"/>
          </p:cNvPicPr>
          <p:nvPr/>
        </p:nvPicPr>
        <p:blipFill>
          <a:blip r:embed="rId5" cstate="screen">
            <a:extLst>
              <a:ext uri="{BEBA8EAE-BF5A-486C-A8C5-ECC9F3942E4B}">
                <a14:imgProps xmlns:a14="http://schemas.microsoft.com/office/drawing/2010/main" xmlns="">
                  <a14:imgLayer r:embed="rId6">
                    <a14:imgEffect>
                      <a14:sharpenSoften amount="50000"/>
                    </a14:imgEffect>
                    <a14:imgEffect>
                      <a14:brightnessContrast contrast="20000"/>
                    </a14:imgEffect>
                  </a14:imgLayer>
                </a14:imgProps>
              </a:ext>
              <a:ext uri="{28A0092B-C50C-407E-A947-70E740481C1C}">
                <a14:useLocalDpi xmlns:a14="http://schemas.microsoft.com/office/drawing/2010/main" xmlns=""/>
              </a:ext>
            </a:extLst>
          </a:blip>
          <a:stretch>
            <a:fillRect/>
          </a:stretch>
        </p:blipFill>
        <p:spPr>
          <a:xfrm>
            <a:off x="167642" y="172720"/>
            <a:ext cx="838199" cy="1230423"/>
          </a:xfrm>
          <a:prstGeom prst="rect">
            <a:avLst/>
          </a:prstGeom>
          <a:ln>
            <a:noFill/>
          </a:ln>
          <a:effectLst>
            <a:outerShdw blurRad="292100" dist="139700" dir="2700000" algn="tl" rotWithShape="0">
              <a:srgbClr val="333333">
                <a:alpha val="65000"/>
              </a:srgbClr>
            </a:outerShdw>
          </a:effectLst>
        </p:spPr>
      </p:pic>
      <p:pic>
        <p:nvPicPr>
          <p:cNvPr id="6" name="Picture 5" descr="NCTM-logo1.png"/>
          <p:cNvPicPr>
            <a:picLocks noChangeAspect="1"/>
          </p:cNvPicPr>
          <p:nvPr/>
        </p:nvPicPr>
        <p:blipFill>
          <a:blip r:embed="rId7" cstate="print">
            <a:lum bright="70000" contrast="-70000"/>
            <a:extLst>
              <a:ext uri="{28A0092B-C50C-407E-A947-70E740481C1C}">
                <a14:useLocalDpi xmlns:a14="http://schemas.microsoft.com/office/drawing/2010/main" xmlns=""/>
              </a:ext>
            </a:extLst>
          </a:blip>
          <a:stretch>
            <a:fillRect/>
          </a:stretch>
        </p:blipFill>
        <p:spPr>
          <a:xfrm>
            <a:off x="6858000" y="6858000"/>
            <a:ext cx="2927795" cy="635699"/>
          </a:xfrm>
          <a:prstGeom prst="rect">
            <a:avLst/>
          </a:prstGeom>
        </p:spPr>
      </p:pic>
    </p:spTree>
    <p:extLst>
      <p:ext uri="{BB962C8B-B14F-4D97-AF65-F5344CB8AC3E}">
        <p14:creationId xmlns:p14="http://schemas.microsoft.com/office/powerpoint/2010/main" xmlns="" val="33670485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P2A-white">
  <a:themeElements>
    <a:clrScheme name="Custom 13">
      <a:dk1>
        <a:srgbClr val="000080"/>
      </a:dk1>
      <a:lt1>
        <a:sysClr val="window" lastClr="FFFFFF"/>
      </a:lt1>
      <a:dk2>
        <a:srgbClr val="000080"/>
      </a:dk2>
      <a:lt2>
        <a:srgbClr val="FFFFFF"/>
      </a:lt2>
      <a:accent1>
        <a:srgbClr val="000080"/>
      </a:accent1>
      <a:accent2>
        <a:srgbClr val="004080"/>
      </a:accent2>
      <a:accent3>
        <a:srgbClr val="000080"/>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P2A-white.thmx</Template>
  <TotalTime>4159</TotalTime>
  <Words>2182</Words>
  <Application>Microsoft Office PowerPoint</Application>
  <PresentationFormat>Custom</PresentationFormat>
  <Paragraphs>430</Paragraphs>
  <Slides>62</Slides>
  <Notes>60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P2A-white</vt:lpstr>
      <vt:lpstr> Practices to Actions:  Ensuring Mathematical Success for All  </vt:lpstr>
      <vt:lpstr>Agenda</vt:lpstr>
      <vt:lpstr>Slide 3</vt:lpstr>
      <vt:lpstr>Slide 4</vt:lpstr>
      <vt:lpstr>Slide 5</vt:lpstr>
      <vt:lpstr>Overarching Message</vt:lpstr>
      <vt:lpstr>Slide 7</vt:lpstr>
      <vt:lpstr>Teaching and Learning Principle </vt:lpstr>
      <vt:lpstr>Slide 9</vt:lpstr>
      <vt:lpstr>Slide 10</vt:lpstr>
      <vt:lpstr>Effective Mathematics Teaching Practices</vt:lpstr>
      <vt:lpstr>Effective Mathematics Teaching Practices</vt:lpstr>
      <vt:lpstr>Slide 13</vt:lpstr>
      <vt:lpstr>The Band Concert</vt:lpstr>
      <vt:lpstr>Slide 15</vt:lpstr>
      <vt:lpstr>Slide 16</vt:lpstr>
      <vt:lpstr>Slide 17</vt:lpstr>
      <vt:lpstr>Slide 18</vt:lpstr>
      <vt:lpstr>Slide 19</vt:lpstr>
      <vt:lpstr>Slide 20</vt:lpstr>
      <vt:lpstr>Mr. Harris’s Math Goals</vt:lpstr>
      <vt:lpstr>Alignment to the  Common Core State Standards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Effective Mathematics Teaching Practices</vt:lpstr>
      <vt:lpstr>Slide 60</vt:lpstr>
      <vt:lpstr>Slide 61</vt:lpstr>
      <vt:lpstr>Slide 62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to Actions Band Concert presentation</dc:title>
  <dc:creator>DeAnn Huinker</dc:creator>
  <cp:keywords>Principles to Actions</cp:keywords>
  <cp:lastModifiedBy>clong</cp:lastModifiedBy>
  <cp:revision>962</cp:revision>
  <cp:lastPrinted>2015-02-17T19:19:23Z</cp:lastPrinted>
  <dcterms:created xsi:type="dcterms:W3CDTF">2015-01-18T12:29:40Z</dcterms:created>
  <dcterms:modified xsi:type="dcterms:W3CDTF">2015-04-10T17:44:31Z</dcterms:modified>
</cp:coreProperties>
</file>