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sldIdLst>
    <p:sldId id="272" r:id="rId3"/>
    <p:sldId id="275" r:id="rId4"/>
    <p:sldId id="307" r:id="rId5"/>
    <p:sldId id="276" r:id="rId6"/>
    <p:sldId id="277" r:id="rId7"/>
    <p:sldId id="279" r:id="rId8"/>
    <p:sldId id="280" r:id="rId9"/>
    <p:sldId id="281" r:id="rId10"/>
    <p:sldId id="282" r:id="rId11"/>
    <p:sldId id="283" r:id="rId12"/>
    <p:sldId id="284" r:id="rId13"/>
    <p:sldId id="308" r:id="rId14"/>
    <p:sldId id="285" r:id="rId15"/>
    <p:sldId id="287" r:id="rId16"/>
    <p:sldId id="286" r:id="rId17"/>
    <p:sldId id="309" r:id="rId18"/>
    <p:sldId id="288" r:id="rId19"/>
    <p:sldId id="289" r:id="rId20"/>
    <p:sldId id="290" r:id="rId21"/>
    <p:sldId id="291" r:id="rId22"/>
    <p:sldId id="292" r:id="rId23"/>
    <p:sldId id="293" r:id="rId24"/>
    <p:sldId id="294" r:id="rId25"/>
    <p:sldId id="295" r:id="rId26"/>
    <p:sldId id="296" r:id="rId27"/>
    <p:sldId id="297" r:id="rId28"/>
    <p:sldId id="298" r:id="rId29"/>
    <p:sldId id="310" r:id="rId30"/>
    <p:sldId id="299" r:id="rId31"/>
    <p:sldId id="300" r:id="rId32"/>
    <p:sldId id="301" r:id="rId33"/>
    <p:sldId id="302" r:id="rId34"/>
    <p:sldId id="303" r:id="rId35"/>
    <p:sldId id="304" r:id="rId36"/>
    <p:sldId id="269" r:id="rId37"/>
    <p:sldId id="305" r:id="rId38"/>
    <p:sldId id="306" r:id="rId39"/>
    <p:sldId id="278" r:id="rId40"/>
    <p:sldId id="27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7BCEF"/>
    <a:srgbClr val="5DAA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780" y="198"/>
      </p:cViewPr>
      <p:guideLst>
        <p:guide orient="horz" pos="4080"/>
        <p:guide pos="40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3/20/2015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3/20/2015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3/20/2015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Warm-up Problem</a:t>
            </a:r>
          </a:p>
        </p:txBody>
      </p:sp>
      <p:sp>
        <p:nvSpPr>
          <p:cNvPr id="6" name="Rectangle 3"/>
          <p:cNvSpPr txBox="1">
            <a:spLocks noChangeArrowheads="1"/>
          </p:cNvSpPr>
          <p:nvPr/>
        </p:nvSpPr>
        <p:spPr>
          <a:xfrm>
            <a:off x="1282187" y="1727200"/>
            <a:ext cx="7361382" cy="4191000"/>
          </a:xfrm>
          <a:prstGeom prst="rect">
            <a:avLst/>
          </a:prstGeom>
        </p:spPr>
        <p:txBody>
          <a:bodyPr vert="horz" lIns="91440" tIns="45720" rIns="91440" bIns="45720" rtlCol="0">
            <a:normAutofit fontScale="85000" lnSpcReduction="10000"/>
          </a:bodyPr>
          <a:lstStyle/>
          <a:p>
            <a:pPr marL="114300" indent="0" algn="just">
              <a:buNone/>
            </a:pPr>
            <a:r>
              <a:rPr lang="en-US" sz="2600" dirty="0" smtClean="0">
                <a:solidFill>
                  <a:srgbClr val="003366"/>
                </a:solidFill>
                <a:latin typeface="Verdana"/>
                <a:cs typeface="Verdana"/>
              </a:rPr>
              <a:t>A candy jar contains 5 Jolly Ranchers (squares) and 13 Jawbreakers (circles). Suppose you had a new candy jar with the same ratio of Jolly Ranchers to Jawbreakers, but it contained 100 Jolly Ranchers. How many Jawbreakers would you have?  Explain how you know.</a:t>
            </a:r>
          </a:p>
          <a:p>
            <a:endParaRPr lang="en-US" dirty="0" smtClean="0">
              <a:solidFill>
                <a:srgbClr val="003366"/>
              </a:solidFill>
            </a:endParaRPr>
          </a:p>
          <a:p>
            <a:pPr marL="403225" indent="-403225" algn="just">
              <a:spcAft>
                <a:spcPct val="50000"/>
              </a:spcAft>
              <a:buClr>
                <a:schemeClr val="tx2"/>
              </a:buClr>
              <a:buFont typeface="Times" charset="0"/>
              <a:buChar char="•"/>
            </a:pPr>
            <a:r>
              <a:rPr lang="en-US" sz="2600" dirty="0" smtClean="0">
                <a:solidFill>
                  <a:srgbClr val="003366"/>
                </a:solidFill>
                <a:latin typeface="Verdana"/>
                <a:cs typeface="Verdana"/>
              </a:rPr>
              <a:t>Please try to do this problem in as many ways as you can,  both correct and incorrect.</a:t>
            </a:r>
          </a:p>
          <a:p>
            <a:pPr marL="403225" indent="-403225" algn="just">
              <a:spcAft>
                <a:spcPct val="50000"/>
              </a:spcAft>
              <a:buClr>
                <a:schemeClr val="tx2"/>
              </a:buClr>
              <a:buFont typeface="Times" charset="0"/>
              <a:buChar char="•"/>
            </a:pPr>
            <a:r>
              <a:rPr lang="en-US" sz="2600" dirty="0" smtClean="0">
                <a:solidFill>
                  <a:srgbClr val="003366"/>
                </a:solidFill>
                <a:latin typeface="Verdana"/>
                <a:cs typeface="Verdana"/>
              </a:rPr>
              <a:t>If done, share your work with a neighbor or look at the solutions on the back of the handout. </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498250" y="319177"/>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05506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7349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The Case of Mr. Donnelly</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buFont typeface="Arial"/>
              <a:buChar char="•"/>
            </a:pPr>
            <a:r>
              <a:rPr lang="en-US" sz="2400" dirty="0" smtClean="0">
                <a:solidFill>
                  <a:srgbClr val="1F497D"/>
                </a:solidFill>
                <a:latin typeface="Verdana"/>
                <a:cs typeface="Verdana"/>
              </a:rPr>
              <a:t>Read the Case of Mr. Donnelly and study the strategies used by his students.</a:t>
            </a:r>
          </a:p>
          <a:p>
            <a:pPr marL="342900" indent="-342900">
              <a:buFont typeface="Arial"/>
              <a:buChar char="•"/>
            </a:pPr>
            <a:endParaRPr lang="en-US" sz="2400" dirty="0" smtClean="0">
              <a:solidFill>
                <a:srgbClr val="1F497D"/>
              </a:solidFill>
              <a:latin typeface="Verdana"/>
              <a:cs typeface="Verdana"/>
            </a:endParaRPr>
          </a:p>
          <a:p>
            <a:pPr marL="342900" indent="-342900">
              <a:buFont typeface="Arial"/>
              <a:buChar char="•"/>
            </a:pPr>
            <a:r>
              <a:rPr lang="en-US" sz="2400" dirty="0" smtClean="0">
                <a:solidFill>
                  <a:srgbClr val="1F497D"/>
                </a:solidFill>
                <a:latin typeface="Verdana"/>
                <a:cs typeface="Verdana"/>
              </a:rPr>
              <a:t>Make note of what Mr. Donnelly did before or during instruction to support his students’ learning and understanding of proportional relationships.</a:t>
            </a:r>
          </a:p>
          <a:p>
            <a:pPr marL="342900" indent="-342900">
              <a:buFont typeface="Arial"/>
              <a:buChar char="•"/>
            </a:pPr>
            <a:endParaRPr lang="en-US" sz="2400" dirty="0" smtClean="0">
              <a:solidFill>
                <a:srgbClr val="1F497D"/>
              </a:solidFill>
              <a:latin typeface="Verdana"/>
              <a:cs typeface="Verdana"/>
            </a:endParaRPr>
          </a:p>
          <a:p>
            <a:pPr marL="342900" indent="-342900">
              <a:buFont typeface="Arial"/>
              <a:buChar char="•"/>
            </a:pPr>
            <a:r>
              <a:rPr lang="en-US" sz="2400" dirty="0" smtClean="0">
                <a:solidFill>
                  <a:srgbClr val="1F497D"/>
                </a:solidFill>
                <a:latin typeface="Verdana"/>
                <a:cs typeface="Verdana"/>
              </a:rPr>
              <a:t>Talk with a neighbor about the actions and interactions that you identified as supporting student learning.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688349" y="233218"/>
            <a:ext cx="1246214" cy="122382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0550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Effective</a:t>
            </a:r>
            <a:r>
              <a:rPr lang="en-US" sz="2800" b="1" dirty="0" smtClean="0">
                <a:solidFill>
                  <a:schemeClr val="tx2"/>
                </a:solidFill>
                <a:latin typeface="Verdana"/>
                <a:cs typeface="Verdana"/>
              </a:rPr>
              <a:t> </a:t>
            </a:r>
          </a:p>
          <a:p>
            <a:pPr lvl="0" algn="ctr">
              <a:spcBef>
                <a:spcPct val="0"/>
              </a:spcBef>
              <a:defRPr/>
            </a:pPr>
            <a:r>
              <a:rPr lang="en-US" sz="2800" b="1" dirty="0" smtClean="0">
                <a:solidFill>
                  <a:schemeClr val="tx2"/>
                </a:solidFill>
                <a:latin typeface="Verdana"/>
                <a:cs typeface="Verdana"/>
              </a:rPr>
              <a:t>Mathematics Teaching Practices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000" dirty="0" smtClean="0">
                <a:solidFill>
                  <a:srgbClr val="1F497D"/>
                </a:solidFill>
                <a:latin typeface="Verdana"/>
                <a:cs typeface="Verdana"/>
              </a:rPr>
              <a:t>Establish mathematics </a:t>
            </a:r>
            <a:r>
              <a:rPr lang="en-US" sz="2000" b="1" dirty="0" smtClean="0">
                <a:solidFill>
                  <a:schemeClr val="tx2"/>
                </a:solidFill>
                <a:latin typeface="Verdana"/>
                <a:cs typeface="Verdana"/>
              </a:rPr>
              <a:t>goals</a:t>
            </a:r>
            <a:r>
              <a:rPr lang="en-US" sz="2000" dirty="0" smtClean="0">
                <a:solidFill>
                  <a:srgbClr val="1F497D"/>
                </a:solidFill>
                <a:latin typeface="Verdana"/>
                <a:cs typeface="Verdana"/>
              </a:rPr>
              <a:t> to focus learning.</a:t>
            </a:r>
          </a:p>
          <a:p>
            <a:pPr marL="693738" lvl="0" indent="-579438">
              <a:spcAft>
                <a:spcPts val="600"/>
              </a:spcAft>
              <a:buFont typeface="+mj-lt"/>
              <a:buAutoNum type="arabicPeriod"/>
            </a:pPr>
            <a:r>
              <a:rPr lang="en-US" sz="2000" dirty="0" smtClean="0">
                <a:solidFill>
                  <a:srgbClr val="1F497D"/>
                </a:solidFill>
                <a:latin typeface="Verdana"/>
                <a:cs typeface="Verdana"/>
              </a:rPr>
              <a:t>Implement </a:t>
            </a:r>
            <a:r>
              <a:rPr lang="en-US" sz="2000" b="1" dirty="0" smtClean="0">
                <a:solidFill>
                  <a:schemeClr val="tx2"/>
                </a:solidFill>
                <a:latin typeface="Verdana"/>
                <a:cs typeface="Verdana"/>
              </a:rPr>
              <a:t>tasks</a:t>
            </a:r>
            <a:r>
              <a:rPr lang="en-US" sz="2000" dirty="0" smtClean="0">
                <a:solidFill>
                  <a:srgbClr val="1F497D"/>
                </a:solidFill>
                <a:latin typeface="Verdana"/>
                <a:cs typeface="Verdana"/>
              </a:rPr>
              <a:t> that promote reasoning and problem solving. </a:t>
            </a:r>
          </a:p>
          <a:p>
            <a:pPr marL="693738" lvl="0" indent="-579438">
              <a:spcAft>
                <a:spcPts val="600"/>
              </a:spcAft>
              <a:buFont typeface="+mj-lt"/>
              <a:buAutoNum type="arabicPeriod"/>
            </a:pPr>
            <a:r>
              <a:rPr lang="en-US" sz="2000" dirty="0" smtClean="0">
                <a:solidFill>
                  <a:srgbClr val="1F497D"/>
                </a:solidFill>
                <a:latin typeface="Verdana"/>
                <a:cs typeface="Verdana"/>
              </a:rPr>
              <a:t>Use and connect mathematical </a:t>
            </a:r>
            <a:r>
              <a:rPr lang="en-US" sz="2000" b="1" dirty="0" smtClean="0">
                <a:solidFill>
                  <a:schemeClr val="tx2"/>
                </a:solidFill>
                <a:latin typeface="Verdana"/>
                <a:cs typeface="Verdana"/>
              </a:rPr>
              <a:t>representations.</a:t>
            </a:r>
          </a:p>
          <a:p>
            <a:pPr marL="693738" lvl="0" indent="-579438">
              <a:spcAft>
                <a:spcPts val="600"/>
              </a:spcAft>
              <a:buFont typeface="+mj-lt"/>
              <a:buAutoNum type="arabicPeriod"/>
            </a:pPr>
            <a:r>
              <a:rPr lang="en-US" sz="2000" dirty="0" smtClean="0">
                <a:solidFill>
                  <a:srgbClr val="1F497D"/>
                </a:solidFill>
                <a:latin typeface="Verdana"/>
                <a:cs typeface="Verdana"/>
              </a:rPr>
              <a:t>Facilitate meaningful mathematical </a:t>
            </a:r>
            <a:r>
              <a:rPr lang="en-US" sz="2000" b="1" dirty="0" smtClean="0">
                <a:solidFill>
                  <a:schemeClr val="tx2"/>
                </a:solidFill>
                <a:latin typeface="Verdana"/>
                <a:cs typeface="Verdana"/>
              </a:rPr>
              <a:t>discourse</a:t>
            </a:r>
            <a:r>
              <a:rPr lang="en-US" sz="2000" i="1" dirty="0" smtClean="0">
                <a:solidFill>
                  <a:schemeClr val="tx2"/>
                </a:solidFill>
                <a:latin typeface="Verdana"/>
                <a:cs typeface="Verdana"/>
              </a:rPr>
              <a:t>. </a:t>
            </a:r>
          </a:p>
          <a:p>
            <a:pPr marL="693738" lvl="0" indent="-579438">
              <a:spcAft>
                <a:spcPts val="600"/>
              </a:spcAft>
              <a:buFont typeface="+mj-lt"/>
              <a:buAutoNum type="arabicPeriod"/>
            </a:pPr>
            <a:r>
              <a:rPr lang="en-US" sz="2000" dirty="0" smtClean="0">
                <a:solidFill>
                  <a:srgbClr val="1F497D"/>
                </a:solidFill>
                <a:latin typeface="Verdana"/>
                <a:cs typeface="Verdana"/>
              </a:rPr>
              <a:t>Pose purposeful </a:t>
            </a:r>
            <a:r>
              <a:rPr lang="en-US" sz="2000" b="1" dirty="0" smtClean="0">
                <a:solidFill>
                  <a:schemeClr val="tx2"/>
                </a:solidFill>
                <a:latin typeface="Verdana"/>
                <a:cs typeface="Verdana"/>
              </a:rPr>
              <a:t>questions</a:t>
            </a:r>
            <a:r>
              <a:rPr lang="en-US" sz="2000" dirty="0" smtClean="0">
                <a:solidFill>
                  <a:schemeClr val="tx2"/>
                </a:solidFill>
                <a:latin typeface="Verdana"/>
                <a:cs typeface="Verdana"/>
              </a:rPr>
              <a:t>.</a:t>
            </a:r>
          </a:p>
          <a:p>
            <a:pPr marL="693738" lvl="0" indent="-579438">
              <a:spcAft>
                <a:spcPts val="600"/>
              </a:spcAft>
              <a:buFont typeface="+mj-lt"/>
              <a:buAutoNum type="arabicPeriod"/>
            </a:pPr>
            <a:r>
              <a:rPr lang="en-US" sz="2000" dirty="0" smtClean="0">
                <a:solidFill>
                  <a:srgbClr val="1F497D"/>
                </a:solidFill>
                <a:latin typeface="Verdana"/>
                <a:cs typeface="Verdana"/>
              </a:rPr>
              <a:t>Build </a:t>
            </a:r>
            <a:r>
              <a:rPr lang="en-US" sz="2000" b="1" dirty="0" smtClean="0">
                <a:solidFill>
                  <a:schemeClr val="tx2"/>
                </a:solidFill>
                <a:latin typeface="Verdana"/>
                <a:cs typeface="Verdana"/>
              </a:rPr>
              <a:t>procedural fluency </a:t>
            </a:r>
            <a:r>
              <a:rPr lang="en-US" sz="2000" dirty="0" smtClean="0">
                <a:solidFill>
                  <a:srgbClr val="1F497D"/>
                </a:solidFill>
                <a:latin typeface="Verdana"/>
                <a:cs typeface="Verdana"/>
              </a:rPr>
              <a:t>from conceptual understanding.</a:t>
            </a:r>
          </a:p>
          <a:p>
            <a:pPr marL="693738" lvl="0" indent="-579438">
              <a:spcAft>
                <a:spcPts val="600"/>
              </a:spcAft>
              <a:buFont typeface="+mj-lt"/>
              <a:buAutoNum type="arabicPeriod"/>
            </a:pPr>
            <a:r>
              <a:rPr lang="en-US" sz="2000" dirty="0" smtClean="0">
                <a:solidFill>
                  <a:srgbClr val="1F497D"/>
                </a:solidFill>
                <a:latin typeface="Verdana"/>
                <a:cs typeface="Verdana"/>
              </a:rPr>
              <a:t>Support </a:t>
            </a:r>
            <a:r>
              <a:rPr lang="en-US" sz="2000" b="1" dirty="0" smtClean="0">
                <a:solidFill>
                  <a:schemeClr val="tx2"/>
                </a:solidFill>
                <a:latin typeface="Verdana"/>
                <a:cs typeface="Verdana"/>
              </a:rPr>
              <a:t>productive struggle</a:t>
            </a:r>
            <a:r>
              <a:rPr lang="en-US" sz="2000" dirty="0" smtClean="0">
                <a:solidFill>
                  <a:schemeClr val="tx2"/>
                </a:solidFill>
                <a:latin typeface="Verdana"/>
                <a:cs typeface="Verdana"/>
              </a:rPr>
              <a:t> </a:t>
            </a:r>
            <a:r>
              <a:rPr lang="en-US" sz="2000" dirty="0" smtClean="0">
                <a:solidFill>
                  <a:srgbClr val="1F497D"/>
                </a:solidFill>
                <a:latin typeface="Verdana"/>
                <a:cs typeface="Verdana"/>
              </a:rPr>
              <a:t>in learning mathematics. </a:t>
            </a:r>
          </a:p>
          <a:p>
            <a:pPr marL="693738" lvl="0" indent="-579438">
              <a:spcAft>
                <a:spcPts val="600"/>
              </a:spcAft>
              <a:buFont typeface="+mj-lt"/>
              <a:buAutoNum type="arabicPeriod"/>
            </a:pPr>
            <a:r>
              <a:rPr lang="en-US" sz="2000" b="1" dirty="0" smtClean="0">
                <a:solidFill>
                  <a:schemeClr val="tx2"/>
                </a:solidFill>
                <a:latin typeface="Verdana"/>
                <a:cs typeface="Verdana"/>
              </a:rPr>
              <a:t>Elicit and use evidence </a:t>
            </a:r>
            <a:r>
              <a:rPr lang="en-US" sz="2000" dirty="0" smtClean="0">
                <a:solidFill>
                  <a:srgbClr val="1F497D"/>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Establish Mathematics Goals </a:t>
            </a:r>
          </a:p>
          <a:p>
            <a:pPr lvl="0" algn="ctr">
              <a:spcBef>
                <a:spcPct val="0"/>
              </a:spcBef>
              <a:defRPr/>
            </a:pPr>
            <a:r>
              <a:rPr lang="en-US" sz="2800" b="1" dirty="0" smtClean="0">
                <a:solidFill>
                  <a:schemeClr val="tx2"/>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000" dirty="0" smtClean="0">
                <a:solidFill>
                  <a:srgbClr val="1F497D"/>
                </a:solidFill>
                <a:latin typeface="Verdana"/>
                <a:cs typeface="Verdana"/>
              </a:rPr>
              <a:t>Learning Goals should:</a:t>
            </a:r>
          </a:p>
          <a:p>
            <a:pPr marL="342900" indent="-342900">
              <a:spcBef>
                <a:spcPts val="600"/>
              </a:spcBef>
              <a:buFont typeface="Arial"/>
              <a:buChar char="•"/>
            </a:pPr>
            <a:r>
              <a:rPr lang="en-US" sz="2000" dirty="0" smtClean="0">
                <a:solidFill>
                  <a:srgbClr val="1F497D"/>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000" dirty="0" smtClean="0">
                <a:solidFill>
                  <a:srgbClr val="1F497D"/>
                </a:solidFill>
                <a:latin typeface="Verdana"/>
                <a:cs typeface="Verdana"/>
              </a:rPr>
              <a:t>Be situated within learning progressions; and</a:t>
            </a:r>
          </a:p>
          <a:p>
            <a:pPr marL="342900" indent="-342900">
              <a:spcBef>
                <a:spcPts val="600"/>
              </a:spcBef>
              <a:buFont typeface="Arial"/>
              <a:buChar char="•"/>
            </a:pPr>
            <a:r>
              <a:rPr lang="en-US" sz="2000" dirty="0" smtClean="0">
                <a:solidFill>
                  <a:srgbClr val="1F497D"/>
                </a:solidFill>
                <a:latin typeface="Verdana"/>
                <a:cs typeface="Verdana"/>
              </a:rPr>
              <a:t>Frame the decisions that teachers make during a lesson.</a:t>
            </a:r>
          </a:p>
          <a:p>
            <a:pPr marL="342900"/>
            <a:endParaRPr lang="en-US" dirty="0" smtClean="0">
              <a:solidFill>
                <a:srgbClr val="003366"/>
              </a:solidFill>
              <a:latin typeface="Verdana"/>
              <a:cs typeface="Verdana"/>
            </a:endParaRPr>
          </a:p>
          <a:p>
            <a:pPr marL="228600">
              <a:buNone/>
            </a:pPr>
            <a:r>
              <a:rPr lang="en-US" i="1" dirty="0" smtClean="0">
                <a:latin typeface="Verdana"/>
                <a:cs typeface="Verdana"/>
              </a:rPr>
              <a:t>Formulating clear, explicit learning goals sets the stage for everything else. </a:t>
            </a:r>
          </a:p>
          <a:p>
            <a:pPr marL="228600">
              <a:buNone/>
            </a:pPr>
            <a:endParaRPr lang="en-US" b="1" i="1" dirty="0" smtClean="0">
              <a:latin typeface="Verdana"/>
              <a:cs typeface="Verdana"/>
            </a:endParaRPr>
          </a:p>
          <a:p>
            <a:pPr marL="228600" algn="r">
              <a:buNone/>
            </a:pPr>
            <a:r>
              <a:rPr lang="en-US" dirty="0" smtClean="0">
                <a:latin typeface="Verdana"/>
                <a:cs typeface="Verdana"/>
              </a:rPr>
              <a:t>(Hiebert, Morris, Berk, &amp; Janssen, 2007, p.57)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245776"/>
            <a:ext cx="9143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Goals to Focus Learning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400" dirty="0" smtClean="0">
              <a:solidFill>
                <a:schemeClr val="tx2"/>
              </a:solidFill>
              <a:latin typeface="Verdana"/>
              <a:cs typeface="Verdana"/>
            </a:endParaRPr>
          </a:p>
          <a:p>
            <a:r>
              <a:rPr lang="en-US" sz="2400" dirty="0" smtClean="0">
                <a:solidFill>
                  <a:schemeClr val="tx2"/>
                </a:solidFill>
                <a:latin typeface="Verdana"/>
                <a:cs typeface="Verdana"/>
              </a:rPr>
              <a:t>Mr. Donnelly’s goal for students’ learning:</a:t>
            </a:r>
          </a:p>
          <a:p>
            <a:endParaRPr lang="en-US" sz="2400" i="1" dirty="0" smtClean="0">
              <a:solidFill>
                <a:schemeClr val="tx2"/>
              </a:solidFill>
              <a:latin typeface="Verdana"/>
              <a:ea typeface="ＭＳ 明朝"/>
              <a:cs typeface="Verdana"/>
            </a:endParaRPr>
          </a:p>
          <a:p>
            <a:pPr marL="411480" lvl="1" indent="0">
              <a:buNone/>
            </a:pPr>
            <a:r>
              <a:rPr lang="en-US" sz="2400" i="1" dirty="0" smtClean="0">
                <a:solidFill>
                  <a:schemeClr val="tx2"/>
                </a:solidFill>
                <a:latin typeface="Verdana"/>
                <a:ea typeface="ＭＳ 明朝"/>
                <a:cs typeface="Verdana"/>
              </a:rPr>
              <a:t>Students will recognize that quantities that are in a proportional (multiplicative) relationship grow at a constant rate.</a:t>
            </a:r>
          </a:p>
          <a:p>
            <a:pPr marL="411480" lvl="1" indent="0">
              <a:buNone/>
            </a:pPr>
            <a:endParaRPr lang="en-US" sz="2400" i="1" dirty="0" smtClean="0">
              <a:solidFill>
                <a:schemeClr val="tx2"/>
              </a:solidFill>
              <a:latin typeface="Verdana"/>
              <a:ea typeface="ＭＳ 明朝"/>
              <a:cs typeface="Verdana"/>
            </a:endParaRPr>
          </a:p>
          <a:p>
            <a:pPr marL="342900" indent="-342900">
              <a:buFont typeface="Arial"/>
              <a:buChar char="•"/>
            </a:pPr>
            <a:r>
              <a:rPr lang="en-US" sz="2400" dirty="0" smtClean="0">
                <a:solidFill>
                  <a:schemeClr val="tx2"/>
                </a:solidFill>
                <a:latin typeface="Verdana"/>
                <a:ea typeface="ＭＳ 明朝"/>
                <a:cs typeface="Verdana"/>
              </a:rPr>
              <a:t>How does his goal align with this teaching practice?</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8" name="Group 7"/>
          <p:cNvGrpSpPr/>
          <p:nvPr/>
        </p:nvGrpSpPr>
        <p:grpSpPr>
          <a:xfrm>
            <a:off x="7811145" y="316578"/>
            <a:ext cx="1246214" cy="1415608"/>
            <a:chOff x="0" y="0"/>
            <a:chExt cx="3011805" cy="3277235"/>
          </a:xfrm>
        </p:grpSpPr>
        <p:grpSp>
          <p:nvGrpSpPr>
            <p:cNvPr id="10" name="Group 7"/>
            <p:cNvGrpSpPr/>
            <p:nvPr/>
          </p:nvGrpSpPr>
          <p:grpSpPr>
            <a:xfrm>
              <a:off x="0" y="0"/>
              <a:ext cx="3011805" cy="3277235"/>
              <a:chOff x="0" y="0"/>
              <a:chExt cx="3011805" cy="3277235"/>
            </a:xfrm>
          </p:grpSpPr>
          <p:grpSp>
            <p:nvGrpSpPr>
              <p:cNvPr id="13"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4"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ight Arrow 41">
            <a:hlinkClick r:id="rId5" action="ppaction://hlinksldjump"/>
          </p:cNvPr>
          <p:cNvSpPr/>
          <p:nvPr/>
        </p:nvSpPr>
        <p:spPr>
          <a:xfrm>
            <a:off x="7540212" y="4802594"/>
            <a:ext cx="541866" cy="321734"/>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Implement Tasks that Promote </a:t>
            </a:r>
          </a:p>
          <a:p>
            <a:pPr lvl="0" algn="ctr">
              <a:spcBef>
                <a:spcPct val="0"/>
              </a:spcBef>
              <a:defRPr/>
            </a:pPr>
            <a:r>
              <a:rPr lang="en-US" sz="2800" b="1" dirty="0" smtClean="0">
                <a:solidFill>
                  <a:schemeClr val="tx2"/>
                </a:solidFill>
                <a:latin typeface="Verdana"/>
                <a:cs typeface="Verdana"/>
              </a:rPr>
              <a:t>Reasoning and Problem Solving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57325"/>
            <a:ext cx="7286625" cy="4191000"/>
          </a:xfrm>
          <a:prstGeom prst="rect">
            <a:avLst/>
          </a:prstGeom>
        </p:spPr>
        <p:txBody>
          <a:bodyPr vert="horz" lIns="91440" tIns="45720" rIns="91440" bIns="45720" rtlCol="0">
            <a:noAutofit/>
          </a:bodyPr>
          <a:lstStyle/>
          <a:p>
            <a:pPr>
              <a:spcAft>
                <a:spcPts val="600"/>
              </a:spcAft>
              <a:buNone/>
            </a:pPr>
            <a:r>
              <a:rPr lang="en-US" sz="2000" dirty="0" smtClean="0">
                <a:solidFill>
                  <a:srgbClr val="1F497D"/>
                </a:solidFill>
                <a:latin typeface="Verdana" pitchFamily="34" charset="0"/>
                <a:ea typeface="Verdana" pitchFamily="34" charset="0"/>
                <a:cs typeface="Verdana" pitchFamily="34" charset="0"/>
              </a:rPr>
              <a:t>Mathematical tasks should:</a:t>
            </a:r>
          </a:p>
          <a:p>
            <a:pPr marL="342900" indent="-342900">
              <a:spcAft>
                <a:spcPts val="600"/>
              </a:spcAft>
              <a:buFont typeface="Arial"/>
              <a:buChar char="•"/>
            </a:pPr>
            <a:r>
              <a:rPr lang="en-US" sz="2000" dirty="0" smtClean="0">
                <a:solidFill>
                  <a:srgbClr val="1F497D"/>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Aft>
                <a:spcPts val="600"/>
              </a:spcAft>
              <a:buFont typeface="Arial"/>
              <a:buChar char="•"/>
            </a:pPr>
            <a:r>
              <a:rPr lang="en-US" sz="2000" dirty="0" smtClean="0">
                <a:solidFill>
                  <a:srgbClr val="1F497D"/>
                </a:solidFill>
                <a:latin typeface="Verdana" pitchFamily="34" charset="0"/>
                <a:ea typeface="Verdana" pitchFamily="34" charset="0"/>
                <a:cs typeface="Verdana" pitchFamily="34" charset="0"/>
              </a:rPr>
              <a:t>Build on students’ current understanding; and</a:t>
            </a:r>
          </a:p>
          <a:p>
            <a:pPr marL="342900" indent="-342900">
              <a:spcAft>
                <a:spcPts val="600"/>
              </a:spcAft>
              <a:buFont typeface="Arial"/>
              <a:buChar char="•"/>
            </a:pPr>
            <a:r>
              <a:rPr lang="en-US" sz="2000" dirty="0" smtClean="0">
                <a:solidFill>
                  <a:srgbClr val="1F497D"/>
                </a:solidFill>
                <a:latin typeface="Verdana" pitchFamily="34" charset="0"/>
                <a:ea typeface="Verdana" pitchFamily="34" charset="0"/>
                <a:cs typeface="Verdana" pitchFamily="34" charset="0"/>
              </a:rPr>
              <a:t>Have multiple entry points.</a:t>
            </a:r>
          </a:p>
          <a:p>
            <a:pPr marL="228600">
              <a:lnSpc>
                <a:spcPct val="60000"/>
              </a:lnSpc>
            </a:pPr>
            <a:endParaRPr lang="en-US" sz="1600" dirty="0" smtClean="0">
              <a:solidFill>
                <a:srgbClr val="1F497D"/>
              </a:solidFill>
              <a:latin typeface="Verdana" pitchFamily="34" charset="0"/>
              <a:ea typeface="Verdana" pitchFamily="34" charset="0"/>
              <a:cs typeface="Verdana" pitchFamily="34" charset="0"/>
            </a:endParaRPr>
          </a:p>
          <a:p>
            <a:pPr marL="228600">
              <a:buNone/>
            </a:pPr>
            <a:r>
              <a:rPr lang="en-US" i="1" dirty="0" smtClean="0">
                <a:latin typeface="Verdana" pitchFamily="34" charset="0"/>
                <a:ea typeface="Verdana" pitchFamily="34" charset="0"/>
                <a:cs typeface="Verdana" pitchFamily="34" charset="0"/>
              </a:rPr>
              <a:t>There is no decision that teachers make that has a greater impact on students’ opportunities to learn and on their perceptions about what mathematics is than the selection or creation of the tasks with which the teacher engages students in studying mathematics</a:t>
            </a:r>
            <a:r>
              <a:rPr lang="en-US" b="1" i="1" dirty="0" smtClean="0">
                <a:latin typeface="Verdana" pitchFamily="34" charset="0"/>
                <a:ea typeface="Verdana" pitchFamily="34" charset="0"/>
                <a:cs typeface="Verdana" pitchFamily="34" charset="0"/>
              </a:rPr>
              <a:t>.</a:t>
            </a:r>
            <a:r>
              <a:rPr lang="en-US" b="1" i="1" dirty="0" smtClean="0">
                <a:solidFill>
                  <a:srgbClr val="604A7B"/>
                </a:solidFill>
                <a:latin typeface="Verdana" pitchFamily="34" charset="0"/>
                <a:ea typeface="Verdana" pitchFamily="34" charset="0"/>
                <a:cs typeface="Verdana" pitchFamily="34" charset="0"/>
              </a:rPr>
              <a:t>	</a:t>
            </a:r>
          </a:p>
          <a:p>
            <a:pPr marL="228600" algn="r">
              <a:buNone/>
            </a:pPr>
            <a:r>
              <a:rPr lang="en-US" dirty="0" smtClean="0">
                <a:latin typeface="Verdana" pitchFamily="34" charset="0"/>
                <a:ea typeface="Verdana" pitchFamily="34" charset="0"/>
                <a:cs typeface="Verdana" pitchFamily="34" charset="0"/>
              </a:rPr>
              <a:t>(Lappan &amp; Briars, 1995)</a:t>
            </a:r>
          </a:p>
          <a:p>
            <a:pPr marL="228600"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Tasks that Promote </a:t>
            </a:r>
          </a:p>
          <a:p>
            <a:pPr lvl="0" algn="ctr">
              <a:spcBef>
                <a:spcPct val="0"/>
              </a:spcBef>
              <a:defRPr/>
            </a:pPr>
            <a:r>
              <a:rPr lang="en-US" sz="2800" b="1" dirty="0" smtClean="0">
                <a:solidFill>
                  <a:schemeClr val="tx2"/>
                </a:solidFill>
                <a:latin typeface="Verdana"/>
                <a:cs typeface="Verdana"/>
              </a:rPr>
              <a:t>Reasoning and Problem Solving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pPr marL="228600" indent="-228600">
              <a:buFont typeface="Arial" pitchFamily="34" charset="0"/>
              <a:buChar char="•"/>
            </a:pPr>
            <a:r>
              <a:rPr lang="en-US" sz="2400" dirty="0" smtClean="0">
                <a:solidFill>
                  <a:schemeClr val="tx2"/>
                </a:solidFill>
                <a:latin typeface="Verdana"/>
                <a:cs typeface="Verdana"/>
              </a:rPr>
              <a:t>How is Mr. Donnelly’s task (Candy Jar) similar to or different from the Missing Value problem?</a:t>
            </a:r>
          </a:p>
          <a:p>
            <a:pPr marL="228600" indent="-228600">
              <a:buFont typeface="Arial" pitchFamily="34" charset="0"/>
              <a:buChar char="•"/>
            </a:pPr>
            <a:endParaRPr lang="en-US" sz="2400" dirty="0" smtClean="0"/>
          </a:p>
          <a:p>
            <a:pPr marL="228600" indent="-228600">
              <a:buFont typeface="Arial" pitchFamily="34" charset="0"/>
              <a:buChar char="•"/>
            </a:pPr>
            <a:r>
              <a:rPr lang="en-US" sz="2400" dirty="0" smtClean="0">
                <a:solidFill>
                  <a:schemeClr val="tx2"/>
                </a:solidFill>
                <a:latin typeface="Verdana"/>
                <a:cs typeface="Verdana"/>
              </a:rPr>
              <a:t>Which one is more likely to promote problem solving?</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Tasks that Promote </a:t>
            </a:r>
          </a:p>
          <a:p>
            <a:pPr lvl="0" algn="ctr">
              <a:spcBef>
                <a:spcPct val="0"/>
              </a:spcBef>
              <a:defRPr/>
            </a:pPr>
            <a:r>
              <a:rPr lang="en-US" sz="2800" b="1" dirty="0" smtClean="0">
                <a:solidFill>
                  <a:schemeClr val="tx2"/>
                </a:solidFill>
                <a:latin typeface="Verdana"/>
                <a:cs typeface="Verdana"/>
              </a:rPr>
              <a:t>Reasoning and Problem Solving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pPr marL="228600" indent="-228600">
              <a:buFont typeface="Arial" pitchFamily="34" charset="0"/>
              <a:buChar char="•"/>
            </a:pPr>
            <a:r>
              <a:rPr lang="en-US" sz="2400" dirty="0" smtClean="0">
                <a:solidFill>
                  <a:schemeClr val="tx2"/>
                </a:solidFill>
                <a:latin typeface="Verdana"/>
                <a:cs typeface="Verdana"/>
              </a:rPr>
              <a:t>How is Mr. Donnelly’s task (Candy Jar) similar to or different from the Missing Value problem?</a:t>
            </a:r>
          </a:p>
          <a:p>
            <a:pPr marL="228600" indent="-228600">
              <a:buFont typeface="Arial" pitchFamily="34" charset="0"/>
              <a:buChar char="•"/>
            </a:pPr>
            <a:endParaRPr lang="en-US" sz="2400" dirty="0" smtClean="0"/>
          </a:p>
          <a:p>
            <a:pPr marL="228600" indent="-228600">
              <a:buFont typeface="Arial" pitchFamily="34" charset="0"/>
              <a:buChar char="•"/>
            </a:pPr>
            <a:r>
              <a:rPr lang="en-US" sz="2400" dirty="0" smtClean="0">
                <a:solidFill>
                  <a:schemeClr val="tx2"/>
                </a:solidFill>
                <a:latin typeface="Verdana"/>
                <a:cs typeface="Verdana"/>
              </a:rPr>
              <a:t>Which one is more likely to promote problem solving?</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TextBox 41"/>
          <p:cNvSpPr txBox="1"/>
          <p:nvPr/>
        </p:nvSpPr>
        <p:spPr>
          <a:xfrm>
            <a:off x="4925658" y="1581150"/>
            <a:ext cx="4057650" cy="1831271"/>
          </a:xfrm>
          <a:prstGeom prst="rect">
            <a:avLst/>
          </a:prstGeom>
          <a:noFill/>
        </p:spPr>
        <p:txBody>
          <a:bodyPr wrap="square" rtlCol="0">
            <a:spAutoFit/>
          </a:bodyPr>
          <a:lstStyle/>
          <a:p>
            <a:pPr marL="114300" indent="0">
              <a:spcBef>
                <a:spcPts val="600"/>
              </a:spcBef>
              <a:spcAft>
                <a:spcPts val="600"/>
              </a:spcAft>
              <a:buNone/>
            </a:pPr>
            <a:r>
              <a:rPr lang="en-US" sz="2000" b="1" dirty="0" smtClean="0">
                <a:solidFill>
                  <a:srgbClr val="1F497D"/>
                </a:solidFill>
                <a:latin typeface="Verdana"/>
                <a:cs typeface="Verdana"/>
              </a:rPr>
              <a:t>Finding the Missing Value</a:t>
            </a:r>
          </a:p>
          <a:p>
            <a:pPr marL="114300" indent="0">
              <a:spcBef>
                <a:spcPts val="600"/>
              </a:spcBef>
              <a:spcAft>
                <a:spcPts val="600"/>
              </a:spcAft>
              <a:buNone/>
            </a:pPr>
            <a:r>
              <a:rPr lang="en-US" sz="2000" dirty="0" smtClean="0">
                <a:solidFill>
                  <a:srgbClr val="1F497D"/>
                </a:solidFill>
                <a:latin typeface="Verdana"/>
                <a:cs typeface="Verdana"/>
              </a:rPr>
              <a:t>Find the value of the unknown in each of the proportions shown below.</a:t>
            </a:r>
          </a:p>
          <a:p>
            <a:endParaRPr lang="en-US" dirty="0"/>
          </a:p>
        </p:txBody>
      </p:sp>
      <p:pic>
        <p:nvPicPr>
          <p:cNvPr id="43" name="Picture 42" descr="ph5515-smith:Domain:Education.Pitt.Edu:Users:pegs:Documents:NCTM2013:Impactful Teaching Practice 2_files:image002.png"/>
          <p:cNvPicPr/>
          <p:nvPr/>
        </p:nvPicPr>
        <p:blipFill>
          <a:blip r:embed="rId5">
            <a:extLst>
              <a:ext uri="{28A0092B-C50C-407E-A947-70E740481C1C}">
                <a14:useLocalDpi xmlns:a14="http://schemas.microsoft.com/office/drawing/2010/main" xmlns="" val="0"/>
              </a:ext>
            </a:extLst>
          </a:blip>
          <a:srcRect/>
          <a:stretch>
            <a:fillRect/>
          </a:stretch>
        </p:blipFill>
        <p:spPr bwMode="auto">
          <a:xfrm>
            <a:off x="5535900" y="3264693"/>
            <a:ext cx="904875" cy="785813"/>
          </a:xfrm>
          <a:prstGeom prst="rect">
            <a:avLst/>
          </a:prstGeom>
          <a:noFill/>
          <a:ln>
            <a:noFill/>
          </a:ln>
        </p:spPr>
      </p:pic>
      <p:pic>
        <p:nvPicPr>
          <p:cNvPr id="44" name="Picture 43" descr="ph5515-smith:Domain:Education.Pitt.Edu:Users:pegs:Documents:NCTM2013:Impactful Teaching Practice 2_files:image004.png"/>
          <p:cNvPicPr/>
          <p:nvPr/>
        </p:nvPicPr>
        <p:blipFill>
          <a:blip r:embed="rId6">
            <a:extLst>
              <a:ext uri="{28A0092B-C50C-407E-A947-70E740481C1C}">
                <a14:useLocalDpi xmlns:a14="http://schemas.microsoft.com/office/drawing/2010/main" xmlns="" val="0"/>
              </a:ext>
            </a:extLst>
          </a:blip>
          <a:srcRect/>
          <a:stretch>
            <a:fillRect/>
          </a:stretch>
        </p:blipFill>
        <p:spPr bwMode="auto">
          <a:xfrm>
            <a:off x="7026919" y="3264693"/>
            <a:ext cx="928688" cy="785813"/>
          </a:xfrm>
          <a:prstGeom prst="rect">
            <a:avLst/>
          </a:prstGeom>
          <a:noFill/>
          <a:ln>
            <a:noFill/>
          </a:ln>
        </p:spPr>
      </p:pic>
      <p:pic>
        <p:nvPicPr>
          <p:cNvPr id="45" name="Picture 44" descr="ph5515-smith:Domain:Education.Pitt.Edu:Users:pegs:Documents:NCTM2013:Impactful Teaching Practice 2_files:image006.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535900" y="4187668"/>
            <a:ext cx="904875" cy="785813"/>
          </a:xfrm>
          <a:prstGeom prst="rect">
            <a:avLst/>
          </a:prstGeom>
          <a:noFill/>
          <a:ln>
            <a:noFill/>
          </a:ln>
        </p:spPr>
      </p:pic>
      <p:pic>
        <p:nvPicPr>
          <p:cNvPr id="46" name="Picture 45" descr="ph5515-smith:Domain:Education.Pitt.Edu:Users:pegs:Documents:NCTM2013:Impactful Teaching Practice 2_files:image008.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7026919" y="4187668"/>
            <a:ext cx="928688" cy="785813"/>
          </a:xfrm>
          <a:prstGeom prst="rect">
            <a:avLst/>
          </a:prstGeom>
          <a:noFill/>
          <a:ln>
            <a:noFill/>
          </a:ln>
        </p:spPr>
      </p:pic>
      <p:pic>
        <p:nvPicPr>
          <p:cNvPr id="47" name="Picture 46" descr="ph5515-smith:Domain:Education.Pitt.Edu:Users:pegs:Documents:NCTM2013:Impactful Teaching Practice 2_files:image010.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488275" y="5125915"/>
            <a:ext cx="952500" cy="785813"/>
          </a:xfrm>
          <a:prstGeom prst="rect">
            <a:avLst/>
          </a:prstGeom>
          <a:noFill/>
          <a:ln>
            <a:noFill/>
          </a:ln>
        </p:spPr>
      </p:pic>
      <p:pic>
        <p:nvPicPr>
          <p:cNvPr id="48" name="Picture 47" descr="ph5515-smith:Domain:Education.Pitt.Edu:Users:pegs:Documents:NCTM2013:Impactful Teaching Practice 2_files:image012.p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bwMode="auto">
          <a:xfrm>
            <a:off x="7026919" y="5125915"/>
            <a:ext cx="928688" cy="785813"/>
          </a:xfrm>
          <a:prstGeom prst="rect">
            <a:avLst/>
          </a:prstGeom>
          <a:noFill/>
          <a:ln>
            <a:noFill/>
          </a:ln>
        </p:spPr>
      </p:pic>
    </p:spTree>
    <p:extLst>
      <p:ext uri="{BB962C8B-B14F-4D97-AF65-F5344CB8AC3E}">
        <p14:creationId xmlns="" xmlns:p14="http://schemas.microsoft.com/office/powerpoint/2010/main" val="105506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Use and Connect </a:t>
            </a:r>
          </a:p>
          <a:p>
            <a:pPr lvl="0" algn="ctr">
              <a:spcBef>
                <a:spcPct val="0"/>
              </a:spcBef>
              <a:defRPr/>
            </a:pPr>
            <a:r>
              <a:rPr lang="en-US" sz="2800" b="1" dirty="0" smtClean="0">
                <a:solidFill>
                  <a:schemeClr val="tx2"/>
                </a:solidFill>
                <a:latin typeface="Verdana"/>
                <a:cs typeface="Verdana"/>
              </a:rPr>
              <a:t>Mathematical Representations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114300" indent="-114300">
              <a:buNone/>
            </a:pPr>
            <a:endParaRPr lang="en-US" sz="2000" dirty="0" smtClean="0">
              <a:solidFill>
                <a:schemeClr val="tx2"/>
              </a:solidFill>
              <a:latin typeface="Verdana"/>
              <a:cs typeface="Verdana"/>
            </a:endParaRPr>
          </a:p>
          <a:p>
            <a:pPr marL="114300" indent="-114300">
              <a:spcBef>
                <a:spcPts val="600"/>
              </a:spcBef>
              <a:buNone/>
            </a:pPr>
            <a:r>
              <a:rPr lang="en-US" sz="2000" dirty="0" smtClean="0">
                <a:solidFill>
                  <a:schemeClr val="tx2"/>
                </a:solidFill>
                <a:latin typeface="Verdana"/>
                <a:cs typeface="Verdana"/>
              </a:rPr>
              <a:t>Different Representations should:</a:t>
            </a:r>
          </a:p>
          <a:p>
            <a:pPr marL="114300" indent="-114300">
              <a:spcBef>
                <a:spcPts val="600"/>
              </a:spcBef>
              <a:buNone/>
            </a:pPr>
            <a:endParaRPr lang="en-US" sz="2000" dirty="0" smtClean="0">
              <a:solidFill>
                <a:schemeClr val="tx2"/>
              </a:solidFill>
              <a:latin typeface="Verdana"/>
              <a:cs typeface="Verdana"/>
            </a:endParaRPr>
          </a:p>
          <a:p>
            <a:pPr marL="342900" indent="-342900">
              <a:spcBef>
                <a:spcPts val="600"/>
              </a:spcBef>
              <a:buFont typeface="Arial"/>
              <a:buChar char="•"/>
            </a:pPr>
            <a:r>
              <a:rPr lang="en-US" sz="2000" dirty="0" smtClean="0">
                <a:solidFill>
                  <a:schemeClr val="tx2"/>
                </a:solidFill>
                <a:latin typeface="Verdana"/>
                <a:cs typeface="Verdana"/>
              </a:rPr>
              <a:t>Be introduced, discussed, and connected;</a:t>
            </a:r>
          </a:p>
          <a:p>
            <a:pPr marL="342900" indent="-342900">
              <a:spcBef>
                <a:spcPts val="600"/>
              </a:spcBef>
              <a:buFont typeface="Arial"/>
              <a:buChar char="•"/>
            </a:pPr>
            <a:r>
              <a:rPr lang="en-US" sz="2000" dirty="0" smtClean="0">
                <a:solidFill>
                  <a:schemeClr val="tx2"/>
                </a:solidFill>
                <a:latin typeface="Verdana"/>
                <a:cs typeface="Verdana"/>
              </a:rPr>
              <a:t>Focus students’ attention on the structure or essential features of mathematical ideas; and</a:t>
            </a:r>
          </a:p>
          <a:p>
            <a:pPr marL="342900" indent="-342900">
              <a:spcBef>
                <a:spcPts val="600"/>
              </a:spcBef>
              <a:buFont typeface="Arial"/>
              <a:buChar char="•"/>
            </a:pPr>
            <a:r>
              <a:rPr lang="en-US" sz="2000" dirty="0" smtClean="0">
                <a:solidFill>
                  <a:schemeClr val="tx2"/>
                </a:solidFill>
                <a:latin typeface="Verdana"/>
                <a:cs typeface="Verdana"/>
              </a:rPr>
              <a:t>Support students’ ability to justify and explain their reasoning.</a:t>
            </a:r>
          </a:p>
          <a:p>
            <a:endParaRPr lang="en-US" sz="2000" dirty="0" smtClean="0">
              <a:solidFill>
                <a:schemeClr val="tx2"/>
              </a:solidFill>
              <a:latin typeface="Verdana"/>
              <a:cs typeface="Verdana"/>
            </a:endParaRPr>
          </a:p>
          <a:p>
            <a:pPr marL="228600"/>
            <a:r>
              <a:rPr lang="en-US" i="1" dirty="0" smtClean="0">
                <a:latin typeface="Verdana"/>
                <a:ea typeface="ＭＳ Ｐゴシック" charset="0"/>
                <a:cs typeface="Verdana"/>
              </a:rPr>
              <a:t>Strengthening the ability to move between and among these representations improves the growth of children’s concepts.</a:t>
            </a:r>
          </a:p>
          <a:p>
            <a:pPr marL="228600" algn="r"/>
            <a:r>
              <a:rPr lang="en-US" dirty="0" smtClean="0">
                <a:latin typeface="Verdana"/>
                <a:ea typeface="ＭＳ Ｐゴシック" charset="0"/>
                <a:cs typeface="Verdana"/>
              </a:rPr>
              <a:t>(</a:t>
            </a:r>
            <a:r>
              <a:rPr lang="en-US" dirty="0" err="1" smtClean="0">
                <a:latin typeface="Verdana"/>
                <a:ea typeface="ＭＳ Ｐゴシック" charset="0"/>
                <a:cs typeface="Verdana"/>
              </a:rPr>
              <a:t>Lesh</a:t>
            </a:r>
            <a:r>
              <a:rPr lang="en-US" dirty="0" smtClean="0">
                <a:latin typeface="Verdana"/>
                <a:ea typeface="ＭＳ Ｐゴシック" charset="0"/>
                <a:cs typeface="Verdana"/>
              </a:rPr>
              <a:t>, Post, Behr, 1987) </a:t>
            </a:r>
            <a:endParaRPr lang="en-US" dirty="0" smtClean="0">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5"/>
          <a:srcRect l="9285" r="10559"/>
          <a:stretch/>
        </p:blipFill>
        <p:spPr>
          <a:xfrm>
            <a:off x="6619174" y="1268410"/>
            <a:ext cx="2364134" cy="1519238"/>
          </a:xfrm>
          <a:prstGeom prst="rect">
            <a:avLst/>
          </a:prstGeom>
          <a:solidFill>
            <a:schemeClr val="accent1"/>
          </a:solidFill>
        </p:spPr>
      </p:pic>
    </p:spTree>
    <p:extLst>
      <p:ext uri="{BB962C8B-B14F-4D97-AF65-F5344CB8AC3E}">
        <p14:creationId xmlns="" xmlns:p14="http://schemas.microsoft.com/office/powerpoint/2010/main"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4877"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Connecting Representations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buFont typeface="Arial" pitchFamily="34" charset="0"/>
              <a:buChar char="•"/>
            </a:pPr>
            <a:endParaRPr lang="en-US" sz="2800" dirty="0" smtClean="0">
              <a:solidFill>
                <a:srgbClr val="1F497D"/>
              </a:solidFill>
              <a:latin typeface="Verdana"/>
              <a:cs typeface="Verdana"/>
            </a:endParaRPr>
          </a:p>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different representations were used and connected in Mr. Donnelly’s class?</a:t>
            </a:r>
          </a:p>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How might his students benefit from making these connections?</a:t>
            </a: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10" name="Group 9"/>
          <p:cNvGrpSpPr/>
          <p:nvPr/>
        </p:nvGrpSpPr>
        <p:grpSpPr>
          <a:xfrm>
            <a:off x="7811145" y="518729"/>
            <a:ext cx="1246214" cy="1415608"/>
            <a:chOff x="0" y="0"/>
            <a:chExt cx="3011805" cy="3277235"/>
          </a:xfrm>
        </p:grpSpPr>
        <p:grpSp>
          <p:nvGrpSpPr>
            <p:cNvPr id="12" name="Group 7"/>
            <p:cNvGrpSpPr/>
            <p:nvPr/>
          </p:nvGrpSpPr>
          <p:grpSpPr>
            <a:xfrm>
              <a:off x="0" y="0"/>
              <a:ext cx="3011805" cy="3277235"/>
              <a:chOff x="0" y="0"/>
              <a:chExt cx="3011805" cy="3277235"/>
            </a:xfrm>
          </p:grpSpPr>
          <p:grpSp>
            <p:nvGrpSpPr>
              <p:cNvPr id="14"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35"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Facilitate </a:t>
            </a:r>
          </a:p>
          <a:p>
            <a:pPr lvl="0" algn="ctr">
              <a:spcBef>
                <a:spcPct val="0"/>
              </a:spcBef>
              <a:defRPr/>
            </a:pPr>
            <a:r>
              <a:rPr lang="en-US" sz="2800" b="1" dirty="0" smtClean="0">
                <a:solidFill>
                  <a:schemeClr val="tx2"/>
                </a:solidFill>
                <a:latin typeface="Verdana"/>
                <a:cs typeface="Verdana"/>
              </a:rPr>
              <a:t>Meaningful Mathematical Discourse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437141"/>
            <a:ext cx="7419975" cy="5170646"/>
          </a:xfrm>
          <a:prstGeom prst="rect">
            <a:avLst/>
          </a:prstGeom>
        </p:spPr>
        <p:txBody>
          <a:bodyPr wrap="square">
            <a:spAutoFit/>
          </a:bodyPr>
          <a:lstStyle/>
          <a:p>
            <a:pPr marL="114300" indent="-76200">
              <a:buNone/>
            </a:pPr>
            <a:r>
              <a:rPr lang="en-US" sz="2000" dirty="0" smtClean="0">
                <a:solidFill>
                  <a:srgbClr val="1F497D"/>
                </a:solidFill>
                <a:latin typeface="Verdana"/>
                <a:cs typeface="Verdana"/>
              </a:rPr>
              <a:t>Mathematical Discourse should:</a:t>
            </a:r>
          </a:p>
          <a:p>
            <a:pPr marL="342900" indent="-342900">
              <a:buFont typeface="Arial"/>
              <a:buChar char="•"/>
            </a:pPr>
            <a:r>
              <a:rPr lang="en-US" sz="2000" dirty="0" smtClean="0">
                <a:solidFill>
                  <a:srgbClr val="1F497D"/>
                </a:solidFill>
                <a:latin typeface="Verdana"/>
                <a:cs typeface="Verdana"/>
              </a:rPr>
              <a:t>Build on and honor students’ thinking;</a:t>
            </a:r>
          </a:p>
          <a:p>
            <a:pPr marL="342900" indent="-342900">
              <a:lnSpc>
                <a:spcPct val="110000"/>
              </a:lnSpc>
              <a:buFont typeface="Arial"/>
              <a:buChar char="•"/>
            </a:pPr>
            <a:r>
              <a:rPr lang="en-US" sz="2000" dirty="0" smtClean="0">
                <a:solidFill>
                  <a:srgbClr val="1F497D"/>
                </a:solidFill>
                <a:latin typeface="Verdana"/>
                <a:cs typeface="Verdana"/>
              </a:rPr>
              <a:t>Provide students with the opportunity to share ideas, clarify understandings, and develop convincing arguments; and</a:t>
            </a:r>
          </a:p>
          <a:p>
            <a:pPr marL="342900" indent="-342900">
              <a:lnSpc>
                <a:spcPct val="110000"/>
              </a:lnSpc>
              <a:buFont typeface="Arial"/>
              <a:buChar char="•"/>
            </a:pPr>
            <a:r>
              <a:rPr lang="en-US" sz="2000" dirty="0" smtClean="0">
                <a:solidFill>
                  <a:srgbClr val="1F497D"/>
                </a:solidFill>
                <a:latin typeface="Verdana"/>
                <a:cs typeface="Verdana"/>
              </a:rPr>
              <a:t>Advance the mathematical learning of the whole class.</a:t>
            </a:r>
          </a:p>
          <a:p>
            <a:pPr marL="342900" indent="-342900">
              <a:lnSpc>
                <a:spcPct val="80000"/>
              </a:lnSpc>
              <a:buFont typeface="Arial"/>
              <a:buChar char="•"/>
            </a:pPr>
            <a:endParaRPr lang="en-US" sz="2000" dirty="0" smtClean="0">
              <a:solidFill>
                <a:srgbClr val="1F497D"/>
              </a:solidFill>
              <a:latin typeface="Verdana"/>
              <a:cs typeface="Verdana"/>
            </a:endParaRPr>
          </a:p>
          <a:p>
            <a:pPr marL="228600">
              <a:buNone/>
            </a:pPr>
            <a:r>
              <a:rPr lang="en-US" i="1" dirty="0" smtClean="0">
                <a:latin typeface="Verdana"/>
                <a:cs typeface="Verdana"/>
              </a:rPr>
              <a:t>Discussions that focus on cognitively challenging mathematical tasks, namely those that promote thinking, reasoning, and problem solving, are a primary mechanism for promoting conceptual understanding of mathematics (Hatano &amp; Inagaki, 1991; Michaels, O’Connor, &amp; Resnick, 2008).</a:t>
            </a:r>
            <a:endParaRPr lang="en-US" dirty="0" smtClean="0">
              <a:latin typeface="Verdana"/>
              <a:cs typeface="Verdana"/>
            </a:endParaRPr>
          </a:p>
          <a:p>
            <a:pPr marL="228600" algn="r">
              <a:buNone/>
            </a:pPr>
            <a:r>
              <a:rPr lang="en-US" dirty="0" smtClean="0">
                <a:latin typeface="Verdana"/>
                <a:cs typeface="Verdana"/>
              </a:rPr>
              <a:t>(Smith, Hughes, Engle &amp; Stein, 2009, p. 549)</a:t>
            </a:r>
          </a:p>
          <a:p>
            <a:endParaRPr lang="en-US"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889122" y="1727200"/>
            <a:ext cx="8254878" cy="4191000"/>
          </a:xfrm>
          <a:prstGeom prst="rect">
            <a:avLst/>
          </a:prstGeom>
        </p:spPr>
        <p:txBody>
          <a:bodyPr vert="horz" lIns="91440" tIns="45720" rIns="91440" bIns="45720" rtlCol="0">
            <a:normAutofit/>
          </a:bodyPr>
          <a:lstStyle/>
          <a:p>
            <a:pPr lvl="0" algn="ctr">
              <a:defRPr/>
            </a:pPr>
            <a:r>
              <a:rPr lang="en-US" sz="3200" b="1" i="1" dirty="0" smtClean="0">
                <a:solidFill>
                  <a:srgbClr val="003366"/>
                </a:solidFill>
                <a:latin typeface="Verdana" pitchFamily="34" charset="0"/>
                <a:ea typeface="Verdana" pitchFamily="34" charset="0"/>
                <a:cs typeface="Verdana" pitchFamily="34" charset="0"/>
              </a:rPr>
              <a:t>Principles to Actions: </a:t>
            </a:r>
          </a:p>
          <a:p>
            <a:pPr lvl="0" algn="ctr">
              <a:defRPr/>
            </a:pPr>
            <a:endParaRPr lang="en-US" sz="3200" b="1" i="1" dirty="0" smtClean="0">
              <a:solidFill>
                <a:srgbClr val="003366"/>
              </a:solidFill>
              <a:latin typeface="Verdana" pitchFamily="34" charset="0"/>
              <a:ea typeface="Verdana" pitchFamily="34" charset="0"/>
              <a:cs typeface="Verdana" pitchFamily="34" charset="0"/>
            </a:endParaRPr>
          </a:p>
          <a:p>
            <a:pPr lvl="0" algn="ctr">
              <a:defRPr/>
            </a:pPr>
            <a:r>
              <a:rPr lang="en-US" sz="3200" b="1" i="1" dirty="0" smtClean="0">
                <a:solidFill>
                  <a:srgbClr val="003366"/>
                </a:solidFill>
                <a:latin typeface="Verdana" pitchFamily="34" charset="0"/>
                <a:ea typeface="Verdana" pitchFamily="34" charset="0"/>
                <a:cs typeface="Verdana" pitchFamily="34" charset="0"/>
              </a:rPr>
              <a:t>Ensuring Mathematical Success</a:t>
            </a:r>
          </a:p>
          <a:p>
            <a:pPr lvl="0" algn="ctr">
              <a:defRPr/>
            </a:pPr>
            <a:r>
              <a:rPr lang="en-US" sz="3200" b="1" i="1" dirty="0" smtClean="0">
                <a:solidFill>
                  <a:srgbClr val="003366"/>
                </a:solidFill>
                <a:latin typeface="Verdana" pitchFamily="34" charset="0"/>
                <a:ea typeface="Verdana" pitchFamily="34" charset="0"/>
                <a:cs typeface="Verdana" pitchFamily="34" charset="0"/>
              </a:rPr>
              <a:t> for All</a:t>
            </a:r>
          </a:p>
          <a:p>
            <a:endParaRPr lang="en-US" sz="2400" b="1" dirty="0" smtClean="0">
              <a:solidFill>
                <a:schemeClr val="tx2">
                  <a:lumMod val="60000"/>
                  <a:lumOff val="40000"/>
                </a:schemeClr>
              </a:solidFill>
            </a:endParaRPr>
          </a:p>
          <a:p>
            <a:endParaRPr lang="en-US" sz="2400" b="1" dirty="0" smtClean="0">
              <a:solidFill>
                <a:schemeClr val="tx2">
                  <a:lumMod val="60000"/>
                  <a:lumOff val="40000"/>
                </a:schemeClr>
              </a:solidFill>
            </a:endParaRPr>
          </a:p>
          <a:p>
            <a:pPr algn="ctr"/>
            <a:r>
              <a:rPr lang="en-US" sz="2400" b="1" dirty="0" smtClean="0">
                <a:solidFill>
                  <a:srgbClr val="003366"/>
                </a:solidFill>
                <a:latin typeface="Verdana" pitchFamily="34" charset="0"/>
                <a:ea typeface="Verdana" pitchFamily="34" charset="0"/>
                <a:cs typeface="Verdana" pitchFamily="34" charset="0"/>
              </a:rPr>
              <a:t>A Focus on Effective Teaching Practices</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Meaningful Discourse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6709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1938992"/>
          </a:xfrm>
          <a:prstGeom prst="rect">
            <a:avLst/>
          </a:prstGeom>
        </p:spPr>
        <p:txBody>
          <a:bodyPr wrap="square">
            <a:spAutoFit/>
          </a:bodyPr>
          <a:lstStyle/>
          <a:p>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did Mr. Donnelly do (before or during the discussion) that may have positioned him to engage his students in a productive discussion?</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Pose Purposeful Questions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143000"/>
            <a:ext cx="7419975" cy="5364545"/>
          </a:xfrm>
          <a:prstGeom prst="rect">
            <a:avLst/>
          </a:prstGeom>
        </p:spPr>
        <p:txBody>
          <a:bodyPr wrap="square">
            <a:spAutoFit/>
          </a:bodyPr>
          <a:lstStyle/>
          <a:p>
            <a:pPr marL="114300" indent="-114300">
              <a:spcBef>
                <a:spcPts val="600"/>
              </a:spcBef>
              <a:buNone/>
            </a:pPr>
            <a:r>
              <a:rPr lang="en-US" sz="2000" dirty="0" smtClean="0">
                <a:solidFill>
                  <a:srgbClr val="1F497D"/>
                </a:solidFill>
                <a:latin typeface="Verdana"/>
                <a:cs typeface="Verdana"/>
              </a:rPr>
              <a:t>Effective Questions should:</a:t>
            </a:r>
          </a:p>
          <a:p>
            <a:pPr marL="342900" indent="-342900">
              <a:spcBef>
                <a:spcPts val="600"/>
              </a:spcBef>
              <a:buFont typeface="Arial"/>
              <a:buChar char="•"/>
            </a:pPr>
            <a:r>
              <a:rPr lang="en-US" sz="2000" dirty="0" smtClean="0">
                <a:solidFill>
                  <a:srgbClr val="1F497D"/>
                </a:solidFill>
                <a:latin typeface="Verdana"/>
                <a:cs typeface="Verdana"/>
              </a:rPr>
              <a:t>Reveal students’ current understandings; </a:t>
            </a:r>
          </a:p>
          <a:p>
            <a:pPr marL="342900" indent="-342900">
              <a:spcBef>
                <a:spcPts val="600"/>
              </a:spcBef>
              <a:buFont typeface="Arial"/>
              <a:buChar char="•"/>
            </a:pPr>
            <a:r>
              <a:rPr lang="en-US" sz="2000" dirty="0" smtClean="0">
                <a:solidFill>
                  <a:srgbClr val="1F497D"/>
                </a:solidFill>
                <a:latin typeface="Verdana"/>
                <a:cs typeface="Verdana"/>
              </a:rPr>
              <a:t>Encourage students to explain, elaborate, or clarify their thinking; and</a:t>
            </a:r>
          </a:p>
          <a:p>
            <a:pPr marL="342900" indent="-342900">
              <a:spcBef>
                <a:spcPts val="600"/>
              </a:spcBef>
              <a:buFont typeface="Arial"/>
              <a:buChar char="•"/>
            </a:pPr>
            <a:r>
              <a:rPr lang="en-US" sz="2000" dirty="0" smtClean="0">
                <a:solidFill>
                  <a:srgbClr val="1F497D"/>
                </a:solidFill>
                <a:latin typeface="Verdana"/>
                <a:cs typeface="Verdana"/>
              </a:rPr>
              <a:t>Make the mathematics more visible and accessible for student examination and discussion.</a:t>
            </a:r>
            <a:endParaRPr lang="en-US" sz="2000" b="1" i="1" dirty="0" smtClean="0">
              <a:solidFill>
                <a:schemeClr val="accent1">
                  <a:lumMod val="75000"/>
                </a:schemeClr>
              </a:solidFill>
              <a:latin typeface="Verdana"/>
              <a:ea typeface="ＭＳ Ｐゴシック" charset="0"/>
              <a:cs typeface="Verdana"/>
            </a:endParaRPr>
          </a:p>
          <a:p>
            <a:endParaRPr lang="en-US" sz="2000" i="1" dirty="0" smtClean="0">
              <a:solidFill>
                <a:srgbClr val="8064A2"/>
              </a:solidFill>
              <a:latin typeface="Verdana"/>
              <a:ea typeface="ＭＳ Ｐゴシック" charset="0"/>
              <a:cs typeface="Verdana"/>
            </a:endParaRPr>
          </a:p>
          <a:p>
            <a:pPr marL="228600"/>
            <a:r>
              <a:rPr lang="en-US" b="1" i="1" dirty="0" smtClean="0">
                <a:latin typeface="Verdana"/>
                <a:ea typeface="ＭＳ Ｐゴシック" charset="0"/>
                <a:cs typeface="Verdana"/>
              </a:rPr>
              <a:t>Teachers</a:t>
            </a:r>
            <a:r>
              <a:rPr lang="ja-JP" altLang="en-US" b="1" i="1" smtClean="0">
                <a:latin typeface="Verdana"/>
                <a:ea typeface="ＭＳ Ｐゴシック" charset="0"/>
                <a:cs typeface="Verdana"/>
              </a:rPr>
              <a:t>’</a:t>
            </a:r>
            <a:r>
              <a:rPr lang="en-US" altLang="ja-JP" b="1" i="1" dirty="0" smtClean="0">
                <a:latin typeface="Verdana"/>
                <a:ea typeface="ＭＳ Ｐゴシック" charset="0"/>
                <a:cs typeface="Verdana"/>
              </a:rPr>
              <a:t> questions are crucial </a:t>
            </a:r>
            <a:r>
              <a:rPr lang="en-US" altLang="ja-JP" i="1" dirty="0" smtClean="0">
                <a:latin typeface="Verdana"/>
                <a:ea typeface="ＭＳ Ｐゴシック" charset="0"/>
                <a:cs typeface="Verdana"/>
              </a:rPr>
              <a:t>in helping students make connections and learn important mathematics and science concepts. Teachers need to know how students typically think about particular concepts, how to determine what a particular student or group of students thinks about those ideas, and how to help students deepen their understanding. </a:t>
            </a:r>
          </a:p>
          <a:p>
            <a:pPr marL="228600" algn="r">
              <a:lnSpc>
                <a:spcPct val="120000"/>
              </a:lnSpc>
            </a:pPr>
            <a:r>
              <a:rPr lang="en-US" dirty="0" smtClean="0">
                <a:latin typeface="Verdana"/>
                <a:ea typeface="ＭＳ Ｐゴシック" charset="0"/>
                <a:cs typeface="Verdana"/>
              </a:rPr>
              <a:t>(Weiss &amp; Pasley, 2004)</a:t>
            </a:r>
            <a:endParaRPr lang="en-US" i="1" dirty="0" smtClean="0">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09472"/>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Purposeful Questions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7041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1938992"/>
          </a:xfrm>
          <a:prstGeom prst="rect">
            <a:avLst/>
          </a:prstGeom>
        </p:spPr>
        <p:txBody>
          <a:bodyPr wrap="square">
            <a:spAutoFit/>
          </a:bodyPr>
          <a:lstStyle/>
          <a:p>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did you notice about the questions that Mr. Donnelly asked on lines 38-71?</a:t>
            </a:r>
          </a:p>
          <a:p>
            <a:pPr marL="228600" indent="-228600">
              <a:buFont typeface="Arial" pitchFamily="34" charset="0"/>
              <a:buChar char="•"/>
            </a:pPr>
            <a:endParaRPr lang="en-US" sz="2400" dirty="0" smtClean="0">
              <a:solidFill>
                <a:srgbClr val="000000"/>
              </a:solidFill>
              <a:latin typeface="Verdana"/>
              <a:cs typeface="Verdana"/>
            </a:endParaRPr>
          </a:p>
          <a:p>
            <a:pPr marL="228600" indent="-228600">
              <a:buFont typeface="Arial" pitchFamily="34" charset="0"/>
              <a:buChar char="•"/>
            </a:pPr>
            <a:r>
              <a:rPr lang="en-US" sz="2400" dirty="0" smtClean="0">
                <a:solidFill>
                  <a:schemeClr val="tx2"/>
                </a:solidFill>
                <a:latin typeface="Verdana"/>
                <a:cs typeface="Verdana"/>
              </a:rPr>
              <a:t>What purpose did the questions serve?</a:t>
            </a:r>
            <a:endParaRPr lang="en-US" sz="2400" dirty="0">
              <a:solidFill>
                <a:schemeClr val="tx2"/>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25410"/>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Build Procedural Fluency from Conceptual Understanding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5835444"/>
          </a:xfrm>
          <a:prstGeom prst="rect">
            <a:avLst/>
          </a:prstGeom>
        </p:spPr>
        <p:txBody>
          <a:bodyPr wrap="square">
            <a:spAutoFit/>
          </a:bodyPr>
          <a:lstStyle/>
          <a:p>
            <a:pPr marL="114300" indent="-114300">
              <a:spcBef>
                <a:spcPts val="600"/>
              </a:spcBef>
              <a:buNone/>
            </a:pPr>
            <a:r>
              <a:rPr lang="en-US" sz="2000" dirty="0" smtClean="0">
                <a:solidFill>
                  <a:srgbClr val="1F497D"/>
                </a:solidFill>
                <a:latin typeface="Verdana"/>
                <a:cs typeface="Verdana"/>
              </a:rPr>
              <a:t>Procedural Fluency should:</a:t>
            </a:r>
          </a:p>
          <a:p>
            <a:pPr marL="342900" indent="-342900">
              <a:spcBef>
                <a:spcPts val="600"/>
              </a:spcBef>
              <a:buFont typeface="Arial"/>
              <a:buChar char="•"/>
            </a:pPr>
            <a:r>
              <a:rPr lang="en-US" sz="2000" dirty="0" smtClean="0">
                <a:solidFill>
                  <a:srgbClr val="1F497D"/>
                </a:solidFill>
                <a:latin typeface="Verdana"/>
                <a:cs typeface="Verdana"/>
              </a:rPr>
              <a:t>Build on a foundation of conceptual understanding; </a:t>
            </a:r>
          </a:p>
          <a:p>
            <a:pPr marL="342900" indent="-342900">
              <a:spcBef>
                <a:spcPts val="600"/>
              </a:spcBef>
              <a:buFont typeface="Arial"/>
              <a:buChar char="•"/>
            </a:pPr>
            <a:r>
              <a:rPr lang="en-US" sz="2000" dirty="0" smtClean="0">
                <a:solidFill>
                  <a:srgbClr val="1F497D"/>
                </a:solidFill>
                <a:latin typeface="Verdana"/>
                <a:cs typeface="Verdana"/>
              </a:rPr>
              <a:t>Result in generalized methods for solving problems; and </a:t>
            </a:r>
          </a:p>
          <a:p>
            <a:pPr marL="342900" indent="-342900">
              <a:spcBef>
                <a:spcPts val="600"/>
              </a:spcBef>
              <a:buFont typeface="Arial"/>
              <a:buChar char="•"/>
            </a:pPr>
            <a:r>
              <a:rPr lang="en-US" sz="2000" dirty="0" smtClean="0">
                <a:solidFill>
                  <a:srgbClr val="1F497D"/>
                </a:solidFill>
                <a:latin typeface="Verdana"/>
                <a:cs typeface="Verdana"/>
              </a:rPr>
              <a:t>Enable students to flexibly choose among methods to solve contextual and mathematical problems.</a:t>
            </a:r>
            <a:endParaRPr lang="en-US" sz="2000" i="1" dirty="0" smtClean="0">
              <a:solidFill>
                <a:schemeClr val="accent1">
                  <a:lumMod val="75000"/>
                </a:schemeClr>
              </a:solidFill>
              <a:latin typeface="Verdana"/>
              <a:ea typeface="ＭＳ Ｐゴシック" charset="0"/>
              <a:cs typeface="Verdana"/>
            </a:endParaRPr>
          </a:p>
          <a:p>
            <a:pPr marL="228600"/>
            <a:endParaRPr lang="en-US" i="1" dirty="0" smtClean="0">
              <a:solidFill>
                <a:schemeClr val="accent1">
                  <a:lumMod val="75000"/>
                </a:schemeClr>
              </a:solidFill>
              <a:latin typeface="Verdana"/>
              <a:ea typeface="ＭＳ Ｐゴシック" charset="0"/>
              <a:cs typeface="Verdana"/>
            </a:endParaRPr>
          </a:p>
          <a:p>
            <a:pPr marL="228600">
              <a:buFont typeface="Arial" pitchFamily="34" charset="0"/>
              <a:buNone/>
            </a:pPr>
            <a:r>
              <a:rPr lang="en-US" i="1" dirty="0" smtClean="0">
                <a:latin typeface="Verdana"/>
                <a:cs typeface="Verdana"/>
              </a:rPr>
              <a:t>Students must be able to do much more than carry out mathematical procedures. They must know which procedure is appropriate and most productive in a given situation, what a procedure accomplishes, and what kind of results to expect. </a:t>
            </a:r>
            <a:r>
              <a:rPr lang="en-US" b="1" i="1" dirty="0" smtClean="0">
                <a:latin typeface="Verdana"/>
                <a:cs typeface="Verdana"/>
              </a:rPr>
              <a:t>Mechanical execution of procedures without understanding their mathematical basis often leads to bizarre results.</a:t>
            </a:r>
            <a:r>
              <a:rPr lang="en-US" b="1" dirty="0" smtClean="0">
                <a:latin typeface="Verdana"/>
                <a:cs typeface="Verdana"/>
              </a:rPr>
              <a:t> </a:t>
            </a:r>
          </a:p>
          <a:p>
            <a:pPr marL="228600" algn="r">
              <a:buFont typeface="Arial" pitchFamily="34" charset="0"/>
              <a:buNone/>
            </a:pPr>
            <a:r>
              <a:rPr lang="en-US" dirty="0" smtClean="0">
                <a:latin typeface="Verdana"/>
                <a:cs typeface="Verdana"/>
              </a:rPr>
              <a:t>(Martin, 2009, p. 165)</a:t>
            </a:r>
          </a:p>
          <a:p>
            <a:pPr marL="228600"/>
            <a:endParaRPr lang="en-US"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Procedural Fluency</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3539430"/>
          </a:xfrm>
          <a:prstGeom prst="rect">
            <a:avLst/>
          </a:prstGeom>
        </p:spPr>
        <p:txBody>
          <a:bodyPr wrap="square">
            <a:spAutoFit/>
          </a:bodyPr>
          <a:lstStyle/>
          <a:p>
            <a:r>
              <a:rPr lang="en-US" sz="2400" dirty="0" smtClean="0">
                <a:solidFill>
                  <a:srgbClr val="1F497D"/>
                </a:solidFill>
                <a:latin typeface="Verdana"/>
                <a:cs typeface="Verdana"/>
              </a:rPr>
              <a:t>What might we expect the students in Mr. Donnelly’s class to be able to do when presented with a missing value problem, after they have had the opportunity to develop a set of strategies through solving a variety of contextual problems like the Candy Jar Task?</a:t>
            </a: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0" name="Picture 9" descr="Macintosh HD:Users:dmh:Desktop:Screen Shot 2013-12-15 at 5.07.38 PM.png"/>
          <p:cNvPicPr/>
          <p:nvPr/>
        </p:nvPicPr>
        <p:blipFill>
          <a:blip r:embed="rId5">
            <a:extLst>
              <a:ext uri="{28A0092B-C50C-407E-A947-70E740481C1C}">
                <a14:useLocalDpi xmlns:a14="http://schemas.microsoft.com/office/drawing/2010/main" xmlns="" val="0"/>
              </a:ext>
            </a:extLst>
          </a:blip>
          <a:srcRect/>
          <a:stretch>
            <a:fillRect/>
          </a:stretch>
        </p:blipFill>
        <p:spPr bwMode="auto">
          <a:xfrm>
            <a:off x="3486487" y="3896134"/>
            <a:ext cx="2980988" cy="2015594"/>
          </a:xfrm>
          <a:prstGeom prst="rect">
            <a:avLst/>
          </a:prstGeom>
          <a:noFill/>
          <a:ln>
            <a:noFill/>
          </a:ln>
        </p:spPr>
      </p:pic>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Procedural Fluency</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2" name="Picture 11"/>
          <p:cNvPicPr>
            <a:picLocks noChangeAspect="1"/>
          </p:cNvPicPr>
          <p:nvPr/>
        </p:nvPicPr>
        <p:blipFill>
          <a:blip r:embed="rId5"/>
          <a:stretch>
            <a:fillRect/>
          </a:stretch>
        </p:blipFill>
        <p:spPr>
          <a:xfrm>
            <a:off x="4472096" y="1657853"/>
            <a:ext cx="3339049" cy="1160491"/>
          </a:xfrm>
          <a:prstGeom prst="rect">
            <a:avLst/>
          </a:prstGeom>
          <a:ln>
            <a:solidFill>
              <a:srgbClr val="000000"/>
            </a:solidFill>
          </a:ln>
        </p:spPr>
      </p:pic>
      <p:pic>
        <p:nvPicPr>
          <p:cNvPr id="13" name="Picture 12" descr="Macintosh HD:Users:dmh:Desktop:Screen Shot 2013-12-15 at 5.07.38 PM.png"/>
          <p:cNvPicPr/>
          <p:nvPr/>
        </p:nvPicPr>
        <p:blipFill>
          <a:blip r:embed="rId6">
            <a:extLst>
              <a:ext uri="{28A0092B-C50C-407E-A947-70E740481C1C}">
                <a14:useLocalDpi xmlns:a14="http://schemas.microsoft.com/office/drawing/2010/main" xmlns="" val="0"/>
              </a:ext>
            </a:extLst>
          </a:blip>
          <a:srcRect/>
          <a:stretch>
            <a:fillRect/>
          </a:stretch>
        </p:blipFill>
        <p:spPr bwMode="auto">
          <a:xfrm>
            <a:off x="1323975" y="2254577"/>
            <a:ext cx="2126715" cy="1174164"/>
          </a:xfrm>
          <a:prstGeom prst="rect">
            <a:avLst/>
          </a:prstGeom>
          <a:noFill/>
          <a:ln>
            <a:noFill/>
          </a:ln>
        </p:spPr>
      </p:pic>
      <p:pic>
        <p:nvPicPr>
          <p:cNvPr id="14" name="Picture 13" descr="table2.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70144" y="4524462"/>
            <a:ext cx="3005893" cy="1549191"/>
          </a:xfrm>
          <a:prstGeom prst="rect">
            <a:avLst/>
          </a:prstGeom>
          <a:ln>
            <a:solidFill>
              <a:srgbClr val="000000"/>
            </a:solidFill>
          </a:ln>
        </p:spPr>
      </p:pic>
      <p:pic>
        <p:nvPicPr>
          <p:cNvPr id="15" name="Picture 14"/>
          <p:cNvPicPr>
            <a:picLocks noChangeAspect="1"/>
          </p:cNvPicPr>
          <p:nvPr/>
        </p:nvPicPr>
        <p:blipFill>
          <a:blip r:embed="rId8"/>
          <a:stretch>
            <a:fillRect/>
          </a:stretch>
        </p:blipFill>
        <p:spPr>
          <a:xfrm>
            <a:off x="5548418" y="3250650"/>
            <a:ext cx="2826059" cy="2384766"/>
          </a:xfrm>
          <a:prstGeom prst="rect">
            <a:avLst/>
          </a:prstGeom>
          <a:ln>
            <a:solidFill>
              <a:srgbClr val="000000"/>
            </a:solidFill>
          </a:ln>
        </p:spPr>
      </p:pic>
      <p:grpSp>
        <p:nvGrpSpPr>
          <p:cNvPr id="16" name="Group 15"/>
          <p:cNvGrpSpPr/>
          <p:nvPr/>
        </p:nvGrpSpPr>
        <p:grpSpPr>
          <a:xfrm>
            <a:off x="7811145" y="312463"/>
            <a:ext cx="1246214" cy="1415608"/>
            <a:chOff x="0" y="0"/>
            <a:chExt cx="3011805" cy="3277235"/>
          </a:xfrm>
        </p:grpSpPr>
        <p:grpSp>
          <p:nvGrpSpPr>
            <p:cNvPr id="17" name="Group 7"/>
            <p:cNvGrpSpPr/>
            <p:nvPr/>
          </p:nvGrpSpPr>
          <p:grpSpPr>
            <a:xfrm>
              <a:off x="0" y="0"/>
              <a:ext cx="3011805" cy="3277235"/>
              <a:chOff x="0" y="0"/>
              <a:chExt cx="3011805" cy="3277235"/>
            </a:xfrm>
          </p:grpSpPr>
          <p:grpSp>
            <p:nvGrpSpPr>
              <p:cNvPr id="19" name="Group 10"/>
              <p:cNvGrpSpPr>
                <a:grpSpLocks/>
              </p:cNvGrpSpPr>
              <p:nvPr/>
            </p:nvGrpSpPr>
            <p:grpSpPr bwMode="auto">
              <a:xfrm>
                <a:off x="0" y="0"/>
                <a:ext cx="3011805" cy="3277235"/>
                <a:chOff x="7708" y="7499"/>
                <a:chExt cx="4743" cy="5161"/>
              </a:xfrm>
            </p:grpSpPr>
            <p:sp>
              <p:nvSpPr>
                <p:cNvPr id="38" name="Freeform 37"/>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40" name="Group 39"/>
                <p:cNvGrpSpPr>
                  <a:grpSpLocks/>
                </p:cNvGrpSpPr>
                <p:nvPr/>
              </p:nvGrpSpPr>
              <p:grpSpPr bwMode="auto">
                <a:xfrm>
                  <a:off x="10832" y="8907"/>
                  <a:ext cx="1619" cy="3696"/>
                  <a:chOff x="10832" y="8907"/>
                  <a:chExt cx="1619" cy="3696"/>
                </a:xfrm>
              </p:grpSpPr>
              <p:sp>
                <p:nvSpPr>
                  <p:cNvPr id="47" name="Freeform 46"/>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1" name="Rectangle 40"/>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5" name="Oval 44"/>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6" name="Oval 45"/>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0" name="Oval 19"/>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Oval 27"/>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9" name="Oval 28"/>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0" name="Oval 29"/>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1" name="Oval 30"/>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2" name="Oval 31"/>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3" name="Rectangle 32"/>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4" name="Rectangle 33"/>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5" name="Rectangle 34"/>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6" name="Rectangle 35"/>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7" name="Rectangle 36"/>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8" name="Oval 17"/>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Procedural Fluency</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12" name="Picture 11"/>
          <p:cNvPicPr>
            <a:picLocks noChangeAspect="1"/>
          </p:cNvPicPr>
          <p:nvPr/>
        </p:nvPicPr>
        <p:blipFill>
          <a:blip r:embed="rId5"/>
          <a:stretch>
            <a:fillRect/>
          </a:stretch>
        </p:blipFill>
        <p:spPr>
          <a:xfrm>
            <a:off x="5007269" y="1913926"/>
            <a:ext cx="3339049" cy="1160491"/>
          </a:xfrm>
          <a:prstGeom prst="rect">
            <a:avLst/>
          </a:prstGeom>
          <a:ln>
            <a:solidFill>
              <a:srgbClr val="000000"/>
            </a:solidFill>
          </a:ln>
        </p:spPr>
      </p:pic>
      <p:pic>
        <p:nvPicPr>
          <p:cNvPr id="13" name="Picture 12" descr="Macintosh HD:Users:dmh:Desktop:Screen Shot 2013-12-15 at 5.07.38 PM.png"/>
          <p:cNvPicPr/>
          <p:nvPr/>
        </p:nvPicPr>
        <p:blipFill>
          <a:blip r:embed="rId6">
            <a:extLst>
              <a:ext uri="{28A0092B-C50C-407E-A947-70E740481C1C}">
                <a14:useLocalDpi xmlns:a14="http://schemas.microsoft.com/office/drawing/2010/main" xmlns="" val="0"/>
              </a:ext>
            </a:extLst>
          </a:blip>
          <a:srcRect/>
          <a:stretch>
            <a:fillRect/>
          </a:stretch>
        </p:blipFill>
        <p:spPr bwMode="auto">
          <a:xfrm>
            <a:off x="1020618" y="2213220"/>
            <a:ext cx="2126715" cy="1174164"/>
          </a:xfrm>
          <a:prstGeom prst="rect">
            <a:avLst/>
          </a:prstGeom>
          <a:noFill/>
          <a:ln>
            <a:noFill/>
          </a:ln>
        </p:spPr>
      </p:pic>
      <p:pic>
        <p:nvPicPr>
          <p:cNvPr id="14" name="Picture 13" descr="table2.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44386" y="4997554"/>
            <a:ext cx="3005893" cy="1549191"/>
          </a:xfrm>
          <a:prstGeom prst="rect">
            <a:avLst/>
          </a:prstGeom>
          <a:ln>
            <a:solidFill>
              <a:srgbClr val="000000"/>
            </a:solidFill>
          </a:ln>
        </p:spPr>
      </p:pic>
      <p:pic>
        <p:nvPicPr>
          <p:cNvPr id="15" name="Picture 14"/>
          <p:cNvPicPr>
            <a:picLocks noChangeAspect="1"/>
          </p:cNvPicPr>
          <p:nvPr/>
        </p:nvPicPr>
        <p:blipFill>
          <a:blip r:embed="rId8"/>
          <a:stretch>
            <a:fillRect/>
          </a:stretch>
        </p:blipFill>
        <p:spPr>
          <a:xfrm>
            <a:off x="5350831" y="3387384"/>
            <a:ext cx="2826059" cy="2384766"/>
          </a:xfrm>
          <a:prstGeom prst="rect">
            <a:avLst/>
          </a:prstGeom>
          <a:ln>
            <a:solidFill>
              <a:srgbClr val="000000"/>
            </a:solidFill>
          </a:ln>
        </p:spPr>
      </p:pic>
      <p:grpSp>
        <p:nvGrpSpPr>
          <p:cNvPr id="3" name="Group 15"/>
          <p:cNvGrpSpPr/>
          <p:nvPr/>
        </p:nvGrpSpPr>
        <p:grpSpPr>
          <a:xfrm>
            <a:off x="7811145" y="312463"/>
            <a:ext cx="1246214" cy="141560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8" name="Freeform 37"/>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9"/>
                <p:cNvGrpSpPr>
                  <a:grpSpLocks/>
                </p:cNvGrpSpPr>
                <p:nvPr/>
              </p:nvGrpSpPr>
              <p:grpSpPr bwMode="auto">
                <a:xfrm>
                  <a:off x="10832" y="8907"/>
                  <a:ext cx="1619" cy="3696"/>
                  <a:chOff x="10832" y="8907"/>
                  <a:chExt cx="1619" cy="3696"/>
                </a:xfrm>
              </p:grpSpPr>
              <p:sp>
                <p:nvSpPr>
                  <p:cNvPr id="47" name="Freeform 46"/>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1" name="Rectangle 40"/>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5" name="Oval 44"/>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6" name="Oval 45"/>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20" name="Oval 19"/>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Oval 27"/>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9" name="Oval 28"/>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0" name="Oval 29"/>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1" name="Oval 30"/>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2" name="Oval 31"/>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33" name="Rectangle 32"/>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4" name="Rectangle 33"/>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5" name="Rectangle 34"/>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6" name="Rectangle 35"/>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7" name="Rectangle 36"/>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8" name="Oval 17"/>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cxnSp>
        <p:nvCxnSpPr>
          <p:cNvPr id="49" name="Straight Arrow Connector 48"/>
          <p:cNvCxnSpPr/>
          <p:nvPr/>
        </p:nvCxnSpPr>
        <p:spPr>
          <a:xfrm flipV="1">
            <a:off x="3325232" y="2334442"/>
            <a:ext cx="1397000" cy="15973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147333" y="1716277"/>
            <a:ext cx="1375505" cy="400110"/>
          </a:xfrm>
          <a:prstGeom prst="rect">
            <a:avLst/>
          </a:prstGeom>
          <a:noFill/>
        </p:spPr>
        <p:txBody>
          <a:bodyPr wrap="none" rtlCol="0">
            <a:spAutoFit/>
          </a:bodyPr>
          <a:lstStyle/>
          <a:p>
            <a:r>
              <a:rPr lang="en-US" sz="2000" dirty="0" smtClean="0">
                <a:solidFill>
                  <a:srgbClr val="003366"/>
                </a:solidFill>
                <a:latin typeface="Verdana"/>
                <a:cs typeface="Verdana"/>
              </a:rPr>
              <a:t>Unit Rate</a:t>
            </a:r>
            <a:endParaRPr lang="en-US" sz="2000" dirty="0">
              <a:solidFill>
                <a:srgbClr val="003366"/>
              </a:solidFill>
              <a:latin typeface="Verdana"/>
              <a:cs typeface="Verdana"/>
            </a:endParaRPr>
          </a:p>
        </p:txBody>
      </p:sp>
      <p:cxnSp>
        <p:nvCxnSpPr>
          <p:cNvPr id="51" name="Straight Arrow Connector 50"/>
          <p:cNvCxnSpPr/>
          <p:nvPr/>
        </p:nvCxnSpPr>
        <p:spPr>
          <a:xfrm>
            <a:off x="3325232" y="2494172"/>
            <a:ext cx="1682037" cy="1297064"/>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3325232" y="2494172"/>
            <a:ext cx="0" cy="2338464"/>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323975" y="4432526"/>
            <a:ext cx="1547218" cy="400110"/>
          </a:xfrm>
          <a:prstGeom prst="rect">
            <a:avLst/>
          </a:prstGeom>
          <a:noFill/>
        </p:spPr>
        <p:txBody>
          <a:bodyPr wrap="none" rtlCol="0">
            <a:spAutoFit/>
          </a:bodyPr>
          <a:lstStyle/>
          <a:p>
            <a:r>
              <a:rPr lang="en-US" sz="2000" dirty="0" smtClean="0">
                <a:solidFill>
                  <a:srgbClr val="003366"/>
                </a:solidFill>
                <a:latin typeface="Verdana"/>
                <a:cs typeface="Verdana"/>
              </a:rPr>
              <a:t>Scaling Up</a:t>
            </a:r>
            <a:endParaRPr lang="en-US" sz="2000" dirty="0">
              <a:solidFill>
                <a:srgbClr val="003366"/>
              </a:solidFill>
              <a:latin typeface="Verdana"/>
              <a:cs typeface="Verdana"/>
            </a:endParaRPr>
          </a:p>
        </p:txBody>
      </p:sp>
      <p:sp>
        <p:nvSpPr>
          <p:cNvPr id="54" name="TextBox 53"/>
          <p:cNvSpPr txBox="1"/>
          <p:nvPr/>
        </p:nvSpPr>
        <p:spPr>
          <a:xfrm>
            <a:off x="2574458" y="3591181"/>
            <a:ext cx="1746312" cy="400110"/>
          </a:xfrm>
          <a:prstGeom prst="rect">
            <a:avLst/>
          </a:prstGeom>
          <a:noFill/>
        </p:spPr>
        <p:txBody>
          <a:bodyPr wrap="none" rtlCol="0">
            <a:spAutoFit/>
          </a:bodyPr>
          <a:lstStyle/>
          <a:p>
            <a:r>
              <a:rPr lang="en-US" sz="2000" dirty="0" smtClean="0">
                <a:solidFill>
                  <a:srgbClr val="003366"/>
                </a:solidFill>
                <a:latin typeface="Verdana"/>
                <a:cs typeface="Verdana"/>
              </a:rPr>
              <a:t>Scale Factor</a:t>
            </a:r>
            <a:endParaRPr lang="en-US" sz="2000" dirty="0">
              <a:solidFill>
                <a:srgbClr val="003366"/>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Support Productive Struggle </a:t>
            </a:r>
          </a:p>
          <a:p>
            <a:pPr lvl="0" algn="ctr">
              <a:spcBef>
                <a:spcPct val="0"/>
              </a:spcBef>
              <a:defRPr/>
            </a:pPr>
            <a:r>
              <a:rPr lang="en-US" sz="2800" b="1" dirty="0" smtClean="0">
                <a:solidFill>
                  <a:schemeClr val="tx2"/>
                </a:solidFill>
                <a:latin typeface="Verdana"/>
                <a:cs typeface="Verdana"/>
              </a:rPr>
              <a:t>in Learning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5386090"/>
          </a:xfrm>
          <a:prstGeom prst="rect">
            <a:avLst/>
          </a:prstGeom>
        </p:spPr>
        <p:txBody>
          <a:bodyPr wrap="square">
            <a:spAutoFit/>
          </a:bodyPr>
          <a:lstStyle/>
          <a:p>
            <a:pPr marL="114300" indent="-114300">
              <a:buNone/>
            </a:pPr>
            <a:r>
              <a:rPr lang="en-US" sz="2000" dirty="0" smtClean="0">
                <a:solidFill>
                  <a:srgbClr val="1F497D"/>
                </a:solidFill>
                <a:latin typeface="Verdana"/>
                <a:cs typeface="Verdana"/>
              </a:rPr>
              <a:t>Productive Struggle should:</a:t>
            </a:r>
          </a:p>
          <a:p>
            <a:pPr marL="342900" indent="-342900">
              <a:buFont typeface="Arial"/>
              <a:buChar char="•"/>
            </a:pPr>
            <a:r>
              <a:rPr lang="en-US" sz="2000" dirty="0" smtClean="0">
                <a:solidFill>
                  <a:srgbClr val="1F497D"/>
                </a:solidFill>
                <a:latin typeface="Verdana"/>
                <a:cs typeface="Verdana"/>
              </a:rPr>
              <a:t>Be considered essential to learning mathematics with understanding;</a:t>
            </a:r>
          </a:p>
          <a:p>
            <a:pPr marL="342900" indent="-342900">
              <a:buFont typeface="Arial"/>
              <a:buChar char="•"/>
            </a:pPr>
            <a:r>
              <a:rPr lang="en-US" sz="2000" dirty="0" smtClean="0">
                <a:solidFill>
                  <a:srgbClr val="1F497D"/>
                </a:solidFill>
                <a:latin typeface="Verdana"/>
                <a:cs typeface="Verdana"/>
              </a:rPr>
              <a:t>Develop students’ capacity to persevere in the face of challenge; and</a:t>
            </a:r>
          </a:p>
          <a:p>
            <a:pPr marL="342900" indent="-342900">
              <a:buFont typeface="Arial"/>
              <a:buChar char="•"/>
            </a:pPr>
            <a:r>
              <a:rPr lang="en-US" sz="2000" dirty="0" smtClean="0">
                <a:solidFill>
                  <a:srgbClr val="1F497D"/>
                </a:solidFill>
                <a:latin typeface="Verdana"/>
                <a:cs typeface="Verdana"/>
              </a:rPr>
              <a:t>Help students realize that they are capable of doing well in mathematics with effort.</a:t>
            </a:r>
          </a:p>
          <a:p>
            <a:pPr marL="342900" indent="-342900">
              <a:lnSpc>
                <a:spcPct val="50000"/>
              </a:lnSpc>
              <a:buFont typeface="Arial"/>
              <a:buChar char="•"/>
            </a:pPr>
            <a:endParaRPr lang="en-US" sz="2000" i="1" dirty="0" smtClean="0">
              <a:solidFill>
                <a:schemeClr val="accent1">
                  <a:lumMod val="75000"/>
                </a:schemeClr>
              </a:solidFill>
              <a:latin typeface="Verdana"/>
              <a:ea typeface="ＭＳ Ｐゴシック" charset="0"/>
              <a:cs typeface="Verdana"/>
            </a:endParaRPr>
          </a:p>
          <a:p>
            <a:pPr marL="228600">
              <a:spcAft>
                <a:spcPts val="600"/>
              </a:spcAft>
            </a:pPr>
            <a:r>
              <a:rPr lang="en-US" i="1" dirty="0" smtClean="0">
                <a:latin typeface="Verdana"/>
                <a:cs typeface="Verdana"/>
              </a:rPr>
              <a:t>The struggle we have in mind comes from solving problems that are within reach and grappling with key mathematical ideas that are comprehendible but not yet well formed (Hiebert et al., 1996).</a:t>
            </a:r>
            <a:r>
              <a:rPr lang="en-US" dirty="0" smtClean="0">
                <a:latin typeface="Verdana"/>
                <a:cs typeface="Verdana"/>
              </a:rPr>
              <a:t> </a:t>
            </a:r>
            <a:r>
              <a:rPr lang="en-US" b="1" i="1" dirty="0" smtClean="0">
                <a:latin typeface="Verdana"/>
                <a:cs typeface="Verdana"/>
              </a:rPr>
              <a:t>By struggling with important mathematics we mean the opposite of simply being presented information to be memorized or being asked only to practice what has been demonstrated.</a:t>
            </a:r>
          </a:p>
          <a:p>
            <a:pPr marL="228600" algn="r">
              <a:spcAft>
                <a:spcPts val="600"/>
              </a:spcAft>
              <a:buNone/>
            </a:pPr>
            <a:r>
              <a:rPr lang="en-US" dirty="0" smtClean="0">
                <a:latin typeface="Verdana"/>
                <a:cs typeface="Verdana"/>
              </a:rPr>
              <a:t>(Hiebert &amp; Grouws, 2007, pp. 387-388)</a:t>
            </a: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 xmlns:p14="http://schemas.microsoft.com/office/powerpoint/2010/main" val="1055066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09472"/>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Productive Struggle</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7"/>
          <p:cNvGrpSpPr/>
          <p:nvPr/>
        </p:nvGrpSpPr>
        <p:grpSpPr>
          <a:xfrm>
            <a:off x="7684408" y="570417"/>
            <a:ext cx="1246214" cy="122382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32" name="Freeform 31"/>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33"/>
                <p:cNvGrpSpPr>
                  <a:grpSpLocks/>
                </p:cNvGrpSpPr>
                <p:nvPr/>
              </p:nvGrpSpPr>
              <p:grpSpPr bwMode="auto">
                <a:xfrm>
                  <a:off x="10832" y="8907"/>
                  <a:ext cx="1619" cy="3696"/>
                  <a:chOff x="10832" y="8907"/>
                  <a:chExt cx="1619" cy="3696"/>
                </a:xfrm>
              </p:grpSpPr>
              <p:sp>
                <p:nvSpPr>
                  <p:cNvPr id="40" name="Freeform 39"/>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1" name="Freeform 40"/>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5" name="Rectangle 34"/>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Oval 37"/>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4" name="Oval 13"/>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5" name="Oval 14"/>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Rectangle 26"/>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2" name="Oval 11"/>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2" name="Rectangle 41"/>
          <p:cNvSpPr/>
          <p:nvPr/>
        </p:nvSpPr>
        <p:spPr>
          <a:xfrm>
            <a:off x="1323975" y="1933574"/>
            <a:ext cx="6860705" cy="1938992"/>
          </a:xfrm>
          <a:prstGeom prst="rect">
            <a:avLst/>
          </a:prstGeom>
        </p:spPr>
        <p:txBody>
          <a:bodyPr wrap="square">
            <a:spAutoFit/>
          </a:bodyPr>
          <a:lstStyle/>
          <a:p>
            <a:pPr marL="228600" indent="-228600">
              <a:buFont typeface="Arial" pitchFamily="34" charset="0"/>
              <a:buChar char="•"/>
            </a:pPr>
            <a:r>
              <a:rPr lang="en-US" sz="2400" dirty="0" smtClean="0">
                <a:solidFill>
                  <a:srgbClr val="1F497D"/>
                </a:solidFill>
                <a:latin typeface="Verdana"/>
                <a:cs typeface="Verdana"/>
              </a:rPr>
              <a:t>How did Mr. Donnelly support students when they struggled?</a:t>
            </a:r>
          </a:p>
          <a:p>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What would have happened if he had been more directive with his students?</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Another Candy Jar Lesson</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7221" y="1657853"/>
            <a:ext cx="6860705" cy="4247317"/>
          </a:xfrm>
          <a:prstGeom prst="rect">
            <a:avLst/>
          </a:prstGeom>
        </p:spPr>
        <p:txBody>
          <a:bodyPr wrap="square">
            <a:spAutoFit/>
          </a:bodyPr>
          <a:lstStyle/>
          <a:p>
            <a:r>
              <a:rPr lang="en-US" dirty="0" smtClean="0">
                <a:solidFill>
                  <a:srgbClr val="1F497D"/>
                </a:solidFill>
                <a:latin typeface="Verdana"/>
                <a:cs typeface="Verdana"/>
              </a:rPr>
              <a:t>As students in Ms. Pascal’s sixth grade classroom began working with their partners on the first candy jar problem, she walked around the room stopping at different groups to listen in on their conversations. It soon became evident to Ms. Pascal that students were struggling to get started. She called the class together and reminded them of the table they had created the previous day in which they had generated ratios equivalent to 5 JRs to 13 JBs. She suggested that they might want to consider extending the table in order to find out how many JBs there would be when you had 100 JRs. Students returned to their partner work with renewed energy.  As Ms. Pascal continued to monitor their progress, she noted that students were easily able to extend the table and arrive at the correct answer.  </a:t>
            </a:r>
            <a:endParaRPr lang="en-US" dirty="0">
              <a:solidFill>
                <a:srgbClr val="1F497D"/>
              </a:solidFill>
              <a:latin typeface="Verdana"/>
              <a:cs typeface="Verdana"/>
            </a:endParaRPr>
          </a:p>
        </p:txBody>
      </p:sp>
      <p:grpSp>
        <p:nvGrpSpPr>
          <p:cNvPr id="75" name="Group 15"/>
          <p:cNvGrpSpPr/>
          <p:nvPr/>
        </p:nvGrpSpPr>
        <p:grpSpPr>
          <a:xfrm>
            <a:off x="7811145" y="312463"/>
            <a:ext cx="1246214" cy="1415608"/>
            <a:chOff x="0" y="0"/>
            <a:chExt cx="3011805" cy="3277235"/>
          </a:xfrm>
        </p:grpSpPr>
        <p:grpSp>
          <p:nvGrpSpPr>
            <p:cNvPr id="76" name="Group 7"/>
            <p:cNvGrpSpPr/>
            <p:nvPr/>
          </p:nvGrpSpPr>
          <p:grpSpPr>
            <a:xfrm>
              <a:off x="0" y="0"/>
              <a:ext cx="3011805" cy="3277235"/>
              <a:chOff x="0" y="0"/>
              <a:chExt cx="3011805" cy="3277235"/>
            </a:xfrm>
          </p:grpSpPr>
          <p:grpSp>
            <p:nvGrpSpPr>
              <p:cNvPr id="78" name="Group 10"/>
              <p:cNvGrpSpPr>
                <a:grpSpLocks/>
              </p:cNvGrpSpPr>
              <p:nvPr/>
            </p:nvGrpSpPr>
            <p:grpSpPr bwMode="auto">
              <a:xfrm>
                <a:off x="0" y="0"/>
                <a:ext cx="3011805" cy="3277235"/>
                <a:chOff x="7708" y="7499"/>
                <a:chExt cx="4743" cy="5161"/>
              </a:xfrm>
            </p:grpSpPr>
            <p:sp>
              <p:nvSpPr>
                <p:cNvPr id="97" name="Freeform 96"/>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8" name="Freeform 97"/>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99" name="Group 98"/>
                <p:cNvGrpSpPr>
                  <a:grpSpLocks/>
                </p:cNvGrpSpPr>
                <p:nvPr/>
              </p:nvGrpSpPr>
              <p:grpSpPr bwMode="auto">
                <a:xfrm>
                  <a:off x="10832" y="8907"/>
                  <a:ext cx="1619" cy="3696"/>
                  <a:chOff x="10832" y="8907"/>
                  <a:chExt cx="1619" cy="3696"/>
                </a:xfrm>
              </p:grpSpPr>
              <p:sp>
                <p:nvSpPr>
                  <p:cNvPr id="105" name="Freeform 104"/>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6" name="Freeform 105"/>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00" name="Rectangle 99"/>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01" name="Freeform 100"/>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2" name="Freeform 101"/>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3" name="Oval 102"/>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4" name="Oval 103"/>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79" name="Oval 78"/>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0" name="Oval 79"/>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1" name="Oval 80"/>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2" name="Oval 81"/>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3" name="Oval 82"/>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4" name="Oval 83"/>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5" name="Oval 84"/>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6" name="Oval 85"/>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7" name="Oval 86"/>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8" name="Oval 87"/>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9" name="Oval 88"/>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0" name="Oval 89"/>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1" name="Oval 90"/>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2" name="Rectangle 91"/>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3" name="Rectangle 92"/>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4" name="Rectangle 93"/>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5" name="Rectangle 94"/>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6" name="Rectangle 95"/>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77" name="Oval 76"/>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05506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Agenda</a:t>
            </a:r>
          </a:p>
        </p:txBody>
      </p:sp>
      <p:sp>
        <p:nvSpPr>
          <p:cNvPr id="6" name="Rectangle 3"/>
          <p:cNvSpPr txBox="1">
            <a:spLocks noChangeArrowheads="1"/>
          </p:cNvSpPr>
          <p:nvPr/>
        </p:nvSpPr>
        <p:spPr>
          <a:xfrm>
            <a:off x="1258743" y="1720728"/>
            <a:ext cx="7361382" cy="4191000"/>
          </a:xfrm>
          <a:prstGeom prst="rect">
            <a:avLst/>
          </a:prstGeom>
        </p:spPr>
        <p:txBody>
          <a:bodyPr vert="horz" lIns="91440" tIns="45720" rIns="91440" bIns="45720" rtlCol="0">
            <a:normAutofit fontScale="85000" lnSpcReduction="10000"/>
          </a:bodyPr>
          <a:lstStyle/>
          <a:p>
            <a:pPr marL="342900" indent="-342900" algn="just">
              <a:buFont typeface="Arial"/>
              <a:buChar char="•"/>
            </a:pPr>
            <a:r>
              <a:rPr lang="en-US" sz="2800" dirty="0" smtClean="0">
                <a:solidFill>
                  <a:srgbClr val="1F497D"/>
                </a:solidFill>
                <a:latin typeface="Verdana"/>
                <a:cs typeface="Verdana"/>
              </a:rPr>
              <a:t>Discuss a new publication from NCTM that is intended to support implementation of CCSSM and other rigorous standards</a:t>
            </a:r>
          </a:p>
          <a:p>
            <a:pPr marL="342900" indent="-342900" algn="just">
              <a:lnSpc>
                <a:spcPct val="50000"/>
              </a:lnSpc>
              <a:buFont typeface="Arial"/>
              <a:buChar char="•"/>
            </a:pPr>
            <a:endParaRPr lang="en-US" sz="2800" dirty="0" smtClean="0">
              <a:solidFill>
                <a:srgbClr val="1F497D"/>
              </a:solidFill>
              <a:latin typeface="Verdana"/>
              <a:cs typeface="Verdana"/>
            </a:endParaRPr>
          </a:p>
          <a:p>
            <a:pPr marL="342900" indent="-342900" algn="just">
              <a:buFont typeface="Arial"/>
              <a:buChar char="•"/>
            </a:pPr>
            <a:r>
              <a:rPr lang="en-US" sz="2800" dirty="0" smtClean="0">
                <a:solidFill>
                  <a:srgbClr val="1F497D"/>
                </a:solidFill>
                <a:latin typeface="Verdana"/>
                <a:cs typeface="Verdana"/>
              </a:rPr>
              <a:t>Read and analyze a short case of a teacher (Mr. Donnelly) who is attempting to support his students’ learning</a:t>
            </a:r>
          </a:p>
          <a:p>
            <a:pPr marL="342900" indent="-342900" algn="just">
              <a:lnSpc>
                <a:spcPct val="50000"/>
              </a:lnSpc>
              <a:buFont typeface="Arial"/>
              <a:buChar char="•"/>
            </a:pPr>
            <a:endParaRPr lang="en-US" sz="2800" dirty="0" smtClean="0">
              <a:solidFill>
                <a:srgbClr val="1F497D"/>
              </a:solidFill>
              <a:latin typeface="Verdana"/>
              <a:cs typeface="Verdana"/>
            </a:endParaRPr>
          </a:p>
          <a:p>
            <a:pPr marL="342900" indent="-342900" algn="just">
              <a:buFont typeface="Arial"/>
              <a:buChar char="•"/>
            </a:pPr>
            <a:r>
              <a:rPr lang="en-US" sz="2800" dirty="0" smtClean="0">
                <a:solidFill>
                  <a:srgbClr val="1F497D"/>
                </a:solidFill>
                <a:latin typeface="Verdana"/>
                <a:cs typeface="Verdana"/>
              </a:rPr>
              <a:t>Discuss a set of eight teaching practices and relate them to the case</a:t>
            </a:r>
          </a:p>
          <a:p>
            <a:pPr marL="342900" indent="-342900" algn="just">
              <a:lnSpc>
                <a:spcPct val="50000"/>
              </a:lnSpc>
              <a:buFont typeface="Arial"/>
              <a:buChar char="•"/>
            </a:pPr>
            <a:endParaRPr lang="en-US" sz="2800" dirty="0" smtClean="0">
              <a:solidFill>
                <a:srgbClr val="1F497D"/>
              </a:solidFill>
              <a:latin typeface="Verdana"/>
              <a:cs typeface="Verdana"/>
            </a:endParaRPr>
          </a:p>
          <a:p>
            <a:pPr marL="342900" indent="-342900" algn="just">
              <a:buFont typeface="Arial"/>
              <a:buChar char="•"/>
            </a:pPr>
            <a:r>
              <a:rPr lang="en-US" sz="2800" dirty="0" smtClean="0">
                <a:solidFill>
                  <a:srgbClr val="1F497D"/>
                </a:solidFill>
                <a:latin typeface="Verdana"/>
                <a:cs typeface="Verdana"/>
              </a:rPr>
              <a:t>Discuss how to get started in making these practices central to your instruction</a:t>
            </a:r>
            <a:endParaRPr lang="en-US" sz="2800" b="1" dirty="0" smtClean="0">
              <a:solidFill>
                <a:schemeClr val="tx2"/>
              </a:solidFill>
              <a:latin typeface="Verdana"/>
              <a:ea typeface="Verdana" pitchFamily="34" charset="0"/>
              <a:cs typeface="Verdana"/>
            </a:endParaRP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82550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Elicit and Use Evidence </a:t>
            </a:r>
          </a:p>
          <a:p>
            <a:pPr lvl="0" algn="ctr">
              <a:spcBef>
                <a:spcPct val="0"/>
              </a:spcBef>
              <a:defRPr/>
            </a:pPr>
            <a:r>
              <a:rPr lang="en-US" sz="2800" b="1" dirty="0" smtClean="0">
                <a:solidFill>
                  <a:schemeClr val="tx2"/>
                </a:solidFill>
                <a:latin typeface="Verdana"/>
                <a:cs typeface="Verdana"/>
              </a:rPr>
              <a:t>of Student Thinking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710578"/>
            <a:ext cx="7268403" cy="4201150"/>
          </a:xfrm>
          <a:prstGeom prst="rect">
            <a:avLst/>
          </a:prstGeom>
        </p:spPr>
        <p:txBody>
          <a:bodyPr wrap="square">
            <a:spAutoFit/>
          </a:bodyPr>
          <a:lstStyle/>
          <a:p>
            <a:pPr marL="114300" indent="-114300">
              <a:spcBef>
                <a:spcPts val="600"/>
              </a:spcBef>
              <a:buFont typeface="Arial" pitchFamily="34" charset="0"/>
              <a:buNone/>
            </a:pPr>
            <a:r>
              <a:rPr lang="en-US" dirty="0" smtClean="0">
                <a:solidFill>
                  <a:srgbClr val="1F497D"/>
                </a:solidFill>
                <a:latin typeface="Verdana"/>
                <a:cs typeface="Verdana"/>
              </a:rPr>
              <a:t>Evidence should:</a:t>
            </a:r>
          </a:p>
          <a:p>
            <a:pPr marL="342900" indent="-342900">
              <a:spcBef>
                <a:spcPts val="600"/>
              </a:spcBef>
              <a:buFont typeface="Arial"/>
              <a:buChar char="•"/>
            </a:pPr>
            <a:r>
              <a:rPr lang="en-US" dirty="0" smtClean="0">
                <a:solidFill>
                  <a:srgbClr val="1F497D"/>
                </a:solidFill>
                <a:latin typeface="Verdana"/>
                <a:cs typeface="Verdana"/>
              </a:rPr>
              <a:t>Provide a window into students’ thinking;</a:t>
            </a:r>
          </a:p>
          <a:p>
            <a:pPr marL="342900" indent="-342900">
              <a:spcBef>
                <a:spcPts val="600"/>
              </a:spcBef>
              <a:buFont typeface="Arial"/>
              <a:buChar char="•"/>
            </a:pPr>
            <a:r>
              <a:rPr lang="en-US" dirty="0" smtClean="0">
                <a:solidFill>
                  <a:srgbClr val="1F497D"/>
                </a:solidFill>
                <a:latin typeface="Verdana"/>
                <a:cs typeface="Verdana"/>
              </a:rPr>
              <a:t>Help the teacher determine the extent to which students are reaching the math learning goals; and</a:t>
            </a:r>
          </a:p>
          <a:p>
            <a:pPr marL="342900" indent="-342900">
              <a:spcBef>
                <a:spcPts val="600"/>
              </a:spcBef>
              <a:buFont typeface="Arial"/>
              <a:buChar char="•"/>
            </a:pPr>
            <a:r>
              <a:rPr lang="en-US" dirty="0" smtClean="0">
                <a:solidFill>
                  <a:srgbClr val="1F497D"/>
                </a:solidFill>
                <a:latin typeface="Verdana"/>
                <a:cs typeface="Verdana"/>
              </a:rPr>
              <a:t>Be used to make instructional decisions during the lesson and to prepare for subsequent lessons.</a:t>
            </a:r>
          </a:p>
          <a:p>
            <a:endParaRPr lang="en-US" dirty="0" smtClean="0">
              <a:solidFill>
                <a:srgbClr val="1F497D"/>
              </a:solidFill>
              <a:latin typeface="Verdana"/>
              <a:cs typeface="Verdana"/>
            </a:endParaRPr>
          </a:p>
          <a:p>
            <a:pPr marL="228600">
              <a:buNone/>
            </a:pPr>
            <a:r>
              <a:rPr lang="en-US" i="1" dirty="0" smtClean="0">
                <a:latin typeface="Verdana"/>
                <a:cs typeface="Verdana"/>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p>
          <a:p>
            <a:pPr marL="228600" algn="r">
              <a:buNone/>
            </a:pPr>
            <a:r>
              <a:rPr lang="en-US" dirty="0" smtClean="0">
                <a:latin typeface="Verdana"/>
                <a:cs typeface="Verdana"/>
              </a:rPr>
              <a:t>(</a:t>
            </a:r>
            <a:r>
              <a:rPr lang="en-US" dirty="0" err="1" smtClean="0">
                <a:latin typeface="Verdana"/>
                <a:cs typeface="Verdana"/>
              </a:rPr>
              <a:t>Wiliam</a:t>
            </a:r>
            <a:r>
              <a:rPr lang="en-US" dirty="0" smtClean="0">
                <a:latin typeface="Verdana"/>
                <a:cs typeface="Verdana"/>
              </a:rPr>
              <a:t>, 2007, pp. 1054; 1091)</a:t>
            </a:r>
            <a:endParaRPr lang="en-US" dirty="0">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Evidence of Student Thinking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34840" y="1952625"/>
            <a:ext cx="7106901" cy="2308324"/>
          </a:xfrm>
          <a:prstGeom prst="rect">
            <a:avLst/>
          </a:prstGeom>
        </p:spPr>
        <p:txBody>
          <a:bodyPr wrap="square">
            <a:spAutoFit/>
          </a:bodyPr>
          <a:lstStyle/>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To what extent did Mr. Donnelly elicit students’ thinking?</a:t>
            </a:r>
          </a:p>
          <a:p>
            <a:pPr marL="228600" indent="-228600">
              <a:buFont typeface="Arial" pitchFamily="34" charset="0"/>
              <a:buChar char="•"/>
            </a:pPr>
            <a:endParaRPr lang="en-US" sz="2400" dirty="0" smtClean="0">
              <a:solidFill>
                <a:srgbClr val="1F497D"/>
              </a:solidFill>
              <a:latin typeface="Verdana"/>
              <a:cs typeface="Verdana"/>
            </a:endParaRPr>
          </a:p>
          <a:p>
            <a:pPr marL="228600" indent="-228600">
              <a:buFont typeface="Arial" pitchFamily="34" charset="0"/>
              <a:buChar char="•"/>
            </a:pPr>
            <a:r>
              <a:rPr lang="en-US" sz="2400" dirty="0" smtClean="0">
                <a:solidFill>
                  <a:srgbClr val="1F497D"/>
                </a:solidFill>
                <a:latin typeface="Verdana"/>
                <a:cs typeface="Verdana"/>
              </a:rPr>
              <a:t>To what extent did (or could) Mr. Donnelly use the evidence to inform his instruction?</a:t>
            </a:r>
            <a:endParaRPr lang="en-US" sz="2400" dirty="0">
              <a:solidFill>
                <a:srgbClr val="1F497D"/>
              </a:solidFill>
              <a:latin typeface="Verdana"/>
              <a:cs typeface="Verdana"/>
            </a:endParaRPr>
          </a:p>
        </p:txBody>
      </p:sp>
      <p:grpSp>
        <p:nvGrpSpPr>
          <p:cNvPr id="3" name="Group 15"/>
          <p:cNvGrpSpPr/>
          <p:nvPr/>
        </p:nvGrpSpPr>
        <p:grpSpPr>
          <a:xfrm>
            <a:off x="7818634" y="458796"/>
            <a:ext cx="1246214" cy="1415608"/>
            <a:chOff x="0" y="0"/>
            <a:chExt cx="3011805" cy="3277235"/>
          </a:xfrm>
        </p:grpSpPr>
        <p:grpSp>
          <p:nvGrpSpPr>
            <p:cNvPr id="7" name="Group 7"/>
            <p:cNvGrpSpPr/>
            <p:nvPr/>
          </p:nvGrpSpPr>
          <p:grpSpPr>
            <a:xfrm>
              <a:off x="0" y="0"/>
              <a:ext cx="3011805" cy="3277235"/>
              <a:chOff x="0" y="0"/>
              <a:chExt cx="3011805" cy="3277235"/>
            </a:xfrm>
          </p:grpSpPr>
          <p:grpSp>
            <p:nvGrpSpPr>
              <p:cNvPr id="8" name="Group 10"/>
              <p:cNvGrpSpPr>
                <a:grpSpLocks/>
              </p:cNvGrpSpPr>
              <p:nvPr/>
            </p:nvGrpSpPr>
            <p:grpSpPr bwMode="auto">
              <a:xfrm>
                <a:off x="0" y="0"/>
                <a:ext cx="3011805" cy="3277235"/>
                <a:chOff x="7708" y="7499"/>
                <a:chExt cx="4743" cy="5161"/>
              </a:xfrm>
            </p:grpSpPr>
            <p:sp>
              <p:nvSpPr>
                <p:cNvPr id="97" name="Freeform 96"/>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8" name="Freeform 97"/>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10" name="Group 98"/>
                <p:cNvGrpSpPr>
                  <a:grpSpLocks/>
                </p:cNvGrpSpPr>
                <p:nvPr/>
              </p:nvGrpSpPr>
              <p:grpSpPr bwMode="auto">
                <a:xfrm>
                  <a:off x="10832" y="8907"/>
                  <a:ext cx="1619" cy="3696"/>
                  <a:chOff x="10832" y="8907"/>
                  <a:chExt cx="1619" cy="3696"/>
                </a:xfrm>
              </p:grpSpPr>
              <p:sp>
                <p:nvSpPr>
                  <p:cNvPr id="105" name="Freeform 104"/>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6" name="Freeform 105"/>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00" name="Rectangle 99"/>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01" name="Freeform 100"/>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2" name="Freeform 101"/>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3" name="Oval 102"/>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4" name="Oval 103"/>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79" name="Oval 78"/>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0" name="Oval 79"/>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1" name="Oval 80"/>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2" name="Oval 81"/>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3" name="Oval 82"/>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4" name="Oval 83"/>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5" name="Oval 84"/>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6" name="Oval 85"/>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7" name="Oval 86"/>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8" name="Oval 87"/>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89" name="Oval 88"/>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0" name="Oval 89"/>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1" name="Oval 90"/>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92" name="Rectangle 91"/>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3" name="Rectangle 92"/>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4" name="Rectangle 93"/>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5" name="Rectangle 94"/>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96" name="Rectangle 95"/>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77" name="Oval 76"/>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05506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628775"/>
            <a:ext cx="7106901" cy="3877985"/>
          </a:xfrm>
          <a:prstGeom prst="rect">
            <a:avLst/>
          </a:prstGeom>
        </p:spPr>
        <p:txBody>
          <a:bodyPr wrap="square">
            <a:spAutoFit/>
          </a:bodyPr>
          <a:lstStyle/>
          <a:p>
            <a:pPr>
              <a:lnSpc>
                <a:spcPct val="150000"/>
              </a:lnSpc>
            </a:pPr>
            <a:r>
              <a:rPr lang="en-US" sz="2800" b="1" i="1" dirty="0" smtClean="0">
                <a:solidFill>
                  <a:srgbClr val="1F497D"/>
                </a:solidFill>
                <a:latin typeface="Verdana"/>
                <a:cs typeface="Verdana"/>
              </a:rPr>
              <a:t>“If your students are going home at the end of the day less tired than you are, the division of labor in your classroom requires some attention.”</a:t>
            </a:r>
          </a:p>
          <a:p>
            <a:pPr algn="r">
              <a:lnSpc>
                <a:spcPct val="150000"/>
              </a:lnSpc>
            </a:pPr>
            <a:r>
              <a:rPr lang="en-US" sz="2400" dirty="0" smtClean="0">
                <a:solidFill>
                  <a:srgbClr val="1F497D"/>
                </a:solidFill>
                <a:latin typeface="Verdana"/>
                <a:cs typeface="Verdana"/>
              </a:rPr>
              <a:t>Wiliam, D. (2011)</a:t>
            </a:r>
            <a:endParaRPr lang="en-US" sz="2400" dirty="0">
              <a:solidFill>
                <a:srgbClr val="1F497D"/>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4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Getting Started</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325743"/>
            <a:ext cx="7106901" cy="4939814"/>
          </a:xfrm>
          <a:prstGeom prst="rect">
            <a:avLst/>
          </a:prstGeom>
        </p:spPr>
        <p:txBody>
          <a:bodyPr wrap="square">
            <a:spAutoFit/>
          </a:bodyPr>
          <a:lstStyle/>
          <a:p>
            <a:pPr marL="171450" indent="-171450">
              <a:spcAft>
                <a:spcPts val="600"/>
              </a:spcAft>
              <a:buFont typeface="Arial" pitchFamily="34" charset="0"/>
              <a:buChar char="•"/>
            </a:pPr>
            <a:r>
              <a:rPr lang="en-US" sz="2000" dirty="0" smtClean="0">
                <a:solidFill>
                  <a:schemeClr val="tx2"/>
                </a:solidFill>
                <a:latin typeface="Verdana"/>
                <a:cs typeface="Verdana"/>
              </a:rPr>
              <a:t>Learn more about the effective teaching practices from reading the book, exploring other resources, and talking with your colleagues and administrators.</a:t>
            </a:r>
          </a:p>
          <a:p>
            <a:pPr marL="171450" indent="-171450">
              <a:spcAft>
                <a:spcPts val="600"/>
              </a:spcAft>
              <a:buFont typeface="Arial" pitchFamily="34" charset="0"/>
              <a:buChar char="•"/>
            </a:pPr>
            <a:r>
              <a:rPr lang="en-US" sz="2000" dirty="0" smtClean="0">
                <a:solidFill>
                  <a:schemeClr val="tx2"/>
                </a:solidFill>
                <a:latin typeface="Verdana"/>
                <a:cs typeface="Verdana"/>
              </a:rPr>
              <a:t>Engage in observations and analysis of teaching (live or in narrative or video form) and discuss the extent to which the eight practices appear to have been utilized by the teacher and what impact they had on teaching and learning.</a:t>
            </a:r>
          </a:p>
          <a:p>
            <a:pPr marL="171450" indent="-171450">
              <a:spcAft>
                <a:spcPts val="600"/>
              </a:spcAft>
              <a:buFont typeface="Arial" pitchFamily="34" charset="0"/>
              <a:buChar char="•"/>
            </a:pPr>
            <a:r>
              <a:rPr lang="en-US" sz="2000" dirty="0" smtClean="0">
                <a:solidFill>
                  <a:schemeClr val="tx2"/>
                </a:solidFill>
                <a:latin typeface="Verdana"/>
                <a:cs typeface="Verdana"/>
              </a:rPr>
              <a:t>Co-plan lessons with colleagues using the eight effective teaching practices as a framework. Invite the math coach (if you have one) to participate. </a:t>
            </a:r>
          </a:p>
          <a:p>
            <a:pPr marL="171450" indent="-171450">
              <a:spcAft>
                <a:spcPts val="600"/>
              </a:spcAft>
              <a:buFont typeface="Arial" pitchFamily="34" charset="0"/>
              <a:buChar char="•"/>
            </a:pPr>
            <a:r>
              <a:rPr lang="en-US" sz="2000" dirty="0" smtClean="0">
                <a:solidFill>
                  <a:schemeClr val="tx2"/>
                </a:solidFill>
                <a:latin typeface="Verdana"/>
                <a:cs typeface="Verdana"/>
              </a:rPr>
              <a:t>Observe and debrief lessons with particular attention to what practices were used in the lesson and how the practices did or did not support students’ learning.</a:t>
            </a:r>
            <a:endParaRPr lang="en-US" sz="2000" dirty="0">
              <a:solidFill>
                <a:schemeClr val="tx2"/>
              </a:solidFill>
              <a:latin typeface="Verdana"/>
              <a:cs typeface="Verdana"/>
            </a:endParaRPr>
          </a:p>
        </p:txBody>
      </p:sp>
    </p:spTree>
    <p:extLst>
      <p:ext uri="{BB962C8B-B14F-4D97-AF65-F5344CB8AC3E}">
        <p14:creationId xmlns="" xmlns:p14="http://schemas.microsoft.com/office/powerpoint/2010/main" val="105506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4999" cy="1143000"/>
          </a:xfrm>
          <a:prstGeom prst="rect">
            <a:avLst/>
          </a:prstGeom>
        </p:spPr>
        <p:txBody>
          <a:bodyPr vert="horz" lIns="91440" tIns="45720" rIns="91440" bIns="45720" rtlCol="0" anchor="ctr">
            <a:noAutofit/>
          </a:bodyPr>
          <a:lstStyle/>
          <a:p>
            <a:pPr lvl="0" algn="ctr">
              <a:spcBef>
                <a:spcPct val="0"/>
              </a:spcBef>
              <a:defRPr/>
            </a:pPr>
            <a:endParaRPr lang="en-US" sz="3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325743"/>
            <a:ext cx="7106901" cy="400110"/>
          </a:xfrm>
          <a:prstGeom prst="rect">
            <a:avLst/>
          </a:prstGeom>
        </p:spPr>
        <p:txBody>
          <a:bodyPr wrap="square">
            <a:spAutoFit/>
          </a:bodyPr>
          <a:lstStyle/>
          <a:p>
            <a:pPr marL="171450" indent="-171450">
              <a:spcAft>
                <a:spcPts val="600"/>
              </a:spcAft>
              <a:buFont typeface="Arial" pitchFamily="34" charset="0"/>
              <a:buChar char="•"/>
            </a:pPr>
            <a:endParaRPr lang="en-US" sz="2000" dirty="0">
              <a:solidFill>
                <a:schemeClr val="tx2"/>
              </a:solidFill>
              <a:latin typeface="Verdana"/>
              <a:cs typeface="Verdana"/>
            </a:endParaRPr>
          </a:p>
        </p:txBody>
      </p:sp>
      <p:sp>
        <p:nvSpPr>
          <p:cNvPr id="10" name="Rectangle 9"/>
          <p:cNvSpPr/>
          <p:nvPr/>
        </p:nvSpPr>
        <p:spPr>
          <a:xfrm>
            <a:off x="3270207" y="2536448"/>
            <a:ext cx="3430747" cy="707886"/>
          </a:xfrm>
          <a:prstGeom prst="rect">
            <a:avLst/>
          </a:prstGeom>
        </p:spPr>
        <p:txBody>
          <a:bodyPr wrap="none">
            <a:spAutoFit/>
          </a:bodyPr>
          <a:lstStyle/>
          <a:p>
            <a:r>
              <a:rPr lang="en-US" sz="4000" b="1" dirty="0" smtClean="0">
                <a:solidFill>
                  <a:schemeClr val="tx2"/>
                </a:solidFill>
                <a:latin typeface="Verdana"/>
                <a:cs typeface="Verdana"/>
              </a:rPr>
              <a:t>Thank You!</a:t>
            </a:r>
            <a:endParaRPr lang="en-US" sz="4000" b="1" dirty="0"/>
          </a:p>
        </p:txBody>
      </p:sp>
      <p:sp>
        <p:nvSpPr>
          <p:cNvPr id="12" name="Rectangle 11"/>
          <p:cNvSpPr/>
          <p:nvPr/>
        </p:nvSpPr>
        <p:spPr>
          <a:xfrm>
            <a:off x="3517286" y="4086225"/>
            <a:ext cx="2792752" cy="523220"/>
          </a:xfrm>
          <a:prstGeom prst="rect">
            <a:avLst/>
          </a:prstGeom>
        </p:spPr>
        <p:txBody>
          <a:bodyPr wrap="none">
            <a:spAutoFit/>
          </a:bodyPr>
          <a:lstStyle/>
          <a:p>
            <a:r>
              <a:rPr lang="en-US" sz="2800" dirty="0" smtClean="0">
                <a:solidFill>
                  <a:srgbClr val="1F497D"/>
                </a:solidFill>
                <a:latin typeface="Verdana" pitchFamily="34" charset="0"/>
                <a:ea typeface="Verdana" pitchFamily="34" charset="0"/>
                <a:cs typeface="Verdana" pitchFamily="34" charset="0"/>
              </a:rPr>
              <a:t>pegs@pitt.edu</a:t>
            </a:r>
            <a:endParaRPr lang="en-US" sz="2800" dirty="0">
              <a:solidFill>
                <a:srgbClr val="1F497D"/>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05506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2"/>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457200" y="1502456"/>
            <a:ext cx="8200820" cy="4539704"/>
          </a:xfrm>
          <a:prstGeom prst="rect">
            <a:avLst/>
          </a:prstGeom>
        </p:spPr>
        <p:txBody>
          <a:bodyPr wrap="square">
            <a:spAutoFit/>
          </a:bodyPr>
          <a:lstStyle/>
          <a:p>
            <a:pPr marL="114300" indent="0">
              <a:buNone/>
            </a:pPr>
            <a:r>
              <a:rPr lang="en-US" sz="1700" dirty="0" smtClean="0">
                <a:solidFill>
                  <a:srgbClr val="1F497D"/>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1F497D"/>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Decide whether two quantities are in a proportional relationship, e.g., by testing for equivalent ratios in a table or graphing on a coordinate plane and observing whether the graph is a straight line through the origin.</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Identify the constant of proportionality (unit rate) in tables, graphs, equations, diagrams, and verbal descriptions of proportional relationships.</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Represent proportional relationships by equations. 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1F497D"/>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438489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Candy Jar Task</a:t>
            </a:r>
          </a:p>
        </p:txBody>
      </p:sp>
      <p:sp>
        <p:nvSpPr>
          <p:cNvPr id="6" name="Rectangle 5"/>
          <p:cNvSpPr/>
          <p:nvPr/>
        </p:nvSpPr>
        <p:spPr>
          <a:xfrm>
            <a:off x="457200" y="1502456"/>
            <a:ext cx="8200820" cy="4539704"/>
          </a:xfrm>
          <a:prstGeom prst="rect">
            <a:avLst/>
          </a:prstGeom>
        </p:spPr>
        <p:txBody>
          <a:bodyPr wrap="square">
            <a:spAutoFit/>
          </a:bodyPr>
          <a:lstStyle/>
          <a:p>
            <a:pPr marL="114300" indent="0">
              <a:buNone/>
            </a:pPr>
            <a:r>
              <a:rPr lang="en-US" sz="1700" dirty="0" smtClean="0">
                <a:solidFill>
                  <a:srgbClr val="1F497D"/>
                </a:solidFill>
                <a:latin typeface="Verdana" pitchFamily="34" charset="0"/>
                <a:ea typeface="Verdana" pitchFamily="34" charset="0"/>
                <a:cs typeface="Verdana" pitchFamily="34" charset="0"/>
              </a:rPr>
              <a:t>Common Core State Standards 7.RP:</a:t>
            </a:r>
          </a:p>
          <a:p>
            <a:pPr marL="338138" indent="-223838">
              <a:buNone/>
            </a:pPr>
            <a:r>
              <a:rPr lang="en-US" sz="1700" dirty="0" smtClean="0">
                <a:solidFill>
                  <a:srgbClr val="1F497D"/>
                </a:solidFill>
                <a:latin typeface="Verdana" pitchFamily="34" charset="0"/>
                <a:ea typeface="Verdana" pitchFamily="34" charset="0"/>
                <a:cs typeface="Verdana" pitchFamily="34" charset="0"/>
              </a:rPr>
              <a:t>2. Recognize and represent proportional relationships between quantities.</a:t>
            </a:r>
          </a:p>
          <a:p>
            <a:pPr marL="571500" lvl="0" indent="-457200">
              <a:buFont typeface="+mj-lt"/>
              <a:buAutoNum type="alphaLcPeriod"/>
            </a:pPr>
            <a:r>
              <a:rPr lang="en-US" sz="1700" b="1" dirty="0" smtClean="0">
                <a:latin typeface="Verdana" pitchFamily="34" charset="0"/>
                <a:ea typeface="Verdana" pitchFamily="34" charset="0"/>
                <a:cs typeface="Verdana" pitchFamily="34" charset="0"/>
              </a:rPr>
              <a:t>Decide whether two quantities are in a proportional relationship</a:t>
            </a:r>
            <a:r>
              <a:rPr lang="en-US" sz="1700" dirty="0" smtClean="0">
                <a:latin typeface="Verdana" pitchFamily="34" charset="0"/>
                <a:ea typeface="Verdana" pitchFamily="34" charset="0"/>
                <a:cs typeface="Verdana" pitchFamily="34" charset="0"/>
              </a:rPr>
              <a:t>, </a:t>
            </a:r>
            <a:r>
              <a:rPr lang="en-US" sz="1700" dirty="0" smtClean="0">
                <a:solidFill>
                  <a:srgbClr val="1F497D"/>
                </a:solidFill>
                <a:latin typeface="Verdana" pitchFamily="34" charset="0"/>
                <a:ea typeface="Verdana" pitchFamily="34" charset="0"/>
                <a:cs typeface="Verdana" pitchFamily="34" charset="0"/>
              </a:rPr>
              <a:t>e.g., by testing for equivalent ratios in a table or graphing on a coordinate plane and observing whether the graph is a straight line through the origin.</a:t>
            </a:r>
          </a:p>
          <a:p>
            <a:pPr marL="571500" lvl="0" indent="-457200">
              <a:buFont typeface="+mj-lt"/>
              <a:buAutoNum type="alphaLcPeriod"/>
            </a:pPr>
            <a:r>
              <a:rPr lang="en-US" sz="1700" b="1" dirty="0" smtClean="0">
                <a:latin typeface="Verdana" pitchFamily="34" charset="0"/>
                <a:ea typeface="Verdana" pitchFamily="34" charset="0"/>
                <a:cs typeface="Verdana" pitchFamily="34" charset="0"/>
              </a:rPr>
              <a:t>Identify the constant of proportionality (unit rate) in tables</a:t>
            </a:r>
            <a:r>
              <a:rPr lang="en-US" sz="1700" dirty="0" smtClean="0">
                <a:latin typeface="Verdana" pitchFamily="34" charset="0"/>
                <a:ea typeface="Verdana" pitchFamily="34" charset="0"/>
                <a:cs typeface="Verdana" pitchFamily="34" charset="0"/>
              </a:rPr>
              <a:t>, </a:t>
            </a:r>
            <a:r>
              <a:rPr lang="en-US" sz="1700" dirty="0" smtClean="0">
                <a:solidFill>
                  <a:srgbClr val="1F497D"/>
                </a:solidFill>
                <a:latin typeface="Verdana" pitchFamily="34" charset="0"/>
                <a:ea typeface="Verdana" pitchFamily="34" charset="0"/>
                <a:cs typeface="Verdana" pitchFamily="34" charset="0"/>
              </a:rPr>
              <a:t>graphs, equations, diagrams, and verbal descriptions of proportional relationships.</a:t>
            </a:r>
          </a:p>
          <a:p>
            <a:pPr marL="571500" lvl="0" indent="-457200">
              <a:buFont typeface="+mj-lt"/>
              <a:buAutoNum type="alphaLcPeriod"/>
            </a:pPr>
            <a:r>
              <a:rPr lang="en-US" sz="1700" b="1" dirty="0" smtClean="0">
                <a:latin typeface="Verdana" pitchFamily="34" charset="0"/>
                <a:ea typeface="Verdana" pitchFamily="34" charset="0"/>
                <a:cs typeface="Verdana" pitchFamily="34" charset="0"/>
              </a:rPr>
              <a:t>Represent proportional relationships by equations</a:t>
            </a:r>
            <a:r>
              <a:rPr lang="en-US" sz="1700" dirty="0" smtClean="0">
                <a:latin typeface="Verdana" pitchFamily="34" charset="0"/>
                <a:ea typeface="Verdana" pitchFamily="34" charset="0"/>
                <a:cs typeface="Verdana" pitchFamily="34" charset="0"/>
              </a:rPr>
              <a:t>. </a:t>
            </a:r>
            <a:r>
              <a:rPr lang="en-US" sz="1700" dirty="0" smtClean="0">
                <a:solidFill>
                  <a:srgbClr val="1F497D"/>
                </a:solidFill>
                <a:latin typeface="Verdana" pitchFamily="34" charset="0"/>
                <a:ea typeface="Verdana" pitchFamily="34" charset="0"/>
                <a:cs typeface="Verdana" pitchFamily="34" charset="0"/>
              </a:rPr>
              <a:t>For example, if total cost t is proportional to the number n of items purchased at a constant price p, the relationship between the total cost and the number of items can be expressed as t = pn.</a:t>
            </a:r>
          </a:p>
          <a:p>
            <a:pPr marL="571500" lvl="0" indent="-457200">
              <a:buFont typeface="+mj-lt"/>
              <a:buAutoNum type="alphaLcPeriod"/>
            </a:pPr>
            <a:r>
              <a:rPr lang="en-US" sz="1700" dirty="0" smtClean="0">
                <a:solidFill>
                  <a:srgbClr val="1F497D"/>
                </a:solidFill>
                <a:latin typeface="Verdana" pitchFamily="34" charset="0"/>
                <a:ea typeface="Verdana" pitchFamily="34" charset="0"/>
                <a:cs typeface="Verdana" pitchFamily="34" charset="0"/>
              </a:rPr>
              <a:t>Explain what a point (x, y) on the graph of a proportional relationship means in terms of the situation, with special attention to the points (0, 0) and (1, r) where r is the unit rate.</a:t>
            </a:r>
            <a:endParaRPr lang="en-US" sz="1700" dirty="0">
              <a:solidFill>
                <a:srgbClr val="1F497D"/>
              </a:solidFill>
              <a:latin typeface="Verdana" pitchFamily="34" charset="0"/>
              <a:ea typeface="Verdana" pitchFamily="34" charset="0"/>
              <a:cs typeface="Verdana" pitchFamily="34" charset="0"/>
            </a:endParaRPr>
          </a:p>
        </p:txBody>
      </p:sp>
      <p:grpSp>
        <p:nvGrpSpPr>
          <p:cNvPr id="2" name="Group 10"/>
          <p:cNvGrpSpPr/>
          <p:nvPr/>
        </p:nvGrpSpPr>
        <p:grpSpPr>
          <a:xfrm>
            <a:off x="7498250" y="319177"/>
            <a:ext cx="1246214" cy="1223828"/>
            <a:chOff x="0" y="0"/>
            <a:chExt cx="3011805" cy="3277235"/>
          </a:xfrm>
        </p:grpSpPr>
        <p:grpSp>
          <p:nvGrpSpPr>
            <p:cNvPr id="3" name="Group 7"/>
            <p:cNvGrpSpPr/>
            <p:nvPr/>
          </p:nvGrpSpPr>
          <p:grpSpPr>
            <a:xfrm>
              <a:off x="0" y="0"/>
              <a:ext cx="3011805" cy="3277235"/>
              <a:chOff x="0" y="0"/>
              <a:chExt cx="3011805" cy="3277235"/>
            </a:xfrm>
          </p:grpSpPr>
          <p:grpSp>
            <p:nvGrpSpPr>
              <p:cNvPr id="7" name="Group 10"/>
              <p:cNvGrpSpPr>
                <a:grpSpLocks/>
              </p:cNvGrpSpPr>
              <p:nvPr/>
            </p:nvGrpSpPr>
            <p:grpSpPr bwMode="auto">
              <a:xfrm>
                <a:off x="0" y="0"/>
                <a:ext cx="3011805" cy="3277235"/>
                <a:chOff x="7708" y="7499"/>
                <a:chExt cx="4743" cy="5161"/>
              </a:xfrm>
            </p:grpSpPr>
            <p:sp>
              <p:nvSpPr>
                <p:cNvPr id="33" name="Freeform 32"/>
                <p:cNvSpPr>
                  <a:spLocks/>
                </p:cNvSpPr>
                <p:nvPr/>
              </p:nvSpPr>
              <p:spPr bwMode="auto">
                <a:xfrm>
                  <a:off x="7708" y="8907"/>
                  <a:ext cx="1619" cy="1890"/>
                </a:xfrm>
                <a:custGeom>
                  <a:avLst/>
                  <a:gdLst>
                    <a:gd name="T0" fmla="*/ 1619 w 1619"/>
                    <a:gd name="T1" fmla="*/ 0 h 1890"/>
                    <a:gd name="T2" fmla="*/ 1463 w 1619"/>
                    <a:gd name="T3" fmla="*/ 14 h 1890"/>
                    <a:gd name="T4" fmla="*/ 1378 w 1619"/>
                    <a:gd name="T5" fmla="*/ 28 h 1890"/>
                    <a:gd name="T6" fmla="*/ 1221 w 1619"/>
                    <a:gd name="T7" fmla="*/ 56 h 1890"/>
                    <a:gd name="T8" fmla="*/ 1065 w 1619"/>
                    <a:gd name="T9" fmla="*/ 113 h 1890"/>
                    <a:gd name="T10" fmla="*/ 923 w 1619"/>
                    <a:gd name="T11" fmla="*/ 184 h 1890"/>
                    <a:gd name="T12" fmla="*/ 781 w 1619"/>
                    <a:gd name="T13" fmla="*/ 270 h 1890"/>
                    <a:gd name="T14" fmla="*/ 710 w 1619"/>
                    <a:gd name="T15" fmla="*/ 327 h 1890"/>
                    <a:gd name="T16" fmla="*/ 583 w 1619"/>
                    <a:gd name="T17" fmla="*/ 426 h 1890"/>
                    <a:gd name="T18" fmla="*/ 469 w 1619"/>
                    <a:gd name="T19" fmla="*/ 554 h 1890"/>
                    <a:gd name="T20" fmla="*/ 370 w 1619"/>
                    <a:gd name="T21" fmla="*/ 682 h 1890"/>
                    <a:gd name="T22" fmla="*/ 313 w 1619"/>
                    <a:gd name="T23" fmla="*/ 767 h 1890"/>
                    <a:gd name="T24" fmla="*/ 228 w 1619"/>
                    <a:gd name="T25" fmla="*/ 909 h 1890"/>
                    <a:gd name="T26" fmla="*/ 157 w 1619"/>
                    <a:gd name="T27" fmla="*/ 1066 h 1890"/>
                    <a:gd name="T28" fmla="*/ 100 w 1619"/>
                    <a:gd name="T29" fmla="*/ 1236 h 1890"/>
                    <a:gd name="T30" fmla="*/ 43 w 1619"/>
                    <a:gd name="T31" fmla="*/ 1407 h 1890"/>
                    <a:gd name="T32" fmla="*/ 29 w 1619"/>
                    <a:gd name="T33" fmla="*/ 1507 h 1890"/>
                    <a:gd name="T34" fmla="*/ 0 w 1619"/>
                    <a:gd name="T35" fmla="*/ 1691 h 1890"/>
                    <a:gd name="T36" fmla="*/ 0 w 1619"/>
                    <a:gd name="T37" fmla="*/ 1890 h 1890"/>
                    <a:gd name="T38" fmla="*/ 29 w 1619"/>
                    <a:gd name="T39" fmla="*/ 1791 h 1890"/>
                    <a:gd name="T40" fmla="*/ 43 w 1619"/>
                    <a:gd name="T41" fmla="*/ 1606 h 1890"/>
                    <a:gd name="T42" fmla="*/ 57 w 1619"/>
                    <a:gd name="T43" fmla="*/ 1521 h 1890"/>
                    <a:gd name="T44" fmla="*/ 100 w 1619"/>
                    <a:gd name="T45" fmla="*/ 1336 h 1890"/>
                    <a:gd name="T46" fmla="*/ 157 w 1619"/>
                    <a:gd name="T47" fmla="*/ 1165 h 1890"/>
                    <a:gd name="T48" fmla="*/ 228 w 1619"/>
                    <a:gd name="T49" fmla="*/ 995 h 1890"/>
                    <a:gd name="T50" fmla="*/ 299 w 1619"/>
                    <a:gd name="T51" fmla="*/ 853 h 1890"/>
                    <a:gd name="T52" fmla="*/ 398 w 1619"/>
                    <a:gd name="T53" fmla="*/ 710 h 1890"/>
                    <a:gd name="T54" fmla="*/ 497 w 1619"/>
                    <a:gd name="T55" fmla="*/ 582 h 1890"/>
                    <a:gd name="T56" fmla="*/ 611 w 1619"/>
                    <a:gd name="T57" fmla="*/ 455 h 1890"/>
                    <a:gd name="T58" fmla="*/ 739 w 1619"/>
                    <a:gd name="T59" fmla="*/ 341 h 1890"/>
                    <a:gd name="T60" fmla="*/ 866 w 1619"/>
                    <a:gd name="T61" fmla="*/ 255 h 1890"/>
                    <a:gd name="T62" fmla="*/ 1008 w 1619"/>
                    <a:gd name="T63" fmla="*/ 184 h 1890"/>
                    <a:gd name="T64" fmla="*/ 1150 w 1619"/>
                    <a:gd name="T65" fmla="*/ 113 h 1890"/>
                    <a:gd name="T66" fmla="*/ 1307 w 1619"/>
                    <a:gd name="T67" fmla="*/ 71 h 1890"/>
                    <a:gd name="T68" fmla="*/ 1392 w 1619"/>
                    <a:gd name="T69" fmla="*/ 56 h 1890"/>
                    <a:gd name="T70" fmla="*/ 1548 w 1619"/>
                    <a:gd name="T71" fmla="*/ 4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1619" y="28"/>
                      </a:moveTo>
                      <a:lnTo>
                        <a:pt x="1619" y="0"/>
                      </a:lnTo>
                      <a:lnTo>
                        <a:pt x="1548" y="0"/>
                      </a:lnTo>
                      <a:lnTo>
                        <a:pt x="1463" y="14"/>
                      </a:lnTo>
                      <a:lnTo>
                        <a:pt x="1378" y="28"/>
                      </a:lnTo>
                      <a:lnTo>
                        <a:pt x="1378" y="28"/>
                      </a:lnTo>
                      <a:lnTo>
                        <a:pt x="1292" y="42"/>
                      </a:lnTo>
                      <a:lnTo>
                        <a:pt x="1221" y="56"/>
                      </a:lnTo>
                      <a:lnTo>
                        <a:pt x="1136" y="85"/>
                      </a:lnTo>
                      <a:lnTo>
                        <a:pt x="1065" y="113"/>
                      </a:lnTo>
                      <a:lnTo>
                        <a:pt x="994" y="142"/>
                      </a:lnTo>
                      <a:lnTo>
                        <a:pt x="923" y="184"/>
                      </a:lnTo>
                      <a:lnTo>
                        <a:pt x="852" y="227"/>
                      </a:lnTo>
                      <a:lnTo>
                        <a:pt x="781" y="270"/>
                      </a:lnTo>
                      <a:lnTo>
                        <a:pt x="781" y="270"/>
                      </a:lnTo>
                      <a:lnTo>
                        <a:pt x="710" y="327"/>
                      </a:lnTo>
                      <a:lnTo>
                        <a:pt x="654" y="383"/>
                      </a:lnTo>
                      <a:lnTo>
                        <a:pt x="583" y="426"/>
                      </a:lnTo>
                      <a:lnTo>
                        <a:pt x="526" y="497"/>
                      </a:lnTo>
                      <a:lnTo>
                        <a:pt x="469" y="554"/>
                      </a:lnTo>
                      <a:lnTo>
                        <a:pt x="426" y="611"/>
                      </a:lnTo>
                      <a:lnTo>
                        <a:pt x="370" y="682"/>
                      </a:lnTo>
                      <a:lnTo>
                        <a:pt x="327" y="753"/>
                      </a:lnTo>
                      <a:lnTo>
                        <a:pt x="313" y="767"/>
                      </a:lnTo>
                      <a:lnTo>
                        <a:pt x="270" y="838"/>
                      </a:lnTo>
                      <a:lnTo>
                        <a:pt x="228" y="909"/>
                      </a:lnTo>
                      <a:lnTo>
                        <a:pt x="185" y="995"/>
                      </a:lnTo>
                      <a:lnTo>
                        <a:pt x="157" y="1066"/>
                      </a:lnTo>
                      <a:lnTo>
                        <a:pt x="128" y="1151"/>
                      </a:lnTo>
                      <a:lnTo>
                        <a:pt x="100" y="1236"/>
                      </a:lnTo>
                      <a:lnTo>
                        <a:pt x="71" y="1322"/>
                      </a:lnTo>
                      <a:lnTo>
                        <a:pt x="43" y="1407"/>
                      </a:lnTo>
                      <a:lnTo>
                        <a:pt x="29" y="1507"/>
                      </a:lnTo>
                      <a:lnTo>
                        <a:pt x="29" y="1507"/>
                      </a:lnTo>
                      <a:lnTo>
                        <a:pt x="15" y="1606"/>
                      </a:lnTo>
                      <a:lnTo>
                        <a:pt x="0" y="1691"/>
                      </a:lnTo>
                      <a:lnTo>
                        <a:pt x="0" y="1791"/>
                      </a:lnTo>
                      <a:lnTo>
                        <a:pt x="0" y="1890"/>
                      </a:lnTo>
                      <a:lnTo>
                        <a:pt x="29" y="1890"/>
                      </a:lnTo>
                      <a:lnTo>
                        <a:pt x="29" y="1791"/>
                      </a:lnTo>
                      <a:lnTo>
                        <a:pt x="43" y="1691"/>
                      </a:lnTo>
                      <a:lnTo>
                        <a:pt x="43" y="1606"/>
                      </a:lnTo>
                      <a:lnTo>
                        <a:pt x="57" y="1521"/>
                      </a:lnTo>
                      <a:lnTo>
                        <a:pt x="57" y="1521"/>
                      </a:lnTo>
                      <a:lnTo>
                        <a:pt x="71" y="1421"/>
                      </a:lnTo>
                      <a:lnTo>
                        <a:pt x="100" y="1336"/>
                      </a:lnTo>
                      <a:lnTo>
                        <a:pt x="128" y="1251"/>
                      </a:lnTo>
                      <a:lnTo>
                        <a:pt x="157" y="1165"/>
                      </a:lnTo>
                      <a:lnTo>
                        <a:pt x="185" y="1080"/>
                      </a:lnTo>
                      <a:lnTo>
                        <a:pt x="228" y="995"/>
                      </a:lnTo>
                      <a:lnTo>
                        <a:pt x="256" y="924"/>
                      </a:lnTo>
                      <a:lnTo>
                        <a:pt x="299" y="853"/>
                      </a:lnTo>
                      <a:lnTo>
                        <a:pt x="341" y="782"/>
                      </a:lnTo>
                      <a:lnTo>
                        <a:pt x="398" y="710"/>
                      </a:lnTo>
                      <a:lnTo>
                        <a:pt x="441" y="639"/>
                      </a:lnTo>
                      <a:lnTo>
                        <a:pt x="497" y="582"/>
                      </a:lnTo>
                      <a:lnTo>
                        <a:pt x="554" y="511"/>
                      </a:lnTo>
                      <a:lnTo>
                        <a:pt x="611" y="455"/>
                      </a:lnTo>
                      <a:lnTo>
                        <a:pt x="668" y="398"/>
                      </a:lnTo>
                      <a:lnTo>
                        <a:pt x="739" y="341"/>
                      </a:lnTo>
                      <a:lnTo>
                        <a:pt x="795" y="298"/>
                      </a:lnTo>
                      <a:lnTo>
                        <a:pt x="866" y="255"/>
                      </a:lnTo>
                      <a:lnTo>
                        <a:pt x="937" y="213"/>
                      </a:lnTo>
                      <a:lnTo>
                        <a:pt x="1008" y="184"/>
                      </a:lnTo>
                      <a:lnTo>
                        <a:pt x="1079" y="142"/>
                      </a:lnTo>
                      <a:lnTo>
                        <a:pt x="1150" y="113"/>
                      </a:lnTo>
                      <a:lnTo>
                        <a:pt x="1221" y="85"/>
                      </a:lnTo>
                      <a:lnTo>
                        <a:pt x="1307" y="71"/>
                      </a:lnTo>
                      <a:lnTo>
                        <a:pt x="1392" y="56"/>
                      </a:lnTo>
                      <a:lnTo>
                        <a:pt x="1392" y="56"/>
                      </a:lnTo>
                      <a:lnTo>
                        <a:pt x="1463" y="42"/>
                      </a:lnTo>
                      <a:lnTo>
                        <a:pt x="1548" y="42"/>
                      </a:lnTo>
                      <a:lnTo>
                        <a:pt x="1619"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p:cNvSpPr>
                  <a:spLocks/>
                </p:cNvSpPr>
                <p:nvPr/>
              </p:nvSpPr>
              <p:spPr bwMode="auto">
                <a:xfrm>
                  <a:off x="7723" y="10783"/>
                  <a:ext cx="1561" cy="1820"/>
                </a:xfrm>
                <a:custGeom>
                  <a:avLst/>
                  <a:gdLst>
                    <a:gd name="T0" fmla="*/ 0 w 1561"/>
                    <a:gd name="T1" fmla="*/ 0 h 1820"/>
                    <a:gd name="T2" fmla="*/ 0 w 1561"/>
                    <a:gd name="T3" fmla="*/ 157 h 1820"/>
                    <a:gd name="T4" fmla="*/ 14 w 1561"/>
                    <a:gd name="T5" fmla="*/ 313 h 1820"/>
                    <a:gd name="T6" fmla="*/ 28 w 1561"/>
                    <a:gd name="T7" fmla="*/ 398 h 1820"/>
                    <a:gd name="T8" fmla="*/ 56 w 1561"/>
                    <a:gd name="T9" fmla="*/ 555 h 1820"/>
                    <a:gd name="T10" fmla="*/ 113 w 1561"/>
                    <a:gd name="T11" fmla="*/ 697 h 1820"/>
                    <a:gd name="T12" fmla="*/ 170 w 1561"/>
                    <a:gd name="T13" fmla="*/ 839 h 1820"/>
                    <a:gd name="T14" fmla="*/ 255 w 1561"/>
                    <a:gd name="T15" fmla="*/ 981 h 1820"/>
                    <a:gd name="T16" fmla="*/ 298 w 1561"/>
                    <a:gd name="T17" fmla="*/ 1052 h 1820"/>
                    <a:gd name="T18" fmla="*/ 397 w 1561"/>
                    <a:gd name="T19" fmla="*/ 1180 h 1820"/>
                    <a:gd name="T20" fmla="*/ 511 w 1561"/>
                    <a:gd name="T21" fmla="*/ 1294 h 1820"/>
                    <a:gd name="T22" fmla="*/ 624 w 1561"/>
                    <a:gd name="T23" fmla="*/ 1394 h 1820"/>
                    <a:gd name="T24" fmla="*/ 766 w 1561"/>
                    <a:gd name="T25" fmla="*/ 1493 h 1820"/>
                    <a:gd name="T26" fmla="*/ 837 w 1561"/>
                    <a:gd name="T27" fmla="*/ 1550 h 1820"/>
                    <a:gd name="T28" fmla="*/ 979 w 1561"/>
                    <a:gd name="T29" fmla="*/ 1621 h 1820"/>
                    <a:gd name="T30" fmla="*/ 1135 w 1561"/>
                    <a:gd name="T31" fmla="*/ 1692 h 1820"/>
                    <a:gd name="T32" fmla="*/ 1292 w 1561"/>
                    <a:gd name="T33" fmla="*/ 1749 h 1820"/>
                    <a:gd name="T34" fmla="*/ 1462 w 1561"/>
                    <a:gd name="T35" fmla="*/ 1806 h 1820"/>
                    <a:gd name="T36" fmla="*/ 1547 w 1561"/>
                    <a:gd name="T37" fmla="*/ 1820 h 1820"/>
                    <a:gd name="T38" fmla="*/ 1476 w 1561"/>
                    <a:gd name="T39" fmla="*/ 1763 h 1820"/>
                    <a:gd name="T40" fmla="*/ 1391 w 1561"/>
                    <a:gd name="T41" fmla="*/ 1749 h 1820"/>
                    <a:gd name="T42" fmla="*/ 1221 w 1561"/>
                    <a:gd name="T43" fmla="*/ 1692 h 1820"/>
                    <a:gd name="T44" fmla="*/ 1064 w 1561"/>
                    <a:gd name="T45" fmla="*/ 1635 h 1820"/>
                    <a:gd name="T46" fmla="*/ 922 w 1561"/>
                    <a:gd name="T47" fmla="*/ 1564 h 1820"/>
                    <a:gd name="T48" fmla="*/ 780 w 1561"/>
                    <a:gd name="T49" fmla="*/ 1479 h 1820"/>
                    <a:gd name="T50" fmla="*/ 653 w 1561"/>
                    <a:gd name="T51" fmla="*/ 1379 h 1820"/>
                    <a:gd name="T52" fmla="*/ 539 w 1561"/>
                    <a:gd name="T53" fmla="*/ 1266 h 1820"/>
                    <a:gd name="T54" fmla="*/ 426 w 1561"/>
                    <a:gd name="T55" fmla="*/ 1152 h 1820"/>
                    <a:gd name="T56" fmla="*/ 326 w 1561"/>
                    <a:gd name="T57" fmla="*/ 1024 h 1820"/>
                    <a:gd name="T58" fmla="*/ 241 w 1561"/>
                    <a:gd name="T59" fmla="*/ 896 h 1820"/>
                    <a:gd name="T60" fmla="*/ 170 w 1561"/>
                    <a:gd name="T61" fmla="*/ 754 h 1820"/>
                    <a:gd name="T62" fmla="*/ 113 w 1561"/>
                    <a:gd name="T63" fmla="*/ 612 h 1820"/>
                    <a:gd name="T64" fmla="*/ 71 w 1561"/>
                    <a:gd name="T65" fmla="*/ 469 h 1820"/>
                    <a:gd name="T66" fmla="*/ 56 w 1561"/>
                    <a:gd name="T67" fmla="*/ 384 h 1820"/>
                    <a:gd name="T68" fmla="*/ 28 w 1561"/>
                    <a:gd name="T69" fmla="*/ 242 h 1820"/>
                    <a:gd name="T70" fmla="*/ 28 w 1561"/>
                    <a:gd name="T71" fmla="*/ 86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1" h="1820">
                      <a:moveTo>
                        <a:pt x="28" y="0"/>
                      </a:moveTo>
                      <a:lnTo>
                        <a:pt x="0" y="0"/>
                      </a:lnTo>
                      <a:lnTo>
                        <a:pt x="0" y="86"/>
                      </a:lnTo>
                      <a:lnTo>
                        <a:pt x="0" y="157"/>
                      </a:lnTo>
                      <a:lnTo>
                        <a:pt x="0" y="242"/>
                      </a:lnTo>
                      <a:lnTo>
                        <a:pt x="14" y="313"/>
                      </a:lnTo>
                      <a:lnTo>
                        <a:pt x="28" y="398"/>
                      </a:lnTo>
                      <a:lnTo>
                        <a:pt x="28" y="398"/>
                      </a:lnTo>
                      <a:lnTo>
                        <a:pt x="42" y="484"/>
                      </a:lnTo>
                      <a:lnTo>
                        <a:pt x="56" y="555"/>
                      </a:lnTo>
                      <a:lnTo>
                        <a:pt x="85" y="626"/>
                      </a:lnTo>
                      <a:lnTo>
                        <a:pt x="113" y="697"/>
                      </a:lnTo>
                      <a:lnTo>
                        <a:pt x="142" y="768"/>
                      </a:lnTo>
                      <a:lnTo>
                        <a:pt x="170" y="839"/>
                      </a:lnTo>
                      <a:lnTo>
                        <a:pt x="213" y="910"/>
                      </a:lnTo>
                      <a:lnTo>
                        <a:pt x="255" y="981"/>
                      </a:lnTo>
                      <a:lnTo>
                        <a:pt x="255" y="981"/>
                      </a:lnTo>
                      <a:lnTo>
                        <a:pt x="298" y="1052"/>
                      </a:lnTo>
                      <a:lnTo>
                        <a:pt x="355" y="1109"/>
                      </a:lnTo>
                      <a:lnTo>
                        <a:pt x="397" y="1180"/>
                      </a:lnTo>
                      <a:lnTo>
                        <a:pt x="454" y="1237"/>
                      </a:lnTo>
                      <a:lnTo>
                        <a:pt x="511" y="1294"/>
                      </a:lnTo>
                      <a:lnTo>
                        <a:pt x="568" y="1351"/>
                      </a:lnTo>
                      <a:lnTo>
                        <a:pt x="624" y="1394"/>
                      </a:lnTo>
                      <a:lnTo>
                        <a:pt x="695" y="1450"/>
                      </a:lnTo>
                      <a:lnTo>
                        <a:pt x="766" y="1493"/>
                      </a:lnTo>
                      <a:lnTo>
                        <a:pt x="766" y="1507"/>
                      </a:lnTo>
                      <a:lnTo>
                        <a:pt x="837" y="1550"/>
                      </a:lnTo>
                      <a:lnTo>
                        <a:pt x="908" y="1593"/>
                      </a:lnTo>
                      <a:lnTo>
                        <a:pt x="979" y="1621"/>
                      </a:lnTo>
                      <a:lnTo>
                        <a:pt x="1050" y="1664"/>
                      </a:lnTo>
                      <a:lnTo>
                        <a:pt x="1135" y="1692"/>
                      </a:lnTo>
                      <a:lnTo>
                        <a:pt x="1206" y="1735"/>
                      </a:lnTo>
                      <a:lnTo>
                        <a:pt x="1292" y="1749"/>
                      </a:lnTo>
                      <a:lnTo>
                        <a:pt x="1377" y="1777"/>
                      </a:lnTo>
                      <a:lnTo>
                        <a:pt x="1462" y="1806"/>
                      </a:lnTo>
                      <a:lnTo>
                        <a:pt x="1476" y="1806"/>
                      </a:lnTo>
                      <a:lnTo>
                        <a:pt x="1547" y="1820"/>
                      </a:lnTo>
                      <a:lnTo>
                        <a:pt x="1561" y="1792"/>
                      </a:lnTo>
                      <a:lnTo>
                        <a:pt x="1476" y="1763"/>
                      </a:lnTo>
                      <a:lnTo>
                        <a:pt x="1476" y="1763"/>
                      </a:lnTo>
                      <a:lnTo>
                        <a:pt x="1391" y="1749"/>
                      </a:lnTo>
                      <a:lnTo>
                        <a:pt x="1306" y="1721"/>
                      </a:lnTo>
                      <a:lnTo>
                        <a:pt x="1221" y="1692"/>
                      </a:lnTo>
                      <a:lnTo>
                        <a:pt x="1150" y="1664"/>
                      </a:lnTo>
                      <a:lnTo>
                        <a:pt x="1064" y="1635"/>
                      </a:lnTo>
                      <a:lnTo>
                        <a:pt x="993" y="1593"/>
                      </a:lnTo>
                      <a:lnTo>
                        <a:pt x="922" y="1564"/>
                      </a:lnTo>
                      <a:lnTo>
                        <a:pt x="851" y="1522"/>
                      </a:lnTo>
                      <a:lnTo>
                        <a:pt x="780" y="1479"/>
                      </a:lnTo>
                      <a:lnTo>
                        <a:pt x="724" y="1422"/>
                      </a:lnTo>
                      <a:lnTo>
                        <a:pt x="653" y="1379"/>
                      </a:lnTo>
                      <a:lnTo>
                        <a:pt x="596" y="1323"/>
                      </a:lnTo>
                      <a:lnTo>
                        <a:pt x="539" y="1266"/>
                      </a:lnTo>
                      <a:lnTo>
                        <a:pt x="482" y="1209"/>
                      </a:lnTo>
                      <a:lnTo>
                        <a:pt x="426" y="1152"/>
                      </a:lnTo>
                      <a:lnTo>
                        <a:pt x="369" y="1095"/>
                      </a:lnTo>
                      <a:lnTo>
                        <a:pt x="326" y="1024"/>
                      </a:lnTo>
                      <a:lnTo>
                        <a:pt x="284" y="967"/>
                      </a:lnTo>
                      <a:lnTo>
                        <a:pt x="241" y="896"/>
                      </a:lnTo>
                      <a:lnTo>
                        <a:pt x="213" y="825"/>
                      </a:lnTo>
                      <a:lnTo>
                        <a:pt x="170" y="754"/>
                      </a:lnTo>
                      <a:lnTo>
                        <a:pt x="142" y="683"/>
                      </a:lnTo>
                      <a:lnTo>
                        <a:pt x="113" y="612"/>
                      </a:lnTo>
                      <a:lnTo>
                        <a:pt x="85" y="541"/>
                      </a:lnTo>
                      <a:lnTo>
                        <a:pt x="71" y="469"/>
                      </a:lnTo>
                      <a:lnTo>
                        <a:pt x="56" y="384"/>
                      </a:lnTo>
                      <a:lnTo>
                        <a:pt x="56" y="384"/>
                      </a:lnTo>
                      <a:lnTo>
                        <a:pt x="42" y="313"/>
                      </a:lnTo>
                      <a:lnTo>
                        <a:pt x="28" y="242"/>
                      </a:lnTo>
                      <a:lnTo>
                        <a:pt x="28" y="157"/>
                      </a:lnTo>
                      <a:lnTo>
                        <a:pt x="28" y="8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nvGrpSpPr>
                <p:cNvPr id="8" name="Group 34"/>
                <p:cNvGrpSpPr>
                  <a:grpSpLocks/>
                </p:cNvGrpSpPr>
                <p:nvPr/>
              </p:nvGrpSpPr>
              <p:grpSpPr bwMode="auto">
                <a:xfrm>
                  <a:off x="10832" y="8907"/>
                  <a:ext cx="1619" cy="3696"/>
                  <a:chOff x="10832" y="8907"/>
                  <a:chExt cx="1619" cy="3696"/>
                </a:xfrm>
              </p:grpSpPr>
              <p:sp>
                <p:nvSpPr>
                  <p:cNvPr id="41" name="Freeform 40"/>
                  <p:cNvSpPr>
                    <a:spLocks/>
                  </p:cNvSpPr>
                  <p:nvPr/>
                </p:nvSpPr>
                <p:spPr bwMode="auto">
                  <a:xfrm>
                    <a:off x="10832" y="8907"/>
                    <a:ext cx="1619" cy="1890"/>
                  </a:xfrm>
                  <a:custGeom>
                    <a:avLst/>
                    <a:gdLst>
                      <a:gd name="T0" fmla="*/ 0 w 1619"/>
                      <a:gd name="T1" fmla="*/ 28 h 1890"/>
                      <a:gd name="T2" fmla="*/ 156 w 1619"/>
                      <a:gd name="T3" fmla="*/ 42 h 1890"/>
                      <a:gd name="T4" fmla="*/ 241 w 1619"/>
                      <a:gd name="T5" fmla="*/ 56 h 1890"/>
                      <a:gd name="T6" fmla="*/ 398 w 1619"/>
                      <a:gd name="T7" fmla="*/ 85 h 1890"/>
                      <a:gd name="T8" fmla="*/ 540 w 1619"/>
                      <a:gd name="T9" fmla="*/ 142 h 1890"/>
                      <a:gd name="T10" fmla="*/ 682 w 1619"/>
                      <a:gd name="T11" fmla="*/ 213 h 1890"/>
                      <a:gd name="T12" fmla="*/ 824 w 1619"/>
                      <a:gd name="T13" fmla="*/ 298 h 1890"/>
                      <a:gd name="T14" fmla="*/ 951 w 1619"/>
                      <a:gd name="T15" fmla="*/ 398 h 1890"/>
                      <a:gd name="T16" fmla="*/ 1065 w 1619"/>
                      <a:gd name="T17" fmla="*/ 511 h 1890"/>
                      <a:gd name="T18" fmla="*/ 1178 w 1619"/>
                      <a:gd name="T19" fmla="*/ 639 h 1890"/>
                      <a:gd name="T20" fmla="*/ 1278 w 1619"/>
                      <a:gd name="T21" fmla="*/ 782 h 1890"/>
                      <a:gd name="T22" fmla="*/ 1363 w 1619"/>
                      <a:gd name="T23" fmla="*/ 924 h 1890"/>
                      <a:gd name="T24" fmla="*/ 1434 w 1619"/>
                      <a:gd name="T25" fmla="*/ 1080 h 1890"/>
                      <a:gd name="T26" fmla="*/ 1491 w 1619"/>
                      <a:gd name="T27" fmla="*/ 1251 h 1890"/>
                      <a:gd name="T28" fmla="*/ 1548 w 1619"/>
                      <a:gd name="T29" fmla="*/ 1421 h 1890"/>
                      <a:gd name="T30" fmla="*/ 1562 w 1619"/>
                      <a:gd name="T31" fmla="*/ 1521 h 1890"/>
                      <a:gd name="T32" fmla="*/ 1590 w 1619"/>
                      <a:gd name="T33" fmla="*/ 1691 h 1890"/>
                      <a:gd name="T34" fmla="*/ 1590 w 1619"/>
                      <a:gd name="T35" fmla="*/ 1890 h 1890"/>
                      <a:gd name="T36" fmla="*/ 1619 w 1619"/>
                      <a:gd name="T37" fmla="*/ 1791 h 1890"/>
                      <a:gd name="T38" fmla="*/ 1604 w 1619"/>
                      <a:gd name="T39" fmla="*/ 1606 h 1890"/>
                      <a:gd name="T40" fmla="*/ 1590 w 1619"/>
                      <a:gd name="T41" fmla="*/ 1507 h 1890"/>
                      <a:gd name="T42" fmla="*/ 1548 w 1619"/>
                      <a:gd name="T43" fmla="*/ 1322 h 1890"/>
                      <a:gd name="T44" fmla="*/ 1491 w 1619"/>
                      <a:gd name="T45" fmla="*/ 1151 h 1890"/>
                      <a:gd name="T46" fmla="*/ 1434 w 1619"/>
                      <a:gd name="T47" fmla="*/ 995 h 1890"/>
                      <a:gd name="T48" fmla="*/ 1349 w 1619"/>
                      <a:gd name="T49" fmla="*/ 838 h 1890"/>
                      <a:gd name="T50" fmla="*/ 1292 w 1619"/>
                      <a:gd name="T51" fmla="*/ 753 h 1890"/>
                      <a:gd name="T52" fmla="*/ 1207 w 1619"/>
                      <a:gd name="T53" fmla="*/ 611 h 1890"/>
                      <a:gd name="T54" fmla="*/ 1093 w 1619"/>
                      <a:gd name="T55" fmla="*/ 497 h 1890"/>
                      <a:gd name="T56" fmla="*/ 965 w 1619"/>
                      <a:gd name="T57" fmla="*/ 383 h 1890"/>
                      <a:gd name="T58" fmla="*/ 838 w 1619"/>
                      <a:gd name="T59" fmla="*/ 270 h 1890"/>
                      <a:gd name="T60" fmla="*/ 767 w 1619"/>
                      <a:gd name="T61" fmla="*/ 227 h 1890"/>
                      <a:gd name="T62" fmla="*/ 625 w 1619"/>
                      <a:gd name="T63" fmla="*/ 142 h 1890"/>
                      <a:gd name="T64" fmla="*/ 483 w 1619"/>
                      <a:gd name="T65" fmla="*/ 85 h 1890"/>
                      <a:gd name="T66" fmla="*/ 327 w 1619"/>
                      <a:gd name="T67" fmla="*/ 42 h 1890"/>
                      <a:gd name="T68" fmla="*/ 241 w 1619"/>
                      <a:gd name="T69" fmla="*/ 28 h 1890"/>
                      <a:gd name="T70" fmla="*/ 85 w 1619"/>
                      <a:gd name="T71"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9" h="1890">
                        <a:moveTo>
                          <a:pt x="0" y="0"/>
                        </a:moveTo>
                        <a:lnTo>
                          <a:pt x="0" y="28"/>
                        </a:lnTo>
                        <a:lnTo>
                          <a:pt x="85" y="42"/>
                        </a:lnTo>
                        <a:lnTo>
                          <a:pt x="156" y="42"/>
                        </a:lnTo>
                        <a:lnTo>
                          <a:pt x="241" y="56"/>
                        </a:lnTo>
                        <a:lnTo>
                          <a:pt x="241" y="56"/>
                        </a:lnTo>
                        <a:lnTo>
                          <a:pt x="312" y="71"/>
                        </a:lnTo>
                        <a:lnTo>
                          <a:pt x="398" y="85"/>
                        </a:lnTo>
                        <a:lnTo>
                          <a:pt x="469" y="113"/>
                        </a:lnTo>
                        <a:lnTo>
                          <a:pt x="540" y="142"/>
                        </a:lnTo>
                        <a:lnTo>
                          <a:pt x="611" y="184"/>
                        </a:lnTo>
                        <a:lnTo>
                          <a:pt x="682" y="213"/>
                        </a:lnTo>
                        <a:lnTo>
                          <a:pt x="753" y="255"/>
                        </a:lnTo>
                        <a:lnTo>
                          <a:pt x="824" y="298"/>
                        </a:lnTo>
                        <a:lnTo>
                          <a:pt x="880" y="341"/>
                        </a:lnTo>
                        <a:lnTo>
                          <a:pt x="951" y="398"/>
                        </a:lnTo>
                        <a:lnTo>
                          <a:pt x="1008" y="455"/>
                        </a:lnTo>
                        <a:lnTo>
                          <a:pt x="1065" y="511"/>
                        </a:lnTo>
                        <a:lnTo>
                          <a:pt x="1122" y="582"/>
                        </a:lnTo>
                        <a:lnTo>
                          <a:pt x="1178" y="639"/>
                        </a:lnTo>
                        <a:lnTo>
                          <a:pt x="1221" y="710"/>
                        </a:lnTo>
                        <a:lnTo>
                          <a:pt x="1278" y="782"/>
                        </a:lnTo>
                        <a:lnTo>
                          <a:pt x="1320" y="853"/>
                        </a:lnTo>
                        <a:lnTo>
                          <a:pt x="1363" y="924"/>
                        </a:lnTo>
                        <a:lnTo>
                          <a:pt x="1391" y="995"/>
                        </a:lnTo>
                        <a:lnTo>
                          <a:pt x="1434" y="1080"/>
                        </a:lnTo>
                        <a:lnTo>
                          <a:pt x="1462" y="1165"/>
                        </a:lnTo>
                        <a:lnTo>
                          <a:pt x="1491" y="1251"/>
                        </a:lnTo>
                        <a:lnTo>
                          <a:pt x="1519" y="1336"/>
                        </a:lnTo>
                        <a:lnTo>
                          <a:pt x="1548" y="1421"/>
                        </a:lnTo>
                        <a:lnTo>
                          <a:pt x="1562" y="1521"/>
                        </a:lnTo>
                        <a:lnTo>
                          <a:pt x="1562" y="1521"/>
                        </a:lnTo>
                        <a:lnTo>
                          <a:pt x="1576" y="1606"/>
                        </a:lnTo>
                        <a:lnTo>
                          <a:pt x="1590" y="1691"/>
                        </a:lnTo>
                        <a:lnTo>
                          <a:pt x="1590" y="1791"/>
                        </a:lnTo>
                        <a:lnTo>
                          <a:pt x="1590" y="1890"/>
                        </a:lnTo>
                        <a:lnTo>
                          <a:pt x="1619" y="1890"/>
                        </a:lnTo>
                        <a:lnTo>
                          <a:pt x="1619" y="1791"/>
                        </a:lnTo>
                        <a:lnTo>
                          <a:pt x="1619" y="1691"/>
                        </a:lnTo>
                        <a:lnTo>
                          <a:pt x="1604" y="1606"/>
                        </a:lnTo>
                        <a:lnTo>
                          <a:pt x="1590" y="1507"/>
                        </a:lnTo>
                        <a:lnTo>
                          <a:pt x="1590" y="1507"/>
                        </a:lnTo>
                        <a:lnTo>
                          <a:pt x="1576" y="1407"/>
                        </a:lnTo>
                        <a:lnTo>
                          <a:pt x="1548" y="1322"/>
                        </a:lnTo>
                        <a:lnTo>
                          <a:pt x="1519" y="1236"/>
                        </a:lnTo>
                        <a:lnTo>
                          <a:pt x="1491" y="1151"/>
                        </a:lnTo>
                        <a:lnTo>
                          <a:pt x="1462" y="1066"/>
                        </a:lnTo>
                        <a:lnTo>
                          <a:pt x="1434" y="995"/>
                        </a:lnTo>
                        <a:lnTo>
                          <a:pt x="1391" y="909"/>
                        </a:lnTo>
                        <a:lnTo>
                          <a:pt x="1349" y="838"/>
                        </a:lnTo>
                        <a:lnTo>
                          <a:pt x="1306" y="767"/>
                        </a:lnTo>
                        <a:lnTo>
                          <a:pt x="1292" y="753"/>
                        </a:lnTo>
                        <a:lnTo>
                          <a:pt x="1249" y="682"/>
                        </a:lnTo>
                        <a:lnTo>
                          <a:pt x="1207" y="611"/>
                        </a:lnTo>
                        <a:lnTo>
                          <a:pt x="1150" y="554"/>
                        </a:lnTo>
                        <a:lnTo>
                          <a:pt x="1093" y="497"/>
                        </a:lnTo>
                        <a:lnTo>
                          <a:pt x="1036" y="426"/>
                        </a:lnTo>
                        <a:lnTo>
                          <a:pt x="965" y="383"/>
                        </a:lnTo>
                        <a:lnTo>
                          <a:pt x="909" y="327"/>
                        </a:lnTo>
                        <a:lnTo>
                          <a:pt x="838" y="270"/>
                        </a:lnTo>
                        <a:lnTo>
                          <a:pt x="838" y="270"/>
                        </a:lnTo>
                        <a:lnTo>
                          <a:pt x="767" y="227"/>
                        </a:lnTo>
                        <a:lnTo>
                          <a:pt x="696" y="184"/>
                        </a:lnTo>
                        <a:lnTo>
                          <a:pt x="625" y="142"/>
                        </a:lnTo>
                        <a:lnTo>
                          <a:pt x="554" y="113"/>
                        </a:lnTo>
                        <a:lnTo>
                          <a:pt x="483" y="85"/>
                        </a:lnTo>
                        <a:lnTo>
                          <a:pt x="412" y="56"/>
                        </a:lnTo>
                        <a:lnTo>
                          <a:pt x="327" y="42"/>
                        </a:lnTo>
                        <a:lnTo>
                          <a:pt x="241" y="28"/>
                        </a:lnTo>
                        <a:lnTo>
                          <a:pt x="241" y="28"/>
                        </a:lnTo>
                        <a:lnTo>
                          <a:pt x="156" y="14"/>
                        </a:lnTo>
                        <a:lnTo>
                          <a:pt x="85"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10875" y="10783"/>
                    <a:ext cx="1561" cy="1820"/>
                  </a:xfrm>
                  <a:custGeom>
                    <a:avLst/>
                    <a:gdLst>
                      <a:gd name="T0" fmla="*/ 1533 w 1561"/>
                      <a:gd name="T1" fmla="*/ 0 h 1820"/>
                      <a:gd name="T2" fmla="*/ 1533 w 1561"/>
                      <a:gd name="T3" fmla="*/ 157 h 1820"/>
                      <a:gd name="T4" fmla="*/ 1519 w 1561"/>
                      <a:gd name="T5" fmla="*/ 313 h 1820"/>
                      <a:gd name="T6" fmla="*/ 1505 w 1561"/>
                      <a:gd name="T7" fmla="*/ 384 h 1820"/>
                      <a:gd name="T8" fmla="*/ 1476 w 1561"/>
                      <a:gd name="T9" fmla="*/ 541 h 1820"/>
                      <a:gd name="T10" fmla="*/ 1419 w 1561"/>
                      <a:gd name="T11" fmla="*/ 683 h 1820"/>
                      <a:gd name="T12" fmla="*/ 1363 w 1561"/>
                      <a:gd name="T13" fmla="*/ 825 h 1820"/>
                      <a:gd name="T14" fmla="*/ 1277 w 1561"/>
                      <a:gd name="T15" fmla="*/ 967 h 1820"/>
                      <a:gd name="T16" fmla="*/ 1192 w 1561"/>
                      <a:gd name="T17" fmla="*/ 1095 h 1820"/>
                      <a:gd name="T18" fmla="*/ 1093 w 1561"/>
                      <a:gd name="T19" fmla="*/ 1209 h 1820"/>
                      <a:gd name="T20" fmla="*/ 965 w 1561"/>
                      <a:gd name="T21" fmla="*/ 1323 h 1820"/>
                      <a:gd name="T22" fmla="*/ 852 w 1561"/>
                      <a:gd name="T23" fmla="*/ 1422 h 1820"/>
                      <a:gd name="T24" fmla="*/ 710 w 1561"/>
                      <a:gd name="T25" fmla="*/ 1522 h 1820"/>
                      <a:gd name="T26" fmla="*/ 568 w 1561"/>
                      <a:gd name="T27" fmla="*/ 1593 h 1820"/>
                      <a:gd name="T28" fmla="*/ 411 w 1561"/>
                      <a:gd name="T29" fmla="*/ 1664 h 1820"/>
                      <a:gd name="T30" fmla="*/ 255 w 1561"/>
                      <a:gd name="T31" fmla="*/ 1721 h 1820"/>
                      <a:gd name="T32" fmla="*/ 85 w 1561"/>
                      <a:gd name="T33" fmla="*/ 1763 h 1820"/>
                      <a:gd name="T34" fmla="*/ 0 w 1561"/>
                      <a:gd name="T35" fmla="*/ 1792 h 1820"/>
                      <a:gd name="T36" fmla="*/ 85 w 1561"/>
                      <a:gd name="T37" fmla="*/ 1806 h 1820"/>
                      <a:gd name="T38" fmla="*/ 184 w 1561"/>
                      <a:gd name="T39" fmla="*/ 1777 h 1820"/>
                      <a:gd name="T40" fmla="*/ 355 w 1561"/>
                      <a:gd name="T41" fmla="*/ 1735 h 1820"/>
                      <a:gd name="T42" fmla="*/ 511 w 1561"/>
                      <a:gd name="T43" fmla="*/ 1664 h 1820"/>
                      <a:gd name="T44" fmla="*/ 653 w 1561"/>
                      <a:gd name="T45" fmla="*/ 1593 h 1820"/>
                      <a:gd name="T46" fmla="*/ 795 w 1561"/>
                      <a:gd name="T47" fmla="*/ 1507 h 1820"/>
                      <a:gd name="T48" fmla="*/ 866 w 1561"/>
                      <a:gd name="T49" fmla="*/ 1450 h 1820"/>
                      <a:gd name="T50" fmla="*/ 993 w 1561"/>
                      <a:gd name="T51" fmla="*/ 1351 h 1820"/>
                      <a:gd name="T52" fmla="*/ 1107 w 1561"/>
                      <a:gd name="T53" fmla="*/ 1237 h 1820"/>
                      <a:gd name="T54" fmla="*/ 1206 w 1561"/>
                      <a:gd name="T55" fmla="*/ 1109 h 1820"/>
                      <a:gd name="T56" fmla="*/ 1306 w 1561"/>
                      <a:gd name="T57" fmla="*/ 981 h 1820"/>
                      <a:gd name="T58" fmla="*/ 1348 w 1561"/>
                      <a:gd name="T59" fmla="*/ 910 h 1820"/>
                      <a:gd name="T60" fmla="*/ 1419 w 1561"/>
                      <a:gd name="T61" fmla="*/ 768 h 1820"/>
                      <a:gd name="T62" fmla="*/ 1476 w 1561"/>
                      <a:gd name="T63" fmla="*/ 626 h 1820"/>
                      <a:gd name="T64" fmla="*/ 1519 w 1561"/>
                      <a:gd name="T65" fmla="*/ 484 h 1820"/>
                      <a:gd name="T66" fmla="*/ 1533 w 1561"/>
                      <a:gd name="T67" fmla="*/ 398 h 1820"/>
                      <a:gd name="T68" fmla="*/ 1547 w 1561"/>
                      <a:gd name="T69" fmla="*/ 313 h 1820"/>
                      <a:gd name="T70" fmla="*/ 1561 w 1561"/>
                      <a:gd name="T71" fmla="*/ 157 h 1820"/>
                      <a:gd name="T72" fmla="*/ 1561 w 1561"/>
                      <a:gd name="T73" fmla="*/ 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1" h="1820">
                        <a:moveTo>
                          <a:pt x="1561" y="0"/>
                        </a:moveTo>
                        <a:lnTo>
                          <a:pt x="1533" y="0"/>
                        </a:lnTo>
                        <a:lnTo>
                          <a:pt x="1533" y="86"/>
                        </a:lnTo>
                        <a:lnTo>
                          <a:pt x="1533" y="157"/>
                        </a:lnTo>
                        <a:lnTo>
                          <a:pt x="1533" y="242"/>
                        </a:lnTo>
                        <a:lnTo>
                          <a:pt x="1519" y="313"/>
                        </a:lnTo>
                        <a:lnTo>
                          <a:pt x="1505" y="384"/>
                        </a:lnTo>
                        <a:lnTo>
                          <a:pt x="1505" y="384"/>
                        </a:lnTo>
                        <a:lnTo>
                          <a:pt x="1490" y="469"/>
                        </a:lnTo>
                        <a:lnTo>
                          <a:pt x="1476" y="541"/>
                        </a:lnTo>
                        <a:lnTo>
                          <a:pt x="1448" y="612"/>
                        </a:lnTo>
                        <a:lnTo>
                          <a:pt x="1419" y="683"/>
                        </a:lnTo>
                        <a:lnTo>
                          <a:pt x="1391" y="754"/>
                        </a:lnTo>
                        <a:lnTo>
                          <a:pt x="1363" y="825"/>
                        </a:lnTo>
                        <a:lnTo>
                          <a:pt x="1320" y="896"/>
                        </a:lnTo>
                        <a:lnTo>
                          <a:pt x="1277" y="967"/>
                        </a:lnTo>
                        <a:lnTo>
                          <a:pt x="1235" y="1024"/>
                        </a:lnTo>
                        <a:lnTo>
                          <a:pt x="1192" y="1095"/>
                        </a:lnTo>
                        <a:lnTo>
                          <a:pt x="1135" y="1152"/>
                        </a:lnTo>
                        <a:lnTo>
                          <a:pt x="1093" y="1209"/>
                        </a:lnTo>
                        <a:lnTo>
                          <a:pt x="1036" y="1266"/>
                        </a:lnTo>
                        <a:lnTo>
                          <a:pt x="965" y="1323"/>
                        </a:lnTo>
                        <a:lnTo>
                          <a:pt x="908" y="1379"/>
                        </a:lnTo>
                        <a:lnTo>
                          <a:pt x="852" y="1422"/>
                        </a:lnTo>
                        <a:lnTo>
                          <a:pt x="781" y="1479"/>
                        </a:lnTo>
                        <a:lnTo>
                          <a:pt x="710" y="1522"/>
                        </a:lnTo>
                        <a:lnTo>
                          <a:pt x="639" y="1564"/>
                        </a:lnTo>
                        <a:lnTo>
                          <a:pt x="568" y="1593"/>
                        </a:lnTo>
                        <a:lnTo>
                          <a:pt x="497" y="1635"/>
                        </a:lnTo>
                        <a:lnTo>
                          <a:pt x="411" y="1664"/>
                        </a:lnTo>
                        <a:lnTo>
                          <a:pt x="340" y="1692"/>
                        </a:lnTo>
                        <a:lnTo>
                          <a:pt x="255" y="1721"/>
                        </a:lnTo>
                        <a:lnTo>
                          <a:pt x="170" y="1749"/>
                        </a:lnTo>
                        <a:lnTo>
                          <a:pt x="85" y="1763"/>
                        </a:lnTo>
                        <a:lnTo>
                          <a:pt x="85" y="1763"/>
                        </a:lnTo>
                        <a:lnTo>
                          <a:pt x="0" y="1792"/>
                        </a:lnTo>
                        <a:lnTo>
                          <a:pt x="14" y="1820"/>
                        </a:lnTo>
                        <a:lnTo>
                          <a:pt x="85" y="1806"/>
                        </a:lnTo>
                        <a:lnTo>
                          <a:pt x="99" y="1806"/>
                        </a:lnTo>
                        <a:lnTo>
                          <a:pt x="184" y="1777"/>
                        </a:lnTo>
                        <a:lnTo>
                          <a:pt x="269" y="1749"/>
                        </a:lnTo>
                        <a:lnTo>
                          <a:pt x="355" y="1735"/>
                        </a:lnTo>
                        <a:lnTo>
                          <a:pt x="426" y="1692"/>
                        </a:lnTo>
                        <a:lnTo>
                          <a:pt x="511" y="1664"/>
                        </a:lnTo>
                        <a:lnTo>
                          <a:pt x="582" y="1621"/>
                        </a:lnTo>
                        <a:lnTo>
                          <a:pt x="653" y="1593"/>
                        </a:lnTo>
                        <a:lnTo>
                          <a:pt x="724" y="1550"/>
                        </a:lnTo>
                        <a:lnTo>
                          <a:pt x="795" y="1507"/>
                        </a:lnTo>
                        <a:lnTo>
                          <a:pt x="795" y="1493"/>
                        </a:lnTo>
                        <a:lnTo>
                          <a:pt x="866" y="1450"/>
                        </a:lnTo>
                        <a:lnTo>
                          <a:pt x="937" y="1394"/>
                        </a:lnTo>
                        <a:lnTo>
                          <a:pt x="993" y="1351"/>
                        </a:lnTo>
                        <a:lnTo>
                          <a:pt x="1050" y="1294"/>
                        </a:lnTo>
                        <a:lnTo>
                          <a:pt x="1107" y="1237"/>
                        </a:lnTo>
                        <a:lnTo>
                          <a:pt x="1164" y="1180"/>
                        </a:lnTo>
                        <a:lnTo>
                          <a:pt x="1206" y="1109"/>
                        </a:lnTo>
                        <a:lnTo>
                          <a:pt x="1263" y="1052"/>
                        </a:lnTo>
                        <a:lnTo>
                          <a:pt x="1306" y="981"/>
                        </a:lnTo>
                        <a:lnTo>
                          <a:pt x="1306" y="981"/>
                        </a:lnTo>
                        <a:lnTo>
                          <a:pt x="1348" y="910"/>
                        </a:lnTo>
                        <a:lnTo>
                          <a:pt x="1391" y="839"/>
                        </a:lnTo>
                        <a:lnTo>
                          <a:pt x="1419" y="768"/>
                        </a:lnTo>
                        <a:lnTo>
                          <a:pt x="1448" y="697"/>
                        </a:lnTo>
                        <a:lnTo>
                          <a:pt x="1476" y="626"/>
                        </a:lnTo>
                        <a:lnTo>
                          <a:pt x="1505" y="555"/>
                        </a:lnTo>
                        <a:lnTo>
                          <a:pt x="1519" y="484"/>
                        </a:lnTo>
                        <a:lnTo>
                          <a:pt x="1533" y="398"/>
                        </a:lnTo>
                        <a:lnTo>
                          <a:pt x="1533" y="398"/>
                        </a:lnTo>
                        <a:lnTo>
                          <a:pt x="1533" y="398"/>
                        </a:lnTo>
                        <a:lnTo>
                          <a:pt x="1547" y="313"/>
                        </a:lnTo>
                        <a:lnTo>
                          <a:pt x="1561" y="242"/>
                        </a:lnTo>
                        <a:lnTo>
                          <a:pt x="1561" y="157"/>
                        </a:lnTo>
                        <a:lnTo>
                          <a:pt x="1561" y="86"/>
                        </a:lnTo>
                        <a:lnTo>
                          <a:pt x="15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6" name="Rectangle 35"/>
                <p:cNvSpPr>
                  <a:spLocks noChangeArrowheads="1"/>
                </p:cNvSpPr>
                <p:nvPr/>
              </p:nvSpPr>
              <p:spPr bwMode="auto">
                <a:xfrm>
                  <a:off x="9199" y="12617"/>
                  <a:ext cx="1718" cy="4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7" name="Freeform 36"/>
                <p:cNvSpPr>
                  <a:spLocks/>
                </p:cNvSpPr>
                <p:nvPr/>
              </p:nvSpPr>
              <p:spPr bwMode="auto">
                <a:xfrm>
                  <a:off x="9100" y="7599"/>
                  <a:ext cx="241" cy="1322"/>
                </a:xfrm>
                <a:custGeom>
                  <a:avLst/>
                  <a:gdLst>
                    <a:gd name="T0" fmla="*/ 213 w 241"/>
                    <a:gd name="T1" fmla="*/ 1322 h 1322"/>
                    <a:gd name="T2" fmla="*/ 241 w 241"/>
                    <a:gd name="T3" fmla="*/ 1322 h 1322"/>
                    <a:gd name="T4" fmla="*/ 28 w 241"/>
                    <a:gd name="T5" fmla="*/ 0 h 1322"/>
                    <a:gd name="T6" fmla="*/ 0 w 241"/>
                    <a:gd name="T7" fmla="*/ 14 h 1322"/>
                    <a:gd name="T8" fmla="*/ 213 w 241"/>
                    <a:gd name="T9" fmla="*/ 1322 h 1322"/>
                  </a:gdLst>
                  <a:ahLst/>
                  <a:cxnLst>
                    <a:cxn ang="0">
                      <a:pos x="T0" y="T1"/>
                    </a:cxn>
                    <a:cxn ang="0">
                      <a:pos x="T2" y="T3"/>
                    </a:cxn>
                    <a:cxn ang="0">
                      <a:pos x="T4" y="T5"/>
                    </a:cxn>
                    <a:cxn ang="0">
                      <a:pos x="T6" y="T7"/>
                    </a:cxn>
                    <a:cxn ang="0">
                      <a:pos x="T8" y="T9"/>
                    </a:cxn>
                  </a:cxnLst>
                  <a:rect l="0" t="0" r="r" b="b"/>
                  <a:pathLst>
                    <a:path w="241" h="1322">
                      <a:moveTo>
                        <a:pt x="213" y="1322"/>
                      </a:moveTo>
                      <a:lnTo>
                        <a:pt x="241" y="1322"/>
                      </a:lnTo>
                      <a:lnTo>
                        <a:pt x="28" y="0"/>
                      </a:lnTo>
                      <a:lnTo>
                        <a:pt x="0" y="14"/>
                      </a:lnTo>
                      <a:lnTo>
                        <a:pt x="213"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10818" y="7599"/>
                  <a:ext cx="241" cy="1322"/>
                </a:xfrm>
                <a:custGeom>
                  <a:avLst/>
                  <a:gdLst>
                    <a:gd name="T0" fmla="*/ 0 w 241"/>
                    <a:gd name="T1" fmla="*/ 1322 h 1322"/>
                    <a:gd name="T2" fmla="*/ 28 w 241"/>
                    <a:gd name="T3" fmla="*/ 1322 h 1322"/>
                    <a:gd name="T4" fmla="*/ 241 w 241"/>
                    <a:gd name="T5" fmla="*/ 14 h 1322"/>
                    <a:gd name="T6" fmla="*/ 213 w 241"/>
                    <a:gd name="T7" fmla="*/ 0 h 1322"/>
                    <a:gd name="T8" fmla="*/ 0 w 241"/>
                    <a:gd name="T9" fmla="*/ 1322 h 1322"/>
                  </a:gdLst>
                  <a:ahLst/>
                  <a:cxnLst>
                    <a:cxn ang="0">
                      <a:pos x="T0" y="T1"/>
                    </a:cxn>
                    <a:cxn ang="0">
                      <a:pos x="T2" y="T3"/>
                    </a:cxn>
                    <a:cxn ang="0">
                      <a:pos x="T4" y="T5"/>
                    </a:cxn>
                    <a:cxn ang="0">
                      <a:pos x="T6" y="T7"/>
                    </a:cxn>
                    <a:cxn ang="0">
                      <a:pos x="T8" y="T9"/>
                    </a:cxn>
                  </a:cxnLst>
                  <a:rect l="0" t="0" r="r" b="b"/>
                  <a:pathLst>
                    <a:path w="241" h="1322">
                      <a:moveTo>
                        <a:pt x="0" y="1322"/>
                      </a:moveTo>
                      <a:lnTo>
                        <a:pt x="28" y="1322"/>
                      </a:lnTo>
                      <a:lnTo>
                        <a:pt x="241" y="14"/>
                      </a:lnTo>
                      <a:lnTo>
                        <a:pt x="213" y="0"/>
                      </a:lnTo>
                      <a:lnTo>
                        <a:pt x="0" y="13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Oval 38"/>
                <p:cNvSpPr>
                  <a:spLocks noChangeArrowheads="1"/>
                </p:cNvSpPr>
                <p:nvPr/>
              </p:nvSpPr>
              <p:spPr bwMode="auto">
                <a:xfrm>
                  <a:off x="9128" y="7542"/>
                  <a:ext cx="1903" cy="71"/>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Oval 39"/>
                <p:cNvSpPr>
                  <a:spLocks noChangeArrowheads="1"/>
                </p:cNvSpPr>
                <p:nvPr/>
              </p:nvSpPr>
              <p:spPr bwMode="auto">
                <a:xfrm>
                  <a:off x="9100" y="7499"/>
                  <a:ext cx="1959" cy="142"/>
                </a:xfrm>
                <a:prstGeom prst="ellipse">
                  <a:avLst/>
                </a:prstGeom>
                <a:noFill/>
                <a:ln w="1778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5" name="Oval 14"/>
              <p:cNvSpPr>
                <a:spLocks noChangeArrowheads="1"/>
              </p:cNvSpPr>
              <p:nvPr/>
            </p:nvSpPr>
            <p:spPr bwMode="auto">
              <a:xfrm>
                <a:off x="1776095" y="195008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6" name="Oval 15"/>
              <p:cNvSpPr>
                <a:spLocks noChangeArrowheads="1"/>
              </p:cNvSpPr>
              <p:nvPr/>
            </p:nvSpPr>
            <p:spPr bwMode="auto">
              <a:xfrm>
                <a:off x="1722120" y="9753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7" name="Oval 16"/>
              <p:cNvSpPr>
                <a:spLocks noChangeArrowheads="1"/>
              </p:cNvSpPr>
              <p:nvPr/>
            </p:nvSpPr>
            <p:spPr bwMode="auto">
              <a:xfrm>
                <a:off x="748665" y="111061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8" name="Oval 17"/>
              <p:cNvSpPr>
                <a:spLocks noChangeArrowheads="1"/>
              </p:cNvSpPr>
              <p:nvPr/>
            </p:nvSpPr>
            <p:spPr bwMode="auto">
              <a:xfrm>
                <a:off x="1235710" y="1678940"/>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9" name="Oval 18"/>
              <p:cNvSpPr>
                <a:spLocks noChangeArrowheads="1"/>
              </p:cNvSpPr>
              <p:nvPr/>
            </p:nvSpPr>
            <p:spPr bwMode="auto">
              <a:xfrm>
                <a:off x="137096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0" name="Oval 19"/>
              <p:cNvSpPr>
                <a:spLocks noChangeArrowheads="1"/>
              </p:cNvSpPr>
              <p:nvPr/>
            </p:nvSpPr>
            <p:spPr bwMode="auto">
              <a:xfrm>
                <a:off x="1938655" y="12458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1" name="Oval 20"/>
              <p:cNvSpPr>
                <a:spLocks noChangeArrowheads="1"/>
              </p:cNvSpPr>
              <p:nvPr/>
            </p:nvSpPr>
            <p:spPr bwMode="auto">
              <a:xfrm>
                <a:off x="2371725" y="205867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2" name="Oval 21"/>
              <p:cNvSpPr>
                <a:spLocks noChangeArrowheads="1"/>
              </p:cNvSpPr>
              <p:nvPr/>
            </p:nvSpPr>
            <p:spPr bwMode="auto">
              <a:xfrm>
                <a:off x="2479675" y="157099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3" name="Oval 22"/>
              <p:cNvSpPr>
                <a:spLocks noChangeArrowheads="1"/>
              </p:cNvSpPr>
              <p:nvPr/>
            </p:nvSpPr>
            <p:spPr bwMode="auto">
              <a:xfrm>
                <a:off x="1506220" y="2383155"/>
                <a:ext cx="288290" cy="298450"/>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4" name="Oval 23"/>
              <p:cNvSpPr>
                <a:spLocks noChangeArrowheads="1"/>
              </p:cNvSpPr>
              <p:nvPr/>
            </p:nvSpPr>
            <p:spPr bwMode="auto">
              <a:xfrm>
                <a:off x="1506220" y="2870835"/>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5" name="Oval 24"/>
              <p:cNvSpPr>
                <a:spLocks noChangeArrowheads="1"/>
              </p:cNvSpPr>
              <p:nvPr/>
            </p:nvSpPr>
            <p:spPr bwMode="auto">
              <a:xfrm>
                <a:off x="910590" y="2004060"/>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6" name="Oval 25"/>
              <p:cNvSpPr>
                <a:spLocks noChangeArrowheads="1"/>
              </p:cNvSpPr>
              <p:nvPr/>
            </p:nvSpPr>
            <p:spPr bwMode="auto">
              <a:xfrm>
                <a:off x="315595" y="1787525"/>
                <a:ext cx="288925"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7" name="Oval 26"/>
              <p:cNvSpPr>
                <a:spLocks noChangeArrowheads="1"/>
              </p:cNvSpPr>
              <p:nvPr/>
            </p:nvSpPr>
            <p:spPr bwMode="auto">
              <a:xfrm>
                <a:off x="748665" y="281686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28" name="Rectangle 27"/>
              <p:cNvSpPr>
                <a:spLocks noChangeArrowheads="1"/>
              </p:cNvSpPr>
              <p:nvPr/>
            </p:nvSpPr>
            <p:spPr bwMode="auto">
              <a:xfrm>
                <a:off x="414655" y="232727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9" name="Rectangle 28"/>
              <p:cNvSpPr>
                <a:spLocks noChangeArrowheads="1"/>
              </p:cNvSpPr>
              <p:nvPr/>
            </p:nvSpPr>
            <p:spPr bwMode="auto">
              <a:xfrm>
                <a:off x="1073150" y="2383155"/>
                <a:ext cx="288290"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0" name="Rectangle 29"/>
              <p:cNvSpPr>
                <a:spLocks noChangeArrowheads="1"/>
              </p:cNvSpPr>
              <p:nvPr/>
            </p:nvSpPr>
            <p:spPr bwMode="auto">
              <a:xfrm>
                <a:off x="2046605"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1" name="Rectangle 30"/>
              <p:cNvSpPr>
                <a:spLocks noChangeArrowheads="1"/>
              </p:cNvSpPr>
              <p:nvPr/>
            </p:nvSpPr>
            <p:spPr bwMode="auto">
              <a:xfrm>
                <a:off x="2046605" y="2545715"/>
                <a:ext cx="288925" cy="352425"/>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32" name="Rectangle 31"/>
              <p:cNvSpPr>
                <a:spLocks noChangeArrowheads="1"/>
              </p:cNvSpPr>
              <p:nvPr/>
            </p:nvSpPr>
            <p:spPr bwMode="auto">
              <a:xfrm>
                <a:off x="640080" y="1570990"/>
                <a:ext cx="288925" cy="351790"/>
              </a:xfrm>
              <a:prstGeom prst="rect">
                <a:avLst/>
              </a:prstGeom>
              <a:solidFill>
                <a:srgbClr val="008000"/>
              </a:solidFill>
              <a:ln w="17780">
                <a:solidFill>
                  <a:srgbClr val="000000"/>
                </a:solidFill>
                <a:miter lim="800000"/>
                <a:headEnd/>
                <a:tailEnd/>
              </a:ln>
            </p:spPr>
            <p:txBody>
              <a:bodyPr rot="0" vert="horz" wrap="square" lIns="91440" tIns="45720" rIns="91440" bIns="45720" anchor="t" anchorCtr="0" upright="1">
                <a:noAutofit/>
              </a:bodyPr>
              <a:lstStyle/>
              <a:p>
                <a:endParaRPr lang="en-US" dirty="0"/>
              </a:p>
            </p:txBody>
          </p:sp>
        </p:grpSp>
        <p:sp>
          <p:nvSpPr>
            <p:cNvPr id="13" name="Oval 12"/>
            <p:cNvSpPr>
              <a:spLocks noChangeArrowheads="1"/>
            </p:cNvSpPr>
            <p:nvPr/>
          </p:nvSpPr>
          <p:spPr bwMode="auto">
            <a:xfrm>
              <a:off x="2514600" y="2400300"/>
              <a:ext cx="288290" cy="297815"/>
            </a:xfrm>
            <a:prstGeom prst="ellipse">
              <a:avLst/>
            </a:prstGeom>
            <a:solidFill>
              <a:srgbClr val="FF0000"/>
            </a:solidFill>
            <a:ln w="17780">
              <a:solidFill>
                <a:srgbClr val="000000"/>
              </a:solidFill>
              <a:round/>
              <a:headEnd/>
              <a:tailEnd/>
            </a:ln>
          </p:spPr>
          <p:txBody>
            <a:bodyPr rot="0" vert="horz" wrap="square" lIns="91440" tIns="45720" rIns="91440" bIns="45720" anchor="t" anchorCtr="0" upright="1">
              <a:noAutofit/>
            </a:bodyPr>
            <a:lstStyle/>
            <a:p>
              <a:endParaRPr lang="en-US" dirty="0"/>
            </a:p>
          </p:txBody>
        </p:sp>
      </p:grpSp>
      <p:sp>
        <p:nvSpPr>
          <p:cNvPr id="43" name="Left Arrow 42">
            <a:hlinkClick r:id="rId3" action="ppaction://hlinksldjump"/>
          </p:cNvPr>
          <p:cNvSpPr/>
          <p:nvPr/>
        </p:nvSpPr>
        <p:spPr>
          <a:xfrm>
            <a:off x="1405317" y="6256866"/>
            <a:ext cx="605425" cy="287867"/>
          </a:xfrm>
          <a:prstGeom prst="leftArrow">
            <a:avLst/>
          </a:prstGeom>
          <a:solidFill>
            <a:srgbClr val="003366"/>
          </a:solidFill>
          <a:ln>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38489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2"/>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1900" y="5878757"/>
            <a:ext cx="2673270" cy="696059"/>
          </a:xfrm>
          <a:prstGeom prst="rect">
            <a:avLst/>
          </a:prstGeom>
        </p:spPr>
      </p:pic>
      <p:sp>
        <p:nvSpPr>
          <p:cNvPr id="9" name="Title 1"/>
          <p:cNvSpPr txBox="1">
            <a:spLocks/>
          </p:cNvSpPr>
          <p:nvPr/>
        </p:nvSpPr>
        <p:spPr>
          <a:xfrm>
            <a:off x="1" y="6366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Principles to Actions:</a:t>
            </a:r>
            <a:b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br>
            <a:r>
              <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Ensuring Mathematical Success for All</a:t>
            </a:r>
          </a:p>
        </p:txBody>
      </p:sp>
      <p:sp>
        <p:nvSpPr>
          <p:cNvPr id="6" name="Rectangle 3"/>
          <p:cNvSpPr txBox="1">
            <a:spLocks noChangeArrowheads="1"/>
          </p:cNvSpPr>
          <p:nvPr/>
        </p:nvSpPr>
        <p:spPr>
          <a:xfrm>
            <a:off x="673100" y="1845287"/>
            <a:ext cx="7620000" cy="4191000"/>
          </a:xfrm>
          <a:prstGeom prst="rect">
            <a:avLst/>
          </a:prstGeom>
        </p:spPr>
        <p:txBody>
          <a:bodyPr vert="horz" lIns="91440" tIns="45720" rIns="91440" bIns="45720" rtlCol="0">
            <a:normAutofit/>
          </a:bodyPr>
          <a:lstStyle/>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Describes the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supportive conditions, structures, and policies</a:t>
            </a: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 required to give</a:t>
            </a:r>
            <a:r>
              <a:rPr kumimoji="0" lang="en-US" sz="2400" b="0" i="0" u="none" strike="noStrike" kern="1200" cap="none" spc="0" normalizeH="0" noProof="0" dirty="0" smtClean="0">
                <a:ln>
                  <a:noFill/>
                </a:ln>
                <a:solidFill>
                  <a:srgbClr val="003366"/>
                </a:solidFill>
                <a:effectLst/>
                <a:uLnTx/>
                <a:uFillTx/>
                <a:latin typeface="Verdana" pitchFamily="34" charset="0"/>
                <a:ea typeface="Verdana" pitchFamily="34" charset="0"/>
                <a:cs typeface="Verdana" pitchFamily="34" charset="0"/>
              </a:rPr>
              <a:t> all students the power of mathematics</a:t>
            </a:r>
            <a:endPar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endParaRP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Focuses on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teaching and learning</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Engages students in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mathematical thinking</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How to ensure that mathematics achievement is maximized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for every student</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Not specific to any standards; </a:t>
            </a:r>
            <a:r>
              <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it</a:t>
            </a:r>
            <a:r>
              <a:rPr kumimoji="0" lang="ja-JP" altLang="en-US" sz="2400" b="1" i="0" u="none" strike="noStrike" kern="1200" cap="none" spc="0" normalizeH="0" baseline="0" noProof="0" dirty="0" smtClean="0">
                <a:ln>
                  <a:noFill/>
                </a:ln>
                <a:solidFill>
                  <a:srgbClr val="003366"/>
                </a:solidFill>
                <a:effectLst/>
                <a:uLnTx/>
                <a:uFillTx/>
                <a:latin typeface="Verdana" pitchFamily="34" charset="0"/>
                <a:ea typeface="ＭＳ Ｐゴシック" pitchFamily="34" charset="-128"/>
                <a:cs typeface="Verdana" pitchFamily="34" charset="0"/>
              </a:rPr>
              <a:t>’</a:t>
            </a:r>
            <a:r>
              <a:rPr kumimoji="0" lang="en-US" altLang="ja-JP"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s universal</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3" name="Picture 2" descr="14861 principles to action cover.psd"/>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7001" y="938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TextBox 6"/>
          <p:cNvSpPr txBox="1"/>
          <p:nvPr/>
        </p:nvSpPr>
        <p:spPr>
          <a:xfrm>
            <a:off x="2905125" y="304800"/>
            <a:ext cx="3305175" cy="369332"/>
          </a:xfrm>
          <a:prstGeom prst="rect">
            <a:avLst/>
          </a:prstGeom>
          <a:noFill/>
        </p:spPr>
        <p:txBody>
          <a:bodyPr wrap="square" rtlCol="0">
            <a:spAutoFit/>
          </a:bodyPr>
          <a:lstStyle/>
          <a:p>
            <a:pPr algn="ctr"/>
            <a:r>
              <a:rPr lang="en-US" b="1" i="1" dirty="0" smtClean="0">
                <a:solidFill>
                  <a:srgbClr val="003366"/>
                </a:solidFill>
                <a:latin typeface="Verdana" pitchFamily="34" charset="0"/>
                <a:ea typeface="Verdana" pitchFamily="34" charset="0"/>
                <a:cs typeface="Verdana" pitchFamily="34" charset="0"/>
              </a:rPr>
              <a:t>Alternate template</a:t>
            </a:r>
            <a:endParaRPr lang="en-US" b="1" i="1" dirty="0">
              <a:solidFill>
                <a:srgbClr val="003366"/>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79533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chemeClr val="tx2"/>
                </a:solidFill>
                <a:latin typeface="Verdana"/>
                <a:cs typeface="Verdana"/>
              </a:rPr>
              <a:t>Principles to Actions: </a:t>
            </a:r>
            <a:br>
              <a:rPr lang="en-US" sz="2800" b="1" i="1" dirty="0" smtClean="0">
                <a:solidFill>
                  <a:schemeClr val="tx2"/>
                </a:solidFill>
                <a:latin typeface="Verdana"/>
                <a:cs typeface="Verdana"/>
              </a:rPr>
            </a:br>
            <a:r>
              <a:rPr lang="en-US" sz="2800" b="1" i="1" dirty="0" smtClean="0">
                <a:solidFill>
                  <a:schemeClr val="tx2"/>
                </a:solidFill>
                <a:latin typeface="Verdana"/>
                <a:cs typeface="Verdana"/>
              </a:rPr>
              <a:t>Ensuring Mathematical Success for All</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181099" y="1727200"/>
            <a:ext cx="4484833" cy="4191000"/>
          </a:xfrm>
          <a:prstGeom prst="rect">
            <a:avLst/>
          </a:prstGeom>
        </p:spPr>
        <p:txBody>
          <a:bodyPr vert="horz" lIns="91440" tIns="45720" rIns="91440" bIns="45720" rtlCol="0">
            <a:noAutofit/>
          </a:bodyPr>
          <a:lstStyle/>
          <a:p>
            <a:pPr>
              <a:spcBef>
                <a:spcPts val="600"/>
              </a:spcBef>
              <a:spcAft>
                <a:spcPts val="600"/>
              </a:spcAft>
            </a:pPr>
            <a:r>
              <a:rPr lang="en-US" sz="2400" dirty="0" smtClean="0">
                <a:solidFill>
                  <a:schemeClr val="tx2"/>
                </a:solidFill>
                <a:latin typeface="Verdana"/>
                <a:cs typeface="Verdana"/>
              </a:rPr>
              <a:t>The primary purpose of PtA is to fill the gap between the adoption of rigorous standards and the enactment of practices, policies, programs, and actions required for successful implementation of those standards.</a:t>
            </a:r>
            <a:endParaRPr lang="en-US" sz="2400" dirty="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cstate="print"/>
          <a:srcRect/>
          <a:stretch>
            <a:fillRect/>
          </a:stretch>
        </p:blipFill>
        <p:spPr bwMode="auto">
          <a:xfrm>
            <a:off x="5934077" y="1727200"/>
            <a:ext cx="2480221" cy="3530668"/>
          </a:xfrm>
          <a:prstGeom prst="rect">
            <a:avLst/>
          </a:prstGeom>
          <a:noFill/>
          <a:ln w="9525">
            <a:noFill/>
            <a:miter lim="800000"/>
            <a:headEnd/>
            <a:tailEnd/>
          </a:ln>
        </p:spPr>
      </p:pic>
    </p:spTree>
    <p:extLst>
      <p:ext uri="{BB962C8B-B14F-4D97-AF65-F5344CB8AC3E}">
        <p14:creationId xmlns="" xmlns:p14="http://schemas.microsoft.com/office/powerpoint/2010/main" val="105506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Guiding Principles </a:t>
            </a:r>
          </a:p>
          <a:p>
            <a:pPr lvl="0" algn="ctr">
              <a:spcBef>
                <a:spcPct val="0"/>
              </a:spcBef>
              <a:defRPr/>
            </a:pPr>
            <a:r>
              <a:rPr lang="en-US" sz="2800" b="1" dirty="0" smtClean="0">
                <a:solidFill>
                  <a:schemeClr val="tx2"/>
                </a:solidFill>
                <a:latin typeface="Verdana"/>
                <a:cs typeface="Verdana"/>
              </a:rPr>
              <a:t>for School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420667" y="1720728"/>
            <a:ext cx="7199458" cy="4191000"/>
          </a:xfrm>
          <a:prstGeom prst="rect">
            <a:avLst/>
          </a:prstGeom>
        </p:spPr>
        <p:txBody>
          <a:bodyPr vert="horz" lIns="91440" tIns="45720" rIns="91440" bIns="45720" rtlCol="0">
            <a:noAutofit/>
          </a:bodyPr>
          <a:lstStyle/>
          <a:p>
            <a:pPr marL="457200" indent="-457200">
              <a:buAutoNum type="arabicPeriod"/>
            </a:pPr>
            <a:endParaRPr lang="en-US" sz="3200" b="1" dirty="0" smtClean="0">
              <a:solidFill>
                <a:schemeClr val="tx2"/>
              </a:solidFill>
              <a:latin typeface="Verdana"/>
              <a:cs typeface="Verdana"/>
            </a:endParaRPr>
          </a:p>
          <a:p>
            <a:pPr marL="457200" indent="-457200">
              <a:buAutoNum type="arabicPeriod"/>
            </a:pPr>
            <a:r>
              <a:rPr lang="en-US" sz="2800" b="1" dirty="0" smtClean="0">
                <a:solidFill>
                  <a:schemeClr val="tx2"/>
                </a:solidFill>
                <a:latin typeface="Verdana"/>
                <a:cs typeface="Verdana"/>
              </a:rPr>
              <a:t>Teaching and Learning</a:t>
            </a:r>
          </a:p>
          <a:p>
            <a:pPr marL="457200" indent="-457200">
              <a:buAutoNum type="arabicPeriod"/>
            </a:pPr>
            <a:endParaRPr lang="en-US" sz="2400" i="1" dirty="0" smtClean="0">
              <a:solidFill>
                <a:srgbClr val="1F497D"/>
              </a:solidFill>
              <a:latin typeface="Verdana"/>
              <a:cs typeface="Verdana"/>
            </a:endParaRPr>
          </a:p>
          <a:p>
            <a:r>
              <a:rPr lang="en-US" sz="2800" i="1" dirty="0" smtClean="0">
                <a:solidFill>
                  <a:srgbClr val="1F497D"/>
                </a:solidFill>
                <a:latin typeface="Verdana"/>
                <a:cs typeface="Verdana"/>
              </a:rPr>
              <a:t>Effective teaching is the non-negotiable core that ensures that all students learn mathematics at high levels.</a:t>
            </a:r>
            <a:endParaRPr lang="en-US" sz="2800" i="1" dirty="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Guiding Principles </a:t>
            </a:r>
          </a:p>
          <a:p>
            <a:pPr lvl="0" algn="ctr">
              <a:spcBef>
                <a:spcPct val="0"/>
              </a:spcBef>
              <a:defRPr/>
            </a:pPr>
            <a:r>
              <a:rPr lang="en-US" sz="2800" b="1" dirty="0" smtClean="0">
                <a:solidFill>
                  <a:schemeClr val="tx2"/>
                </a:solidFill>
                <a:latin typeface="Verdana"/>
                <a:cs typeface="Verdana"/>
              </a:rPr>
              <a:t>for School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400" b="1" dirty="0" smtClean="0">
                <a:solidFill>
                  <a:schemeClr val="tx2"/>
                </a:solidFill>
                <a:latin typeface="Verdana"/>
                <a:cs typeface="Verdana"/>
              </a:rPr>
              <a:t>Teaching and Learning</a:t>
            </a:r>
          </a:p>
          <a:p>
            <a:pPr marL="457200" indent="-457200">
              <a:lnSpc>
                <a:spcPct val="150000"/>
              </a:lnSpc>
              <a:buAutoNum type="arabicPeriod"/>
            </a:pPr>
            <a:r>
              <a:rPr lang="en-US" sz="2400" b="1" dirty="0" smtClean="0">
                <a:solidFill>
                  <a:schemeClr val="tx2"/>
                </a:solidFill>
                <a:latin typeface="Verdana"/>
                <a:cs typeface="Verdana"/>
              </a:rPr>
              <a:t>Access and Equity</a:t>
            </a:r>
          </a:p>
          <a:p>
            <a:pPr marL="457200" indent="-457200">
              <a:lnSpc>
                <a:spcPct val="150000"/>
              </a:lnSpc>
              <a:buAutoNum type="arabicPeriod"/>
            </a:pPr>
            <a:r>
              <a:rPr lang="en-US" sz="2400" b="1" dirty="0" smtClean="0">
                <a:solidFill>
                  <a:schemeClr val="tx2"/>
                </a:solidFill>
                <a:latin typeface="Verdana"/>
                <a:cs typeface="Verdana"/>
              </a:rPr>
              <a:t>Curriculum</a:t>
            </a:r>
          </a:p>
          <a:p>
            <a:pPr marL="457200" indent="-457200">
              <a:lnSpc>
                <a:spcPct val="150000"/>
              </a:lnSpc>
              <a:buAutoNum type="arabicPeriod"/>
            </a:pPr>
            <a:r>
              <a:rPr lang="en-US" sz="2400" b="1" dirty="0" smtClean="0">
                <a:solidFill>
                  <a:schemeClr val="tx2"/>
                </a:solidFill>
                <a:latin typeface="Verdana"/>
                <a:cs typeface="Verdana"/>
              </a:rPr>
              <a:t>Tools and Technology</a:t>
            </a:r>
          </a:p>
          <a:p>
            <a:pPr marL="457200" indent="-457200">
              <a:lnSpc>
                <a:spcPct val="150000"/>
              </a:lnSpc>
              <a:buAutoNum type="arabicPeriod"/>
            </a:pPr>
            <a:r>
              <a:rPr lang="en-US" sz="2400" b="1" dirty="0" smtClean="0">
                <a:solidFill>
                  <a:schemeClr val="tx2"/>
                </a:solidFill>
                <a:latin typeface="Verdana"/>
                <a:cs typeface="Verdana"/>
              </a:rPr>
              <a:t>Assessment</a:t>
            </a:r>
          </a:p>
          <a:p>
            <a:pPr marL="457200" indent="-457200">
              <a:lnSpc>
                <a:spcPct val="150000"/>
              </a:lnSpc>
              <a:buAutoNum type="arabicPeriod"/>
            </a:pPr>
            <a:r>
              <a:rPr lang="en-US" sz="2400" b="1" dirty="0" smtClean="0">
                <a:solidFill>
                  <a:schemeClr val="tx2"/>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492990"/>
          </a:xfrm>
          <a:prstGeom prst="rect">
            <a:avLst/>
          </a:prstGeom>
          <a:noFill/>
        </p:spPr>
        <p:txBody>
          <a:bodyPr wrap="square" rtlCol="0">
            <a:spAutoFit/>
          </a:bodyPr>
          <a:lstStyle/>
          <a:p>
            <a:r>
              <a:rPr lang="en-US" sz="2400" dirty="0" smtClean="0">
                <a:solidFill>
                  <a:srgbClr val="1F497D"/>
                </a:solidFill>
                <a:latin typeface="Verdana"/>
                <a:cs typeface="Verdana"/>
              </a:rPr>
              <a:t>Essential Elements</a:t>
            </a:r>
          </a:p>
          <a:p>
            <a:r>
              <a:rPr lang="en-US" sz="2400" dirty="0" smtClean="0">
                <a:solidFill>
                  <a:srgbClr val="1F497D"/>
                </a:solidFill>
                <a:latin typeface="Verdana"/>
                <a:cs typeface="Verdana"/>
              </a:rPr>
              <a:t>of Effective Math</a:t>
            </a:r>
          </a:p>
          <a:p>
            <a:r>
              <a:rPr lang="en-US" sz="2400" dirty="0" smtClean="0">
                <a:solidFill>
                  <a:srgbClr val="1F497D"/>
                </a:solidFill>
                <a:latin typeface="Verdana"/>
                <a:cs typeface="Verdana"/>
              </a:rPr>
              <a:t>Programs</a:t>
            </a:r>
          </a:p>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5506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Guiding Principles </a:t>
            </a:r>
          </a:p>
          <a:p>
            <a:pPr lvl="0" algn="ctr">
              <a:spcBef>
                <a:spcPct val="0"/>
              </a:spcBef>
              <a:defRPr/>
            </a:pPr>
            <a:r>
              <a:rPr lang="en-US" sz="2800" b="1" dirty="0" smtClean="0">
                <a:solidFill>
                  <a:schemeClr val="tx2"/>
                </a:solidFill>
                <a:latin typeface="Verdana"/>
                <a:cs typeface="Verdana"/>
              </a:rPr>
              <a:t>for School Mathematics</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720728"/>
            <a:ext cx="4751533" cy="4191000"/>
          </a:xfrm>
          <a:prstGeom prst="rect">
            <a:avLst/>
          </a:prstGeom>
        </p:spPr>
        <p:txBody>
          <a:bodyPr vert="horz" lIns="91440" tIns="45720" rIns="91440" bIns="45720" rtlCol="0">
            <a:noAutofit/>
          </a:bodyPr>
          <a:lstStyle/>
          <a:p>
            <a:pPr indent="-457200">
              <a:buFont typeface="+mj-lt"/>
              <a:buAutoNum type="arabicPeriod"/>
            </a:pPr>
            <a:r>
              <a:rPr lang="en-US" sz="2400" b="1" dirty="0" smtClean="0">
                <a:solidFill>
                  <a:schemeClr val="tx2"/>
                </a:solidFill>
                <a:latin typeface="Verdana"/>
                <a:cs typeface="Verdana"/>
              </a:rPr>
              <a:t>Teaching and Learning</a:t>
            </a:r>
          </a:p>
          <a:p>
            <a:pPr indent="-457200">
              <a:buFont typeface="+mj-lt"/>
              <a:buAutoNum type="arabicPeriod"/>
            </a:pPr>
            <a:endParaRPr lang="en-US" sz="2400" b="1" dirty="0" smtClean="0">
              <a:solidFill>
                <a:schemeClr val="tx2"/>
              </a:solidFill>
              <a:latin typeface="Verdana"/>
              <a:cs typeface="Verdana"/>
            </a:endParaRPr>
          </a:p>
          <a:p>
            <a:pPr indent="-457200">
              <a:buFont typeface="+mj-lt"/>
              <a:buAutoNum type="arabicPeriod"/>
            </a:pPr>
            <a:r>
              <a:rPr lang="en-US" sz="2400" dirty="0" smtClean="0">
                <a:solidFill>
                  <a:schemeClr val="tx2"/>
                </a:solidFill>
                <a:latin typeface="Verdana"/>
                <a:cs typeface="Verdana"/>
              </a:rPr>
              <a:t>Access and Equity</a:t>
            </a:r>
          </a:p>
          <a:p>
            <a:pPr indent="-457200">
              <a:buFont typeface="+mj-lt"/>
              <a:buAutoNum type="arabicPeriod"/>
            </a:pPr>
            <a:endParaRPr lang="en-US" sz="2400" dirty="0" smtClean="0">
              <a:solidFill>
                <a:schemeClr val="tx2"/>
              </a:solidFill>
              <a:latin typeface="Verdana"/>
              <a:cs typeface="Verdana"/>
            </a:endParaRPr>
          </a:p>
          <a:p>
            <a:pPr indent="-457200">
              <a:buFont typeface="+mj-lt"/>
              <a:buAutoNum type="arabicPeriod"/>
            </a:pPr>
            <a:r>
              <a:rPr lang="en-US" sz="2400" dirty="0" smtClean="0">
                <a:solidFill>
                  <a:schemeClr val="tx2"/>
                </a:solidFill>
                <a:latin typeface="Verdana"/>
                <a:cs typeface="Verdana"/>
              </a:rPr>
              <a:t>Curriculum</a:t>
            </a:r>
          </a:p>
          <a:p>
            <a:pPr indent="-457200">
              <a:buFont typeface="+mj-lt"/>
              <a:buAutoNum type="arabicPeriod"/>
            </a:pPr>
            <a:endParaRPr lang="en-US" sz="2400" dirty="0" smtClean="0">
              <a:solidFill>
                <a:schemeClr val="tx2"/>
              </a:solidFill>
              <a:latin typeface="Verdana"/>
              <a:cs typeface="Verdana"/>
            </a:endParaRPr>
          </a:p>
          <a:p>
            <a:pPr indent="-457200">
              <a:buFont typeface="+mj-lt"/>
              <a:buAutoNum type="arabicPeriod"/>
            </a:pPr>
            <a:r>
              <a:rPr lang="en-US" sz="2400" dirty="0" smtClean="0">
                <a:solidFill>
                  <a:schemeClr val="tx2"/>
                </a:solidFill>
                <a:latin typeface="Verdana"/>
                <a:cs typeface="Verdana"/>
              </a:rPr>
              <a:t>Tools and Technology</a:t>
            </a:r>
          </a:p>
          <a:p>
            <a:pPr indent="-457200">
              <a:buFont typeface="+mj-lt"/>
              <a:buAutoNum type="arabicPeriod"/>
            </a:pPr>
            <a:endParaRPr lang="en-US" sz="2400" dirty="0" smtClean="0">
              <a:solidFill>
                <a:schemeClr val="tx2"/>
              </a:solidFill>
              <a:latin typeface="Verdana"/>
              <a:cs typeface="Verdana"/>
            </a:endParaRPr>
          </a:p>
          <a:p>
            <a:pPr indent="-457200">
              <a:buFont typeface="+mj-lt"/>
              <a:buAutoNum type="arabicPeriod"/>
            </a:pPr>
            <a:r>
              <a:rPr lang="en-US" sz="2400" dirty="0" smtClean="0">
                <a:solidFill>
                  <a:schemeClr val="tx2"/>
                </a:solidFill>
                <a:latin typeface="Verdana"/>
                <a:cs typeface="Verdana"/>
              </a:rPr>
              <a:t>Assessment</a:t>
            </a:r>
          </a:p>
          <a:p>
            <a:pPr indent="-457200">
              <a:buFont typeface="+mj-lt"/>
              <a:buAutoNum type="arabicPeriod"/>
            </a:pPr>
            <a:endParaRPr lang="en-US" sz="2400" dirty="0" smtClean="0">
              <a:solidFill>
                <a:schemeClr val="tx2"/>
              </a:solidFill>
              <a:latin typeface="Verdana"/>
              <a:cs typeface="Verdana"/>
            </a:endParaRPr>
          </a:p>
          <a:p>
            <a:pPr indent="-457200">
              <a:buFont typeface="+mj-lt"/>
              <a:buAutoNum type="arabicPeriod"/>
            </a:pPr>
            <a:r>
              <a:rPr lang="en-US" sz="2400" dirty="0" smtClean="0">
                <a:solidFill>
                  <a:schemeClr val="tx2"/>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6-Point Star 9"/>
          <p:cNvSpPr>
            <a:spLocks noChangeAspect="1"/>
          </p:cNvSpPr>
          <p:nvPr/>
        </p:nvSpPr>
        <p:spPr>
          <a:xfrm>
            <a:off x="6075515" y="1626586"/>
            <a:ext cx="461694" cy="445714"/>
          </a:xfrm>
          <a:prstGeom prst="star6">
            <a:avLst/>
          </a:prstGeom>
          <a:solidFill>
            <a:srgbClr val="003366"/>
          </a:solidFill>
          <a:ln>
            <a:solidFill>
              <a:srgbClr val="003366"/>
            </a:solidFill>
          </a:ln>
          <a:effectLst>
            <a:outerShdw blurRad="40000" dist="23000" dir="5400000" rotWithShape="0">
              <a:srgbClr val="003366">
                <a:alpha val="35000"/>
              </a:srgbClr>
            </a:outerShdw>
          </a:effectLst>
          <a:scene3d>
            <a:camera prst="orthographicFront"/>
            <a:lightRig rig="threePt" dir="t"/>
          </a:scene3d>
          <a:sp3d extrusionH="76200" contourW="12700">
            <a:extrusionClr>
              <a:srgbClr val="003366"/>
            </a:extrusionClr>
            <a:contourClr>
              <a:srgbClr val="003366"/>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366"/>
              </a:solidFill>
            </a:endParaRPr>
          </a:p>
        </p:txBody>
      </p:sp>
    </p:spTree>
    <p:extLst>
      <p:ext uri="{BB962C8B-B14F-4D97-AF65-F5344CB8AC3E}">
        <p14:creationId xmlns="" xmlns:p14="http://schemas.microsoft.com/office/powerpoint/2010/main" val="105506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Principle on Teaching and Learning</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nSpc>
                <a:spcPct val="150000"/>
              </a:lnSpc>
            </a:pPr>
            <a:r>
              <a:rPr lang="en-US" sz="2400" dirty="0" smtClean="0">
                <a:solidFill>
                  <a:srgbClr val="003366"/>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 </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chemeClr val="tx2"/>
                </a:solidFill>
                <a:latin typeface="Verdana"/>
                <a:cs typeface="Verdana"/>
              </a:rPr>
              <a:t>We Must Focus on Instruction</a:t>
            </a:r>
            <a:endParaRPr lang="en-US" sz="28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342900" indent="-342900">
              <a:spcBef>
                <a:spcPts val="1300"/>
              </a:spcBef>
              <a:buFont typeface="Arial"/>
              <a:buChar char="•"/>
              <a:tabLst>
                <a:tab pos="8234363" algn="r"/>
              </a:tabLst>
            </a:pPr>
            <a:r>
              <a:rPr lang="en-US" sz="2000" dirty="0" smtClean="0">
                <a:solidFill>
                  <a:srgbClr val="003366"/>
                </a:solidFill>
                <a:latin typeface="Verdana"/>
                <a:cs typeface="Verdana"/>
              </a:rPr>
              <a:t>Student learning of mathematics “depends fundamentally on what happens inside the classroom as teachers and learners interact over the curriculum.”</a:t>
            </a:r>
          </a:p>
          <a:p>
            <a:pPr algn="r">
              <a:spcBef>
                <a:spcPts val="1300"/>
              </a:spcBef>
              <a:spcAft>
                <a:spcPts val="600"/>
              </a:spcAft>
              <a:tabLst>
                <a:tab pos="8234363" algn="r"/>
              </a:tabLst>
            </a:pPr>
            <a:r>
              <a:rPr lang="en-US" i="1" dirty="0" smtClean="0">
                <a:solidFill>
                  <a:srgbClr val="003366"/>
                </a:solidFill>
                <a:latin typeface="Verdana"/>
                <a:cs typeface="Verdana"/>
              </a:rPr>
              <a:t>(Ball &amp; Forzani, 2011, p. 17)</a:t>
            </a:r>
          </a:p>
          <a:p>
            <a:pPr marL="342900" indent="-342900">
              <a:buFont typeface="Arial"/>
              <a:buChar char="•"/>
            </a:pPr>
            <a:endParaRPr lang="en-US" sz="2000" i="1" dirty="0" smtClean="0">
              <a:solidFill>
                <a:srgbClr val="003366"/>
              </a:solidFill>
              <a:latin typeface="Verdana"/>
              <a:cs typeface="Verdana"/>
            </a:endParaRPr>
          </a:p>
          <a:p>
            <a:pPr marL="342900" indent="-342900">
              <a:buFont typeface="Arial"/>
              <a:buChar char="•"/>
            </a:pPr>
            <a:r>
              <a:rPr lang="en-US" sz="2000" dirty="0" smtClean="0">
                <a:solidFill>
                  <a:srgbClr val="003366"/>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r>
              <a:rPr lang="en-US" sz="2000" i="1" dirty="0" smtClean="0">
                <a:solidFill>
                  <a:srgbClr val="003366"/>
                </a:solidFill>
                <a:latin typeface="Verdana"/>
                <a:cs typeface="Verdana"/>
              </a:rPr>
              <a:t>								(</a:t>
            </a:r>
            <a:r>
              <a:rPr lang="en-US" i="1" dirty="0" err="1" smtClean="0">
                <a:solidFill>
                  <a:srgbClr val="003366"/>
                </a:solidFill>
                <a:latin typeface="Verdana"/>
                <a:cs typeface="Verdana"/>
              </a:rPr>
              <a:t>Schmoker</a:t>
            </a:r>
            <a:r>
              <a:rPr lang="en-US" i="1" dirty="0" smtClean="0">
                <a:solidFill>
                  <a:srgbClr val="003366"/>
                </a:solidFill>
                <a:latin typeface="Verdana"/>
                <a:cs typeface="Verdana"/>
              </a:rPr>
              <a:t>, 2006, p. 9)</a:t>
            </a:r>
            <a:r>
              <a:rPr lang="en-US" b="1" i="1" dirty="0" smtClean="0">
                <a:solidFill>
                  <a:srgbClr val="003366"/>
                </a:solidFill>
                <a:latin typeface="Verdana"/>
                <a:cs typeface="Verdana"/>
              </a:rPr>
              <a:t> </a:t>
            </a: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05506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TotalTime>
  <Words>2318</Words>
  <Application>Microsoft Office PowerPoint</Application>
  <PresentationFormat>On-screen Show (4:3)</PresentationFormat>
  <Paragraphs>270</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Michael Fish</cp:lastModifiedBy>
  <cp:revision>94</cp:revision>
  <dcterms:created xsi:type="dcterms:W3CDTF">2014-03-11T13:01:44Z</dcterms:created>
  <dcterms:modified xsi:type="dcterms:W3CDTF">2015-03-20T17:38:05Z</dcterms:modified>
</cp:coreProperties>
</file>