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7.xml" ContentType="application/vnd.openxmlformats-officedocument.presentationml.notesSlide+xml"/>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4"/>
  </p:notesMasterIdLst>
  <p:sldIdLst>
    <p:sldId id="310" r:id="rId2"/>
    <p:sldId id="256" r:id="rId3"/>
    <p:sldId id="278" r:id="rId4"/>
    <p:sldId id="295" r:id="rId5"/>
    <p:sldId id="258" r:id="rId6"/>
    <p:sldId id="330" r:id="rId7"/>
    <p:sldId id="298" r:id="rId8"/>
    <p:sldId id="308" r:id="rId9"/>
    <p:sldId id="264" r:id="rId10"/>
    <p:sldId id="299" r:id="rId11"/>
    <p:sldId id="317" r:id="rId12"/>
    <p:sldId id="267" r:id="rId13"/>
    <p:sldId id="322" r:id="rId14"/>
    <p:sldId id="271" r:id="rId15"/>
    <p:sldId id="324" r:id="rId16"/>
    <p:sldId id="319" r:id="rId17"/>
    <p:sldId id="320" r:id="rId18"/>
    <p:sldId id="275" r:id="rId19"/>
    <p:sldId id="321" r:id="rId20"/>
    <p:sldId id="304" r:id="rId21"/>
    <p:sldId id="303" r:id="rId22"/>
    <p:sldId id="335" r:id="rId23"/>
    <p:sldId id="331" r:id="rId24"/>
    <p:sldId id="332" r:id="rId25"/>
    <p:sldId id="326" r:id="rId26"/>
    <p:sldId id="336" r:id="rId27"/>
    <p:sldId id="302" r:id="rId28"/>
    <p:sldId id="285" r:id="rId29"/>
    <p:sldId id="327" r:id="rId30"/>
    <p:sldId id="328" r:id="rId31"/>
    <p:sldId id="329" r:id="rId32"/>
    <p:sldId id="261"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080"/>
    <a:srgbClr val="1842B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340" autoAdjust="0"/>
    <p:restoredTop sz="62154" autoAdjust="0"/>
  </p:normalViewPr>
  <p:slideViewPr>
    <p:cSldViewPr snapToGrid="0" snapToObjects="1">
      <p:cViewPr>
        <p:scale>
          <a:sx n="139" d="100"/>
          <a:sy n="139" d="100"/>
        </p:scale>
        <p:origin x="-224" y="-104"/>
      </p:cViewPr>
      <p:guideLst>
        <p:guide orient="horz" pos="2160"/>
        <p:guide pos="2880"/>
      </p:guideLst>
    </p:cSldViewPr>
  </p:slideViewPr>
  <p:notesTextViewPr>
    <p:cViewPr>
      <p:scale>
        <a:sx n="100" d="100"/>
        <a:sy n="100" d="100"/>
      </p:scale>
      <p:origin x="8" y="1008"/>
    </p:cViewPr>
  </p:notesTextViewPr>
  <p:sorterViewPr>
    <p:cViewPr>
      <p:scale>
        <a:sx n="158" d="100"/>
        <a:sy n="158" d="100"/>
      </p:scale>
      <p:origin x="0" y="0"/>
    </p:cViewPr>
  </p:sorterViewPr>
  <p:notesViewPr>
    <p:cSldViewPr snapToGrid="0" snapToObjects="1">
      <p:cViewPr>
        <p:scale>
          <a:sx n="125" d="100"/>
          <a:sy n="125" d="100"/>
        </p:scale>
        <p:origin x="-2784" y="-2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1" Type="http://schemas.openxmlformats.org/officeDocument/2006/relationships/image" Target="../media/image4.emf"/><Relationship Id="rId2"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1" Type="http://schemas.openxmlformats.org/officeDocument/2006/relationships/image" Target="../media/image4.emf"/><Relationship Id="rId2"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460E9-3F44-7C4F-9F0F-50EB60CDAA9E}" type="datetimeFigureOut">
              <a:rPr lang="en-US" smtClean="0"/>
              <a:t>10/28/15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9F3DE2-FB79-A444-9137-F017C8010924}" type="slidenum">
              <a:rPr lang="en-US" smtClean="0"/>
              <a:t>‹#›</a:t>
            </a:fld>
            <a:endParaRPr lang="en-US"/>
          </a:p>
        </p:txBody>
      </p:sp>
    </p:spTree>
    <p:extLst>
      <p:ext uri="{BB962C8B-B14F-4D97-AF65-F5344CB8AC3E}">
        <p14:creationId xmlns:p14="http://schemas.microsoft.com/office/powerpoint/2010/main" val="6102436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rinciplestoActio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08000" y="4201160"/>
            <a:ext cx="5902960" cy="4577080"/>
          </a:xfrm>
        </p:spPr>
        <p:txBody>
          <a:bodyPr>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Background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It is suggested that teachers have some familiarity with the Effective Mathematics Teaching Practices prior to engaging in this focused professional learning module.</a:t>
            </a:r>
            <a:r>
              <a:rPr lang="en-US" sz="1200" baseline="0" dirty="0" smtClean="0"/>
              <a:t> NCTM developed three </a:t>
            </a:r>
            <a:r>
              <a:rPr lang="en-US" sz="1200" dirty="0" smtClean="0"/>
              <a:t>modules</a:t>
            </a:r>
            <a:r>
              <a:rPr lang="en-US" sz="1200" baseline="0" dirty="0" smtClean="0"/>
              <a:t> </a:t>
            </a:r>
            <a:r>
              <a:rPr lang="en-US" sz="1200" dirty="0" smtClean="0"/>
              <a:t>that provide an overview of the Teaching and Learning Principle</a:t>
            </a:r>
            <a:r>
              <a:rPr lang="en-US" sz="1200" baseline="0" dirty="0" smtClean="0"/>
              <a:t> and</a:t>
            </a:r>
            <a:r>
              <a:rPr lang="en-US" sz="1200" dirty="0" smtClean="0"/>
              <a:t> the eight effective teaching practices for mathematics: The Case of Mr. Harris and the Band Concert Task (elementary school content),  The Case of Ms. Donnelly and the Candy Jar Task (middle school content),</a:t>
            </a:r>
            <a:r>
              <a:rPr lang="en-US" sz="1200" baseline="0" dirty="0" smtClean="0"/>
              <a:t> and The Case of Ms. Culver and the</a:t>
            </a:r>
            <a:r>
              <a:rPr lang="en-US" sz="1200" dirty="0" smtClean="0"/>
              <a:t> Pay It Forward Task (high school content). These overview</a:t>
            </a:r>
            <a:r>
              <a:rPr lang="en-US" sz="1200" baseline="0" dirty="0" smtClean="0"/>
              <a:t> modules are available on the NCTM website as part of the </a:t>
            </a:r>
            <a:r>
              <a:rPr lang="en-US" sz="1200" b="1" i="1" kern="1200" baseline="0" dirty="0" smtClean="0">
                <a:solidFill>
                  <a:schemeClr val="tx1"/>
                </a:solidFill>
                <a:effectLst/>
              </a:rPr>
              <a:t>Principles to Actions</a:t>
            </a:r>
            <a:r>
              <a:rPr lang="en-US" sz="1200" i="1" baseline="0" dirty="0" smtClean="0"/>
              <a:t> </a:t>
            </a:r>
            <a:r>
              <a:rPr lang="en-US" sz="1200" b="0" kern="1200" baseline="0" dirty="0" smtClean="0">
                <a:solidFill>
                  <a:schemeClr val="tx1"/>
                </a:solidFill>
                <a:effectLst/>
              </a:rPr>
              <a:t>p</a:t>
            </a:r>
            <a:r>
              <a:rPr lang="en-US" sz="1200" b="0" kern="1200" dirty="0" smtClean="0">
                <a:solidFill>
                  <a:schemeClr val="tx1"/>
                </a:solidFill>
                <a:effectLst/>
              </a:rPr>
              <a:t>rofessional learning materials</a:t>
            </a:r>
            <a:r>
              <a:rPr lang="en-US" sz="1200" b="1" kern="1200" baseline="0" dirty="0" smtClean="0">
                <a:solidFill>
                  <a:schemeClr val="tx1"/>
                </a:solidFill>
                <a:effectLst/>
              </a:rPr>
              <a:t>:</a:t>
            </a:r>
            <a:r>
              <a:rPr lang="en-US" sz="1200" dirty="0" smtClean="0"/>
              <a:t> </a:t>
            </a:r>
            <a:r>
              <a:rPr lang="en-US" sz="1200" dirty="0" smtClean="0">
                <a:hlinkClick r:id="rId3"/>
              </a:rPr>
              <a:t>http://www.nctm.org/pta/</a:t>
            </a:r>
            <a:r>
              <a:rPr lang="en-US" sz="12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Module Synopsis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This focused professional learning</a:t>
            </a:r>
            <a:r>
              <a:rPr lang="en-US" sz="1200" baseline="0" dirty="0" smtClean="0"/>
              <a:t> </a:t>
            </a:r>
            <a:r>
              <a:rPr lang="en-US" sz="1200" dirty="0" smtClean="0"/>
              <a:t>module uses “The Case of Victoria Bill and the Bubble Gum Task”  to study </a:t>
            </a:r>
            <a:r>
              <a:rPr lang="en-US" sz="1200" baseline="0" dirty="0" smtClean="0"/>
              <a:t>two Effective Mathematics Teaching Practices: </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t>Use and Pose Purposeful Questions, and</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cs typeface="Calibri"/>
              </a:rPr>
              <a:t>Use </a:t>
            </a:r>
            <a:r>
              <a:rPr lang="en-US" sz="1200" dirty="0">
                <a:cs typeface="Calibri"/>
              </a:rPr>
              <a:t>and Connect </a:t>
            </a:r>
            <a:r>
              <a:rPr lang="en-US" sz="1200" dirty="0" smtClean="0">
                <a:cs typeface="Calibri"/>
              </a:rPr>
              <a:t>Mathematical </a:t>
            </a:r>
            <a:r>
              <a:rPr lang="en-US" sz="1200" dirty="0">
                <a:cs typeface="Calibri"/>
              </a:rPr>
              <a:t>Representations</a:t>
            </a:r>
            <a:endParaRPr lang="en-US" sz="1200" dirty="0">
              <a:ea typeface="Calibri"/>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r>
              <a:rPr lang="en-US" sz="1200" b="1" dirty="0" smtClean="0"/>
              <a:t>Materials</a:t>
            </a:r>
          </a:p>
          <a:p>
            <a:r>
              <a:rPr lang="en-US" sz="1200" dirty="0" smtClean="0"/>
              <a:t>In preparation for</a:t>
            </a:r>
            <a:r>
              <a:rPr lang="en-US" sz="1200" baseline="0" dirty="0" smtClean="0"/>
              <a:t> </a:t>
            </a:r>
            <a:r>
              <a:rPr lang="en-US" sz="1200" dirty="0" smtClean="0"/>
              <a:t>this module, the</a:t>
            </a:r>
            <a:r>
              <a:rPr lang="en-US" sz="1200" baseline="0" dirty="0" smtClean="0"/>
              <a:t> facilitator </a:t>
            </a:r>
            <a:r>
              <a:rPr lang="en-US" sz="1200" dirty="0" smtClean="0"/>
              <a:t>will need the</a:t>
            </a:r>
            <a:r>
              <a:rPr lang="en-US" sz="1200" baseline="0" dirty="0" smtClean="0"/>
              <a:t> following set of materials. </a:t>
            </a:r>
          </a:p>
          <a:p>
            <a:r>
              <a:rPr lang="en-US" sz="1200" kern="1200" dirty="0" smtClean="0">
                <a:solidFill>
                  <a:schemeClr val="tx1"/>
                </a:solidFill>
                <a:effectLst/>
              </a:rPr>
              <a:t>	1–Slides-ES-</a:t>
            </a:r>
            <a:r>
              <a:rPr lang="en-US" sz="1200" dirty="0" smtClean="0"/>
              <a:t>Bill</a:t>
            </a:r>
            <a:r>
              <a:rPr lang="en-US" sz="1200" kern="1200" dirty="0" smtClean="0">
                <a:solidFill>
                  <a:schemeClr val="tx1"/>
                </a:solidFill>
                <a:effectLst/>
              </a:rPr>
              <a:t>.pptx</a:t>
            </a:r>
          </a:p>
          <a:p>
            <a:r>
              <a:rPr lang="en-US" sz="1200" kern="1200" dirty="0" smtClean="0">
                <a:solidFill>
                  <a:schemeClr val="tx1"/>
                </a:solidFill>
                <a:effectLst/>
              </a:rPr>
              <a:t>	2-Task-</a:t>
            </a:r>
            <a:r>
              <a:rPr lang="en-US" sz="1200" dirty="0" smtClean="0"/>
              <a:t>BubbleGum</a:t>
            </a:r>
            <a:r>
              <a:rPr lang="en-US" sz="1200" kern="1200" dirty="0" smtClean="0">
                <a:solidFill>
                  <a:schemeClr val="tx1"/>
                </a:solidFill>
                <a:effectLst/>
              </a:rPr>
              <a:t>-ES-</a:t>
            </a:r>
            <a:r>
              <a:rPr lang="en-US" sz="1200" dirty="0" smtClean="0"/>
              <a:t>Bill</a:t>
            </a:r>
            <a:r>
              <a:rPr lang="en-US" sz="1200" kern="1200" dirty="0" smtClean="0">
                <a:solidFill>
                  <a:schemeClr val="tx1"/>
                </a:solidFill>
                <a:effectLst/>
              </a:rPr>
              <a:t>.pdf </a:t>
            </a:r>
          </a:p>
          <a:p>
            <a:r>
              <a:rPr lang="en-US" sz="1200" kern="1200" dirty="0" smtClean="0">
                <a:solidFill>
                  <a:schemeClr val="tx1"/>
                </a:solidFill>
                <a:effectLst/>
              </a:rPr>
              <a:t>	3-CCSSM-ES-</a:t>
            </a:r>
            <a:r>
              <a:rPr lang="en-US" sz="1200" dirty="0" smtClean="0"/>
              <a:t>Bill</a:t>
            </a:r>
            <a:r>
              <a:rPr lang="en-US" sz="1200" kern="1200" dirty="0" smtClean="0">
                <a:solidFill>
                  <a:schemeClr val="tx1"/>
                </a:solidFill>
                <a:effectLst/>
              </a:rPr>
              <a:t>.pdf</a:t>
            </a:r>
          </a:p>
          <a:p>
            <a:r>
              <a:rPr lang="en-US" sz="1200" kern="1200" dirty="0" smtClean="0">
                <a:solidFill>
                  <a:schemeClr val="tx1"/>
                </a:solidFill>
                <a:effectLst/>
              </a:rPr>
              <a:t>	4-Transcript-ES-</a:t>
            </a:r>
            <a:r>
              <a:rPr lang="en-US" sz="1200" dirty="0" smtClean="0"/>
              <a:t>Bill</a:t>
            </a:r>
            <a:r>
              <a:rPr lang="en-US" sz="1200" kern="1200" dirty="0" smtClean="0">
                <a:solidFill>
                  <a:schemeClr val="tx1"/>
                </a:solidFill>
                <a:effectLst/>
              </a:rPr>
              <a:t>.pdf</a:t>
            </a:r>
          </a:p>
          <a:p>
            <a:r>
              <a:rPr lang="en-US" sz="1200" kern="1200" dirty="0" smtClean="0">
                <a:solidFill>
                  <a:schemeClr val="tx1"/>
                </a:solidFill>
                <a:effectLst/>
              </a:rPr>
              <a:t>	5-VideoClip-ES-</a:t>
            </a:r>
            <a:r>
              <a:rPr lang="en-US" sz="1200" dirty="0" smtClean="0"/>
              <a:t>Bill</a:t>
            </a:r>
            <a:r>
              <a:rPr lang="en-US" sz="1200" kern="1200" dirty="0" smtClean="0">
                <a:solidFill>
                  <a:schemeClr val="tx1"/>
                </a:solidFill>
                <a:effectLst/>
              </a:rPr>
              <a:t>.mp4</a:t>
            </a:r>
          </a:p>
          <a:p>
            <a:r>
              <a:rPr lang="en-US" sz="1200" kern="1200" dirty="0" smtClean="0">
                <a:solidFill>
                  <a:schemeClr val="tx1"/>
                </a:solidFill>
                <a:effectLst/>
              </a:rPr>
              <a:t>	6-MathTeachingPracticesList-ES-</a:t>
            </a:r>
            <a:r>
              <a:rPr lang="en-US" sz="1200" dirty="0" smtClean="0"/>
              <a:t>Bill</a:t>
            </a:r>
            <a:r>
              <a:rPr lang="en-US" sz="1200" kern="1200" dirty="0" smtClean="0">
                <a:solidFill>
                  <a:schemeClr val="tx1"/>
                </a:solidFill>
                <a:effectLst/>
              </a:rPr>
              <a:t>.pdf</a:t>
            </a:r>
          </a:p>
          <a:p>
            <a:r>
              <a:rPr lang="en-US" sz="1200" kern="1200" dirty="0" smtClean="0">
                <a:solidFill>
                  <a:schemeClr val="tx1"/>
                </a:solidFill>
                <a:effectLst/>
              </a:rPr>
              <a:t>	7-TeacherStudentActions-ES-Bill</a:t>
            </a:r>
          </a:p>
          <a:p>
            <a:endParaRPr lang="en-US" sz="1200" kern="1200" dirty="0" smtClean="0">
              <a:solidFill>
                <a:schemeClr val="tx1"/>
              </a:solidFill>
              <a:effectLst/>
            </a:endParaRPr>
          </a:p>
          <a:p>
            <a:r>
              <a:rPr lang="en-US" sz="1200" kern="1200" dirty="0" smtClean="0">
                <a:solidFill>
                  <a:schemeClr val="tx1"/>
                </a:solidFill>
                <a:effectLst/>
              </a:rPr>
              <a:t>Note: The video clip is available online</a:t>
            </a:r>
            <a:r>
              <a:rPr lang="en-US" sz="1200" kern="1200" baseline="0" dirty="0" smtClean="0">
                <a:solidFill>
                  <a:schemeClr val="tx1"/>
                </a:solidFill>
                <a:effectLst/>
              </a:rPr>
              <a:t> through the</a:t>
            </a:r>
            <a:r>
              <a:rPr lang="en-US" sz="1200" kern="1200" dirty="0" smtClean="0">
                <a:solidFill>
                  <a:schemeClr val="tx1"/>
                </a:solidFill>
                <a:effectLst/>
              </a:rPr>
              <a:t> NCTM Principles</a:t>
            </a:r>
            <a:r>
              <a:rPr lang="en-US" sz="1200" kern="1200" baseline="0" dirty="0" smtClean="0">
                <a:solidFill>
                  <a:schemeClr val="tx1"/>
                </a:solidFill>
                <a:effectLst/>
              </a:rPr>
              <a:t> to Actions Toolkit  (http://www.nctm.org/</a:t>
            </a:r>
            <a:r>
              <a:rPr lang="en-US" sz="1200" kern="1200" baseline="0" dirty="0" err="1" smtClean="0">
                <a:solidFill>
                  <a:schemeClr val="tx1"/>
                </a:solidFill>
                <a:effectLst/>
              </a:rPr>
              <a:t>ptatoolkit</a:t>
            </a:r>
            <a:r>
              <a:rPr lang="en-US" sz="1200" kern="1200" baseline="0" dirty="0" smtClean="0">
                <a:solidFill>
                  <a:schemeClr val="tx1"/>
                </a:solidFill>
                <a:effectLst/>
              </a:rPr>
              <a:t>/)</a:t>
            </a:r>
            <a:endParaRPr lang="en-US" sz="1200" kern="1200" dirty="0" smtClean="0">
              <a:solidFill>
                <a:schemeClr val="tx1"/>
              </a:solidFill>
              <a:effectLst/>
            </a:endParaRPr>
          </a:p>
          <a:p>
            <a:endParaRPr lang="en-US" sz="1200" kern="1200" dirty="0" smtClean="0">
              <a:solidFill>
                <a:schemeClr val="tx1"/>
              </a:solidFill>
              <a:effectLst/>
            </a:endParaRPr>
          </a:p>
          <a:p>
            <a:r>
              <a:rPr lang="en-US" sz="1200" b="1" kern="1200" dirty="0" smtClean="0">
                <a:solidFill>
                  <a:schemeClr val="tx1"/>
                </a:solidFill>
                <a:effectLst/>
              </a:rPr>
              <a:t>Participant Handouts</a:t>
            </a:r>
          </a:p>
          <a:p>
            <a:r>
              <a:rPr lang="en-US" sz="1200" b="0" kern="1200" dirty="0" smtClean="0">
                <a:solidFill>
                  <a:schemeClr val="tx1"/>
                </a:solidFill>
                <a:effectLst/>
              </a:rPr>
              <a:t>Prepare one copy per participant</a:t>
            </a:r>
            <a:r>
              <a:rPr lang="en-US" sz="1200" b="0" kern="1200" baseline="0" dirty="0" smtClean="0">
                <a:solidFill>
                  <a:schemeClr val="tx1"/>
                </a:solidFill>
                <a:effectLst/>
              </a:rPr>
              <a:t> of each of the following handouts.</a:t>
            </a:r>
            <a:endParaRPr lang="en-US" sz="1200" b="0" kern="1200" dirty="0" smtClean="0">
              <a:solidFill>
                <a:schemeClr val="tx1"/>
              </a:solidFill>
              <a:effectLst/>
            </a:endParaRPr>
          </a:p>
          <a:p>
            <a:r>
              <a:rPr lang="en-US" sz="1200" kern="1200" dirty="0" smtClean="0">
                <a:solidFill>
                  <a:schemeClr val="tx1"/>
                </a:solidFill>
                <a:effectLst/>
              </a:rPr>
              <a:t>	2-Task-</a:t>
            </a:r>
            <a:r>
              <a:rPr lang="en-US" sz="1200" dirty="0" smtClean="0"/>
              <a:t>BubbleGumTask</a:t>
            </a:r>
            <a:r>
              <a:rPr lang="en-US" sz="1200" kern="1200" dirty="0" smtClean="0">
                <a:solidFill>
                  <a:schemeClr val="tx1"/>
                </a:solidFill>
                <a:effectLst/>
              </a:rPr>
              <a:t>-ES-</a:t>
            </a:r>
            <a:r>
              <a:rPr lang="en-US" sz="1200" dirty="0" smtClean="0"/>
              <a:t>Bill</a:t>
            </a:r>
            <a:r>
              <a:rPr lang="en-US" sz="1200" kern="1200" dirty="0" smtClean="0">
                <a:solidFill>
                  <a:schemeClr val="tx1"/>
                </a:solidFill>
                <a:effectLst/>
              </a:rPr>
              <a:t>.pdf </a:t>
            </a:r>
          </a:p>
          <a:p>
            <a:r>
              <a:rPr lang="en-US" sz="1200" kern="1200" dirty="0" smtClean="0">
                <a:solidFill>
                  <a:schemeClr val="tx1"/>
                </a:solidFill>
                <a:effectLst/>
              </a:rPr>
              <a:t>	3-CCSSM-ES-</a:t>
            </a:r>
            <a:r>
              <a:rPr lang="en-US" sz="1200" dirty="0" smtClean="0"/>
              <a:t>Bill</a:t>
            </a:r>
            <a:r>
              <a:rPr lang="en-US" sz="1200" kern="1200" dirty="0" smtClean="0">
                <a:solidFill>
                  <a:schemeClr val="tx1"/>
                </a:solidFill>
                <a:effectLst/>
              </a:rPr>
              <a:t>.pdf</a:t>
            </a:r>
          </a:p>
          <a:p>
            <a:r>
              <a:rPr lang="en-US" sz="1200" kern="1200" dirty="0" smtClean="0">
                <a:solidFill>
                  <a:schemeClr val="tx1"/>
                </a:solidFill>
                <a:effectLst/>
              </a:rPr>
              <a:t>	4-Transcript-ES-</a:t>
            </a:r>
            <a:r>
              <a:rPr lang="en-US" sz="1200" dirty="0" smtClean="0"/>
              <a:t>Bill</a:t>
            </a:r>
            <a:r>
              <a:rPr lang="en-US" sz="1200" kern="1200" dirty="0" smtClean="0">
                <a:solidFill>
                  <a:schemeClr val="tx1"/>
                </a:solidFill>
                <a:effectLst/>
              </a:rPr>
              <a:t>.pdf</a:t>
            </a:r>
          </a:p>
          <a:p>
            <a:r>
              <a:rPr lang="en-US" sz="1200" kern="1200" dirty="0" smtClean="0">
                <a:solidFill>
                  <a:schemeClr val="tx1"/>
                </a:solidFill>
                <a:effectLst/>
              </a:rPr>
              <a:t>	6-MathTeachingPracticesList-ES</a:t>
            </a:r>
            <a:r>
              <a:rPr lang="en-US" sz="1200" dirty="0" smtClean="0"/>
              <a:t>-Bill</a:t>
            </a:r>
            <a:r>
              <a:rPr lang="en-US" sz="1200" kern="1200" dirty="0" smtClean="0">
                <a:solidFill>
                  <a:schemeClr val="tx1"/>
                </a:solidFill>
                <a:effectLst/>
              </a:rPr>
              <a:t>.pdf</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smtClean="0">
                <a:solidFill>
                  <a:schemeClr val="tx1"/>
                </a:solidFill>
                <a:effectLst/>
              </a:rPr>
              <a:t>	7-TeacherStudentActions-ES-Bill</a:t>
            </a:r>
          </a:p>
          <a:p>
            <a:endParaRPr lang="en-US" sz="1200" kern="1200" dirty="0" smtClean="0">
              <a:solidFill>
                <a:schemeClr val="tx1"/>
              </a:solidFill>
              <a:effectLst/>
            </a:endParaRPr>
          </a:p>
          <a:p>
            <a:pPr algn="r"/>
            <a:r>
              <a:rPr lang="en-US" sz="1200" kern="1200" dirty="0" smtClean="0">
                <a:solidFill>
                  <a:schemeClr val="tx1"/>
                </a:solidFill>
                <a:effectLst/>
              </a:rPr>
              <a:t>(dh Version</a:t>
            </a:r>
            <a:r>
              <a:rPr lang="en-US" sz="1200" kern="1200" baseline="0" dirty="0" smtClean="0">
                <a:solidFill>
                  <a:schemeClr val="tx1"/>
                </a:solidFill>
                <a:effectLst/>
              </a:rPr>
              <a:t> 10.25.2015)</a:t>
            </a:r>
            <a:endParaRPr lang="en-US" sz="1200" kern="1200" dirty="0" smtClean="0">
              <a:solidFill>
                <a:schemeClr val="tx1"/>
              </a:solidFill>
              <a:effectLst/>
            </a:endParaRPr>
          </a:p>
          <a:p>
            <a:endParaRPr lang="en-US" sz="1200" kern="1200" dirty="0" smtClean="0">
              <a:solidFill>
                <a:schemeClr val="tx1"/>
              </a:solidFill>
              <a:effectLst/>
            </a:endParaRPr>
          </a:p>
          <a:p>
            <a:endParaRPr lang="en-US" sz="12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a:ln/>
        </p:spPr>
      </p:sp>
      <p:sp>
        <p:nvSpPr>
          <p:cNvPr id="30722" name="Notes Placeholder 2"/>
          <p:cNvSpPr>
            <a:spLocks noGrp="1"/>
          </p:cNvSpPr>
          <p:nvPr>
            <p:ph type="body" idx="1"/>
          </p:nvPr>
        </p:nvSpPr>
        <p:spPr>
          <a:xfrm>
            <a:off x="381001" y="4185424"/>
            <a:ext cx="6019535" cy="419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rPr>
              <a:t>Handout</a:t>
            </a:r>
            <a:r>
              <a:rPr lang="en-US" sz="1200" b="0" kern="1200" dirty="0" smtClean="0">
                <a:solidFill>
                  <a:schemeClr val="tx1"/>
                </a:solidFill>
              </a:rPr>
              <a:t>:</a:t>
            </a:r>
            <a:r>
              <a:rPr lang="en-US" sz="1200" b="0" kern="1200" baseline="0" dirty="0" smtClean="0">
                <a:solidFill>
                  <a:schemeClr val="tx1"/>
                </a:solidFill>
              </a:rPr>
              <a:t> </a:t>
            </a:r>
            <a:r>
              <a:rPr lang="en-US" sz="1200" b="0" kern="1200" dirty="0" smtClean="0">
                <a:solidFill>
                  <a:schemeClr val="tx1"/>
                </a:solidFill>
              </a:rPr>
              <a:t>3-</a:t>
            </a:r>
            <a:r>
              <a:rPr lang="en-US" sz="1200" dirty="0" smtClean="0"/>
              <a:t>CCSSM-ES-Bill.pdf</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Facilitator Suggestions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Probing </a:t>
            </a:r>
            <a:r>
              <a:rPr lang="en-US" sz="1200" b="1" dirty="0"/>
              <a:t>facilitator questions and possible responses </a:t>
            </a:r>
            <a:r>
              <a:rPr lang="en-US" sz="1200" b="1" dirty="0" smtClean="0"/>
              <a:t>in italics: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p>
          <a:p>
            <a:r>
              <a:rPr lang="en-US" sz="1200" b="1" dirty="0" smtClean="0"/>
              <a:t>Prompt: When </a:t>
            </a:r>
            <a:r>
              <a:rPr lang="en-US" sz="1200" b="1" dirty="0"/>
              <a:t>did </a:t>
            </a:r>
            <a:r>
              <a:rPr lang="en-US" sz="1200" b="1" dirty="0" smtClean="0"/>
              <a:t>you engage with 3.NF.1</a:t>
            </a:r>
            <a:r>
              <a:rPr lang="en-US" sz="1200" b="1" baseline="0" dirty="0" smtClean="0"/>
              <a:t> </a:t>
            </a:r>
            <a:r>
              <a:rPr lang="en-US" sz="1200" b="1" dirty="0" smtClean="0"/>
              <a:t>in the task? </a:t>
            </a:r>
          </a:p>
          <a:p>
            <a:r>
              <a:rPr lang="en-US" sz="1200" b="0" i="1" dirty="0" smtClean="0"/>
              <a:t>(In #2 when</a:t>
            </a:r>
            <a:r>
              <a:rPr lang="en-US" sz="1200" b="0" i="1" baseline="0" dirty="0" smtClean="0"/>
              <a:t> we compared the fractions. When I </a:t>
            </a:r>
            <a:r>
              <a:rPr lang="en-US" sz="1200" i="1" dirty="0" smtClean="0"/>
              <a:t>compared 5</a:t>
            </a:r>
            <a:r>
              <a:rPr lang="en-US" sz="1200" i="1" dirty="0"/>
              <a:t>/6 and 3/4 </a:t>
            </a:r>
            <a:r>
              <a:rPr lang="en-US" sz="1200" i="1" dirty="0" smtClean="0"/>
              <a:t>, I used what I know</a:t>
            </a:r>
            <a:r>
              <a:rPr lang="en-US" sz="1200" i="1" baseline="0" dirty="0" smtClean="0"/>
              <a:t> </a:t>
            </a:r>
            <a:r>
              <a:rPr lang="en-US" sz="1200" i="1" dirty="0" smtClean="0"/>
              <a:t>about </a:t>
            </a:r>
            <a:r>
              <a:rPr lang="en-US" sz="1200" i="1" dirty="0"/>
              <a:t>1/6 and </a:t>
            </a:r>
            <a:r>
              <a:rPr lang="en-US" sz="1200" i="1" dirty="0" smtClean="0"/>
              <a:t>1/4.)</a:t>
            </a:r>
          </a:p>
          <a:p>
            <a:r>
              <a:rPr lang="en-US" sz="1200" i="1" dirty="0" smtClean="0"/>
              <a:t>(I</a:t>
            </a:r>
            <a:r>
              <a:rPr lang="en-US" sz="1200" i="1" baseline="0" dirty="0" smtClean="0"/>
              <a:t> thought of 3/5 as 3 parts of size 1/5 and thought about ¾ as 3 parts of size ¼. So I had the same number of parts but the parts were different sizes.)</a:t>
            </a:r>
            <a:endParaRPr lang="en-US" sz="1200" dirty="0"/>
          </a:p>
          <a:p>
            <a:pPr lvl="0"/>
            <a:endParaRPr lang="en-US" sz="120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Prompt: Reflect</a:t>
            </a:r>
            <a:r>
              <a:rPr lang="en-US" sz="1200" b="1" baseline="0" dirty="0" smtClean="0"/>
              <a:t> for a moment of what you had to do to place the fractions on the number line. How did your reasoning and work relate to </a:t>
            </a:r>
            <a:r>
              <a:rPr lang="en-US" sz="1200" b="1" dirty="0" smtClean="0"/>
              <a:t>3.NF.2, 3.NF.2a, and 3.NF.2b?</a:t>
            </a:r>
          </a:p>
          <a:p>
            <a:r>
              <a:rPr lang="en-US" sz="1200" i="1" dirty="0" smtClean="0"/>
              <a:t>(For</a:t>
            </a:r>
            <a:r>
              <a:rPr lang="en-US" sz="1200" i="1" baseline="0" dirty="0" smtClean="0"/>
              <a:t> 3.NF.2a, I</a:t>
            </a:r>
            <a:r>
              <a:rPr lang="en-US" sz="1200" i="1" dirty="0" smtClean="0"/>
              <a:t> had to figure out how to partition</a:t>
            </a:r>
            <a:r>
              <a:rPr lang="en-US" sz="1200" i="1" baseline="0" dirty="0" smtClean="0"/>
              <a:t> the interval from 0 to 1 into fourths, sixths, eighths, and fifths.)</a:t>
            </a:r>
          </a:p>
          <a:p>
            <a:r>
              <a:rPr lang="en-US" sz="1200" i="1" baseline="0" dirty="0" smtClean="0"/>
              <a:t>(I thought about the number of unit fractions within each fraction so that I could mark off that many portions or lengths for 3.NF.2b. For example, 5/6=</a:t>
            </a:r>
            <a:r>
              <a:rPr lang="en-US" sz="1200" i="1" dirty="0" smtClean="0"/>
              <a:t>1</a:t>
            </a:r>
            <a:r>
              <a:rPr lang="en-US" sz="1200" i="1" dirty="0"/>
              <a:t>/6 + 1/6 + 1/6 + 16/ + 1/6 </a:t>
            </a:r>
            <a:r>
              <a:rPr lang="en-US" sz="1200" i="1" dirty="0" smtClean="0"/>
              <a:t>, so</a:t>
            </a:r>
            <a:r>
              <a:rPr lang="en-US" sz="1200" i="1" baseline="0" dirty="0" smtClean="0"/>
              <a:t> I had to count 5 sections that each had a length of 1/6.)</a:t>
            </a:r>
          </a:p>
          <a:p>
            <a:endParaRPr lang="en-US" sz="1200" b="1"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Prompt: This task</a:t>
            </a:r>
            <a:r>
              <a:rPr lang="en-US" sz="1200" b="1" baseline="0" dirty="0" smtClean="0"/>
              <a:t> asks students to represent all the fractions on the same number line rather than different number lines. What might be some benefits or drawbacks to using just one number line in this task.</a:t>
            </a:r>
            <a:endParaRPr lang="en-US" sz="1200" b="1" dirty="0"/>
          </a:p>
          <a:p>
            <a:r>
              <a:rPr lang="en-US" sz="1200" i="1" dirty="0" smtClean="0"/>
              <a:t>(If students used different number lines,</a:t>
            </a:r>
            <a:r>
              <a:rPr lang="en-US" sz="1200" i="1" baseline="0" dirty="0" smtClean="0"/>
              <a:t> it might be more obvious whether </a:t>
            </a:r>
            <a:r>
              <a:rPr lang="en-US" sz="1200" i="1" dirty="0" smtClean="0"/>
              <a:t>students </a:t>
            </a:r>
            <a:r>
              <a:rPr lang="en-US" sz="1200" i="1" dirty="0"/>
              <a:t>realize that the whole is the </a:t>
            </a:r>
            <a:r>
              <a:rPr lang="en-US" sz="1200" i="1" dirty="0" smtClean="0"/>
              <a:t>same. </a:t>
            </a:r>
            <a:r>
              <a:rPr lang="en-US" sz="1200" i="1" dirty="0"/>
              <a:t>There </a:t>
            </a:r>
            <a:r>
              <a:rPr lang="en-US" sz="1200" i="1" dirty="0" smtClean="0"/>
              <a:t>might be many </a:t>
            </a:r>
            <a:r>
              <a:rPr lang="en-US" sz="1200" i="1" dirty="0"/>
              <a:t>students </a:t>
            </a:r>
            <a:r>
              <a:rPr lang="en-US" sz="1200" i="1" dirty="0" smtClean="0"/>
              <a:t>who represent</a:t>
            </a:r>
            <a:r>
              <a:rPr lang="en-US" sz="1200" i="1" baseline="0" dirty="0" smtClean="0"/>
              <a:t> </a:t>
            </a:r>
            <a:r>
              <a:rPr lang="en-US" sz="1200" i="1" dirty="0" smtClean="0"/>
              <a:t>different </a:t>
            </a:r>
            <a:r>
              <a:rPr lang="en-US" sz="1200" i="1" dirty="0"/>
              <a:t>wholes.) </a:t>
            </a:r>
            <a:endParaRPr lang="en-US" sz="1200" i="1" dirty="0" smtClean="0"/>
          </a:p>
          <a:p>
            <a:r>
              <a:rPr lang="en-US" sz="1200" i="1" dirty="0" smtClean="0"/>
              <a:t>(When they are all on the same number line, students have to think more</a:t>
            </a:r>
            <a:r>
              <a:rPr lang="en-US" sz="1200" i="1" baseline="0" dirty="0" smtClean="0"/>
              <a:t> about how the various fractions relate to each other.)</a:t>
            </a:r>
            <a:endParaRPr lang="en-US" sz="1200" dirty="0"/>
          </a:p>
          <a:p>
            <a:endParaRPr lang="en-US" sz="1200" dirty="0"/>
          </a:p>
          <a:p>
            <a:pPr lvl="0"/>
            <a:endParaRPr lang="en-US" sz="1200" dirty="0"/>
          </a:p>
          <a:p>
            <a:endParaRPr lang="en-US" sz="1200" dirty="0"/>
          </a:p>
          <a:p>
            <a:endParaRPr lang="en-US" sz="1200" dirty="0"/>
          </a:p>
          <a:p>
            <a:endParaRPr lang="en-US" sz="1200" dirty="0"/>
          </a:p>
        </p:txBody>
      </p:sp>
    </p:spTree>
    <p:extLst>
      <p:ext uri="{BB962C8B-B14F-4D97-AF65-F5344CB8AC3E}">
        <p14:creationId xmlns:p14="http://schemas.microsoft.com/office/powerpoint/2010/main" val="3662657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428" y="4223658"/>
            <a:ext cx="6011333"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cs typeface="Calibri"/>
              </a:rPr>
              <a:t>Facilitation Suggestions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dirty="0" smtClean="0">
              <a:latin typeface="+mj-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latin typeface="+mj-lt"/>
              </a:rPr>
              <a:t>Summarize the context of the lesson.</a:t>
            </a:r>
          </a:p>
          <a:p>
            <a:endParaRPr lang="en-US" sz="1200" b="0" baseline="0" dirty="0" smtClean="0">
              <a:latin typeface="+mj-lt"/>
            </a:endParaRPr>
          </a:p>
          <a:p>
            <a:r>
              <a:rPr lang="en-US" sz="1200" b="0" dirty="0" smtClean="0">
                <a:latin typeface="+mj-lt"/>
                <a:cs typeface="Calibri"/>
              </a:rPr>
              <a:t>Specific</a:t>
            </a:r>
            <a:r>
              <a:rPr lang="en-US" sz="1200" b="0" baseline="0" dirty="0" smtClean="0">
                <a:latin typeface="+mj-lt"/>
                <a:cs typeface="Calibri"/>
              </a:rPr>
              <a:t> Background about </a:t>
            </a:r>
            <a:r>
              <a:rPr lang="en-US" sz="1200" b="0" dirty="0" smtClean="0">
                <a:latin typeface="+mj-lt"/>
                <a:cs typeface="Calibri"/>
              </a:rPr>
              <a:t>the Lesson:</a:t>
            </a:r>
            <a:r>
              <a:rPr lang="en-US" sz="1200" b="0" baseline="0" dirty="0" smtClean="0">
                <a:latin typeface="+mj-lt"/>
                <a:cs typeface="Calibri"/>
              </a:rPr>
              <a:t> </a:t>
            </a:r>
            <a:r>
              <a:rPr lang="en-US" sz="1200" b="0" dirty="0" smtClean="0">
                <a:latin typeface="+mj-lt"/>
                <a:cs typeface="Calibri"/>
              </a:rPr>
              <a:t>This is the first time that the visiting teacher has worked with the students. The students had limited experience working with a number line diagram.  Students were not making much progress on the task when working in small groups so the teacher decided to engage students in a whole group problem solving of the task.</a:t>
            </a:r>
            <a:endParaRPr lang="en-US" sz="1200" b="0" baseline="0" dirty="0" smtClean="0">
              <a:latin typeface="+mj-lt"/>
            </a:endParaRPr>
          </a:p>
          <a:p>
            <a:endParaRPr lang="en-US" sz="1200" baseline="0" dirty="0" smtClean="0">
              <a:latin typeface="+mj-lt"/>
            </a:endParaRPr>
          </a:p>
          <a:p>
            <a:endParaRPr lang="en-US" sz="1200" dirty="0">
              <a:latin typeface="+mj-lt"/>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11</a:t>
            </a:fld>
            <a:endParaRPr lang="en-US"/>
          </a:p>
        </p:txBody>
      </p:sp>
    </p:spTree>
    <p:extLst>
      <p:ext uri="{BB962C8B-B14F-4D97-AF65-F5344CB8AC3E}">
        <p14:creationId xmlns:p14="http://schemas.microsoft.com/office/powerpoint/2010/main" val="23635618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7047" y="4114800"/>
            <a:ext cx="6362096" cy="6334276"/>
          </a:xfrm>
        </p:spPr>
        <p:txBody>
          <a:bodyPr/>
          <a:lstStyle/>
          <a:p>
            <a:pPr>
              <a:defRPr/>
            </a:pPr>
            <a:r>
              <a:rPr lang="en-US" sz="1200" b="1" dirty="0" smtClean="0"/>
              <a:t>Handout</a:t>
            </a:r>
            <a:r>
              <a:rPr lang="en-US" sz="1200" dirty="0" smtClean="0"/>
              <a:t>: 4-Transcript</a:t>
            </a:r>
            <a:r>
              <a:rPr lang="en-US" sz="1200" dirty="0"/>
              <a:t>-ES-</a:t>
            </a:r>
            <a:r>
              <a:rPr lang="en-US" sz="1200" dirty="0" smtClean="0"/>
              <a:t>Bill.pdf</a:t>
            </a:r>
          </a:p>
          <a:p>
            <a:pPr>
              <a:defRPr/>
            </a:pPr>
            <a:endParaRPr lang="en-US" sz="1200" dirty="0" smtClean="0">
              <a:latin typeface="+mj-lt"/>
              <a:cs typeface="Calibri"/>
            </a:endParaRPr>
          </a:p>
          <a:p>
            <a:r>
              <a:rPr lang="en-US" sz="1200" b="1" dirty="0" smtClean="0">
                <a:latin typeface="+mj-lt"/>
                <a:cs typeface="Calibri"/>
              </a:rPr>
              <a:t>Facilitation Suggestions  </a:t>
            </a:r>
          </a:p>
          <a:p>
            <a:endParaRPr lang="en-US" sz="1200" b="0" dirty="0" smtClean="0">
              <a:latin typeface="+mj-lt"/>
              <a:cs typeface="Calibri"/>
            </a:endParaRPr>
          </a:p>
          <a:p>
            <a:r>
              <a:rPr lang="en-US" sz="1200" b="0" dirty="0" smtClean="0">
                <a:latin typeface="+mj-lt"/>
                <a:cs typeface="Calibri"/>
              </a:rPr>
              <a:t>Summarize the focus for watching the video. Distribute the transcript of the video clip.</a:t>
            </a:r>
            <a:r>
              <a:rPr lang="en-US" sz="1200" b="0" baseline="0" dirty="0" smtClean="0">
                <a:latin typeface="+mj-lt"/>
                <a:cs typeface="Calibri"/>
              </a:rPr>
              <a:t> Participants might want to use it to follow along as the video is shown or use it for reference following the video viewing. Let the participants know that they will be watching the video again later in the session.</a:t>
            </a:r>
            <a:endParaRPr lang="en-US" sz="1200" dirty="0" smtClean="0">
              <a:latin typeface="+mj-lt"/>
              <a:cs typeface="Calibri"/>
            </a:endParaRPr>
          </a:p>
          <a:p>
            <a:endParaRPr lang="en-US" sz="1200" dirty="0" smtClean="0">
              <a:latin typeface="+mj-lt"/>
              <a:cs typeface="Calibri"/>
            </a:endParaRPr>
          </a:p>
          <a:p>
            <a:pPr marL="171450" indent="-171450">
              <a:buFont typeface="Arial"/>
              <a:buChar char="•"/>
            </a:pPr>
            <a:endParaRPr lang="en-US" sz="1200" dirty="0" smtClean="0">
              <a:solidFill>
                <a:srgbClr val="000000"/>
              </a:solidFill>
              <a:cs typeface="Calibri"/>
            </a:endParaRPr>
          </a:p>
        </p:txBody>
      </p:sp>
      <p:sp>
        <p:nvSpPr>
          <p:cNvPr id="4" name="Slide Number Placeholder 3"/>
          <p:cNvSpPr>
            <a:spLocks noGrp="1"/>
          </p:cNvSpPr>
          <p:nvPr>
            <p:ph type="sldNum" sz="quarter" idx="10"/>
          </p:nvPr>
        </p:nvSpPr>
        <p:spPr>
          <a:xfrm>
            <a:off x="5253463" y="8685213"/>
            <a:ext cx="1602950" cy="457200"/>
          </a:xfrm>
        </p:spPr>
        <p:txBody>
          <a:bodyPr/>
          <a:lstStyle/>
          <a:p>
            <a:fld id="{169F3DE2-FB79-A444-9137-F017C8010924}" type="slidenum">
              <a:rPr lang="en-US" smtClean="0"/>
              <a:t>12</a:t>
            </a:fld>
            <a:endParaRPr lang="en-US" dirty="0"/>
          </a:p>
        </p:txBody>
      </p:sp>
    </p:spTree>
    <p:extLst>
      <p:ext uri="{BB962C8B-B14F-4D97-AF65-F5344CB8AC3E}">
        <p14:creationId xmlns:p14="http://schemas.microsoft.com/office/powerpoint/2010/main" val="3041322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13</a:t>
            </a:fld>
            <a:endParaRPr lang="en-US"/>
          </a:p>
        </p:txBody>
      </p:sp>
    </p:spTree>
    <p:extLst>
      <p:ext uri="{BB962C8B-B14F-4D97-AF65-F5344CB8AC3E}">
        <p14:creationId xmlns:p14="http://schemas.microsoft.com/office/powerpoint/2010/main" val="2782474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23341" y="4412166"/>
            <a:ext cx="5785152"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 4-Transcript-ES-Bill.pdf</a:t>
            </a:r>
          </a:p>
          <a:p>
            <a:endParaRPr lang="en-US" sz="1200" b="1" dirty="0" smtClean="0">
              <a:latin typeface="+mj-lt"/>
            </a:endParaRPr>
          </a:p>
          <a:p>
            <a:r>
              <a:rPr lang="en-US" sz="1200" b="1" dirty="0" smtClean="0">
                <a:latin typeface="+mj-lt"/>
              </a:rPr>
              <a:t>Facilitation Suggestions</a:t>
            </a:r>
          </a:p>
          <a:p>
            <a:endParaRPr lang="en-US" sz="1200" dirty="0" smtClean="0">
              <a:latin typeface="+mj-lt"/>
            </a:endParaRPr>
          </a:p>
          <a:p>
            <a:r>
              <a:rPr lang="en-US" sz="1200" dirty="0" smtClean="0">
                <a:latin typeface="+mj-lt"/>
              </a:rPr>
              <a:t>Allow</a:t>
            </a:r>
            <a:r>
              <a:rPr lang="en-US" sz="1200" baseline="0" dirty="0" smtClean="0">
                <a:latin typeface="+mj-lt"/>
              </a:rPr>
              <a:t> time for participants to discuss the two questions in small groups and to identify specific line numbers in the transcript to support their discussions. Then, as a whole group, ask participants to share some of their responses to each question.</a:t>
            </a:r>
            <a:endParaRPr lang="en-US" sz="1200" dirty="0" smtClean="0">
              <a:latin typeface="+mj-lt"/>
            </a:endParaRPr>
          </a:p>
          <a:p>
            <a:endParaRPr lang="en-US" sz="1200" dirty="0" smtClean="0">
              <a:latin typeface="+mj-lt"/>
            </a:endParaRPr>
          </a:p>
          <a:p>
            <a:r>
              <a:rPr lang="en-US" sz="1200" b="1" kern="1200" dirty="0" smtClean="0">
                <a:solidFill>
                  <a:schemeClr val="tx1"/>
                </a:solidFill>
                <a:latin typeface="+mn-lt"/>
                <a:ea typeface="+mn-ea"/>
                <a:cs typeface="Calibri"/>
              </a:rPr>
              <a:t>Anticipated Responses:</a:t>
            </a:r>
          </a:p>
          <a:p>
            <a:endParaRPr lang="en-US" sz="1200" b="1" dirty="0" smtClean="0">
              <a:solidFill>
                <a:srgbClr val="000000"/>
              </a:solidFill>
              <a:cs typeface="Calibri"/>
            </a:endParaRPr>
          </a:p>
          <a:p>
            <a:r>
              <a:rPr lang="en-US" sz="1200" b="1" dirty="0" smtClean="0">
                <a:solidFill>
                  <a:srgbClr val="000000"/>
                </a:solidFill>
                <a:cs typeface="Calibri"/>
              </a:rPr>
              <a:t>Identify the mathematical insights that surfaced for students.</a:t>
            </a:r>
          </a:p>
          <a:p>
            <a:pPr marL="171450" indent="-171450">
              <a:buFont typeface="Arial"/>
              <a:buChar char="•"/>
            </a:pPr>
            <a:r>
              <a:rPr lang="en-US" sz="1200" dirty="0" smtClean="0">
                <a:solidFill>
                  <a:srgbClr val="000000"/>
                </a:solidFill>
                <a:cs typeface="Calibri"/>
              </a:rPr>
              <a:t>Line 38:</a:t>
            </a:r>
            <a:r>
              <a:rPr lang="en-US" sz="1200" baseline="0" dirty="0" smtClean="0">
                <a:solidFill>
                  <a:srgbClr val="000000"/>
                </a:solidFill>
                <a:cs typeface="Calibri"/>
              </a:rPr>
              <a:t> </a:t>
            </a:r>
            <a:r>
              <a:rPr lang="en-US" sz="1200" dirty="0" smtClean="0">
                <a:solidFill>
                  <a:srgbClr val="000000"/>
                </a:solidFill>
                <a:cs typeface="Calibri"/>
              </a:rPr>
              <a:t> A student recognizes that an eighth would be half of a fourth.</a:t>
            </a:r>
          </a:p>
          <a:p>
            <a:pPr marL="171450" indent="-171450">
              <a:buFont typeface="Arial"/>
              <a:buChar char="•"/>
            </a:pPr>
            <a:r>
              <a:rPr lang="en-US" sz="1200" dirty="0" smtClean="0">
                <a:solidFill>
                  <a:srgbClr val="000000"/>
                </a:solidFill>
                <a:cs typeface="Calibri"/>
              </a:rPr>
              <a:t>Line 13:</a:t>
            </a:r>
            <a:r>
              <a:rPr lang="en-US" sz="1200" baseline="0" dirty="0" smtClean="0">
                <a:solidFill>
                  <a:srgbClr val="000000"/>
                </a:solidFill>
                <a:cs typeface="Calibri"/>
              </a:rPr>
              <a:t> </a:t>
            </a:r>
            <a:r>
              <a:rPr lang="en-US" sz="1200" dirty="0" smtClean="0">
                <a:solidFill>
                  <a:srgbClr val="000000"/>
                </a:solidFill>
                <a:cs typeface="Calibri"/>
              </a:rPr>
              <a:t>A student knows that ½ is half of a whole.</a:t>
            </a:r>
          </a:p>
          <a:p>
            <a:pPr marL="171450" indent="-171450">
              <a:buFont typeface="Arial"/>
              <a:buChar char="•"/>
            </a:pPr>
            <a:r>
              <a:rPr lang="en-US" sz="1200" dirty="0" smtClean="0">
                <a:solidFill>
                  <a:srgbClr val="000000"/>
                </a:solidFill>
                <a:cs typeface="Calibri"/>
              </a:rPr>
              <a:t>Line 18:</a:t>
            </a:r>
            <a:r>
              <a:rPr lang="en-US" sz="1200" baseline="0" dirty="0" smtClean="0">
                <a:solidFill>
                  <a:srgbClr val="000000"/>
                </a:solidFill>
                <a:cs typeface="Calibri"/>
              </a:rPr>
              <a:t> </a:t>
            </a:r>
            <a:r>
              <a:rPr lang="en-US" sz="1200" dirty="0" smtClean="0">
                <a:solidFill>
                  <a:srgbClr val="000000"/>
                </a:solidFill>
                <a:cs typeface="Calibri"/>
              </a:rPr>
              <a:t>A student knows the four-fourths make up a whole.</a:t>
            </a:r>
          </a:p>
          <a:p>
            <a:pPr marL="171450" indent="-171450">
              <a:buFont typeface="Arial"/>
              <a:buChar char="•"/>
            </a:pPr>
            <a:r>
              <a:rPr lang="en-US" sz="1200" dirty="0" smtClean="0">
                <a:solidFill>
                  <a:srgbClr val="000000"/>
                </a:solidFill>
                <a:cs typeface="Calibri"/>
              </a:rPr>
              <a:t>Lines</a:t>
            </a:r>
            <a:r>
              <a:rPr lang="en-US" sz="1200" baseline="0" dirty="0" smtClean="0">
                <a:solidFill>
                  <a:srgbClr val="000000"/>
                </a:solidFill>
                <a:cs typeface="Calibri"/>
              </a:rPr>
              <a:t> </a:t>
            </a:r>
            <a:r>
              <a:rPr lang="en-US" sz="1200" dirty="0" smtClean="0">
                <a:solidFill>
                  <a:srgbClr val="000000"/>
                </a:solidFill>
                <a:cs typeface="Calibri"/>
              </a:rPr>
              <a:t>20-23: A student knows the the denominator remains the same when skip counting.</a:t>
            </a:r>
          </a:p>
          <a:p>
            <a:pPr marL="171450" indent="-171450">
              <a:buFont typeface="Arial"/>
              <a:buChar char="•"/>
            </a:pPr>
            <a:r>
              <a:rPr lang="en-US" sz="1200" dirty="0" smtClean="0">
                <a:solidFill>
                  <a:srgbClr val="000000"/>
                </a:solidFill>
                <a:cs typeface="Calibri"/>
              </a:rPr>
              <a:t>Line 27:</a:t>
            </a:r>
            <a:r>
              <a:rPr lang="en-US" sz="1200" baseline="0" dirty="0" smtClean="0">
                <a:solidFill>
                  <a:srgbClr val="000000"/>
                </a:solidFill>
                <a:cs typeface="Calibri"/>
              </a:rPr>
              <a:t> </a:t>
            </a:r>
            <a:r>
              <a:rPr lang="en-US" sz="1200" dirty="0" smtClean="0">
                <a:solidFill>
                  <a:srgbClr val="000000"/>
                </a:solidFill>
                <a:cs typeface="Calibri"/>
              </a:rPr>
              <a:t>A student refers to equal pieces when the teacher asked about ¾. Line 38 equal pieces are referred to again by a student.</a:t>
            </a:r>
          </a:p>
          <a:p>
            <a:pPr marL="171450" indent="-171450">
              <a:buFont typeface="Arial"/>
              <a:buChar char="•"/>
            </a:pPr>
            <a:r>
              <a:rPr lang="en-US" sz="1200" dirty="0" smtClean="0">
                <a:solidFill>
                  <a:srgbClr val="000000"/>
                </a:solidFill>
                <a:cs typeface="Calibri"/>
              </a:rPr>
              <a:t>Line 46:</a:t>
            </a:r>
            <a:r>
              <a:rPr lang="en-US" sz="1200" baseline="0" dirty="0" smtClean="0">
                <a:solidFill>
                  <a:srgbClr val="000000"/>
                </a:solidFill>
                <a:cs typeface="Calibri"/>
              </a:rPr>
              <a:t> </a:t>
            </a:r>
            <a:r>
              <a:rPr lang="en-US" sz="1200" dirty="0" smtClean="0">
                <a:solidFill>
                  <a:srgbClr val="000000"/>
                </a:solidFill>
                <a:cs typeface="Calibri"/>
              </a:rPr>
              <a:t>Students skip count by eighths. </a:t>
            </a:r>
          </a:p>
          <a:p>
            <a:pPr marL="171450" indent="-171450">
              <a:buFont typeface="Arial"/>
              <a:buChar char="•"/>
            </a:pPr>
            <a:r>
              <a:rPr lang="en-US" sz="1200" dirty="0" smtClean="0">
                <a:solidFill>
                  <a:srgbClr val="000000"/>
                </a:solidFill>
                <a:cs typeface="Calibri"/>
              </a:rPr>
              <a:t>Lines 56-58:</a:t>
            </a:r>
            <a:r>
              <a:rPr lang="en-US" sz="1200" baseline="0" dirty="0" smtClean="0">
                <a:solidFill>
                  <a:srgbClr val="000000"/>
                </a:solidFill>
                <a:cs typeface="Calibri"/>
              </a:rPr>
              <a:t> </a:t>
            </a:r>
            <a:r>
              <a:rPr lang="en-US" sz="1200" dirty="0" smtClean="0">
                <a:solidFill>
                  <a:srgbClr val="000000"/>
                </a:solidFill>
                <a:cs typeface="Calibri"/>
              </a:rPr>
              <a:t>One student calls the point 8/8 and another calls the point one whole.</a:t>
            </a:r>
          </a:p>
          <a:p>
            <a:pPr marL="171450" indent="-171450">
              <a:buFont typeface="Arial"/>
              <a:buChar char="•"/>
            </a:pPr>
            <a:endParaRPr lang="en-US" sz="1200" dirty="0" smtClean="0">
              <a:solidFill>
                <a:srgbClr val="000000"/>
              </a:solidFill>
              <a:cs typeface="Calibri"/>
            </a:endParaRPr>
          </a:p>
          <a:p>
            <a:r>
              <a:rPr lang="en-US" sz="1200" b="1" dirty="0" smtClean="0">
                <a:solidFill>
                  <a:srgbClr val="000000"/>
                </a:solidFill>
                <a:cs typeface="Calibri"/>
              </a:rPr>
              <a:t>Make note of what the teacher does to support student learning of mathematics.</a:t>
            </a:r>
          </a:p>
          <a:p>
            <a:pPr marL="171450" indent="-171450">
              <a:buFont typeface="Arial"/>
              <a:buChar char="•"/>
            </a:pPr>
            <a:r>
              <a:rPr lang="en-US" sz="1200" dirty="0" smtClean="0">
                <a:solidFill>
                  <a:srgbClr val="000000"/>
                </a:solidFill>
                <a:cs typeface="Calibri"/>
              </a:rPr>
              <a:t>The teacher gives wait time for students to respond.  As a result two students explain the meaning of ¼.</a:t>
            </a:r>
          </a:p>
          <a:p>
            <a:pPr marL="171450" indent="-171450">
              <a:buFont typeface="Arial"/>
              <a:buChar char="•"/>
            </a:pPr>
            <a:r>
              <a:rPr lang="en-US" sz="1200" dirty="0" smtClean="0">
                <a:solidFill>
                  <a:srgbClr val="000000"/>
                </a:solidFill>
                <a:cs typeface="Calibri"/>
              </a:rPr>
              <a:t>The teacher calls a student to the number line and give the student time to point to an eighth.  As a result she learns that the student knows an eighth is half the size of a fourth.</a:t>
            </a:r>
          </a:p>
          <a:p>
            <a:pPr marL="171450" indent="-171450">
              <a:buFont typeface="Arial"/>
              <a:buChar char="•"/>
            </a:pPr>
            <a:r>
              <a:rPr lang="en-US" sz="1200" dirty="0" smtClean="0">
                <a:solidFill>
                  <a:srgbClr val="000000"/>
                </a:solidFill>
                <a:cs typeface="Calibri"/>
              </a:rPr>
              <a:t>The teacher asked for observations about ¾ and 6/8.  She also notes that a student says that the pieces are equivalent. She invites the student to say more.</a:t>
            </a:r>
          </a:p>
          <a:p>
            <a:pPr marL="171450" indent="-171450">
              <a:buFont typeface="Arial"/>
              <a:buChar char="•"/>
            </a:pPr>
            <a:r>
              <a:rPr lang="en-US" sz="1200" dirty="0" smtClean="0">
                <a:solidFill>
                  <a:srgbClr val="000000"/>
                </a:solidFill>
                <a:cs typeface="Calibri"/>
              </a:rPr>
              <a:t>The teacher records what students say when they skip count making connections to the number line.</a:t>
            </a:r>
          </a:p>
          <a:p>
            <a:pPr marL="171450" indent="-171450">
              <a:buFont typeface="Arial"/>
              <a:buChar char="•"/>
            </a:pPr>
            <a:r>
              <a:rPr lang="en-US" sz="1200" dirty="0" smtClean="0">
                <a:solidFill>
                  <a:srgbClr val="000000"/>
                </a:solidFill>
                <a:cs typeface="Calibri"/>
              </a:rPr>
              <a:t>The teacher revoices equal as equivalent and records ¾ = 6/8.</a:t>
            </a:r>
          </a:p>
          <a:p>
            <a:endParaRPr lang="en-US" sz="1200" dirty="0">
              <a:latin typeface="+mj-lt"/>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t>14</a:t>
            </a:fld>
            <a:endParaRPr lang="en-US"/>
          </a:p>
        </p:txBody>
      </p:sp>
    </p:spTree>
    <p:extLst>
      <p:ext uri="{BB962C8B-B14F-4D97-AF65-F5344CB8AC3E}">
        <p14:creationId xmlns:p14="http://schemas.microsoft.com/office/powerpoint/2010/main" val="14841318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15</a:t>
            </a:fld>
            <a:endParaRPr lang="en-US"/>
          </a:p>
        </p:txBody>
      </p:sp>
    </p:spTree>
    <p:extLst>
      <p:ext uri="{BB962C8B-B14F-4D97-AF65-F5344CB8AC3E}">
        <p14:creationId xmlns:p14="http://schemas.microsoft.com/office/powerpoint/2010/main" val="1850816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kern="1200" dirty="0" smtClean="0">
                <a:solidFill>
                  <a:schemeClr val="tx1"/>
                </a:solidFill>
                <a:effectLst/>
              </a:rPr>
              <a:t> 6-MathTeachingPracticesList-ES-</a:t>
            </a:r>
            <a:r>
              <a:rPr lang="en-US" sz="1200" dirty="0" smtClean="0"/>
              <a:t>Bill</a:t>
            </a:r>
            <a:r>
              <a:rPr lang="en-US" sz="1200" kern="1200" dirty="0" smtClean="0">
                <a:solidFill>
                  <a:schemeClr val="tx1"/>
                </a:solidFill>
                <a:effectLst/>
              </a:rPr>
              <a:t>.pdf</a:t>
            </a:r>
          </a:p>
          <a:p>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cs typeface="Calibri"/>
              </a:rPr>
              <a:t>Facilitation Suggestions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Use this slide as a reference to engage the whole group in a sharing of the mathematics teaching practices they recall being used in the video.</a:t>
            </a:r>
          </a:p>
          <a:p>
            <a:pPr marL="285750" indent="-285750">
              <a:buFont typeface="Arial"/>
              <a:buChar char="•"/>
            </a:pPr>
            <a:r>
              <a:rPr lang="en-US" sz="1200" baseline="0" dirty="0" smtClean="0"/>
              <a:t>What was a mathematics teaching practice that you noticed?</a:t>
            </a:r>
          </a:p>
          <a:p>
            <a:pPr marL="285750" indent="-285750">
              <a:buFont typeface="Arial"/>
              <a:buChar char="•"/>
            </a:pPr>
            <a:r>
              <a:rPr lang="en-US" sz="1200" baseline="0" dirty="0" smtClean="0"/>
              <a:t>What was the teacher doing that led you to identify this teaching practice?</a:t>
            </a:r>
            <a:endParaRPr lang="en-US" sz="120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16</a:t>
            </a:fld>
            <a:endParaRPr lang="en-US"/>
          </a:p>
        </p:txBody>
      </p:sp>
    </p:spTree>
    <p:extLst>
      <p:ext uri="{BB962C8B-B14F-4D97-AF65-F5344CB8AC3E}">
        <p14:creationId xmlns:p14="http://schemas.microsoft.com/office/powerpoint/2010/main" val="825448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cs typeface="Calibri"/>
              </a:rPr>
              <a:t>Facilitation Suggestions</a:t>
            </a:r>
          </a:p>
          <a:p>
            <a:endParaRPr lang="en-US" sz="1200" b="0" dirty="0" smtClean="0">
              <a:latin typeface="+mn-lt"/>
              <a:cs typeface="Calibri"/>
            </a:endParaRPr>
          </a:p>
          <a:p>
            <a:r>
              <a:rPr lang="en-US" sz="1200" b="0" dirty="0" smtClean="0">
                <a:latin typeface="+mn-lt"/>
                <a:cs typeface="Calibri"/>
              </a:rPr>
              <a:t>Introduce</a:t>
            </a:r>
            <a:r>
              <a:rPr lang="en-US" sz="1200" b="0" baseline="0" dirty="0" smtClean="0">
                <a:latin typeface="+mn-lt"/>
                <a:cs typeface="Calibri"/>
              </a:rPr>
              <a:t> the first focus mathematics teaching practice, “Pose Purposeful Questions.”</a:t>
            </a:r>
          </a:p>
          <a:p>
            <a:r>
              <a:rPr lang="en-US" sz="1200" b="0" baseline="0" dirty="0" smtClean="0">
                <a:latin typeface="+mn-lt"/>
                <a:cs typeface="Calibri"/>
              </a:rPr>
              <a:t>Summarize the quote on the slide.</a:t>
            </a:r>
            <a:endParaRPr lang="en-US" sz="1200" b="0" dirty="0" smtClean="0">
              <a:latin typeface="+mn-lt"/>
              <a:cs typeface="Calibri"/>
            </a:endParaRPr>
          </a:p>
          <a:p>
            <a:endParaRPr lang="en-US" sz="1200" b="0" dirty="0" smtClean="0">
              <a:latin typeface="+mn-lt"/>
              <a:cs typeface="Calibri"/>
            </a:endParaRPr>
          </a:p>
          <a:p>
            <a:endParaRPr lang="en-US" sz="1200" b="0" dirty="0" smtClean="0">
              <a:latin typeface="+mn-lt"/>
              <a:cs typeface="Calibri"/>
            </a:endParaRPr>
          </a:p>
          <a:p>
            <a:endParaRPr lang="en-US" sz="1200" b="0" dirty="0" smtClean="0">
              <a:latin typeface="+mn-lt"/>
              <a:cs typeface="Calibri"/>
            </a:endParaRPr>
          </a:p>
          <a:p>
            <a:endParaRPr lang="en-US" sz="1200" b="0" dirty="0" smtClean="0">
              <a:latin typeface="+mn-lt"/>
              <a:cs typeface="Calibri"/>
            </a:endParaRPr>
          </a:p>
          <a:p>
            <a:endParaRPr lang="en-US" sz="1200" b="0" i="0" u="none" strike="noStrike" kern="1200" baseline="0" dirty="0" smtClean="0">
              <a:solidFill>
                <a:schemeClr val="tx1"/>
              </a:solidFill>
              <a:latin typeface="+mn-lt"/>
              <a:ea typeface="+mn-ea"/>
              <a:cs typeface="+mn-cs"/>
            </a:endParaRPr>
          </a:p>
          <a:p>
            <a:endParaRPr lang="en-US" sz="12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17</a:t>
            </a:fld>
            <a:endParaRPr lang="en-US"/>
          </a:p>
        </p:txBody>
      </p:sp>
    </p:spTree>
    <p:extLst>
      <p:ext uri="{BB962C8B-B14F-4D97-AF65-F5344CB8AC3E}">
        <p14:creationId xmlns:p14="http://schemas.microsoft.com/office/powerpoint/2010/main" val="1850816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Facilitator Suggestions</a:t>
            </a:r>
          </a:p>
          <a:p>
            <a:endParaRPr lang="en-US" sz="1200" b="1" dirty="0" smtClean="0"/>
          </a:p>
          <a:p>
            <a:r>
              <a:rPr lang="en-US" sz="1200" dirty="0" smtClean="0"/>
              <a:t>Paraphrase the bullets on the slide.</a:t>
            </a:r>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t>18</a:t>
            </a:fld>
            <a:endParaRPr lang="en-US"/>
          </a:p>
        </p:txBody>
      </p:sp>
    </p:spTree>
    <p:extLst>
      <p:ext uri="{BB962C8B-B14F-4D97-AF65-F5344CB8AC3E}">
        <p14:creationId xmlns:p14="http://schemas.microsoft.com/office/powerpoint/2010/main" val="4083235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cs typeface="Calibri"/>
              </a:rPr>
              <a:t>Facilitation Suggestions</a:t>
            </a:r>
          </a:p>
          <a:p>
            <a:endParaRPr lang="en-US" sz="1200" b="0" dirty="0" smtClean="0">
              <a:latin typeface="+mn-lt"/>
              <a:cs typeface="Calibri"/>
            </a:endParaRPr>
          </a:p>
          <a:p>
            <a:r>
              <a:rPr lang="en-US" sz="1200" b="0" dirty="0" smtClean="0">
                <a:latin typeface="+mn-lt"/>
                <a:cs typeface="Calibri"/>
              </a:rPr>
              <a:t>Introduce</a:t>
            </a:r>
            <a:r>
              <a:rPr lang="en-US" sz="1200" b="0" baseline="0" dirty="0" smtClean="0">
                <a:latin typeface="+mn-lt"/>
                <a:cs typeface="Calibri"/>
              </a:rPr>
              <a:t> the second focus mathematics teaching practice, “Use and connect mathematical representations.”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19</a:t>
            </a:fld>
            <a:endParaRPr lang="en-US"/>
          </a:p>
        </p:txBody>
      </p:sp>
    </p:spTree>
    <p:extLst>
      <p:ext uri="{BB962C8B-B14F-4D97-AF65-F5344CB8AC3E}">
        <p14:creationId xmlns:p14="http://schemas.microsoft.com/office/powerpoint/2010/main" val="1850816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9619" y="4343400"/>
            <a:ext cx="6229048" cy="4114800"/>
          </a:xfrm>
        </p:spPr>
        <p:txBody>
          <a:bodyPr/>
          <a:lstStyle/>
          <a:p>
            <a:r>
              <a:rPr lang="en-US" sz="1200" b="1" baseline="0" dirty="0" smtClean="0">
                <a:cs typeface="Calibri"/>
              </a:rPr>
              <a:t>Module Outline </a:t>
            </a:r>
          </a:p>
          <a:p>
            <a:endParaRPr lang="en-US" sz="1200" dirty="0" smtClean="0">
              <a:latin typeface="Calibri"/>
              <a:cs typeface="Calibri"/>
            </a:endParaRPr>
          </a:p>
          <a:p>
            <a:pPr marL="285750" indent="-285750">
              <a:lnSpc>
                <a:spcPct val="50000"/>
              </a:lnSpc>
              <a:buFont typeface="Arial"/>
              <a:buChar char="•"/>
            </a:pPr>
            <a:r>
              <a:rPr lang="en-US" sz="1200" dirty="0" smtClean="0">
                <a:latin typeface="Calibri"/>
                <a:cs typeface="Calibri"/>
              </a:rPr>
              <a:t>Overview and the Teaching and Learning Principle – 5 minutes</a:t>
            </a:r>
          </a:p>
          <a:p>
            <a:pPr marL="0" indent="0">
              <a:lnSpc>
                <a:spcPct val="50000"/>
              </a:lnSpc>
              <a:buFont typeface="Arial"/>
              <a:buNone/>
            </a:pPr>
            <a:endParaRPr lang="en-US" sz="1200" dirty="0" smtClean="0">
              <a:latin typeface="Calibri"/>
              <a:cs typeface="Calibri"/>
            </a:endParaRPr>
          </a:p>
          <a:p>
            <a:pPr marL="285750" indent="-285750">
              <a:lnSpc>
                <a:spcPct val="50000"/>
              </a:lnSpc>
              <a:buFont typeface="Arial"/>
              <a:buChar char="•"/>
            </a:pPr>
            <a:r>
              <a:rPr lang="en-US" sz="1200" baseline="0" dirty="0" smtClean="0">
                <a:latin typeface="Calibri"/>
                <a:cs typeface="Calibri"/>
              </a:rPr>
              <a:t>Learning Goals, </a:t>
            </a:r>
            <a:r>
              <a:rPr lang="en-US" sz="1200" dirty="0" smtClean="0">
                <a:latin typeface="Calibri"/>
                <a:cs typeface="Calibri"/>
              </a:rPr>
              <a:t>Bubble Gum</a:t>
            </a:r>
            <a:r>
              <a:rPr lang="en-US" sz="1200" baseline="0" dirty="0" smtClean="0">
                <a:latin typeface="Calibri"/>
                <a:cs typeface="Calibri"/>
              </a:rPr>
              <a:t> Task, and Connections to Standards – 10 minutes</a:t>
            </a:r>
          </a:p>
          <a:p>
            <a:pPr>
              <a:lnSpc>
                <a:spcPct val="50000"/>
              </a:lnSpc>
            </a:pPr>
            <a:endParaRPr lang="en-US" sz="1200" baseline="0" dirty="0" smtClean="0">
              <a:latin typeface="Calibri"/>
              <a:cs typeface="Calibri"/>
            </a:endParaRPr>
          </a:p>
          <a:p>
            <a:pPr marL="285750" indent="-285750">
              <a:lnSpc>
                <a:spcPct val="50000"/>
              </a:lnSpc>
              <a:buFont typeface="Arial"/>
              <a:buChar char="•"/>
            </a:pPr>
            <a:r>
              <a:rPr lang="en-US" sz="1200" dirty="0" smtClean="0">
                <a:latin typeface="Calibri"/>
                <a:cs typeface="Calibri"/>
              </a:rPr>
              <a:t>Watch and discuss the video clip</a:t>
            </a:r>
            <a:r>
              <a:rPr lang="en-US" sz="1200" baseline="0" dirty="0" smtClean="0">
                <a:latin typeface="Calibri"/>
                <a:cs typeface="Calibri"/>
              </a:rPr>
              <a:t> </a:t>
            </a:r>
            <a:r>
              <a:rPr lang="en-US" sz="1200" dirty="0" smtClean="0">
                <a:latin typeface="Calibri"/>
                <a:cs typeface="Calibri"/>
              </a:rPr>
              <a:t>– 10 minutes</a:t>
            </a:r>
          </a:p>
          <a:p>
            <a:pPr marL="285750" indent="-285750">
              <a:lnSpc>
                <a:spcPct val="50000"/>
              </a:lnSpc>
              <a:buFont typeface="Arial"/>
              <a:buChar char="•"/>
            </a:pPr>
            <a:endParaRPr lang="en-US" sz="1200" dirty="0" smtClean="0">
              <a:latin typeface="Calibri"/>
              <a:cs typeface="Calibri"/>
            </a:endParaRPr>
          </a:p>
          <a:p>
            <a:pPr marL="285750" indent="-285750">
              <a:lnSpc>
                <a:spcPct val="50000"/>
              </a:lnSpc>
              <a:buFont typeface="Arial"/>
              <a:buChar char="•"/>
            </a:pPr>
            <a:r>
              <a:rPr lang="en-US" sz="1200" dirty="0" smtClean="0">
                <a:latin typeface="Calibri"/>
                <a:cs typeface="Calibri"/>
              </a:rPr>
              <a:t>Brief discussion of </a:t>
            </a:r>
            <a:r>
              <a:rPr lang="en-US" sz="1200" baseline="0" dirty="0" smtClean="0">
                <a:latin typeface="Calibri"/>
                <a:cs typeface="Calibri"/>
              </a:rPr>
              <a:t>the </a:t>
            </a:r>
            <a:r>
              <a:rPr lang="en-US" sz="1200" i="1" dirty="0" smtClean="0">
                <a:latin typeface="Calibri"/>
                <a:cs typeface="Calibri"/>
              </a:rPr>
              <a:t>Effective Mathematics Teaching Practices </a:t>
            </a:r>
            <a:r>
              <a:rPr lang="en-US" sz="1200" i="0" dirty="0" smtClean="0">
                <a:latin typeface="Calibri"/>
                <a:cs typeface="Calibri"/>
              </a:rPr>
              <a:t>used</a:t>
            </a:r>
            <a:r>
              <a:rPr lang="en-US" sz="1200" i="0" baseline="0" dirty="0" smtClean="0">
                <a:latin typeface="Calibri"/>
                <a:cs typeface="Calibri"/>
              </a:rPr>
              <a:t> by the </a:t>
            </a:r>
            <a:r>
              <a:rPr lang="en-US" sz="1200" dirty="0" smtClean="0">
                <a:latin typeface="Calibri"/>
                <a:cs typeface="Calibri"/>
              </a:rPr>
              <a:t> </a:t>
            </a:r>
            <a:r>
              <a:rPr lang="en-US" sz="1200" i="0" baseline="0" dirty="0" smtClean="0">
                <a:latin typeface="Calibri"/>
                <a:cs typeface="Calibri"/>
              </a:rPr>
              <a:t>teacher</a:t>
            </a:r>
            <a:r>
              <a:rPr lang="en-US" sz="1200" dirty="0" smtClean="0">
                <a:latin typeface="Calibri"/>
                <a:cs typeface="Calibri"/>
              </a:rPr>
              <a:t> – 5 minutes</a:t>
            </a:r>
          </a:p>
          <a:p>
            <a:pPr marL="285750" indent="-285750">
              <a:lnSpc>
                <a:spcPct val="50000"/>
              </a:lnSpc>
              <a:buFont typeface="Arial"/>
              <a:buChar char="•"/>
            </a:pPr>
            <a:endParaRPr lang="en-US" sz="1200" dirty="0" smtClean="0">
              <a:latin typeface="Calibri"/>
              <a:cs typeface="Calibri"/>
            </a:endParaRPr>
          </a:p>
          <a:p>
            <a:pPr marL="285750" indent="-285750">
              <a:lnSpc>
                <a:spcPct val="50000"/>
              </a:lnSpc>
              <a:buFont typeface="Arial"/>
              <a:buChar char="•"/>
            </a:pPr>
            <a:r>
              <a:rPr lang="en-US" sz="1200" dirty="0" smtClean="0">
                <a:latin typeface="Calibri"/>
                <a:cs typeface="Calibri"/>
              </a:rPr>
              <a:t>Overview of the two focus Mathematics Teaching</a:t>
            </a:r>
            <a:r>
              <a:rPr lang="en-US" sz="1200" baseline="0" dirty="0" smtClean="0">
                <a:latin typeface="Calibri"/>
                <a:cs typeface="Calibri"/>
              </a:rPr>
              <a:t> Practices </a:t>
            </a:r>
            <a:r>
              <a:rPr lang="en-US" sz="1200" baseline="0" dirty="0" smtClean="0">
                <a:solidFill>
                  <a:srgbClr val="003366"/>
                </a:solidFill>
                <a:cs typeface="Calibri"/>
              </a:rPr>
              <a:t>– 6 minutes</a:t>
            </a:r>
            <a:endParaRPr lang="en-US" sz="1200" baseline="0" dirty="0" smtClean="0">
              <a:latin typeface="Calibri"/>
              <a:cs typeface="Calibri"/>
            </a:endParaRPr>
          </a:p>
          <a:p>
            <a:pPr marL="628650" lvl="1" indent="-171450">
              <a:buFont typeface="Arial"/>
              <a:buChar char="•"/>
            </a:pPr>
            <a:r>
              <a:rPr lang="en-US" sz="1200" baseline="0" dirty="0" smtClean="0">
                <a:latin typeface="Calibri"/>
                <a:cs typeface="Calibri"/>
              </a:rPr>
              <a:t> “Use and Pose Purposeful Questions</a:t>
            </a:r>
            <a:r>
              <a:rPr lang="en-US" sz="1200" baseline="0" dirty="0" smtClean="0">
                <a:solidFill>
                  <a:srgbClr val="003366"/>
                </a:solidFill>
                <a:latin typeface="Calibri"/>
                <a:cs typeface="Calibri"/>
              </a:rPr>
              <a:t>”</a:t>
            </a:r>
          </a:p>
          <a:p>
            <a:pPr marL="628650" lvl="1" indent="-171450">
              <a:buFont typeface="Arial"/>
              <a:buChar char="•"/>
            </a:pPr>
            <a:r>
              <a:rPr lang="en-US" sz="1200" baseline="0" dirty="0" smtClean="0">
                <a:solidFill>
                  <a:srgbClr val="003366"/>
                </a:solidFill>
                <a:cs typeface="Calibri"/>
              </a:rPr>
              <a:t> </a:t>
            </a:r>
            <a:r>
              <a:rPr lang="en-US" sz="1200" dirty="0" smtClean="0">
                <a:solidFill>
                  <a:srgbClr val="003366"/>
                </a:solidFill>
                <a:cs typeface="Calibri"/>
              </a:rPr>
              <a:t>“</a:t>
            </a:r>
            <a:r>
              <a:rPr lang="en-US" sz="1200" dirty="0" smtClean="0">
                <a:cs typeface="Calibri"/>
              </a:rPr>
              <a:t>Use and Connect Mathematical Representations</a:t>
            </a:r>
            <a:r>
              <a:rPr lang="en-US" sz="1200" baseline="0" dirty="0" smtClean="0">
                <a:solidFill>
                  <a:srgbClr val="003366"/>
                </a:solidFill>
                <a:cs typeface="Calibri"/>
              </a:rPr>
              <a:t>”</a:t>
            </a:r>
            <a:endParaRPr lang="en-US" sz="1200" baseline="0" dirty="0" smtClean="0">
              <a:solidFill>
                <a:srgbClr val="003366"/>
              </a:solidFill>
              <a:latin typeface="Calibri"/>
              <a:cs typeface="Calibri"/>
            </a:endParaRPr>
          </a:p>
          <a:p>
            <a:pPr marL="628650" lvl="1" indent="-171450">
              <a:buFont typeface="Arial"/>
              <a:buChar char="•"/>
            </a:pPr>
            <a:endParaRPr lang="en-US" sz="1200" baseline="0" dirty="0" smtClean="0">
              <a:solidFill>
                <a:srgbClr val="003366"/>
              </a:solidFill>
              <a:latin typeface="Calibri"/>
              <a:cs typeface="Calibri"/>
            </a:endParaRPr>
          </a:p>
          <a:p>
            <a:pPr marL="285750" marR="0" lvl="0" indent="-2857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rgbClr val="003366"/>
                </a:solidFill>
                <a:cs typeface="Calibri"/>
              </a:rPr>
              <a:t>Participants study Teacher and Student Actions – 5 minutes</a:t>
            </a:r>
            <a:endParaRPr lang="en-US" sz="1200" baseline="0" dirty="0" smtClean="0">
              <a:solidFill>
                <a:srgbClr val="003366"/>
              </a:solidFill>
              <a:latin typeface="Calibri"/>
              <a:cs typeface="Calibri"/>
            </a:endParaRPr>
          </a:p>
          <a:p>
            <a:pPr>
              <a:lnSpc>
                <a:spcPct val="50000"/>
              </a:lnSpc>
            </a:pPr>
            <a:endParaRPr lang="en-US" sz="1200" baseline="0" dirty="0" smtClean="0">
              <a:cs typeface="Calibri"/>
            </a:endParaRPr>
          </a:p>
          <a:p>
            <a:pPr marL="285750" indent="-285750">
              <a:lnSpc>
                <a:spcPct val="50000"/>
              </a:lnSpc>
              <a:buFont typeface="Arial"/>
              <a:buChar char="•"/>
            </a:pPr>
            <a:r>
              <a:rPr lang="en-US" sz="1200" dirty="0" smtClean="0">
                <a:cs typeface="Calibri"/>
              </a:rPr>
              <a:t>Watch the video clip again with a focus on the two focus</a:t>
            </a:r>
            <a:r>
              <a:rPr lang="en-US" sz="1200" baseline="0" dirty="0" smtClean="0">
                <a:cs typeface="Calibri"/>
              </a:rPr>
              <a:t> Mathematics</a:t>
            </a:r>
            <a:r>
              <a:rPr lang="en-US" sz="1200" dirty="0" smtClean="0">
                <a:cs typeface="Calibri"/>
              </a:rPr>
              <a:t> Teaching Practices</a:t>
            </a:r>
            <a:r>
              <a:rPr lang="en-US" sz="1200" baseline="0" dirty="0" smtClean="0">
                <a:cs typeface="Calibri"/>
              </a:rPr>
              <a:t> </a:t>
            </a:r>
            <a:r>
              <a:rPr lang="en-US" sz="1200" dirty="0" smtClean="0">
                <a:cs typeface="Calibri"/>
              </a:rPr>
              <a:t>– 5 minutes</a:t>
            </a:r>
          </a:p>
          <a:p>
            <a:pPr marL="457200" lvl="1" indent="0">
              <a:buFont typeface="Arial"/>
              <a:buNone/>
            </a:pPr>
            <a:endParaRPr lang="en-US" sz="1200" i="1" dirty="0" smtClean="0">
              <a:latin typeface="Calibri"/>
              <a:cs typeface="Calibri"/>
            </a:endParaRPr>
          </a:p>
          <a:p>
            <a:pPr marL="285750" lvl="1" indent="-285750">
              <a:buFont typeface="Arial"/>
              <a:buChar char="•"/>
              <a:defRPr/>
            </a:pPr>
            <a:r>
              <a:rPr lang="en-US" sz="1200" baseline="0" dirty="0" smtClean="0">
                <a:solidFill>
                  <a:srgbClr val="003366"/>
                </a:solidFill>
                <a:latin typeface="Calibri"/>
                <a:cs typeface="Calibri"/>
              </a:rPr>
              <a:t>Discuss </a:t>
            </a:r>
            <a:r>
              <a:rPr lang="en-US" sz="1200" baseline="0" dirty="0" smtClean="0">
                <a:solidFill>
                  <a:srgbClr val="003366"/>
                </a:solidFill>
                <a:cs typeface="Calibri"/>
              </a:rPr>
              <a:t>the Teacher and Student Actions evidenced in the video – </a:t>
            </a:r>
            <a:r>
              <a:rPr lang="en-US" sz="1200" baseline="0" dirty="0" smtClean="0">
                <a:solidFill>
                  <a:srgbClr val="003366"/>
                </a:solidFill>
                <a:latin typeface="Calibri"/>
                <a:cs typeface="Calibri"/>
              </a:rPr>
              <a:t>20 minutes</a:t>
            </a:r>
          </a:p>
          <a:p>
            <a:pPr marL="628650" lvl="1" indent="-171450">
              <a:buFont typeface="Arial"/>
              <a:buChar char="•"/>
            </a:pPr>
            <a:r>
              <a:rPr lang="en-US" sz="1200" baseline="0" dirty="0" smtClean="0">
                <a:cs typeface="Calibri"/>
              </a:rPr>
              <a:t> “Use and Pose Purposeful Questions</a:t>
            </a:r>
            <a:r>
              <a:rPr lang="en-US" sz="1200" baseline="0" dirty="0" smtClean="0">
                <a:solidFill>
                  <a:srgbClr val="003366"/>
                </a:solidFill>
                <a:cs typeface="Calibri"/>
              </a:rPr>
              <a:t>”</a:t>
            </a:r>
          </a:p>
          <a:p>
            <a:pPr marL="628650" lvl="1" indent="-171450">
              <a:buFont typeface="Arial"/>
              <a:buChar char="•"/>
            </a:pPr>
            <a:r>
              <a:rPr lang="en-US" sz="1200" baseline="0" dirty="0" smtClean="0">
                <a:solidFill>
                  <a:srgbClr val="003366"/>
                </a:solidFill>
                <a:cs typeface="Calibri"/>
              </a:rPr>
              <a:t> </a:t>
            </a:r>
            <a:r>
              <a:rPr lang="en-US" sz="1200" dirty="0" smtClean="0">
                <a:solidFill>
                  <a:srgbClr val="003366"/>
                </a:solidFill>
                <a:cs typeface="Calibri"/>
              </a:rPr>
              <a:t>“</a:t>
            </a:r>
            <a:r>
              <a:rPr lang="en-US" sz="1200" dirty="0" smtClean="0">
                <a:cs typeface="Calibri"/>
              </a:rPr>
              <a:t>Use and Connect Mathematical Representations</a:t>
            </a:r>
            <a:r>
              <a:rPr lang="en-US" sz="1200" baseline="0" dirty="0" smtClean="0">
                <a:solidFill>
                  <a:srgbClr val="003366"/>
                </a:solidFill>
                <a:cs typeface="Calibri"/>
              </a:rPr>
              <a:t>”</a:t>
            </a:r>
          </a:p>
          <a:p>
            <a:pPr marL="0" lvl="1" indent="0">
              <a:buFont typeface="Arial"/>
              <a:buNone/>
              <a:defRPr/>
            </a:pPr>
            <a:endParaRPr lang="en-US" sz="1200" dirty="0" smtClean="0">
              <a:latin typeface="Calibri"/>
              <a:cs typeface="Calibri"/>
            </a:endParaRPr>
          </a:p>
          <a:p>
            <a:pPr marL="2857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Calibri"/>
                <a:cs typeface="Calibri"/>
              </a:rPr>
              <a:t>Refection and closure – 5-7 minutes</a:t>
            </a:r>
          </a:p>
          <a:p>
            <a:pPr marL="0" indent="0">
              <a:buFont typeface="Arial"/>
              <a:buNone/>
            </a:pPr>
            <a:endParaRPr lang="en-US" sz="1200" dirty="0" smtClean="0">
              <a:latin typeface="Calibri"/>
              <a:cs typeface="Calibri"/>
            </a:endParaRPr>
          </a:p>
          <a:p>
            <a:r>
              <a:rPr lang="en-US" sz="1200" b="1" dirty="0" smtClean="0">
                <a:latin typeface="Calibri"/>
                <a:cs typeface="Calibri"/>
              </a:rPr>
              <a:t>TOTAL TIME – approximately 1.5</a:t>
            </a:r>
            <a:r>
              <a:rPr lang="en-US" sz="1200" b="1" baseline="0" dirty="0" smtClean="0">
                <a:latin typeface="Calibri"/>
                <a:cs typeface="Calibri"/>
              </a:rPr>
              <a:t> hours</a:t>
            </a:r>
            <a:endParaRPr lang="en-US" sz="1200" b="1" dirty="0" smtClean="0">
              <a:latin typeface="Calibri"/>
              <a:cs typeface="Calibri"/>
            </a:endParaRPr>
          </a:p>
          <a:p>
            <a:endParaRPr lang="en-US" sz="1200" dirty="0" smtClean="0">
              <a:solidFill>
                <a:srgbClr val="003366"/>
              </a:solidFill>
              <a:latin typeface="Calibri"/>
              <a:cs typeface="Calibri"/>
            </a:endParaRPr>
          </a:p>
          <a:p>
            <a:endParaRPr lang="en-US" sz="1200" dirty="0" smtClean="0">
              <a:solidFill>
                <a:srgbClr val="003366"/>
              </a:solidFill>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t>2</a:t>
            </a:fld>
            <a:endParaRPr lang="en-US"/>
          </a:p>
        </p:txBody>
      </p:sp>
    </p:spTree>
    <p:extLst>
      <p:ext uri="{BB962C8B-B14F-4D97-AF65-F5344CB8AC3E}">
        <p14:creationId xmlns:p14="http://schemas.microsoft.com/office/powerpoint/2010/main" val="273356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3220" y="4176132"/>
            <a:ext cx="5922536" cy="4114800"/>
          </a:xfrm>
        </p:spPr>
        <p:txBody>
          <a:bodyPr>
            <a:normAutofit fontScale="92500" lnSpcReduction="10000"/>
          </a:bodyPr>
          <a:lstStyle/>
          <a:p>
            <a:r>
              <a:rPr lang="en-US" sz="1200" b="1" dirty="0" smtClean="0"/>
              <a:t>Facilitator</a:t>
            </a:r>
            <a:r>
              <a:rPr lang="en-US" sz="1200" b="1" baseline="0" dirty="0" smtClean="0"/>
              <a:t> Suggestions</a:t>
            </a:r>
          </a:p>
          <a:p>
            <a:r>
              <a:rPr lang="en-US" sz="1200" b="1" baseline="0" dirty="0" smtClean="0"/>
              <a:t> </a:t>
            </a:r>
            <a:r>
              <a:rPr lang="en-US" sz="1200" i="1" baseline="0" dirty="0" smtClean="0"/>
              <a:t>(Note: We are not suggesting that all of these questions be asked, but select those that might be most appropriate for the particular group of participants.)</a:t>
            </a:r>
          </a:p>
          <a:p>
            <a:endParaRPr lang="en-US" sz="1200" baseline="0" dirty="0" smtClean="0"/>
          </a:p>
          <a:p>
            <a:r>
              <a:rPr lang="en-US" sz="1200" b="1" dirty="0" smtClean="0"/>
              <a:t>Engage participants in a discussion of the graphic.  Some probing questions that you might ask include:</a:t>
            </a: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1200" b="0" baseline="0" dirty="0" smtClean="0">
                <a:latin typeface="+mj-lt"/>
              </a:rPr>
              <a:t>What are some physical representations that might be used to support students’ thinking in this task?  Students in the video</a:t>
            </a:r>
            <a:r>
              <a:rPr lang="en-US" sz="1200" b="0" dirty="0" smtClean="0">
                <a:latin typeface="+mj-lt"/>
              </a:rPr>
              <a:t> only have access to a paper number line</a:t>
            </a:r>
            <a:r>
              <a:rPr lang="en-US" sz="1200" b="0" baseline="0" dirty="0" smtClean="0">
                <a:latin typeface="+mj-lt"/>
              </a:rPr>
              <a:t>;</a:t>
            </a:r>
            <a:r>
              <a:rPr lang="en-US" sz="1200" b="0" dirty="0" smtClean="0">
                <a:latin typeface="+mj-lt"/>
              </a:rPr>
              <a:t> In what ways might students benefit from a strip of paper? </a:t>
            </a:r>
            <a:r>
              <a:rPr lang="en-US" sz="1200" b="0" baseline="0" dirty="0" smtClean="0">
                <a:latin typeface="+mj-lt"/>
              </a:rPr>
              <a:t> </a:t>
            </a:r>
            <a:endParaRPr lang="en-US" sz="1200" dirty="0">
              <a:latin typeface="+mj-lt"/>
            </a:endParaRPr>
          </a:p>
          <a:p>
            <a:pPr marL="171450" marR="0" indent="-171450" algn="l" defTabSz="914400" rtl="0" eaLnBrk="1" fontAlgn="auto" latinLnBrk="0" hangingPunct="1">
              <a:lnSpc>
                <a:spcPct val="100000"/>
              </a:lnSpc>
              <a:spcBef>
                <a:spcPts val="0"/>
              </a:spcBef>
              <a:spcAft>
                <a:spcPts val="0"/>
              </a:spcAft>
              <a:buClrTx/>
              <a:buSzTx/>
              <a:buFont typeface="Arial"/>
              <a:buChar char="•"/>
              <a:tabLst/>
              <a:defRPr/>
            </a:pPr>
            <a:r>
              <a:rPr lang="en-US" sz="1200" b="0" kern="1200" baseline="0" dirty="0" smtClean="0">
                <a:solidFill>
                  <a:schemeClr val="tx1"/>
                </a:solidFill>
                <a:latin typeface="+mn-lt"/>
                <a:ea typeface="+mn-ea"/>
                <a:cs typeface="+mn-cs"/>
              </a:rPr>
              <a:t>What are some </a:t>
            </a:r>
            <a:r>
              <a:rPr lang="en-US" sz="1200" b="0" baseline="0" dirty="0" smtClean="0">
                <a:latin typeface="+mj-lt"/>
              </a:rPr>
              <a:t>visual representations you would expect students to produce?  What is the distinction between physical and visual representations?</a:t>
            </a:r>
          </a:p>
          <a:p>
            <a:pPr marL="171450" indent="-171450">
              <a:buFont typeface="Arial"/>
              <a:buChar char="•"/>
            </a:pPr>
            <a:r>
              <a:rPr lang="en-US" sz="1200" b="0" dirty="0" smtClean="0">
                <a:latin typeface="+mj-lt"/>
              </a:rPr>
              <a:t>What are the researchers telling us by </a:t>
            </a:r>
            <a:r>
              <a:rPr lang="en-US" sz="1200" dirty="0" smtClean="0">
                <a:latin typeface="+mj-lt"/>
              </a:rPr>
              <a:t>the arrows on the diagram?  </a:t>
            </a:r>
          </a:p>
          <a:p>
            <a:pPr marL="171450" indent="-171450">
              <a:buFont typeface="Arial"/>
              <a:buChar char="•"/>
            </a:pPr>
            <a:r>
              <a:rPr lang="en-US" sz="1200" b="0" dirty="0" smtClean="0">
                <a:latin typeface="+mj-lt"/>
              </a:rPr>
              <a:t>Did the teacher move between representations in the classroom?  If</a:t>
            </a:r>
            <a:r>
              <a:rPr lang="en-US" sz="1200" b="0" baseline="0" dirty="0" smtClean="0">
                <a:latin typeface="+mj-lt"/>
              </a:rPr>
              <a:t> so, which ones?</a:t>
            </a:r>
            <a:endParaRPr lang="en-US" sz="1200" b="0" dirty="0" smtClean="0">
              <a:latin typeface="+mj-lt"/>
            </a:endParaRPr>
          </a:p>
          <a:p>
            <a:pPr marL="171450" indent="-171450">
              <a:buFont typeface="Arial"/>
              <a:buChar char="•"/>
            </a:pPr>
            <a:r>
              <a:rPr lang="en-US" sz="1200" b="0" dirty="0" smtClean="0">
                <a:latin typeface="+mj-lt"/>
              </a:rPr>
              <a:t>How might using</a:t>
            </a:r>
            <a:r>
              <a:rPr lang="en-US" sz="1200" b="0" baseline="0" dirty="0" smtClean="0">
                <a:latin typeface="+mj-lt"/>
              </a:rPr>
              <a:t> and connecting varied mathematical representations </a:t>
            </a:r>
            <a:r>
              <a:rPr lang="en-US" sz="1200" b="0" dirty="0" smtClean="0">
                <a:latin typeface="+mj-lt"/>
              </a:rPr>
              <a:t>help student thinking and reasoning?  </a:t>
            </a:r>
          </a:p>
          <a:p>
            <a:pPr marL="171450" indent="-171450">
              <a:buFont typeface="Arial"/>
              <a:buChar char="•"/>
            </a:pPr>
            <a:r>
              <a:rPr lang="en-US" sz="1200" dirty="0" smtClean="0"/>
              <a:t>What role does the use of representations play when the lesson is enacted?  Is it important to reference a context?  To refer to manipulatives?  Why?</a:t>
            </a:r>
          </a:p>
          <a:p>
            <a:pPr marL="171450" indent="-171450">
              <a:buFont typeface="Arial"/>
              <a:buChar char="•"/>
            </a:pPr>
            <a:r>
              <a:rPr lang="en-US" sz="1200" dirty="0" smtClean="0"/>
              <a:t>Sometimes teachers say, “Only if students need it</a:t>
            </a:r>
            <a:r>
              <a:rPr lang="en-US" sz="1200" baseline="0" dirty="0" smtClean="0"/>
              <a:t> should they draw a visual representation or use a physical representation.</a:t>
            </a:r>
            <a:r>
              <a:rPr lang="en-US" sz="1200" dirty="0" smtClean="0"/>
              <a:t>” What do you think about this comment?  </a:t>
            </a:r>
          </a:p>
          <a:p>
            <a:pPr marL="171450" indent="-171450">
              <a:buFont typeface="Arial"/>
              <a:buChar char="•"/>
            </a:pPr>
            <a:r>
              <a:rPr lang="en-US" sz="1200" dirty="0" smtClean="0"/>
              <a:t>We are claiming and so is the research out there that we need to press students to make connections between representations. Why?  Research says that students who can make these connections in their independent problem solving lives are the BETTER problem solvers.”  Why do you think this might be the case?</a:t>
            </a:r>
            <a:endParaRPr lang="en-US" sz="1200" b="0" dirty="0" smtClean="0">
              <a:latin typeface="+mj-lt"/>
            </a:endParaRPr>
          </a:p>
          <a:p>
            <a:pPr marL="171450" indent="-171450">
              <a:buFont typeface="Arial"/>
              <a:buNone/>
            </a:pPr>
            <a:endParaRPr lang="en-US" sz="1200" b="0" baseline="0" dirty="0" smtClean="0">
              <a:latin typeface="+mj-lt"/>
            </a:endParaRPr>
          </a:p>
          <a:p>
            <a:pPr marL="171450" indent="-171450">
              <a:buFont typeface="Arial"/>
              <a:buNone/>
            </a:pPr>
            <a:endParaRPr lang="en-US" sz="1200" b="0" dirty="0" smtClean="0">
              <a:latin typeface="+mj-lt"/>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20</a:t>
            </a:fld>
            <a:endParaRPr lang="en-US" dirty="0"/>
          </a:p>
        </p:txBody>
      </p:sp>
    </p:spTree>
    <p:extLst>
      <p:ext uri="{BB962C8B-B14F-4D97-AF65-F5344CB8AC3E}">
        <p14:creationId xmlns:p14="http://schemas.microsoft.com/office/powerpoint/2010/main" val="2852870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indent="-114300">
              <a:spcBef>
                <a:spcPts val="600"/>
              </a:spcBef>
              <a:buNone/>
            </a:pPr>
            <a:r>
              <a:rPr lang="en-US" sz="1200" b="1" dirty="0" smtClean="0">
                <a:solidFill>
                  <a:srgbClr val="000000"/>
                </a:solidFill>
                <a:latin typeface="Calibri"/>
                <a:cs typeface="Calibri"/>
              </a:rPr>
              <a:t>Facilitator Suggestions</a:t>
            </a:r>
          </a:p>
          <a:p>
            <a:pPr marL="114300" indent="-114300">
              <a:spcBef>
                <a:spcPts val="600"/>
              </a:spcBef>
              <a:buNone/>
            </a:pPr>
            <a:endParaRPr lang="en-US" sz="1200" b="1" dirty="0" smtClean="0">
              <a:solidFill>
                <a:srgbClr val="000000"/>
              </a:solidFill>
              <a:latin typeface="Calibri"/>
              <a:cs typeface="Calibri"/>
            </a:endParaRPr>
          </a:p>
          <a:p>
            <a:pPr marL="114300" indent="-114300">
              <a:spcBef>
                <a:spcPts val="600"/>
              </a:spcBef>
              <a:buNone/>
            </a:pPr>
            <a:r>
              <a:rPr lang="en-US" sz="1200" dirty="0" smtClean="0">
                <a:solidFill>
                  <a:srgbClr val="000000"/>
                </a:solidFill>
                <a:latin typeface="Calibri"/>
                <a:cs typeface="Calibri"/>
              </a:rPr>
              <a:t>Paraphrase the content of the slide.  </a:t>
            </a:r>
            <a:endParaRPr lang="en-US" sz="1200" dirty="0">
              <a:solidFill>
                <a:srgbClr val="000000"/>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21</a:t>
            </a:fld>
            <a:endParaRPr lang="en-US" dirty="0"/>
          </a:p>
        </p:txBody>
      </p:sp>
    </p:spTree>
    <p:extLst>
      <p:ext uri="{BB962C8B-B14F-4D97-AF65-F5344CB8AC3E}">
        <p14:creationId xmlns:p14="http://schemas.microsoft.com/office/powerpoint/2010/main" val="28528703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79707" y="4262215"/>
            <a:ext cx="5482683" cy="4650740"/>
          </a:xfrm>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Handout</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7-TeacherStudentActions-ES-Bill</a:t>
            </a:r>
          </a:p>
          <a:p>
            <a:endParaRPr lang="en-US" sz="1200" b="1" dirty="0" smtClean="0">
              <a:cs typeface="Calibri"/>
            </a:endParaRPr>
          </a:p>
          <a:p>
            <a:r>
              <a:rPr lang="en-US" sz="1200" b="1" dirty="0" smtClean="0">
                <a:cs typeface="Calibri"/>
              </a:rPr>
              <a:t>Facilitator Suggestions</a:t>
            </a:r>
          </a:p>
          <a:p>
            <a:endParaRPr lang="en-US" sz="1200" b="1" dirty="0" smtClean="0">
              <a:cs typeface="Calibri"/>
            </a:endParaRPr>
          </a:p>
          <a:p>
            <a:r>
              <a:rPr lang="en-US" sz="1200" b="0" dirty="0" smtClean="0">
                <a:cs typeface="Calibri"/>
              </a:rPr>
              <a:t>Explain that the</a:t>
            </a:r>
            <a:r>
              <a:rPr lang="en-US" sz="1200" b="0" baseline="0" dirty="0" smtClean="0">
                <a:cs typeface="Calibri"/>
              </a:rPr>
              <a:t> participants will watch the video again but with a specific lens related to each of the two focus mathematics teaching practices.</a:t>
            </a:r>
          </a:p>
          <a:p>
            <a:endParaRPr lang="en-US" sz="1200" b="1" dirty="0">
              <a:cs typeface="Calibri"/>
            </a:endParaRPr>
          </a:p>
          <a:p>
            <a:r>
              <a:rPr lang="en-US" sz="1200" dirty="0" smtClean="0">
                <a:cs typeface="Calibri"/>
              </a:rPr>
              <a:t>Have participants count off by fours</a:t>
            </a:r>
            <a:r>
              <a:rPr lang="en-US" sz="1200" baseline="0" dirty="0" smtClean="0">
                <a:cs typeface="Calibri"/>
              </a:rPr>
              <a:t> and distribute the Teacher and Student Actions handout.</a:t>
            </a:r>
            <a:endParaRPr lang="en-US" sz="1200" dirty="0" smtClean="0">
              <a:cs typeface="Calibri"/>
            </a:endParaRPr>
          </a:p>
          <a:p>
            <a:pPr lvl="1"/>
            <a:r>
              <a:rPr lang="en-US" sz="1200" dirty="0" smtClean="0">
                <a:cs typeface="Calibri"/>
              </a:rPr>
              <a:t>Ones study </a:t>
            </a:r>
            <a:r>
              <a:rPr lang="en-US" sz="1200" dirty="0">
                <a:cs typeface="Calibri"/>
              </a:rPr>
              <a:t>the </a:t>
            </a:r>
            <a:r>
              <a:rPr lang="en-US" sz="1200" dirty="0" smtClean="0">
                <a:cs typeface="Calibri"/>
              </a:rPr>
              <a:t>teacher actions</a:t>
            </a:r>
            <a:r>
              <a:rPr lang="en-US" sz="1200" baseline="0" dirty="0" smtClean="0">
                <a:cs typeface="Calibri"/>
              </a:rPr>
              <a:t> associated with the </a:t>
            </a:r>
            <a:r>
              <a:rPr lang="en-US" sz="1200" dirty="0" smtClean="0">
                <a:cs typeface="Calibri"/>
              </a:rPr>
              <a:t>“Posing Purposeful </a:t>
            </a:r>
            <a:r>
              <a:rPr lang="en-US" sz="1200" dirty="0">
                <a:cs typeface="Calibri"/>
              </a:rPr>
              <a:t>Questions</a:t>
            </a:r>
            <a:r>
              <a:rPr lang="en-US" sz="1200" dirty="0" smtClean="0">
                <a:cs typeface="Calibri"/>
              </a:rPr>
              <a:t>.”</a:t>
            </a:r>
          </a:p>
          <a:p>
            <a:pPr marL="457200" marR="0" lvl="1" indent="0" algn="l" defTabSz="457200" rtl="0" eaLnBrk="1" fontAlgn="auto" latinLnBrk="0" hangingPunct="1">
              <a:lnSpc>
                <a:spcPct val="100000"/>
              </a:lnSpc>
              <a:spcBef>
                <a:spcPts val="0"/>
              </a:spcBef>
              <a:spcAft>
                <a:spcPts val="0"/>
              </a:spcAft>
              <a:buClrTx/>
              <a:buSzTx/>
              <a:buFontTx/>
              <a:buNone/>
              <a:tabLst/>
              <a:defRPr/>
            </a:pPr>
            <a:r>
              <a:rPr lang="en-US" sz="1200" dirty="0" smtClean="0">
                <a:cs typeface="Calibri"/>
              </a:rPr>
              <a:t>Twos</a:t>
            </a:r>
            <a:r>
              <a:rPr lang="en-US" sz="1200" baseline="0" dirty="0" smtClean="0">
                <a:cs typeface="Calibri"/>
              </a:rPr>
              <a:t> study the student actions associated with the </a:t>
            </a:r>
            <a:r>
              <a:rPr lang="en-US" sz="1200" dirty="0" smtClean="0">
                <a:cs typeface="Calibri"/>
              </a:rPr>
              <a:t>“Posing Purposeful Questions.”</a:t>
            </a:r>
          </a:p>
          <a:p>
            <a:pPr lvl="1"/>
            <a:r>
              <a:rPr lang="en-US" sz="1200" dirty="0" smtClean="0">
                <a:cs typeface="Calibri"/>
              </a:rPr>
              <a:t>Threes</a:t>
            </a:r>
            <a:r>
              <a:rPr lang="en-US" sz="1200" baseline="0" dirty="0" smtClean="0">
                <a:cs typeface="Calibri"/>
              </a:rPr>
              <a:t> </a:t>
            </a:r>
            <a:r>
              <a:rPr lang="en-US" sz="1200" dirty="0" smtClean="0">
                <a:cs typeface="Calibri"/>
              </a:rPr>
              <a:t>study the teacher actions</a:t>
            </a:r>
            <a:r>
              <a:rPr lang="en-US" sz="1200" baseline="0" dirty="0" smtClean="0">
                <a:cs typeface="Calibri"/>
              </a:rPr>
              <a:t> associated with the </a:t>
            </a:r>
            <a:r>
              <a:rPr lang="en-US" sz="1200" dirty="0" smtClean="0">
                <a:cs typeface="Calibri"/>
              </a:rPr>
              <a:t>“Use and Connect Mathematical Representations.”</a:t>
            </a:r>
          </a:p>
          <a:p>
            <a:pPr marL="457200" marR="0" lvl="1"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cs typeface="Calibri"/>
              </a:rPr>
              <a:t>Fours study the student actions associated with the </a:t>
            </a:r>
            <a:r>
              <a:rPr lang="en-US" sz="1200" dirty="0" smtClean="0">
                <a:cs typeface="Calibri"/>
              </a:rPr>
              <a:t>“Use and Connect Mathematical Representations.”</a:t>
            </a:r>
            <a:endParaRPr lang="en-US" sz="1200" dirty="0">
              <a:cs typeface="Calibri"/>
            </a:endParaRPr>
          </a:p>
          <a:p>
            <a:endParaRPr lang="en-US" sz="1200" dirty="0">
              <a:cs typeface="Calibri"/>
            </a:endParaRPr>
          </a:p>
          <a:p>
            <a:r>
              <a:rPr lang="en-US" sz="1200" dirty="0" smtClean="0">
                <a:cs typeface="Calibri"/>
              </a:rPr>
              <a:t>Directions: Read </a:t>
            </a:r>
            <a:r>
              <a:rPr lang="en-US" sz="1200" dirty="0">
                <a:cs typeface="Calibri"/>
              </a:rPr>
              <a:t>your </a:t>
            </a:r>
            <a:r>
              <a:rPr lang="en-US" sz="1200" dirty="0" smtClean="0">
                <a:cs typeface="Calibri"/>
              </a:rPr>
              <a:t>assigned actions related to the </a:t>
            </a:r>
            <a:r>
              <a:rPr lang="en-US" sz="1200" dirty="0">
                <a:cs typeface="Calibri"/>
              </a:rPr>
              <a:t>Effective </a:t>
            </a:r>
            <a:r>
              <a:rPr lang="en-US" sz="1200" dirty="0" smtClean="0">
                <a:cs typeface="Calibri"/>
              </a:rPr>
              <a:t>Mathematics Teaching Practices</a:t>
            </a:r>
            <a:r>
              <a:rPr lang="en-US" sz="1200" baseline="0" dirty="0" smtClean="0">
                <a:cs typeface="Calibri"/>
              </a:rPr>
              <a:t> and </a:t>
            </a:r>
            <a:r>
              <a:rPr lang="en-US" sz="1200" dirty="0" smtClean="0">
                <a:cs typeface="Calibri"/>
              </a:rPr>
              <a:t>prepare </a:t>
            </a:r>
            <a:r>
              <a:rPr lang="en-US" sz="1200" dirty="0">
                <a:cs typeface="Calibri"/>
              </a:rPr>
              <a:t>to do a turn and talk with </a:t>
            </a:r>
            <a:r>
              <a:rPr lang="en-US" sz="1200" dirty="0" smtClean="0">
                <a:cs typeface="Calibri"/>
              </a:rPr>
              <a:t>others in your group of four.  Then </a:t>
            </a:r>
            <a:r>
              <a:rPr lang="en-US" sz="1200" baseline="0" dirty="0" smtClean="0">
                <a:cs typeface="Calibri"/>
              </a:rPr>
              <a:t>take turns s</a:t>
            </a:r>
            <a:r>
              <a:rPr lang="en-US" sz="1200" dirty="0" smtClean="0">
                <a:cs typeface="Calibri"/>
              </a:rPr>
              <a:t>ummarizing the key ideas for the teacher and student actions for each teaching practice. </a:t>
            </a:r>
          </a:p>
          <a:p>
            <a:endParaRPr lang="en-US" sz="1200" dirty="0" smtClean="0">
              <a:cs typeface="Calibri"/>
            </a:endParaRPr>
          </a:p>
          <a:p>
            <a:r>
              <a:rPr lang="en-US" sz="1200" dirty="0" smtClean="0">
                <a:cs typeface="Calibri"/>
              </a:rPr>
              <a:t>Discuss briefly</a:t>
            </a:r>
            <a:r>
              <a:rPr lang="en-US" sz="1200" baseline="0" dirty="0" smtClean="0">
                <a:cs typeface="Calibri"/>
              </a:rPr>
              <a:t> as a whole group:</a:t>
            </a:r>
            <a:r>
              <a:rPr lang="en-US" sz="1200" dirty="0" smtClean="0">
                <a:cs typeface="Calibri"/>
              </a:rPr>
              <a:t> What struck you as particularly</a:t>
            </a:r>
            <a:r>
              <a:rPr lang="en-US" sz="1200" baseline="0" dirty="0" smtClean="0">
                <a:cs typeface="Calibri"/>
              </a:rPr>
              <a:t> important </a:t>
            </a:r>
            <a:r>
              <a:rPr lang="en-US" sz="1200" dirty="0" smtClean="0">
                <a:cs typeface="Calibri"/>
              </a:rPr>
              <a:t>in regards to enacting these teaching practices in the classroom?</a:t>
            </a:r>
          </a:p>
        </p:txBody>
      </p:sp>
      <p:sp>
        <p:nvSpPr>
          <p:cNvPr id="4" name="Slide Number Placeholder 3"/>
          <p:cNvSpPr>
            <a:spLocks noGrp="1"/>
          </p:cNvSpPr>
          <p:nvPr>
            <p:ph type="sldNum" sz="quarter" idx="10"/>
          </p:nvPr>
        </p:nvSpPr>
        <p:spPr/>
        <p:txBody>
          <a:bodyPr/>
          <a:lstStyle/>
          <a:p>
            <a:fld id="{574782EB-4FAA-490E-8F2D-179336FF04BD}" type="slidenum">
              <a:rPr lang="en-US" smtClean="0"/>
              <a:pPr/>
              <a:t>22</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68971" y="4163742"/>
            <a:ext cx="5986346" cy="4114800"/>
          </a:xfrm>
        </p:spPr>
        <p:txBody>
          <a:bodyPr/>
          <a:lstStyle/>
          <a:p>
            <a:r>
              <a:rPr lang="en-US" sz="1200" b="1" dirty="0" smtClean="0"/>
              <a:t>Facilitator Suggestions</a:t>
            </a:r>
          </a:p>
          <a:p>
            <a:endParaRPr lang="en-US" sz="1200" b="1" dirty="0" smtClean="0"/>
          </a:p>
          <a:p>
            <a:r>
              <a:rPr lang="en-US" sz="1200" dirty="0" smtClean="0"/>
              <a:t>Use this slide as a reference when discussing the Teacher and Student Actions for this teaching</a:t>
            </a:r>
            <a:r>
              <a:rPr lang="en-US" sz="1200" baseline="0" dirty="0" smtClean="0"/>
              <a:t> practice</a:t>
            </a:r>
            <a:r>
              <a:rPr lang="en-US" sz="1200" dirty="0" smtClean="0"/>
              <a:t>.</a:t>
            </a:r>
          </a:p>
          <a:p>
            <a:endParaRPr lang="en-US" sz="1200" dirty="0"/>
          </a:p>
          <a:p>
            <a:endParaRPr lang="en-US" sz="120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23</a:t>
            </a:fld>
            <a:endParaRPr lang="en-US" dirty="0"/>
          </a:p>
        </p:txBody>
      </p:sp>
    </p:spTree>
    <p:extLst>
      <p:ext uri="{BB962C8B-B14F-4D97-AF65-F5344CB8AC3E}">
        <p14:creationId xmlns:p14="http://schemas.microsoft.com/office/powerpoint/2010/main" val="36165385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Facilitator Suggestions</a:t>
            </a:r>
          </a:p>
          <a:p>
            <a:endParaRPr lang="en-US" sz="1200" b="1" dirty="0" smtClean="0"/>
          </a:p>
          <a:p>
            <a:r>
              <a:rPr lang="en-US" sz="1200" dirty="0" smtClean="0"/>
              <a:t>Use this slide as a reference when discussing the Teacher and Student Actions for this teaching</a:t>
            </a:r>
            <a:r>
              <a:rPr lang="en-US" sz="1200" baseline="0" dirty="0" smtClean="0"/>
              <a:t> practice</a:t>
            </a:r>
            <a:r>
              <a:rPr lang="en-US" sz="1200" dirty="0" smtClean="0"/>
              <a:t>.</a:t>
            </a:r>
          </a:p>
          <a:p>
            <a:endParaRPr lang="en-US" sz="1200" dirty="0">
              <a:cs typeface="Calibri"/>
            </a:endParaRPr>
          </a:p>
          <a:p>
            <a:endParaRPr lang="en-US" sz="1200" b="1" dirty="0">
              <a:cs typeface="Calibri"/>
            </a:endParaRPr>
          </a:p>
          <a:p>
            <a:endParaRPr lang="en-US" sz="1200" dirty="0">
              <a:ea typeface="ＭＳ Ｐゴシック" charset="-128"/>
              <a:cs typeface="ＭＳ Ｐゴシック" charset="-128"/>
            </a:endParaRPr>
          </a:p>
          <a:p>
            <a:endParaRPr lang="en-US" sz="1200" dirty="0">
              <a:ea typeface="ＭＳ Ｐゴシック" charset="-128"/>
              <a:cs typeface="ＭＳ Ｐゴシック" charset="-128"/>
            </a:endParaRPr>
          </a:p>
          <a:p>
            <a:endParaRPr lang="en-US" sz="1200" i="1" dirty="0">
              <a:ea typeface="ＭＳ Ｐゴシック" charset="-128"/>
              <a:cs typeface="ＭＳ Ｐゴシック" charset="-128"/>
            </a:endParaRPr>
          </a:p>
          <a:p>
            <a:pPr marL="171450" indent="-171450">
              <a:buFont typeface="Arial"/>
              <a:buChar char="•"/>
            </a:pPr>
            <a:endParaRPr lang="en-US" sz="1200" dirty="0">
              <a:ea typeface="ＭＳ Ｐゴシック" charset="-128"/>
              <a:cs typeface="ＭＳ Ｐゴシック" charset="-128"/>
            </a:endParaRPr>
          </a:p>
          <a:p>
            <a:pPr>
              <a:buFont typeface="Arial"/>
              <a:buChar char="•"/>
              <a:defRPr/>
            </a:pPr>
            <a:endParaRPr lang="en-US" sz="1200" dirty="0"/>
          </a:p>
          <a:p>
            <a:endParaRPr lang="en-US" sz="1200" dirty="0"/>
          </a:p>
          <a:p>
            <a:endParaRPr lang="en-US" sz="120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24</a:t>
            </a:fld>
            <a:endParaRPr lang="en-US" dirty="0"/>
          </a:p>
        </p:txBody>
      </p:sp>
    </p:spTree>
    <p:extLst>
      <p:ext uri="{BB962C8B-B14F-4D97-AF65-F5344CB8AC3E}">
        <p14:creationId xmlns:p14="http://schemas.microsoft.com/office/powerpoint/2010/main" val="36165385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baseline="0" dirty="0" smtClean="0"/>
              <a:t>Facilitator Suggestions</a:t>
            </a:r>
          </a:p>
          <a:p>
            <a:endParaRPr lang="en-US" sz="1200" dirty="0" smtClean="0">
              <a:cs typeface="Calibri"/>
            </a:endParaRPr>
          </a:p>
          <a:p>
            <a:r>
              <a:rPr lang="en-US" sz="1200" baseline="0" dirty="0" smtClean="0"/>
              <a:t>Tell participants</a:t>
            </a:r>
            <a:r>
              <a:rPr lang="en-US" sz="1200" dirty="0" smtClean="0"/>
              <a:t> that they should watch</a:t>
            </a:r>
            <a:r>
              <a:rPr lang="en-US" sz="1200" baseline="0" dirty="0" smtClean="0"/>
              <a:t> specifically for their assigned lens of teacher or student actions </a:t>
            </a:r>
            <a:r>
              <a:rPr lang="en-US" sz="1200" dirty="0" smtClean="0"/>
              <a:t>related to the posing of purposeful questions or to using and connecting mathematical representations.</a:t>
            </a:r>
            <a:r>
              <a:rPr lang="en-US" sz="1200" baseline="0" dirty="0" smtClean="0"/>
              <a:t> </a:t>
            </a:r>
            <a:r>
              <a:rPr lang="en-US" sz="1200" dirty="0" smtClean="0"/>
              <a:t>Then show the video</a:t>
            </a:r>
            <a:r>
              <a:rPr lang="en-US" sz="1200" baseline="0" dirty="0" smtClean="0"/>
              <a:t>.</a:t>
            </a:r>
            <a:endParaRPr lang="en-US" sz="1200" dirty="0" smtClean="0"/>
          </a:p>
          <a:p>
            <a:endParaRPr lang="en-US" sz="1200" u="sng" dirty="0" smtClean="0">
              <a:ea typeface="ＭＳ Ｐゴシック" charset="-128"/>
              <a:cs typeface="ＭＳ Ｐゴシック" charset="-128"/>
            </a:endParaRPr>
          </a:p>
          <a:p>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t>25</a:t>
            </a:fld>
            <a:endParaRPr lang="en-US"/>
          </a:p>
        </p:txBody>
      </p:sp>
    </p:spTree>
    <p:extLst>
      <p:ext uri="{BB962C8B-B14F-4D97-AF65-F5344CB8AC3E}">
        <p14:creationId xmlns:p14="http://schemas.microsoft.com/office/powerpoint/2010/main" val="42214982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799" y="4343400"/>
            <a:ext cx="5800494"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Handout</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7-TeacherStudentActions-ES-Bill</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 4-Transcript-ES-Bill.pdf</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b="1" baseline="0" dirty="0" smtClean="0"/>
              <a:t>Facilitator Suggestions</a:t>
            </a:r>
          </a:p>
          <a:p>
            <a:endParaRPr lang="en-US" sz="1200" b="1" baseline="0" dirty="0" smtClean="0"/>
          </a:p>
          <a:p>
            <a:r>
              <a:rPr lang="en-US" sz="1200" baseline="0" dirty="0" smtClean="0"/>
              <a:t>Ask the participants assigned to this teaching practice to share their observations related to each of the questions on the slide. Encourage them to identify specific actions from the Teacher and Student Actions handout and summarize how these were enacted during the lesson. It might be helpful to also reference line numbers in the transcript.</a:t>
            </a:r>
          </a:p>
          <a:p>
            <a:endParaRPr lang="en-US" sz="1200" baseline="0" dirty="0" smtClean="0"/>
          </a:p>
          <a:p>
            <a:pPr marL="285750" indent="-285750">
              <a:buFont typeface="Arial"/>
              <a:buChar char="•"/>
            </a:pPr>
            <a:r>
              <a:rPr lang="en-US" sz="1200" b="0" dirty="0" smtClean="0">
                <a:solidFill>
                  <a:schemeClr val="dk1"/>
                </a:solidFill>
              </a:rPr>
              <a:t>What</a:t>
            </a:r>
            <a:r>
              <a:rPr lang="en-US" sz="1200" b="0" baseline="0" dirty="0" smtClean="0">
                <a:solidFill>
                  <a:schemeClr val="dk1"/>
                </a:solidFill>
              </a:rPr>
              <a:t> evidence do you see of the teacher or student actions associated with the teaching practice, Pose Purposeful Questions? </a:t>
            </a:r>
          </a:p>
          <a:p>
            <a:pPr marL="285750" indent="-285750">
              <a:buFont typeface="Arial"/>
              <a:buChar char="•"/>
            </a:pPr>
            <a:r>
              <a:rPr lang="en-US" sz="1200" b="0" i="1" baseline="0" dirty="0" smtClean="0">
                <a:solidFill>
                  <a:schemeClr val="dk1"/>
                </a:solidFill>
              </a:rPr>
              <a:t>What were some key questions posed by the teacher? What purpose did each serve?</a:t>
            </a:r>
          </a:p>
          <a:p>
            <a:pPr marL="285750" indent="-285750">
              <a:buFont typeface="Arial"/>
              <a:buChar char="•"/>
            </a:pPr>
            <a:r>
              <a:rPr lang="en-US" sz="1200" b="0" i="0" baseline="0" dirty="0" smtClean="0">
                <a:solidFill>
                  <a:schemeClr val="dk1"/>
                </a:solidFill>
              </a:rPr>
              <a:t>What do the students in the class understand about fractions? How do you know? </a:t>
            </a:r>
            <a:endParaRPr lang="en-US" sz="1200" b="0" i="0" dirty="0" smtClean="0">
              <a:solidFill>
                <a:schemeClr val="dk1"/>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1" baseline="0" dirty="0" smtClean="0">
                <a:solidFill>
                  <a:schemeClr val="dk1"/>
                </a:solidFill>
              </a:rPr>
              <a:t>(If participants do not respond then choose the lines below and ask participants to indicate the significance of the question posed.)</a:t>
            </a:r>
          </a:p>
          <a:p>
            <a:endParaRPr lang="en-US" sz="1200" dirty="0" smtClean="0"/>
          </a:p>
          <a:p>
            <a:r>
              <a:rPr lang="en-US" sz="1200" b="1" dirty="0" smtClean="0"/>
              <a:t>Possible</a:t>
            </a:r>
            <a:r>
              <a:rPr lang="en-US" sz="1200" b="1" baseline="0" dirty="0" smtClean="0"/>
              <a:t> Responses:</a:t>
            </a:r>
            <a:endParaRPr lang="en-US" sz="1200" b="0" baseline="0" dirty="0" smtClean="0"/>
          </a:p>
          <a:p>
            <a:r>
              <a:rPr lang="en-US" sz="1200" b="0" i="0" baseline="0" dirty="0" smtClean="0"/>
              <a:t>Line 9: The teachers challenges students to use 2/4 as a means of helping them to determine the others fourths on the model.</a:t>
            </a:r>
          </a:p>
          <a:p>
            <a:r>
              <a:rPr lang="en-US" sz="1200" i="0" dirty="0" smtClean="0">
                <a:cs typeface="Calibri"/>
              </a:rPr>
              <a:t>Line 15:</a:t>
            </a:r>
            <a:r>
              <a:rPr lang="en-US" sz="1200" i="0" baseline="0" dirty="0" smtClean="0">
                <a:cs typeface="Calibri"/>
              </a:rPr>
              <a:t> </a:t>
            </a:r>
            <a:r>
              <a:rPr lang="en-US" sz="1200" i="0" dirty="0" smtClean="0">
                <a:cs typeface="Calibri"/>
              </a:rPr>
              <a:t>The teacher asks students</a:t>
            </a:r>
            <a:r>
              <a:rPr lang="en-US" sz="1200" i="0" baseline="0" dirty="0" smtClean="0">
                <a:cs typeface="Calibri"/>
              </a:rPr>
              <a:t> how they know an amount is ¼.</a:t>
            </a:r>
          </a:p>
          <a:p>
            <a:r>
              <a:rPr lang="en-US" sz="1200" i="0" dirty="0" smtClean="0">
                <a:cs typeface="Calibri"/>
              </a:rPr>
              <a:t>Lines</a:t>
            </a:r>
            <a:r>
              <a:rPr lang="en-US" sz="1200" i="0" baseline="0" dirty="0" smtClean="0">
                <a:cs typeface="Calibri"/>
              </a:rPr>
              <a:t> 11 &amp; 17: It is clear that the students know that they are expected to explain, clarify and elaborate on their thinking because students explain the meaning of the numerator and denominator for ¼.</a:t>
            </a:r>
          </a:p>
          <a:p>
            <a:r>
              <a:rPr lang="en-US" sz="1200" i="0" baseline="0" dirty="0" smtClean="0">
                <a:cs typeface="Calibri"/>
              </a:rPr>
              <a:t>Line 24: The teacher asked students where they see the ¾ in the model.  What is the benefit of this question? (This question requires students to give the meaning of ¾ more visible to students because they are being asked to point to the ¾ on the number line model.)</a:t>
            </a:r>
          </a:p>
          <a:p>
            <a:r>
              <a:rPr lang="en-US" sz="1200" i="0" baseline="0" dirty="0" smtClean="0">
                <a:cs typeface="Calibri"/>
              </a:rPr>
              <a:t>Lines 33-47:	 The teacher asks students about Jamal’s amount of bubble gum.  This prompts student to indicate the size of an eighth in comparison to a fourth.</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i="0" baseline="0" dirty="0" smtClean="0">
                <a:cs typeface="Calibri"/>
              </a:rPr>
              <a:t>Lines </a:t>
            </a:r>
            <a:r>
              <a:rPr lang="en-US" sz="1200" i="0" kern="1200" baseline="0" dirty="0" smtClean="0">
                <a:solidFill>
                  <a:schemeClr val="tx1"/>
                </a:solidFill>
                <a:effectLst/>
              </a:rPr>
              <a:t>74-75: 	</a:t>
            </a:r>
            <a:r>
              <a:rPr lang="en-US" sz="1200" i="0" kern="1200" dirty="0" smtClean="0">
                <a:solidFill>
                  <a:schemeClr val="tx1"/>
                </a:solidFill>
                <a:effectLst/>
              </a:rPr>
              <a:t>When</a:t>
            </a:r>
            <a:r>
              <a:rPr lang="en-US" sz="1200" i="0" kern="1200" baseline="0" dirty="0" smtClean="0">
                <a:solidFill>
                  <a:schemeClr val="tx1"/>
                </a:solidFill>
                <a:effectLst/>
              </a:rPr>
              <a:t> the teacher asks which student has more bubble </a:t>
            </a:r>
            <a:r>
              <a:rPr lang="en-US" sz="1200" i="0" kern="1200" dirty="0" smtClean="0">
                <a:solidFill>
                  <a:schemeClr val="tx1"/>
                </a:solidFill>
                <a:effectLst/>
              </a:rPr>
              <a:t>Someone is claiming that three-fourths and six-eighths are what?  (Teacher records ¾ and 6/8 on chart paper.)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effectLst/>
              </a:rPr>
              <a:t>Line 77:</a:t>
            </a:r>
            <a:r>
              <a:rPr lang="en-US" sz="1200" i="0" kern="1200" baseline="0" dirty="0" smtClean="0">
                <a:solidFill>
                  <a:schemeClr val="tx1"/>
                </a:solidFill>
                <a:effectLst/>
              </a:rPr>
              <a:t> </a:t>
            </a:r>
            <a:r>
              <a:rPr lang="en-US" sz="1200" i="0" kern="1200" dirty="0" smtClean="0">
                <a:solidFill>
                  <a:schemeClr val="tx1"/>
                </a:solidFill>
                <a:effectLst/>
              </a:rPr>
              <a:t> The teacher asked students what</a:t>
            </a:r>
            <a:r>
              <a:rPr lang="en-US" sz="1200" i="0" kern="1200" baseline="0" dirty="0" smtClean="0">
                <a:solidFill>
                  <a:schemeClr val="tx1"/>
                </a:solidFill>
                <a:effectLst/>
              </a:rPr>
              <a:t> it means for the two fractions to be equivalent. </a:t>
            </a:r>
            <a:r>
              <a:rPr lang="en-US" sz="1200" i="0" kern="1200" baseline="0" dirty="0" err="1" smtClean="0">
                <a:solidFill>
                  <a:schemeClr val="tx1"/>
                </a:solidFill>
                <a:effectLst/>
              </a:rPr>
              <a:t>Shatara</a:t>
            </a:r>
            <a:r>
              <a:rPr lang="en-US" sz="1200" i="0" kern="1200" baseline="0" dirty="0" smtClean="0">
                <a:solidFill>
                  <a:schemeClr val="tx1"/>
                </a:solidFill>
                <a:effectLst/>
              </a:rPr>
              <a:t> immediately begins to indicators a method for changing ¾ to 6/8. </a:t>
            </a:r>
            <a:endParaRPr lang="en-US" sz="1200" i="0" baseline="0" dirty="0" smtClean="0"/>
          </a:p>
          <a:p>
            <a:endParaRPr lang="en-US" sz="1200" b="0" dirty="0" smtClean="0"/>
          </a:p>
          <a:p>
            <a:r>
              <a:rPr lang="en-US" sz="1200" b="1" dirty="0" smtClean="0"/>
              <a:t>Other Possible</a:t>
            </a:r>
            <a:r>
              <a:rPr lang="en-US" sz="1200" b="1" baseline="0" dirty="0" smtClean="0"/>
              <a:t> </a:t>
            </a:r>
            <a:r>
              <a:rPr lang="en-US" sz="1200" b="1" dirty="0" smtClean="0"/>
              <a:t>Questions for Discussion: </a:t>
            </a:r>
            <a:r>
              <a:rPr lang="en-US" sz="1200" i="1" dirty="0" smtClean="0"/>
              <a:t>(These are optional questions that you may want to discuss.)</a:t>
            </a:r>
            <a:endParaRPr lang="en-US" sz="1200" b="1" dirty="0" smtClean="0"/>
          </a:p>
          <a:p>
            <a:pPr marL="171450" indent="-171450">
              <a:buFont typeface="Arial"/>
              <a:buChar char="•"/>
            </a:pPr>
            <a:r>
              <a:rPr lang="en-US" sz="1200" dirty="0" smtClean="0"/>
              <a:t>Does anything stand out for you in either the teacher or student actions?</a:t>
            </a:r>
          </a:p>
          <a:p>
            <a:pPr marL="171450" indent="-171450">
              <a:buFont typeface="Arial"/>
              <a:buChar char="•"/>
            </a:pPr>
            <a:r>
              <a:rPr lang="en-US" sz="1200" dirty="0" smtClean="0">
                <a:solidFill>
                  <a:schemeClr val="dk1"/>
                </a:solidFill>
              </a:rPr>
              <a:t>What is meant by “Advancing student understanding by asking questions that build on, but do not take over or funnel, student thinking?”</a:t>
            </a:r>
          </a:p>
          <a:p>
            <a:pPr marL="171450" indent="-171450">
              <a:buFont typeface="Arial"/>
              <a:buChar char="•"/>
            </a:pPr>
            <a:r>
              <a:rPr lang="en-US" sz="1200" dirty="0" smtClean="0">
                <a:solidFill>
                  <a:schemeClr val="dk1"/>
                </a:solidFill>
              </a:rPr>
              <a:t>What counts as an intentional question that makes the mathematics more visible and accessible for student examination and discussion?</a:t>
            </a:r>
          </a:p>
        </p:txBody>
      </p:sp>
      <p:sp>
        <p:nvSpPr>
          <p:cNvPr id="4" name="Slide Number Placeholder 3"/>
          <p:cNvSpPr>
            <a:spLocks noGrp="1"/>
          </p:cNvSpPr>
          <p:nvPr>
            <p:ph type="sldNum" sz="quarter" idx="10"/>
          </p:nvPr>
        </p:nvSpPr>
        <p:spPr/>
        <p:txBody>
          <a:bodyPr/>
          <a:lstStyle/>
          <a:p>
            <a:fld id="{E62E1278-4F30-9C4B-B6E5-B0FD30B1CB29}" type="slidenum">
              <a:rPr lang="en-US" smtClean="0"/>
              <a:t>26</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799" y="4343400"/>
            <a:ext cx="5713761" cy="4114800"/>
          </a:xfrm>
        </p:spPr>
        <p:txBody>
          <a:bodyPr/>
          <a:lstStyle/>
          <a:p>
            <a:r>
              <a:rPr lang="en-US" sz="1200" b="1" dirty="0" smtClean="0"/>
              <a:t>Facilitator Suggestions</a:t>
            </a:r>
          </a:p>
          <a:p>
            <a:endParaRPr lang="en-US" sz="1200" b="1" dirty="0" smtClean="0"/>
          </a:p>
          <a:p>
            <a:r>
              <a:rPr lang="en-US" sz="1200" dirty="0" smtClean="0"/>
              <a:t>Use this slide as a reference when discussing the Teacher and Student Actions for this teaching</a:t>
            </a:r>
            <a:r>
              <a:rPr lang="en-US" sz="1200" baseline="0" dirty="0" smtClean="0"/>
              <a:t> practice</a:t>
            </a:r>
            <a:r>
              <a:rPr lang="en-US" sz="1200" dirty="0" smtClean="0"/>
              <a:t>.</a:t>
            </a:r>
          </a:p>
          <a:p>
            <a:endParaRPr lang="en-US" sz="1200" dirty="0" smtClean="0">
              <a:solidFill>
                <a:srgbClr val="008000"/>
              </a:solidFill>
            </a:endParaRPr>
          </a:p>
          <a:p>
            <a:endParaRPr lang="en-US" sz="1200" dirty="0" smtClean="0">
              <a:cs typeface="Calibri"/>
            </a:endParaRPr>
          </a:p>
          <a:p>
            <a:pPr marL="171450" indent="-171450">
              <a:buFont typeface="Arial"/>
              <a:buChar char="•"/>
            </a:pPr>
            <a:endParaRPr lang="en-US" sz="1200" dirty="0">
              <a:solidFill>
                <a:schemeClr val="dk1"/>
              </a:solidFill>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27</a:t>
            </a:fld>
            <a:endParaRPr lang="en-US" dirty="0"/>
          </a:p>
        </p:txBody>
      </p:sp>
    </p:spTree>
    <p:extLst>
      <p:ext uri="{BB962C8B-B14F-4D97-AF65-F5344CB8AC3E}">
        <p14:creationId xmlns:p14="http://schemas.microsoft.com/office/powerpoint/2010/main" val="36165385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799" y="4343400"/>
            <a:ext cx="5800494"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Handout</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7-TeacherStudentActions-ES-Bill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b="1" baseline="0" dirty="0" smtClean="0"/>
              <a:t>Facilitator Suggestions</a:t>
            </a:r>
          </a:p>
          <a:p>
            <a:endParaRPr lang="en-US" sz="1200" b="1" baseline="0" dirty="0" smtClean="0"/>
          </a:p>
          <a:p>
            <a:r>
              <a:rPr lang="en-US" sz="1200" baseline="0" dirty="0" smtClean="0"/>
              <a:t>Ask the participants assigned to this teaching practice to share their observations related to each of the questions on the slide. Encourage them to identify specific actions from the Teacher and Student Actions handout and summarize how these were enacted during the lesson. It might be helpful to also reference line numbers in the transcript.</a:t>
            </a:r>
          </a:p>
          <a:p>
            <a:endParaRPr lang="en-US" sz="1200" b="1" dirty="0" smtClean="0">
              <a:solidFill>
                <a:srgbClr val="008000"/>
              </a:solidFill>
            </a:endParaRPr>
          </a:p>
          <a:p>
            <a:pPr marL="171450" indent="-171450">
              <a:buFont typeface="Arial"/>
              <a:buChar char="•"/>
            </a:pPr>
            <a:r>
              <a:rPr lang="en-US" sz="1200" b="0" dirty="0" smtClean="0">
                <a:solidFill>
                  <a:schemeClr val="dk1"/>
                </a:solidFill>
              </a:rPr>
              <a:t>What</a:t>
            </a:r>
            <a:r>
              <a:rPr lang="en-US" sz="1200" b="0" baseline="0" dirty="0" smtClean="0">
                <a:solidFill>
                  <a:schemeClr val="dk1"/>
                </a:solidFill>
              </a:rPr>
              <a:t> evidence do you see of the teacher or student indicators associated with the teaching practice, Use and Connection Mathematical Representations?</a:t>
            </a:r>
          </a:p>
          <a:p>
            <a:pPr marL="171450" indent="-171450">
              <a:buFont typeface="Arial"/>
              <a:buChar char="•"/>
            </a:pPr>
            <a:r>
              <a:rPr lang="en-US" sz="1200" b="0" baseline="0" dirty="0" smtClean="0">
                <a:solidFill>
                  <a:schemeClr val="dk1"/>
                </a:solidFill>
              </a:rPr>
              <a:t>What representations were evident in the lesson? How were the representations used to promote students’ ability to make sense of mathematical ideas and to reason mathematically? </a:t>
            </a:r>
            <a:br>
              <a:rPr lang="en-US" sz="1200" b="0" baseline="0" dirty="0" smtClean="0">
                <a:solidFill>
                  <a:schemeClr val="dk1"/>
                </a:solidFill>
              </a:rPr>
            </a:br>
            <a:r>
              <a:rPr lang="en-US" sz="1200" b="0" baseline="0" dirty="0" smtClean="0">
                <a:solidFill>
                  <a:schemeClr val="dk1"/>
                </a:solidFill>
              </a:rPr>
              <a:t>(Note: You might want to refer back to the Teaching and Learning Principle and remind participants that this second question directly relates to the Principle.)</a:t>
            </a:r>
          </a:p>
          <a:p>
            <a:pPr marL="0" indent="0">
              <a:buFont typeface="Arial"/>
              <a:buNone/>
            </a:pPr>
            <a:r>
              <a:rPr lang="en-US" sz="1200" b="0" baseline="0" dirty="0" smtClean="0">
                <a:solidFill>
                  <a:schemeClr val="dk1"/>
                </a:solidFill>
              </a:rPr>
              <a:t> </a:t>
            </a:r>
            <a:r>
              <a:rPr lang="en-US" sz="1200" b="0" i="1" baseline="0" dirty="0" smtClean="0">
                <a:solidFill>
                  <a:schemeClr val="dk1"/>
                </a:solidFill>
              </a:rPr>
              <a:t>(If participants do not respond then choose the lines below and ask participants to indicate the significance of use of representations in the lesson.)</a:t>
            </a:r>
          </a:p>
          <a:p>
            <a:endParaRPr lang="en-US" sz="1200" b="1" dirty="0" smtClean="0">
              <a:solidFill>
                <a:srgbClr val="008000"/>
              </a:solidFill>
            </a:endParaRPr>
          </a:p>
          <a:p>
            <a:r>
              <a:rPr lang="en-US" sz="1200" b="1" baseline="0" dirty="0" smtClean="0">
                <a:solidFill>
                  <a:srgbClr val="000000"/>
                </a:solidFill>
              </a:rPr>
              <a:t>Possible</a:t>
            </a:r>
            <a:r>
              <a:rPr lang="en-US" sz="1200" b="1" dirty="0" smtClean="0">
                <a:solidFill>
                  <a:srgbClr val="000000"/>
                </a:solidFill>
              </a:rPr>
              <a:t> Responses:</a:t>
            </a:r>
          </a:p>
          <a:p>
            <a:r>
              <a:rPr lang="en-US" sz="1200" baseline="0" dirty="0" smtClean="0">
                <a:solidFill>
                  <a:srgbClr val="000000"/>
                </a:solidFill>
              </a:rPr>
              <a:t>Lines 5-8: The teacher introduces students to the number line mode.  She is carful to indicate that each of students has a whole piece of bubble gum and the wholes are the same size.  She refers to ½ as a benchmark amount. </a:t>
            </a:r>
          </a:p>
          <a:p>
            <a:r>
              <a:rPr lang="en-US" sz="1200" baseline="0" dirty="0" smtClean="0">
                <a:solidFill>
                  <a:srgbClr val="000000"/>
                </a:solidFill>
              </a:rPr>
              <a:t>Throughout: Students are consistently asked to point to the points on the number line that represent fractions.</a:t>
            </a:r>
          </a:p>
          <a:p>
            <a:r>
              <a:rPr lang="en-US" sz="1200" baseline="0" dirty="0" smtClean="0">
                <a:solidFill>
                  <a:srgbClr val="000000"/>
                </a:solidFill>
              </a:rPr>
              <a:t>Lines 39 -42: A student is invited to the number line to indicate where an eighth might be on the number line.</a:t>
            </a:r>
            <a:endParaRPr lang="en-US" sz="1200" dirty="0" smtClean="0"/>
          </a:p>
        </p:txBody>
      </p:sp>
      <p:sp>
        <p:nvSpPr>
          <p:cNvPr id="4" name="Slide Number Placeholder 3"/>
          <p:cNvSpPr>
            <a:spLocks noGrp="1"/>
          </p:cNvSpPr>
          <p:nvPr>
            <p:ph type="sldNum" sz="quarter" idx="10"/>
          </p:nvPr>
        </p:nvSpPr>
        <p:spPr/>
        <p:txBody>
          <a:bodyPr/>
          <a:lstStyle/>
          <a:p>
            <a:fld id="{E62E1278-4F30-9C4B-B6E5-B0FD30B1CB29}" type="slidenum">
              <a:rPr lang="en-US" smtClean="0"/>
              <a:t>28</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Facilitator Suggestions</a:t>
            </a:r>
          </a:p>
          <a:p>
            <a:endParaRPr lang="en-US" sz="1200" b="1" dirty="0" smtClean="0"/>
          </a:p>
          <a:p>
            <a:r>
              <a:rPr lang="en-US" sz="1200" dirty="0" smtClean="0"/>
              <a:t>Use this slide as a reference when discussing the Teacher and Student Actions for this teaching</a:t>
            </a:r>
            <a:r>
              <a:rPr lang="en-US" sz="1200" baseline="0" dirty="0" smtClean="0"/>
              <a:t> practice</a:t>
            </a:r>
            <a:r>
              <a:rPr lang="en-US" sz="1200" dirty="0" smtClean="0"/>
              <a:t>.</a:t>
            </a:r>
          </a:p>
          <a:p>
            <a:endParaRPr lang="en-US" sz="1200" dirty="0"/>
          </a:p>
          <a:p>
            <a:endParaRPr lang="en-US" sz="120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29</a:t>
            </a:fld>
            <a:endParaRPr lang="en-US" dirty="0"/>
          </a:p>
        </p:txBody>
      </p:sp>
      <p:sp>
        <p:nvSpPr>
          <p:cNvPr id="5" name="TextBox 4"/>
          <p:cNvSpPr txBox="1"/>
          <p:nvPr/>
        </p:nvSpPr>
        <p:spPr>
          <a:xfrm>
            <a:off x="685800" y="4677317"/>
            <a:ext cx="5651810" cy="2539156"/>
          </a:xfrm>
          <a:prstGeom prst="rect">
            <a:avLst/>
          </a:prstGeom>
          <a:noFill/>
        </p:spPr>
        <p:txBody>
          <a:bodyPr wrap="square" rtlCol="0">
            <a:spAutoFit/>
          </a:bodyPr>
          <a:lstStyle/>
          <a:p>
            <a:r>
              <a:rPr lang="en-US" sz="1200" b="1" dirty="0" smtClean="0"/>
              <a:t>Possible Discussion Questions </a:t>
            </a:r>
            <a:r>
              <a:rPr lang="en-US" sz="1200" i="1" dirty="0" smtClean="0"/>
              <a:t>(It is not our intent that al of these questions be asked.)</a:t>
            </a:r>
            <a:endParaRPr lang="en-US" sz="1200" b="1" dirty="0" smtClean="0"/>
          </a:p>
          <a:p>
            <a:pPr marL="171450" indent="-171450">
              <a:spcAft>
                <a:spcPts val="600"/>
              </a:spcAft>
              <a:buFont typeface="Arial"/>
              <a:buChar char="•"/>
            </a:pPr>
            <a:r>
              <a:rPr lang="en-US" sz="1200" dirty="0" smtClean="0">
                <a:solidFill>
                  <a:schemeClr val="dk1"/>
                </a:solidFill>
              </a:rPr>
              <a:t>Does anything stand out to you in the teacher or student indicators?</a:t>
            </a:r>
          </a:p>
          <a:p>
            <a:pPr marL="171450" indent="-171450">
              <a:spcAft>
                <a:spcPts val="600"/>
              </a:spcAft>
              <a:buFont typeface="Arial"/>
              <a:buChar char="•"/>
            </a:pPr>
            <a:r>
              <a:rPr lang="en-US" sz="1200" dirty="0" smtClean="0">
                <a:solidFill>
                  <a:schemeClr val="dk1"/>
                </a:solidFill>
              </a:rPr>
              <a:t>An indicator reads, “Selecting </a:t>
            </a:r>
            <a:r>
              <a:rPr lang="en-US" sz="1200" dirty="0">
                <a:solidFill>
                  <a:schemeClr val="dk1"/>
                </a:solidFill>
              </a:rPr>
              <a:t>tasks that allow students to decide which representations to use in making sense of the problems</a:t>
            </a:r>
            <a:r>
              <a:rPr lang="en-US" sz="1200" dirty="0" smtClean="0">
                <a:solidFill>
                  <a:schemeClr val="dk1"/>
                </a:solidFill>
              </a:rPr>
              <a:t>.” Why is it important to select the task carefully? </a:t>
            </a:r>
            <a:endParaRPr lang="en-US" sz="1200" dirty="0">
              <a:solidFill>
                <a:schemeClr val="dk1"/>
              </a:solidFill>
            </a:endParaRPr>
          </a:p>
          <a:p>
            <a:pPr marL="171450" indent="-171450">
              <a:spcAft>
                <a:spcPts val="600"/>
              </a:spcAft>
              <a:buFont typeface="Arial"/>
              <a:buChar char="•"/>
            </a:pPr>
            <a:r>
              <a:rPr lang="en-US" sz="1200" dirty="0" smtClean="0">
                <a:solidFill>
                  <a:schemeClr val="dk1"/>
                </a:solidFill>
              </a:rPr>
              <a:t>Isn’t it interesting how the indicators suggest that you, “Asking </a:t>
            </a:r>
            <a:r>
              <a:rPr lang="en-US" sz="1200" dirty="0">
                <a:solidFill>
                  <a:schemeClr val="dk1"/>
                </a:solidFill>
              </a:rPr>
              <a:t>students to make math drawings or use other visual supports </a:t>
            </a:r>
            <a:r>
              <a:rPr lang="en-US" sz="1200" b="1" dirty="0">
                <a:solidFill>
                  <a:schemeClr val="dk1"/>
                </a:solidFill>
              </a:rPr>
              <a:t>to explain and justify </a:t>
            </a:r>
            <a:r>
              <a:rPr lang="en-US" sz="1200" dirty="0">
                <a:solidFill>
                  <a:schemeClr val="dk1"/>
                </a:solidFill>
              </a:rPr>
              <a:t>their reasoning</a:t>
            </a:r>
            <a:r>
              <a:rPr lang="en-US" sz="1200" dirty="0" smtClean="0">
                <a:solidFill>
                  <a:schemeClr val="dk1"/>
                </a:solidFill>
              </a:rPr>
              <a:t>. What do you think about this?  How will we have to ask our question of students in order for this to happen?</a:t>
            </a:r>
            <a:endParaRPr lang="en-US" sz="1200" dirty="0">
              <a:solidFill>
                <a:schemeClr val="dk1"/>
              </a:solidFill>
            </a:endParaRPr>
          </a:p>
          <a:p>
            <a:pPr marL="171450" indent="-171450">
              <a:spcAft>
                <a:spcPts val="600"/>
              </a:spcAft>
              <a:buFont typeface="Arial"/>
              <a:buChar char="•"/>
            </a:pPr>
            <a:r>
              <a:rPr lang="en-US" sz="1200" dirty="0" smtClean="0">
                <a:solidFill>
                  <a:schemeClr val="dk1"/>
                </a:solidFill>
              </a:rPr>
              <a:t>What will we have to keep in mind in order to make this practice possible, “Focusing </a:t>
            </a:r>
            <a:r>
              <a:rPr lang="en-US" sz="1200" dirty="0">
                <a:solidFill>
                  <a:schemeClr val="dk1"/>
                </a:solidFill>
              </a:rPr>
              <a:t>students’ attention on the structure or essential features of mathematical ideas that appear, regardless of the representation</a:t>
            </a:r>
            <a:r>
              <a:rPr lang="en-US" sz="1200" dirty="0" smtClean="0">
                <a:solidFill>
                  <a:schemeClr val="dk1"/>
                </a:solidFill>
              </a:rPr>
              <a:t>.”?</a:t>
            </a:r>
            <a:endParaRPr lang="en-US" sz="1200" dirty="0">
              <a:solidFill>
                <a:schemeClr val="dk1"/>
              </a:solidFill>
            </a:endParaRPr>
          </a:p>
        </p:txBody>
      </p:sp>
    </p:spTree>
    <p:extLst>
      <p:ext uri="{BB962C8B-B14F-4D97-AF65-F5344CB8AC3E}">
        <p14:creationId xmlns:p14="http://schemas.microsoft.com/office/powerpoint/2010/main" val="3616538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Facilitator Suggestions</a:t>
            </a:r>
          </a:p>
          <a:p>
            <a:endParaRPr lang="en-US" b="1" dirty="0" smtClean="0"/>
          </a:p>
          <a:p>
            <a:r>
              <a:rPr lang="en-US" dirty="0" smtClean="0"/>
              <a:t>Working</a:t>
            </a:r>
            <a:r>
              <a:rPr lang="en-US" baseline="0" dirty="0" smtClean="0"/>
              <a:t> in pairs, ask one </a:t>
            </a:r>
            <a:r>
              <a:rPr lang="en-US" dirty="0" smtClean="0"/>
              <a:t>person to paraphrase the essence of the Teaching and Learning Principle</a:t>
            </a:r>
            <a:r>
              <a:rPr lang="en-US" baseline="0" dirty="0" smtClean="0"/>
              <a:t>. Then the other person should add on to the statement of his/her partner or elaborate further on an important point made by the Principle.</a:t>
            </a:r>
            <a:endParaRPr lang="en-US" dirty="0" smtClean="0"/>
          </a:p>
          <a:p>
            <a:endParaRPr lang="en-US" dirty="0" smtClean="0"/>
          </a:p>
          <a:p>
            <a:r>
              <a:rPr lang="en-US" dirty="0" smtClean="0"/>
              <a:t>Summarize by noting the strong emphasis in the Teaching and Learning Principle on promoting</a:t>
            </a:r>
            <a:r>
              <a:rPr lang="en-US" baseline="0" dirty="0" smtClean="0"/>
              <a:t> students ability to make sense of mathematical ideas and to reason mathematically. Note that they should keep this </a:t>
            </a:r>
            <a:r>
              <a:rPr lang="en-US" dirty="0" smtClean="0"/>
              <a:t>Principle </a:t>
            </a:r>
            <a:r>
              <a:rPr lang="en-US" baseline="0" dirty="0" smtClean="0"/>
              <a:t>in mind throughout the session, and in particular, as they watch the video clip from the </a:t>
            </a:r>
            <a:r>
              <a:rPr lang="en-US" dirty="0" smtClean="0"/>
              <a:t>third</a:t>
            </a:r>
            <a:r>
              <a:rPr lang="en-US" baseline="0" dirty="0" smtClean="0"/>
              <a:t> grade classroom.</a:t>
            </a:r>
            <a:endParaRPr lang="en-US" sz="11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t>3</a:t>
            </a:fld>
            <a:endParaRPr lang="en-US"/>
          </a:p>
        </p:txBody>
      </p:sp>
    </p:spTree>
    <p:extLst>
      <p:ext uri="{BB962C8B-B14F-4D97-AF65-F5344CB8AC3E}">
        <p14:creationId xmlns:p14="http://schemas.microsoft.com/office/powerpoint/2010/main" val="22930201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30</a:t>
            </a:fld>
            <a:endParaRPr lang="en-US"/>
          </a:p>
        </p:txBody>
      </p:sp>
    </p:spTree>
    <p:extLst>
      <p:ext uri="{BB962C8B-B14F-4D97-AF65-F5344CB8AC3E}">
        <p14:creationId xmlns:p14="http://schemas.microsoft.com/office/powerpoint/2010/main" val="1850816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cs typeface="Arial" pitchFamily="34" charset="0"/>
              </a:rPr>
              <a:t>Facilitation Suggestions</a:t>
            </a:r>
            <a:endParaRPr lang="en-US" sz="1200" dirty="0" smtClean="0">
              <a:cs typeface="Arial" pitchFamily="34" charset="0"/>
            </a:endParaRPr>
          </a:p>
          <a:p>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Give participants 1-2 minutes</a:t>
            </a:r>
            <a:r>
              <a:rPr lang="en-US" sz="1200" baseline="0" dirty="0" smtClean="0"/>
              <a:t> to reflect on the prompt on the slide and to jot down one or two ideas. Then ask for volunteers to share some of their ideas or insights with the whole group.</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31</a:t>
            </a:fld>
            <a:endParaRPr lang="en-US"/>
          </a:p>
        </p:txBody>
      </p:sp>
    </p:spTree>
    <p:extLst>
      <p:ext uri="{BB962C8B-B14F-4D97-AF65-F5344CB8AC3E}">
        <p14:creationId xmlns:p14="http://schemas.microsoft.com/office/powerpoint/2010/main" val="16035060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32</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169F3DE2-FB79-A444-9137-F017C8010924}" type="slidenum">
              <a:rPr lang="en-US" smtClean="0"/>
              <a:t>4</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Facilitator Suggestions</a:t>
            </a:r>
          </a:p>
          <a:p>
            <a:endParaRPr lang="en-US" sz="1200" b="1" dirty="0" smtClean="0"/>
          </a:p>
          <a:p>
            <a:r>
              <a:rPr lang="en-US" sz="1200" dirty="0" smtClean="0"/>
              <a:t>Read Ms. Bill’s learning goals.</a:t>
            </a:r>
          </a:p>
          <a:p>
            <a:endParaRPr lang="en-US" sz="1200" dirty="0" smtClean="0"/>
          </a:p>
          <a:p>
            <a:r>
              <a:rPr lang="en-US" sz="1200" dirty="0" smtClean="0"/>
              <a:t>In pairs, ask participants to take turns paraphrasing each of </a:t>
            </a:r>
            <a:r>
              <a:rPr lang="en-US" sz="1200" baseline="0" dirty="0" smtClean="0"/>
              <a:t>Ms. Bill’s learning goals for the third grade students.</a:t>
            </a:r>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t>5</a:t>
            </a:fld>
            <a:endParaRPr lang="en-US"/>
          </a:p>
        </p:txBody>
      </p:sp>
    </p:spTree>
    <p:extLst>
      <p:ext uri="{BB962C8B-B14F-4D97-AF65-F5344CB8AC3E}">
        <p14:creationId xmlns:p14="http://schemas.microsoft.com/office/powerpoint/2010/main" val="3605681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Rot="1" noChangeAspect="1" noChangeArrowheads="1" noTextEdit="1"/>
          </p:cNvSpPr>
          <p:nvPr>
            <p:ph type="sldImg"/>
          </p:nvPr>
        </p:nvSpPr>
        <p:spPr>
          <a:xfrm>
            <a:off x="1144588" y="685800"/>
            <a:ext cx="4568825" cy="3427413"/>
          </a:xfrm>
          <a:ln/>
        </p:spPr>
      </p:sp>
      <p:sp>
        <p:nvSpPr>
          <p:cNvPr id="24580" name="Rectangle 3"/>
          <p:cNvSpPr>
            <a:spLocks noGrp="1" noChangeArrowheads="1"/>
          </p:cNvSpPr>
          <p:nvPr>
            <p:ph type="body" idx="1"/>
          </p:nvPr>
        </p:nvSpPr>
        <p:spPr>
          <a:xfrm>
            <a:off x="836341" y="4347391"/>
            <a:ext cx="5507464" cy="674558"/>
          </a:xfrm>
          <a:noFill/>
          <a:ln/>
        </p:spPr>
        <p:txBody>
          <a:bodyPr/>
          <a:lstStyle/>
          <a:p>
            <a:pPr eaLnBrk="1" hangingPunct="1">
              <a:lnSpc>
                <a:spcPct val="110000"/>
              </a:lnSpc>
            </a:pPr>
            <a:r>
              <a:rPr lang="en-US" sz="1200" b="1" dirty="0" smtClean="0">
                <a:latin typeface="Calibri"/>
                <a:cs typeface="Calibri"/>
              </a:rPr>
              <a:t>Facilitator Suggestions</a:t>
            </a:r>
          </a:p>
          <a:p>
            <a:pPr eaLnBrk="1" hangingPunct="1">
              <a:lnSpc>
                <a:spcPct val="110000"/>
              </a:lnSpc>
            </a:pPr>
            <a:endParaRPr lang="en-US" sz="1200" b="1" dirty="0">
              <a:latin typeface="Calibri"/>
              <a:cs typeface="Calibri"/>
            </a:endParaRPr>
          </a:p>
          <a:p>
            <a:pPr>
              <a:lnSpc>
                <a:spcPct val="110000"/>
              </a:lnSpc>
              <a:spcBef>
                <a:spcPts val="196"/>
              </a:spcBef>
            </a:pPr>
            <a:r>
              <a:rPr lang="en-US" sz="1200" dirty="0" smtClean="0">
                <a:latin typeface="Calibri"/>
                <a:cs typeface="Calibri"/>
              </a:rPr>
              <a:t>Comment that this was the task given to students.</a:t>
            </a:r>
            <a:endParaRPr lang="en-US" sz="1400" dirty="0" smtClean="0">
              <a:latin typeface="Calibri"/>
            </a:endParaRPr>
          </a:p>
        </p:txBody>
      </p:sp>
    </p:spTree>
    <p:extLst>
      <p:ext uri="{BB962C8B-B14F-4D97-AF65-F5344CB8AC3E}">
        <p14:creationId xmlns:p14="http://schemas.microsoft.com/office/powerpoint/2010/main" val="3010791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Rot="1" noChangeAspect="1" noChangeArrowheads="1" noTextEdit="1"/>
          </p:cNvSpPr>
          <p:nvPr>
            <p:ph type="sldImg"/>
          </p:nvPr>
        </p:nvSpPr>
        <p:spPr>
          <a:xfrm>
            <a:off x="1144588" y="685800"/>
            <a:ext cx="4568825" cy="3427413"/>
          </a:xfrm>
          <a:ln/>
        </p:spPr>
      </p:sp>
      <p:sp>
        <p:nvSpPr>
          <p:cNvPr id="24580" name="Rectangle 3"/>
          <p:cNvSpPr>
            <a:spLocks noGrp="1" noChangeArrowheads="1"/>
          </p:cNvSpPr>
          <p:nvPr>
            <p:ph type="body" idx="1"/>
          </p:nvPr>
        </p:nvSpPr>
        <p:spPr>
          <a:xfrm>
            <a:off x="1028390" y="4347391"/>
            <a:ext cx="5203903" cy="674558"/>
          </a:xfrm>
          <a:noFill/>
          <a:ln/>
        </p:spPr>
        <p:txBody>
          <a:bodyPr/>
          <a:lstStyle/>
          <a:p>
            <a:pPr eaLnBrk="1" hangingPunct="1">
              <a:lnSpc>
                <a:spcPct val="110000"/>
              </a:lnSpc>
            </a:pPr>
            <a:r>
              <a:rPr lang="en-US" sz="1200" b="1" dirty="0" smtClean="0">
                <a:latin typeface="Calibri"/>
                <a:cs typeface="Calibri"/>
              </a:rPr>
              <a:t>Handout</a:t>
            </a:r>
            <a:r>
              <a:rPr lang="en-US" sz="1200" b="0" dirty="0" smtClean="0">
                <a:latin typeface="Calibri"/>
                <a:cs typeface="Calibri"/>
              </a:rPr>
              <a:t>: </a:t>
            </a:r>
            <a:r>
              <a:rPr lang="en-US" sz="1200" b="0" kern="1200" dirty="0" smtClean="0">
                <a:solidFill>
                  <a:schemeClr val="tx1"/>
                </a:solidFill>
                <a:effectLst/>
                <a:latin typeface="+mn-lt"/>
                <a:ea typeface="+mn-ea"/>
                <a:cs typeface="+mn-cs"/>
              </a:rPr>
              <a:t>2-Task-</a:t>
            </a:r>
            <a:r>
              <a:rPr lang="en-US" sz="1200" b="0" dirty="0" smtClean="0"/>
              <a:t>BubbleGum</a:t>
            </a:r>
            <a:r>
              <a:rPr lang="en-US" sz="1200" b="0" kern="1200" dirty="0" smtClean="0">
                <a:solidFill>
                  <a:schemeClr val="tx1"/>
                </a:solidFill>
                <a:effectLst/>
                <a:latin typeface="+mn-lt"/>
                <a:ea typeface="+mn-ea"/>
                <a:cs typeface="+mn-cs"/>
              </a:rPr>
              <a:t>-ES-</a:t>
            </a:r>
            <a:r>
              <a:rPr lang="en-US" sz="1200" b="0" dirty="0" smtClean="0"/>
              <a:t>Bill</a:t>
            </a:r>
            <a:r>
              <a:rPr lang="en-US" sz="1200" b="0" kern="1200" dirty="0" smtClean="0">
                <a:solidFill>
                  <a:schemeClr val="tx1"/>
                </a:solidFill>
                <a:effectLst/>
                <a:latin typeface="+mn-lt"/>
                <a:ea typeface="+mn-ea"/>
                <a:cs typeface="+mn-cs"/>
              </a:rPr>
              <a:t>.pdf </a:t>
            </a:r>
          </a:p>
          <a:p>
            <a:pPr eaLnBrk="1" hangingPunct="1">
              <a:lnSpc>
                <a:spcPct val="110000"/>
              </a:lnSpc>
            </a:pPr>
            <a:endParaRPr lang="en-US" sz="1200" b="1" kern="1200" dirty="0" smtClean="0">
              <a:solidFill>
                <a:schemeClr val="tx1"/>
              </a:solidFill>
              <a:effectLst/>
              <a:latin typeface="+mn-lt"/>
              <a:ea typeface="+mn-ea"/>
              <a:cs typeface="+mn-cs"/>
            </a:endParaRPr>
          </a:p>
          <a:p>
            <a:pPr eaLnBrk="1" hangingPunct="1">
              <a:lnSpc>
                <a:spcPct val="110000"/>
              </a:lnSpc>
            </a:pPr>
            <a:r>
              <a:rPr lang="en-US" sz="1200" b="1" dirty="0" smtClean="0">
                <a:latin typeface="Calibri"/>
                <a:cs typeface="Calibri"/>
              </a:rPr>
              <a:t>Facilitator Suggestions</a:t>
            </a:r>
          </a:p>
          <a:p>
            <a:pPr eaLnBrk="1" hangingPunct="1">
              <a:lnSpc>
                <a:spcPct val="110000"/>
              </a:lnSpc>
            </a:pPr>
            <a:endParaRPr lang="en-US" sz="1200" b="1" dirty="0">
              <a:latin typeface="Calibri"/>
              <a:cs typeface="Calibri"/>
            </a:endParaRPr>
          </a:p>
          <a:p>
            <a:pPr>
              <a:lnSpc>
                <a:spcPct val="110000"/>
              </a:lnSpc>
              <a:spcBef>
                <a:spcPts val="196"/>
              </a:spcBef>
            </a:pPr>
            <a:r>
              <a:rPr lang="en-US" sz="1200" dirty="0" smtClean="0">
                <a:latin typeface="Calibri"/>
                <a:cs typeface="Calibri"/>
              </a:rPr>
              <a:t>Distribute the adult version</a:t>
            </a:r>
            <a:r>
              <a:rPr lang="en-US" sz="1200" baseline="0" dirty="0" smtClean="0">
                <a:latin typeface="Calibri"/>
                <a:cs typeface="Calibri"/>
              </a:rPr>
              <a:t> of the </a:t>
            </a:r>
            <a:r>
              <a:rPr lang="en-US" sz="1200" dirty="0" smtClean="0">
                <a:latin typeface="Calibri"/>
                <a:cs typeface="Calibri"/>
              </a:rPr>
              <a:t>task to participants. Provide time for participants to work in small groups to respond to the task</a:t>
            </a:r>
            <a:r>
              <a:rPr lang="en-US" sz="1200" baseline="0" dirty="0" smtClean="0">
                <a:latin typeface="Calibri"/>
                <a:cs typeface="Calibri"/>
              </a:rPr>
              <a:t> prompts. </a:t>
            </a:r>
            <a:r>
              <a:rPr lang="en-US" sz="1200" dirty="0" smtClean="0">
                <a:latin typeface="Calibri"/>
                <a:cs typeface="Calibri"/>
              </a:rPr>
              <a:t>Circulate </a:t>
            </a:r>
            <a:r>
              <a:rPr lang="en-US" sz="1200" dirty="0">
                <a:latin typeface="Calibri"/>
                <a:cs typeface="Calibri"/>
              </a:rPr>
              <a:t>while participants are working in small groups and ask assessing and advancing questions based on where the participants are in the problem-solving process. </a:t>
            </a:r>
          </a:p>
          <a:p>
            <a:pPr eaLnBrk="1" hangingPunct="1">
              <a:lnSpc>
                <a:spcPct val="110000"/>
              </a:lnSpc>
            </a:pPr>
            <a:endParaRPr lang="en-US" sz="1400" dirty="0" smtClean="0">
              <a:latin typeface="Calibri"/>
            </a:endParaRPr>
          </a:p>
        </p:txBody>
      </p:sp>
    </p:spTree>
    <p:extLst>
      <p:ext uri="{BB962C8B-B14F-4D97-AF65-F5344CB8AC3E}">
        <p14:creationId xmlns:p14="http://schemas.microsoft.com/office/powerpoint/2010/main" val="3010791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Facilitator Suggestions</a:t>
            </a:r>
          </a:p>
          <a:p>
            <a:endParaRPr lang="en-US" sz="1200" b="1" dirty="0" smtClean="0"/>
          </a:p>
          <a:p>
            <a:r>
              <a:rPr lang="en-US" sz="1200" dirty="0" smtClean="0"/>
              <a:t>Engage participants in a discussion of the two questions on the slide.</a:t>
            </a:r>
          </a:p>
          <a:p>
            <a:endParaRPr lang="en-US" sz="1100" b="1" dirty="0"/>
          </a:p>
        </p:txBody>
      </p:sp>
      <p:sp>
        <p:nvSpPr>
          <p:cNvPr id="4" name="Slide Number Placeholder 3"/>
          <p:cNvSpPr>
            <a:spLocks noGrp="1"/>
          </p:cNvSpPr>
          <p:nvPr>
            <p:ph type="sldNum" sz="quarter" idx="10"/>
          </p:nvPr>
        </p:nvSpPr>
        <p:spPr/>
        <p:txBody>
          <a:bodyPr/>
          <a:lstStyle/>
          <a:p>
            <a:fld id="{169F3DE2-FB79-A444-9137-F017C8010924}" type="slidenum">
              <a:rPr lang="en-US" smtClean="0"/>
              <a:t>8</a:t>
            </a:fld>
            <a:endParaRPr lang="en-US"/>
          </a:p>
        </p:txBody>
      </p:sp>
    </p:spTree>
    <p:extLst>
      <p:ext uri="{BB962C8B-B14F-4D97-AF65-F5344CB8AC3E}">
        <p14:creationId xmlns:p14="http://schemas.microsoft.com/office/powerpoint/2010/main" val="746565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428" y="4345819"/>
            <a:ext cx="5878286" cy="4114800"/>
          </a:xfrm>
        </p:spPr>
        <p:txBody>
          <a:bodyPr/>
          <a:lstStyle/>
          <a:p>
            <a:r>
              <a:rPr lang="en-US" sz="1400" b="1" dirty="0" smtClean="0">
                <a:latin typeface="+mj-lt"/>
              </a:rPr>
              <a:t>Handout</a:t>
            </a:r>
            <a:r>
              <a:rPr lang="en-US" sz="1400" b="0" dirty="0" smtClean="0">
                <a:latin typeface="+mj-lt"/>
              </a:rPr>
              <a:t>:</a:t>
            </a:r>
            <a:r>
              <a:rPr lang="en-US" sz="1400" b="0" baseline="0" dirty="0" smtClean="0">
                <a:latin typeface="+mj-lt"/>
              </a:rPr>
              <a:t> </a:t>
            </a:r>
            <a:r>
              <a:rPr lang="en-US" sz="1400" b="0" dirty="0" smtClean="0">
                <a:latin typeface="+mj-lt"/>
              </a:rPr>
              <a:t>3-</a:t>
            </a:r>
            <a:r>
              <a:rPr lang="en-US" sz="1400" dirty="0" smtClean="0"/>
              <a:t>CCSSM</a:t>
            </a:r>
            <a:r>
              <a:rPr lang="en-US" sz="1400" dirty="0"/>
              <a:t>-ES-Bill.pdf</a:t>
            </a:r>
          </a:p>
          <a:p>
            <a:endParaRPr lang="en-US" sz="1400" b="0" dirty="0" smtClean="0">
              <a:latin typeface="+mj-lt"/>
            </a:endParaRPr>
          </a:p>
          <a:p>
            <a:r>
              <a:rPr lang="en-US" sz="1400" b="1" dirty="0" smtClean="0">
                <a:latin typeface="+mj-lt"/>
              </a:rPr>
              <a:t>Facilitator Suggestions</a:t>
            </a:r>
          </a:p>
          <a:p>
            <a:endParaRPr lang="en-US" sz="1400" b="1" dirty="0" smtClean="0">
              <a:latin typeface="+mj-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Give participants a moment to read through the elaborations of SMP 3 and SMP 5 on the handout.</a:t>
            </a:r>
          </a:p>
          <a:p>
            <a:endParaRPr lang="en-US" sz="1400" b="1" dirty="0" smtClean="0">
              <a:latin typeface="+mj-lt"/>
            </a:endParaRPr>
          </a:p>
          <a:p>
            <a:r>
              <a:rPr lang="en-US" sz="1400" b="0" dirty="0" smtClean="0">
                <a:latin typeface="+mj-lt"/>
              </a:rPr>
              <a:t>How does </a:t>
            </a:r>
            <a:r>
              <a:rPr lang="en-US" sz="1400" dirty="0" smtClean="0">
                <a:latin typeface="+mj-lt"/>
              </a:rPr>
              <a:t>this task engage students in use of these two mathematical practice standards?</a:t>
            </a:r>
            <a:endParaRPr lang="en-US" sz="1400" b="0" dirty="0">
              <a:latin typeface="+mj-lt"/>
            </a:endParaRPr>
          </a:p>
          <a:p>
            <a:pPr marL="346075" indent="-344488">
              <a:spcBef>
                <a:spcPts val="0"/>
              </a:spcBef>
              <a:spcAft>
                <a:spcPts val="900"/>
              </a:spcAft>
              <a:buFont typeface="Arial"/>
              <a:buChar char="•"/>
              <a:defRPr/>
            </a:pPr>
            <a:r>
              <a:rPr lang="en-US" sz="1400" dirty="0">
                <a:solidFill>
                  <a:srgbClr val="0000FF"/>
                </a:solidFill>
                <a:cs typeface="Calibri"/>
              </a:rPr>
              <a:t>Construct viable arguments and critique the reasoning of others.</a:t>
            </a:r>
          </a:p>
          <a:p>
            <a:pPr marL="346075" indent="-344488">
              <a:spcBef>
                <a:spcPts val="0"/>
              </a:spcBef>
              <a:spcAft>
                <a:spcPts val="900"/>
              </a:spcAft>
              <a:buFont typeface="Arial"/>
              <a:buChar char="•"/>
              <a:defRPr/>
            </a:pPr>
            <a:r>
              <a:rPr lang="en-US" sz="1400" dirty="0" smtClean="0">
                <a:solidFill>
                  <a:srgbClr val="0000FF"/>
                </a:solidFill>
                <a:cs typeface="Calibri"/>
              </a:rPr>
              <a:t>Use appropriate tools strategically.</a:t>
            </a:r>
            <a:endParaRPr lang="en-US" sz="1400" dirty="0">
              <a:latin typeface="+mj-lt"/>
            </a:endParaRPr>
          </a:p>
          <a:p>
            <a:endParaRPr lang="en-US" b="0" baseline="0" dirty="0" smtClean="0">
              <a:latin typeface="+mj-lt"/>
            </a:endParaRPr>
          </a:p>
          <a:p>
            <a:pPr marL="3150">
              <a:spcBef>
                <a:spcPts val="0"/>
              </a:spcBef>
              <a:spcAft>
                <a:spcPts val="594"/>
              </a:spcAft>
              <a:defRPr/>
            </a:pPr>
            <a:endParaRPr lang="en-US" b="1" dirty="0" smtClean="0">
              <a:latin typeface="+mj-lt"/>
            </a:endParaRPr>
          </a:p>
          <a:p>
            <a:endParaRPr lang="en-US" sz="1400" b="0" dirty="0"/>
          </a:p>
        </p:txBody>
      </p:sp>
      <p:sp>
        <p:nvSpPr>
          <p:cNvPr id="4" name="Slide Number Placeholder 3"/>
          <p:cNvSpPr>
            <a:spLocks noGrp="1"/>
          </p:cNvSpPr>
          <p:nvPr>
            <p:ph type="sldNum" sz="quarter" idx="10"/>
          </p:nvPr>
        </p:nvSpPr>
        <p:spPr/>
        <p:txBody>
          <a:bodyPr/>
          <a:lstStyle/>
          <a:p>
            <a:fld id="{169F3DE2-FB79-A444-9137-F017C8010924}" type="slidenum">
              <a:rPr lang="en-US" smtClean="0"/>
              <a:t>9</a:t>
            </a:fld>
            <a:endParaRPr lang="en-US"/>
          </a:p>
        </p:txBody>
      </p:sp>
    </p:spTree>
    <p:extLst>
      <p:ext uri="{BB962C8B-B14F-4D97-AF65-F5344CB8AC3E}">
        <p14:creationId xmlns:p14="http://schemas.microsoft.com/office/powerpoint/2010/main" val="1268897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t>10/28/15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t>10/28/15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2869900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3653558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t>10/28/15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t>10/28/15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t>10/28/15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t>10/28/15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t>10/28/15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D38DC32-157D-FB47-B777-6B598C7343C7}" type="slidenum">
              <a:rPr lang="en-US" smtClean="0"/>
              <a:t>‹#›</a:t>
            </a:fld>
            <a:endParaRPr lang="en-US"/>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5"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14861 principles to action cover bar 1.jp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 y="-23724"/>
            <a:ext cx="761999" cy="6894423"/>
          </a:xfrm>
          <a:prstGeom prst="rect">
            <a:avLst/>
          </a:prstGeom>
        </p:spPr>
      </p:pic>
      <p:sp>
        <p:nvSpPr>
          <p:cNvPr id="2" name="Title Placeholder 1"/>
          <p:cNvSpPr>
            <a:spLocks noGrp="1"/>
          </p:cNvSpPr>
          <p:nvPr>
            <p:ph type="title"/>
          </p:nvPr>
        </p:nvSpPr>
        <p:spPr>
          <a:xfrm>
            <a:off x="1020618" y="274638"/>
            <a:ext cx="7940502" cy="89557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20618" y="1268410"/>
            <a:ext cx="7940502" cy="485775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0" name="Picture 9" descr="14861 principles to action cover.psd"/>
          <p:cNvPicPr>
            <a:picLocks noChangeAspect="1"/>
          </p:cNvPicPr>
          <p:nvPr/>
        </p:nvPicPr>
        <p:blipFill>
          <a:blip r:embed="rId14" cstate="print">
            <a:extLst>
              <a:ext uri="{BEBA8EAE-BF5A-486C-A8C5-ECC9F3942E4B}">
                <a14:imgProps xmlns:a14="http://schemas.microsoft.com/office/drawing/2010/main">
                  <a14:imgLayer r:embed="rId15">
                    <a14:imgEffect>
                      <a14:sharpenSoften amount="25000"/>
                    </a14:imgEffect>
                  </a14:imgLayer>
                </a14:imgProps>
              </a:ext>
              <a:ext uri="{28A0092B-C50C-407E-A947-70E740481C1C}">
                <a14:useLocalDpi xmlns:a14="http://schemas.microsoft.com/office/drawing/2010/main"/>
              </a:ext>
            </a:extLst>
          </a:blip>
          <a:stretch>
            <a:fillRect/>
          </a:stretch>
        </p:blipFill>
        <p:spPr>
          <a:xfrm>
            <a:off x="196156" y="152861"/>
            <a:ext cx="761999" cy="1085667"/>
          </a:xfrm>
          <a:prstGeom prst="rect">
            <a:avLst/>
          </a:prstGeom>
          <a:ln w="6350" cmpd="sng">
            <a:solidFill>
              <a:srgbClr val="0000FF"/>
            </a:solidFill>
          </a:ln>
          <a:effectLst>
            <a:outerShdw blurRad="50800" dist="38100" dir="2700000" algn="tl" rotWithShape="0">
              <a:prstClr val="black">
                <a:alpha val="40000"/>
              </a:prstClr>
            </a:outerShdw>
          </a:effectLst>
        </p:spPr>
      </p:pic>
      <p:sp>
        <p:nvSpPr>
          <p:cNvPr id="6" name="Slide Number Placeholder 5"/>
          <p:cNvSpPr>
            <a:spLocks noGrp="1"/>
          </p:cNvSpPr>
          <p:nvPr>
            <p:ph type="sldNum" sz="quarter" idx="4"/>
          </p:nvPr>
        </p:nvSpPr>
        <p:spPr>
          <a:xfrm>
            <a:off x="136071" y="6356350"/>
            <a:ext cx="44085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8DC32-157D-FB47-B777-6B598C7343C7}" type="slidenum">
              <a:rPr lang="en-US" smtClean="0"/>
              <a:t>‹#›</a:t>
            </a:fld>
            <a:r>
              <a:rPr lang="en-US" dirty="0" smtClean="0"/>
              <a:t>1</a:t>
            </a:r>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emf"/></Relationships>
</file>

<file path=ppt/slides/_rels/slide6.xml.rels><?xml version="1.0" encoding="UTF-8" standalone="yes"?>
<Relationships xmlns="http://schemas.openxmlformats.org/package/2006/relationships"><Relationship Id="rId11" Type="http://schemas.openxmlformats.org/officeDocument/2006/relationships/oleObject" Target="../embeddings/oleObject4.bin"/><Relationship Id="rId12" Type="http://schemas.openxmlformats.org/officeDocument/2006/relationships/image" Target="../media/image7.emf"/><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6.xml"/><Relationship Id="rId4" Type="http://schemas.openxmlformats.org/officeDocument/2006/relationships/image" Target="../media/image8.png"/><Relationship Id="rId5" Type="http://schemas.openxmlformats.org/officeDocument/2006/relationships/oleObject" Target="../embeddings/oleObject1.bin"/><Relationship Id="rId6" Type="http://schemas.openxmlformats.org/officeDocument/2006/relationships/image" Target="../media/image4.emf"/><Relationship Id="rId7" Type="http://schemas.openxmlformats.org/officeDocument/2006/relationships/oleObject" Target="../embeddings/oleObject2.bin"/><Relationship Id="rId8" Type="http://schemas.openxmlformats.org/officeDocument/2006/relationships/image" Target="../media/image5.emf"/><Relationship Id="rId9" Type="http://schemas.openxmlformats.org/officeDocument/2006/relationships/oleObject" Target="../embeddings/oleObject3.bin"/><Relationship Id="rId10" Type="http://schemas.openxmlformats.org/officeDocument/2006/relationships/image" Target="../media/image6.emf"/></Relationships>
</file>

<file path=ppt/slides/_rels/slide7.xml.rels><?xml version="1.0" encoding="UTF-8" standalone="yes"?>
<Relationships xmlns="http://schemas.openxmlformats.org/package/2006/relationships"><Relationship Id="rId11" Type="http://schemas.openxmlformats.org/officeDocument/2006/relationships/oleObject" Target="../embeddings/oleObject8.bin"/><Relationship Id="rId12" Type="http://schemas.openxmlformats.org/officeDocument/2006/relationships/image" Target="../media/image7.emf"/><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7.xml"/><Relationship Id="rId4" Type="http://schemas.openxmlformats.org/officeDocument/2006/relationships/image" Target="../media/image8.png"/><Relationship Id="rId5" Type="http://schemas.openxmlformats.org/officeDocument/2006/relationships/oleObject" Target="../embeddings/oleObject5.bin"/><Relationship Id="rId6" Type="http://schemas.openxmlformats.org/officeDocument/2006/relationships/image" Target="../media/image4.emf"/><Relationship Id="rId7" Type="http://schemas.openxmlformats.org/officeDocument/2006/relationships/oleObject" Target="../embeddings/oleObject6.bin"/><Relationship Id="rId8" Type="http://schemas.openxmlformats.org/officeDocument/2006/relationships/image" Target="../media/image5.emf"/><Relationship Id="rId9" Type="http://schemas.openxmlformats.org/officeDocument/2006/relationships/oleObject" Target="../embeddings/oleObject7.bin"/><Relationship Id="rId10" Type="http://schemas.openxmlformats.org/officeDocument/2006/relationships/image" Target="../media/image6.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76050" y="4777309"/>
            <a:ext cx="7910419" cy="1338828"/>
          </a:xfrm>
          <a:prstGeom prst="rect">
            <a:avLst/>
          </a:prstGeom>
          <a:solidFill>
            <a:schemeClr val="bg1">
              <a:lumMod val="85000"/>
            </a:schemeClr>
          </a:solidFill>
        </p:spPr>
        <p:txBody>
          <a:bodyPr wrap="square" rtlCol="0">
            <a:spAutoFit/>
          </a:bodyPr>
          <a:lstStyle/>
          <a:p>
            <a:r>
              <a:rPr lang="en-US" sz="1200" dirty="0" smtClean="0"/>
              <a:t>This module was developed by Victoria Bill, University </a:t>
            </a:r>
            <a:r>
              <a:rPr lang="en-US" sz="1200" dirty="0"/>
              <a:t>of </a:t>
            </a:r>
            <a:r>
              <a:rPr lang="en-US" sz="1200" dirty="0" smtClean="0"/>
              <a:t>Pittsburgh </a:t>
            </a:r>
            <a:r>
              <a:rPr lang="en-US" sz="1200" dirty="0"/>
              <a:t>Institute for </a:t>
            </a:r>
            <a:r>
              <a:rPr lang="en-US" sz="1200" dirty="0" smtClean="0"/>
              <a:t>Learning; DeAnn </a:t>
            </a:r>
            <a:r>
              <a:rPr lang="en-US" sz="1200" dirty="0"/>
              <a:t>Huinker, University of Wisconsin-Milwaukee; and Amy Hillen, Kennesaw State </a:t>
            </a:r>
            <a:r>
              <a:rPr lang="en-US" sz="1200" dirty="0" smtClean="0"/>
              <a:t>University. Video </a:t>
            </a:r>
            <a:r>
              <a:rPr lang="en-US" sz="1200" dirty="0"/>
              <a:t>courtesy of Paterson Public Schools, New </a:t>
            </a:r>
            <a:r>
              <a:rPr lang="en-US" sz="1200" dirty="0" smtClean="0"/>
              <a:t>Jersey, and </a:t>
            </a:r>
            <a:r>
              <a:rPr lang="en-US" sz="1200" dirty="0"/>
              <a:t>the University of </a:t>
            </a:r>
            <a:r>
              <a:rPr lang="en-US" sz="1200" dirty="0" smtClean="0"/>
              <a:t>Pittsburgh Institute </a:t>
            </a:r>
            <a:r>
              <a:rPr lang="en-US" sz="1200" dirty="0"/>
              <a:t>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9" name="Text Placeholder 4"/>
          <p:cNvSpPr txBox="1">
            <a:spLocks/>
          </p:cNvSpPr>
          <p:nvPr/>
        </p:nvSpPr>
        <p:spPr>
          <a:xfrm>
            <a:off x="1076050" y="329630"/>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lnSpc>
                <a:spcPct val="90000"/>
              </a:lnSpc>
              <a:defRPr/>
            </a:pPr>
            <a:r>
              <a:rPr lang="en-US" sz="3400" b="1" i="1" dirty="0">
                <a:solidFill>
                  <a:schemeClr val="bg1"/>
                </a:solidFill>
                <a:ea typeface="Calibri"/>
                <a:cs typeface="Calibri"/>
              </a:rPr>
              <a:t>Principles to Actions</a:t>
            </a:r>
          </a:p>
          <a:p>
            <a:pPr lvl="0">
              <a:defRPr/>
            </a:pPr>
            <a:r>
              <a:rPr lang="en-US" sz="3400" b="1" i="1" dirty="0">
                <a:solidFill>
                  <a:schemeClr val="bg1"/>
                </a:solidFill>
                <a:ea typeface="Calibri"/>
                <a:cs typeface="Calibri"/>
              </a:rPr>
              <a:t>Effective Mathematics Teaching </a:t>
            </a:r>
            <a:r>
              <a:rPr lang="en-US" sz="3400" b="1" i="1" dirty="0" smtClean="0">
                <a:solidFill>
                  <a:schemeClr val="bg1"/>
                </a:solidFill>
                <a:ea typeface="Calibri"/>
                <a:cs typeface="Calibri"/>
              </a:rPr>
              <a:t>Practices</a:t>
            </a:r>
          </a:p>
          <a:p>
            <a:pPr lvl="0">
              <a:defRPr/>
            </a:pPr>
            <a:endParaRPr lang="en-US" sz="2400" b="1" dirty="0" smtClean="0">
              <a:solidFill>
                <a:srgbClr val="FFFFFF"/>
              </a:solidFill>
            </a:endParaRPr>
          </a:p>
          <a:p>
            <a:pPr lvl="0">
              <a:defRPr/>
            </a:pPr>
            <a:r>
              <a:rPr lang="en-US" sz="3400" b="1" dirty="0" smtClean="0">
                <a:solidFill>
                  <a:srgbClr val="FFFFFF"/>
                </a:solidFill>
              </a:rPr>
              <a:t>The Case of Victoria Bill</a:t>
            </a:r>
            <a:br>
              <a:rPr lang="en-US" sz="3400" b="1" dirty="0" smtClean="0">
                <a:solidFill>
                  <a:srgbClr val="FFFFFF"/>
                </a:solidFill>
              </a:rPr>
            </a:br>
            <a:r>
              <a:rPr lang="en-US" sz="3400" b="1" dirty="0" smtClean="0">
                <a:solidFill>
                  <a:srgbClr val="FFFFFF"/>
                </a:solidFill>
              </a:rPr>
              <a:t>and the Bubble Gum Task </a:t>
            </a:r>
          </a:p>
          <a:p>
            <a:r>
              <a:rPr lang="en-US" sz="3400" b="1" dirty="0" smtClean="0">
                <a:solidFill>
                  <a:srgbClr val="FFFFFF"/>
                </a:solidFill>
                <a:cs typeface="Calibri"/>
              </a:rPr>
              <a:t>Grade 3</a:t>
            </a:r>
          </a:p>
        </p:txBody>
      </p:sp>
      <p:pic>
        <p:nvPicPr>
          <p:cNvPr id="4" name="Picture 3"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1373" y="6150148"/>
            <a:ext cx="2673270" cy="696059"/>
          </a:xfrm>
          <a:prstGeom prst="rect">
            <a:avLst/>
          </a:prstGeom>
        </p:spPr>
      </p:pic>
      <p:grpSp>
        <p:nvGrpSpPr>
          <p:cNvPr id="5" name="Group 4"/>
          <p:cNvGrpSpPr/>
          <p:nvPr/>
        </p:nvGrpSpPr>
        <p:grpSpPr>
          <a:xfrm>
            <a:off x="1020618" y="6352143"/>
            <a:ext cx="2501782" cy="369332"/>
            <a:chOff x="2458357" y="3401778"/>
            <a:chExt cx="2501782" cy="369332"/>
          </a:xfrm>
        </p:grpSpPr>
        <p:sp>
          <p:nvSpPr>
            <p:cNvPr id="6" name="TextBox 5"/>
            <p:cNvSpPr txBox="1"/>
            <p:nvPr/>
          </p:nvSpPr>
          <p:spPr>
            <a:xfrm>
              <a:off x="2458357" y="3401778"/>
              <a:ext cx="2501782" cy="369332"/>
            </a:xfrm>
            <a:prstGeom prst="rect">
              <a:avLst/>
            </a:prstGeom>
            <a:noFill/>
          </p:spPr>
          <p:txBody>
            <a:bodyPr wrap="none" rtlCol="0">
              <a:spAutoFit/>
            </a:bodyPr>
            <a:lstStyle/>
            <a:p>
              <a:r>
                <a:rPr lang="en-US" dirty="0" smtClean="0">
                  <a:solidFill>
                    <a:schemeClr val="tx2">
                      <a:lumMod val="50000"/>
                    </a:schemeClr>
                  </a:solidFill>
                </a:rPr>
                <a:t>INSTITUTE for LEARNING</a:t>
              </a:r>
              <a:endParaRPr lang="en-US" dirty="0">
                <a:solidFill>
                  <a:schemeClr val="tx2">
                    <a:lumMod val="50000"/>
                  </a:schemeClr>
                </a:solidFill>
              </a:endParaRPr>
            </a:p>
          </p:txBody>
        </p:sp>
        <p:cxnSp>
          <p:nvCxnSpPr>
            <p:cNvPr id="7" name="Straight Connector 6"/>
            <p:cNvCxnSpPr/>
            <p:nvPr/>
          </p:nvCxnSpPr>
          <p:spPr>
            <a:xfrm>
              <a:off x="2576285" y="3771110"/>
              <a:ext cx="2256979" cy="0"/>
            </a:xfrm>
            <a:prstGeom prst="line">
              <a:avLst/>
            </a:prstGeom>
            <a:ln w="50800" cap="sq">
              <a:gradFill flip="none" rotWithShape="1">
                <a:gsLst>
                  <a:gs pos="0">
                    <a:schemeClr val="tx2">
                      <a:lumMod val="50000"/>
                    </a:schemeClr>
                  </a:gs>
                  <a:gs pos="100000">
                    <a:schemeClr val="tx2">
                      <a:lumMod val="40000"/>
                      <a:lumOff val="60000"/>
                    </a:schemeClr>
                  </a:gs>
                  <a:gs pos="37000">
                    <a:schemeClr val="tx2">
                      <a:lumMod val="7500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2565407" y="3469960"/>
              <a:ext cx="2258786" cy="0"/>
            </a:xfrm>
            <a:prstGeom prst="line">
              <a:avLst/>
            </a:prstGeom>
            <a:ln w="9525" cmpd="sng">
              <a:solidFill>
                <a:schemeClr val="tx2">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95095708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194370981"/>
              </p:ext>
            </p:extLst>
          </p:nvPr>
        </p:nvGraphicFramePr>
        <p:xfrm>
          <a:off x="1138538" y="953913"/>
          <a:ext cx="7721205" cy="5599713"/>
        </p:xfrm>
        <a:graphic>
          <a:graphicData uri="http://schemas.openxmlformats.org/drawingml/2006/table">
            <a:tbl>
              <a:tblPr/>
              <a:tblGrid>
                <a:gridCol w="1040480"/>
                <a:gridCol w="6680725"/>
              </a:tblGrid>
              <a:tr h="414375">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lang="en-US" sz="2000" b="1" dirty="0" smtClean="0"/>
                        <a:t>Number and Operations — Fractions</a:t>
                      </a:r>
                    </a:p>
                  </a:txBody>
                  <a:tcPr marL="91448" marR="91448" marT="45726" marB="45726" horzOverflow="overflow">
                    <a:lnL>
                      <a:noFill/>
                    </a:lnL>
                    <a:lnR>
                      <a:noFill/>
                    </a:lnR>
                    <a:lnT>
                      <a:noFill/>
                    </a:lnT>
                    <a:lnB>
                      <a:noFill/>
                    </a:lnB>
                    <a:lnTlToBr>
                      <a:noFill/>
                    </a:lnTlToBr>
                    <a:lnBlToTr>
                      <a:noFill/>
                    </a:lnBlToTr>
                    <a:solidFill>
                      <a:schemeClr val="accent5">
                        <a:lumMod val="20000"/>
                        <a:lumOff val="80000"/>
                      </a:schemeClr>
                    </a:solidFill>
                  </a:tcPr>
                </a:tc>
                <a:tc hMerge="1">
                  <a:txBody>
                    <a:bodyPr/>
                    <a:lstStyle/>
                    <a:p>
                      <a:endParaRPr lang="en-US"/>
                    </a:p>
                  </a:txBody>
                  <a:tcPr/>
                </a:tc>
              </a:tr>
              <a:tr h="414375">
                <a:tc gridSpan="2">
                  <a:txBody>
                    <a:bodyPr/>
                    <a:lstStyle/>
                    <a:p>
                      <a:pPr marL="0" marR="0" lvl="0" indent="0" algn="just" defTabSz="457200" rtl="0" eaLnBrk="1" fontAlgn="base" latinLnBrk="0" hangingPunct="1">
                        <a:lnSpc>
                          <a:spcPct val="100000"/>
                        </a:lnSpc>
                        <a:spcBef>
                          <a:spcPct val="0"/>
                        </a:spcBef>
                        <a:spcAft>
                          <a:spcPct val="0"/>
                        </a:spcAft>
                        <a:buClrTx/>
                        <a:buSzTx/>
                        <a:buFontTx/>
                        <a:buNone/>
                        <a:tabLst/>
                        <a:defRPr/>
                      </a:pPr>
                      <a:r>
                        <a:rPr lang="en-US" sz="1800" b="1" kern="1200" dirty="0" smtClean="0">
                          <a:solidFill>
                            <a:schemeClr val="tx1"/>
                          </a:solidFill>
                          <a:effectLst/>
                          <a:latin typeface="+mn-lt"/>
                          <a:ea typeface="+mn-ea"/>
                          <a:cs typeface="+mn-cs"/>
                        </a:rPr>
                        <a:t>Develop understanding of fractions as numbers. </a:t>
                      </a:r>
                      <a:endParaRPr lang="en-US" sz="1800" dirty="0" smtClean="0"/>
                    </a:p>
                  </a:txBody>
                  <a:tcPr marL="91448" marR="91448" marT="45726" marB="45726" horzOverflow="overflow">
                    <a:lnL>
                      <a:noFill/>
                    </a:lnL>
                    <a:lnR>
                      <a:noFill/>
                    </a:lnR>
                    <a:lnT>
                      <a:noFill/>
                    </a:lnT>
                    <a:lnB>
                      <a:noFill/>
                    </a:lnB>
                    <a:lnTlToBr>
                      <a:noFill/>
                    </a:lnTlToBr>
                    <a:lnBlToTr>
                      <a:noFill/>
                    </a:lnBlToTr>
                    <a:noFill/>
                  </a:tcPr>
                </a:tc>
                <a:tc hMerge="1">
                  <a:txBody>
                    <a:bodyPr/>
                    <a:lstStyle/>
                    <a:p>
                      <a:endParaRPr lang="en-US"/>
                    </a:p>
                  </a:txBody>
                  <a:tcPr/>
                </a:tc>
              </a:tr>
              <a:tr h="905273">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kumimoji="0" lang="en-US" sz="1800" b="0" i="0" u="none" strike="noStrike" cap="none" normalizeH="0" baseline="0" dirty="0" smtClean="0">
                          <a:ln>
                            <a:noFill/>
                          </a:ln>
                          <a:solidFill>
                            <a:schemeClr val="tx1"/>
                          </a:solidFill>
                          <a:effectLst/>
                          <a:latin typeface="Calibri"/>
                          <a:ea typeface="ＭＳ Ｐゴシック" charset="-128"/>
                        </a:rPr>
                        <a:t>3.NF.1</a:t>
                      </a:r>
                    </a:p>
                    <a:p>
                      <a:pPr marL="0" marR="0" lvl="0" indent="0" algn="l" defTabSz="457200" rtl="0" eaLnBrk="1" fontAlgn="base" latinLnBrk="0" hangingPunct="1">
                        <a:lnSpc>
                          <a:spcPct val="100000"/>
                        </a:lnSpc>
                        <a:spcBef>
                          <a:spcPts val="0"/>
                        </a:spcBef>
                        <a:spcAft>
                          <a:spcPts val="0"/>
                        </a:spcAft>
                        <a:buClrTx/>
                        <a:buSzTx/>
                        <a:buFontTx/>
                        <a:buNone/>
                        <a:tabLst/>
                      </a:pPr>
                      <a:endParaRPr kumimoji="0" lang="en-US" sz="1800" b="0" i="0" u="none" strike="noStrike" cap="none" normalizeH="0" baseline="0" dirty="0" smtClean="0">
                        <a:ln>
                          <a:noFill/>
                        </a:ln>
                        <a:solidFill>
                          <a:schemeClr val="tx1"/>
                        </a:solidFill>
                        <a:effectLst/>
                        <a:latin typeface="Calibri"/>
                        <a:ea typeface="ＭＳ Ｐゴシック" charset="-128"/>
                      </a:endParaRPr>
                    </a:p>
                  </a:txBody>
                  <a:tcPr marL="91448" marR="91448" marT="45726" marB="45726" horzOverflow="overflow">
                    <a:lnL>
                      <a:noFill/>
                    </a:lnL>
                    <a:lnR>
                      <a:noFill/>
                    </a:lnR>
                    <a:lnT>
                      <a:noFill/>
                    </a:lnT>
                    <a:lnB>
                      <a:noFill/>
                    </a:lnB>
                    <a:lnTlToBr>
                      <a:noFill/>
                    </a:lnTlToBr>
                    <a:lnBlToTr>
                      <a:noFill/>
                    </a:lnBlToTr>
                    <a:noFill/>
                  </a:tcPr>
                </a:tc>
                <a:tc>
                  <a:txBody>
                    <a:bodyPr/>
                    <a:lstStyle/>
                    <a:p>
                      <a:pPr>
                        <a:lnSpc>
                          <a:spcPct val="100000"/>
                        </a:lnSpc>
                        <a:spcBef>
                          <a:spcPts val="0"/>
                        </a:spcBef>
                        <a:spcAft>
                          <a:spcPts val="0"/>
                        </a:spcAft>
                      </a:pPr>
                      <a:r>
                        <a:rPr lang="en-US" sz="1800" kern="1200" dirty="0" smtClean="0">
                          <a:solidFill>
                            <a:schemeClr val="tx1"/>
                          </a:solidFill>
                          <a:effectLst/>
                          <a:latin typeface="+mn-lt"/>
                          <a:ea typeface="+mn-ea"/>
                          <a:cs typeface="+mn-cs"/>
                        </a:rPr>
                        <a:t>Understand</a:t>
                      </a:r>
                      <a:r>
                        <a:rPr lang="en-US" sz="1800" kern="1200" baseline="0" dirty="0" smtClean="0">
                          <a:solidFill>
                            <a:schemeClr val="tx1"/>
                          </a:solidFill>
                          <a:effectLst/>
                          <a:latin typeface="+mn-lt"/>
                          <a:ea typeface="+mn-ea"/>
                          <a:cs typeface="+mn-cs"/>
                        </a:rPr>
                        <a:t> a fraction 1/</a:t>
                      </a:r>
                      <a:r>
                        <a:rPr lang="en-US" sz="1800" i="1" kern="1200" baseline="0" dirty="0" smtClean="0">
                          <a:solidFill>
                            <a:schemeClr val="tx1"/>
                          </a:solidFill>
                          <a:effectLst/>
                          <a:latin typeface="+mn-lt"/>
                          <a:ea typeface="+mn-ea"/>
                          <a:cs typeface="+mn-cs"/>
                        </a:rPr>
                        <a:t>b</a:t>
                      </a:r>
                      <a:r>
                        <a:rPr lang="en-US" sz="1800" kern="1200" baseline="0" dirty="0" smtClean="0">
                          <a:solidFill>
                            <a:schemeClr val="tx1"/>
                          </a:solidFill>
                          <a:effectLst/>
                          <a:latin typeface="+mn-lt"/>
                          <a:ea typeface="+mn-ea"/>
                          <a:cs typeface="+mn-cs"/>
                        </a:rPr>
                        <a:t> as the quantity formed by 1 part when a whole is partitioned into </a:t>
                      </a:r>
                      <a:r>
                        <a:rPr lang="en-US" sz="1800" i="1" kern="1200" baseline="0" dirty="0" smtClean="0">
                          <a:solidFill>
                            <a:schemeClr val="tx1"/>
                          </a:solidFill>
                          <a:effectLst/>
                          <a:latin typeface="+mn-lt"/>
                          <a:ea typeface="+mn-ea"/>
                          <a:cs typeface="+mn-cs"/>
                        </a:rPr>
                        <a:t>b</a:t>
                      </a:r>
                      <a:r>
                        <a:rPr lang="en-US" sz="1800" kern="1200" baseline="0" dirty="0" smtClean="0">
                          <a:solidFill>
                            <a:schemeClr val="tx1"/>
                          </a:solidFill>
                          <a:effectLst/>
                          <a:latin typeface="+mn-lt"/>
                          <a:ea typeface="+mn-ea"/>
                          <a:cs typeface="+mn-cs"/>
                        </a:rPr>
                        <a:t> equal parts; understand a fraction </a:t>
                      </a:r>
                      <a:r>
                        <a:rPr lang="en-US" sz="1800" i="1" kern="1200" baseline="0" dirty="0" smtClean="0">
                          <a:solidFill>
                            <a:schemeClr val="tx1"/>
                          </a:solidFill>
                          <a:effectLst/>
                          <a:latin typeface="+mn-lt"/>
                          <a:ea typeface="+mn-ea"/>
                          <a:cs typeface="+mn-cs"/>
                        </a:rPr>
                        <a:t>a</a:t>
                      </a:r>
                      <a:r>
                        <a:rPr lang="en-US" sz="1800" kern="1200" baseline="0" dirty="0" smtClean="0">
                          <a:solidFill>
                            <a:schemeClr val="tx1"/>
                          </a:solidFill>
                          <a:effectLst/>
                          <a:latin typeface="+mn-lt"/>
                          <a:ea typeface="+mn-ea"/>
                          <a:cs typeface="+mn-cs"/>
                        </a:rPr>
                        <a:t>/</a:t>
                      </a:r>
                      <a:r>
                        <a:rPr lang="en-US" sz="1800" i="1" kern="1200" baseline="0" dirty="0" smtClean="0">
                          <a:solidFill>
                            <a:schemeClr val="tx1"/>
                          </a:solidFill>
                          <a:effectLst/>
                          <a:latin typeface="+mn-lt"/>
                          <a:ea typeface="+mn-ea"/>
                          <a:cs typeface="+mn-cs"/>
                        </a:rPr>
                        <a:t>b</a:t>
                      </a:r>
                      <a:r>
                        <a:rPr lang="en-US" sz="1800" kern="1200" baseline="0" dirty="0" smtClean="0">
                          <a:solidFill>
                            <a:schemeClr val="tx1"/>
                          </a:solidFill>
                          <a:effectLst/>
                          <a:latin typeface="+mn-lt"/>
                          <a:ea typeface="+mn-ea"/>
                          <a:cs typeface="+mn-cs"/>
                        </a:rPr>
                        <a:t> as the quantity formed by </a:t>
                      </a:r>
                      <a:r>
                        <a:rPr lang="en-US" sz="1800" i="1" kern="1200" baseline="0" dirty="0" smtClean="0">
                          <a:solidFill>
                            <a:schemeClr val="tx1"/>
                          </a:solidFill>
                          <a:effectLst/>
                          <a:latin typeface="+mn-lt"/>
                          <a:ea typeface="+mn-ea"/>
                          <a:cs typeface="+mn-cs"/>
                        </a:rPr>
                        <a:t>a</a:t>
                      </a:r>
                      <a:r>
                        <a:rPr lang="en-US" sz="1800" kern="1200" baseline="0" dirty="0" smtClean="0">
                          <a:solidFill>
                            <a:schemeClr val="tx1"/>
                          </a:solidFill>
                          <a:effectLst/>
                          <a:latin typeface="+mn-lt"/>
                          <a:ea typeface="+mn-ea"/>
                          <a:cs typeface="+mn-cs"/>
                        </a:rPr>
                        <a:t> parts of size 1/</a:t>
                      </a:r>
                      <a:r>
                        <a:rPr lang="en-US" sz="1800" i="1" kern="1200" baseline="0" dirty="0" smtClean="0">
                          <a:solidFill>
                            <a:schemeClr val="tx1"/>
                          </a:solidFill>
                          <a:effectLst/>
                          <a:latin typeface="+mn-lt"/>
                          <a:ea typeface="+mn-ea"/>
                          <a:cs typeface="+mn-cs"/>
                        </a:rPr>
                        <a:t>b</a:t>
                      </a:r>
                      <a:r>
                        <a:rPr lang="en-US" sz="1800" kern="1200" baseline="0" dirty="0" smtClean="0">
                          <a:solidFill>
                            <a:schemeClr val="tx1"/>
                          </a:solidFill>
                          <a:effectLst/>
                          <a:latin typeface="+mn-lt"/>
                          <a:ea typeface="+mn-ea"/>
                          <a:cs typeface="+mn-cs"/>
                        </a:rPr>
                        <a:t>. </a:t>
                      </a:r>
                      <a:endParaRPr lang="en-US" sz="1800" dirty="0" smtClean="0"/>
                    </a:p>
                  </a:txBody>
                  <a:tcPr marL="91448" marR="91448" marT="0" marB="0" horzOverflow="overflow">
                    <a:lnL>
                      <a:noFill/>
                    </a:lnL>
                    <a:lnR>
                      <a:noFill/>
                    </a:lnR>
                    <a:lnT>
                      <a:noFill/>
                    </a:lnT>
                    <a:lnB>
                      <a:noFill/>
                    </a:lnB>
                    <a:lnTlToBr>
                      <a:noFill/>
                    </a:lnTlToBr>
                    <a:lnBlToTr>
                      <a:noFill/>
                    </a:lnBlToTr>
                    <a:noFill/>
                  </a:tcPr>
                </a:tc>
              </a:tr>
              <a:tr h="597069">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kumimoji="0" lang="en-US" sz="1800" b="0" i="0" u="none" strike="noStrike" cap="none" normalizeH="0" baseline="0" dirty="0" smtClean="0">
                          <a:ln>
                            <a:noFill/>
                          </a:ln>
                          <a:solidFill>
                            <a:schemeClr val="tx1"/>
                          </a:solidFill>
                          <a:effectLst/>
                          <a:latin typeface="Calibri"/>
                          <a:ea typeface="ＭＳ Ｐゴシック" charset="-128"/>
                        </a:rPr>
                        <a:t>3.NF.2</a:t>
                      </a:r>
                    </a:p>
                  </a:txBody>
                  <a:tcPr marL="91448" marR="91448" marT="45726" marB="45726" horzOverflow="overflow">
                    <a:lnL>
                      <a:noFill/>
                    </a:lnL>
                    <a:lnR>
                      <a:noFill/>
                    </a:lnR>
                    <a:lnT>
                      <a:noFill/>
                    </a:lnT>
                    <a:lnB>
                      <a:noFill/>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Understand a fraction as a number on the number line; represent fractions on a number line diagram. </a:t>
                      </a:r>
                    </a:p>
                  </a:txBody>
                  <a:tcPr marL="91448" marR="91448" marT="0" marB="0" horzOverflow="overflow">
                    <a:lnL>
                      <a:noFill/>
                    </a:lnL>
                    <a:lnR>
                      <a:noFill/>
                    </a:lnR>
                    <a:lnT>
                      <a:noFill/>
                    </a:lnT>
                    <a:lnB>
                      <a:noFill/>
                    </a:lnB>
                    <a:lnTlToBr>
                      <a:noFill/>
                    </a:lnTlToBr>
                    <a:lnBlToTr>
                      <a:noFill/>
                    </a:lnBlToTr>
                    <a:noFill/>
                  </a:tcPr>
                </a:tc>
              </a:tr>
              <a:tr h="1184660">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kumimoji="0" lang="en-US" sz="1800" b="0" i="0" u="none" strike="noStrike" cap="none" normalizeH="0" baseline="0" dirty="0" smtClean="0">
                          <a:ln>
                            <a:noFill/>
                          </a:ln>
                          <a:solidFill>
                            <a:schemeClr val="tx1"/>
                          </a:solidFill>
                          <a:effectLst/>
                          <a:latin typeface="Calibri"/>
                          <a:ea typeface="ＭＳ Ｐゴシック" charset="-128"/>
                        </a:rPr>
                        <a:t>3.NF.2a</a:t>
                      </a:r>
                    </a:p>
                  </a:txBody>
                  <a:tcPr marL="91448" marR="91448" marT="45726" marB="45726" horzOverflow="overflow">
                    <a:lnL>
                      <a:noFill/>
                    </a:lnL>
                    <a:lnR>
                      <a:noFill/>
                    </a:lnR>
                    <a:lnT>
                      <a:noFill/>
                    </a:lnT>
                    <a:lnB>
                      <a:noFill/>
                    </a:lnB>
                    <a:lnTlToBr>
                      <a:noFill/>
                    </a:lnTlToBr>
                    <a:lnBlToTr>
                      <a:noFill/>
                    </a:lnBlToTr>
                    <a:no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Represent a fraction 1/</a:t>
                      </a:r>
                      <a:r>
                        <a:rPr lang="en-US" sz="1800" i="1" kern="1200" dirty="0" smtClean="0">
                          <a:solidFill>
                            <a:schemeClr val="tx1"/>
                          </a:solidFill>
                          <a:effectLst/>
                          <a:latin typeface="+mn-lt"/>
                          <a:ea typeface="+mn-ea"/>
                          <a:cs typeface="+mn-cs"/>
                        </a:rPr>
                        <a:t>b </a:t>
                      </a:r>
                      <a:r>
                        <a:rPr lang="en-US" sz="1800" kern="1200" dirty="0" smtClean="0">
                          <a:solidFill>
                            <a:schemeClr val="tx1"/>
                          </a:solidFill>
                          <a:effectLst/>
                          <a:latin typeface="+mn-lt"/>
                          <a:ea typeface="+mn-ea"/>
                          <a:cs typeface="+mn-cs"/>
                        </a:rPr>
                        <a:t>on a number line diagram by defining the interval from 0 to 1 as the whole and partitioning it into </a:t>
                      </a:r>
                      <a:r>
                        <a:rPr lang="en-US" sz="1800" i="1" kern="1200" dirty="0" smtClean="0">
                          <a:solidFill>
                            <a:schemeClr val="tx1"/>
                          </a:solidFill>
                          <a:effectLst/>
                          <a:latin typeface="+mn-lt"/>
                          <a:ea typeface="+mn-ea"/>
                          <a:cs typeface="+mn-cs"/>
                        </a:rPr>
                        <a:t>b </a:t>
                      </a:r>
                      <a:r>
                        <a:rPr lang="en-US" sz="1800" kern="1200" dirty="0" smtClean="0">
                          <a:solidFill>
                            <a:schemeClr val="tx1"/>
                          </a:solidFill>
                          <a:effectLst/>
                          <a:latin typeface="+mn-lt"/>
                          <a:ea typeface="+mn-ea"/>
                          <a:cs typeface="+mn-cs"/>
                        </a:rPr>
                        <a:t>equal parts. Recognize that each part has size 1/</a:t>
                      </a:r>
                      <a:r>
                        <a:rPr lang="en-US" sz="1800" i="1" kern="1200" dirty="0" smtClean="0">
                          <a:solidFill>
                            <a:schemeClr val="tx1"/>
                          </a:solidFill>
                          <a:effectLst/>
                          <a:latin typeface="+mn-lt"/>
                          <a:ea typeface="+mn-ea"/>
                          <a:cs typeface="+mn-cs"/>
                        </a:rPr>
                        <a:t>b </a:t>
                      </a:r>
                      <a:r>
                        <a:rPr lang="en-US" sz="1800" kern="1200" dirty="0" smtClean="0">
                          <a:solidFill>
                            <a:schemeClr val="tx1"/>
                          </a:solidFill>
                          <a:effectLst/>
                          <a:latin typeface="+mn-lt"/>
                          <a:ea typeface="+mn-ea"/>
                          <a:cs typeface="+mn-cs"/>
                        </a:rPr>
                        <a:t>and that the endpoint of the part based at 0 locates the number 1/</a:t>
                      </a:r>
                      <a:r>
                        <a:rPr lang="en-US" sz="1800" i="1" kern="1200" dirty="0" smtClean="0">
                          <a:solidFill>
                            <a:schemeClr val="tx1"/>
                          </a:solidFill>
                          <a:effectLst/>
                          <a:latin typeface="+mn-lt"/>
                          <a:ea typeface="+mn-ea"/>
                          <a:cs typeface="+mn-cs"/>
                        </a:rPr>
                        <a:t>b </a:t>
                      </a:r>
                      <a:r>
                        <a:rPr lang="en-US" sz="1800" kern="1200" dirty="0" smtClean="0">
                          <a:solidFill>
                            <a:schemeClr val="tx1"/>
                          </a:solidFill>
                          <a:effectLst/>
                          <a:latin typeface="+mn-lt"/>
                          <a:ea typeface="+mn-ea"/>
                          <a:cs typeface="+mn-cs"/>
                        </a:rPr>
                        <a:t>on the number line. </a:t>
                      </a:r>
                      <a:endParaRPr lang="en-US" sz="1800" dirty="0" smtClean="0">
                        <a:effectLst/>
                      </a:endParaRPr>
                    </a:p>
                  </a:txBody>
                  <a:tcPr marL="91448" marR="91448" marT="0" marB="0" horzOverflow="overflow">
                    <a:lnL>
                      <a:noFill/>
                    </a:lnL>
                    <a:lnR>
                      <a:noFill/>
                    </a:lnR>
                    <a:lnT>
                      <a:noFill/>
                    </a:lnT>
                    <a:lnB>
                      <a:noFill/>
                    </a:lnB>
                    <a:lnTlToBr>
                      <a:noFill/>
                    </a:lnTlToBr>
                    <a:lnBlToTr>
                      <a:noFill/>
                    </a:lnBlToTr>
                    <a:noFill/>
                  </a:tcPr>
                </a:tc>
              </a:tr>
              <a:tr h="928774">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kumimoji="0" lang="en-US" sz="1800" b="0" i="0" u="none" strike="noStrike" cap="none" normalizeH="0" baseline="0" dirty="0" smtClean="0">
                          <a:ln>
                            <a:noFill/>
                          </a:ln>
                          <a:solidFill>
                            <a:schemeClr val="tx1"/>
                          </a:solidFill>
                          <a:effectLst/>
                          <a:latin typeface="Calibri"/>
                          <a:ea typeface="ＭＳ Ｐゴシック" charset="-128"/>
                        </a:rPr>
                        <a:t>3.NF.2b</a:t>
                      </a:r>
                    </a:p>
                  </a:txBody>
                  <a:tcPr marL="91448" marR="91448" marT="45726" marB="45726" horzOverflow="overflow">
                    <a:lnL>
                      <a:noFill/>
                    </a:lnL>
                    <a:lnR>
                      <a:noFill/>
                    </a:lnR>
                    <a:lnT>
                      <a:noFill/>
                    </a:lnT>
                    <a:lnB>
                      <a:noFill/>
                    </a:lnB>
                    <a:lnTlToBr>
                      <a:noFill/>
                    </a:lnTlToBr>
                    <a:lnBlToTr>
                      <a:noFill/>
                    </a:lnBlToTr>
                    <a:no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Represent a fraction </a:t>
                      </a:r>
                      <a:r>
                        <a:rPr lang="en-US" sz="1800" i="1" kern="1200" dirty="0" smtClean="0">
                          <a:solidFill>
                            <a:schemeClr val="tx1"/>
                          </a:solidFill>
                          <a:effectLst/>
                          <a:latin typeface="+mn-lt"/>
                          <a:ea typeface="+mn-ea"/>
                          <a:cs typeface="+mn-cs"/>
                        </a:rPr>
                        <a:t>a</a:t>
                      </a:r>
                      <a:r>
                        <a:rPr lang="en-US" sz="1800" kern="1200" dirty="0" smtClean="0">
                          <a:solidFill>
                            <a:schemeClr val="tx1"/>
                          </a:solidFill>
                          <a:effectLst/>
                          <a:latin typeface="+mn-lt"/>
                          <a:ea typeface="+mn-ea"/>
                          <a:cs typeface="+mn-cs"/>
                        </a:rPr>
                        <a:t>/</a:t>
                      </a:r>
                      <a:r>
                        <a:rPr lang="en-US" sz="1800" i="1" kern="1200" dirty="0" smtClean="0">
                          <a:solidFill>
                            <a:schemeClr val="tx1"/>
                          </a:solidFill>
                          <a:effectLst/>
                          <a:latin typeface="+mn-lt"/>
                          <a:ea typeface="+mn-ea"/>
                          <a:cs typeface="+mn-cs"/>
                        </a:rPr>
                        <a:t>b </a:t>
                      </a:r>
                      <a:r>
                        <a:rPr lang="en-US" sz="1800" kern="1200" dirty="0" smtClean="0">
                          <a:solidFill>
                            <a:schemeClr val="tx1"/>
                          </a:solidFill>
                          <a:effectLst/>
                          <a:latin typeface="+mn-lt"/>
                          <a:ea typeface="+mn-ea"/>
                          <a:cs typeface="+mn-cs"/>
                        </a:rPr>
                        <a:t>on a number line diagram by marking off </a:t>
                      </a:r>
                      <a:r>
                        <a:rPr lang="en-US" sz="1800" i="1" kern="1200" dirty="0" smtClean="0">
                          <a:solidFill>
                            <a:schemeClr val="tx1"/>
                          </a:solidFill>
                          <a:effectLst/>
                          <a:latin typeface="+mn-lt"/>
                          <a:ea typeface="+mn-ea"/>
                          <a:cs typeface="+mn-cs"/>
                        </a:rPr>
                        <a:t>a </a:t>
                      </a:r>
                      <a:r>
                        <a:rPr lang="en-US" sz="1800" kern="1200" dirty="0" smtClean="0">
                          <a:solidFill>
                            <a:schemeClr val="tx1"/>
                          </a:solidFill>
                          <a:effectLst/>
                          <a:latin typeface="+mn-lt"/>
                          <a:ea typeface="+mn-ea"/>
                          <a:cs typeface="+mn-cs"/>
                        </a:rPr>
                        <a:t>lengths of 1/</a:t>
                      </a:r>
                      <a:r>
                        <a:rPr lang="en-US" sz="1800" i="1" kern="1200" dirty="0" smtClean="0">
                          <a:solidFill>
                            <a:schemeClr val="tx1"/>
                          </a:solidFill>
                          <a:effectLst/>
                          <a:latin typeface="+mn-lt"/>
                          <a:ea typeface="+mn-ea"/>
                          <a:cs typeface="+mn-cs"/>
                        </a:rPr>
                        <a:t>b </a:t>
                      </a:r>
                      <a:r>
                        <a:rPr lang="en-US" sz="1800" kern="1200" dirty="0" smtClean="0">
                          <a:solidFill>
                            <a:schemeClr val="tx1"/>
                          </a:solidFill>
                          <a:effectLst/>
                          <a:latin typeface="+mn-lt"/>
                          <a:ea typeface="+mn-ea"/>
                          <a:cs typeface="+mn-cs"/>
                        </a:rPr>
                        <a:t>from 0. Recognize that the resulting interval has size </a:t>
                      </a:r>
                      <a:r>
                        <a:rPr lang="en-US" sz="1800" i="1" kern="1200" dirty="0" smtClean="0">
                          <a:solidFill>
                            <a:schemeClr val="tx1"/>
                          </a:solidFill>
                          <a:effectLst/>
                          <a:latin typeface="+mn-lt"/>
                          <a:ea typeface="+mn-ea"/>
                          <a:cs typeface="+mn-cs"/>
                        </a:rPr>
                        <a:t>a</a:t>
                      </a:r>
                      <a:r>
                        <a:rPr lang="en-US" sz="1800" kern="1200" dirty="0" smtClean="0">
                          <a:solidFill>
                            <a:schemeClr val="tx1"/>
                          </a:solidFill>
                          <a:effectLst/>
                          <a:latin typeface="+mn-lt"/>
                          <a:ea typeface="+mn-ea"/>
                          <a:cs typeface="+mn-cs"/>
                        </a:rPr>
                        <a:t>/</a:t>
                      </a:r>
                      <a:r>
                        <a:rPr lang="en-US" sz="1800" i="1" kern="1200" dirty="0" smtClean="0">
                          <a:solidFill>
                            <a:schemeClr val="tx1"/>
                          </a:solidFill>
                          <a:effectLst/>
                          <a:latin typeface="+mn-lt"/>
                          <a:ea typeface="+mn-ea"/>
                          <a:cs typeface="+mn-cs"/>
                        </a:rPr>
                        <a:t>b </a:t>
                      </a:r>
                      <a:r>
                        <a:rPr lang="en-US" sz="1800" kern="1200" dirty="0" smtClean="0">
                          <a:solidFill>
                            <a:schemeClr val="tx1"/>
                          </a:solidFill>
                          <a:effectLst/>
                          <a:latin typeface="+mn-lt"/>
                          <a:ea typeface="+mn-ea"/>
                          <a:cs typeface="+mn-cs"/>
                        </a:rPr>
                        <a:t>and that its endpoint locates the number </a:t>
                      </a:r>
                      <a:r>
                        <a:rPr lang="en-US" sz="1800" i="1" kern="1200" dirty="0" smtClean="0">
                          <a:solidFill>
                            <a:schemeClr val="tx1"/>
                          </a:solidFill>
                          <a:effectLst/>
                          <a:latin typeface="+mn-lt"/>
                          <a:ea typeface="+mn-ea"/>
                          <a:cs typeface="+mn-cs"/>
                        </a:rPr>
                        <a:t>a</a:t>
                      </a:r>
                      <a:r>
                        <a:rPr lang="en-US" sz="1800" kern="1200" dirty="0" smtClean="0">
                          <a:solidFill>
                            <a:schemeClr val="tx1"/>
                          </a:solidFill>
                          <a:effectLst/>
                          <a:latin typeface="+mn-lt"/>
                          <a:ea typeface="+mn-ea"/>
                          <a:cs typeface="+mn-cs"/>
                        </a:rPr>
                        <a:t>/</a:t>
                      </a:r>
                      <a:r>
                        <a:rPr lang="en-US" sz="1800" i="1" kern="1200" dirty="0" smtClean="0">
                          <a:solidFill>
                            <a:schemeClr val="tx1"/>
                          </a:solidFill>
                          <a:effectLst/>
                          <a:latin typeface="+mn-lt"/>
                          <a:ea typeface="+mn-ea"/>
                          <a:cs typeface="+mn-cs"/>
                        </a:rPr>
                        <a:t>b </a:t>
                      </a:r>
                      <a:r>
                        <a:rPr lang="en-US" sz="1800" kern="1200" dirty="0" smtClean="0">
                          <a:solidFill>
                            <a:schemeClr val="tx1"/>
                          </a:solidFill>
                          <a:effectLst/>
                          <a:latin typeface="+mn-lt"/>
                          <a:ea typeface="+mn-ea"/>
                          <a:cs typeface="+mn-cs"/>
                        </a:rPr>
                        <a:t>on the number line.</a:t>
                      </a:r>
                      <a:endParaRPr lang="en-US" sz="1800" dirty="0" smtClean="0">
                        <a:effectLst/>
                      </a:endParaRPr>
                    </a:p>
                  </a:txBody>
                  <a:tcPr marL="91448" marR="91448" marT="0" marB="0" horzOverflow="overflow">
                    <a:lnL>
                      <a:noFill/>
                    </a:lnL>
                    <a:lnR>
                      <a:noFill/>
                    </a:lnR>
                    <a:lnT>
                      <a:noFill/>
                    </a:lnT>
                    <a:lnB>
                      <a:noFill/>
                    </a:lnB>
                    <a:lnTlToBr>
                      <a:noFill/>
                    </a:lnTlToBr>
                    <a:lnBlToTr>
                      <a:noFill/>
                    </a:lnBlToTr>
                    <a:noFill/>
                  </a:tcPr>
                </a:tc>
              </a:tr>
              <a:tr h="606547">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Calibri"/>
                          <a:ea typeface="ＭＳ Ｐゴシック" charset="-128"/>
                        </a:rPr>
                        <a:t>3.NF.3</a:t>
                      </a:r>
                    </a:p>
                  </a:txBody>
                  <a:tcPr marL="91448" marR="91448" marT="45726" marB="45726" horzOverflow="overflow">
                    <a:lnL>
                      <a:noFill/>
                    </a:lnL>
                    <a:lnR>
                      <a:noFill/>
                    </a:lnR>
                    <a:lnT>
                      <a:noFill/>
                    </a:lnT>
                    <a:lnB>
                      <a:noFill/>
                    </a:lnB>
                    <a:lnTlToBr>
                      <a:noFill/>
                    </a:lnTlToBr>
                    <a:lnBlToTr>
                      <a:noFill/>
                    </a:lnBlToTr>
                    <a:no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US" sz="1800" b="0" i="0" kern="1200" dirty="0" smtClean="0">
                          <a:solidFill>
                            <a:schemeClr val="tx1"/>
                          </a:solidFill>
                          <a:effectLst/>
                          <a:latin typeface="+mn-lt"/>
                          <a:ea typeface="+mn-ea"/>
                          <a:cs typeface="+mn-cs"/>
                        </a:rPr>
                        <a:t>Explain equivalence of fractions in special cases, and compare fractions by reasoning about their size. </a:t>
                      </a:r>
                    </a:p>
                  </a:txBody>
                  <a:tcPr marL="91448" marR="91448" marT="0" marB="0" horzOverflow="overflow">
                    <a:lnL>
                      <a:noFill/>
                    </a:lnL>
                    <a:lnR>
                      <a:noFill/>
                    </a:lnR>
                    <a:lnT>
                      <a:noFill/>
                    </a:lnT>
                    <a:lnB>
                      <a:noFill/>
                    </a:lnB>
                    <a:lnTlToBr>
                      <a:noFill/>
                    </a:lnTlToBr>
                    <a:lnBlToTr>
                      <a:noFill/>
                    </a:lnBlToTr>
                    <a:noFill/>
                  </a:tcPr>
                </a:tc>
              </a:tr>
              <a:tr h="483341">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Calibri"/>
                          <a:ea typeface="ＭＳ Ｐゴシック" charset="-128"/>
                        </a:rPr>
                        <a:t>3.NF.3a</a:t>
                      </a:r>
                    </a:p>
                  </a:txBody>
                  <a:tcPr marL="91448" marR="91448" marT="45726" marB="45726" horzOverflow="overflow">
                    <a:lnL>
                      <a:noFill/>
                    </a:lnL>
                    <a:lnR>
                      <a:noFill/>
                    </a:lnR>
                    <a:lnT>
                      <a:noFill/>
                    </a:lnT>
                    <a:lnB>
                      <a:noFill/>
                    </a:lnB>
                    <a:lnTlToBr>
                      <a:noFill/>
                    </a:lnTlToBr>
                    <a:lnBlToTr>
                      <a:noFill/>
                    </a:lnBlToTr>
                    <a:no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US" sz="1800" kern="1200" dirty="0" smtClean="0">
                          <a:solidFill>
                            <a:schemeClr val="tx1"/>
                          </a:solidFill>
                          <a:effectLst/>
                          <a:latin typeface="+mn-lt"/>
                          <a:ea typeface="+mn-ea"/>
                          <a:cs typeface="+mn-cs"/>
                        </a:rPr>
                        <a:t>Understand two fractions as equivalent (equal) if they are the same size, or the same point on a number line.   </a:t>
                      </a:r>
                      <a:endParaRPr lang="en-US" sz="1800" b="0" i="0" kern="1200" dirty="0" smtClean="0">
                        <a:solidFill>
                          <a:schemeClr val="tx1"/>
                        </a:solidFill>
                        <a:effectLst/>
                        <a:latin typeface="+mn-lt"/>
                        <a:ea typeface="+mn-ea"/>
                        <a:cs typeface="+mn-cs"/>
                      </a:endParaRPr>
                    </a:p>
                  </a:txBody>
                  <a:tcPr marL="91448" marR="91448" marT="0" marB="0" horzOverflow="overflow">
                    <a:lnL>
                      <a:noFill/>
                    </a:lnL>
                    <a:lnR>
                      <a:noFill/>
                    </a:lnR>
                    <a:lnT>
                      <a:noFill/>
                    </a:lnT>
                    <a:lnB>
                      <a:noFill/>
                    </a:lnB>
                    <a:lnTlToBr>
                      <a:noFill/>
                    </a:lnTlToBr>
                    <a:lnBlToTr>
                      <a:noFill/>
                    </a:lnBlToTr>
                    <a:noFill/>
                  </a:tcPr>
                </a:tc>
              </a:tr>
            </a:tbl>
          </a:graphicData>
        </a:graphic>
      </p:graphicFrame>
      <p:sp>
        <p:nvSpPr>
          <p:cNvPr id="5" name="Title 1"/>
          <p:cNvSpPr txBox="1">
            <a:spLocks/>
          </p:cNvSpPr>
          <p:nvPr/>
        </p:nvSpPr>
        <p:spPr>
          <a:xfrm>
            <a:off x="1020618" y="99688"/>
            <a:ext cx="7940502" cy="89557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pPr>
              <a:lnSpc>
                <a:spcPct val="90000"/>
              </a:lnSpc>
            </a:pPr>
            <a:r>
              <a:rPr lang="en-US" sz="2600" dirty="0" smtClean="0"/>
              <a:t>Connections to the CCSSM </a:t>
            </a:r>
            <a:br>
              <a:rPr lang="en-US" sz="2600" dirty="0" smtClean="0"/>
            </a:br>
            <a:r>
              <a:rPr lang="en-US" sz="2600" dirty="0" smtClean="0"/>
              <a:t>Standards for Mathematical Content: Grade 3</a:t>
            </a:r>
            <a:endParaRPr lang="en-US" sz="2600" dirty="0"/>
          </a:p>
        </p:txBody>
      </p:sp>
      <p:sp>
        <p:nvSpPr>
          <p:cNvPr id="2" name="Rectangle 1"/>
          <p:cNvSpPr/>
          <p:nvPr/>
        </p:nvSpPr>
        <p:spPr>
          <a:xfrm>
            <a:off x="800266" y="6593654"/>
            <a:ext cx="8280764" cy="246221"/>
          </a:xfrm>
          <a:prstGeom prst="rect">
            <a:avLst/>
          </a:prstGeom>
        </p:spPr>
        <p:txBody>
          <a:bodyPr wrap="square">
            <a:spAutoFit/>
          </a:bodyPr>
          <a:lstStyle/>
          <a:p>
            <a:r>
              <a:rPr lang="en-US" sz="1000" dirty="0" smtClean="0"/>
              <a:t>NGA/CCSSO</a:t>
            </a:r>
            <a:r>
              <a:rPr lang="en-US" sz="1000" dirty="0"/>
              <a:t>). (2010). </a:t>
            </a:r>
            <a:r>
              <a:rPr lang="en-US" sz="1000" i="1" dirty="0" smtClean="0"/>
              <a:t>Common </a:t>
            </a:r>
            <a:r>
              <a:rPr lang="en-US" sz="1000" i="1" dirty="0"/>
              <a:t>core state standards for mathematics</a:t>
            </a:r>
            <a:r>
              <a:rPr lang="en-US" sz="1000" dirty="0"/>
              <a:t>. Washington DC: Author.</a:t>
            </a:r>
          </a:p>
        </p:txBody>
      </p:sp>
    </p:spTree>
    <p:extLst>
      <p:ext uri="{BB962C8B-B14F-4D97-AF65-F5344CB8AC3E}">
        <p14:creationId xmlns:p14="http://schemas.microsoft.com/office/powerpoint/2010/main" val="165115187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2219" y="136987"/>
            <a:ext cx="8068311" cy="687537"/>
          </a:xfrm>
        </p:spPr>
        <p:txBody>
          <a:bodyPr>
            <a:noAutofit/>
          </a:bodyPr>
          <a:lstStyle/>
          <a:p>
            <a:r>
              <a:rPr lang="en-US" sz="2800" dirty="0">
                <a:ea typeface="ＭＳ Ｐゴシック" charset="-128"/>
                <a:cs typeface="ＭＳ Ｐゴシック" charset="-128"/>
              </a:rPr>
              <a:t>The Bubble Gum Lesson Context</a:t>
            </a:r>
            <a:endParaRPr lang="en-US" sz="2800" dirty="0"/>
          </a:p>
        </p:txBody>
      </p:sp>
      <p:sp>
        <p:nvSpPr>
          <p:cNvPr id="3" name="Content Placeholder 2"/>
          <p:cNvSpPr>
            <a:spLocks noGrp="1"/>
          </p:cNvSpPr>
          <p:nvPr>
            <p:ph idx="1"/>
          </p:nvPr>
        </p:nvSpPr>
        <p:spPr>
          <a:xfrm>
            <a:off x="1164288" y="824524"/>
            <a:ext cx="7802794" cy="5449438"/>
          </a:xfrm>
          <a:solidFill>
            <a:schemeClr val="accent5">
              <a:lumMod val="20000"/>
              <a:lumOff val="80000"/>
            </a:schemeClr>
          </a:solidFill>
        </p:spPr>
        <p:txBody>
          <a:bodyPr>
            <a:noAutofit/>
          </a:bodyPr>
          <a:lstStyle/>
          <a:p>
            <a:pPr marL="0" indent="0" defTabSz="463550">
              <a:spcAft>
                <a:spcPts val="600"/>
              </a:spcAft>
              <a:buNone/>
              <a:tabLst>
                <a:tab pos="1828800" algn="l"/>
              </a:tabLst>
            </a:pPr>
            <a:r>
              <a:rPr lang="en-US" sz="2000" dirty="0" smtClean="0">
                <a:cs typeface="Calibri"/>
              </a:rPr>
              <a:t>Visiting Teacher</a:t>
            </a:r>
            <a:r>
              <a:rPr lang="en-US" sz="2000" dirty="0">
                <a:cs typeface="Calibri"/>
              </a:rPr>
              <a:t>:	</a:t>
            </a:r>
            <a:r>
              <a:rPr lang="en-US" sz="2000" dirty="0" smtClean="0">
                <a:cs typeface="Calibri"/>
              </a:rPr>
              <a:t>Victoria Bill</a:t>
            </a:r>
          </a:p>
          <a:p>
            <a:pPr marL="0" indent="0" defTabSz="463550">
              <a:spcAft>
                <a:spcPts val="600"/>
              </a:spcAft>
              <a:buNone/>
              <a:tabLst>
                <a:tab pos="1828800" algn="l"/>
              </a:tabLst>
            </a:pPr>
            <a:r>
              <a:rPr lang="en-US" sz="2000" dirty="0" smtClean="0">
                <a:cs typeface="Calibri"/>
              </a:rPr>
              <a:t>Grade level:	3</a:t>
            </a:r>
          </a:p>
          <a:p>
            <a:pPr marL="0" indent="0" defTabSz="463550">
              <a:spcAft>
                <a:spcPts val="600"/>
              </a:spcAft>
              <a:buNone/>
              <a:tabLst>
                <a:tab pos="1828800" algn="l"/>
              </a:tabLst>
            </a:pPr>
            <a:r>
              <a:rPr lang="en-US" sz="2000" dirty="0" smtClean="0">
                <a:cs typeface="Calibri"/>
              </a:rPr>
              <a:t>School:	</a:t>
            </a:r>
            <a:r>
              <a:rPr lang="en-US" sz="2000" dirty="0" smtClean="0"/>
              <a:t>School </a:t>
            </a:r>
            <a:r>
              <a:rPr lang="en-US" sz="2000" dirty="0"/>
              <a:t>#26</a:t>
            </a:r>
            <a:endParaRPr lang="en-US" sz="2000" dirty="0" smtClean="0">
              <a:cs typeface="Calibri"/>
            </a:endParaRPr>
          </a:p>
          <a:p>
            <a:pPr marL="0" indent="0">
              <a:spcAft>
                <a:spcPts val="600"/>
              </a:spcAft>
              <a:buNone/>
              <a:tabLst>
                <a:tab pos="1828800" algn="l"/>
              </a:tabLst>
            </a:pPr>
            <a:r>
              <a:rPr lang="en-US" sz="2000" dirty="0" smtClean="0">
                <a:cs typeface="Calibri"/>
              </a:rPr>
              <a:t>District:	</a:t>
            </a:r>
            <a:r>
              <a:rPr lang="en-US" sz="2000" dirty="0" smtClean="0"/>
              <a:t>Paterson </a:t>
            </a:r>
            <a:r>
              <a:rPr lang="en-US" sz="2000" dirty="0"/>
              <a:t>Public Schools, New Jersey</a:t>
            </a:r>
          </a:p>
          <a:p>
            <a:pPr marL="0" indent="0" defTabSz="463550">
              <a:spcAft>
                <a:spcPts val="1200"/>
              </a:spcAft>
              <a:buNone/>
              <a:tabLst>
                <a:tab pos="1377950" algn="l"/>
              </a:tabLst>
            </a:pPr>
            <a:r>
              <a:rPr lang="en-US" sz="2000" dirty="0" smtClean="0">
                <a:ea typeface="ＭＳ Ｐゴシック" charset="-128"/>
                <a:cs typeface="ＭＳ Ｐゴシック" charset="-128"/>
              </a:rPr>
              <a:t>The </a:t>
            </a:r>
            <a:r>
              <a:rPr lang="en-US" sz="2000" dirty="0">
                <a:ea typeface="ＭＳ Ｐゴシック" charset="-128"/>
                <a:cs typeface="ＭＳ Ｐゴシック" charset="-128"/>
              </a:rPr>
              <a:t>classroom teacher, Millie </a:t>
            </a:r>
            <a:r>
              <a:rPr lang="en-US" sz="2000" dirty="0" smtClean="0">
                <a:ea typeface="ＭＳ Ｐゴシック" charset="-128"/>
                <a:cs typeface="ＭＳ Ｐゴシック" charset="-128"/>
              </a:rPr>
              <a:t>Brooks, and Ms. Bill, a visiting teacher, want </a:t>
            </a:r>
            <a:r>
              <a:rPr lang="en-US" sz="2000" dirty="0">
                <a:ea typeface="ＭＳ Ｐゴシック" charset="-128"/>
                <a:cs typeface="ＭＳ Ｐゴシック" charset="-128"/>
              </a:rPr>
              <a:t>students to use a linear </a:t>
            </a:r>
            <a:r>
              <a:rPr lang="en-US" sz="2000" dirty="0" smtClean="0">
                <a:ea typeface="ＭＳ Ｐゴシック" charset="-128"/>
                <a:cs typeface="ＭＳ Ｐゴシック" charset="-128"/>
              </a:rPr>
              <a:t>representation of </a:t>
            </a:r>
            <a:r>
              <a:rPr lang="en-US" sz="2000" dirty="0">
                <a:ea typeface="ＭＳ Ｐゴシック" charset="-128"/>
                <a:cs typeface="ＭＳ Ｐゴシック" charset="-128"/>
              </a:rPr>
              <a:t>fractions and to understand how a benchmark </a:t>
            </a:r>
            <a:r>
              <a:rPr lang="en-US" sz="2000" dirty="0" smtClean="0">
                <a:ea typeface="ＭＳ Ｐゴシック" charset="-128"/>
                <a:cs typeface="ＭＳ Ｐゴシック" charset="-128"/>
              </a:rPr>
              <a:t>fraction</a:t>
            </a:r>
            <a:r>
              <a:rPr lang="en-US" sz="2000" dirty="0">
                <a:ea typeface="ＭＳ Ｐゴシック" charset="-128"/>
                <a:cs typeface="ＭＳ Ｐゴシック" charset="-128"/>
              </a:rPr>
              <a:t> </a:t>
            </a:r>
            <a:r>
              <a:rPr lang="en-US" sz="2000" dirty="0" smtClean="0">
                <a:ea typeface="ＭＳ Ｐゴシック" charset="-128"/>
                <a:cs typeface="ＭＳ Ｐゴシック" charset="-128"/>
              </a:rPr>
              <a:t>can </a:t>
            </a:r>
            <a:r>
              <a:rPr lang="en-US" sz="2000" dirty="0">
                <a:ea typeface="ＭＳ Ｐゴシック" charset="-128"/>
                <a:cs typeface="ＭＳ Ｐゴシック" charset="-128"/>
              </a:rPr>
              <a:t>help them think about and compare </a:t>
            </a:r>
            <a:r>
              <a:rPr lang="en-US" sz="2000" dirty="0" smtClean="0">
                <a:ea typeface="ＭＳ Ｐゴシック" charset="-128"/>
                <a:cs typeface="ＭＳ Ｐゴシック" charset="-128"/>
              </a:rPr>
              <a:t>fractions. Although </a:t>
            </a:r>
            <a:r>
              <a:rPr lang="en-US" sz="2000" dirty="0">
                <a:ea typeface="ＭＳ Ｐゴシック" charset="-128"/>
                <a:cs typeface="ＭＳ Ｐゴシック" charset="-128"/>
              </a:rPr>
              <a:t>students are not expected to be proficient with </a:t>
            </a:r>
            <a:r>
              <a:rPr lang="en-US" sz="2000" dirty="0" smtClean="0">
                <a:ea typeface="ＭＳ Ｐゴシック" charset="-128"/>
                <a:cs typeface="ＭＳ Ｐゴシック" charset="-128"/>
              </a:rPr>
              <a:t>benchmark </a:t>
            </a:r>
            <a:r>
              <a:rPr lang="en-US" sz="2000" dirty="0">
                <a:ea typeface="ＭＳ Ｐゴシック" charset="-128"/>
                <a:cs typeface="ＭＳ Ｐゴシック" charset="-128"/>
              </a:rPr>
              <a:t>fractions until fourth grade the teachers know it is important to begin </a:t>
            </a:r>
            <a:r>
              <a:rPr lang="en-US" sz="2000" dirty="0" smtClean="0">
                <a:ea typeface="ＭＳ Ｐゴシック" charset="-128"/>
                <a:cs typeface="ＭＳ Ｐゴシック" charset="-128"/>
              </a:rPr>
              <a:t>developing </a:t>
            </a:r>
            <a:r>
              <a:rPr lang="en-US" sz="2000" dirty="0">
                <a:ea typeface="ＭＳ Ｐゴシック" charset="-128"/>
                <a:cs typeface="ＭＳ Ｐゴシック" charset="-128"/>
              </a:rPr>
              <a:t>this understanding now</a:t>
            </a:r>
            <a:r>
              <a:rPr lang="en-US" sz="2000" dirty="0" smtClean="0">
                <a:ea typeface="ＭＳ Ｐゴシック" charset="-128"/>
                <a:cs typeface="ＭＳ Ｐゴシック" charset="-128"/>
              </a:rPr>
              <a:t>. </a:t>
            </a:r>
            <a:endParaRPr lang="en-US" sz="2000" dirty="0">
              <a:ea typeface="ＭＳ Ｐゴシック" charset="-128"/>
              <a:cs typeface="ＭＳ Ｐゴシック" charset="-128"/>
            </a:endParaRPr>
          </a:p>
          <a:p>
            <a:pPr marL="0" indent="0" defTabSz="463550">
              <a:spcAft>
                <a:spcPts val="600"/>
              </a:spcAft>
              <a:buNone/>
              <a:tabLst>
                <a:tab pos="1377950" algn="l"/>
              </a:tabLst>
            </a:pPr>
            <a:r>
              <a:rPr lang="en-US" sz="2000" dirty="0">
                <a:ea typeface="ＭＳ Ｐゴシック" charset="-128"/>
                <a:cs typeface="ＭＳ Ｐゴシック" charset="-128"/>
              </a:rPr>
              <a:t>The students work privately for </a:t>
            </a:r>
            <a:r>
              <a:rPr lang="en-US" sz="2000" dirty="0" smtClean="0">
                <a:ea typeface="ＭＳ Ｐゴシック" charset="-128"/>
                <a:cs typeface="ＭＳ Ｐゴシック" charset="-128"/>
              </a:rPr>
              <a:t>five </a:t>
            </a:r>
            <a:r>
              <a:rPr lang="en-US" sz="2000" dirty="0">
                <a:ea typeface="ＭＳ Ｐゴシック" charset="-128"/>
                <a:cs typeface="ＭＳ Ｐゴシック" charset="-128"/>
              </a:rPr>
              <a:t>minutes and then </a:t>
            </a:r>
            <a:r>
              <a:rPr lang="en-US" sz="2000" dirty="0" smtClean="0">
                <a:ea typeface="ＭＳ Ｐゴシック" charset="-128"/>
                <a:cs typeface="ＭＳ Ｐゴシック" charset="-128"/>
              </a:rPr>
              <a:t>discuss solution paths in </a:t>
            </a:r>
            <a:r>
              <a:rPr lang="en-US" sz="2000" dirty="0">
                <a:ea typeface="ＭＳ Ｐゴシック" charset="-128"/>
                <a:cs typeface="ＭＳ Ｐゴシック" charset="-128"/>
              </a:rPr>
              <a:t>small </a:t>
            </a:r>
            <a:r>
              <a:rPr lang="en-US" sz="2000" dirty="0" smtClean="0">
                <a:ea typeface="ＭＳ Ｐゴシック" charset="-128"/>
                <a:cs typeface="ＭＳ Ｐゴシック" charset="-128"/>
              </a:rPr>
              <a:t>groups. </a:t>
            </a:r>
            <a:r>
              <a:rPr lang="en-US" sz="2000" dirty="0">
                <a:ea typeface="ＭＳ Ｐゴシック" charset="-128"/>
                <a:cs typeface="ＭＳ Ｐゴシック" charset="-128"/>
              </a:rPr>
              <a:t>While students work, the teacher </a:t>
            </a:r>
            <a:r>
              <a:rPr lang="en-US" sz="2000" dirty="0" smtClean="0">
                <a:ea typeface="ＭＳ Ｐゴシック" charset="-128"/>
                <a:cs typeface="ＭＳ Ｐゴシック" charset="-128"/>
              </a:rPr>
              <a:t>circulates </a:t>
            </a:r>
            <a:r>
              <a:rPr lang="en-US" sz="2000" dirty="0">
                <a:ea typeface="ＭＳ Ｐゴシック" charset="-128"/>
                <a:cs typeface="ＭＳ Ｐゴシック" charset="-128"/>
              </a:rPr>
              <a:t>asking assessing and advancing </a:t>
            </a:r>
            <a:r>
              <a:rPr lang="en-US" sz="2000" dirty="0" smtClean="0">
                <a:ea typeface="ＭＳ Ｐゴシック" charset="-128"/>
                <a:cs typeface="ＭＳ Ｐゴシック" charset="-128"/>
              </a:rPr>
              <a:t>questions and notices students are struggling </a:t>
            </a:r>
            <a:r>
              <a:rPr lang="en-US" sz="2000" dirty="0">
                <a:ea typeface="ＭＳ Ｐゴシック" charset="-128"/>
                <a:cs typeface="ＭＳ Ｐゴシック" charset="-128"/>
              </a:rPr>
              <a:t>to use the number line </a:t>
            </a:r>
            <a:r>
              <a:rPr lang="en-US" sz="2000" dirty="0" smtClean="0">
                <a:ea typeface="ＭＳ Ｐゴシック" charset="-128"/>
                <a:cs typeface="ＭＳ Ｐゴシック" charset="-128"/>
              </a:rPr>
              <a:t>representation. </a:t>
            </a:r>
            <a:r>
              <a:rPr lang="en-US" sz="2000" dirty="0">
                <a:ea typeface="ＭＳ Ｐゴシック" charset="-128"/>
                <a:cs typeface="ＭＳ Ｐゴシック" charset="-128"/>
              </a:rPr>
              <a:t>The </a:t>
            </a:r>
            <a:r>
              <a:rPr lang="en-US" sz="2000" dirty="0" smtClean="0">
                <a:ea typeface="ＭＳ Ｐゴシック" charset="-128"/>
                <a:cs typeface="ＭＳ Ｐゴシック" charset="-128"/>
              </a:rPr>
              <a:t>teacher decides to </a:t>
            </a:r>
            <a:r>
              <a:rPr lang="en-US" sz="2000" dirty="0">
                <a:ea typeface="ＭＳ Ｐゴシック" charset="-128"/>
                <a:cs typeface="ＭＳ Ｐゴシック" charset="-128"/>
              </a:rPr>
              <a:t>co-</a:t>
            </a:r>
            <a:r>
              <a:rPr lang="en-US" sz="2000" dirty="0" smtClean="0">
                <a:ea typeface="ＭＳ Ｐゴシック" charset="-128"/>
                <a:cs typeface="ＭＳ Ｐゴシック" charset="-128"/>
              </a:rPr>
              <a:t>construct </a:t>
            </a:r>
            <a:r>
              <a:rPr lang="en-US" sz="2000" dirty="0">
                <a:ea typeface="ＭＳ Ｐゴシック" charset="-128"/>
                <a:cs typeface="ＭＳ Ｐゴシック" charset="-128"/>
              </a:rPr>
              <a:t>a solution path with the students</a:t>
            </a:r>
            <a:r>
              <a:rPr lang="en-US" sz="2000" dirty="0" smtClean="0">
                <a:ea typeface="ＭＳ Ｐゴシック" charset="-128"/>
                <a:cs typeface="ＭＳ Ｐゴシック" charset="-128"/>
              </a:rPr>
              <a:t>.</a:t>
            </a:r>
            <a:endParaRPr lang="en-US" sz="2000" dirty="0" smtClean="0">
              <a:cs typeface="Calibri"/>
            </a:endParaRPr>
          </a:p>
          <a:p>
            <a:pPr marL="0" indent="0">
              <a:spcAft>
                <a:spcPts val="600"/>
              </a:spcAft>
              <a:buNone/>
            </a:pPr>
            <a:endParaRPr lang="en-US" sz="2000" dirty="0"/>
          </a:p>
        </p:txBody>
      </p:sp>
      <p:pic>
        <p:nvPicPr>
          <p:cNvPr id="4" name="Picture 3"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grpSp>
        <p:nvGrpSpPr>
          <p:cNvPr id="5" name="Group 4"/>
          <p:cNvGrpSpPr/>
          <p:nvPr/>
        </p:nvGrpSpPr>
        <p:grpSpPr>
          <a:xfrm>
            <a:off x="935318" y="6399528"/>
            <a:ext cx="2112820" cy="369332"/>
            <a:chOff x="2458357" y="3401778"/>
            <a:chExt cx="2374907" cy="369332"/>
          </a:xfrm>
        </p:grpSpPr>
        <p:sp>
          <p:nvSpPr>
            <p:cNvPr id="6" name="TextBox 5"/>
            <p:cNvSpPr txBox="1"/>
            <p:nvPr/>
          </p:nvSpPr>
          <p:spPr>
            <a:xfrm>
              <a:off x="2458357" y="3401778"/>
              <a:ext cx="2244324" cy="338554"/>
            </a:xfrm>
            <a:prstGeom prst="rect">
              <a:avLst/>
            </a:prstGeom>
            <a:noFill/>
          </p:spPr>
          <p:txBody>
            <a:bodyPr wrap="none" rtlCol="0">
              <a:spAutoFit/>
            </a:bodyPr>
            <a:lstStyle/>
            <a:p>
              <a:r>
                <a:rPr lang="en-US" sz="1600" dirty="0" smtClean="0">
                  <a:solidFill>
                    <a:schemeClr val="tx2">
                      <a:lumMod val="50000"/>
                    </a:schemeClr>
                  </a:solidFill>
                </a:rPr>
                <a:t>INSTITUTE for LEARNING</a:t>
              </a:r>
              <a:endParaRPr lang="en-US" sz="1600" dirty="0">
                <a:solidFill>
                  <a:schemeClr val="tx2">
                    <a:lumMod val="50000"/>
                  </a:schemeClr>
                </a:solidFill>
              </a:endParaRPr>
            </a:p>
          </p:txBody>
        </p:sp>
        <p:cxnSp>
          <p:nvCxnSpPr>
            <p:cNvPr id="7" name="Straight Connector 6"/>
            <p:cNvCxnSpPr/>
            <p:nvPr/>
          </p:nvCxnSpPr>
          <p:spPr>
            <a:xfrm>
              <a:off x="2576285" y="3771110"/>
              <a:ext cx="2256979" cy="0"/>
            </a:xfrm>
            <a:prstGeom prst="line">
              <a:avLst/>
            </a:prstGeom>
            <a:ln w="50800" cap="sq">
              <a:gradFill flip="none" rotWithShape="1">
                <a:gsLst>
                  <a:gs pos="0">
                    <a:schemeClr val="tx2">
                      <a:lumMod val="50000"/>
                    </a:schemeClr>
                  </a:gs>
                  <a:gs pos="100000">
                    <a:schemeClr val="tx2">
                      <a:lumMod val="40000"/>
                      <a:lumOff val="60000"/>
                    </a:schemeClr>
                  </a:gs>
                  <a:gs pos="37000">
                    <a:schemeClr val="tx2">
                      <a:lumMod val="7500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565407" y="3469960"/>
              <a:ext cx="2258786" cy="0"/>
            </a:xfrm>
            <a:prstGeom prst="line">
              <a:avLst/>
            </a:prstGeom>
            <a:ln w="9525" cmpd="sng">
              <a:solidFill>
                <a:schemeClr val="tx2">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0188142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sz="3200" dirty="0" smtClean="0"/>
              <a:t>Lens for Watching the Video</a:t>
            </a:r>
            <a:endParaRPr lang="en-US" sz="3200" dirty="0"/>
          </a:p>
        </p:txBody>
      </p:sp>
      <p:sp>
        <p:nvSpPr>
          <p:cNvPr id="3" name="Content Placeholder 2"/>
          <p:cNvSpPr>
            <a:spLocks noGrp="1"/>
          </p:cNvSpPr>
          <p:nvPr>
            <p:ph idx="1"/>
          </p:nvPr>
        </p:nvSpPr>
        <p:spPr>
          <a:xfrm>
            <a:off x="1225176" y="1374588"/>
            <a:ext cx="7735944" cy="4557059"/>
          </a:xfrm>
        </p:spPr>
        <p:txBody>
          <a:bodyPr>
            <a:noAutofit/>
          </a:bodyPr>
          <a:lstStyle/>
          <a:p>
            <a:pPr marL="0" indent="0">
              <a:spcAft>
                <a:spcPts val="1200"/>
              </a:spcAft>
              <a:buNone/>
            </a:pPr>
            <a:r>
              <a:rPr lang="en-US" sz="3200" dirty="0">
                <a:solidFill>
                  <a:srgbClr val="000000"/>
                </a:solidFill>
                <a:cs typeface="Calibri"/>
              </a:rPr>
              <a:t>As you watch the </a:t>
            </a:r>
            <a:r>
              <a:rPr lang="en-US" sz="3200" dirty="0" smtClean="0">
                <a:solidFill>
                  <a:srgbClr val="000000"/>
                </a:solidFill>
                <a:cs typeface="Calibri"/>
              </a:rPr>
              <a:t>video, </a:t>
            </a:r>
          </a:p>
          <a:p>
            <a:pPr>
              <a:spcAft>
                <a:spcPts val="1200"/>
              </a:spcAft>
            </a:pPr>
            <a:r>
              <a:rPr lang="en-US" sz="3200" dirty="0">
                <a:solidFill>
                  <a:srgbClr val="000000"/>
                </a:solidFill>
                <a:cs typeface="Calibri"/>
              </a:rPr>
              <a:t>Identify the mathematical insights that surfaced for students.</a:t>
            </a:r>
          </a:p>
          <a:p>
            <a:pPr>
              <a:spcAft>
                <a:spcPts val="1200"/>
              </a:spcAft>
            </a:pPr>
            <a:r>
              <a:rPr lang="en-US" sz="3200" dirty="0" smtClean="0">
                <a:solidFill>
                  <a:srgbClr val="000000"/>
                </a:solidFill>
                <a:cs typeface="Calibri"/>
              </a:rPr>
              <a:t>Make note of what the </a:t>
            </a:r>
            <a:r>
              <a:rPr lang="en-US" sz="3200" dirty="0">
                <a:solidFill>
                  <a:srgbClr val="000000"/>
                </a:solidFill>
                <a:cs typeface="Calibri"/>
              </a:rPr>
              <a:t>teacher does to support student learning </a:t>
            </a:r>
            <a:r>
              <a:rPr lang="en-US" sz="3200" dirty="0" smtClean="0">
                <a:solidFill>
                  <a:srgbClr val="000000"/>
                </a:solidFill>
                <a:cs typeface="Calibri"/>
              </a:rPr>
              <a:t>of mathematics.</a:t>
            </a:r>
          </a:p>
        </p:txBody>
      </p:sp>
      <p:pic>
        <p:nvPicPr>
          <p:cNvPr id="8" name="Picture 7"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spTree>
    <p:extLst>
      <p:ext uri="{BB962C8B-B14F-4D97-AF65-F5344CB8AC3E}">
        <p14:creationId xmlns:p14="http://schemas.microsoft.com/office/powerpoint/2010/main" val="297773663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65265" y="1468977"/>
            <a:ext cx="5383563" cy="2369880"/>
          </a:xfrm>
          <a:prstGeom prst="rect">
            <a:avLst/>
          </a:prstGeom>
          <a:noFill/>
          <a:ln w="19050" cmpd="sng">
            <a:solidFill>
              <a:srgbClr val="0000FF"/>
            </a:solidFill>
          </a:ln>
        </p:spPr>
        <p:txBody>
          <a:bodyPr wrap="square" rtlCol="0">
            <a:spAutoFit/>
          </a:bodyPr>
          <a:lstStyle/>
          <a:p>
            <a:pPr algn="ctr"/>
            <a:endParaRPr lang="en-US" sz="3200" b="1" dirty="0" smtClean="0"/>
          </a:p>
          <a:p>
            <a:pPr algn="ctr">
              <a:spcAft>
                <a:spcPts val="1800"/>
              </a:spcAft>
            </a:pPr>
            <a:r>
              <a:rPr lang="en-US" sz="3200" b="1" dirty="0" smtClean="0"/>
              <a:t>Watch </a:t>
            </a:r>
            <a:r>
              <a:rPr lang="en-US" sz="3200" b="1" dirty="0"/>
              <a:t>the </a:t>
            </a:r>
            <a:r>
              <a:rPr lang="en-US" sz="3200" b="1" dirty="0" smtClean="0"/>
              <a:t>Video</a:t>
            </a:r>
          </a:p>
          <a:p>
            <a:pPr algn="ctr"/>
            <a:r>
              <a:rPr lang="en-US" sz="3200" b="1" dirty="0" smtClean="0"/>
              <a:t>“</a:t>
            </a:r>
            <a:r>
              <a:rPr lang="en-US" sz="3200" b="1" dirty="0"/>
              <a:t>Bubble Gum Lesson</a:t>
            </a:r>
            <a:r>
              <a:rPr lang="en-US" sz="3200" b="1" dirty="0" smtClean="0"/>
              <a:t>”</a:t>
            </a:r>
          </a:p>
          <a:p>
            <a:pPr algn="ctr">
              <a:spcAft>
                <a:spcPts val="1800"/>
              </a:spcAft>
            </a:pPr>
            <a:endParaRPr lang="en-US" sz="3200" b="1" dirty="0"/>
          </a:p>
        </p:txBody>
      </p:sp>
    </p:spTree>
    <p:extLst>
      <p:ext uri="{BB962C8B-B14F-4D97-AF65-F5344CB8AC3E}">
        <p14:creationId xmlns:p14="http://schemas.microsoft.com/office/powerpoint/2010/main" val="190699534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689281"/>
          </a:xfrm>
        </p:spPr>
        <p:txBody>
          <a:bodyPr>
            <a:normAutofit/>
          </a:bodyPr>
          <a:lstStyle/>
          <a:p>
            <a:r>
              <a:rPr lang="en-US" sz="3200" dirty="0" smtClean="0"/>
              <a:t>Discussing Student Learning of Mathematics</a:t>
            </a:r>
            <a:endParaRPr lang="en-US" sz="3200" dirty="0"/>
          </a:p>
        </p:txBody>
      </p:sp>
      <p:sp>
        <p:nvSpPr>
          <p:cNvPr id="3" name="Content Placeholder 2"/>
          <p:cNvSpPr>
            <a:spLocks noGrp="1"/>
          </p:cNvSpPr>
          <p:nvPr>
            <p:ph idx="1"/>
          </p:nvPr>
        </p:nvSpPr>
        <p:spPr>
          <a:xfrm>
            <a:off x="1270066" y="1268410"/>
            <a:ext cx="7421356" cy="3925142"/>
          </a:xfrm>
        </p:spPr>
        <p:txBody>
          <a:bodyPr>
            <a:noAutofit/>
          </a:bodyPr>
          <a:lstStyle/>
          <a:p>
            <a:pPr marL="0" indent="0">
              <a:spcAft>
                <a:spcPts val="1800"/>
              </a:spcAft>
              <a:buNone/>
            </a:pPr>
            <a:r>
              <a:rPr lang="en-US" sz="3000" dirty="0" smtClean="0">
                <a:solidFill>
                  <a:srgbClr val="000000"/>
                </a:solidFill>
                <a:cs typeface="Calibri"/>
              </a:rPr>
              <a:t>In small groups, discuss the following:</a:t>
            </a:r>
          </a:p>
          <a:p>
            <a:pPr marL="514350" indent="-514350">
              <a:spcAft>
                <a:spcPts val="1800"/>
              </a:spcAft>
              <a:buFont typeface="+mj-lt"/>
              <a:buAutoNum type="arabicPeriod"/>
            </a:pPr>
            <a:r>
              <a:rPr lang="en-US" sz="3000" dirty="0" smtClean="0">
                <a:solidFill>
                  <a:srgbClr val="000000"/>
                </a:solidFill>
                <a:cs typeface="Calibri"/>
              </a:rPr>
              <a:t>What mathematical insights surfaced for students?</a:t>
            </a:r>
          </a:p>
          <a:p>
            <a:pPr marL="514350" indent="-514350">
              <a:spcAft>
                <a:spcPts val="1800"/>
              </a:spcAft>
              <a:buFont typeface="+mj-lt"/>
              <a:buAutoNum type="arabicPeriod"/>
            </a:pPr>
            <a:r>
              <a:rPr lang="en-US" sz="3000" dirty="0" smtClean="0">
                <a:solidFill>
                  <a:srgbClr val="000000"/>
                </a:solidFill>
                <a:cs typeface="Calibri"/>
              </a:rPr>
              <a:t>In what ways did the teacher advanced student understanding toward the math learning goals and content</a:t>
            </a:r>
            <a:r>
              <a:rPr lang="en-US" sz="3000" dirty="0">
                <a:solidFill>
                  <a:srgbClr val="000000"/>
                </a:solidFill>
                <a:cs typeface="Calibri"/>
              </a:rPr>
              <a:t> </a:t>
            </a:r>
            <a:r>
              <a:rPr lang="en-US" sz="3000" dirty="0" smtClean="0">
                <a:solidFill>
                  <a:srgbClr val="000000"/>
                </a:solidFill>
                <a:cs typeface="Calibri"/>
              </a:rPr>
              <a:t>standards? </a:t>
            </a:r>
            <a:endParaRPr lang="en-US" sz="3000" dirty="0" smtClean="0">
              <a:solidFill>
                <a:srgbClr val="FF0000"/>
              </a:solidFill>
              <a:cs typeface="Calibri"/>
            </a:endParaRPr>
          </a:p>
        </p:txBody>
      </p:sp>
      <p:pic>
        <p:nvPicPr>
          <p:cNvPr id="6" name="Picture 5"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spTree>
    <p:extLst>
      <p:ext uri="{BB962C8B-B14F-4D97-AF65-F5344CB8AC3E}">
        <p14:creationId xmlns:p14="http://schemas.microsoft.com/office/powerpoint/2010/main" val="352071089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rgbClr val="004080"/>
          </a:solidFill>
          <a:ln>
            <a:noFill/>
          </a:ln>
          <a:effectLst>
            <a:outerShdw blurRad="50800" dist="38100" dir="2700000">
              <a:srgbClr val="000000">
                <a:alpha val="43000"/>
              </a:srgbClr>
            </a:outerShdw>
          </a:effectLst>
        </p:spPr>
        <p:txBody>
          <a:bodyPr anchor="t">
            <a:noAutofit/>
          </a:bodyPr>
          <a:lstStyle/>
          <a:p>
            <a:pPr algn="ctr"/>
            <a:endParaRPr lang="en-US" sz="4000" i="1" dirty="0" smtClean="0">
              <a:solidFill>
                <a:schemeClr val="bg1"/>
              </a:solidFill>
              <a:cs typeface="Calibri"/>
            </a:endParaRPr>
          </a:p>
          <a:p>
            <a:pPr marL="568325" defTabSz="511175"/>
            <a:r>
              <a:rPr lang="en-US" sz="4000" i="1" dirty="0" smtClean="0">
                <a:solidFill>
                  <a:schemeClr val="bg1"/>
                </a:solidFill>
                <a:cs typeface="Calibri"/>
              </a:rPr>
              <a:t>A Closer Look at the</a:t>
            </a:r>
          </a:p>
          <a:p>
            <a:pPr marL="568325" defTabSz="511175"/>
            <a:r>
              <a:rPr lang="en-US" sz="4000" i="1" dirty="0" smtClean="0">
                <a:solidFill>
                  <a:schemeClr val="bg1"/>
                </a:solidFill>
                <a:cs typeface="Calibri"/>
              </a:rPr>
              <a:t>Effective Mathematics </a:t>
            </a:r>
          </a:p>
          <a:p>
            <a:pPr marL="568325" defTabSz="511175"/>
            <a:r>
              <a:rPr lang="en-US" sz="4000" i="1" dirty="0" smtClean="0">
                <a:solidFill>
                  <a:schemeClr val="bg1"/>
                </a:solidFill>
                <a:cs typeface="Calibri"/>
              </a:rPr>
              <a:t>Teaching Practices</a:t>
            </a:r>
          </a:p>
        </p:txBody>
      </p:sp>
      <p:pic>
        <p:nvPicPr>
          <p:cNvPr id="3" name="Picture 2" descr="14861 principles to action cover.ps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48152">
            <a:off x="7060092" y="2118938"/>
            <a:ext cx="1251432" cy="1782992"/>
          </a:xfrm>
          <a:prstGeom prst="rect">
            <a:avLst/>
          </a:prstGeom>
          <a:ln w="6350" cmpd="sng">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508344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dirty="0" smtClean="0"/>
              <a:t>Effective Mathematics Teaching Practices</a:t>
            </a:r>
            <a:endParaRPr lang="en-US" sz="3200" dirty="0"/>
          </a:p>
        </p:txBody>
      </p:sp>
      <p:sp>
        <p:nvSpPr>
          <p:cNvPr id="3" name="Content Placeholder 2"/>
          <p:cNvSpPr>
            <a:spLocks noGrp="1"/>
          </p:cNvSpPr>
          <p:nvPr>
            <p:ph idx="1"/>
          </p:nvPr>
        </p:nvSpPr>
        <p:spPr>
          <a:xfrm>
            <a:off x="1172992" y="1074174"/>
            <a:ext cx="7866526" cy="4946420"/>
          </a:xfrm>
        </p:spPr>
        <p:txBody>
          <a:bodyPr>
            <a:noAutofit/>
          </a:bodyPr>
          <a:lstStyle/>
          <a:p>
            <a:pPr marL="409575" lvl="0" indent="-409575">
              <a:spcAft>
                <a:spcPts val="600"/>
              </a:spcAft>
              <a:buFont typeface="+mj-lt"/>
              <a:buAutoNum type="arabicPeriod"/>
            </a:pPr>
            <a:r>
              <a:rPr lang="en-US" sz="2500" dirty="0">
                <a:solidFill>
                  <a:srgbClr val="000000"/>
                </a:solidFill>
                <a:cs typeface="Calibri"/>
              </a:rPr>
              <a:t>Establish mathematics goals to focus learning.</a:t>
            </a:r>
          </a:p>
          <a:p>
            <a:pPr marL="409575" lvl="0" indent="-409575">
              <a:spcAft>
                <a:spcPts val="600"/>
              </a:spcAft>
              <a:buFont typeface="+mj-lt"/>
              <a:buAutoNum type="arabicPeriod"/>
            </a:pPr>
            <a:r>
              <a:rPr lang="en-US" sz="2500" dirty="0">
                <a:solidFill>
                  <a:srgbClr val="000000"/>
                </a:solidFill>
                <a:cs typeface="Calibri"/>
              </a:rPr>
              <a:t>Implement tasks that promote reasoning </a:t>
            </a:r>
            <a:r>
              <a:rPr lang="en-US" sz="2500" dirty="0" smtClean="0">
                <a:solidFill>
                  <a:srgbClr val="000000"/>
                </a:solidFill>
                <a:cs typeface="Calibri"/>
              </a:rPr>
              <a:t>and problem </a:t>
            </a:r>
            <a:r>
              <a:rPr lang="en-US" sz="2500" dirty="0">
                <a:solidFill>
                  <a:srgbClr val="000000"/>
                </a:solidFill>
                <a:cs typeface="Calibri"/>
              </a:rPr>
              <a:t>solving. </a:t>
            </a:r>
          </a:p>
          <a:p>
            <a:pPr marL="409575" lvl="0" indent="-409575">
              <a:spcAft>
                <a:spcPts val="600"/>
              </a:spcAft>
              <a:buFont typeface="+mj-lt"/>
              <a:buAutoNum type="arabicPeriod"/>
            </a:pPr>
            <a:r>
              <a:rPr lang="en-US" sz="2500" b="1" dirty="0">
                <a:solidFill>
                  <a:srgbClr val="0000FF"/>
                </a:solidFill>
                <a:cs typeface="Calibri"/>
              </a:rPr>
              <a:t>Use and connect mathematical representations.</a:t>
            </a:r>
          </a:p>
          <a:p>
            <a:pPr marL="409575" lvl="0" indent="-409575">
              <a:spcAft>
                <a:spcPts val="600"/>
              </a:spcAft>
              <a:buFont typeface="+mj-lt"/>
              <a:buAutoNum type="arabicPeriod"/>
            </a:pPr>
            <a:r>
              <a:rPr lang="en-US" sz="2500" dirty="0">
                <a:solidFill>
                  <a:srgbClr val="000000"/>
                </a:solidFill>
                <a:cs typeface="Calibri"/>
              </a:rPr>
              <a:t>Facilitate meaningful mathematical discourse</a:t>
            </a:r>
            <a:r>
              <a:rPr lang="en-US" sz="2500" i="1" dirty="0">
                <a:solidFill>
                  <a:srgbClr val="000000"/>
                </a:solidFill>
                <a:cs typeface="Calibri"/>
              </a:rPr>
              <a:t>. </a:t>
            </a:r>
          </a:p>
          <a:p>
            <a:pPr marL="409575" lvl="0" indent="-409575">
              <a:spcAft>
                <a:spcPts val="600"/>
              </a:spcAft>
              <a:buFont typeface="+mj-lt"/>
              <a:buAutoNum type="arabicPeriod"/>
            </a:pPr>
            <a:r>
              <a:rPr lang="en-US" sz="2500" b="1" dirty="0">
                <a:solidFill>
                  <a:srgbClr val="0000FF"/>
                </a:solidFill>
                <a:cs typeface="Calibri"/>
              </a:rPr>
              <a:t>Pose purposeful questions.</a:t>
            </a:r>
          </a:p>
          <a:p>
            <a:pPr marL="409575" lvl="0" indent="-409575">
              <a:spcAft>
                <a:spcPts val="600"/>
              </a:spcAft>
              <a:buFont typeface="+mj-lt"/>
              <a:buAutoNum type="arabicPeriod"/>
            </a:pPr>
            <a:r>
              <a:rPr lang="en-US" sz="2500" dirty="0">
                <a:solidFill>
                  <a:srgbClr val="000000"/>
                </a:solidFill>
                <a:cs typeface="Calibri"/>
              </a:rPr>
              <a:t>Build procedural </a:t>
            </a:r>
            <a:r>
              <a:rPr lang="en-US" sz="2500" spc="-40" dirty="0">
                <a:solidFill>
                  <a:srgbClr val="000000"/>
                </a:solidFill>
                <a:cs typeface="Calibri"/>
              </a:rPr>
              <a:t>fluency</a:t>
            </a:r>
            <a:r>
              <a:rPr lang="en-US" sz="2500" dirty="0">
                <a:solidFill>
                  <a:srgbClr val="000000"/>
                </a:solidFill>
                <a:cs typeface="Calibri"/>
              </a:rPr>
              <a:t> </a:t>
            </a:r>
            <a:r>
              <a:rPr lang="en-US" sz="2500" spc="-40" dirty="0">
                <a:solidFill>
                  <a:srgbClr val="000000"/>
                </a:solidFill>
                <a:cs typeface="Calibri"/>
              </a:rPr>
              <a:t>from </a:t>
            </a:r>
            <a:r>
              <a:rPr lang="en-US" sz="2500" spc="-40" dirty="0" smtClean="0">
                <a:solidFill>
                  <a:srgbClr val="000000"/>
                </a:solidFill>
                <a:cs typeface="Calibri"/>
              </a:rPr>
              <a:t>conceptual understanding</a:t>
            </a:r>
            <a:r>
              <a:rPr lang="en-US" sz="2500" spc="-40" dirty="0">
                <a:solidFill>
                  <a:srgbClr val="000000"/>
                </a:solidFill>
                <a:cs typeface="Calibri"/>
              </a:rPr>
              <a:t>.</a:t>
            </a:r>
          </a:p>
          <a:p>
            <a:pPr marL="409575" lvl="0" indent="-409575">
              <a:spcAft>
                <a:spcPts val="600"/>
              </a:spcAft>
              <a:buFont typeface="+mj-lt"/>
              <a:buAutoNum type="arabicPeriod"/>
            </a:pPr>
            <a:r>
              <a:rPr lang="en-US" sz="2500" spc="-50" dirty="0">
                <a:solidFill>
                  <a:srgbClr val="000000"/>
                </a:solidFill>
                <a:cs typeface="Calibri"/>
              </a:rPr>
              <a:t>Support</a:t>
            </a:r>
            <a:r>
              <a:rPr lang="en-US" sz="2500" dirty="0">
                <a:solidFill>
                  <a:srgbClr val="000000"/>
                </a:solidFill>
                <a:cs typeface="Calibri"/>
              </a:rPr>
              <a:t> productive struggle in </a:t>
            </a:r>
            <a:r>
              <a:rPr lang="en-US" sz="2500" spc="-20" dirty="0" smtClean="0">
                <a:solidFill>
                  <a:srgbClr val="000000"/>
                </a:solidFill>
                <a:cs typeface="Calibri"/>
              </a:rPr>
              <a:t>learning</a:t>
            </a:r>
            <a:r>
              <a:rPr lang="en-US" sz="2500" dirty="0" smtClean="0">
                <a:solidFill>
                  <a:srgbClr val="000000"/>
                </a:solidFill>
                <a:cs typeface="Calibri"/>
              </a:rPr>
              <a:t> </a:t>
            </a:r>
            <a:r>
              <a:rPr lang="en-US" sz="2500" spc="-50" dirty="0" smtClean="0">
                <a:solidFill>
                  <a:srgbClr val="000000"/>
                </a:solidFill>
                <a:cs typeface="Calibri"/>
              </a:rPr>
              <a:t>mathematics</a:t>
            </a:r>
            <a:r>
              <a:rPr lang="en-US" sz="2500" dirty="0" smtClean="0">
                <a:solidFill>
                  <a:srgbClr val="000000"/>
                </a:solidFill>
                <a:cs typeface="Calibri"/>
              </a:rPr>
              <a:t>.</a:t>
            </a:r>
            <a:endParaRPr lang="en-US" sz="2500" dirty="0">
              <a:solidFill>
                <a:srgbClr val="000000"/>
              </a:solidFill>
              <a:cs typeface="Calibri"/>
            </a:endParaRPr>
          </a:p>
          <a:p>
            <a:pPr marL="409575" lvl="0" indent="-409575">
              <a:spcAft>
                <a:spcPts val="600"/>
              </a:spcAft>
              <a:buFont typeface="+mj-lt"/>
              <a:buAutoNum type="arabicPeriod"/>
            </a:pPr>
            <a:r>
              <a:rPr lang="en-US" sz="2500" dirty="0">
                <a:solidFill>
                  <a:srgbClr val="000000"/>
                </a:solidFill>
                <a:cs typeface="Calibri"/>
              </a:rPr>
              <a:t>Elicit and use evidence of student thinking</a:t>
            </a:r>
            <a:r>
              <a:rPr lang="en-US" sz="2500" dirty="0" smtClean="0">
                <a:solidFill>
                  <a:srgbClr val="000000"/>
                </a:solidFill>
                <a:cs typeface="Calibri"/>
              </a:rPr>
              <a:t>.</a:t>
            </a:r>
            <a:endParaRPr lang="en-US" sz="2500" dirty="0">
              <a:solidFill>
                <a:srgbClr val="000000"/>
              </a:solidFill>
              <a:cs typeface="Calibri"/>
            </a:endParaRPr>
          </a:p>
        </p:txBody>
      </p:sp>
      <p:sp>
        <p:nvSpPr>
          <p:cNvPr id="4" name="TextBox 3"/>
          <p:cNvSpPr txBox="1"/>
          <p:nvPr/>
        </p:nvSpPr>
        <p:spPr>
          <a:xfrm>
            <a:off x="99073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a:t>
            </a:r>
            <a:endParaRPr lang="en-US" sz="1600" dirty="0"/>
          </a:p>
        </p:txBody>
      </p:sp>
    </p:spTree>
    <p:extLst>
      <p:ext uri="{BB962C8B-B14F-4D97-AF65-F5344CB8AC3E}">
        <p14:creationId xmlns:p14="http://schemas.microsoft.com/office/powerpoint/2010/main" val="151380498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t">
            <a:noAutofit/>
          </a:bodyPr>
          <a:lstStyle/>
          <a:p>
            <a:pPr algn="ctr"/>
            <a:endParaRPr lang="en-US" sz="1200" i="1" dirty="0" smtClean="0">
              <a:solidFill>
                <a:schemeClr val="bg1"/>
              </a:solidFill>
              <a:cs typeface="Calibri"/>
            </a:endParaRPr>
          </a:p>
          <a:p>
            <a:pPr algn="ctr"/>
            <a:r>
              <a:rPr lang="en-US" sz="3400" i="1" dirty="0" smtClean="0">
                <a:solidFill>
                  <a:schemeClr val="bg1"/>
                </a:solidFill>
                <a:cs typeface="Calibri"/>
              </a:rPr>
              <a:t>Effective Mathematics Teaching Practice</a:t>
            </a:r>
          </a:p>
          <a:p>
            <a:pPr algn="ctr"/>
            <a:endParaRPr lang="en-US" sz="1800" dirty="0" smtClean="0">
              <a:solidFill>
                <a:schemeClr val="bg1"/>
              </a:solidFill>
              <a:cs typeface="Calibri"/>
            </a:endParaRPr>
          </a:p>
          <a:p>
            <a:pPr algn="ctr"/>
            <a:endParaRPr lang="en-US" sz="500" dirty="0">
              <a:solidFill>
                <a:schemeClr val="bg1"/>
              </a:solidFill>
              <a:cs typeface="Calibri"/>
            </a:endParaRPr>
          </a:p>
          <a:p>
            <a:pPr algn="ctr"/>
            <a:r>
              <a:rPr lang="en-US" sz="3600" dirty="0" smtClean="0">
                <a:solidFill>
                  <a:schemeClr val="bg1"/>
                </a:solidFill>
                <a:cs typeface="Calibri"/>
              </a:rPr>
              <a:t> </a:t>
            </a:r>
            <a:r>
              <a:rPr lang="en-US" sz="3600" b="1" dirty="0" smtClean="0">
                <a:solidFill>
                  <a:schemeClr val="bg1"/>
                </a:solidFill>
                <a:cs typeface="Calibri"/>
              </a:rPr>
              <a:t>Pose Purposeful Questions</a:t>
            </a:r>
            <a:endParaRPr lang="en-US" sz="3600" b="1" dirty="0">
              <a:solidFill>
                <a:schemeClr val="bg1"/>
              </a:solidFill>
            </a:endParaRPr>
          </a:p>
        </p:txBody>
      </p:sp>
      <p:sp>
        <p:nvSpPr>
          <p:cNvPr id="3" name="Content Placeholder 10"/>
          <p:cNvSpPr txBox="1">
            <a:spLocks/>
          </p:cNvSpPr>
          <p:nvPr/>
        </p:nvSpPr>
        <p:spPr>
          <a:xfrm>
            <a:off x="2293424" y="3661569"/>
            <a:ext cx="6764573" cy="2481838"/>
          </a:xfrm>
          <a:prstGeom prst="rect">
            <a:avLst/>
          </a:prstGeom>
          <a:solidFill>
            <a:srgbClr val="DCE6F2"/>
          </a:solidFill>
        </p:spPr>
        <p:txBody>
          <a:bodyPr vert="horz" lIns="91440" tIns="91440" rIns="91440" bIns="91440" rtlCol="0" anchor="b">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US" sz="2200" b="1" dirty="0" smtClean="0">
                <a:solidFill>
                  <a:srgbClr val="000000"/>
                </a:solidFill>
                <a:ea typeface="ＭＳ Ｐゴシック" charset="0"/>
                <a:cs typeface="Calibri"/>
              </a:rPr>
              <a:t>Teachers’ </a:t>
            </a:r>
            <a:r>
              <a:rPr lang="en-US" altLang="ja-JP" sz="2200" b="1" dirty="0" smtClean="0">
                <a:solidFill>
                  <a:srgbClr val="000000"/>
                </a:solidFill>
                <a:ea typeface="ＭＳ Ｐゴシック" charset="0"/>
                <a:cs typeface="Calibri"/>
              </a:rPr>
              <a:t>questions are crucial </a:t>
            </a:r>
            <a:r>
              <a:rPr lang="en-US" altLang="ja-JP" sz="2200" dirty="0" smtClean="0">
                <a:solidFill>
                  <a:srgbClr val="000000"/>
                </a:solidFill>
                <a:ea typeface="ＭＳ Ｐゴシック" charset="0"/>
                <a:cs typeface="Calibri"/>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understanding </a:t>
            </a:r>
            <a:r>
              <a:rPr lang="en-US" sz="2200" dirty="0" smtClean="0">
                <a:solidFill>
                  <a:srgbClr val="000000"/>
                </a:solidFill>
                <a:ea typeface="ＭＳ Ｐゴシック" charset="0"/>
                <a:cs typeface="Calibri"/>
              </a:rPr>
              <a:t>(Weiss &amp; Pasley, 2004).</a:t>
            </a:r>
          </a:p>
        </p:txBody>
      </p:sp>
      <p:sp>
        <p:nvSpPr>
          <p:cNvPr id="2" name="TextBox 1"/>
          <p:cNvSpPr txBox="1"/>
          <p:nvPr/>
        </p:nvSpPr>
        <p:spPr>
          <a:xfrm>
            <a:off x="797188" y="6552337"/>
            <a:ext cx="8346812" cy="276999"/>
          </a:xfrm>
          <a:prstGeom prst="rect">
            <a:avLst/>
          </a:prstGeom>
          <a:noFill/>
        </p:spPr>
        <p:txBody>
          <a:bodyPr wrap="square" rtlCol="0">
            <a:spAutoFit/>
          </a:bodyPr>
          <a:lstStyle/>
          <a:p>
            <a:r>
              <a:rPr lang="en-US" sz="1200" dirty="0"/>
              <a:t>Weiss, </a:t>
            </a:r>
            <a:r>
              <a:rPr lang="en-US" sz="1200" dirty="0" smtClean="0"/>
              <a:t>I. R</a:t>
            </a:r>
            <a:r>
              <a:rPr lang="en-US" sz="1200" dirty="0"/>
              <a:t>., </a:t>
            </a:r>
            <a:r>
              <a:rPr lang="en-US" sz="1200" dirty="0" smtClean="0"/>
              <a:t>&amp; Pasley, J. D. (2004). What </a:t>
            </a:r>
            <a:r>
              <a:rPr lang="en-US" sz="1200" dirty="0"/>
              <a:t>Is High-Quality Instruction</a:t>
            </a:r>
            <a:r>
              <a:rPr lang="en-US" sz="1200" dirty="0" smtClean="0"/>
              <a:t>? </a:t>
            </a:r>
            <a:r>
              <a:rPr lang="en-US" sz="1200" i="1" dirty="0"/>
              <a:t>Educational </a:t>
            </a:r>
            <a:r>
              <a:rPr lang="en-US" sz="1200" i="1" dirty="0" smtClean="0"/>
              <a:t>Leadership, 61</a:t>
            </a:r>
            <a:r>
              <a:rPr lang="en-US" sz="1200" dirty="0" smtClean="0"/>
              <a:t>(5), 24</a:t>
            </a:r>
            <a:r>
              <a:rPr lang="en-US" sz="1200" dirty="0"/>
              <a:t>–28.</a:t>
            </a:r>
          </a:p>
        </p:txBody>
      </p:sp>
    </p:spTree>
    <p:extLst>
      <p:ext uri="{BB962C8B-B14F-4D97-AF65-F5344CB8AC3E}">
        <p14:creationId xmlns:p14="http://schemas.microsoft.com/office/powerpoint/2010/main" val="28195383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5837" y="226052"/>
            <a:ext cx="7940502" cy="731153"/>
          </a:xfrm>
        </p:spPr>
        <p:txBody>
          <a:bodyPr>
            <a:noAutofit/>
          </a:bodyPr>
          <a:lstStyle/>
          <a:p>
            <a:pPr lvl="0">
              <a:lnSpc>
                <a:spcPct val="90000"/>
              </a:lnSpc>
            </a:pPr>
            <a:r>
              <a:rPr lang="en-US" dirty="0" smtClean="0">
                <a:solidFill>
                  <a:srgbClr val="000000"/>
                </a:solidFill>
                <a:cs typeface="Calibri"/>
              </a:rPr>
              <a:t>Pose Purposeful Questions</a:t>
            </a:r>
            <a:endParaRPr lang="en-US" sz="3200" dirty="0">
              <a:solidFill>
                <a:srgbClr val="000000"/>
              </a:solidFill>
            </a:endParaRPr>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sp>
        <p:nvSpPr>
          <p:cNvPr id="6" name="Content Placeholder 10"/>
          <p:cNvSpPr txBox="1">
            <a:spLocks/>
          </p:cNvSpPr>
          <p:nvPr/>
        </p:nvSpPr>
        <p:spPr>
          <a:xfrm>
            <a:off x="1020618" y="1377713"/>
            <a:ext cx="8123382" cy="4574022"/>
          </a:xfrm>
          <a:prstGeom prst="rect">
            <a:avLst/>
          </a:prstGeom>
          <a:no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14300" indent="-114300">
              <a:spcBef>
                <a:spcPts val="600"/>
              </a:spcBef>
              <a:spcAft>
                <a:spcPts val="1200"/>
              </a:spcAft>
              <a:buFont typeface="Arial"/>
              <a:buNone/>
            </a:pPr>
            <a:r>
              <a:rPr lang="en-US" dirty="0" smtClean="0">
                <a:solidFill>
                  <a:srgbClr val="000000"/>
                </a:solidFill>
                <a:cs typeface="Calibri"/>
              </a:rPr>
              <a:t>Effective questions:</a:t>
            </a:r>
          </a:p>
          <a:p>
            <a:pPr>
              <a:spcBef>
                <a:spcPts val="600"/>
              </a:spcBef>
              <a:spcAft>
                <a:spcPts val="1200"/>
              </a:spcAft>
            </a:pPr>
            <a:r>
              <a:rPr lang="en-US" dirty="0" smtClean="0">
                <a:solidFill>
                  <a:srgbClr val="000000"/>
                </a:solidFill>
                <a:cs typeface="Calibri"/>
              </a:rPr>
              <a:t>Reveal students’ current understandings; </a:t>
            </a:r>
          </a:p>
          <a:p>
            <a:pPr>
              <a:spcBef>
                <a:spcPts val="600"/>
              </a:spcBef>
              <a:spcAft>
                <a:spcPts val="1200"/>
              </a:spcAft>
            </a:pPr>
            <a:r>
              <a:rPr lang="en-US" dirty="0" smtClean="0">
                <a:solidFill>
                  <a:srgbClr val="000000"/>
                </a:solidFill>
                <a:cs typeface="Calibri"/>
              </a:rPr>
              <a:t>Encourage students to explain, elaborate, or clarify their thinking; and</a:t>
            </a:r>
          </a:p>
          <a:p>
            <a:pPr>
              <a:lnSpc>
                <a:spcPct val="90000"/>
              </a:lnSpc>
              <a:spcBef>
                <a:spcPts val="600"/>
              </a:spcBef>
            </a:pPr>
            <a:r>
              <a:rPr lang="en-US" dirty="0" smtClean="0">
                <a:solidFill>
                  <a:srgbClr val="000000"/>
                </a:solidFill>
                <a:cs typeface="Calibri"/>
              </a:rPr>
              <a:t>Make the mathematics more visible and accessible for student examination and discussion.</a:t>
            </a:r>
          </a:p>
          <a:p>
            <a:pPr marL="0" indent="0">
              <a:lnSpc>
                <a:spcPct val="90000"/>
              </a:lnSpc>
              <a:spcBef>
                <a:spcPts val="600"/>
              </a:spcBef>
              <a:buNone/>
            </a:pPr>
            <a:endParaRPr lang="en-US" dirty="0">
              <a:solidFill>
                <a:srgbClr val="000000"/>
              </a:solidFill>
              <a:cs typeface="Calibri"/>
            </a:endParaRPr>
          </a:p>
          <a:p>
            <a:pPr marL="0" indent="0" algn="r">
              <a:lnSpc>
                <a:spcPct val="90000"/>
              </a:lnSpc>
              <a:spcBef>
                <a:spcPts val="600"/>
              </a:spcBef>
              <a:buNone/>
            </a:pPr>
            <a:r>
              <a:rPr lang="en-US" sz="2400" i="1" dirty="0" smtClean="0">
                <a:solidFill>
                  <a:srgbClr val="000000"/>
                </a:solidFill>
                <a:cs typeface="Calibri"/>
              </a:rPr>
              <a:t>Principles to Actions </a:t>
            </a:r>
            <a:r>
              <a:rPr lang="en-US" sz="2400" dirty="0" smtClean="0">
                <a:solidFill>
                  <a:srgbClr val="000000"/>
                </a:solidFill>
                <a:cs typeface="Calibri"/>
              </a:rPr>
              <a:t>(NCTM, 2014, p. 35-41)</a:t>
            </a:r>
          </a:p>
          <a:p>
            <a:pPr marL="0" indent="0">
              <a:spcAft>
                <a:spcPts val="1200"/>
              </a:spcAft>
              <a:buFont typeface="Arial"/>
              <a:buNone/>
            </a:pPr>
            <a:endParaRPr lang="en-US" dirty="0" smtClean="0">
              <a:solidFill>
                <a:srgbClr val="000000"/>
              </a:solidFill>
            </a:endParaRPr>
          </a:p>
        </p:txBody>
      </p:sp>
    </p:spTree>
    <p:extLst>
      <p:ext uri="{BB962C8B-B14F-4D97-AF65-F5344CB8AC3E}">
        <p14:creationId xmlns:p14="http://schemas.microsoft.com/office/powerpoint/2010/main" val="290852957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t">
            <a:noAutofit/>
          </a:bodyPr>
          <a:lstStyle/>
          <a:p>
            <a:pPr algn="ctr"/>
            <a:endParaRPr lang="en-US" sz="1200" i="1" dirty="0" smtClean="0">
              <a:solidFill>
                <a:schemeClr val="bg1"/>
              </a:solidFill>
              <a:cs typeface="Calibri"/>
            </a:endParaRPr>
          </a:p>
          <a:p>
            <a:pPr algn="ctr"/>
            <a:r>
              <a:rPr lang="en-US" sz="3400" i="1" dirty="0" smtClean="0">
                <a:solidFill>
                  <a:schemeClr val="bg1"/>
                </a:solidFill>
                <a:cs typeface="Calibri"/>
              </a:rPr>
              <a:t>Effective Mathematics Teaching Practice</a:t>
            </a:r>
          </a:p>
          <a:p>
            <a:pPr algn="ctr"/>
            <a:endParaRPr lang="en-US" sz="1800" dirty="0" smtClean="0">
              <a:solidFill>
                <a:schemeClr val="bg1"/>
              </a:solidFill>
              <a:cs typeface="Calibri"/>
            </a:endParaRPr>
          </a:p>
          <a:p>
            <a:pPr algn="ctr"/>
            <a:endParaRPr lang="en-US" sz="1400" dirty="0">
              <a:solidFill>
                <a:schemeClr val="bg1"/>
              </a:solidFill>
              <a:cs typeface="Calibri"/>
            </a:endParaRPr>
          </a:p>
          <a:p>
            <a:pPr algn="ctr"/>
            <a:r>
              <a:rPr lang="en-US" sz="3600" dirty="0" smtClean="0">
                <a:solidFill>
                  <a:schemeClr val="bg1"/>
                </a:solidFill>
                <a:cs typeface="Calibri"/>
              </a:rPr>
              <a:t> </a:t>
            </a:r>
            <a:r>
              <a:rPr lang="en-US" sz="3600" b="1" dirty="0" smtClean="0">
                <a:solidFill>
                  <a:schemeClr val="bg1"/>
                </a:solidFill>
                <a:cs typeface="Calibri"/>
              </a:rPr>
              <a:t>Use and Connect </a:t>
            </a:r>
            <a:br>
              <a:rPr lang="en-US" sz="3600" b="1" dirty="0" smtClean="0">
                <a:solidFill>
                  <a:schemeClr val="bg1"/>
                </a:solidFill>
                <a:cs typeface="Calibri"/>
              </a:rPr>
            </a:br>
            <a:r>
              <a:rPr lang="en-US" sz="3600" b="1" dirty="0" smtClean="0">
                <a:solidFill>
                  <a:schemeClr val="bg1"/>
                </a:solidFill>
                <a:cs typeface="Calibri"/>
              </a:rPr>
              <a:t>Mathematical Representations</a:t>
            </a:r>
            <a:endParaRPr lang="en-US" sz="3600" b="1" dirty="0">
              <a:solidFill>
                <a:schemeClr val="bg1"/>
              </a:solidFill>
            </a:endParaRPr>
          </a:p>
        </p:txBody>
      </p:sp>
    </p:spTree>
    <p:extLst>
      <p:ext uri="{BB962C8B-B14F-4D97-AF65-F5344CB8AC3E}">
        <p14:creationId xmlns:p14="http://schemas.microsoft.com/office/powerpoint/2010/main" val="35869065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20618" y="274639"/>
            <a:ext cx="7940502" cy="777648"/>
          </a:xfrm>
        </p:spPr>
        <p:txBody>
          <a:bodyPr>
            <a:normAutofit/>
          </a:bodyPr>
          <a:lstStyle/>
          <a:p>
            <a:r>
              <a:rPr lang="en-US" sz="3600" b="1" dirty="0" smtClean="0"/>
              <a:t>Overview of the Session</a:t>
            </a:r>
            <a:endParaRPr lang="en-US" sz="3600" b="1" dirty="0"/>
          </a:p>
        </p:txBody>
      </p:sp>
      <p:sp>
        <p:nvSpPr>
          <p:cNvPr id="5" name="Content Placeholder 4"/>
          <p:cNvSpPr>
            <a:spLocks noGrp="1"/>
          </p:cNvSpPr>
          <p:nvPr>
            <p:ph idx="1"/>
          </p:nvPr>
        </p:nvSpPr>
        <p:spPr>
          <a:xfrm>
            <a:off x="1020618" y="1324430"/>
            <a:ext cx="7940502" cy="4801734"/>
          </a:xfrm>
        </p:spPr>
        <p:txBody>
          <a:bodyPr>
            <a:normAutofit/>
          </a:bodyPr>
          <a:lstStyle/>
          <a:p>
            <a:pPr>
              <a:spcAft>
                <a:spcPts val="1200"/>
              </a:spcAft>
            </a:pPr>
            <a:r>
              <a:rPr lang="en-US" sz="3200" dirty="0" smtClean="0"/>
              <a:t>Watch a video clip of a third grade class engaged in a whole class discussion of a fraction task.</a:t>
            </a:r>
          </a:p>
          <a:p>
            <a:pPr>
              <a:spcAft>
                <a:spcPts val="1200"/>
              </a:spcAft>
            </a:pPr>
            <a:r>
              <a:rPr lang="en-US" sz="3200" dirty="0"/>
              <a:t>Discuss </a:t>
            </a:r>
            <a:r>
              <a:rPr lang="en-US" sz="3200" dirty="0" smtClean="0"/>
              <a:t>what the teacher does to support the </a:t>
            </a:r>
            <a:r>
              <a:rPr lang="en-US" sz="3200" dirty="0"/>
              <a:t>students’ learning of mathematics.</a:t>
            </a:r>
          </a:p>
          <a:p>
            <a:pPr>
              <a:spcAft>
                <a:spcPts val="1200"/>
              </a:spcAft>
            </a:pPr>
            <a:r>
              <a:rPr lang="en-US" sz="3200" dirty="0" smtClean="0"/>
              <a:t>Relate teacher actions in the video to the effective </a:t>
            </a:r>
            <a:r>
              <a:rPr lang="en-US" sz="3200" dirty="0"/>
              <a:t>mathematics teaching </a:t>
            </a:r>
            <a:r>
              <a:rPr lang="en-US" sz="3200" dirty="0" smtClean="0"/>
              <a:t>practices.</a:t>
            </a:r>
          </a:p>
        </p:txBody>
      </p:sp>
      <p:pic>
        <p:nvPicPr>
          <p:cNvPr id="6" name="Picture 5"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1373" y="6150148"/>
            <a:ext cx="2673270" cy="696059"/>
          </a:xfrm>
          <a:prstGeom prst="rect">
            <a:avLst/>
          </a:prstGeom>
        </p:spPr>
      </p:pic>
    </p:spTree>
    <p:extLst>
      <p:ext uri="{BB962C8B-B14F-4D97-AF65-F5344CB8AC3E}">
        <p14:creationId xmlns:p14="http://schemas.microsoft.com/office/powerpoint/2010/main" val="4083227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10"/>
          <p:cNvSpPr txBox="1">
            <a:spLocks/>
          </p:cNvSpPr>
          <p:nvPr/>
        </p:nvSpPr>
        <p:spPr>
          <a:xfrm>
            <a:off x="407557" y="3218771"/>
            <a:ext cx="3923936" cy="2634685"/>
          </a:xfrm>
          <a:prstGeom prst="rect">
            <a:avLst/>
          </a:prstGeom>
          <a:solidFill>
            <a:srgbClr val="DCE6F2"/>
          </a:solidFill>
        </p:spPr>
        <p:txBody>
          <a:bodyPr vert="horz" lIns="91440" tIns="91440" rIns="91440" bIns="91440" rtlCol="0" anchor="t">
            <a:noAutofit/>
          </a:bodyPr>
          <a:lstStyle>
            <a:lvl1pPr marL="0" indent="0" algn="l" defTabSz="457200" rtl="0" eaLnBrk="1" latinLnBrk="0" hangingPunct="1">
              <a:spcBef>
                <a:spcPct val="20000"/>
              </a:spcBef>
              <a:buFont typeface="Arial"/>
              <a:buNone/>
              <a:defRPr sz="2000" kern="1200">
                <a:solidFill>
                  <a:schemeClr val="tx1">
                    <a:tint val="75000"/>
                  </a:schemeClr>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US" sz="2400" dirty="0">
                <a:solidFill>
                  <a:srgbClr val="000000"/>
                </a:solidFill>
                <a:ea typeface="ＭＳ Ｐゴシック" charset="0"/>
                <a:cs typeface="Calibri"/>
              </a:rPr>
              <a:t>Strengthening the ability </a:t>
            </a:r>
            <a:r>
              <a:rPr lang="en-US" sz="2400" dirty="0" smtClean="0">
                <a:solidFill>
                  <a:srgbClr val="000000"/>
                </a:solidFill>
                <a:ea typeface="ＭＳ Ｐゴシック" charset="0"/>
                <a:cs typeface="Calibri"/>
              </a:rPr>
              <a:t/>
            </a:r>
            <a:br>
              <a:rPr lang="en-US" sz="2400" dirty="0" smtClean="0">
                <a:solidFill>
                  <a:srgbClr val="000000"/>
                </a:solidFill>
                <a:ea typeface="ＭＳ Ｐゴシック" charset="0"/>
                <a:cs typeface="Calibri"/>
              </a:rPr>
            </a:br>
            <a:r>
              <a:rPr lang="en-US" sz="2400" dirty="0" smtClean="0">
                <a:solidFill>
                  <a:srgbClr val="000000"/>
                </a:solidFill>
                <a:ea typeface="ＭＳ Ｐゴシック" charset="0"/>
                <a:cs typeface="Calibri"/>
              </a:rPr>
              <a:t>to </a:t>
            </a:r>
            <a:r>
              <a:rPr lang="en-US" sz="2400" dirty="0">
                <a:solidFill>
                  <a:srgbClr val="000000"/>
                </a:solidFill>
                <a:ea typeface="ＭＳ Ｐゴシック" charset="0"/>
                <a:cs typeface="Calibri"/>
              </a:rPr>
              <a:t>move between and </a:t>
            </a:r>
            <a:r>
              <a:rPr lang="en-US" sz="2400" dirty="0" smtClean="0">
                <a:solidFill>
                  <a:srgbClr val="000000"/>
                </a:solidFill>
                <a:ea typeface="ＭＳ Ｐゴシック" charset="0"/>
                <a:cs typeface="Calibri"/>
              </a:rPr>
              <a:t/>
            </a:r>
            <a:br>
              <a:rPr lang="en-US" sz="2400" dirty="0" smtClean="0">
                <a:solidFill>
                  <a:srgbClr val="000000"/>
                </a:solidFill>
                <a:ea typeface="ＭＳ Ｐゴシック" charset="0"/>
                <a:cs typeface="Calibri"/>
              </a:rPr>
            </a:br>
            <a:r>
              <a:rPr lang="en-US" sz="2400" dirty="0" smtClean="0">
                <a:solidFill>
                  <a:srgbClr val="000000"/>
                </a:solidFill>
                <a:ea typeface="ＭＳ Ｐゴシック" charset="0"/>
                <a:cs typeface="Calibri"/>
              </a:rPr>
              <a:t>among </a:t>
            </a:r>
            <a:r>
              <a:rPr lang="en-US" sz="2400" dirty="0">
                <a:solidFill>
                  <a:srgbClr val="000000"/>
                </a:solidFill>
                <a:ea typeface="ＭＳ Ｐゴシック" charset="0"/>
                <a:cs typeface="Calibri"/>
              </a:rPr>
              <a:t>these representations improves the growth of children’s </a:t>
            </a:r>
            <a:r>
              <a:rPr lang="en-US" sz="2400" dirty="0" smtClean="0">
                <a:solidFill>
                  <a:srgbClr val="000000"/>
                </a:solidFill>
                <a:ea typeface="ＭＳ Ｐゴシック" charset="0"/>
                <a:cs typeface="Calibri"/>
              </a:rPr>
              <a:t>concepts</a:t>
            </a:r>
            <a:r>
              <a:rPr lang="en-US" sz="2400" dirty="0">
                <a:solidFill>
                  <a:srgbClr val="000000"/>
                </a:solidFill>
                <a:ea typeface="ＭＳ Ｐゴシック" charset="0"/>
                <a:cs typeface="Calibri"/>
              </a:rPr>
              <a:t> </a:t>
            </a:r>
            <a:r>
              <a:rPr lang="en-US" sz="2400" dirty="0" smtClean="0">
                <a:solidFill>
                  <a:srgbClr val="000000"/>
                </a:solidFill>
                <a:ea typeface="ＭＳ Ｐゴシック" charset="0"/>
                <a:cs typeface="Calibri"/>
              </a:rPr>
              <a:t/>
            </a:r>
            <a:br>
              <a:rPr lang="en-US" sz="2400" dirty="0" smtClean="0">
                <a:solidFill>
                  <a:srgbClr val="000000"/>
                </a:solidFill>
                <a:ea typeface="ＭＳ Ｐゴシック" charset="0"/>
                <a:cs typeface="Calibri"/>
              </a:rPr>
            </a:br>
            <a:r>
              <a:rPr lang="en-US" sz="2200" dirty="0" smtClean="0">
                <a:solidFill>
                  <a:srgbClr val="000000"/>
                </a:solidFill>
                <a:ea typeface="ＭＳ Ｐゴシック" charset="0"/>
                <a:cs typeface="Calibri"/>
              </a:rPr>
              <a:t>(</a:t>
            </a:r>
            <a:r>
              <a:rPr lang="en-US" sz="2400" dirty="0">
                <a:solidFill>
                  <a:srgbClr val="000000"/>
                </a:solidFill>
                <a:ea typeface="ＭＳ Ｐゴシック" charset="0"/>
                <a:cs typeface="Calibri"/>
              </a:rPr>
              <a:t>Lesh, Post, </a:t>
            </a:r>
            <a:r>
              <a:rPr lang="en-US" sz="2400" dirty="0" smtClean="0">
                <a:solidFill>
                  <a:srgbClr val="000000"/>
                </a:solidFill>
                <a:ea typeface="ＭＳ Ｐゴシック" charset="0"/>
                <a:cs typeface="Calibri"/>
              </a:rPr>
              <a:t>&amp; Behr</a:t>
            </a:r>
            <a:r>
              <a:rPr lang="en-US" sz="2400" dirty="0">
                <a:solidFill>
                  <a:srgbClr val="000000"/>
                </a:solidFill>
                <a:ea typeface="ＭＳ Ｐゴシック" charset="0"/>
                <a:cs typeface="Calibri"/>
              </a:rPr>
              <a:t>, </a:t>
            </a:r>
            <a:r>
              <a:rPr lang="en-US" sz="2400" dirty="0" smtClean="0">
                <a:solidFill>
                  <a:srgbClr val="000000"/>
                </a:solidFill>
                <a:ea typeface="ＭＳ Ｐゴシック" charset="0"/>
                <a:cs typeface="Calibri"/>
              </a:rPr>
              <a:t>1987</a:t>
            </a:r>
            <a:r>
              <a:rPr lang="en-US" sz="2200" dirty="0" smtClean="0">
                <a:solidFill>
                  <a:srgbClr val="000000"/>
                </a:solidFill>
                <a:ea typeface="ＭＳ Ｐゴシック" charset="0"/>
                <a:cs typeface="Calibri"/>
              </a:rPr>
              <a:t>).</a:t>
            </a:r>
          </a:p>
        </p:txBody>
      </p:sp>
      <p:sp>
        <p:nvSpPr>
          <p:cNvPr id="9" name="Title 1"/>
          <p:cNvSpPr txBox="1">
            <a:spLocks/>
          </p:cNvSpPr>
          <p:nvPr/>
        </p:nvSpPr>
        <p:spPr>
          <a:xfrm>
            <a:off x="888999" y="182743"/>
            <a:ext cx="8255001" cy="802895"/>
          </a:xfrm>
          <a:prstGeom prst="rect">
            <a:avLst/>
          </a:prstGeom>
        </p:spPr>
        <p:txBody>
          <a:bodyPr vert="horz" lIns="91440" tIns="45720" rIns="91440" bIns="45720" rtlCol="0" anchor="ctr">
            <a:noAutofit/>
          </a:bodyPr>
          <a:lstStyle/>
          <a:p>
            <a:pPr lvl="0" algn="ctr">
              <a:spcBef>
                <a:spcPct val="0"/>
              </a:spcBef>
              <a:defRPr/>
            </a:pPr>
            <a:r>
              <a:rPr lang="en-US" sz="3200" b="1" dirty="0" smtClean="0">
                <a:latin typeface="Calibri"/>
                <a:cs typeface="Calibri"/>
              </a:rPr>
              <a:t>Use and Connect </a:t>
            </a:r>
          </a:p>
          <a:p>
            <a:pPr lvl="0" algn="ctr">
              <a:spcBef>
                <a:spcPct val="0"/>
              </a:spcBef>
              <a:defRPr/>
            </a:pPr>
            <a:r>
              <a:rPr lang="en-US" sz="3200" b="1" dirty="0" smtClean="0">
                <a:latin typeface="Calibri"/>
                <a:cs typeface="Calibri"/>
              </a:rPr>
              <a:t>Mathematical Representations</a:t>
            </a:r>
            <a:endParaRPr lang="en-US" sz="3200" b="1" dirty="0" smtClean="0">
              <a:latin typeface="Calibri"/>
              <a:ea typeface="Calibri"/>
              <a:cs typeface="Calibri"/>
            </a:endParaRPr>
          </a:p>
        </p:txBody>
      </p:sp>
      <p:pic>
        <p:nvPicPr>
          <p:cNvPr id="3" name="Picture 2" descr="RepresentationModes-Redrawn-d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2805" y="1146230"/>
            <a:ext cx="5776185" cy="4076127"/>
          </a:xfrm>
          <a:prstGeom prst="rect">
            <a:avLst/>
          </a:prstGeom>
        </p:spPr>
      </p:pic>
      <p:pic>
        <p:nvPicPr>
          <p:cNvPr id="8" name="Picture 7" descr="NCTM_R_LogoandName4C_L.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78000" y="5373119"/>
            <a:ext cx="2466000" cy="642091"/>
          </a:xfrm>
          <a:prstGeom prst="rect">
            <a:avLst/>
          </a:prstGeom>
        </p:spPr>
      </p:pic>
      <p:sp>
        <p:nvSpPr>
          <p:cNvPr id="4" name="Rectangle 3"/>
          <p:cNvSpPr/>
          <p:nvPr/>
        </p:nvSpPr>
        <p:spPr>
          <a:xfrm>
            <a:off x="723546" y="6353503"/>
            <a:ext cx="8420454" cy="484379"/>
          </a:xfrm>
          <a:prstGeom prst="rect">
            <a:avLst/>
          </a:prstGeom>
        </p:spPr>
        <p:txBody>
          <a:bodyPr>
            <a:noAutofit/>
          </a:bodyPr>
          <a:lstStyle/>
          <a:p>
            <a:r>
              <a:rPr lang="en-US" sz="1100" dirty="0"/>
              <a:t>Lesh, R., Post, T., &amp; Behr, M. (1987). Representations and translations among representations in mathematics learning and problem solving. In C. Janvier, (Ed.), Problems of representations in the teaching and learning of mathematics (pp. 33-40). Hillsdale, NJ: Lawrence Erlbaum. </a:t>
            </a:r>
          </a:p>
        </p:txBody>
      </p:sp>
    </p:spTree>
    <p:extLst>
      <p:ext uri="{BB962C8B-B14F-4D97-AF65-F5344CB8AC3E}">
        <p14:creationId xmlns:p14="http://schemas.microsoft.com/office/powerpoint/2010/main" val="167992546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954271" y="154001"/>
            <a:ext cx="6354823" cy="1143000"/>
          </a:xfrm>
          <a:prstGeom prst="rect">
            <a:avLst/>
          </a:prstGeom>
        </p:spPr>
        <p:txBody>
          <a:bodyPr vert="horz" lIns="91440" tIns="45720" rIns="91440" bIns="45720" rtlCol="0" anchor="ctr">
            <a:noAutofit/>
          </a:bodyPr>
          <a:lstStyle/>
          <a:p>
            <a:pPr lvl="0" algn="ctr">
              <a:spcBef>
                <a:spcPct val="0"/>
              </a:spcBef>
              <a:defRPr/>
            </a:pPr>
            <a:r>
              <a:rPr lang="en-US" sz="3200" b="1" dirty="0" smtClean="0">
                <a:latin typeface="Calibri"/>
                <a:cs typeface="Calibri"/>
              </a:rPr>
              <a:t>Use and Connect </a:t>
            </a:r>
          </a:p>
          <a:p>
            <a:pPr lvl="0" algn="ctr">
              <a:spcBef>
                <a:spcPct val="0"/>
              </a:spcBef>
              <a:defRPr/>
            </a:pPr>
            <a:r>
              <a:rPr lang="en-US" sz="3200" b="1" dirty="0" smtClean="0">
                <a:latin typeface="Calibri"/>
                <a:cs typeface="Calibri"/>
              </a:rPr>
              <a:t>Mathematical Representations</a:t>
            </a:r>
            <a:endParaRPr lang="en-US" sz="3200" b="1" dirty="0" smtClean="0">
              <a:latin typeface="Calibri"/>
              <a:ea typeface="Calibri"/>
              <a:cs typeface="Calibri"/>
            </a:endParaRPr>
          </a:p>
        </p:txBody>
      </p:sp>
      <p:sp>
        <p:nvSpPr>
          <p:cNvPr id="6" name="Rectangle 3"/>
          <p:cNvSpPr txBox="1">
            <a:spLocks noChangeArrowheads="1"/>
          </p:cNvSpPr>
          <p:nvPr/>
        </p:nvSpPr>
        <p:spPr>
          <a:xfrm>
            <a:off x="1115456" y="1838592"/>
            <a:ext cx="7286625" cy="3778357"/>
          </a:xfrm>
          <a:prstGeom prst="rect">
            <a:avLst/>
          </a:prstGeom>
        </p:spPr>
        <p:txBody>
          <a:bodyPr vert="horz" lIns="91440" tIns="45720" rIns="91440" bIns="45720" rtlCol="0">
            <a:noAutofit/>
          </a:bodyPr>
          <a:lstStyle/>
          <a:p>
            <a:pPr marL="114300" indent="-114300">
              <a:spcBef>
                <a:spcPts val="600"/>
              </a:spcBef>
              <a:spcAft>
                <a:spcPts val="1200"/>
              </a:spcAft>
              <a:buNone/>
            </a:pPr>
            <a:r>
              <a:rPr lang="en-US" sz="2800" dirty="0" smtClean="0">
                <a:solidFill>
                  <a:srgbClr val="000000"/>
                </a:solidFill>
                <a:latin typeface="Calibri"/>
                <a:cs typeface="Calibri"/>
              </a:rPr>
              <a:t>Different Representations should:</a:t>
            </a:r>
          </a:p>
          <a:p>
            <a:pPr marL="342900" indent="-342900">
              <a:spcBef>
                <a:spcPts val="600"/>
              </a:spcBef>
              <a:spcAft>
                <a:spcPts val="1200"/>
              </a:spcAft>
              <a:buFont typeface="Arial"/>
              <a:buChar char="•"/>
            </a:pPr>
            <a:r>
              <a:rPr lang="en-US" sz="2800" dirty="0" smtClean="0">
                <a:solidFill>
                  <a:srgbClr val="000000"/>
                </a:solidFill>
                <a:latin typeface="Calibri"/>
                <a:cs typeface="Calibri"/>
              </a:rPr>
              <a:t>Be introduced, discussed, and connected;</a:t>
            </a:r>
          </a:p>
          <a:p>
            <a:pPr marL="342900" indent="-342900">
              <a:spcBef>
                <a:spcPts val="600"/>
              </a:spcBef>
              <a:spcAft>
                <a:spcPts val="1200"/>
              </a:spcAft>
              <a:buFont typeface="Arial"/>
              <a:buChar char="•"/>
            </a:pPr>
            <a:r>
              <a:rPr lang="en-US" sz="2800" dirty="0" smtClean="0">
                <a:solidFill>
                  <a:srgbClr val="000000"/>
                </a:solidFill>
                <a:latin typeface="Calibri"/>
                <a:cs typeface="Calibri"/>
              </a:rPr>
              <a:t>Focus students’ attention on the structure or essential features of mathematical ideas; and</a:t>
            </a:r>
          </a:p>
          <a:p>
            <a:pPr marL="342900" indent="-342900">
              <a:spcBef>
                <a:spcPts val="600"/>
              </a:spcBef>
              <a:spcAft>
                <a:spcPts val="1200"/>
              </a:spcAft>
              <a:buFont typeface="Arial"/>
              <a:buChar char="•"/>
            </a:pPr>
            <a:r>
              <a:rPr lang="en-US" sz="2800" dirty="0" smtClean="0">
                <a:solidFill>
                  <a:srgbClr val="000000"/>
                </a:solidFill>
                <a:latin typeface="Calibri"/>
                <a:cs typeface="Calibri"/>
              </a:rPr>
              <a:t>Support students’ ability to justify and explain their reasoning.</a:t>
            </a:r>
          </a:p>
          <a:p>
            <a:pPr>
              <a:spcAft>
                <a:spcPts val="1200"/>
              </a:spcAft>
            </a:pPr>
            <a:endParaRPr lang="en-US" sz="2800" dirty="0" smtClean="0">
              <a:solidFill>
                <a:srgbClr val="000000"/>
              </a:solidFill>
              <a:latin typeface="Calibri"/>
              <a:cs typeface="Calibri"/>
            </a:endParaRPr>
          </a:p>
        </p:txBody>
      </p:sp>
      <p:pic>
        <p:nvPicPr>
          <p:cNvPr id="3" name="Picture 2" descr="RepresentationModes-Redrawn-d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4503" y="631319"/>
            <a:ext cx="2807633" cy="1981285"/>
          </a:xfrm>
          <a:prstGeom prst="rect">
            <a:avLst/>
          </a:prstGeom>
        </p:spPr>
      </p:pic>
      <p:pic>
        <p:nvPicPr>
          <p:cNvPr id="8" name="Picture 7" descr="NCTM_R_LogoandName4C_L.eps"/>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sp>
        <p:nvSpPr>
          <p:cNvPr id="4" name="TextBox 3"/>
          <p:cNvSpPr txBox="1"/>
          <p:nvPr/>
        </p:nvSpPr>
        <p:spPr>
          <a:xfrm>
            <a:off x="3268108" y="5404343"/>
            <a:ext cx="5774677" cy="461665"/>
          </a:xfrm>
          <a:prstGeom prst="rect">
            <a:avLst/>
          </a:prstGeom>
          <a:noFill/>
        </p:spPr>
        <p:txBody>
          <a:bodyPr wrap="square" rtlCol="0">
            <a:spAutoFit/>
          </a:bodyPr>
          <a:lstStyle/>
          <a:p>
            <a:r>
              <a:rPr lang="en-US" sz="2400" i="1" dirty="0">
                <a:solidFill>
                  <a:srgbClr val="000000"/>
                </a:solidFill>
                <a:cs typeface="Calibri"/>
              </a:rPr>
              <a:t>Principles to Actions </a:t>
            </a:r>
            <a:r>
              <a:rPr lang="en-US" sz="2400" dirty="0">
                <a:solidFill>
                  <a:srgbClr val="000000"/>
                </a:solidFill>
                <a:cs typeface="Calibri"/>
              </a:rPr>
              <a:t>(NCTM, 2014, p. </a:t>
            </a:r>
            <a:r>
              <a:rPr lang="en-US" sz="2400" dirty="0" smtClean="0">
                <a:solidFill>
                  <a:srgbClr val="000000"/>
                </a:solidFill>
                <a:cs typeface="Calibri"/>
              </a:rPr>
              <a:t>24-29)</a:t>
            </a:r>
            <a:endParaRPr lang="en-US" sz="2400" dirty="0">
              <a:solidFill>
                <a:srgbClr val="000000"/>
              </a:solidFill>
              <a:cs typeface="Calibri"/>
            </a:endParaRPr>
          </a:p>
        </p:txBody>
      </p:sp>
    </p:spTree>
    <p:extLst>
      <p:ext uri="{BB962C8B-B14F-4D97-AF65-F5344CB8AC3E}">
        <p14:creationId xmlns:p14="http://schemas.microsoft.com/office/powerpoint/2010/main" val="308440175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sp>
        <p:nvSpPr>
          <p:cNvPr id="3" name="Title 2"/>
          <p:cNvSpPr>
            <a:spLocks noGrp="1"/>
          </p:cNvSpPr>
          <p:nvPr>
            <p:ph type="title"/>
          </p:nvPr>
        </p:nvSpPr>
        <p:spPr>
          <a:xfrm>
            <a:off x="914400" y="227455"/>
            <a:ext cx="8229600" cy="866854"/>
          </a:xfrm>
        </p:spPr>
        <p:txBody>
          <a:bodyPr>
            <a:noAutofit/>
          </a:bodyPr>
          <a:lstStyle/>
          <a:p>
            <a:r>
              <a:rPr lang="en-US" sz="3200" dirty="0" smtClean="0"/>
              <a:t>Teacher and Student Actions</a:t>
            </a:r>
            <a:endParaRPr lang="en-US" sz="3200" b="1" dirty="0">
              <a:latin typeface="Calibri"/>
              <a:cs typeface="Calibri"/>
            </a:endParaRPr>
          </a:p>
        </p:txBody>
      </p:sp>
      <p:sp>
        <p:nvSpPr>
          <p:cNvPr id="8" name="Content Placeholder 7"/>
          <p:cNvSpPr>
            <a:spLocks noGrp="1"/>
          </p:cNvSpPr>
          <p:nvPr>
            <p:ph idx="1"/>
          </p:nvPr>
        </p:nvSpPr>
        <p:spPr>
          <a:xfrm>
            <a:off x="1014820" y="1229408"/>
            <a:ext cx="7968488" cy="5109807"/>
          </a:xfrm>
        </p:spPr>
        <p:txBody>
          <a:bodyPr>
            <a:noAutofit/>
          </a:bodyPr>
          <a:lstStyle/>
          <a:p>
            <a:pPr marL="0" indent="0">
              <a:spcAft>
                <a:spcPts val="1800"/>
              </a:spcAft>
              <a:buNone/>
            </a:pPr>
            <a:r>
              <a:rPr lang="en-US" dirty="0">
                <a:cs typeface="Calibri"/>
              </a:rPr>
              <a:t>Count off by </a:t>
            </a:r>
            <a:r>
              <a:rPr lang="en-US" dirty="0" smtClean="0">
                <a:cs typeface="Calibri"/>
              </a:rPr>
              <a:t>fours. </a:t>
            </a:r>
            <a:endParaRPr lang="en-US" dirty="0">
              <a:cs typeface="Calibri"/>
            </a:endParaRPr>
          </a:p>
          <a:p>
            <a:pPr marL="0" indent="0">
              <a:buNone/>
            </a:pPr>
            <a:r>
              <a:rPr lang="en-US" u="sng" dirty="0" smtClean="0">
                <a:cs typeface="Calibri"/>
              </a:rPr>
              <a:t>Posing Purposeful Questions</a:t>
            </a:r>
            <a:r>
              <a:rPr lang="en-US" dirty="0" smtClean="0">
                <a:cs typeface="Calibri"/>
              </a:rPr>
              <a:t>:</a:t>
            </a:r>
          </a:p>
          <a:p>
            <a:pPr lvl="1"/>
            <a:r>
              <a:rPr lang="en-US" sz="2800" dirty="0" smtClean="0">
                <a:cs typeface="Calibri"/>
              </a:rPr>
              <a:t>Ones study the teacher actions.</a:t>
            </a:r>
          </a:p>
          <a:p>
            <a:pPr lvl="1"/>
            <a:r>
              <a:rPr lang="en-US" sz="2800" dirty="0" smtClean="0">
                <a:cs typeface="Calibri"/>
              </a:rPr>
              <a:t>Twos study the student actions. </a:t>
            </a:r>
            <a:endParaRPr lang="en-US" sz="2800" dirty="0">
              <a:cs typeface="Calibri"/>
            </a:endParaRPr>
          </a:p>
          <a:p>
            <a:pPr marL="0" indent="0">
              <a:buNone/>
            </a:pPr>
            <a:endParaRPr lang="en-US" sz="1600" dirty="0" smtClean="0">
              <a:cs typeface="Calibri"/>
            </a:endParaRPr>
          </a:p>
          <a:p>
            <a:pPr marL="0" indent="0">
              <a:buNone/>
            </a:pPr>
            <a:r>
              <a:rPr lang="en-US" u="sng" dirty="0" smtClean="0">
                <a:cs typeface="Calibri"/>
              </a:rPr>
              <a:t>Use and Connect Mathematical Representations</a:t>
            </a:r>
            <a:r>
              <a:rPr lang="en-US" dirty="0" smtClean="0">
                <a:cs typeface="Calibri"/>
              </a:rPr>
              <a:t>:</a:t>
            </a:r>
            <a:endParaRPr lang="en-US" dirty="0">
              <a:cs typeface="Calibri"/>
            </a:endParaRPr>
          </a:p>
          <a:p>
            <a:pPr lvl="1"/>
            <a:r>
              <a:rPr lang="en-US" sz="2800" dirty="0" smtClean="0">
                <a:cs typeface="Calibri"/>
              </a:rPr>
              <a:t>Threes study </a:t>
            </a:r>
            <a:r>
              <a:rPr lang="en-US" sz="2800" dirty="0">
                <a:cs typeface="Calibri"/>
              </a:rPr>
              <a:t>the teacher actions.</a:t>
            </a:r>
          </a:p>
          <a:p>
            <a:pPr lvl="1"/>
            <a:r>
              <a:rPr lang="en-US" sz="2800" dirty="0" smtClean="0">
                <a:cs typeface="Calibri"/>
              </a:rPr>
              <a:t>Fours study </a:t>
            </a:r>
            <a:r>
              <a:rPr lang="en-US" sz="2800" dirty="0">
                <a:cs typeface="Calibri"/>
              </a:rPr>
              <a:t>the student actions. </a:t>
            </a:r>
          </a:p>
        </p:txBody>
      </p:sp>
      <p:pic>
        <p:nvPicPr>
          <p:cNvPr id="12" name="Picture 11"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spTree>
    <p:extLst>
      <p:ext uri="{BB962C8B-B14F-4D97-AF65-F5344CB8AC3E}">
        <p14:creationId xmlns:p14="http://schemas.microsoft.com/office/powerpoint/2010/main" val="294034975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20618" y="1321977"/>
            <a:ext cx="7856682" cy="4088355"/>
          </a:xfrm>
          <a:prstGeom prst="rect">
            <a:avLst/>
          </a:prstGeom>
        </p:spPr>
        <p:txBody>
          <a:bodyPr vert="horz" lIns="91440" tIns="45720" rIns="91440" bIns="45720" rtlCol="0" anchor="t">
            <a:noAutofit/>
          </a:bodyPr>
          <a:lstStyle/>
          <a:p>
            <a:pPr>
              <a:spcAft>
                <a:spcPts val="600"/>
              </a:spcAft>
            </a:pPr>
            <a:endParaRPr lang="en-US" sz="3200" dirty="0">
              <a:solidFill>
                <a:srgbClr val="D95926"/>
              </a:solidFill>
            </a:endParaRPr>
          </a:p>
        </p:txBody>
      </p:sp>
      <p:sp>
        <p:nvSpPr>
          <p:cNvPr id="6" name="Rectangle 3"/>
          <p:cNvSpPr txBox="1">
            <a:spLocks noChangeArrowheads="1"/>
          </p:cNvSpPr>
          <p:nvPr/>
        </p:nvSpPr>
        <p:spPr>
          <a:xfrm>
            <a:off x="1114883"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Calibri"/>
            </a:endParaRPr>
          </a:p>
        </p:txBody>
      </p:sp>
      <p:sp>
        <p:nvSpPr>
          <p:cNvPr id="8" name="Title 2"/>
          <p:cNvSpPr txBox="1">
            <a:spLocks/>
          </p:cNvSpPr>
          <p:nvPr/>
        </p:nvSpPr>
        <p:spPr>
          <a:xfrm>
            <a:off x="246430" y="95254"/>
            <a:ext cx="8897570" cy="82783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latin typeface="+mn-lt"/>
                <a:cs typeface="Calibri"/>
              </a:rPr>
              <a:t>Pose Purposeful Questions</a:t>
            </a:r>
          </a:p>
          <a:p>
            <a:r>
              <a:rPr lang="en-US" sz="2800" b="1" dirty="0" smtClean="0">
                <a:latin typeface="+mn-lt"/>
                <a:cs typeface="Calibri"/>
              </a:rPr>
              <a:t>Teacher and Student Actions</a:t>
            </a:r>
          </a:p>
        </p:txBody>
      </p:sp>
      <p:graphicFrame>
        <p:nvGraphicFramePr>
          <p:cNvPr id="3" name="Table 2"/>
          <p:cNvGraphicFramePr>
            <a:graphicFrameLocks noGrp="1"/>
          </p:cNvGraphicFramePr>
          <p:nvPr>
            <p:extLst>
              <p:ext uri="{D42A27DB-BD31-4B8C-83A1-F6EECF244321}">
                <p14:modId xmlns:p14="http://schemas.microsoft.com/office/powerpoint/2010/main" val="838237336"/>
              </p:ext>
            </p:extLst>
          </p:nvPr>
        </p:nvGraphicFramePr>
        <p:xfrm>
          <a:off x="227474" y="1007745"/>
          <a:ext cx="8897570" cy="5802870"/>
        </p:xfrm>
        <a:graphic>
          <a:graphicData uri="http://schemas.openxmlformats.org/drawingml/2006/table">
            <a:tbl>
              <a:tblPr firstRow="1" bandRow="1">
                <a:tableStyleId>{5C22544A-7EE6-4342-B048-85BDC9FD1C3A}</a:tableStyleId>
              </a:tblPr>
              <a:tblGrid>
                <a:gridCol w="4448785"/>
                <a:gridCol w="4448785"/>
              </a:tblGrid>
              <a:tr h="412108">
                <a:tc>
                  <a:txBody>
                    <a:bodyPr/>
                    <a:lstStyle/>
                    <a:p>
                      <a:pPr algn="ctr">
                        <a:spcAft>
                          <a:spcPts val="600"/>
                        </a:spcAft>
                      </a:pPr>
                      <a:r>
                        <a:rPr lang="en-US" sz="2000" dirty="0" smtClean="0"/>
                        <a:t>What</a:t>
                      </a:r>
                      <a:r>
                        <a:rPr lang="en-US" sz="2000" baseline="0" dirty="0" smtClean="0"/>
                        <a:t> are teachers doing?</a:t>
                      </a:r>
                      <a:endParaRPr lang="en-US" sz="2000" dirty="0"/>
                    </a:p>
                  </a:txBody>
                  <a:tcPr>
                    <a:solidFill>
                      <a:srgbClr val="004080"/>
                    </a:solidFill>
                  </a:tcPr>
                </a:tc>
                <a:tc>
                  <a:txBody>
                    <a:bodyPr/>
                    <a:lstStyle/>
                    <a:p>
                      <a:pPr algn="ctr">
                        <a:spcAft>
                          <a:spcPts val="600"/>
                        </a:spcAft>
                      </a:pPr>
                      <a:r>
                        <a:rPr lang="en-US" sz="2000" dirty="0" smtClean="0"/>
                        <a:t>What</a:t>
                      </a:r>
                      <a:r>
                        <a:rPr lang="en-US" sz="2000" baseline="0" dirty="0" smtClean="0"/>
                        <a:t> are students doing?</a:t>
                      </a:r>
                      <a:endParaRPr lang="en-US" sz="2000" dirty="0"/>
                    </a:p>
                  </a:txBody>
                  <a:tcPr>
                    <a:solidFill>
                      <a:srgbClr val="004080"/>
                    </a:solidFill>
                  </a:tcPr>
                </a:tc>
              </a:tr>
              <a:tr h="5390762">
                <a:tc>
                  <a:txBody>
                    <a:bodyPr/>
                    <a:lstStyle/>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Advancing student understanding by asking questions that build on, but do not take over or funnel, student thinking.</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Making certain to ask questions that go beyond gathering information to probing thinking and requiring explanation and justification.</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Asking intentional questions that make the mathematics more visible and accessible for student examination and discussion.</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Allowing sufficient wait time so that more students can formulate and offer responses.</a:t>
                      </a:r>
                    </a:p>
                    <a:p>
                      <a:pPr marL="285750" indent="-285750">
                        <a:spcAft>
                          <a:spcPts val="600"/>
                        </a:spcAft>
                        <a:buFont typeface="Arial"/>
                        <a:buChar char="•"/>
                      </a:pPr>
                      <a:endParaRPr lang="en-US" sz="2000" b="0" i="0" u="none" strike="noStrike" kern="1200" baseline="0" dirty="0" smtClean="0">
                        <a:solidFill>
                          <a:schemeClr val="dk1"/>
                        </a:solidFill>
                        <a:latin typeface="+mn-lt"/>
                        <a:ea typeface="+mn-ea"/>
                        <a:cs typeface="+mn-cs"/>
                      </a:endParaRPr>
                    </a:p>
                  </a:txBody>
                  <a:tcPr/>
                </a:tc>
                <a:tc>
                  <a:txBody>
                    <a:bodyPr/>
                    <a:lstStyle/>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Expecting to be asked to explain, clarify, and elaborate on their thinking.</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Thinking carefully about how to present their responses to questions clearly, without rushing to respond quickly.</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Reflecting on and justifying their reasoning, not simply providing answers.</a:t>
                      </a:r>
                    </a:p>
                    <a:p>
                      <a:pPr marL="285750" indent="-285750">
                        <a:spcAft>
                          <a:spcPts val="0"/>
                        </a:spcAft>
                        <a:buFont typeface="Arial"/>
                        <a:buChar char="•"/>
                      </a:pPr>
                      <a:r>
                        <a:rPr lang="en-US" sz="2000" b="0" i="0" u="none" strike="noStrike" kern="1200" baseline="0" dirty="0" smtClean="0">
                          <a:solidFill>
                            <a:schemeClr val="dk1"/>
                          </a:solidFill>
                          <a:latin typeface="+mn-lt"/>
                          <a:ea typeface="+mn-ea"/>
                          <a:cs typeface="+mn-cs"/>
                        </a:rPr>
                        <a:t>Listening to, commenting on, and questioning the contributions of their classmates.</a:t>
                      </a:r>
                      <a:endParaRPr lang="en-US" sz="2000" dirty="0"/>
                    </a:p>
                  </a:txBody>
                  <a:tcPr/>
                </a:tc>
              </a:tr>
            </a:tbl>
          </a:graphicData>
        </a:graphic>
      </p:graphicFrame>
      <p:sp>
        <p:nvSpPr>
          <p:cNvPr id="4" name="Rectangle 3"/>
          <p:cNvSpPr/>
          <p:nvPr/>
        </p:nvSpPr>
        <p:spPr>
          <a:xfrm>
            <a:off x="6715114" y="6261951"/>
            <a:ext cx="2268194" cy="374461"/>
          </a:xfrm>
          <a:prstGeom prst="rect">
            <a:avLst/>
          </a:prstGeom>
        </p:spPr>
        <p:txBody>
          <a:bodyPr wrap="none">
            <a:spAutoFit/>
          </a:bodyPr>
          <a:lstStyle/>
          <a:p>
            <a:pPr algn="r">
              <a:lnSpc>
                <a:spcPct val="90000"/>
              </a:lnSpc>
              <a:spcBef>
                <a:spcPts val="600"/>
              </a:spcBef>
            </a:pPr>
            <a:r>
              <a:rPr lang="en-US" sz="2000" dirty="0">
                <a:solidFill>
                  <a:srgbClr val="000000"/>
                </a:solidFill>
                <a:cs typeface="Calibri"/>
              </a:rPr>
              <a:t>(NCTM, 2014, p. </a:t>
            </a:r>
            <a:r>
              <a:rPr lang="en-US" sz="2000" dirty="0" smtClean="0">
                <a:solidFill>
                  <a:srgbClr val="000000"/>
                </a:solidFill>
                <a:cs typeface="Calibri"/>
              </a:rPr>
              <a:t>41)</a:t>
            </a:r>
            <a:endParaRPr lang="en-US" sz="2000" dirty="0">
              <a:solidFill>
                <a:srgbClr val="000000"/>
              </a:solidFill>
              <a:cs typeface="Calibri"/>
            </a:endParaRPr>
          </a:p>
        </p:txBody>
      </p:sp>
    </p:spTree>
    <p:extLst>
      <p:ext uri="{BB962C8B-B14F-4D97-AF65-F5344CB8AC3E}">
        <p14:creationId xmlns:p14="http://schemas.microsoft.com/office/powerpoint/2010/main" val="3438800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20618" y="1321977"/>
            <a:ext cx="7856682" cy="4088355"/>
          </a:xfrm>
          <a:prstGeom prst="rect">
            <a:avLst/>
          </a:prstGeom>
        </p:spPr>
        <p:txBody>
          <a:bodyPr vert="horz" lIns="91440" tIns="45720" rIns="91440" bIns="45720" rtlCol="0" anchor="t">
            <a:noAutofit/>
          </a:bodyPr>
          <a:lstStyle/>
          <a:p>
            <a:pPr>
              <a:spcAft>
                <a:spcPts val="600"/>
              </a:spcAft>
            </a:pPr>
            <a:endParaRPr lang="en-US" sz="3200" dirty="0">
              <a:solidFill>
                <a:srgbClr val="D95926"/>
              </a:solidFill>
            </a:endParaRPr>
          </a:p>
        </p:txBody>
      </p:sp>
      <p:sp>
        <p:nvSpPr>
          <p:cNvPr id="6" name="Rectangle 3"/>
          <p:cNvSpPr txBox="1">
            <a:spLocks noChangeArrowheads="1"/>
          </p:cNvSpPr>
          <p:nvPr/>
        </p:nvSpPr>
        <p:spPr>
          <a:xfrm>
            <a:off x="1114883"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Calibri"/>
            </a:endParaRPr>
          </a:p>
        </p:txBody>
      </p:sp>
      <p:sp>
        <p:nvSpPr>
          <p:cNvPr id="8" name="Title 2"/>
          <p:cNvSpPr txBox="1">
            <a:spLocks/>
          </p:cNvSpPr>
          <p:nvPr/>
        </p:nvSpPr>
        <p:spPr>
          <a:xfrm>
            <a:off x="246430" y="95254"/>
            <a:ext cx="8897570" cy="82783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latin typeface="+mn-lt"/>
                <a:cs typeface="Calibri"/>
              </a:rPr>
              <a:t>Use and Connect Mathematical Representations</a:t>
            </a:r>
          </a:p>
          <a:p>
            <a:r>
              <a:rPr lang="en-US" sz="2800" b="1" dirty="0" smtClean="0">
                <a:latin typeface="+mn-lt"/>
                <a:cs typeface="Calibri"/>
              </a:rPr>
              <a:t>Teacher and Student Actions</a:t>
            </a:r>
          </a:p>
        </p:txBody>
      </p:sp>
      <p:graphicFrame>
        <p:nvGraphicFramePr>
          <p:cNvPr id="3" name="Table 2"/>
          <p:cNvGraphicFramePr>
            <a:graphicFrameLocks noGrp="1"/>
          </p:cNvGraphicFramePr>
          <p:nvPr>
            <p:extLst>
              <p:ext uri="{D42A27DB-BD31-4B8C-83A1-F6EECF244321}">
                <p14:modId xmlns:p14="http://schemas.microsoft.com/office/powerpoint/2010/main" val="1246749374"/>
              </p:ext>
            </p:extLst>
          </p:nvPr>
        </p:nvGraphicFramePr>
        <p:xfrm>
          <a:off x="123214" y="969837"/>
          <a:ext cx="9001830" cy="5822309"/>
        </p:xfrm>
        <a:graphic>
          <a:graphicData uri="http://schemas.openxmlformats.org/drawingml/2006/table">
            <a:tbl>
              <a:tblPr firstRow="1" bandRow="1">
                <a:tableStyleId>{5C22544A-7EE6-4342-B048-85BDC9FD1C3A}</a:tableStyleId>
              </a:tblPr>
              <a:tblGrid>
                <a:gridCol w="4500915"/>
                <a:gridCol w="4500915"/>
              </a:tblGrid>
              <a:tr h="412108">
                <a:tc>
                  <a:txBody>
                    <a:bodyPr/>
                    <a:lstStyle/>
                    <a:p>
                      <a:pPr algn="ctr">
                        <a:spcAft>
                          <a:spcPts val="600"/>
                        </a:spcAft>
                      </a:pPr>
                      <a:r>
                        <a:rPr lang="en-US" sz="1800" dirty="0" smtClean="0"/>
                        <a:t>What</a:t>
                      </a:r>
                      <a:r>
                        <a:rPr lang="en-US" sz="1800" baseline="0" dirty="0" smtClean="0"/>
                        <a:t> are teachers doing?</a:t>
                      </a:r>
                      <a:endParaRPr lang="en-US" sz="1800" dirty="0"/>
                    </a:p>
                  </a:txBody>
                  <a:tcPr>
                    <a:solidFill>
                      <a:srgbClr val="004080"/>
                    </a:solidFill>
                  </a:tcPr>
                </a:tc>
                <a:tc>
                  <a:txBody>
                    <a:bodyPr/>
                    <a:lstStyle/>
                    <a:p>
                      <a:pPr algn="ctr">
                        <a:spcAft>
                          <a:spcPts val="600"/>
                        </a:spcAft>
                      </a:pPr>
                      <a:r>
                        <a:rPr lang="en-US" sz="1800" dirty="0" smtClean="0"/>
                        <a:t>What</a:t>
                      </a:r>
                      <a:r>
                        <a:rPr lang="en-US" sz="1800" baseline="0" dirty="0" smtClean="0"/>
                        <a:t> are students doing?</a:t>
                      </a:r>
                      <a:endParaRPr lang="en-US" sz="1800" dirty="0"/>
                    </a:p>
                  </a:txBody>
                  <a:tcPr>
                    <a:solidFill>
                      <a:srgbClr val="004080"/>
                    </a:solidFill>
                  </a:tcPr>
                </a:tc>
              </a:tr>
              <a:tr h="5390762">
                <a:tc>
                  <a:txBody>
                    <a:bodyPr/>
                    <a:lstStyle/>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Selecting tasks that allow students to decide which representations to use in making sense of the problems.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Allocating substantial instructional time for students to use, discuss, and make connections among representations.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Introducing forms of representations that can be useful to students.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Asking students to make math drawings or use other visual supports to explain and justify their reasoning.</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Focusing students’ attention on the structure or essential features of mathematical ideas that appear, regardless of the representation.</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Designing ways to elicit and assess students’ abilities to use representations meaningfully to solve problems.</a:t>
                      </a:r>
                    </a:p>
                  </a:txBody>
                  <a:tcPr/>
                </a:tc>
                <a:tc>
                  <a:txBody>
                    <a:bodyPr/>
                    <a:lstStyle/>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Using multiple forms of representations to make sense of and understand mathematics.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Describing and justifying their mathematical understanding and reasoning with drawings, diagrams, and other representations.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Making choices about which forms of representations to use as tools for solving problems.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Sketching diagrams to make sense of problem situations.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Contextualizing mathematical ideas by connecting them to real-world situations.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Considering the advantages or suitability of using various representations when solving problems.</a:t>
                      </a:r>
                      <a:endParaRPr lang="en-US" sz="1800" dirty="0"/>
                    </a:p>
                  </a:txBody>
                  <a:tcPr/>
                </a:tc>
              </a:tr>
            </a:tbl>
          </a:graphicData>
        </a:graphic>
      </p:graphicFrame>
      <p:sp>
        <p:nvSpPr>
          <p:cNvPr id="4" name="Rectangle 3"/>
          <p:cNvSpPr/>
          <p:nvPr/>
        </p:nvSpPr>
        <p:spPr>
          <a:xfrm>
            <a:off x="6923467" y="6388948"/>
            <a:ext cx="2059841" cy="346249"/>
          </a:xfrm>
          <a:prstGeom prst="rect">
            <a:avLst/>
          </a:prstGeom>
        </p:spPr>
        <p:txBody>
          <a:bodyPr wrap="none">
            <a:spAutoFit/>
          </a:bodyPr>
          <a:lstStyle/>
          <a:p>
            <a:pPr algn="r">
              <a:lnSpc>
                <a:spcPct val="90000"/>
              </a:lnSpc>
              <a:spcBef>
                <a:spcPts val="600"/>
              </a:spcBef>
            </a:pPr>
            <a:r>
              <a:rPr lang="en-US" dirty="0">
                <a:solidFill>
                  <a:srgbClr val="000000"/>
                </a:solidFill>
                <a:cs typeface="Calibri"/>
              </a:rPr>
              <a:t>(NCTM, 2014, p. </a:t>
            </a:r>
            <a:r>
              <a:rPr lang="en-US" dirty="0" smtClean="0">
                <a:solidFill>
                  <a:srgbClr val="000000"/>
                </a:solidFill>
                <a:cs typeface="Calibri"/>
              </a:rPr>
              <a:t>29)</a:t>
            </a:r>
            <a:endParaRPr lang="en-US" dirty="0">
              <a:solidFill>
                <a:srgbClr val="000000"/>
              </a:solidFill>
              <a:cs typeface="Calibri"/>
            </a:endParaRPr>
          </a:p>
        </p:txBody>
      </p:sp>
    </p:spTree>
    <p:extLst>
      <p:ext uri="{BB962C8B-B14F-4D97-AF65-F5344CB8AC3E}">
        <p14:creationId xmlns:p14="http://schemas.microsoft.com/office/powerpoint/2010/main" val="722202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89355" y="1317340"/>
            <a:ext cx="7236621" cy="3924151"/>
          </a:xfrm>
          <a:prstGeom prst="rect">
            <a:avLst/>
          </a:prstGeom>
          <a:noFill/>
          <a:ln w="19050" cmpd="sng">
            <a:solidFill>
              <a:srgbClr val="0000FF"/>
            </a:solidFill>
          </a:ln>
        </p:spPr>
        <p:txBody>
          <a:bodyPr wrap="square" rtlCol="0">
            <a:spAutoFit/>
          </a:bodyPr>
          <a:lstStyle/>
          <a:p>
            <a:pPr algn="ctr"/>
            <a:endParaRPr lang="en-US" sz="3200" b="1" dirty="0" smtClean="0"/>
          </a:p>
          <a:p>
            <a:pPr algn="ctr">
              <a:spcAft>
                <a:spcPts val="1800"/>
              </a:spcAft>
            </a:pPr>
            <a:r>
              <a:rPr lang="en-US" sz="3200" b="1" dirty="0" smtClean="0"/>
              <a:t>Watch </a:t>
            </a:r>
            <a:r>
              <a:rPr lang="en-US" sz="3200" b="1" dirty="0"/>
              <a:t>the </a:t>
            </a:r>
            <a:r>
              <a:rPr lang="en-US" sz="3200" b="1" dirty="0" smtClean="0"/>
              <a:t>Video </a:t>
            </a:r>
          </a:p>
          <a:p>
            <a:pPr algn="ctr">
              <a:spcAft>
                <a:spcPts val="1200"/>
              </a:spcAft>
            </a:pPr>
            <a:r>
              <a:rPr lang="en-US" sz="3200" b="1" dirty="0" smtClean="0"/>
              <a:t>“</a:t>
            </a:r>
            <a:r>
              <a:rPr lang="en-US" sz="3200" b="1" dirty="0"/>
              <a:t>Bubble Gum Lesson</a:t>
            </a:r>
            <a:r>
              <a:rPr lang="en-US" sz="3200" b="1" dirty="0" smtClean="0"/>
              <a:t>” </a:t>
            </a:r>
          </a:p>
          <a:p>
            <a:pPr algn="ctr"/>
            <a:r>
              <a:rPr lang="en-US" sz="3200" b="1" dirty="0" smtClean="0"/>
              <a:t>using your assigned lens of</a:t>
            </a:r>
            <a:r>
              <a:rPr lang="en-US" sz="3200" b="1" dirty="0"/>
              <a:t> </a:t>
            </a:r>
            <a:r>
              <a:rPr lang="en-US" sz="3200" b="1" dirty="0" smtClean="0"/>
              <a:t>teacher </a:t>
            </a:r>
            <a:br>
              <a:rPr lang="en-US" sz="3200" b="1" dirty="0" smtClean="0"/>
            </a:br>
            <a:r>
              <a:rPr lang="en-US" sz="3200" b="1" dirty="0" smtClean="0"/>
              <a:t>or student actions for the focus mathematics teaching practices.</a:t>
            </a:r>
          </a:p>
          <a:p>
            <a:pPr algn="ctr">
              <a:spcAft>
                <a:spcPts val="1800"/>
              </a:spcAft>
            </a:pPr>
            <a:endParaRPr lang="en-US" sz="3200" b="1" dirty="0"/>
          </a:p>
        </p:txBody>
      </p:sp>
    </p:spTree>
    <p:extLst>
      <p:ext uri="{BB962C8B-B14F-4D97-AF65-F5344CB8AC3E}">
        <p14:creationId xmlns:p14="http://schemas.microsoft.com/office/powerpoint/2010/main" val="262256411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sp>
        <p:nvSpPr>
          <p:cNvPr id="7" name="Title 2"/>
          <p:cNvSpPr txBox="1">
            <a:spLocks/>
          </p:cNvSpPr>
          <p:nvPr/>
        </p:nvSpPr>
        <p:spPr>
          <a:xfrm>
            <a:off x="914400" y="227455"/>
            <a:ext cx="8229600" cy="86243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3200" dirty="0" smtClean="0">
                <a:latin typeface="Calibri"/>
                <a:cs typeface="Calibri"/>
              </a:rPr>
              <a:t>Discussing the Video</a:t>
            </a:r>
          </a:p>
          <a:p>
            <a:r>
              <a:rPr lang="en-US" sz="3200" dirty="0" smtClean="0">
                <a:latin typeface="Calibri"/>
                <a:cs typeface="Calibri"/>
              </a:rPr>
              <a:t>“Pose Purposeful Questions” </a:t>
            </a:r>
            <a:endParaRPr lang="en-US" sz="3200" dirty="0">
              <a:latin typeface="Calibri"/>
              <a:cs typeface="Calibri"/>
            </a:endParaRPr>
          </a:p>
        </p:txBody>
      </p:sp>
      <p:sp>
        <p:nvSpPr>
          <p:cNvPr id="5" name="Content Placeholder 10"/>
          <p:cNvSpPr txBox="1">
            <a:spLocks/>
          </p:cNvSpPr>
          <p:nvPr/>
        </p:nvSpPr>
        <p:spPr>
          <a:xfrm>
            <a:off x="1111634" y="1688747"/>
            <a:ext cx="7627176" cy="4565912"/>
          </a:xfrm>
          <a:prstGeom prst="rect">
            <a:avLst/>
          </a:prstGeom>
          <a:no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spcBef>
                <a:spcPts val="0"/>
              </a:spcBef>
              <a:buClrTx/>
              <a:buNone/>
            </a:pPr>
            <a:r>
              <a:rPr lang="en-US" sz="3200" dirty="0" smtClean="0"/>
              <a:t>Which of the teacher and student actions were attended to in the lesson and how did each support student learning of fractions?</a:t>
            </a:r>
          </a:p>
          <a:p>
            <a:pPr marL="0" indent="0">
              <a:spcBef>
                <a:spcPts val="0"/>
              </a:spcBef>
              <a:buClrTx/>
              <a:buNone/>
            </a:pPr>
            <a:endParaRPr lang="en-US" sz="3200" dirty="0"/>
          </a:p>
          <a:p>
            <a:pPr marL="0" indent="0">
              <a:spcBef>
                <a:spcPts val="0"/>
              </a:spcBef>
              <a:buClrTx/>
              <a:buNone/>
            </a:pPr>
            <a:r>
              <a:rPr lang="en-US" sz="3200" dirty="0" smtClean="0"/>
              <a:t>What were some key questions posed by the teacher and what purpose did each serve to support student learning?</a:t>
            </a:r>
          </a:p>
        </p:txBody>
      </p:sp>
    </p:spTree>
    <p:extLst>
      <p:ext uri="{BB962C8B-B14F-4D97-AF65-F5344CB8AC3E}">
        <p14:creationId xmlns:p14="http://schemas.microsoft.com/office/powerpoint/2010/main" val="19566902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20618" y="1321977"/>
            <a:ext cx="7856682" cy="4088355"/>
          </a:xfrm>
          <a:prstGeom prst="rect">
            <a:avLst/>
          </a:prstGeom>
        </p:spPr>
        <p:txBody>
          <a:bodyPr vert="horz" lIns="91440" tIns="45720" rIns="91440" bIns="45720" rtlCol="0" anchor="t">
            <a:noAutofit/>
          </a:bodyPr>
          <a:lstStyle/>
          <a:p>
            <a:pPr>
              <a:spcAft>
                <a:spcPts val="600"/>
              </a:spcAft>
            </a:pPr>
            <a:endParaRPr lang="en-US" sz="3200" dirty="0">
              <a:solidFill>
                <a:srgbClr val="D95926"/>
              </a:solidFill>
            </a:endParaRPr>
          </a:p>
        </p:txBody>
      </p:sp>
      <p:sp>
        <p:nvSpPr>
          <p:cNvPr id="6" name="Rectangle 3"/>
          <p:cNvSpPr txBox="1">
            <a:spLocks noChangeArrowheads="1"/>
          </p:cNvSpPr>
          <p:nvPr/>
        </p:nvSpPr>
        <p:spPr>
          <a:xfrm>
            <a:off x="1114883"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Calibri"/>
            </a:endParaRPr>
          </a:p>
        </p:txBody>
      </p:sp>
      <p:sp>
        <p:nvSpPr>
          <p:cNvPr id="8" name="Title 2"/>
          <p:cNvSpPr txBox="1">
            <a:spLocks/>
          </p:cNvSpPr>
          <p:nvPr/>
        </p:nvSpPr>
        <p:spPr>
          <a:xfrm>
            <a:off x="246430" y="95254"/>
            <a:ext cx="8897570" cy="82783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latin typeface="+mn-lt"/>
                <a:cs typeface="Calibri"/>
              </a:rPr>
              <a:t>Pose Purposeful Questions</a:t>
            </a:r>
          </a:p>
          <a:p>
            <a:r>
              <a:rPr lang="en-US" sz="2800" b="1" dirty="0" smtClean="0">
                <a:latin typeface="+mn-lt"/>
                <a:cs typeface="Calibri"/>
              </a:rPr>
              <a:t>Teacher and Student Actions</a:t>
            </a:r>
          </a:p>
        </p:txBody>
      </p:sp>
      <p:graphicFrame>
        <p:nvGraphicFramePr>
          <p:cNvPr id="3" name="Table 2"/>
          <p:cNvGraphicFramePr>
            <a:graphicFrameLocks noGrp="1"/>
          </p:cNvGraphicFramePr>
          <p:nvPr>
            <p:extLst>
              <p:ext uri="{D42A27DB-BD31-4B8C-83A1-F6EECF244321}">
                <p14:modId xmlns:p14="http://schemas.microsoft.com/office/powerpoint/2010/main" val="3433164319"/>
              </p:ext>
            </p:extLst>
          </p:nvPr>
        </p:nvGraphicFramePr>
        <p:xfrm>
          <a:off x="227474" y="1007745"/>
          <a:ext cx="8897570" cy="5802870"/>
        </p:xfrm>
        <a:graphic>
          <a:graphicData uri="http://schemas.openxmlformats.org/drawingml/2006/table">
            <a:tbl>
              <a:tblPr firstRow="1" bandRow="1">
                <a:tableStyleId>{5C22544A-7EE6-4342-B048-85BDC9FD1C3A}</a:tableStyleId>
              </a:tblPr>
              <a:tblGrid>
                <a:gridCol w="4448785"/>
                <a:gridCol w="4448785"/>
              </a:tblGrid>
              <a:tr h="412108">
                <a:tc>
                  <a:txBody>
                    <a:bodyPr/>
                    <a:lstStyle/>
                    <a:p>
                      <a:pPr algn="ctr">
                        <a:spcAft>
                          <a:spcPts val="600"/>
                        </a:spcAft>
                      </a:pPr>
                      <a:r>
                        <a:rPr lang="en-US" sz="2000" dirty="0" smtClean="0"/>
                        <a:t>What</a:t>
                      </a:r>
                      <a:r>
                        <a:rPr lang="en-US" sz="2000" baseline="0" dirty="0" smtClean="0"/>
                        <a:t> are teachers doing?</a:t>
                      </a:r>
                      <a:endParaRPr lang="en-US" sz="2000" dirty="0"/>
                    </a:p>
                  </a:txBody>
                  <a:tcPr>
                    <a:solidFill>
                      <a:srgbClr val="004080"/>
                    </a:solidFill>
                  </a:tcPr>
                </a:tc>
                <a:tc>
                  <a:txBody>
                    <a:bodyPr/>
                    <a:lstStyle/>
                    <a:p>
                      <a:pPr algn="ctr">
                        <a:spcAft>
                          <a:spcPts val="600"/>
                        </a:spcAft>
                      </a:pPr>
                      <a:r>
                        <a:rPr lang="en-US" sz="2000" dirty="0" smtClean="0"/>
                        <a:t>What</a:t>
                      </a:r>
                      <a:r>
                        <a:rPr lang="en-US" sz="2000" baseline="0" dirty="0" smtClean="0"/>
                        <a:t> are students doing?</a:t>
                      </a:r>
                      <a:endParaRPr lang="en-US" sz="2000" dirty="0"/>
                    </a:p>
                  </a:txBody>
                  <a:tcPr>
                    <a:solidFill>
                      <a:srgbClr val="004080"/>
                    </a:solidFill>
                  </a:tcPr>
                </a:tc>
              </a:tr>
              <a:tr h="5390762">
                <a:tc>
                  <a:txBody>
                    <a:bodyPr/>
                    <a:lstStyle/>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Advancing student understanding by asking questions that build on, but do not take over or funnel, student thinking.</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Making certain to ask questions that go beyond gathering information to probing thinking and requiring explanation and justification.</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Asking intentional questions that make the mathematics more visible and accessible for student examination and discussion.</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Allowing sufficient wait time so that more students can formulate and offer responses.</a:t>
                      </a:r>
                    </a:p>
                    <a:p>
                      <a:pPr marL="285750" indent="-285750">
                        <a:spcAft>
                          <a:spcPts val="600"/>
                        </a:spcAft>
                        <a:buFont typeface="Arial"/>
                        <a:buChar char="•"/>
                      </a:pPr>
                      <a:endParaRPr lang="en-US" sz="2000" b="0" i="0" u="none" strike="noStrike" kern="1200" baseline="0" dirty="0" smtClean="0">
                        <a:solidFill>
                          <a:schemeClr val="dk1"/>
                        </a:solidFill>
                        <a:latin typeface="+mn-lt"/>
                        <a:ea typeface="+mn-ea"/>
                        <a:cs typeface="+mn-cs"/>
                      </a:endParaRPr>
                    </a:p>
                  </a:txBody>
                  <a:tcPr/>
                </a:tc>
                <a:tc>
                  <a:txBody>
                    <a:bodyPr/>
                    <a:lstStyle/>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Expecting to be asked to explain, clarify, and elaborate on their thinking.</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Thinking carefully about how to present their responses to questions clearly, without rushing to respond quickly.</a:t>
                      </a:r>
                    </a:p>
                    <a:p>
                      <a:pPr marL="285750" indent="-285750">
                        <a:spcAft>
                          <a:spcPts val="600"/>
                        </a:spcAft>
                        <a:buFont typeface="Arial"/>
                        <a:buChar char="•"/>
                      </a:pPr>
                      <a:r>
                        <a:rPr lang="en-US" sz="2000" b="0" i="0" u="none" strike="noStrike" kern="1200" baseline="0" dirty="0" smtClean="0">
                          <a:solidFill>
                            <a:schemeClr val="dk1"/>
                          </a:solidFill>
                          <a:latin typeface="+mn-lt"/>
                          <a:ea typeface="+mn-ea"/>
                          <a:cs typeface="+mn-cs"/>
                        </a:rPr>
                        <a:t>Reflecting on and justifying their reasoning, not simply providing answers.</a:t>
                      </a:r>
                    </a:p>
                    <a:p>
                      <a:pPr marL="285750" indent="-285750">
                        <a:spcAft>
                          <a:spcPts val="0"/>
                        </a:spcAft>
                        <a:buFont typeface="Arial"/>
                        <a:buChar char="•"/>
                      </a:pPr>
                      <a:r>
                        <a:rPr lang="en-US" sz="2000" b="0" i="0" u="none" strike="noStrike" kern="1200" baseline="0" dirty="0" smtClean="0">
                          <a:solidFill>
                            <a:schemeClr val="dk1"/>
                          </a:solidFill>
                          <a:latin typeface="+mn-lt"/>
                          <a:ea typeface="+mn-ea"/>
                          <a:cs typeface="+mn-cs"/>
                        </a:rPr>
                        <a:t>Listening to, commenting on, and questioning the contributions of their classmates.</a:t>
                      </a:r>
                      <a:endParaRPr lang="en-US" sz="2000" dirty="0"/>
                    </a:p>
                  </a:txBody>
                  <a:tcPr/>
                </a:tc>
              </a:tr>
            </a:tbl>
          </a:graphicData>
        </a:graphic>
      </p:graphicFrame>
      <p:sp>
        <p:nvSpPr>
          <p:cNvPr id="4" name="Rectangle 3"/>
          <p:cNvSpPr/>
          <p:nvPr/>
        </p:nvSpPr>
        <p:spPr>
          <a:xfrm>
            <a:off x="6715114" y="6261951"/>
            <a:ext cx="2268194" cy="374461"/>
          </a:xfrm>
          <a:prstGeom prst="rect">
            <a:avLst/>
          </a:prstGeom>
        </p:spPr>
        <p:txBody>
          <a:bodyPr wrap="none">
            <a:spAutoFit/>
          </a:bodyPr>
          <a:lstStyle/>
          <a:p>
            <a:pPr algn="r">
              <a:lnSpc>
                <a:spcPct val="90000"/>
              </a:lnSpc>
              <a:spcBef>
                <a:spcPts val="600"/>
              </a:spcBef>
            </a:pPr>
            <a:r>
              <a:rPr lang="en-US" sz="2000" dirty="0">
                <a:solidFill>
                  <a:srgbClr val="000000"/>
                </a:solidFill>
                <a:cs typeface="Calibri"/>
              </a:rPr>
              <a:t>(NCTM, 2014, p. </a:t>
            </a:r>
            <a:r>
              <a:rPr lang="en-US" sz="2000" dirty="0" smtClean="0">
                <a:solidFill>
                  <a:srgbClr val="000000"/>
                </a:solidFill>
                <a:cs typeface="Calibri"/>
              </a:rPr>
              <a:t>41)</a:t>
            </a:r>
            <a:endParaRPr lang="en-US" sz="2000" dirty="0">
              <a:solidFill>
                <a:srgbClr val="000000"/>
              </a:solidFill>
              <a:cs typeface="Calibri"/>
            </a:endParaRPr>
          </a:p>
        </p:txBody>
      </p:sp>
    </p:spTree>
    <p:extLst>
      <p:ext uri="{BB962C8B-B14F-4D97-AF65-F5344CB8AC3E}">
        <p14:creationId xmlns:p14="http://schemas.microsoft.com/office/powerpoint/2010/main" val="25160476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0"/>
          <p:cNvSpPr txBox="1">
            <a:spLocks/>
          </p:cNvSpPr>
          <p:nvPr/>
        </p:nvSpPr>
        <p:spPr>
          <a:xfrm>
            <a:off x="1008984" y="1715768"/>
            <a:ext cx="8128385" cy="4052990"/>
          </a:xfrm>
          <a:prstGeom prst="rect">
            <a:avLst/>
          </a:prstGeom>
          <a:no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spcBef>
                <a:spcPts val="0"/>
              </a:spcBef>
              <a:buClrTx/>
              <a:buNone/>
            </a:pPr>
            <a:r>
              <a:rPr lang="en-US" sz="3200" dirty="0" smtClean="0"/>
              <a:t>Which of the teacher and student actions were attended to in the lesson and how did each support student learning of fractions?</a:t>
            </a:r>
          </a:p>
          <a:p>
            <a:pPr marL="0" indent="0">
              <a:spcBef>
                <a:spcPts val="0"/>
              </a:spcBef>
              <a:buClrTx/>
              <a:buNone/>
            </a:pPr>
            <a:endParaRPr lang="en-US" sz="3200" dirty="0"/>
          </a:p>
          <a:p>
            <a:pPr marL="0" indent="0">
              <a:spcBef>
                <a:spcPts val="0"/>
              </a:spcBef>
              <a:buClrTx/>
              <a:buNone/>
            </a:pPr>
            <a:r>
              <a:rPr lang="en-US" sz="3200" dirty="0" smtClean="0"/>
              <a:t>How were representations used to </a:t>
            </a:r>
            <a:r>
              <a:rPr lang="en-US" sz="3200" dirty="0" smtClean="0">
                <a:solidFill>
                  <a:srgbClr val="000000"/>
                </a:solidFill>
                <a:cs typeface="Calibri"/>
              </a:rPr>
              <a:t>promote students’ ability </a:t>
            </a:r>
            <a:r>
              <a:rPr lang="en-US" sz="3200" dirty="0">
                <a:solidFill>
                  <a:srgbClr val="000000"/>
                </a:solidFill>
                <a:cs typeface="Calibri"/>
              </a:rPr>
              <a:t>to make sense of mathematical ideas and reason mathematically</a:t>
            </a:r>
            <a:r>
              <a:rPr lang="en-US" sz="3200" dirty="0" smtClean="0"/>
              <a:t>?</a:t>
            </a:r>
            <a:endParaRPr lang="en-US" sz="3200" dirty="0"/>
          </a:p>
          <a:p>
            <a:pPr marL="0" indent="0">
              <a:spcBef>
                <a:spcPts val="0"/>
              </a:spcBef>
              <a:buClrTx/>
              <a:buNone/>
            </a:pPr>
            <a:r>
              <a:rPr lang="en-US" sz="3200" dirty="0" smtClean="0"/>
              <a:t> </a:t>
            </a:r>
          </a:p>
        </p:txBody>
      </p:sp>
      <p:pic>
        <p:nvPicPr>
          <p:cNvPr id="6" name="Picture 5"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sp>
        <p:nvSpPr>
          <p:cNvPr id="7" name="Title 2"/>
          <p:cNvSpPr txBox="1">
            <a:spLocks/>
          </p:cNvSpPr>
          <p:nvPr/>
        </p:nvSpPr>
        <p:spPr>
          <a:xfrm>
            <a:off x="914400" y="227455"/>
            <a:ext cx="8229600" cy="86243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3200" dirty="0" smtClean="0">
                <a:latin typeface="Calibri"/>
                <a:cs typeface="Calibri"/>
              </a:rPr>
              <a:t>Discussing the Video</a:t>
            </a:r>
          </a:p>
          <a:p>
            <a:r>
              <a:rPr lang="en-US" sz="3200" dirty="0" smtClean="0">
                <a:latin typeface="Calibri"/>
                <a:cs typeface="Calibri"/>
              </a:rPr>
              <a:t>“Use and Connect Representations” </a:t>
            </a:r>
            <a:endParaRPr lang="en-US" sz="3200" dirty="0">
              <a:latin typeface="Calibri"/>
              <a:cs typeface="Calibri"/>
            </a:endParaRPr>
          </a:p>
        </p:txBody>
      </p:sp>
    </p:spTree>
    <p:extLst>
      <p:ext uri="{BB962C8B-B14F-4D97-AF65-F5344CB8AC3E}">
        <p14:creationId xmlns:p14="http://schemas.microsoft.com/office/powerpoint/2010/main" val="35934795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20618" y="1321977"/>
            <a:ext cx="7856682" cy="4088355"/>
          </a:xfrm>
          <a:prstGeom prst="rect">
            <a:avLst/>
          </a:prstGeom>
        </p:spPr>
        <p:txBody>
          <a:bodyPr vert="horz" lIns="91440" tIns="45720" rIns="91440" bIns="45720" rtlCol="0" anchor="t">
            <a:noAutofit/>
          </a:bodyPr>
          <a:lstStyle/>
          <a:p>
            <a:pPr>
              <a:spcAft>
                <a:spcPts val="600"/>
              </a:spcAft>
            </a:pPr>
            <a:endParaRPr lang="en-US" sz="3200" dirty="0">
              <a:solidFill>
                <a:srgbClr val="D95926"/>
              </a:solidFill>
            </a:endParaRPr>
          </a:p>
        </p:txBody>
      </p:sp>
      <p:sp>
        <p:nvSpPr>
          <p:cNvPr id="6" name="Rectangle 3"/>
          <p:cNvSpPr txBox="1">
            <a:spLocks noChangeArrowheads="1"/>
          </p:cNvSpPr>
          <p:nvPr/>
        </p:nvSpPr>
        <p:spPr>
          <a:xfrm>
            <a:off x="1114883"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Calibri"/>
            </a:endParaRPr>
          </a:p>
        </p:txBody>
      </p:sp>
      <p:sp>
        <p:nvSpPr>
          <p:cNvPr id="8" name="Title 2"/>
          <p:cNvSpPr txBox="1">
            <a:spLocks/>
          </p:cNvSpPr>
          <p:nvPr/>
        </p:nvSpPr>
        <p:spPr>
          <a:xfrm>
            <a:off x="246430" y="95254"/>
            <a:ext cx="8897570" cy="82783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latin typeface="+mn-lt"/>
                <a:cs typeface="Calibri"/>
              </a:rPr>
              <a:t>Use and Connect Mathematical Representations</a:t>
            </a:r>
          </a:p>
          <a:p>
            <a:r>
              <a:rPr lang="en-US" sz="2800" b="1" dirty="0" smtClean="0">
                <a:latin typeface="+mn-lt"/>
                <a:cs typeface="Calibri"/>
              </a:rPr>
              <a:t>Teacher and Student Actions</a:t>
            </a:r>
          </a:p>
        </p:txBody>
      </p:sp>
      <p:graphicFrame>
        <p:nvGraphicFramePr>
          <p:cNvPr id="3" name="Table 2"/>
          <p:cNvGraphicFramePr>
            <a:graphicFrameLocks noGrp="1"/>
          </p:cNvGraphicFramePr>
          <p:nvPr>
            <p:extLst>
              <p:ext uri="{D42A27DB-BD31-4B8C-83A1-F6EECF244321}">
                <p14:modId xmlns:p14="http://schemas.microsoft.com/office/powerpoint/2010/main" val="888084979"/>
              </p:ext>
            </p:extLst>
          </p:nvPr>
        </p:nvGraphicFramePr>
        <p:xfrm>
          <a:off x="123214" y="969837"/>
          <a:ext cx="9001830" cy="5822309"/>
        </p:xfrm>
        <a:graphic>
          <a:graphicData uri="http://schemas.openxmlformats.org/drawingml/2006/table">
            <a:tbl>
              <a:tblPr firstRow="1" bandRow="1">
                <a:tableStyleId>{5C22544A-7EE6-4342-B048-85BDC9FD1C3A}</a:tableStyleId>
              </a:tblPr>
              <a:tblGrid>
                <a:gridCol w="4500915"/>
                <a:gridCol w="4500915"/>
              </a:tblGrid>
              <a:tr h="412108">
                <a:tc>
                  <a:txBody>
                    <a:bodyPr/>
                    <a:lstStyle/>
                    <a:p>
                      <a:pPr algn="ctr">
                        <a:spcAft>
                          <a:spcPts val="600"/>
                        </a:spcAft>
                      </a:pPr>
                      <a:r>
                        <a:rPr lang="en-US" sz="1800" dirty="0" smtClean="0"/>
                        <a:t>What</a:t>
                      </a:r>
                      <a:r>
                        <a:rPr lang="en-US" sz="1800" baseline="0" dirty="0" smtClean="0"/>
                        <a:t> are teachers doing?</a:t>
                      </a:r>
                      <a:endParaRPr lang="en-US" sz="1800" dirty="0"/>
                    </a:p>
                  </a:txBody>
                  <a:tcPr>
                    <a:solidFill>
                      <a:srgbClr val="004080"/>
                    </a:solidFill>
                  </a:tcPr>
                </a:tc>
                <a:tc>
                  <a:txBody>
                    <a:bodyPr/>
                    <a:lstStyle/>
                    <a:p>
                      <a:pPr algn="ctr">
                        <a:spcAft>
                          <a:spcPts val="600"/>
                        </a:spcAft>
                      </a:pPr>
                      <a:r>
                        <a:rPr lang="en-US" sz="1800" dirty="0" smtClean="0"/>
                        <a:t>What</a:t>
                      </a:r>
                      <a:r>
                        <a:rPr lang="en-US" sz="1800" baseline="0" dirty="0" smtClean="0"/>
                        <a:t> are students doing?</a:t>
                      </a:r>
                      <a:endParaRPr lang="en-US" sz="1800" dirty="0"/>
                    </a:p>
                  </a:txBody>
                  <a:tcPr>
                    <a:solidFill>
                      <a:srgbClr val="004080"/>
                    </a:solidFill>
                  </a:tcPr>
                </a:tc>
              </a:tr>
              <a:tr h="5390762">
                <a:tc>
                  <a:txBody>
                    <a:bodyPr/>
                    <a:lstStyle/>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Selecting tasks that allow students to decide which representations to use in making sense of the problems.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Allocating substantial instructional time for students to use, discuss, and make connections among representations.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Introducing forms of representations that can be useful to students.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Asking students to make math drawings or use other visual supports to explain and justify their reasoning.</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Focusing students’ attention on the structure or essential features of mathematical ideas that appear, regardless of the representation.</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Designing ways to elicit and assess students’ abilities to use representations meaningfully to solve problems.</a:t>
                      </a:r>
                    </a:p>
                  </a:txBody>
                  <a:tcPr/>
                </a:tc>
                <a:tc>
                  <a:txBody>
                    <a:bodyPr/>
                    <a:lstStyle/>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Using multiple forms of representations to make sense of and understand mathematics.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Describing and justifying their mathematical understanding and reasoning with drawings, diagrams, and other representations.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Making choices about which forms of representations to use as tools for solving problems.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Sketching diagrams to make sense of problem situations.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Contextualizing mathematical ideas by connecting them to real-world situations.</a:t>
                      </a:r>
                    </a:p>
                    <a:p>
                      <a:pPr marL="171450" indent="-171450">
                        <a:spcAft>
                          <a:spcPts val="600"/>
                        </a:spcAft>
                        <a:buFont typeface="Arial"/>
                        <a:buChar char="•"/>
                      </a:pPr>
                      <a:r>
                        <a:rPr lang="en-US" sz="1800" b="0" i="0" u="none" strike="noStrike" kern="1200" baseline="0" dirty="0" smtClean="0">
                          <a:solidFill>
                            <a:schemeClr val="dk1"/>
                          </a:solidFill>
                          <a:latin typeface="+mn-lt"/>
                          <a:ea typeface="+mn-ea"/>
                          <a:cs typeface="+mn-cs"/>
                        </a:rPr>
                        <a:t>Considering the advantages or suitability of using various representations when solving problems.</a:t>
                      </a:r>
                      <a:endParaRPr lang="en-US" sz="1800" dirty="0"/>
                    </a:p>
                  </a:txBody>
                  <a:tcPr/>
                </a:tc>
              </a:tr>
            </a:tbl>
          </a:graphicData>
        </a:graphic>
      </p:graphicFrame>
      <p:sp>
        <p:nvSpPr>
          <p:cNvPr id="4" name="Rectangle 3"/>
          <p:cNvSpPr/>
          <p:nvPr/>
        </p:nvSpPr>
        <p:spPr>
          <a:xfrm>
            <a:off x="6923467" y="6388948"/>
            <a:ext cx="2059841" cy="346249"/>
          </a:xfrm>
          <a:prstGeom prst="rect">
            <a:avLst/>
          </a:prstGeom>
        </p:spPr>
        <p:txBody>
          <a:bodyPr wrap="none">
            <a:spAutoFit/>
          </a:bodyPr>
          <a:lstStyle/>
          <a:p>
            <a:pPr algn="r">
              <a:lnSpc>
                <a:spcPct val="90000"/>
              </a:lnSpc>
              <a:spcBef>
                <a:spcPts val="600"/>
              </a:spcBef>
            </a:pPr>
            <a:r>
              <a:rPr lang="en-US" dirty="0">
                <a:solidFill>
                  <a:srgbClr val="000000"/>
                </a:solidFill>
                <a:cs typeface="Calibri"/>
              </a:rPr>
              <a:t>(NCTM, 2014, p. </a:t>
            </a:r>
            <a:r>
              <a:rPr lang="en-US" dirty="0" smtClean="0">
                <a:solidFill>
                  <a:srgbClr val="000000"/>
                </a:solidFill>
                <a:cs typeface="Calibri"/>
              </a:rPr>
              <a:t>29)</a:t>
            </a:r>
            <a:endParaRPr lang="en-US" dirty="0">
              <a:solidFill>
                <a:srgbClr val="000000"/>
              </a:solidFill>
              <a:cs typeface="Calibri"/>
            </a:endParaRPr>
          </a:p>
        </p:txBody>
      </p:sp>
    </p:spTree>
    <p:extLst>
      <p:ext uri="{BB962C8B-B14F-4D97-AF65-F5344CB8AC3E}">
        <p14:creationId xmlns:p14="http://schemas.microsoft.com/office/powerpoint/2010/main" val="21631793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60824" y="182743"/>
            <a:ext cx="8083176" cy="1143000"/>
          </a:xfrm>
          <a:prstGeom prst="rect">
            <a:avLst/>
          </a:prstGeom>
        </p:spPr>
        <p:txBody>
          <a:bodyPr vert="horz" lIns="91440" tIns="45720" rIns="91440" bIns="45720" rtlCol="0" anchor="ctr">
            <a:noAutofit/>
          </a:bodyPr>
          <a:lstStyle/>
          <a:p>
            <a:pPr lvl="0" algn="ctr">
              <a:spcBef>
                <a:spcPct val="0"/>
              </a:spcBef>
              <a:defRPr/>
            </a:pPr>
            <a:r>
              <a:rPr lang="en-US" sz="3600" b="1" dirty="0" smtClean="0">
                <a:solidFill>
                  <a:srgbClr val="000000"/>
                </a:solidFill>
                <a:latin typeface="+mj-lt"/>
                <a:cs typeface="Calibri"/>
              </a:rPr>
              <a:t>Teaching and Learning Principle</a:t>
            </a:r>
            <a:endParaRPr lang="en-US" sz="3600" b="1" dirty="0" smtClean="0">
              <a:solidFill>
                <a:srgbClr val="000000"/>
              </a:solidFill>
              <a:latin typeface="+mj-lt"/>
              <a:ea typeface="Calibri"/>
              <a:cs typeface="Calibri"/>
            </a:endParaRPr>
          </a:p>
        </p:txBody>
      </p:sp>
      <p:sp>
        <p:nvSpPr>
          <p:cNvPr id="6" name="Rectangle 3"/>
          <p:cNvSpPr txBox="1">
            <a:spLocks noChangeArrowheads="1"/>
          </p:cNvSpPr>
          <p:nvPr/>
        </p:nvSpPr>
        <p:spPr>
          <a:xfrm>
            <a:off x="1060824" y="1460119"/>
            <a:ext cx="7908658" cy="4191000"/>
          </a:xfrm>
          <a:prstGeom prst="rect">
            <a:avLst/>
          </a:prstGeom>
          <a:solidFill>
            <a:schemeClr val="accent1">
              <a:lumMod val="20000"/>
              <a:lumOff val="80000"/>
            </a:schemeClr>
          </a:solidFill>
          <a:ln>
            <a:solidFill>
              <a:srgbClr val="4F81BD"/>
            </a:solidFill>
          </a:ln>
        </p:spPr>
        <p:txBody>
          <a:bodyPr vert="horz" lIns="91440" tIns="45720" rIns="91440" bIns="45720" rtlCol="0">
            <a:noAutofit/>
          </a:bodyPr>
          <a:lstStyle/>
          <a:p>
            <a:pPr>
              <a:spcBef>
                <a:spcPts val="600"/>
              </a:spcBef>
            </a:pPr>
            <a:endParaRPr lang="en-US" sz="1400" dirty="0" smtClean="0">
              <a:solidFill>
                <a:srgbClr val="000000"/>
              </a:solidFill>
              <a:cs typeface="Calibri"/>
            </a:endParaRPr>
          </a:p>
          <a:p>
            <a:pPr>
              <a:lnSpc>
                <a:spcPct val="110000"/>
              </a:lnSpc>
              <a:spcBef>
                <a:spcPts val="600"/>
              </a:spcBef>
            </a:pPr>
            <a:r>
              <a:rPr lang="en-US" sz="2800" dirty="0" smtClean="0">
                <a:solidFill>
                  <a:srgbClr val="000000"/>
                </a:solidFill>
                <a:cs typeface="Calibri"/>
              </a:rPr>
              <a:t>An excellent mathematics program requires effective teaching that engages students in meaningful learning through individual and collaborative experiences that promote their ability to make sense of mathematical ideas and reason mathematically.</a:t>
            </a:r>
            <a:endParaRPr lang="en-US" sz="2800" dirty="0">
              <a:solidFill>
                <a:srgbClr val="000000"/>
              </a:solidFill>
              <a:cs typeface="Calibri"/>
            </a:endParaRPr>
          </a:p>
        </p:txBody>
      </p:sp>
      <p:sp>
        <p:nvSpPr>
          <p:cNvPr id="3" name="TextBox 2"/>
          <p:cNvSpPr txBox="1"/>
          <p:nvPr/>
        </p:nvSpPr>
        <p:spPr>
          <a:xfrm>
            <a:off x="3854154" y="4485657"/>
            <a:ext cx="5115328" cy="461665"/>
          </a:xfrm>
          <a:prstGeom prst="rect">
            <a:avLst/>
          </a:prstGeom>
          <a:noFill/>
        </p:spPr>
        <p:txBody>
          <a:bodyPr wrap="none" rtlCol="0">
            <a:spAutoFit/>
          </a:bodyPr>
          <a:lstStyle/>
          <a:p>
            <a:r>
              <a:rPr lang="en-US" sz="2400" i="1" dirty="0" smtClean="0"/>
              <a:t>Principles to Actions </a:t>
            </a:r>
            <a:r>
              <a:rPr lang="en-US" sz="2400" dirty="0" smtClean="0"/>
              <a:t>(NCTM, 2014, p. 7) </a:t>
            </a:r>
            <a:endParaRPr lang="en-US" sz="2400" dirty="0"/>
          </a:p>
        </p:txBody>
      </p:sp>
      <p:pic>
        <p:nvPicPr>
          <p:cNvPr id="7" name="Picture 6"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1373" y="6150148"/>
            <a:ext cx="2673270" cy="696059"/>
          </a:xfrm>
          <a:prstGeom prst="rect">
            <a:avLst/>
          </a:prstGeom>
        </p:spPr>
      </p:pic>
    </p:spTree>
    <p:extLst>
      <p:ext uri="{BB962C8B-B14F-4D97-AF65-F5344CB8AC3E}">
        <p14:creationId xmlns:p14="http://schemas.microsoft.com/office/powerpoint/2010/main" val="257178074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rgbClr val="004080"/>
          </a:solidFill>
          <a:ln>
            <a:noFill/>
          </a:ln>
          <a:effectLst>
            <a:outerShdw blurRad="50800" dist="38100" dir="2700000">
              <a:srgbClr val="000000">
                <a:alpha val="43000"/>
              </a:srgbClr>
            </a:outerShdw>
          </a:effectLst>
        </p:spPr>
        <p:txBody>
          <a:bodyPr anchor="t">
            <a:noAutofit/>
          </a:bodyPr>
          <a:lstStyle/>
          <a:p>
            <a:pPr algn="ctr"/>
            <a:endParaRPr lang="en-US" sz="4000" i="1" dirty="0" smtClean="0">
              <a:solidFill>
                <a:schemeClr val="bg1"/>
              </a:solidFill>
              <a:cs typeface="Calibri"/>
            </a:endParaRPr>
          </a:p>
          <a:p>
            <a:pPr marL="568325" defTabSz="511175"/>
            <a:r>
              <a:rPr lang="en-US" sz="4000" i="1" dirty="0" smtClean="0">
                <a:solidFill>
                  <a:schemeClr val="bg1"/>
                </a:solidFill>
                <a:cs typeface="Calibri"/>
              </a:rPr>
              <a:t>Reflecting on the...</a:t>
            </a:r>
          </a:p>
          <a:p>
            <a:pPr marL="568325" defTabSz="511175"/>
            <a:r>
              <a:rPr lang="en-US" sz="4000" i="1" dirty="0" smtClean="0">
                <a:solidFill>
                  <a:schemeClr val="bg1"/>
                </a:solidFill>
                <a:cs typeface="Calibri"/>
              </a:rPr>
              <a:t>Effective Mathematics </a:t>
            </a:r>
          </a:p>
          <a:p>
            <a:pPr marL="568325" defTabSz="511175"/>
            <a:r>
              <a:rPr lang="en-US" sz="4000" i="1" dirty="0" smtClean="0">
                <a:solidFill>
                  <a:schemeClr val="bg1"/>
                </a:solidFill>
                <a:cs typeface="Calibri"/>
              </a:rPr>
              <a:t>Teaching Practices</a:t>
            </a:r>
          </a:p>
        </p:txBody>
      </p:sp>
      <p:pic>
        <p:nvPicPr>
          <p:cNvPr id="3" name="Picture 2" descr="14861 principles to action cover.ps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48152">
            <a:off x="7060092" y="2118938"/>
            <a:ext cx="1251432" cy="1782992"/>
          </a:xfrm>
          <a:prstGeom prst="rect">
            <a:avLst/>
          </a:prstGeom>
          <a:ln w="6350" cmpd="sng">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7123608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0915" y="805234"/>
            <a:ext cx="7480911" cy="4857754"/>
          </a:xfrm>
        </p:spPr>
        <p:txBody>
          <a:bodyPr>
            <a:noAutofit/>
          </a:bodyPr>
          <a:lstStyle/>
          <a:p>
            <a:pPr marL="0" indent="0" algn="ctr">
              <a:buNone/>
            </a:pPr>
            <a:endParaRPr lang="en-US" sz="3200" b="1" dirty="0" smtClean="0">
              <a:latin typeface="Verdana"/>
              <a:ea typeface="Verdana" pitchFamily="34" charset="0"/>
              <a:cs typeface="Verdana"/>
            </a:endParaRPr>
          </a:p>
          <a:p>
            <a:pPr marL="0" indent="0" algn="ctr">
              <a:buNone/>
            </a:pPr>
            <a:r>
              <a:rPr lang="en-US" sz="3200" dirty="0" smtClean="0">
                <a:ea typeface="Verdana" pitchFamily="34" charset="0"/>
                <a:cs typeface="Verdana"/>
              </a:rPr>
              <a:t>As you reflect on the </a:t>
            </a:r>
            <a:br>
              <a:rPr lang="en-US" sz="3200" dirty="0" smtClean="0">
                <a:ea typeface="Verdana" pitchFamily="34" charset="0"/>
                <a:cs typeface="Verdana"/>
              </a:rPr>
            </a:br>
            <a:r>
              <a:rPr lang="en-US" sz="3200" b="1" i="1" dirty="0" smtClean="0">
                <a:ea typeface="Verdana" pitchFamily="34" charset="0"/>
                <a:cs typeface="Verdana"/>
              </a:rPr>
              <a:t>effective mathematics teaching practices </a:t>
            </a:r>
            <a:r>
              <a:rPr lang="en-US" sz="3200" dirty="0" smtClean="0">
                <a:ea typeface="Verdana" pitchFamily="34" charset="0"/>
                <a:cs typeface="Verdana"/>
              </a:rPr>
              <a:t>examined in this session, summarize one or two ideas or insights you might apply to your own classroom instruction.</a:t>
            </a:r>
            <a:endParaRPr lang="en-US" sz="3200" dirty="0"/>
          </a:p>
        </p:txBody>
      </p:sp>
    </p:spTree>
    <p:extLst>
      <p:ext uri="{BB962C8B-B14F-4D97-AF65-F5344CB8AC3E}">
        <p14:creationId xmlns:p14="http://schemas.microsoft.com/office/powerpoint/2010/main" val="318467146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55847" y="2230405"/>
            <a:ext cx="6398759" cy="1727679"/>
          </a:xfrm>
          <a:prstGeom prst="rect">
            <a:avLst/>
          </a:prstGeom>
          <a:noFill/>
          <a:ln w="9525">
            <a:noFill/>
            <a:miter lim="800000"/>
            <a:headEnd/>
            <a:tailEnd/>
          </a:ln>
        </p:spPr>
      </p:pic>
    </p:spTree>
    <p:extLst>
      <p:ext uri="{BB962C8B-B14F-4D97-AF65-F5344CB8AC3E}">
        <p14:creationId xmlns:p14="http://schemas.microsoft.com/office/powerpoint/2010/main" val="947377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a:solidFill>
                  <a:srgbClr val="FFFFFF"/>
                </a:solidFill>
              </a:rPr>
              <a:t>Ms. </a:t>
            </a:r>
            <a:r>
              <a:rPr lang="en-US" sz="3600" dirty="0" smtClean="0">
                <a:solidFill>
                  <a:srgbClr val="FFFFFF"/>
                </a:solidFill>
              </a:rPr>
              <a:t>Bill </a:t>
            </a:r>
          </a:p>
          <a:p>
            <a:pPr algn="ctr"/>
            <a:r>
              <a:rPr lang="en-US" sz="3600" dirty="0" smtClean="0">
                <a:solidFill>
                  <a:srgbClr val="FFFFFF"/>
                </a:solidFill>
                <a:cs typeface="Calibri"/>
              </a:rPr>
              <a:t>Third Grade Classroom</a:t>
            </a:r>
          </a:p>
          <a:p>
            <a:pPr algn="ctr"/>
            <a:r>
              <a:rPr lang="en-US" sz="3600" dirty="0" smtClean="0">
                <a:solidFill>
                  <a:srgbClr val="FFFFFF"/>
                </a:solidFill>
                <a:cs typeface="Calibri"/>
              </a:rPr>
              <a:t>“Bubble Gum Task”</a:t>
            </a:r>
            <a:endParaRPr lang="en-US" sz="3200" dirty="0">
              <a:solidFill>
                <a:srgbClr val="FFFFFF"/>
              </a:solidFill>
            </a:endParaRPr>
          </a:p>
        </p:txBody>
      </p:sp>
      <p:pic>
        <p:nvPicPr>
          <p:cNvPr id="9" name="Picture 8"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grpSp>
        <p:nvGrpSpPr>
          <p:cNvPr id="10" name="Group 9"/>
          <p:cNvGrpSpPr/>
          <p:nvPr/>
        </p:nvGrpSpPr>
        <p:grpSpPr>
          <a:xfrm>
            <a:off x="935318" y="6399528"/>
            <a:ext cx="2112820" cy="369332"/>
            <a:chOff x="2458357" y="3401778"/>
            <a:chExt cx="2374907" cy="369332"/>
          </a:xfrm>
        </p:grpSpPr>
        <p:sp>
          <p:nvSpPr>
            <p:cNvPr id="11" name="TextBox 10"/>
            <p:cNvSpPr txBox="1"/>
            <p:nvPr/>
          </p:nvSpPr>
          <p:spPr>
            <a:xfrm>
              <a:off x="2458357" y="3401778"/>
              <a:ext cx="2244324" cy="338554"/>
            </a:xfrm>
            <a:prstGeom prst="rect">
              <a:avLst/>
            </a:prstGeom>
            <a:noFill/>
          </p:spPr>
          <p:txBody>
            <a:bodyPr wrap="none" rtlCol="0">
              <a:spAutoFit/>
            </a:bodyPr>
            <a:lstStyle/>
            <a:p>
              <a:r>
                <a:rPr lang="en-US" sz="1600" dirty="0" smtClean="0">
                  <a:solidFill>
                    <a:schemeClr val="tx2">
                      <a:lumMod val="50000"/>
                    </a:schemeClr>
                  </a:solidFill>
                </a:rPr>
                <a:t>INSTITUTE for LEARNING</a:t>
              </a:r>
              <a:endParaRPr lang="en-US" sz="1600" dirty="0">
                <a:solidFill>
                  <a:schemeClr val="tx2">
                    <a:lumMod val="50000"/>
                  </a:schemeClr>
                </a:solidFill>
              </a:endParaRPr>
            </a:p>
          </p:txBody>
        </p:sp>
        <p:cxnSp>
          <p:nvCxnSpPr>
            <p:cNvPr id="12" name="Straight Connector 11"/>
            <p:cNvCxnSpPr/>
            <p:nvPr/>
          </p:nvCxnSpPr>
          <p:spPr>
            <a:xfrm>
              <a:off x="2576285" y="3771110"/>
              <a:ext cx="2256979" cy="0"/>
            </a:xfrm>
            <a:prstGeom prst="line">
              <a:avLst/>
            </a:prstGeom>
            <a:ln w="50800" cap="sq">
              <a:gradFill flip="none" rotWithShape="1">
                <a:gsLst>
                  <a:gs pos="0">
                    <a:schemeClr val="tx2">
                      <a:lumMod val="50000"/>
                    </a:schemeClr>
                  </a:gs>
                  <a:gs pos="100000">
                    <a:schemeClr val="tx2">
                      <a:lumMod val="40000"/>
                      <a:lumOff val="60000"/>
                    </a:schemeClr>
                  </a:gs>
                  <a:gs pos="37000">
                    <a:schemeClr val="tx2">
                      <a:lumMod val="7500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2565407" y="3469960"/>
              <a:ext cx="2258786" cy="0"/>
            </a:xfrm>
            <a:prstGeom prst="line">
              <a:avLst/>
            </a:prstGeom>
            <a:ln w="9525" cmpd="sng">
              <a:solidFill>
                <a:schemeClr val="tx2">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623390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20618" y="92119"/>
            <a:ext cx="7940502" cy="895576"/>
          </a:xfrm>
        </p:spPr>
        <p:txBody>
          <a:bodyPr>
            <a:noAutofit/>
          </a:bodyPr>
          <a:lstStyle/>
          <a:p>
            <a:r>
              <a:rPr lang="en-US" sz="2800" b="1" dirty="0" smtClean="0"/>
              <a:t>Ms. </a:t>
            </a:r>
            <a:r>
              <a:rPr lang="en-US" sz="2800" dirty="0" smtClean="0"/>
              <a:t>Bill</a:t>
            </a:r>
            <a:r>
              <a:rPr lang="en-US" sz="2800" dirty="0"/>
              <a:t> </a:t>
            </a:r>
            <a:r>
              <a:rPr lang="en-US" sz="2800" dirty="0" smtClean="0"/>
              <a:t>(Visiting Teacher)</a:t>
            </a:r>
            <a:r>
              <a:rPr lang="en-US" sz="2800" dirty="0"/>
              <a:t/>
            </a:r>
            <a:br>
              <a:rPr lang="en-US" sz="2800" dirty="0"/>
            </a:br>
            <a:r>
              <a:rPr lang="en-US" sz="2800" b="1" dirty="0" smtClean="0"/>
              <a:t>Mathematics Learning Goals</a:t>
            </a:r>
            <a:endParaRPr lang="en-US" sz="2800" b="1" dirty="0"/>
          </a:p>
        </p:txBody>
      </p:sp>
      <p:sp>
        <p:nvSpPr>
          <p:cNvPr id="5" name="Content Placeholder 4"/>
          <p:cNvSpPr>
            <a:spLocks noGrp="1"/>
          </p:cNvSpPr>
          <p:nvPr>
            <p:ph idx="1"/>
          </p:nvPr>
        </p:nvSpPr>
        <p:spPr>
          <a:xfrm>
            <a:off x="1020618" y="1127936"/>
            <a:ext cx="8123381" cy="5463263"/>
          </a:xfrm>
          <a:noFill/>
        </p:spPr>
        <p:txBody>
          <a:bodyPr>
            <a:noAutofit/>
          </a:bodyPr>
          <a:lstStyle/>
          <a:p>
            <a:pPr marL="0" indent="0">
              <a:lnSpc>
                <a:spcPct val="90000"/>
              </a:lnSpc>
              <a:spcAft>
                <a:spcPts val="1200"/>
              </a:spcAft>
              <a:buNone/>
            </a:pPr>
            <a:r>
              <a:rPr lang="en-US" sz="2200" dirty="0" smtClean="0"/>
              <a:t>Students will understand that:</a:t>
            </a:r>
          </a:p>
          <a:p>
            <a:pPr marL="223838" indent="-223838">
              <a:lnSpc>
                <a:spcPct val="90000"/>
              </a:lnSpc>
              <a:spcBef>
                <a:spcPts val="800"/>
              </a:spcBef>
              <a:spcAft>
                <a:spcPts val="1200"/>
              </a:spcAft>
            </a:pPr>
            <a:r>
              <a:rPr lang="en-US" sz="2200" dirty="0" smtClean="0"/>
              <a:t>fractions which refer to the same whole and have the same-size pieces, or common denominators, can be easily compared with each other because the size of the pieces is the same.</a:t>
            </a:r>
          </a:p>
          <a:p>
            <a:pPr marL="223838" lvl="0" indent="-223838">
              <a:lnSpc>
                <a:spcPct val="90000"/>
              </a:lnSpc>
              <a:spcBef>
                <a:spcPts val="800"/>
              </a:spcBef>
              <a:spcAft>
                <a:spcPts val="1200"/>
              </a:spcAft>
            </a:pPr>
            <a:r>
              <a:rPr lang="en-US" sz="2200" dirty="0" smtClean="0"/>
              <a:t>comparison </a:t>
            </a:r>
            <a:r>
              <a:rPr lang="en-US" sz="2200" dirty="0"/>
              <a:t>to </a:t>
            </a:r>
            <a:r>
              <a:rPr lang="en-US" sz="2200" dirty="0" smtClean="0"/>
              <a:t>a known </a:t>
            </a:r>
            <a:r>
              <a:rPr lang="en-US" sz="2200" dirty="0"/>
              <a:t>benchmark </a:t>
            </a:r>
            <a:r>
              <a:rPr lang="en-US" sz="2200" dirty="0" smtClean="0"/>
              <a:t>quantity </a:t>
            </a:r>
            <a:r>
              <a:rPr lang="en-US" sz="2200" dirty="0"/>
              <a:t>can help determine the relative size of a </a:t>
            </a:r>
            <a:r>
              <a:rPr lang="en-US" sz="2200" dirty="0" smtClean="0"/>
              <a:t>fraction because </a:t>
            </a:r>
            <a:r>
              <a:rPr lang="en-US" sz="2200" dirty="0"/>
              <a:t>the benchmark quantity can be seen as </a:t>
            </a:r>
            <a:r>
              <a:rPr lang="en-US" sz="2200" dirty="0" smtClean="0"/>
              <a:t>greater than, </a:t>
            </a:r>
            <a:r>
              <a:rPr lang="en-US" sz="2200" dirty="0"/>
              <a:t>less than, or the same as the </a:t>
            </a:r>
            <a:r>
              <a:rPr lang="en-US" sz="2200" dirty="0" smtClean="0"/>
              <a:t>fraction. </a:t>
            </a:r>
            <a:endParaRPr lang="en-US" sz="2200" dirty="0">
              <a:ea typeface="ＭＳ Ｐゴシック" charset="0"/>
              <a:cs typeface="Calibri"/>
            </a:endParaRPr>
          </a:p>
          <a:p>
            <a:pPr marL="223838" indent="-223838">
              <a:lnSpc>
                <a:spcPct val="90000"/>
              </a:lnSpc>
              <a:spcBef>
                <a:spcPts val="800"/>
              </a:spcBef>
              <a:spcAft>
                <a:spcPts val="1200"/>
              </a:spcAft>
            </a:pPr>
            <a:r>
              <a:rPr lang="en-US" sz="2200" dirty="0" smtClean="0"/>
              <a:t>fractions </a:t>
            </a:r>
            <a:r>
              <a:rPr lang="en-US" sz="2200" dirty="0"/>
              <a:t>are equivalent if </a:t>
            </a:r>
            <a:r>
              <a:rPr lang="en-US" sz="2200" dirty="0" smtClean="0"/>
              <a:t>they represent the same </a:t>
            </a:r>
            <a:r>
              <a:rPr lang="en-US" sz="2200" dirty="0"/>
              <a:t>portion of </a:t>
            </a:r>
            <a:r>
              <a:rPr lang="en-US" sz="2200" dirty="0" smtClean="0"/>
              <a:t>area </a:t>
            </a:r>
            <a:r>
              <a:rPr lang="en-US" sz="2200" dirty="0"/>
              <a:t>of </a:t>
            </a:r>
            <a:r>
              <a:rPr lang="en-US" sz="2200" dirty="0" smtClean="0"/>
              <a:t>a figure or </a:t>
            </a:r>
            <a:r>
              <a:rPr lang="en-US" sz="2200" dirty="0"/>
              <a:t>they </a:t>
            </a:r>
            <a:r>
              <a:rPr lang="en-US" sz="2200" dirty="0" smtClean="0"/>
              <a:t>name the </a:t>
            </a:r>
            <a:r>
              <a:rPr lang="en-US" sz="2200" dirty="0"/>
              <a:t>same point on the number line</a:t>
            </a:r>
            <a:r>
              <a:rPr lang="en-US" sz="2200" dirty="0" smtClean="0"/>
              <a:t>.</a:t>
            </a:r>
          </a:p>
          <a:p>
            <a:pPr marL="223838" lvl="0" indent="-223838">
              <a:lnSpc>
                <a:spcPct val="90000"/>
              </a:lnSpc>
              <a:spcBef>
                <a:spcPts val="800"/>
              </a:spcBef>
              <a:spcAft>
                <a:spcPts val="1200"/>
              </a:spcAft>
            </a:pPr>
            <a:r>
              <a:rPr lang="en-US" sz="2200" dirty="0"/>
              <a:t>w</a:t>
            </a:r>
            <a:r>
              <a:rPr lang="en-US" sz="2200" dirty="0" smtClean="0"/>
              <a:t>hen </a:t>
            </a:r>
            <a:r>
              <a:rPr lang="en-US" sz="2200" dirty="0"/>
              <a:t>you multiply </a:t>
            </a:r>
            <a:r>
              <a:rPr lang="en-US" sz="2200" dirty="0" smtClean="0"/>
              <a:t>by a </a:t>
            </a:r>
            <a:r>
              <a:rPr lang="en-US" sz="2200" dirty="0"/>
              <a:t>fraction equivalent to one, </a:t>
            </a:r>
            <a:r>
              <a:rPr lang="en-US" sz="2200" i="1" dirty="0" smtClean="0"/>
              <a:t>n/n</a:t>
            </a:r>
            <a:r>
              <a:rPr lang="en-US" sz="2200" dirty="0" smtClean="0"/>
              <a:t> (</a:t>
            </a:r>
            <a:r>
              <a:rPr lang="en-US" sz="2200" i="1" dirty="0" smtClean="0"/>
              <a:t>n</a:t>
            </a:r>
            <a:r>
              <a:rPr lang="en-US" sz="2200" dirty="0" smtClean="0"/>
              <a:t> </a:t>
            </a:r>
            <a:r>
              <a:rPr lang="en-US" sz="2200" dirty="0"/>
              <a:t>&gt; 1), the </a:t>
            </a:r>
            <a:r>
              <a:rPr lang="en-US" sz="2200" dirty="0" smtClean="0"/>
              <a:t>whole is </a:t>
            </a:r>
            <a:r>
              <a:rPr lang="en-US" sz="2200" dirty="0"/>
              <a:t>partitioned into a new </a:t>
            </a:r>
            <a:r>
              <a:rPr lang="en-US" sz="2200" dirty="0" smtClean="0"/>
              <a:t>number </a:t>
            </a:r>
            <a:r>
              <a:rPr lang="en-US" sz="2200" dirty="0"/>
              <a:t>of pieces that are smaller in size but larger </a:t>
            </a:r>
            <a:r>
              <a:rPr lang="en-US" sz="2200" dirty="0" smtClean="0"/>
              <a:t>in total number </a:t>
            </a:r>
            <a:r>
              <a:rPr lang="en-US" sz="2200" dirty="0"/>
              <a:t>of pieces than the </a:t>
            </a:r>
            <a:r>
              <a:rPr lang="en-US" sz="2200" dirty="0" smtClean="0"/>
              <a:t>original; pieces referenced by the numerator are partitioned in the same way.</a:t>
            </a:r>
            <a:endParaRPr lang="en-US" sz="2200" dirty="0">
              <a:solidFill>
                <a:srgbClr val="C0504D"/>
              </a:solidFill>
            </a:endParaRPr>
          </a:p>
          <a:p>
            <a:pPr>
              <a:lnSpc>
                <a:spcPct val="90000"/>
              </a:lnSpc>
              <a:spcAft>
                <a:spcPts val="1200"/>
              </a:spcAft>
            </a:pPr>
            <a:endParaRPr lang="en-US" sz="2200" dirty="0"/>
          </a:p>
          <a:p>
            <a:pPr>
              <a:lnSpc>
                <a:spcPct val="90000"/>
              </a:lnSpc>
              <a:spcAft>
                <a:spcPts val="1200"/>
              </a:spcAft>
            </a:pPr>
            <a:endParaRPr lang="en-US" sz="2200" dirty="0"/>
          </a:p>
        </p:txBody>
      </p:sp>
      <p:pic>
        <p:nvPicPr>
          <p:cNvPr id="11" name="Picture 10"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grpSp>
        <p:nvGrpSpPr>
          <p:cNvPr id="12" name="Group 11"/>
          <p:cNvGrpSpPr/>
          <p:nvPr/>
        </p:nvGrpSpPr>
        <p:grpSpPr>
          <a:xfrm>
            <a:off x="935318" y="6399528"/>
            <a:ext cx="2112820" cy="369332"/>
            <a:chOff x="2458357" y="3401778"/>
            <a:chExt cx="2374907" cy="369332"/>
          </a:xfrm>
        </p:grpSpPr>
        <p:sp>
          <p:nvSpPr>
            <p:cNvPr id="13" name="TextBox 12"/>
            <p:cNvSpPr txBox="1"/>
            <p:nvPr/>
          </p:nvSpPr>
          <p:spPr>
            <a:xfrm>
              <a:off x="2458357" y="3401778"/>
              <a:ext cx="2244324" cy="338554"/>
            </a:xfrm>
            <a:prstGeom prst="rect">
              <a:avLst/>
            </a:prstGeom>
            <a:noFill/>
          </p:spPr>
          <p:txBody>
            <a:bodyPr wrap="none" rtlCol="0">
              <a:spAutoFit/>
            </a:bodyPr>
            <a:lstStyle/>
            <a:p>
              <a:r>
                <a:rPr lang="en-US" sz="1600" dirty="0" smtClean="0">
                  <a:solidFill>
                    <a:schemeClr val="tx2">
                      <a:lumMod val="50000"/>
                    </a:schemeClr>
                  </a:solidFill>
                </a:rPr>
                <a:t>INSTITUTE for LEARNING</a:t>
              </a:r>
              <a:endParaRPr lang="en-US" sz="1600" dirty="0">
                <a:solidFill>
                  <a:schemeClr val="tx2">
                    <a:lumMod val="50000"/>
                  </a:schemeClr>
                </a:solidFill>
              </a:endParaRPr>
            </a:p>
          </p:txBody>
        </p:sp>
        <p:cxnSp>
          <p:nvCxnSpPr>
            <p:cNvPr id="14" name="Straight Connector 13"/>
            <p:cNvCxnSpPr/>
            <p:nvPr/>
          </p:nvCxnSpPr>
          <p:spPr>
            <a:xfrm>
              <a:off x="2576285" y="3771110"/>
              <a:ext cx="2256979" cy="0"/>
            </a:xfrm>
            <a:prstGeom prst="line">
              <a:avLst/>
            </a:prstGeom>
            <a:ln w="50800" cap="sq">
              <a:gradFill flip="none" rotWithShape="1">
                <a:gsLst>
                  <a:gs pos="0">
                    <a:schemeClr val="tx2">
                      <a:lumMod val="50000"/>
                    </a:schemeClr>
                  </a:gs>
                  <a:gs pos="100000">
                    <a:schemeClr val="tx2">
                      <a:lumMod val="40000"/>
                      <a:lumOff val="60000"/>
                    </a:schemeClr>
                  </a:gs>
                  <a:gs pos="37000">
                    <a:schemeClr val="tx2">
                      <a:lumMod val="7500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565407" y="3469960"/>
              <a:ext cx="2258786" cy="0"/>
            </a:xfrm>
            <a:prstGeom prst="line">
              <a:avLst/>
            </a:prstGeom>
            <a:ln w="9525" cmpd="sng">
              <a:solidFill>
                <a:schemeClr val="tx2">
                  <a:lumMod val="75000"/>
                </a:schemeClr>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67974149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833415" y="122364"/>
            <a:ext cx="8310584" cy="515187"/>
          </a:xfrm>
        </p:spPr>
        <p:txBody>
          <a:bodyPr anchor="t">
            <a:normAutofit/>
          </a:bodyPr>
          <a:lstStyle/>
          <a:p>
            <a:pPr eaLnBrk="1" hangingPunct="1"/>
            <a:r>
              <a:rPr lang="en-US" sz="2400" b="1" dirty="0" smtClean="0"/>
              <a:t>The Bubble Gum Task (Student Version) </a:t>
            </a:r>
            <a:endParaRPr lang="en-US" sz="2400" b="1" dirty="0"/>
          </a:p>
        </p:txBody>
      </p:sp>
      <p:sp>
        <p:nvSpPr>
          <p:cNvPr id="23556" name="Rectangle 3"/>
          <p:cNvSpPr>
            <a:spLocks noGrp="1" noChangeArrowheads="1"/>
          </p:cNvSpPr>
          <p:nvPr>
            <p:ph idx="1"/>
          </p:nvPr>
        </p:nvSpPr>
        <p:spPr>
          <a:xfrm>
            <a:off x="963411" y="2659047"/>
            <a:ext cx="8079374" cy="3681256"/>
          </a:xfrm>
          <a:ln w="12700" cmpd="sng">
            <a:solidFill>
              <a:srgbClr val="000000"/>
            </a:solidFill>
          </a:ln>
        </p:spPr>
        <p:txBody>
          <a:bodyPr>
            <a:normAutofit/>
          </a:bodyPr>
          <a:lstStyle/>
          <a:p>
            <a:pPr marL="227013" indent="-227013" eaLnBrk="1" hangingPunct="1">
              <a:lnSpc>
                <a:spcPct val="110000"/>
              </a:lnSpc>
              <a:spcBef>
                <a:spcPts val="0"/>
              </a:spcBef>
              <a:spcAft>
                <a:spcPts val="600"/>
              </a:spcAft>
              <a:buSzPct val="105000"/>
              <a:buFont typeface="+mj-lt"/>
              <a:buAutoNum type="arabicPeriod"/>
            </a:pPr>
            <a:r>
              <a:rPr lang="en-US" sz="2000" dirty="0" smtClean="0">
                <a:cs typeface="Calibri"/>
              </a:rPr>
              <a:t>Use </a:t>
            </a:r>
            <a:r>
              <a:rPr lang="en-US" sz="2000" dirty="0">
                <a:cs typeface="Calibri"/>
              </a:rPr>
              <a:t>the number line below to illustrate:</a:t>
            </a:r>
          </a:p>
          <a:p>
            <a:pPr marL="1144588" indent="-466725" eaLnBrk="1" hangingPunct="1">
              <a:lnSpc>
                <a:spcPct val="110000"/>
              </a:lnSpc>
              <a:spcBef>
                <a:spcPts val="0"/>
              </a:spcBef>
              <a:spcAft>
                <a:spcPts val="600"/>
              </a:spcAft>
              <a:buSzPct val="120000"/>
              <a:buFont typeface="Wingdings" charset="2"/>
              <a:buChar char="Ø"/>
            </a:pPr>
            <a:r>
              <a:rPr lang="en-US" sz="2000" dirty="0" smtClean="0">
                <a:cs typeface="Calibri"/>
              </a:rPr>
              <a:t>Which </a:t>
            </a:r>
            <a:r>
              <a:rPr lang="en-US" sz="2000" dirty="0">
                <a:cs typeface="Calibri"/>
              </a:rPr>
              <a:t>friend chewed the</a:t>
            </a:r>
            <a:r>
              <a:rPr lang="en-US" sz="2000" dirty="0" smtClean="0">
                <a:cs typeface="Calibri"/>
              </a:rPr>
              <a:t> most gum?</a:t>
            </a:r>
          </a:p>
          <a:p>
            <a:pPr marL="1144588" indent="-466725" eaLnBrk="1" hangingPunct="1">
              <a:lnSpc>
                <a:spcPct val="110000"/>
              </a:lnSpc>
              <a:spcBef>
                <a:spcPts val="0"/>
              </a:spcBef>
              <a:spcAft>
                <a:spcPts val="600"/>
              </a:spcAft>
              <a:buSzPct val="120000"/>
              <a:buFont typeface="Wingdings" charset="2"/>
              <a:buChar char="Ø"/>
            </a:pPr>
            <a:r>
              <a:rPr lang="en-US" sz="2000" dirty="0" smtClean="0">
                <a:cs typeface="Calibri"/>
              </a:rPr>
              <a:t>Which friend chewed the smallest piece?</a:t>
            </a:r>
          </a:p>
          <a:p>
            <a:pPr marL="1144588" indent="-466725" eaLnBrk="1" hangingPunct="1">
              <a:lnSpc>
                <a:spcPct val="110000"/>
              </a:lnSpc>
              <a:spcBef>
                <a:spcPts val="0"/>
              </a:spcBef>
              <a:spcAft>
                <a:spcPts val="0"/>
              </a:spcAft>
              <a:buSzPct val="120000"/>
              <a:buFont typeface="Wingdings" charset="2"/>
              <a:buChar char="Ø"/>
            </a:pPr>
            <a:r>
              <a:rPr lang="en-US" sz="2000" dirty="0" smtClean="0">
                <a:cs typeface="Calibri"/>
              </a:rPr>
              <a:t>Which 2 friends chewed the same sized piece?</a:t>
            </a:r>
          </a:p>
          <a:p>
            <a:pPr marL="1144588" indent="-466725" eaLnBrk="1" hangingPunct="1">
              <a:lnSpc>
                <a:spcPct val="110000"/>
              </a:lnSpc>
              <a:spcBef>
                <a:spcPts val="0"/>
              </a:spcBef>
              <a:spcAft>
                <a:spcPts val="0"/>
              </a:spcAft>
              <a:buSzPct val="120000"/>
              <a:buFont typeface="Wingdings" charset="2"/>
              <a:buChar char="Ø"/>
            </a:pPr>
            <a:endParaRPr lang="en-US" sz="2000" dirty="0" smtClean="0">
              <a:cs typeface="Calibri"/>
            </a:endParaRPr>
          </a:p>
          <a:p>
            <a:pPr marL="1144588" indent="-466725" eaLnBrk="1" hangingPunct="1">
              <a:lnSpc>
                <a:spcPct val="110000"/>
              </a:lnSpc>
              <a:spcBef>
                <a:spcPts val="0"/>
              </a:spcBef>
              <a:spcAft>
                <a:spcPts val="0"/>
              </a:spcAft>
              <a:buSzPct val="120000"/>
              <a:buFont typeface="Wingdings" charset="2"/>
              <a:buChar char="Ø"/>
            </a:pPr>
            <a:endParaRPr lang="en-US" sz="2000" dirty="0" smtClean="0">
              <a:cs typeface="Calibri"/>
            </a:endParaRPr>
          </a:p>
          <a:p>
            <a:pPr marL="227013" indent="-227013" eaLnBrk="1" hangingPunct="1">
              <a:lnSpc>
                <a:spcPct val="110000"/>
              </a:lnSpc>
              <a:spcBef>
                <a:spcPts val="0"/>
              </a:spcBef>
              <a:buSzPct val="105000"/>
              <a:buNone/>
            </a:pPr>
            <a:endParaRPr lang="en-US" sz="2000" dirty="0" smtClean="0">
              <a:cs typeface="Calibri"/>
            </a:endParaRPr>
          </a:p>
          <a:p>
            <a:pPr marL="227013" indent="-227013" eaLnBrk="1" hangingPunct="1">
              <a:lnSpc>
                <a:spcPct val="110000"/>
              </a:lnSpc>
              <a:spcBef>
                <a:spcPts val="0"/>
              </a:spcBef>
              <a:buSzPct val="105000"/>
              <a:buNone/>
            </a:pPr>
            <a:r>
              <a:rPr lang="en-US" sz="2000" dirty="0" smtClean="0">
                <a:cs typeface="Calibri"/>
              </a:rPr>
              <a:t>2.	</a:t>
            </a:r>
            <a:r>
              <a:rPr lang="en-US" sz="2000" dirty="0" smtClean="0"/>
              <a:t>Explain </a:t>
            </a:r>
            <a:r>
              <a:rPr lang="en-US" sz="2000" dirty="0"/>
              <a:t>how you can </a:t>
            </a:r>
            <a:r>
              <a:rPr lang="en-US" sz="2000" dirty="0" smtClean="0"/>
              <a:t>use 3/4</a:t>
            </a:r>
            <a:r>
              <a:rPr lang="en-US" sz="2000" dirty="0" smtClean="0">
                <a:solidFill>
                  <a:srgbClr val="C0504D"/>
                </a:solidFill>
              </a:rPr>
              <a:t> </a:t>
            </a:r>
            <a:r>
              <a:rPr lang="en-US" sz="2000" dirty="0" smtClean="0"/>
              <a:t>to </a:t>
            </a:r>
            <a:r>
              <a:rPr lang="en-US" sz="2000" dirty="0"/>
              <a:t>help you determine </a:t>
            </a:r>
            <a:r>
              <a:rPr lang="en-US" sz="2000" dirty="0" smtClean="0"/>
              <a:t>which </a:t>
            </a:r>
            <a:r>
              <a:rPr lang="en-US" sz="2000" dirty="0"/>
              <a:t>value </a:t>
            </a:r>
            <a:r>
              <a:rPr lang="en-US" sz="2000" dirty="0" smtClean="0"/>
              <a:t>is greater, </a:t>
            </a:r>
          </a:p>
          <a:p>
            <a:pPr marL="227013" indent="-227013" eaLnBrk="1" hangingPunct="1">
              <a:lnSpc>
                <a:spcPct val="110000"/>
              </a:lnSpc>
              <a:spcBef>
                <a:spcPts val="0"/>
              </a:spcBef>
              <a:spcAft>
                <a:spcPts val="0"/>
              </a:spcAft>
              <a:buSzPct val="105000"/>
              <a:buNone/>
            </a:pPr>
            <a:r>
              <a:rPr lang="en-US" sz="2000" dirty="0"/>
              <a:t> </a:t>
            </a:r>
            <a:r>
              <a:rPr lang="en-US" sz="2000" dirty="0" smtClean="0"/>
              <a:t>    5/6 or 3/5, if </a:t>
            </a:r>
            <a:r>
              <a:rPr lang="en-US" sz="2000" dirty="0"/>
              <a:t>each fraction refers to the same whole. </a:t>
            </a:r>
            <a:endParaRPr lang="en-US" sz="2000" dirty="0" smtClean="0"/>
          </a:p>
        </p:txBody>
      </p:sp>
      <p:pic>
        <p:nvPicPr>
          <p:cNvPr id="4" name="Picture 3" descr="Picture 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7300" y="4432655"/>
            <a:ext cx="7863840" cy="564827"/>
          </a:xfrm>
          <a:prstGeom prst="rect">
            <a:avLst/>
          </a:prstGeom>
        </p:spPr>
      </p:pic>
      <p:sp>
        <p:nvSpPr>
          <p:cNvPr id="10" name="Rectangle 3"/>
          <p:cNvSpPr txBox="1">
            <a:spLocks noChangeArrowheads="1"/>
          </p:cNvSpPr>
          <p:nvPr/>
        </p:nvSpPr>
        <p:spPr>
          <a:xfrm>
            <a:off x="1336413" y="665833"/>
            <a:ext cx="6625194" cy="1769830"/>
          </a:xfrm>
          <a:prstGeom prst="rect">
            <a:avLst/>
          </a:prstGeom>
          <a:solidFill>
            <a:schemeClr val="accent5">
              <a:lumMod val="20000"/>
              <a:lumOff val="80000"/>
            </a:schemeClr>
          </a:solidFill>
          <a:ln w="12700" cmpd="sng">
            <a:solidFill>
              <a:schemeClr val="tx1"/>
            </a:solid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SzPct val="120000"/>
              <a:buFont typeface="Arial"/>
              <a:buNone/>
            </a:pPr>
            <a:r>
              <a:rPr lang="en-US" sz="1900" dirty="0" smtClean="0">
                <a:latin typeface="Calibri"/>
                <a:cs typeface="Calibri"/>
              </a:rPr>
              <a:t>Four friends each bought a roll of bubble gum tape. </a:t>
            </a:r>
          </a:p>
          <a:p>
            <a:pPr marL="0" indent="0">
              <a:lnSpc>
                <a:spcPct val="150000"/>
              </a:lnSpc>
              <a:spcBef>
                <a:spcPts val="900"/>
              </a:spcBef>
              <a:buSzPct val="120000"/>
              <a:buFont typeface="Arial"/>
              <a:buNone/>
            </a:pPr>
            <a:r>
              <a:rPr lang="en-US" sz="1900" dirty="0" smtClean="0">
                <a:latin typeface="Calibri"/>
                <a:cs typeface="Calibri"/>
              </a:rPr>
              <a:t>Carlos chewed     of his gum. Helen chewed      of her gum. </a:t>
            </a:r>
          </a:p>
          <a:p>
            <a:pPr marL="0" indent="0">
              <a:lnSpc>
                <a:spcPct val="150000"/>
              </a:lnSpc>
              <a:spcBef>
                <a:spcPts val="1200"/>
              </a:spcBef>
              <a:buSzPct val="120000"/>
              <a:buFont typeface="Arial"/>
              <a:buNone/>
            </a:pPr>
            <a:r>
              <a:rPr lang="en-US" sz="1900" dirty="0" smtClean="0">
                <a:latin typeface="Calibri"/>
                <a:cs typeface="Calibri"/>
              </a:rPr>
              <a:t>Jamal chewed     of his gum. </a:t>
            </a:r>
            <a:r>
              <a:rPr lang="en-US" sz="1900" dirty="0" err="1" smtClean="0">
                <a:latin typeface="Calibri"/>
                <a:cs typeface="Calibri"/>
              </a:rPr>
              <a:t>Lizbeth</a:t>
            </a:r>
            <a:r>
              <a:rPr lang="en-US" sz="1900" dirty="0" smtClean="0">
                <a:latin typeface="Calibri"/>
                <a:cs typeface="Calibri"/>
              </a:rPr>
              <a:t> chewed     of her gum.</a:t>
            </a:r>
            <a:endParaRPr lang="en-US" sz="1900" dirty="0"/>
          </a:p>
        </p:txBody>
      </p:sp>
      <p:graphicFrame>
        <p:nvGraphicFramePr>
          <p:cNvPr id="2" name="Object 1"/>
          <p:cNvGraphicFramePr>
            <a:graphicFrameLocks noChangeAspect="1"/>
          </p:cNvGraphicFramePr>
          <p:nvPr>
            <p:extLst>
              <p:ext uri="{D42A27DB-BD31-4B8C-83A1-F6EECF244321}">
                <p14:modId xmlns:p14="http://schemas.microsoft.com/office/powerpoint/2010/main" val="2600156035"/>
              </p:ext>
            </p:extLst>
          </p:nvPr>
        </p:nvGraphicFramePr>
        <p:xfrm>
          <a:off x="5726837" y="1033102"/>
          <a:ext cx="202996" cy="562144"/>
        </p:xfrm>
        <a:graphic>
          <a:graphicData uri="http://schemas.openxmlformats.org/presentationml/2006/ole">
            <mc:AlternateContent xmlns:mc="http://schemas.openxmlformats.org/markup-compatibility/2006">
              <mc:Choice xmlns:v="urn:schemas-microsoft-com:vml" Requires="v">
                <p:oleObj spid="_x0000_s3489" name="Equation" r:id="rId5" imgW="165100" imgH="457200" progId="Equation.3">
                  <p:embed/>
                </p:oleObj>
              </mc:Choice>
              <mc:Fallback>
                <p:oleObj name="Equation" r:id="rId5" imgW="165100" imgH="457200" progId="Equation.3">
                  <p:embed/>
                  <p:pic>
                    <p:nvPicPr>
                      <p:cNvPr id="0" name=""/>
                      <p:cNvPicPr/>
                      <p:nvPr/>
                    </p:nvPicPr>
                    <p:blipFill>
                      <a:blip r:embed="rId6"/>
                      <a:stretch>
                        <a:fillRect/>
                      </a:stretch>
                    </p:blipFill>
                    <p:spPr>
                      <a:xfrm>
                        <a:off x="5726837" y="1033102"/>
                        <a:ext cx="202996" cy="562144"/>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427347441"/>
              </p:ext>
            </p:extLst>
          </p:nvPr>
        </p:nvGraphicFramePr>
        <p:xfrm>
          <a:off x="2862700" y="1706012"/>
          <a:ext cx="181600" cy="502892"/>
        </p:xfrm>
        <a:graphic>
          <a:graphicData uri="http://schemas.openxmlformats.org/presentationml/2006/ole">
            <mc:AlternateContent xmlns:mc="http://schemas.openxmlformats.org/markup-compatibility/2006">
              <mc:Choice xmlns:v="urn:schemas-microsoft-com:vml" Requires="v">
                <p:oleObj spid="_x0000_s3490" name="Equation" r:id="rId7" imgW="165100" imgH="457200" progId="Equation.3">
                  <p:embed/>
                </p:oleObj>
              </mc:Choice>
              <mc:Fallback>
                <p:oleObj name="Equation" r:id="rId7" imgW="165100" imgH="457200" progId="Equation.3">
                  <p:embed/>
                  <p:pic>
                    <p:nvPicPr>
                      <p:cNvPr id="0" name=""/>
                      <p:cNvPicPr/>
                      <p:nvPr/>
                    </p:nvPicPr>
                    <p:blipFill>
                      <a:blip r:embed="rId8"/>
                      <a:stretch>
                        <a:fillRect/>
                      </a:stretch>
                    </p:blipFill>
                    <p:spPr>
                      <a:xfrm>
                        <a:off x="2862700" y="1706012"/>
                        <a:ext cx="181600" cy="502892"/>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65729046"/>
              </p:ext>
            </p:extLst>
          </p:nvPr>
        </p:nvGraphicFramePr>
        <p:xfrm>
          <a:off x="5795792" y="1696535"/>
          <a:ext cx="187450" cy="519093"/>
        </p:xfrm>
        <a:graphic>
          <a:graphicData uri="http://schemas.openxmlformats.org/presentationml/2006/ole">
            <mc:AlternateContent xmlns:mc="http://schemas.openxmlformats.org/markup-compatibility/2006">
              <mc:Choice xmlns:v="urn:schemas-microsoft-com:vml" Requires="v">
                <p:oleObj spid="_x0000_s3491" name="Equation" r:id="rId9" imgW="165100" imgH="457200" progId="Equation.3">
                  <p:embed/>
                </p:oleObj>
              </mc:Choice>
              <mc:Fallback>
                <p:oleObj name="Equation" r:id="rId9" imgW="165100" imgH="457200" progId="Equation.3">
                  <p:embed/>
                  <p:pic>
                    <p:nvPicPr>
                      <p:cNvPr id="0" name=""/>
                      <p:cNvPicPr/>
                      <p:nvPr/>
                    </p:nvPicPr>
                    <p:blipFill>
                      <a:blip r:embed="rId10"/>
                      <a:stretch>
                        <a:fillRect/>
                      </a:stretch>
                    </p:blipFill>
                    <p:spPr>
                      <a:xfrm>
                        <a:off x="5795792" y="1696535"/>
                        <a:ext cx="187450" cy="519093"/>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578350267"/>
              </p:ext>
            </p:extLst>
          </p:nvPr>
        </p:nvGraphicFramePr>
        <p:xfrm>
          <a:off x="2900456" y="1076133"/>
          <a:ext cx="201613" cy="519113"/>
        </p:xfrm>
        <a:graphic>
          <a:graphicData uri="http://schemas.openxmlformats.org/presentationml/2006/ole">
            <mc:AlternateContent xmlns:mc="http://schemas.openxmlformats.org/markup-compatibility/2006">
              <mc:Choice xmlns:v="urn:schemas-microsoft-com:vml" Requires="v">
                <p:oleObj spid="_x0000_s3492" name="Equation" r:id="rId11" imgW="177800" imgH="457200" progId="Equation.3">
                  <p:embed/>
                </p:oleObj>
              </mc:Choice>
              <mc:Fallback>
                <p:oleObj name="Equation" r:id="rId11" imgW="177800" imgH="457200" progId="Equation.3">
                  <p:embed/>
                  <p:pic>
                    <p:nvPicPr>
                      <p:cNvPr id="0" name=""/>
                      <p:cNvPicPr/>
                      <p:nvPr/>
                    </p:nvPicPr>
                    <p:blipFill>
                      <a:blip r:embed="rId12"/>
                      <a:stretch>
                        <a:fillRect/>
                      </a:stretch>
                    </p:blipFill>
                    <p:spPr>
                      <a:xfrm>
                        <a:off x="2900456" y="1076133"/>
                        <a:ext cx="201613" cy="519113"/>
                      </a:xfrm>
                      <a:prstGeom prst="rect">
                        <a:avLst/>
                      </a:prstGeom>
                    </p:spPr>
                  </p:pic>
                </p:oleObj>
              </mc:Fallback>
            </mc:AlternateContent>
          </a:graphicData>
        </a:graphic>
      </p:graphicFrame>
      <p:sp>
        <p:nvSpPr>
          <p:cNvPr id="11" name="TextBox 10"/>
          <p:cNvSpPr txBox="1"/>
          <p:nvPr/>
        </p:nvSpPr>
        <p:spPr>
          <a:xfrm>
            <a:off x="963411" y="6601582"/>
            <a:ext cx="8079374" cy="230832"/>
          </a:xfrm>
          <a:prstGeom prst="rect">
            <a:avLst/>
          </a:prstGeom>
          <a:noFill/>
        </p:spPr>
        <p:txBody>
          <a:bodyPr wrap="square" rtlCol="0">
            <a:spAutoFit/>
          </a:bodyPr>
          <a:lstStyle/>
          <a:p>
            <a:r>
              <a:rPr lang="en-US" sz="900" dirty="0" smtClean="0">
                <a:cs typeface="Calibri"/>
              </a:rPr>
              <a:t>Adapted from</a:t>
            </a:r>
            <a:r>
              <a:rPr lang="en-US" sz="900" dirty="0" smtClean="0"/>
              <a:t>: Schifter</a:t>
            </a:r>
            <a:r>
              <a:rPr lang="en-US" sz="900" dirty="0"/>
              <a:t>, D., Bastable, V., &amp; Russell, S. J. (1999). </a:t>
            </a:r>
            <a:r>
              <a:rPr lang="en-US" sz="900" i="1" dirty="0" smtClean="0"/>
              <a:t>Developing </a:t>
            </a:r>
            <a:r>
              <a:rPr lang="en-US" sz="900" i="1" dirty="0"/>
              <a:t>mathematical ideas: Making meaning for operations</a:t>
            </a:r>
            <a:r>
              <a:rPr lang="en-US" sz="900" dirty="0"/>
              <a:t>. </a:t>
            </a:r>
            <a:r>
              <a:rPr lang="en-US" sz="900" i="1" dirty="0"/>
              <a:t>Parsippany, NJ: Dale Seymour</a:t>
            </a:r>
            <a:r>
              <a:rPr lang="en-US" sz="900" dirty="0" smtClean="0"/>
              <a:t>.</a:t>
            </a:r>
            <a:endParaRPr lang="en-US" sz="900" dirty="0"/>
          </a:p>
        </p:txBody>
      </p:sp>
    </p:spTree>
    <p:extLst>
      <p:ext uri="{BB962C8B-B14F-4D97-AF65-F5344CB8AC3E}">
        <p14:creationId xmlns:p14="http://schemas.microsoft.com/office/powerpoint/2010/main" val="35342070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833415" y="122364"/>
            <a:ext cx="8310584" cy="515187"/>
          </a:xfrm>
        </p:spPr>
        <p:txBody>
          <a:bodyPr anchor="t">
            <a:normAutofit/>
          </a:bodyPr>
          <a:lstStyle/>
          <a:p>
            <a:pPr eaLnBrk="1" hangingPunct="1"/>
            <a:r>
              <a:rPr lang="en-US" sz="2400" b="1" dirty="0" smtClean="0"/>
              <a:t>The Bubble Gum Task (Adult Version) </a:t>
            </a:r>
            <a:endParaRPr lang="en-US" sz="2400" b="1" dirty="0"/>
          </a:p>
        </p:txBody>
      </p:sp>
      <p:sp>
        <p:nvSpPr>
          <p:cNvPr id="23556" name="Rectangle 3"/>
          <p:cNvSpPr>
            <a:spLocks noGrp="1" noChangeArrowheads="1"/>
          </p:cNvSpPr>
          <p:nvPr>
            <p:ph idx="1"/>
          </p:nvPr>
        </p:nvSpPr>
        <p:spPr>
          <a:xfrm>
            <a:off x="998691" y="2659046"/>
            <a:ext cx="7992909" cy="3817954"/>
          </a:xfrm>
          <a:ln w="12700" cmpd="sng">
            <a:solidFill>
              <a:srgbClr val="000000"/>
            </a:solidFill>
          </a:ln>
        </p:spPr>
        <p:txBody>
          <a:bodyPr>
            <a:normAutofit fontScale="92500" lnSpcReduction="10000"/>
          </a:bodyPr>
          <a:lstStyle/>
          <a:p>
            <a:pPr marL="227013" indent="-227013" eaLnBrk="1" hangingPunct="1">
              <a:lnSpc>
                <a:spcPct val="110000"/>
              </a:lnSpc>
              <a:spcBef>
                <a:spcPts val="0"/>
              </a:spcBef>
              <a:spcAft>
                <a:spcPts val="600"/>
              </a:spcAft>
              <a:buSzPct val="105000"/>
              <a:buFont typeface="+mj-lt"/>
              <a:buAutoNum type="arabicPeriod"/>
            </a:pPr>
            <a:r>
              <a:rPr lang="en-US" sz="2000" dirty="0" smtClean="0">
                <a:cs typeface="Calibri"/>
              </a:rPr>
              <a:t>Use </a:t>
            </a:r>
            <a:r>
              <a:rPr lang="en-US" sz="2000" dirty="0">
                <a:cs typeface="Calibri"/>
              </a:rPr>
              <a:t>the number line below to illustrate:</a:t>
            </a:r>
          </a:p>
          <a:p>
            <a:pPr marL="1144588" indent="-466725" eaLnBrk="1" hangingPunct="1">
              <a:lnSpc>
                <a:spcPct val="110000"/>
              </a:lnSpc>
              <a:spcBef>
                <a:spcPts val="0"/>
              </a:spcBef>
              <a:spcAft>
                <a:spcPts val="600"/>
              </a:spcAft>
              <a:buSzPct val="120000"/>
              <a:buFont typeface="Wingdings" charset="2"/>
              <a:buChar char="Ø"/>
            </a:pPr>
            <a:r>
              <a:rPr lang="en-US" sz="2000" dirty="0" smtClean="0">
                <a:cs typeface="Calibri"/>
              </a:rPr>
              <a:t>Which </a:t>
            </a:r>
            <a:r>
              <a:rPr lang="en-US" sz="2000" dirty="0">
                <a:cs typeface="Calibri"/>
              </a:rPr>
              <a:t>friend chewed the</a:t>
            </a:r>
            <a:r>
              <a:rPr lang="en-US" sz="2000" dirty="0" smtClean="0">
                <a:cs typeface="Calibri"/>
              </a:rPr>
              <a:t> most gum?</a:t>
            </a:r>
          </a:p>
          <a:p>
            <a:pPr marL="1144588" indent="-466725" eaLnBrk="1" hangingPunct="1">
              <a:lnSpc>
                <a:spcPct val="110000"/>
              </a:lnSpc>
              <a:spcBef>
                <a:spcPts val="0"/>
              </a:spcBef>
              <a:spcAft>
                <a:spcPts val="600"/>
              </a:spcAft>
              <a:buSzPct val="120000"/>
              <a:buFont typeface="Wingdings" charset="2"/>
              <a:buChar char="Ø"/>
            </a:pPr>
            <a:r>
              <a:rPr lang="en-US" sz="2000" dirty="0" smtClean="0">
                <a:cs typeface="Calibri"/>
              </a:rPr>
              <a:t>Which friend chewed the smallest piece?</a:t>
            </a:r>
          </a:p>
          <a:p>
            <a:pPr marL="1144588" indent="-466725" eaLnBrk="1" hangingPunct="1">
              <a:lnSpc>
                <a:spcPct val="110000"/>
              </a:lnSpc>
              <a:spcBef>
                <a:spcPts val="0"/>
              </a:spcBef>
              <a:spcAft>
                <a:spcPts val="0"/>
              </a:spcAft>
              <a:buSzPct val="120000"/>
              <a:buFont typeface="Wingdings" charset="2"/>
              <a:buChar char="Ø"/>
            </a:pPr>
            <a:r>
              <a:rPr lang="en-US" sz="2000" dirty="0" smtClean="0">
                <a:cs typeface="Calibri"/>
              </a:rPr>
              <a:t>Which 2 friends chewed the same-sized piece?</a:t>
            </a:r>
          </a:p>
          <a:p>
            <a:pPr marL="1144588" indent="-466725" eaLnBrk="1" hangingPunct="1">
              <a:lnSpc>
                <a:spcPct val="110000"/>
              </a:lnSpc>
              <a:spcBef>
                <a:spcPts val="0"/>
              </a:spcBef>
              <a:spcAft>
                <a:spcPts val="0"/>
              </a:spcAft>
              <a:buSzPct val="120000"/>
              <a:buFont typeface="Wingdings" charset="2"/>
              <a:buChar char="Ø"/>
            </a:pPr>
            <a:endParaRPr lang="en-US" sz="2000" dirty="0" smtClean="0">
              <a:cs typeface="Calibri"/>
            </a:endParaRPr>
          </a:p>
          <a:p>
            <a:pPr marL="677863" indent="0" eaLnBrk="1" hangingPunct="1">
              <a:lnSpc>
                <a:spcPct val="110000"/>
              </a:lnSpc>
              <a:spcBef>
                <a:spcPts val="0"/>
              </a:spcBef>
              <a:spcAft>
                <a:spcPts val="600"/>
              </a:spcAft>
              <a:buSzPct val="120000"/>
              <a:buNone/>
            </a:pPr>
            <a:endParaRPr lang="en-US" sz="1300" dirty="0" smtClean="0">
              <a:cs typeface="Calibri"/>
            </a:endParaRPr>
          </a:p>
          <a:p>
            <a:pPr marL="677863" indent="0" eaLnBrk="1" hangingPunct="1">
              <a:lnSpc>
                <a:spcPct val="110000"/>
              </a:lnSpc>
              <a:spcBef>
                <a:spcPts val="0"/>
              </a:spcBef>
              <a:spcAft>
                <a:spcPts val="600"/>
              </a:spcAft>
              <a:buSzPct val="120000"/>
              <a:buNone/>
            </a:pPr>
            <a:endParaRPr lang="en-US" sz="1300" dirty="0" smtClean="0">
              <a:cs typeface="Calibri"/>
            </a:endParaRPr>
          </a:p>
          <a:p>
            <a:pPr marL="227013" indent="-227013" eaLnBrk="1" hangingPunct="1">
              <a:lnSpc>
                <a:spcPct val="110000"/>
              </a:lnSpc>
              <a:spcBef>
                <a:spcPts val="0"/>
              </a:spcBef>
              <a:buSzPct val="105000"/>
              <a:buNone/>
            </a:pPr>
            <a:r>
              <a:rPr lang="en-US" sz="2000" dirty="0" smtClean="0">
                <a:cs typeface="Calibri"/>
              </a:rPr>
              <a:t>2.	</a:t>
            </a:r>
            <a:r>
              <a:rPr lang="en-US" sz="2000" dirty="0" smtClean="0"/>
              <a:t>Explain </a:t>
            </a:r>
            <a:r>
              <a:rPr lang="en-US" sz="2000" dirty="0"/>
              <a:t>how you can </a:t>
            </a:r>
            <a:r>
              <a:rPr lang="en-US" sz="2000" dirty="0" smtClean="0"/>
              <a:t>use 3/4</a:t>
            </a:r>
            <a:r>
              <a:rPr lang="en-US" sz="2000" dirty="0" smtClean="0">
                <a:solidFill>
                  <a:srgbClr val="C0504D"/>
                </a:solidFill>
              </a:rPr>
              <a:t> </a:t>
            </a:r>
            <a:r>
              <a:rPr lang="en-US" sz="2000" dirty="0" smtClean="0"/>
              <a:t>to </a:t>
            </a:r>
            <a:r>
              <a:rPr lang="en-US" sz="2000" dirty="0"/>
              <a:t>help you determine </a:t>
            </a:r>
            <a:r>
              <a:rPr lang="en-US" sz="2000" dirty="0" smtClean="0"/>
              <a:t>which </a:t>
            </a:r>
            <a:r>
              <a:rPr lang="en-US" sz="2000" dirty="0"/>
              <a:t>value </a:t>
            </a:r>
            <a:r>
              <a:rPr lang="en-US" sz="2000" dirty="0" smtClean="0"/>
              <a:t>is greater, </a:t>
            </a:r>
          </a:p>
          <a:p>
            <a:pPr marL="227013" indent="-227013" eaLnBrk="1" hangingPunct="1">
              <a:lnSpc>
                <a:spcPct val="110000"/>
              </a:lnSpc>
              <a:spcBef>
                <a:spcPts val="0"/>
              </a:spcBef>
              <a:spcAft>
                <a:spcPts val="0"/>
              </a:spcAft>
              <a:buSzPct val="105000"/>
              <a:buNone/>
            </a:pPr>
            <a:r>
              <a:rPr lang="en-US" sz="2000" dirty="0"/>
              <a:t> </a:t>
            </a:r>
            <a:r>
              <a:rPr lang="en-US" sz="2000" dirty="0" smtClean="0"/>
              <a:t>    5/6 or 3/5, if </a:t>
            </a:r>
            <a:r>
              <a:rPr lang="en-US" sz="2000" dirty="0"/>
              <a:t>each fraction refers to the same whole.  </a:t>
            </a:r>
            <a:endParaRPr lang="en-US" sz="2000" dirty="0" smtClean="0"/>
          </a:p>
          <a:p>
            <a:pPr marL="227013" indent="-227013">
              <a:lnSpc>
                <a:spcPct val="110000"/>
              </a:lnSpc>
              <a:spcBef>
                <a:spcPts val="0"/>
              </a:spcBef>
              <a:buSzPct val="105000"/>
              <a:buNone/>
            </a:pPr>
            <a:endParaRPr lang="en-US" sz="3000" dirty="0" smtClean="0"/>
          </a:p>
          <a:p>
            <a:pPr marL="227013" indent="-227013">
              <a:lnSpc>
                <a:spcPct val="110000"/>
              </a:lnSpc>
              <a:spcBef>
                <a:spcPts val="0"/>
              </a:spcBef>
              <a:buSzPct val="105000"/>
              <a:buNone/>
            </a:pPr>
            <a:r>
              <a:rPr lang="en-US" sz="2000" dirty="0" smtClean="0"/>
              <a:t>3.	Explain </a:t>
            </a:r>
            <a:r>
              <a:rPr lang="en-US" sz="2000" dirty="0"/>
              <a:t>why a/b = (</a:t>
            </a:r>
            <a:r>
              <a:rPr lang="en-US" sz="2000" dirty="0" smtClean="0"/>
              <a:t>a/b) x (n/n) and </a:t>
            </a:r>
            <a:r>
              <a:rPr lang="en-US" sz="2000" dirty="0"/>
              <a:t>connect </a:t>
            </a:r>
            <a:r>
              <a:rPr lang="en-US" sz="2000" dirty="0" smtClean="0"/>
              <a:t>this equation to a </a:t>
            </a:r>
            <a:r>
              <a:rPr lang="en-US" sz="2000" dirty="0"/>
              <a:t>visual </a:t>
            </a:r>
            <a:r>
              <a:rPr lang="en-US" sz="2000" dirty="0" smtClean="0"/>
              <a:t>diagram.</a:t>
            </a:r>
            <a:endParaRPr lang="en-US" sz="2000" dirty="0"/>
          </a:p>
        </p:txBody>
      </p:sp>
      <p:pic>
        <p:nvPicPr>
          <p:cNvPr id="4" name="Picture 3" descr="Picture 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7300" y="4083901"/>
            <a:ext cx="7863840" cy="564827"/>
          </a:xfrm>
          <a:prstGeom prst="rect">
            <a:avLst/>
          </a:prstGeom>
        </p:spPr>
      </p:pic>
      <p:sp>
        <p:nvSpPr>
          <p:cNvPr id="10" name="Rectangle 3"/>
          <p:cNvSpPr txBox="1">
            <a:spLocks noChangeArrowheads="1"/>
          </p:cNvSpPr>
          <p:nvPr/>
        </p:nvSpPr>
        <p:spPr>
          <a:xfrm>
            <a:off x="1336412" y="665833"/>
            <a:ext cx="7224881" cy="1769830"/>
          </a:xfrm>
          <a:prstGeom prst="rect">
            <a:avLst/>
          </a:prstGeom>
          <a:solidFill>
            <a:schemeClr val="accent5">
              <a:lumMod val="20000"/>
              <a:lumOff val="80000"/>
            </a:schemeClr>
          </a:solidFill>
          <a:ln w="12700" cmpd="sng">
            <a:solidFill>
              <a:schemeClr val="tx1"/>
            </a:solid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68325" indent="0">
              <a:spcBef>
                <a:spcPts val="0"/>
              </a:spcBef>
              <a:buSzPct val="120000"/>
              <a:buFont typeface="Arial"/>
              <a:buNone/>
            </a:pPr>
            <a:r>
              <a:rPr lang="en-US" sz="1900" dirty="0" smtClean="0">
                <a:latin typeface="Calibri"/>
                <a:cs typeface="Calibri"/>
              </a:rPr>
              <a:t>Four friends each bought a roll of bubble gum tape. </a:t>
            </a:r>
          </a:p>
          <a:p>
            <a:pPr marL="568325" indent="0">
              <a:lnSpc>
                <a:spcPct val="150000"/>
              </a:lnSpc>
              <a:spcBef>
                <a:spcPts val="900"/>
              </a:spcBef>
              <a:buSzPct val="120000"/>
              <a:buFont typeface="Arial"/>
              <a:buNone/>
            </a:pPr>
            <a:r>
              <a:rPr lang="en-US" sz="1900" dirty="0" smtClean="0">
                <a:latin typeface="Calibri"/>
                <a:cs typeface="Calibri"/>
              </a:rPr>
              <a:t>Carlos chewed     of his gum. Helen chewed      of her gum. </a:t>
            </a:r>
          </a:p>
          <a:p>
            <a:pPr marL="568325" indent="0">
              <a:lnSpc>
                <a:spcPct val="150000"/>
              </a:lnSpc>
              <a:spcBef>
                <a:spcPts val="1200"/>
              </a:spcBef>
              <a:buSzPct val="120000"/>
              <a:buFont typeface="Arial"/>
              <a:buNone/>
            </a:pPr>
            <a:r>
              <a:rPr lang="en-US" sz="1900" dirty="0" smtClean="0">
                <a:latin typeface="Calibri"/>
                <a:cs typeface="Calibri"/>
              </a:rPr>
              <a:t>Jamal chewed     of his gum. </a:t>
            </a:r>
            <a:r>
              <a:rPr lang="en-US" sz="1900" dirty="0" err="1" smtClean="0">
                <a:latin typeface="Calibri"/>
                <a:cs typeface="Calibri"/>
              </a:rPr>
              <a:t>Lizbeth</a:t>
            </a:r>
            <a:r>
              <a:rPr lang="en-US" sz="1900" dirty="0" smtClean="0">
                <a:latin typeface="Calibri"/>
                <a:cs typeface="Calibri"/>
              </a:rPr>
              <a:t> chewed     of her gum.</a:t>
            </a:r>
            <a:endParaRPr lang="en-US" sz="1900" dirty="0"/>
          </a:p>
        </p:txBody>
      </p:sp>
      <p:graphicFrame>
        <p:nvGraphicFramePr>
          <p:cNvPr id="2" name="Object 1"/>
          <p:cNvGraphicFramePr>
            <a:graphicFrameLocks noChangeAspect="1"/>
          </p:cNvGraphicFramePr>
          <p:nvPr>
            <p:extLst>
              <p:ext uri="{D42A27DB-BD31-4B8C-83A1-F6EECF244321}">
                <p14:modId xmlns:p14="http://schemas.microsoft.com/office/powerpoint/2010/main" val="3915227379"/>
              </p:ext>
            </p:extLst>
          </p:nvPr>
        </p:nvGraphicFramePr>
        <p:xfrm>
          <a:off x="6294595" y="1033102"/>
          <a:ext cx="202996" cy="562144"/>
        </p:xfrm>
        <a:graphic>
          <a:graphicData uri="http://schemas.openxmlformats.org/presentationml/2006/ole">
            <mc:AlternateContent xmlns:mc="http://schemas.openxmlformats.org/markup-compatibility/2006">
              <mc:Choice xmlns:v="urn:schemas-microsoft-com:vml" Requires="v">
                <p:oleObj spid="_x0000_s2473" name="Equation" r:id="rId5" imgW="165100" imgH="457200" progId="Equation.3">
                  <p:embed/>
                </p:oleObj>
              </mc:Choice>
              <mc:Fallback>
                <p:oleObj name="Equation" r:id="rId5" imgW="165100" imgH="457200" progId="Equation.3">
                  <p:embed/>
                  <p:pic>
                    <p:nvPicPr>
                      <p:cNvPr id="0" name=""/>
                      <p:cNvPicPr/>
                      <p:nvPr/>
                    </p:nvPicPr>
                    <p:blipFill>
                      <a:blip r:embed="rId6"/>
                      <a:stretch>
                        <a:fillRect/>
                      </a:stretch>
                    </p:blipFill>
                    <p:spPr>
                      <a:xfrm>
                        <a:off x="6294595" y="1033102"/>
                        <a:ext cx="202996" cy="562144"/>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562961592"/>
              </p:ext>
            </p:extLst>
          </p:nvPr>
        </p:nvGraphicFramePr>
        <p:xfrm>
          <a:off x="3430458" y="1706012"/>
          <a:ext cx="181600" cy="502892"/>
        </p:xfrm>
        <a:graphic>
          <a:graphicData uri="http://schemas.openxmlformats.org/presentationml/2006/ole">
            <mc:AlternateContent xmlns:mc="http://schemas.openxmlformats.org/markup-compatibility/2006">
              <mc:Choice xmlns:v="urn:schemas-microsoft-com:vml" Requires="v">
                <p:oleObj spid="_x0000_s2474" name="Equation" r:id="rId7" imgW="165100" imgH="457200" progId="Equation.3">
                  <p:embed/>
                </p:oleObj>
              </mc:Choice>
              <mc:Fallback>
                <p:oleObj name="Equation" r:id="rId7" imgW="165100" imgH="457200" progId="Equation.3">
                  <p:embed/>
                  <p:pic>
                    <p:nvPicPr>
                      <p:cNvPr id="0" name=""/>
                      <p:cNvPicPr/>
                      <p:nvPr/>
                    </p:nvPicPr>
                    <p:blipFill>
                      <a:blip r:embed="rId8"/>
                      <a:stretch>
                        <a:fillRect/>
                      </a:stretch>
                    </p:blipFill>
                    <p:spPr>
                      <a:xfrm>
                        <a:off x="3430458" y="1706012"/>
                        <a:ext cx="181600" cy="502892"/>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168541472"/>
              </p:ext>
            </p:extLst>
          </p:nvPr>
        </p:nvGraphicFramePr>
        <p:xfrm>
          <a:off x="6363550" y="1696535"/>
          <a:ext cx="187450" cy="519093"/>
        </p:xfrm>
        <a:graphic>
          <a:graphicData uri="http://schemas.openxmlformats.org/presentationml/2006/ole">
            <mc:AlternateContent xmlns:mc="http://schemas.openxmlformats.org/markup-compatibility/2006">
              <mc:Choice xmlns:v="urn:schemas-microsoft-com:vml" Requires="v">
                <p:oleObj spid="_x0000_s2475" name="Equation" r:id="rId9" imgW="165100" imgH="457200" progId="Equation.3">
                  <p:embed/>
                </p:oleObj>
              </mc:Choice>
              <mc:Fallback>
                <p:oleObj name="Equation" r:id="rId9" imgW="165100" imgH="457200" progId="Equation.3">
                  <p:embed/>
                  <p:pic>
                    <p:nvPicPr>
                      <p:cNvPr id="0" name=""/>
                      <p:cNvPicPr/>
                      <p:nvPr/>
                    </p:nvPicPr>
                    <p:blipFill>
                      <a:blip r:embed="rId10"/>
                      <a:stretch>
                        <a:fillRect/>
                      </a:stretch>
                    </p:blipFill>
                    <p:spPr>
                      <a:xfrm>
                        <a:off x="6363550" y="1696535"/>
                        <a:ext cx="187450" cy="519093"/>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091243957"/>
              </p:ext>
            </p:extLst>
          </p:nvPr>
        </p:nvGraphicFramePr>
        <p:xfrm>
          <a:off x="3468214" y="1061192"/>
          <a:ext cx="201613" cy="519113"/>
        </p:xfrm>
        <a:graphic>
          <a:graphicData uri="http://schemas.openxmlformats.org/presentationml/2006/ole">
            <mc:AlternateContent xmlns:mc="http://schemas.openxmlformats.org/markup-compatibility/2006">
              <mc:Choice xmlns:v="urn:schemas-microsoft-com:vml" Requires="v">
                <p:oleObj spid="_x0000_s2476" name="Equation" r:id="rId11" imgW="177800" imgH="457200" progId="Equation.3">
                  <p:embed/>
                </p:oleObj>
              </mc:Choice>
              <mc:Fallback>
                <p:oleObj name="Equation" r:id="rId11" imgW="177800" imgH="457200" progId="Equation.3">
                  <p:embed/>
                  <p:pic>
                    <p:nvPicPr>
                      <p:cNvPr id="0" name=""/>
                      <p:cNvPicPr/>
                      <p:nvPr/>
                    </p:nvPicPr>
                    <p:blipFill>
                      <a:blip r:embed="rId12"/>
                      <a:stretch>
                        <a:fillRect/>
                      </a:stretch>
                    </p:blipFill>
                    <p:spPr>
                      <a:xfrm>
                        <a:off x="3468214" y="1061192"/>
                        <a:ext cx="201613" cy="519113"/>
                      </a:xfrm>
                      <a:prstGeom prst="rect">
                        <a:avLst/>
                      </a:prstGeom>
                    </p:spPr>
                  </p:pic>
                </p:oleObj>
              </mc:Fallback>
            </mc:AlternateContent>
          </a:graphicData>
        </a:graphic>
      </p:graphicFrame>
    </p:spTree>
    <p:extLst>
      <p:ext uri="{BB962C8B-B14F-4D97-AF65-F5344CB8AC3E}">
        <p14:creationId xmlns:p14="http://schemas.microsoft.com/office/powerpoint/2010/main" val="369364810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Reflecting on the Demands of the Task</a:t>
            </a:r>
            <a:endParaRPr lang="en-US" dirty="0"/>
          </a:p>
        </p:txBody>
      </p:sp>
      <p:sp>
        <p:nvSpPr>
          <p:cNvPr id="3" name="Content Placeholder 2"/>
          <p:cNvSpPr>
            <a:spLocks noGrp="1"/>
          </p:cNvSpPr>
          <p:nvPr>
            <p:ph idx="1"/>
          </p:nvPr>
        </p:nvSpPr>
        <p:spPr>
          <a:xfrm>
            <a:off x="1020618" y="1489530"/>
            <a:ext cx="7940502" cy="4742480"/>
          </a:xfrm>
        </p:spPr>
        <p:txBody>
          <a:bodyPr/>
          <a:lstStyle/>
          <a:p>
            <a:r>
              <a:rPr lang="en-US" dirty="0" smtClean="0"/>
              <a:t>Why is it important that the whole remain the same for each strip of bubble gum?</a:t>
            </a:r>
          </a:p>
          <a:p>
            <a:pPr marL="0" indent="0">
              <a:buNone/>
            </a:pPr>
            <a:endParaRPr lang="en-US" dirty="0" smtClean="0"/>
          </a:p>
          <a:p>
            <a:r>
              <a:rPr lang="en-US" dirty="0" smtClean="0"/>
              <a:t>What are the advantages of not specifying that the same whole must be used for each strip of bubble gum when the task is given to students initially?</a:t>
            </a:r>
            <a:endParaRPr lang="en-US" dirty="0"/>
          </a:p>
          <a:p>
            <a:pPr marL="0" indent="0">
              <a:buNone/>
            </a:pPr>
            <a:r>
              <a:rPr lang="en-US" dirty="0" smtClean="0"/>
              <a:t>  </a:t>
            </a:r>
            <a:endParaRPr lang="en-US" dirty="0"/>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76785" y="6204116"/>
            <a:ext cx="2466000" cy="642091"/>
          </a:xfrm>
          <a:prstGeom prst="rect">
            <a:avLst/>
          </a:prstGeom>
        </p:spPr>
      </p:pic>
    </p:spTree>
    <p:extLst>
      <p:ext uri="{BB962C8B-B14F-4D97-AF65-F5344CB8AC3E}">
        <p14:creationId xmlns:p14="http://schemas.microsoft.com/office/powerpoint/2010/main" val="258781494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25"/>
            <a:ext cx="7940502" cy="895576"/>
          </a:xfrm>
        </p:spPr>
        <p:txBody>
          <a:bodyPr>
            <a:noAutofit/>
          </a:bodyPr>
          <a:lstStyle/>
          <a:p>
            <a:pPr>
              <a:lnSpc>
                <a:spcPct val="90000"/>
              </a:lnSpc>
            </a:pPr>
            <a:r>
              <a:rPr lang="en-US" sz="2600" dirty="0" smtClean="0"/>
              <a:t>Connections to the CCSSM </a:t>
            </a:r>
            <a:br>
              <a:rPr lang="en-US" sz="2600" dirty="0" smtClean="0"/>
            </a:br>
            <a:r>
              <a:rPr lang="en-US" sz="2600" dirty="0" smtClean="0"/>
              <a:t>Standards for Mathematical Practice</a:t>
            </a:r>
            <a:endParaRPr lang="en-US" sz="2600" dirty="0"/>
          </a:p>
        </p:txBody>
      </p:sp>
      <p:sp>
        <p:nvSpPr>
          <p:cNvPr id="3" name="Content Placeholder 2"/>
          <p:cNvSpPr>
            <a:spLocks noGrp="1"/>
          </p:cNvSpPr>
          <p:nvPr>
            <p:ph idx="1"/>
          </p:nvPr>
        </p:nvSpPr>
        <p:spPr>
          <a:xfrm>
            <a:off x="1105920" y="1259530"/>
            <a:ext cx="8031554" cy="4856048"/>
          </a:xfrm>
        </p:spPr>
        <p:txBody>
          <a:bodyPr>
            <a:noAutofit/>
          </a:bodyPr>
          <a:lstStyle/>
          <a:p>
            <a:pPr marL="346075" indent="-344488">
              <a:spcBef>
                <a:spcPts val="0"/>
              </a:spcBef>
              <a:spcAft>
                <a:spcPts val="900"/>
              </a:spcAft>
              <a:buFontTx/>
              <a:buAutoNum type="arabicPeriod"/>
              <a:defRPr/>
            </a:pPr>
            <a:r>
              <a:rPr lang="en-US" sz="2600" dirty="0">
                <a:cs typeface="Calibri"/>
              </a:rPr>
              <a:t>Make sense of problems and persevere in solving them.</a:t>
            </a:r>
          </a:p>
          <a:p>
            <a:pPr marL="346075" indent="-344488">
              <a:spcBef>
                <a:spcPts val="0"/>
              </a:spcBef>
              <a:spcAft>
                <a:spcPts val="900"/>
              </a:spcAft>
              <a:buFontTx/>
              <a:buAutoNum type="arabicPeriod"/>
              <a:defRPr/>
            </a:pPr>
            <a:r>
              <a:rPr lang="en-US" sz="2600" dirty="0">
                <a:cs typeface="Calibri"/>
              </a:rPr>
              <a:t>Reason abstractly and quantitatively.</a:t>
            </a:r>
          </a:p>
          <a:p>
            <a:pPr marL="346075" indent="-344488">
              <a:spcBef>
                <a:spcPts val="0"/>
              </a:spcBef>
              <a:spcAft>
                <a:spcPts val="900"/>
              </a:spcAft>
              <a:buFontTx/>
              <a:buAutoNum type="arabicPeriod"/>
              <a:defRPr/>
            </a:pPr>
            <a:r>
              <a:rPr lang="en-US" sz="2600" dirty="0">
                <a:solidFill>
                  <a:srgbClr val="0000FF"/>
                </a:solidFill>
                <a:cs typeface="Calibri"/>
              </a:rPr>
              <a:t>Construct viable arguments and critique the reasoning of others.</a:t>
            </a:r>
          </a:p>
          <a:p>
            <a:pPr marL="346075" indent="-344488">
              <a:spcBef>
                <a:spcPts val="0"/>
              </a:spcBef>
              <a:spcAft>
                <a:spcPts val="900"/>
              </a:spcAft>
              <a:buFontTx/>
              <a:buAutoNum type="arabicPeriod"/>
              <a:defRPr/>
            </a:pPr>
            <a:r>
              <a:rPr lang="en-US" sz="2600" dirty="0">
                <a:cs typeface="Calibri"/>
              </a:rPr>
              <a:t>Model with mathematics.</a:t>
            </a:r>
          </a:p>
          <a:p>
            <a:pPr marL="346075" indent="-344488">
              <a:spcBef>
                <a:spcPts val="0"/>
              </a:spcBef>
              <a:spcAft>
                <a:spcPts val="900"/>
              </a:spcAft>
              <a:buFontTx/>
              <a:buAutoNum type="arabicPeriod"/>
              <a:defRPr/>
            </a:pPr>
            <a:r>
              <a:rPr lang="en-US" sz="2600" dirty="0">
                <a:solidFill>
                  <a:srgbClr val="0000FF"/>
                </a:solidFill>
                <a:cs typeface="Calibri"/>
              </a:rPr>
              <a:t>Use appropriate tools strategically.</a:t>
            </a:r>
          </a:p>
          <a:p>
            <a:pPr marL="346075" indent="-344488">
              <a:spcBef>
                <a:spcPts val="0"/>
              </a:spcBef>
              <a:spcAft>
                <a:spcPts val="900"/>
              </a:spcAft>
              <a:buFontTx/>
              <a:buAutoNum type="arabicPeriod"/>
              <a:defRPr/>
            </a:pPr>
            <a:r>
              <a:rPr lang="en-US" sz="2600" dirty="0">
                <a:cs typeface="Calibri"/>
              </a:rPr>
              <a:t>Attend to precision.</a:t>
            </a:r>
          </a:p>
          <a:p>
            <a:pPr marL="346075" indent="-344488">
              <a:spcBef>
                <a:spcPts val="0"/>
              </a:spcBef>
              <a:spcAft>
                <a:spcPts val="900"/>
              </a:spcAft>
              <a:buFontTx/>
              <a:buAutoNum type="arabicPeriod"/>
              <a:defRPr/>
            </a:pPr>
            <a:r>
              <a:rPr lang="en-US" sz="2600" dirty="0">
                <a:cs typeface="Calibri"/>
              </a:rPr>
              <a:t>Look for and make use of structure.</a:t>
            </a:r>
          </a:p>
          <a:p>
            <a:pPr marL="346075" indent="-344488">
              <a:spcBef>
                <a:spcPts val="0"/>
              </a:spcBef>
              <a:spcAft>
                <a:spcPts val="900"/>
              </a:spcAft>
              <a:buFontTx/>
              <a:buAutoNum type="arabicPeriod"/>
              <a:defRPr/>
            </a:pPr>
            <a:r>
              <a:rPr lang="en-US" sz="2600" dirty="0">
                <a:cs typeface="Calibri"/>
              </a:rPr>
              <a:t>Look for and express regularity in repeated </a:t>
            </a:r>
            <a:r>
              <a:rPr lang="en-US" sz="2600" dirty="0" smtClean="0">
                <a:cs typeface="Calibri"/>
              </a:rPr>
              <a:t>reasoning</a:t>
            </a:r>
            <a:endParaRPr lang="en-US" sz="2600" dirty="0" smtClean="0"/>
          </a:p>
        </p:txBody>
      </p:sp>
      <p:sp>
        <p:nvSpPr>
          <p:cNvPr id="4" name="Rectangle 3"/>
          <p:cNvSpPr/>
          <p:nvPr/>
        </p:nvSpPr>
        <p:spPr>
          <a:xfrm>
            <a:off x="1544931" y="5934670"/>
            <a:ext cx="7482537" cy="400110"/>
          </a:xfrm>
          <a:prstGeom prst="rect">
            <a:avLst/>
          </a:prstGeom>
        </p:spPr>
        <p:txBody>
          <a:bodyPr wrap="square">
            <a:spAutoFit/>
          </a:bodyPr>
          <a:lstStyle/>
          <a:p>
            <a:pPr algn="r"/>
            <a:r>
              <a:rPr lang="en-US" sz="1000" dirty="0"/>
              <a:t>National Governors Association Center (NGA) &amp; Council of Chief State School Officers (CCSSO)</a:t>
            </a:r>
            <a:r>
              <a:rPr lang="en-US" sz="1000" dirty="0" smtClean="0"/>
              <a:t>.</a:t>
            </a:r>
          </a:p>
          <a:p>
            <a:pPr algn="r"/>
            <a:r>
              <a:rPr lang="en-US" sz="1000" dirty="0" smtClean="0"/>
              <a:t> </a:t>
            </a:r>
            <a:r>
              <a:rPr lang="en-US" sz="1000" dirty="0"/>
              <a:t>(2010). </a:t>
            </a:r>
            <a:r>
              <a:rPr lang="en-US" sz="1000" i="1" dirty="0"/>
              <a:t>Common core state standards for mathematics</a:t>
            </a:r>
            <a:r>
              <a:rPr lang="en-US" sz="1000" dirty="0"/>
              <a:t>. Washington DC: Author.</a:t>
            </a:r>
          </a:p>
        </p:txBody>
      </p:sp>
    </p:spTree>
    <p:extLst>
      <p:ext uri="{BB962C8B-B14F-4D97-AF65-F5344CB8AC3E}">
        <p14:creationId xmlns:p14="http://schemas.microsoft.com/office/powerpoint/2010/main" val="41068052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2A-5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9869</TotalTime>
  <Words>5115</Words>
  <Application>Microsoft Macintosh PowerPoint</Application>
  <PresentationFormat>On-screen Show (4:3)</PresentationFormat>
  <Paragraphs>531</Paragraphs>
  <Slides>32</Slides>
  <Notes>32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P2A-55</vt:lpstr>
      <vt:lpstr>Equation</vt:lpstr>
      <vt:lpstr>PowerPoint Presentation</vt:lpstr>
      <vt:lpstr>Overview of the Session</vt:lpstr>
      <vt:lpstr>PowerPoint Presentation</vt:lpstr>
      <vt:lpstr>PowerPoint Presentation</vt:lpstr>
      <vt:lpstr>Ms. Bill (Visiting Teacher) Mathematics Learning Goals</vt:lpstr>
      <vt:lpstr>The Bubble Gum Task (Student Version) </vt:lpstr>
      <vt:lpstr>The Bubble Gum Task (Adult Version) </vt:lpstr>
      <vt:lpstr>Reflecting on the Demands of the Task</vt:lpstr>
      <vt:lpstr>Connections to the CCSSM  Standards for Mathematical Practice</vt:lpstr>
      <vt:lpstr>PowerPoint Presentation</vt:lpstr>
      <vt:lpstr>The Bubble Gum Lesson Context</vt:lpstr>
      <vt:lpstr>Lens for Watching the Video</vt:lpstr>
      <vt:lpstr>PowerPoint Presentation</vt:lpstr>
      <vt:lpstr>Discussing Student Learning of Mathematics</vt:lpstr>
      <vt:lpstr>PowerPoint Presentation</vt:lpstr>
      <vt:lpstr>Effective Mathematics Teaching Practices</vt:lpstr>
      <vt:lpstr>PowerPoint Presentation</vt:lpstr>
      <vt:lpstr>Pose Purposeful Questions</vt:lpstr>
      <vt:lpstr>PowerPoint Presentation</vt:lpstr>
      <vt:lpstr>PowerPoint Presentation</vt:lpstr>
      <vt:lpstr>PowerPoint Presentation</vt:lpstr>
      <vt:lpstr>Teacher and Student Actions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dc:creator>
  <cp:lastModifiedBy>dh</cp:lastModifiedBy>
  <cp:revision>319</cp:revision>
  <dcterms:created xsi:type="dcterms:W3CDTF">2014-11-10T17:34:51Z</dcterms:created>
  <dcterms:modified xsi:type="dcterms:W3CDTF">2015-10-28T12:52:14Z</dcterms:modified>
</cp:coreProperties>
</file>