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0"/>
  </p:notesMasterIdLst>
  <p:handoutMasterIdLst>
    <p:handoutMasterId r:id="rId61"/>
  </p:handoutMasterIdLst>
  <p:sldIdLst>
    <p:sldId id="667" r:id="rId2"/>
    <p:sldId id="257" r:id="rId3"/>
    <p:sldId id="363" r:id="rId4"/>
    <p:sldId id="613" r:id="rId5"/>
    <p:sldId id="423" r:id="rId6"/>
    <p:sldId id="513" r:id="rId7"/>
    <p:sldId id="425" r:id="rId8"/>
    <p:sldId id="614" r:id="rId9"/>
    <p:sldId id="610" r:id="rId10"/>
    <p:sldId id="582" r:id="rId11"/>
    <p:sldId id="617" r:id="rId12"/>
    <p:sldId id="635" r:id="rId13"/>
    <p:sldId id="643" r:id="rId14"/>
    <p:sldId id="481" r:id="rId15"/>
    <p:sldId id="637" r:id="rId16"/>
    <p:sldId id="364" r:id="rId17"/>
    <p:sldId id="515" r:id="rId18"/>
    <p:sldId id="639" r:id="rId19"/>
    <p:sldId id="611" r:id="rId20"/>
    <p:sldId id="489" r:id="rId21"/>
    <p:sldId id="516" r:id="rId22"/>
    <p:sldId id="509" r:id="rId23"/>
    <p:sldId id="641" r:id="rId24"/>
    <p:sldId id="488" r:id="rId25"/>
    <p:sldId id="520" r:id="rId26"/>
    <p:sldId id="574" r:id="rId27"/>
    <p:sldId id="642" r:id="rId28"/>
    <p:sldId id="522" r:id="rId29"/>
    <p:sldId id="525" r:id="rId30"/>
    <p:sldId id="663" r:id="rId31"/>
    <p:sldId id="645" r:id="rId32"/>
    <p:sldId id="619" r:id="rId33"/>
    <p:sldId id="531" r:id="rId34"/>
    <p:sldId id="625" r:id="rId35"/>
    <p:sldId id="664" r:id="rId36"/>
    <p:sldId id="627" r:id="rId37"/>
    <p:sldId id="628" r:id="rId38"/>
    <p:sldId id="620" r:id="rId39"/>
    <p:sldId id="541" r:id="rId40"/>
    <p:sldId id="626" r:id="rId41"/>
    <p:sldId id="606" r:id="rId42"/>
    <p:sldId id="543" r:id="rId43"/>
    <p:sldId id="665" r:id="rId44"/>
    <p:sldId id="553" r:id="rId45"/>
    <p:sldId id="666" r:id="rId46"/>
    <p:sldId id="621" r:id="rId47"/>
    <p:sldId id="544" r:id="rId48"/>
    <p:sldId id="632" r:id="rId49"/>
    <p:sldId id="622" r:id="rId50"/>
    <p:sldId id="552" r:id="rId51"/>
    <p:sldId id="633" r:id="rId52"/>
    <p:sldId id="612" r:id="rId53"/>
    <p:sldId id="558" r:id="rId54"/>
    <p:sldId id="618" r:id="rId55"/>
    <p:sldId id="659" r:id="rId56"/>
    <p:sldId id="634" r:id="rId57"/>
    <p:sldId id="365" r:id="rId58"/>
    <p:sldId id="571" r:id="rId59"/>
  </p:sldIdLst>
  <p:sldSz cx="10058400" cy="7772400"/>
  <p:notesSz cx="6858000" cy="9144000"/>
  <p:defaultTextStyle>
    <a:defPPr>
      <a:defRPr lang="en-US"/>
    </a:defPPr>
    <a:lvl1pPr marL="0" algn="l" defTabSz="1018824" rtl="0" eaLnBrk="1" latinLnBrk="0" hangingPunct="1">
      <a:defRPr sz="2000" kern="1200">
        <a:solidFill>
          <a:schemeClr val="tx1"/>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p15:clr>
            <a:srgbClr val="A4A3A4"/>
          </p15:clr>
        </p15:guide>
        <p15:guide id="2" pos="3168">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E19B"/>
    <a:srgbClr val="FFECA3"/>
    <a:srgbClr val="5597DA"/>
    <a:srgbClr val="A8CDF4"/>
    <a:srgbClr val="A3C8EB"/>
    <a:srgbClr val="FFEB70"/>
    <a:srgbClr val="D0BA8C"/>
    <a:srgbClr val="CBB687"/>
    <a:srgbClr val="CBB97D"/>
    <a:srgbClr val="0000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571" autoAdjust="0"/>
    <p:restoredTop sz="61828" autoAdjust="0"/>
  </p:normalViewPr>
  <p:slideViewPr>
    <p:cSldViewPr>
      <p:cViewPr varScale="1">
        <p:scale>
          <a:sx n="63" d="100"/>
          <a:sy n="63" d="100"/>
        </p:scale>
        <p:origin x="2328" y="84"/>
      </p:cViewPr>
      <p:guideLst>
        <p:guide orient="horz" pos="2448"/>
        <p:guide pos="3168"/>
      </p:guideLst>
    </p:cSldViewPr>
  </p:slideViewPr>
  <p:notesTextViewPr>
    <p:cViewPr>
      <p:scale>
        <a:sx n="1" d="1"/>
        <a:sy n="1" d="1"/>
      </p:scale>
      <p:origin x="0" y="0"/>
    </p:cViewPr>
  </p:notesTextViewPr>
  <p:sorterViewPr>
    <p:cViewPr>
      <p:scale>
        <a:sx n="154" d="100"/>
        <a:sy n="154" d="100"/>
      </p:scale>
      <p:origin x="0" y="25784"/>
    </p:cViewPr>
  </p:sorterViewPr>
  <p:notesViewPr>
    <p:cSldViewPr snapToGrid="0" snapToObjects="1">
      <p:cViewPr varScale="1">
        <p:scale>
          <a:sx n="116" d="100"/>
          <a:sy n="116" d="100"/>
        </p:scale>
        <p:origin x="-3208"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CCABEC-A392-3A4B-AA15-7BA76C55A7B5}" type="doc">
      <dgm:prSet loTypeId="urn:microsoft.com/office/officeart/2005/8/layout/pyramid2" loCatId="" qsTypeId="urn:microsoft.com/office/officeart/2005/8/quickstyle/simple4" qsCatId="simple" csTypeId="urn:microsoft.com/office/officeart/2005/8/colors/accent1_2" csCatId="accent1" phldr="1"/>
      <dgm:spPr/>
      <dgm:t>
        <a:bodyPr/>
        <a:lstStyle/>
        <a:p>
          <a:endParaRPr lang="en-US"/>
        </a:p>
      </dgm:t>
    </dgm:pt>
    <dgm:pt modelId="{8F95A6A4-E9CA-5540-B7FC-0CD979910459}">
      <dgm:prSet phldrT="[Text]" custT="1"/>
      <dgm:spPr>
        <a:solidFill>
          <a:srgbClr val="D2C7A7"/>
        </a:solidFill>
      </dgm:spPr>
      <dgm:t>
        <a:bodyPr/>
        <a:lstStyle/>
        <a:p>
          <a:r>
            <a:rPr lang="en-US" sz="2800" b="1" dirty="0" smtClean="0">
              <a:solidFill>
                <a:srgbClr val="000000"/>
              </a:solidFill>
              <a:latin typeface="Arial"/>
              <a:cs typeface="Arial"/>
            </a:rPr>
            <a:t>Tools and Technology</a:t>
          </a:r>
          <a:endParaRPr lang="en-US" sz="2800" b="1" dirty="0">
            <a:solidFill>
              <a:srgbClr val="000000"/>
            </a:solidFill>
            <a:latin typeface="Arial"/>
            <a:cs typeface="Arial"/>
          </a:endParaRPr>
        </a:p>
      </dgm:t>
    </dgm:pt>
    <dgm:pt modelId="{97BBF871-43C2-E447-A316-CE9A7A648E96}" type="parTrans" cxnId="{FD479C2F-E903-374D-BD76-4A74EB204A23}">
      <dgm:prSet/>
      <dgm:spPr/>
      <dgm:t>
        <a:bodyPr/>
        <a:lstStyle/>
        <a:p>
          <a:endParaRPr lang="en-US" sz="2400">
            <a:solidFill>
              <a:srgbClr val="000000"/>
            </a:solidFill>
          </a:endParaRPr>
        </a:p>
      </dgm:t>
    </dgm:pt>
    <dgm:pt modelId="{D5A19E96-191D-484B-B29D-13FC0FA600E1}" type="sibTrans" cxnId="{FD479C2F-E903-374D-BD76-4A74EB204A23}">
      <dgm:prSet/>
      <dgm:spPr/>
      <dgm:t>
        <a:bodyPr/>
        <a:lstStyle/>
        <a:p>
          <a:endParaRPr lang="en-US" sz="2400">
            <a:solidFill>
              <a:srgbClr val="000000"/>
            </a:solidFill>
          </a:endParaRPr>
        </a:p>
      </dgm:t>
    </dgm:pt>
    <dgm:pt modelId="{B5C71DD9-8560-0D4E-B6FF-418BC043A0DC}">
      <dgm:prSet custT="1"/>
      <dgm:spPr>
        <a:solidFill>
          <a:srgbClr val="D2C7A7"/>
        </a:solidFill>
      </dgm:spPr>
      <dgm:t>
        <a:bodyPr/>
        <a:lstStyle/>
        <a:p>
          <a:r>
            <a:rPr lang="en-US" sz="2800" b="1" dirty="0" smtClean="0">
              <a:solidFill>
                <a:srgbClr val="000000"/>
              </a:solidFill>
              <a:latin typeface="Arial"/>
              <a:cs typeface="Arial"/>
            </a:rPr>
            <a:t>Professionalism</a:t>
          </a:r>
          <a:endParaRPr lang="en-US" sz="2800" b="1" dirty="0">
            <a:solidFill>
              <a:srgbClr val="000000"/>
            </a:solidFill>
            <a:latin typeface="Arial"/>
            <a:cs typeface="Arial"/>
          </a:endParaRPr>
        </a:p>
      </dgm:t>
    </dgm:pt>
    <dgm:pt modelId="{038B11A8-3B28-CB47-99CE-C6F7BEBB06C1}" type="parTrans" cxnId="{22154E4D-F077-864D-9125-84B9D93C085B}">
      <dgm:prSet/>
      <dgm:spPr/>
      <dgm:t>
        <a:bodyPr/>
        <a:lstStyle/>
        <a:p>
          <a:endParaRPr lang="en-US" sz="2400">
            <a:solidFill>
              <a:srgbClr val="000000"/>
            </a:solidFill>
          </a:endParaRPr>
        </a:p>
      </dgm:t>
    </dgm:pt>
    <dgm:pt modelId="{85C599C7-313B-CE4F-BB21-23D9526A0610}" type="sibTrans" cxnId="{22154E4D-F077-864D-9125-84B9D93C085B}">
      <dgm:prSet/>
      <dgm:spPr/>
      <dgm:t>
        <a:bodyPr/>
        <a:lstStyle/>
        <a:p>
          <a:endParaRPr lang="en-US" sz="2400">
            <a:solidFill>
              <a:srgbClr val="000000"/>
            </a:solidFill>
          </a:endParaRPr>
        </a:p>
      </dgm:t>
    </dgm:pt>
    <dgm:pt modelId="{92E0C355-6726-9D4B-A4AA-7AD696ECCF2E}">
      <dgm:prSet custT="1"/>
      <dgm:spPr>
        <a:solidFill>
          <a:srgbClr val="D2C7A7"/>
        </a:solidFill>
      </dgm:spPr>
      <dgm:t>
        <a:bodyPr/>
        <a:lstStyle/>
        <a:p>
          <a:r>
            <a:rPr lang="en-US" sz="2800" b="1" dirty="0" smtClean="0">
              <a:solidFill>
                <a:srgbClr val="000000"/>
              </a:solidFill>
              <a:latin typeface="Arial"/>
              <a:cs typeface="Arial"/>
            </a:rPr>
            <a:t>Curriculum</a:t>
          </a:r>
          <a:endParaRPr lang="en-US" sz="2800" b="1" dirty="0">
            <a:solidFill>
              <a:srgbClr val="000000"/>
            </a:solidFill>
            <a:latin typeface="Arial"/>
            <a:cs typeface="Arial"/>
          </a:endParaRPr>
        </a:p>
      </dgm:t>
    </dgm:pt>
    <dgm:pt modelId="{2DF1A390-69AD-7640-A756-7F224AAF6F91}" type="parTrans" cxnId="{1D9E7C1E-AD01-D44D-B171-DA16FFA1C362}">
      <dgm:prSet/>
      <dgm:spPr/>
      <dgm:t>
        <a:bodyPr/>
        <a:lstStyle/>
        <a:p>
          <a:endParaRPr lang="en-US"/>
        </a:p>
      </dgm:t>
    </dgm:pt>
    <dgm:pt modelId="{F71A7798-96FD-0042-936C-53355366C063}" type="sibTrans" cxnId="{1D9E7C1E-AD01-D44D-B171-DA16FFA1C362}">
      <dgm:prSet/>
      <dgm:spPr/>
      <dgm:t>
        <a:bodyPr/>
        <a:lstStyle/>
        <a:p>
          <a:endParaRPr lang="en-US"/>
        </a:p>
      </dgm:t>
    </dgm:pt>
    <dgm:pt modelId="{C301A4D3-89C3-E64E-9595-41E35DFE93BE}">
      <dgm:prSet custT="1"/>
      <dgm:spPr>
        <a:solidFill>
          <a:srgbClr val="D2C7A7"/>
        </a:solidFill>
      </dgm:spPr>
      <dgm:t>
        <a:bodyPr/>
        <a:lstStyle/>
        <a:p>
          <a:r>
            <a:rPr lang="en-US" sz="2800" b="1" dirty="0" smtClean="0">
              <a:solidFill>
                <a:srgbClr val="000000"/>
              </a:solidFill>
              <a:latin typeface="Arial"/>
              <a:cs typeface="Arial"/>
            </a:rPr>
            <a:t>Teaching and Learning</a:t>
          </a:r>
          <a:endParaRPr lang="en-US" sz="2800" b="1" dirty="0">
            <a:solidFill>
              <a:srgbClr val="000000"/>
            </a:solidFill>
            <a:latin typeface="Arial"/>
            <a:cs typeface="Arial"/>
          </a:endParaRPr>
        </a:p>
      </dgm:t>
    </dgm:pt>
    <dgm:pt modelId="{61C23D35-5878-A84D-95F9-81156C3C723A}" type="parTrans" cxnId="{F7C26777-23AA-F344-B6E0-C504BDE2C3CF}">
      <dgm:prSet/>
      <dgm:spPr/>
      <dgm:t>
        <a:bodyPr/>
        <a:lstStyle/>
        <a:p>
          <a:endParaRPr lang="en-US"/>
        </a:p>
      </dgm:t>
    </dgm:pt>
    <dgm:pt modelId="{FDD1A3C8-07DD-8A42-804B-E110F4311039}" type="sibTrans" cxnId="{F7C26777-23AA-F344-B6E0-C504BDE2C3CF}">
      <dgm:prSet/>
      <dgm:spPr/>
      <dgm:t>
        <a:bodyPr/>
        <a:lstStyle/>
        <a:p>
          <a:endParaRPr lang="en-US"/>
        </a:p>
      </dgm:t>
    </dgm:pt>
    <dgm:pt modelId="{415DAAA1-0F7E-EE4D-A661-0DADAF150121}">
      <dgm:prSet phldrT="[Text]" custT="1"/>
      <dgm:spPr>
        <a:solidFill>
          <a:srgbClr val="D2C7A7"/>
        </a:solidFill>
      </dgm:spPr>
      <dgm:t>
        <a:bodyPr/>
        <a:lstStyle/>
        <a:p>
          <a:r>
            <a:rPr lang="en-US" sz="2800" b="1" dirty="0" smtClean="0">
              <a:solidFill>
                <a:srgbClr val="000000"/>
              </a:solidFill>
              <a:latin typeface="Arial"/>
              <a:cs typeface="Arial"/>
            </a:rPr>
            <a:t>Assessment</a:t>
          </a:r>
          <a:endParaRPr lang="en-US" sz="2800" b="1" dirty="0">
            <a:solidFill>
              <a:srgbClr val="000000"/>
            </a:solidFill>
            <a:latin typeface="Arial"/>
            <a:cs typeface="Arial"/>
          </a:endParaRPr>
        </a:p>
      </dgm:t>
    </dgm:pt>
    <dgm:pt modelId="{702D4B3E-9539-3B42-9FDA-0A051BD9E930}" type="parTrans" cxnId="{D5A2A9B2-7EDF-BA48-B3A3-45AB813C982D}">
      <dgm:prSet/>
      <dgm:spPr/>
      <dgm:t>
        <a:bodyPr/>
        <a:lstStyle/>
        <a:p>
          <a:endParaRPr lang="en-US"/>
        </a:p>
      </dgm:t>
    </dgm:pt>
    <dgm:pt modelId="{37C5036A-31C4-9F47-AD59-EFC08F1FA7F7}" type="sibTrans" cxnId="{D5A2A9B2-7EDF-BA48-B3A3-45AB813C982D}">
      <dgm:prSet/>
      <dgm:spPr/>
      <dgm:t>
        <a:bodyPr/>
        <a:lstStyle/>
        <a:p>
          <a:endParaRPr lang="en-US"/>
        </a:p>
      </dgm:t>
    </dgm:pt>
    <dgm:pt modelId="{2B736876-5172-FF47-8973-F28D6A675A55}">
      <dgm:prSet custT="1"/>
      <dgm:spPr>
        <a:solidFill>
          <a:srgbClr val="D2C7A7"/>
        </a:solidFill>
      </dgm:spPr>
      <dgm:t>
        <a:bodyPr/>
        <a:lstStyle/>
        <a:p>
          <a:r>
            <a:rPr lang="en-US" sz="2800" b="1" dirty="0" smtClean="0">
              <a:solidFill>
                <a:srgbClr val="000000"/>
              </a:solidFill>
              <a:latin typeface="Arial"/>
              <a:cs typeface="Arial"/>
            </a:rPr>
            <a:t>Access and Equity</a:t>
          </a:r>
          <a:endParaRPr lang="en-US" sz="2800" b="1" dirty="0">
            <a:solidFill>
              <a:srgbClr val="000000"/>
            </a:solidFill>
            <a:latin typeface="Arial"/>
            <a:cs typeface="Arial"/>
          </a:endParaRPr>
        </a:p>
      </dgm:t>
    </dgm:pt>
    <dgm:pt modelId="{654EB319-0F9D-FD49-9FC3-8B3217AD61EC}" type="parTrans" cxnId="{5CD9D0E8-7B9B-F949-98E0-F4AEC6F33E29}">
      <dgm:prSet/>
      <dgm:spPr/>
      <dgm:t>
        <a:bodyPr/>
        <a:lstStyle/>
        <a:p>
          <a:endParaRPr lang="en-US"/>
        </a:p>
      </dgm:t>
    </dgm:pt>
    <dgm:pt modelId="{6E733A5D-4B32-F04C-9EF2-781E5695EB1E}" type="sibTrans" cxnId="{5CD9D0E8-7B9B-F949-98E0-F4AEC6F33E29}">
      <dgm:prSet/>
      <dgm:spPr/>
      <dgm:t>
        <a:bodyPr/>
        <a:lstStyle/>
        <a:p>
          <a:endParaRPr lang="en-US"/>
        </a:p>
      </dgm:t>
    </dgm:pt>
    <dgm:pt modelId="{590AC451-01FC-B04C-997C-AB74B1B0E1B6}" type="pres">
      <dgm:prSet presAssocID="{D6CCABEC-A392-3A4B-AA15-7BA76C55A7B5}" presName="compositeShape" presStyleCnt="0">
        <dgm:presLayoutVars>
          <dgm:dir/>
          <dgm:resizeHandles/>
        </dgm:presLayoutVars>
      </dgm:prSet>
      <dgm:spPr/>
      <dgm:t>
        <a:bodyPr/>
        <a:lstStyle/>
        <a:p>
          <a:endParaRPr lang="en-US"/>
        </a:p>
      </dgm:t>
    </dgm:pt>
    <dgm:pt modelId="{3D275ED8-7D77-5A4A-AACD-51B3EA012F70}" type="pres">
      <dgm:prSet presAssocID="{D6CCABEC-A392-3A4B-AA15-7BA76C55A7B5}" presName="pyramid" presStyleLbl="node1" presStyleIdx="0" presStyleCnt="1" custLinFactNeighborX="-5630"/>
      <dgm:spPr>
        <a:solidFill>
          <a:srgbClr val="000060"/>
        </a:solidFill>
      </dgm:spPr>
      <dgm:t>
        <a:bodyPr/>
        <a:lstStyle/>
        <a:p>
          <a:endParaRPr lang="en-US"/>
        </a:p>
      </dgm:t>
    </dgm:pt>
    <dgm:pt modelId="{BA2257D2-21F9-C749-929F-76A4A79F35A8}" type="pres">
      <dgm:prSet presAssocID="{D6CCABEC-A392-3A4B-AA15-7BA76C55A7B5}" presName="theList" presStyleCnt="0"/>
      <dgm:spPr/>
    </dgm:pt>
    <dgm:pt modelId="{0928F7D7-A258-014A-8608-9AE70F651FEA}" type="pres">
      <dgm:prSet presAssocID="{C301A4D3-89C3-E64E-9595-41E35DFE93BE}" presName="aNode" presStyleLbl="fgAcc1" presStyleIdx="0" presStyleCnt="6" custScaleX="107114" custScaleY="139854" custLinFactY="-2820" custLinFactNeighborY="-100000">
        <dgm:presLayoutVars>
          <dgm:bulletEnabled val="1"/>
        </dgm:presLayoutVars>
      </dgm:prSet>
      <dgm:spPr/>
      <dgm:t>
        <a:bodyPr/>
        <a:lstStyle/>
        <a:p>
          <a:endParaRPr lang="en-US"/>
        </a:p>
      </dgm:t>
    </dgm:pt>
    <dgm:pt modelId="{0D45EC89-9014-4542-A364-028583FE6C5C}" type="pres">
      <dgm:prSet presAssocID="{C301A4D3-89C3-E64E-9595-41E35DFE93BE}" presName="aSpace" presStyleCnt="0"/>
      <dgm:spPr/>
    </dgm:pt>
    <dgm:pt modelId="{C8EB2F51-B62D-ED42-8738-28121DBE6575}" type="pres">
      <dgm:prSet presAssocID="{2B736876-5172-FF47-8973-F28D6A675A55}" presName="aNode" presStyleLbl="fgAcc1" presStyleIdx="1" presStyleCnt="6" custScaleX="107114" custScaleY="139854" custLinFactNeighborY="-73536">
        <dgm:presLayoutVars>
          <dgm:bulletEnabled val="1"/>
        </dgm:presLayoutVars>
      </dgm:prSet>
      <dgm:spPr/>
      <dgm:t>
        <a:bodyPr/>
        <a:lstStyle/>
        <a:p>
          <a:endParaRPr lang="en-US"/>
        </a:p>
      </dgm:t>
    </dgm:pt>
    <dgm:pt modelId="{8983381C-BAFA-B447-8DC2-FCA70B234788}" type="pres">
      <dgm:prSet presAssocID="{2B736876-5172-FF47-8973-F28D6A675A55}" presName="aSpace" presStyleCnt="0"/>
      <dgm:spPr/>
    </dgm:pt>
    <dgm:pt modelId="{320B95CF-6485-CC45-9D40-EE5BD71489CB}" type="pres">
      <dgm:prSet presAssocID="{92E0C355-6726-9D4B-A4AA-7AD696ECCF2E}" presName="aNode" presStyleLbl="fgAcc1" presStyleIdx="2" presStyleCnt="6" custScaleX="107114" custScaleY="139854" custLinFactNeighborY="-24512">
        <dgm:presLayoutVars>
          <dgm:bulletEnabled val="1"/>
        </dgm:presLayoutVars>
      </dgm:prSet>
      <dgm:spPr/>
      <dgm:t>
        <a:bodyPr/>
        <a:lstStyle/>
        <a:p>
          <a:endParaRPr lang="en-US"/>
        </a:p>
      </dgm:t>
    </dgm:pt>
    <dgm:pt modelId="{5E268DE1-6F41-484B-89FB-FD0F1978659A}" type="pres">
      <dgm:prSet presAssocID="{92E0C355-6726-9D4B-A4AA-7AD696ECCF2E}" presName="aSpace" presStyleCnt="0"/>
      <dgm:spPr/>
    </dgm:pt>
    <dgm:pt modelId="{665D40B9-7B89-BA44-97BB-97A330932106}" type="pres">
      <dgm:prSet presAssocID="{8F95A6A4-E9CA-5540-B7FC-0CD979910459}" presName="aNode" presStyleLbl="fgAcc1" presStyleIdx="3" presStyleCnt="6" custScaleX="107114" custScaleY="139854" custLinFactNeighborY="49024">
        <dgm:presLayoutVars>
          <dgm:bulletEnabled val="1"/>
        </dgm:presLayoutVars>
      </dgm:prSet>
      <dgm:spPr/>
      <dgm:t>
        <a:bodyPr/>
        <a:lstStyle/>
        <a:p>
          <a:endParaRPr lang="en-US"/>
        </a:p>
      </dgm:t>
    </dgm:pt>
    <dgm:pt modelId="{2901745C-5F5E-4949-B7F6-7BEAF7CD2E7C}" type="pres">
      <dgm:prSet presAssocID="{8F95A6A4-E9CA-5540-B7FC-0CD979910459}" presName="aSpace" presStyleCnt="0"/>
      <dgm:spPr/>
    </dgm:pt>
    <dgm:pt modelId="{1808CE7B-FC58-DA4F-90C4-F8A5A6890EEF}" type="pres">
      <dgm:prSet presAssocID="{415DAAA1-0F7E-EE4D-A661-0DADAF150121}" presName="aNode" presStyleLbl="fgAcc1" presStyleIdx="4" presStyleCnt="6" custScaleX="107114" custScaleY="139854" custLinFactNeighborY="98048">
        <dgm:presLayoutVars>
          <dgm:bulletEnabled val="1"/>
        </dgm:presLayoutVars>
      </dgm:prSet>
      <dgm:spPr/>
      <dgm:t>
        <a:bodyPr/>
        <a:lstStyle/>
        <a:p>
          <a:endParaRPr lang="en-US"/>
        </a:p>
      </dgm:t>
    </dgm:pt>
    <dgm:pt modelId="{FF56EF15-B01E-7F46-BF93-351E542BDB42}" type="pres">
      <dgm:prSet presAssocID="{415DAAA1-0F7E-EE4D-A661-0DADAF150121}" presName="aSpace" presStyleCnt="0"/>
      <dgm:spPr/>
    </dgm:pt>
    <dgm:pt modelId="{A7A30CAE-D200-374C-9E23-6C54DA20B6B5}" type="pres">
      <dgm:prSet presAssocID="{B5C71DD9-8560-0D4E-B6FF-418BC043A0DC}" presName="aNode" presStyleLbl="fgAcc1" presStyleIdx="5" presStyleCnt="6" custScaleX="107114" custScaleY="139854" custLinFactY="2820" custLinFactNeighborY="100000">
        <dgm:presLayoutVars>
          <dgm:bulletEnabled val="1"/>
        </dgm:presLayoutVars>
      </dgm:prSet>
      <dgm:spPr/>
      <dgm:t>
        <a:bodyPr/>
        <a:lstStyle/>
        <a:p>
          <a:endParaRPr lang="en-US"/>
        </a:p>
      </dgm:t>
    </dgm:pt>
    <dgm:pt modelId="{6742FB5D-9E27-254E-A929-AAE3C4DEF793}" type="pres">
      <dgm:prSet presAssocID="{B5C71DD9-8560-0D4E-B6FF-418BC043A0DC}" presName="aSpace" presStyleCnt="0"/>
      <dgm:spPr/>
    </dgm:pt>
  </dgm:ptLst>
  <dgm:cxnLst>
    <dgm:cxn modelId="{F7C26777-23AA-F344-B6E0-C504BDE2C3CF}" srcId="{D6CCABEC-A392-3A4B-AA15-7BA76C55A7B5}" destId="{C301A4D3-89C3-E64E-9595-41E35DFE93BE}" srcOrd="0" destOrd="0" parTransId="{61C23D35-5878-A84D-95F9-81156C3C723A}" sibTransId="{FDD1A3C8-07DD-8A42-804B-E110F4311039}"/>
    <dgm:cxn modelId="{CEC3FE32-231C-A242-A314-98F71F8938BF}" type="presOf" srcId="{2B736876-5172-FF47-8973-F28D6A675A55}" destId="{C8EB2F51-B62D-ED42-8738-28121DBE6575}" srcOrd="0" destOrd="0" presId="urn:microsoft.com/office/officeart/2005/8/layout/pyramid2"/>
    <dgm:cxn modelId="{A2CB9841-676F-1142-92EE-BED1E46F2984}" type="presOf" srcId="{C301A4D3-89C3-E64E-9595-41E35DFE93BE}" destId="{0928F7D7-A258-014A-8608-9AE70F651FEA}" srcOrd="0" destOrd="0" presId="urn:microsoft.com/office/officeart/2005/8/layout/pyramid2"/>
    <dgm:cxn modelId="{1D9E7C1E-AD01-D44D-B171-DA16FFA1C362}" srcId="{D6CCABEC-A392-3A4B-AA15-7BA76C55A7B5}" destId="{92E0C355-6726-9D4B-A4AA-7AD696ECCF2E}" srcOrd="2" destOrd="0" parTransId="{2DF1A390-69AD-7640-A756-7F224AAF6F91}" sibTransId="{F71A7798-96FD-0042-936C-53355366C063}"/>
    <dgm:cxn modelId="{FD479C2F-E903-374D-BD76-4A74EB204A23}" srcId="{D6CCABEC-A392-3A4B-AA15-7BA76C55A7B5}" destId="{8F95A6A4-E9CA-5540-B7FC-0CD979910459}" srcOrd="3" destOrd="0" parTransId="{97BBF871-43C2-E447-A316-CE9A7A648E96}" sibTransId="{D5A19E96-191D-484B-B29D-13FC0FA600E1}"/>
    <dgm:cxn modelId="{D5A2A9B2-7EDF-BA48-B3A3-45AB813C982D}" srcId="{D6CCABEC-A392-3A4B-AA15-7BA76C55A7B5}" destId="{415DAAA1-0F7E-EE4D-A661-0DADAF150121}" srcOrd="4" destOrd="0" parTransId="{702D4B3E-9539-3B42-9FDA-0A051BD9E930}" sibTransId="{37C5036A-31C4-9F47-AD59-EFC08F1FA7F7}"/>
    <dgm:cxn modelId="{8A859601-2166-094B-BB60-BB7DCECB70C9}" type="presOf" srcId="{92E0C355-6726-9D4B-A4AA-7AD696ECCF2E}" destId="{320B95CF-6485-CC45-9D40-EE5BD71489CB}" srcOrd="0" destOrd="0" presId="urn:microsoft.com/office/officeart/2005/8/layout/pyramid2"/>
    <dgm:cxn modelId="{5CD9D0E8-7B9B-F949-98E0-F4AEC6F33E29}" srcId="{D6CCABEC-A392-3A4B-AA15-7BA76C55A7B5}" destId="{2B736876-5172-FF47-8973-F28D6A675A55}" srcOrd="1" destOrd="0" parTransId="{654EB319-0F9D-FD49-9FC3-8B3217AD61EC}" sibTransId="{6E733A5D-4B32-F04C-9EF2-781E5695EB1E}"/>
    <dgm:cxn modelId="{22154E4D-F077-864D-9125-84B9D93C085B}" srcId="{D6CCABEC-A392-3A4B-AA15-7BA76C55A7B5}" destId="{B5C71DD9-8560-0D4E-B6FF-418BC043A0DC}" srcOrd="5" destOrd="0" parTransId="{038B11A8-3B28-CB47-99CE-C6F7BEBB06C1}" sibTransId="{85C599C7-313B-CE4F-BB21-23D9526A0610}"/>
    <dgm:cxn modelId="{F52BDBC7-778B-5C46-BAC6-9906D5760E33}" type="presOf" srcId="{8F95A6A4-E9CA-5540-B7FC-0CD979910459}" destId="{665D40B9-7B89-BA44-97BB-97A330932106}" srcOrd="0" destOrd="0" presId="urn:microsoft.com/office/officeart/2005/8/layout/pyramid2"/>
    <dgm:cxn modelId="{DFDFA562-A984-2940-96F2-D1F0F65BA9B8}" type="presOf" srcId="{415DAAA1-0F7E-EE4D-A661-0DADAF150121}" destId="{1808CE7B-FC58-DA4F-90C4-F8A5A6890EEF}" srcOrd="0" destOrd="0" presId="urn:microsoft.com/office/officeart/2005/8/layout/pyramid2"/>
    <dgm:cxn modelId="{F7892277-DD79-4743-8F3C-3A8B713BE842}" type="presOf" srcId="{B5C71DD9-8560-0D4E-B6FF-418BC043A0DC}" destId="{A7A30CAE-D200-374C-9E23-6C54DA20B6B5}" srcOrd="0" destOrd="0" presId="urn:microsoft.com/office/officeart/2005/8/layout/pyramid2"/>
    <dgm:cxn modelId="{B04AAACC-83D8-8A4B-B9DF-5890640A393D}" type="presOf" srcId="{D6CCABEC-A392-3A4B-AA15-7BA76C55A7B5}" destId="{590AC451-01FC-B04C-997C-AB74B1B0E1B6}" srcOrd="0" destOrd="0" presId="urn:microsoft.com/office/officeart/2005/8/layout/pyramid2"/>
    <dgm:cxn modelId="{B57D4649-E74C-5D44-B99A-5459BFEC58EF}" type="presParOf" srcId="{590AC451-01FC-B04C-997C-AB74B1B0E1B6}" destId="{3D275ED8-7D77-5A4A-AACD-51B3EA012F70}" srcOrd="0" destOrd="0" presId="urn:microsoft.com/office/officeart/2005/8/layout/pyramid2"/>
    <dgm:cxn modelId="{5261BE60-5366-EB4A-A41C-E380FD65B704}" type="presParOf" srcId="{590AC451-01FC-B04C-997C-AB74B1B0E1B6}" destId="{BA2257D2-21F9-C749-929F-76A4A79F35A8}" srcOrd="1" destOrd="0" presId="urn:microsoft.com/office/officeart/2005/8/layout/pyramid2"/>
    <dgm:cxn modelId="{365A4658-ADB1-084F-9C52-42639E598BEF}" type="presParOf" srcId="{BA2257D2-21F9-C749-929F-76A4A79F35A8}" destId="{0928F7D7-A258-014A-8608-9AE70F651FEA}" srcOrd="0" destOrd="0" presId="urn:microsoft.com/office/officeart/2005/8/layout/pyramid2"/>
    <dgm:cxn modelId="{3127E542-C4E4-1945-BDCC-3791199ED61A}" type="presParOf" srcId="{BA2257D2-21F9-C749-929F-76A4A79F35A8}" destId="{0D45EC89-9014-4542-A364-028583FE6C5C}" srcOrd="1" destOrd="0" presId="urn:microsoft.com/office/officeart/2005/8/layout/pyramid2"/>
    <dgm:cxn modelId="{55ED61B9-48F0-4548-8434-137DFD131A52}" type="presParOf" srcId="{BA2257D2-21F9-C749-929F-76A4A79F35A8}" destId="{C8EB2F51-B62D-ED42-8738-28121DBE6575}" srcOrd="2" destOrd="0" presId="urn:microsoft.com/office/officeart/2005/8/layout/pyramid2"/>
    <dgm:cxn modelId="{38281F1B-606C-C14D-9618-3DBDCE6F962A}" type="presParOf" srcId="{BA2257D2-21F9-C749-929F-76A4A79F35A8}" destId="{8983381C-BAFA-B447-8DC2-FCA70B234788}" srcOrd="3" destOrd="0" presId="urn:microsoft.com/office/officeart/2005/8/layout/pyramid2"/>
    <dgm:cxn modelId="{83E13176-B6F1-434D-9020-8E110E7B4294}" type="presParOf" srcId="{BA2257D2-21F9-C749-929F-76A4A79F35A8}" destId="{320B95CF-6485-CC45-9D40-EE5BD71489CB}" srcOrd="4" destOrd="0" presId="urn:microsoft.com/office/officeart/2005/8/layout/pyramid2"/>
    <dgm:cxn modelId="{62F9FB9C-91B8-B94E-BC44-D9951B41D009}" type="presParOf" srcId="{BA2257D2-21F9-C749-929F-76A4A79F35A8}" destId="{5E268DE1-6F41-484B-89FB-FD0F1978659A}" srcOrd="5" destOrd="0" presId="urn:microsoft.com/office/officeart/2005/8/layout/pyramid2"/>
    <dgm:cxn modelId="{9EDEE0A8-8178-3248-B135-DA1001032D02}" type="presParOf" srcId="{BA2257D2-21F9-C749-929F-76A4A79F35A8}" destId="{665D40B9-7B89-BA44-97BB-97A330932106}" srcOrd="6" destOrd="0" presId="urn:microsoft.com/office/officeart/2005/8/layout/pyramid2"/>
    <dgm:cxn modelId="{9460CAFA-FC43-654E-9796-539549154075}" type="presParOf" srcId="{BA2257D2-21F9-C749-929F-76A4A79F35A8}" destId="{2901745C-5F5E-4949-B7F6-7BEAF7CD2E7C}" srcOrd="7" destOrd="0" presId="urn:microsoft.com/office/officeart/2005/8/layout/pyramid2"/>
    <dgm:cxn modelId="{EDA9870E-2029-6C4D-ABE6-2FC246720F58}" type="presParOf" srcId="{BA2257D2-21F9-C749-929F-76A4A79F35A8}" destId="{1808CE7B-FC58-DA4F-90C4-F8A5A6890EEF}" srcOrd="8" destOrd="0" presId="urn:microsoft.com/office/officeart/2005/8/layout/pyramid2"/>
    <dgm:cxn modelId="{EEC4452B-75C1-B347-BF26-BFF723BE2A09}" type="presParOf" srcId="{BA2257D2-21F9-C749-929F-76A4A79F35A8}" destId="{FF56EF15-B01E-7F46-BF93-351E542BDB42}" srcOrd="9" destOrd="0" presId="urn:microsoft.com/office/officeart/2005/8/layout/pyramid2"/>
    <dgm:cxn modelId="{37009743-5C7A-A24A-867E-A36FE33553E2}" type="presParOf" srcId="{BA2257D2-21F9-C749-929F-76A4A79F35A8}" destId="{A7A30CAE-D200-374C-9E23-6C54DA20B6B5}" srcOrd="10" destOrd="0" presId="urn:microsoft.com/office/officeart/2005/8/layout/pyramid2"/>
    <dgm:cxn modelId="{0CFEB8CF-9A49-2F40-9865-C3BFF4E6E4DC}" type="presParOf" srcId="{BA2257D2-21F9-C749-929F-76A4A79F35A8}" destId="{6742FB5D-9E27-254E-A929-AAE3C4DEF793}" srcOrd="11"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69C5EA2-71DF-E84D-9C96-C8BF9D572887}" type="doc">
      <dgm:prSet loTypeId="urn:microsoft.com/office/officeart/2005/8/layout/StepDownProcess" loCatId="" qsTypeId="urn:microsoft.com/office/officeart/2005/8/quickstyle/3D3" qsCatId="3D" csTypeId="urn:microsoft.com/office/officeart/2005/8/colors/colorful4" csCatId="colorful" phldr="1"/>
      <dgm:spPr/>
      <dgm:t>
        <a:bodyPr/>
        <a:lstStyle/>
        <a:p>
          <a:endParaRPr lang="en-US"/>
        </a:p>
      </dgm:t>
    </dgm:pt>
    <dgm:pt modelId="{E2416EFE-2E34-B749-B794-D77F8F480219}">
      <dgm:prSet phldrT="[Text]"/>
      <dgm:spPr>
        <a:solidFill>
          <a:schemeClr val="accent4">
            <a:lumMod val="50000"/>
          </a:schemeClr>
        </a:solidFill>
      </dgm:spPr>
      <dgm:t>
        <a:bodyPr/>
        <a:lstStyle/>
        <a:p>
          <a:r>
            <a:rPr lang="en-US" smtClean="0"/>
            <a:t>Initial exploration and discussion</a:t>
          </a:r>
          <a:endParaRPr lang="en-US" dirty="0"/>
        </a:p>
      </dgm:t>
    </dgm:pt>
    <dgm:pt modelId="{0D612F3A-205E-2847-A241-9444E9B84C23}" type="parTrans" cxnId="{161BE8D7-A035-3745-A3EE-38F05CEDDB10}">
      <dgm:prSet/>
      <dgm:spPr/>
      <dgm:t>
        <a:bodyPr/>
        <a:lstStyle/>
        <a:p>
          <a:endParaRPr lang="en-US">
            <a:solidFill>
              <a:schemeClr val="bg1"/>
            </a:solidFill>
          </a:endParaRPr>
        </a:p>
      </dgm:t>
    </dgm:pt>
    <dgm:pt modelId="{47F32944-C575-E94F-B790-496FBB7C3756}" type="sibTrans" cxnId="{161BE8D7-A035-3745-A3EE-38F05CEDDB10}">
      <dgm:prSet/>
      <dgm:spPr/>
      <dgm:t>
        <a:bodyPr/>
        <a:lstStyle/>
        <a:p>
          <a:endParaRPr lang="en-US">
            <a:solidFill>
              <a:schemeClr val="bg1"/>
            </a:solidFill>
          </a:endParaRPr>
        </a:p>
      </dgm:t>
    </dgm:pt>
    <dgm:pt modelId="{4996E4E5-A9FE-8845-9772-00AB604AD2C6}">
      <dgm:prSet phldrT="[Text]"/>
      <dgm:spPr>
        <a:solidFill>
          <a:schemeClr val="accent1">
            <a:lumMod val="50000"/>
          </a:schemeClr>
        </a:solidFill>
      </dgm:spPr>
      <dgm:t>
        <a:bodyPr/>
        <a:lstStyle/>
        <a:p>
          <a:r>
            <a:rPr lang="en-US" smtClean="0"/>
            <a:t>Informal reasoning strategies</a:t>
          </a:r>
          <a:endParaRPr lang="en-US" dirty="0"/>
        </a:p>
      </dgm:t>
    </dgm:pt>
    <dgm:pt modelId="{57C82EC4-8674-6349-A393-D06705CA2694}" type="parTrans" cxnId="{0A654727-9BD8-7E40-ACD4-0A295DFCEB60}">
      <dgm:prSet/>
      <dgm:spPr/>
      <dgm:t>
        <a:bodyPr/>
        <a:lstStyle/>
        <a:p>
          <a:endParaRPr lang="en-US">
            <a:solidFill>
              <a:schemeClr val="bg1"/>
            </a:solidFill>
          </a:endParaRPr>
        </a:p>
      </dgm:t>
    </dgm:pt>
    <dgm:pt modelId="{F56782F1-FEB9-5E47-BFA9-634C3E7E840C}" type="sibTrans" cxnId="{0A654727-9BD8-7E40-ACD4-0A295DFCEB60}">
      <dgm:prSet/>
      <dgm:spPr/>
      <dgm:t>
        <a:bodyPr/>
        <a:lstStyle/>
        <a:p>
          <a:endParaRPr lang="en-US">
            <a:solidFill>
              <a:schemeClr val="bg1"/>
            </a:solidFill>
          </a:endParaRPr>
        </a:p>
      </dgm:t>
    </dgm:pt>
    <dgm:pt modelId="{EB71C529-CDC9-A140-ABF0-93744D49E5E7}">
      <dgm:prSet phldrT="[Text]"/>
      <dgm:spPr>
        <a:solidFill>
          <a:schemeClr val="accent5">
            <a:lumMod val="50000"/>
          </a:schemeClr>
        </a:solidFill>
      </dgm:spPr>
      <dgm:t>
        <a:bodyPr/>
        <a:lstStyle/>
        <a:p>
          <a:r>
            <a:rPr lang="en-US" smtClean="0"/>
            <a:t>Eventual use of general methods</a:t>
          </a:r>
          <a:endParaRPr lang="en-US" dirty="0"/>
        </a:p>
      </dgm:t>
    </dgm:pt>
    <dgm:pt modelId="{9C3DDBE7-597A-2449-B3B6-7572EEF99F59}" type="parTrans" cxnId="{4D5DEFAD-E997-9A47-BC8C-CE0434D77433}">
      <dgm:prSet/>
      <dgm:spPr/>
      <dgm:t>
        <a:bodyPr/>
        <a:lstStyle/>
        <a:p>
          <a:endParaRPr lang="en-US">
            <a:solidFill>
              <a:schemeClr val="bg1"/>
            </a:solidFill>
          </a:endParaRPr>
        </a:p>
      </dgm:t>
    </dgm:pt>
    <dgm:pt modelId="{7A1CC45D-CDC0-ED4A-AA3E-C6EA3FF641F1}" type="sibTrans" cxnId="{4D5DEFAD-E997-9A47-BC8C-CE0434D77433}">
      <dgm:prSet/>
      <dgm:spPr/>
      <dgm:t>
        <a:bodyPr/>
        <a:lstStyle/>
        <a:p>
          <a:endParaRPr lang="en-US">
            <a:solidFill>
              <a:schemeClr val="bg1"/>
            </a:solidFill>
          </a:endParaRPr>
        </a:p>
      </dgm:t>
    </dgm:pt>
    <dgm:pt modelId="{4B4F4CCD-39E7-A94C-A063-294AE31468C9}" type="pres">
      <dgm:prSet presAssocID="{869C5EA2-71DF-E84D-9C96-C8BF9D572887}" presName="rootnode" presStyleCnt="0">
        <dgm:presLayoutVars>
          <dgm:chMax/>
          <dgm:chPref/>
          <dgm:dir/>
          <dgm:animLvl val="lvl"/>
        </dgm:presLayoutVars>
      </dgm:prSet>
      <dgm:spPr/>
      <dgm:t>
        <a:bodyPr/>
        <a:lstStyle/>
        <a:p>
          <a:endParaRPr lang="en-US"/>
        </a:p>
      </dgm:t>
    </dgm:pt>
    <dgm:pt modelId="{1A9B4B43-C0CF-AF4C-AAF7-31CF89E66A29}" type="pres">
      <dgm:prSet presAssocID="{E2416EFE-2E34-B749-B794-D77F8F480219}" presName="composite" presStyleCnt="0"/>
      <dgm:spPr/>
    </dgm:pt>
    <dgm:pt modelId="{5B34E7A2-06DF-344D-A904-F3FC0BE5AC38}" type="pres">
      <dgm:prSet presAssocID="{E2416EFE-2E34-B749-B794-D77F8F480219}" presName="bentUpArrow1" presStyleLbl="alignImgPlace1" presStyleIdx="0" presStyleCnt="2"/>
      <dgm:spPr/>
    </dgm:pt>
    <dgm:pt modelId="{AE63DDDC-D107-C54F-B82A-51FC73B238EF}" type="pres">
      <dgm:prSet presAssocID="{E2416EFE-2E34-B749-B794-D77F8F480219}" presName="ParentText" presStyleLbl="node1" presStyleIdx="0" presStyleCnt="3">
        <dgm:presLayoutVars>
          <dgm:chMax val="1"/>
          <dgm:chPref val="1"/>
          <dgm:bulletEnabled val="1"/>
        </dgm:presLayoutVars>
      </dgm:prSet>
      <dgm:spPr/>
      <dgm:t>
        <a:bodyPr/>
        <a:lstStyle/>
        <a:p>
          <a:endParaRPr lang="en-US"/>
        </a:p>
      </dgm:t>
    </dgm:pt>
    <dgm:pt modelId="{A7642A85-2DF8-D247-B5EA-F4A64E778B16}" type="pres">
      <dgm:prSet presAssocID="{E2416EFE-2E34-B749-B794-D77F8F480219}" presName="ChildText" presStyleLbl="revTx" presStyleIdx="0" presStyleCnt="2">
        <dgm:presLayoutVars>
          <dgm:chMax val="0"/>
          <dgm:chPref val="0"/>
          <dgm:bulletEnabled val="1"/>
        </dgm:presLayoutVars>
      </dgm:prSet>
      <dgm:spPr/>
      <dgm:t>
        <a:bodyPr/>
        <a:lstStyle/>
        <a:p>
          <a:endParaRPr lang="en-US"/>
        </a:p>
      </dgm:t>
    </dgm:pt>
    <dgm:pt modelId="{95220E06-7CFB-784C-9052-B8042D83969E}" type="pres">
      <dgm:prSet presAssocID="{47F32944-C575-E94F-B790-496FBB7C3756}" presName="sibTrans" presStyleCnt="0"/>
      <dgm:spPr/>
    </dgm:pt>
    <dgm:pt modelId="{C70FE677-E631-8844-9A13-CAD9588A744F}" type="pres">
      <dgm:prSet presAssocID="{4996E4E5-A9FE-8845-9772-00AB604AD2C6}" presName="composite" presStyleCnt="0"/>
      <dgm:spPr/>
    </dgm:pt>
    <dgm:pt modelId="{FEDCC50C-9C18-4C42-82B1-D1A706F53985}" type="pres">
      <dgm:prSet presAssocID="{4996E4E5-A9FE-8845-9772-00AB604AD2C6}" presName="bentUpArrow1" presStyleLbl="alignImgPlace1" presStyleIdx="1" presStyleCnt="2"/>
      <dgm:spPr/>
    </dgm:pt>
    <dgm:pt modelId="{206C21C7-0258-5F41-B4B2-1A08189F1BE0}" type="pres">
      <dgm:prSet presAssocID="{4996E4E5-A9FE-8845-9772-00AB604AD2C6}" presName="ParentText" presStyleLbl="node1" presStyleIdx="1" presStyleCnt="3">
        <dgm:presLayoutVars>
          <dgm:chMax val="1"/>
          <dgm:chPref val="1"/>
          <dgm:bulletEnabled val="1"/>
        </dgm:presLayoutVars>
      </dgm:prSet>
      <dgm:spPr/>
      <dgm:t>
        <a:bodyPr/>
        <a:lstStyle/>
        <a:p>
          <a:endParaRPr lang="en-US"/>
        </a:p>
      </dgm:t>
    </dgm:pt>
    <dgm:pt modelId="{B8D22F36-9781-894B-B20B-508C3927269F}" type="pres">
      <dgm:prSet presAssocID="{4996E4E5-A9FE-8845-9772-00AB604AD2C6}" presName="ChildText" presStyleLbl="revTx" presStyleIdx="1" presStyleCnt="2">
        <dgm:presLayoutVars>
          <dgm:chMax val="0"/>
          <dgm:chPref val="0"/>
          <dgm:bulletEnabled val="1"/>
        </dgm:presLayoutVars>
      </dgm:prSet>
      <dgm:spPr/>
    </dgm:pt>
    <dgm:pt modelId="{05EDEE15-EFE8-3A4A-9A02-270F7174A8F3}" type="pres">
      <dgm:prSet presAssocID="{F56782F1-FEB9-5E47-BFA9-634C3E7E840C}" presName="sibTrans" presStyleCnt="0"/>
      <dgm:spPr/>
    </dgm:pt>
    <dgm:pt modelId="{64A32484-09B8-1C46-BE9D-A489272D31B0}" type="pres">
      <dgm:prSet presAssocID="{EB71C529-CDC9-A140-ABF0-93744D49E5E7}" presName="composite" presStyleCnt="0"/>
      <dgm:spPr/>
    </dgm:pt>
    <dgm:pt modelId="{C30A2438-F6E1-6143-9BC2-C8D8D52A8F41}" type="pres">
      <dgm:prSet presAssocID="{EB71C529-CDC9-A140-ABF0-93744D49E5E7}" presName="ParentText" presStyleLbl="node1" presStyleIdx="2" presStyleCnt="3">
        <dgm:presLayoutVars>
          <dgm:chMax val="1"/>
          <dgm:chPref val="1"/>
          <dgm:bulletEnabled val="1"/>
        </dgm:presLayoutVars>
      </dgm:prSet>
      <dgm:spPr/>
      <dgm:t>
        <a:bodyPr/>
        <a:lstStyle/>
        <a:p>
          <a:endParaRPr lang="en-US"/>
        </a:p>
      </dgm:t>
    </dgm:pt>
  </dgm:ptLst>
  <dgm:cxnLst>
    <dgm:cxn modelId="{0A654727-9BD8-7E40-ACD4-0A295DFCEB60}" srcId="{869C5EA2-71DF-E84D-9C96-C8BF9D572887}" destId="{4996E4E5-A9FE-8845-9772-00AB604AD2C6}" srcOrd="1" destOrd="0" parTransId="{57C82EC4-8674-6349-A393-D06705CA2694}" sibTransId="{F56782F1-FEB9-5E47-BFA9-634C3E7E840C}"/>
    <dgm:cxn modelId="{6A3BFEDF-0423-EF4F-932B-27869C314385}" type="presOf" srcId="{869C5EA2-71DF-E84D-9C96-C8BF9D572887}" destId="{4B4F4CCD-39E7-A94C-A063-294AE31468C9}" srcOrd="0" destOrd="0" presId="urn:microsoft.com/office/officeart/2005/8/layout/StepDownProcess"/>
    <dgm:cxn modelId="{4D5DEFAD-E997-9A47-BC8C-CE0434D77433}" srcId="{869C5EA2-71DF-E84D-9C96-C8BF9D572887}" destId="{EB71C529-CDC9-A140-ABF0-93744D49E5E7}" srcOrd="2" destOrd="0" parTransId="{9C3DDBE7-597A-2449-B3B6-7572EEF99F59}" sibTransId="{7A1CC45D-CDC0-ED4A-AA3E-C6EA3FF641F1}"/>
    <dgm:cxn modelId="{6A7A81A0-0C26-EA4F-9583-C27D58F21960}" type="presOf" srcId="{E2416EFE-2E34-B749-B794-D77F8F480219}" destId="{AE63DDDC-D107-C54F-B82A-51FC73B238EF}" srcOrd="0" destOrd="0" presId="urn:microsoft.com/office/officeart/2005/8/layout/StepDownProcess"/>
    <dgm:cxn modelId="{161BE8D7-A035-3745-A3EE-38F05CEDDB10}" srcId="{869C5EA2-71DF-E84D-9C96-C8BF9D572887}" destId="{E2416EFE-2E34-B749-B794-D77F8F480219}" srcOrd="0" destOrd="0" parTransId="{0D612F3A-205E-2847-A241-9444E9B84C23}" sibTransId="{47F32944-C575-E94F-B790-496FBB7C3756}"/>
    <dgm:cxn modelId="{EE682B90-2991-5240-B826-837B86A0551E}" type="presOf" srcId="{4996E4E5-A9FE-8845-9772-00AB604AD2C6}" destId="{206C21C7-0258-5F41-B4B2-1A08189F1BE0}" srcOrd="0" destOrd="0" presId="urn:microsoft.com/office/officeart/2005/8/layout/StepDownProcess"/>
    <dgm:cxn modelId="{7D72FF36-F730-4C47-93A6-4509B0CD6314}" type="presOf" srcId="{EB71C529-CDC9-A140-ABF0-93744D49E5E7}" destId="{C30A2438-F6E1-6143-9BC2-C8D8D52A8F41}" srcOrd="0" destOrd="0" presId="urn:microsoft.com/office/officeart/2005/8/layout/StepDownProcess"/>
    <dgm:cxn modelId="{C1E022D0-32E3-2242-B091-F280866F3CB6}" type="presParOf" srcId="{4B4F4CCD-39E7-A94C-A063-294AE31468C9}" destId="{1A9B4B43-C0CF-AF4C-AAF7-31CF89E66A29}" srcOrd="0" destOrd="0" presId="urn:microsoft.com/office/officeart/2005/8/layout/StepDownProcess"/>
    <dgm:cxn modelId="{0BB9EE77-4D0F-5646-8C9C-D714135EA7F3}" type="presParOf" srcId="{1A9B4B43-C0CF-AF4C-AAF7-31CF89E66A29}" destId="{5B34E7A2-06DF-344D-A904-F3FC0BE5AC38}" srcOrd="0" destOrd="0" presId="urn:microsoft.com/office/officeart/2005/8/layout/StepDownProcess"/>
    <dgm:cxn modelId="{3C458713-5A2E-2242-829D-F16004355E79}" type="presParOf" srcId="{1A9B4B43-C0CF-AF4C-AAF7-31CF89E66A29}" destId="{AE63DDDC-D107-C54F-B82A-51FC73B238EF}" srcOrd="1" destOrd="0" presId="urn:microsoft.com/office/officeart/2005/8/layout/StepDownProcess"/>
    <dgm:cxn modelId="{E2172087-ECC1-7C4B-A487-7A9FB9DCF710}" type="presParOf" srcId="{1A9B4B43-C0CF-AF4C-AAF7-31CF89E66A29}" destId="{A7642A85-2DF8-D247-B5EA-F4A64E778B16}" srcOrd="2" destOrd="0" presId="urn:microsoft.com/office/officeart/2005/8/layout/StepDownProcess"/>
    <dgm:cxn modelId="{D5AF5FAF-B84D-5B4A-BFDD-C545A42D1F1E}" type="presParOf" srcId="{4B4F4CCD-39E7-A94C-A063-294AE31468C9}" destId="{95220E06-7CFB-784C-9052-B8042D83969E}" srcOrd="1" destOrd="0" presId="urn:microsoft.com/office/officeart/2005/8/layout/StepDownProcess"/>
    <dgm:cxn modelId="{FEB4A77F-5340-374E-909E-E388408FD68A}" type="presParOf" srcId="{4B4F4CCD-39E7-A94C-A063-294AE31468C9}" destId="{C70FE677-E631-8844-9A13-CAD9588A744F}" srcOrd="2" destOrd="0" presId="urn:microsoft.com/office/officeart/2005/8/layout/StepDownProcess"/>
    <dgm:cxn modelId="{E7174D66-A18D-4D40-AFEF-F10A2073EA01}" type="presParOf" srcId="{C70FE677-E631-8844-9A13-CAD9588A744F}" destId="{FEDCC50C-9C18-4C42-82B1-D1A706F53985}" srcOrd="0" destOrd="0" presId="urn:microsoft.com/office/officeart/2005/8/layout/StepDownProcess"/>
    <dgm:cxn modelId="{1F04F80C-C119-0F44-9046-4100FDB20E82}" type="presParOf" srcId="{C70FE677-E631-8844-9A13-CAD9588A744F}" destId="{206C21C7-0258-5F41-B4B2-1A08189F1BE0}" srcOrd="1" destOrd="0" presId="urn:microsoft.com/office/officeart/2005/8/layout/StepDownProcess"/>
    <dgm:cxn modelId="{FB98F6EB-3023-0047-99E3-FF216199E455}" type="presParOf" srcId="{C70FE677-E631-8844-9A13-CAD9588A744F}" destId="{B8D22F36-9781-894B-B20B-508C3927269F}" srcOrd="2" destOrd="0" presId="urn:microsoft.com/office/officeart/2005/8/layout/StepDownProcess"/>
    <dgm:cxn modelId="{811ACE5B-854F-B04F-8DDA-28ED2C436E06}" type="presParOf" srcId="{4B4F4CCD-39E7-A94C-A063-294AE31468C9}" destId="{05EDEE15-EFE8-3A4A-9A02-270F7174A8F3}" srcOrd="3" destOrd="0" presId="urn:microsoft.com/office/officeart/2005/8/layout/StepDownProcess"/>
    <dgm:cxn modelId="{184161F6-79D5-E54F-BA17-DDE794B9E71D}" type="presParOf" srcId="{4B4F4CCD-39E7-A94C-A063-294AE31468C9}" destId="{64A32484-09B8-1C46-BE9D-A489272D31B0}" srcOrd="4" destOrd="0" presId="urn:microsoft.com/office/officeart/2005/8/layout/StepDownProcess"/>
    <dgm:cxn modelId="{60629A9A-A314-704D-8896-A0D465F89718}" type="presParOf" srcId="{64A32484-09B8-1C46-BE9D-A489272D31B0}" destId="{C30A2438-F6E1-6143-9BC2-C8D8D52A8F41}" srcOrd="0"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B786E8E-E362-6E47-BB5C-2BFC2C1AAAAE}" type="datetimeFigureOut">
              <a:rPr lang="en-US" smtClean="0"/>
              <a:t>8/23/2016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A0847E3-6A9E-354D-80D0-F9198A34A633}" type="slidenum">
              <a:rPr lang="en-US" smtClean="0"/>
              <a:t>‹#›</a:t>
            </a:fld>
            <a:endParaRPr lang="en-US"/>
          </a:p>
        </p:txBody>
      </p:sp>
    </p:spTree>
    <p:extLst>
      <p:ext uri="{BB962C8B-B14F-4D97-AF65-F5344CB8AC3E}">
        <p14:creationId xmlns:p14="http://schemas.microsoft.com/office/powerpoint/2010/main" val="29754514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65F5C7-2D5F-4BFE-BBAD-E05CCF2808F4}" type="datetimeFigureOut">
              <a:rPr lang="en-US" smtClean="0"/>
              <a:t>8/23/2016</a:t>
            </a:fld>
            <a:endParaRPr lang="en-US"/>
          </a:p>
        </p:txBody>
      </p:sp>
      <p:sp>
        <p:nvSpPr>
          <p:cNvPr id="4" name="Slide Image Placeholder 3"/>
          <p:cNvSpPr>
            <a:spLocks noGrp="1" noRot="1" noChangeAspect="1"/>
          </p:cNvSpPr>
          <p:nvPr>
            <p:ph type="sldImg" idx="2"/>
          </p:nvPr>
        </p:nvSpPr>
        <p:spPr>
          <a:xfrm>
            <a:off x="1209675" y="685800"/>
            <a:ext cx="44386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FEDEC6-70C5-4004-AADC-86C486AFCA5A}" type="slidenum">
              <a:rPr lang="en-US" smtClean="0"/>
              <a:t>‹#›</a:t>
            </a:fld>
            <a:endParaRPr lang="en-US"/>
          </a:p>
        </p:txBody>
      </p:sp>
    </p:spTree>
    <p:extLst>
      <p:ext uri="{BB962C8B-B14F-4D97-AF65-F5344CB8AC3E}">
        <p14:creationId xmlns:p14="http://schemas.microsoft.com/office/powerpoint/2010/main" val="1388801240"/>
      </p:ext>
    </p:extLst>
  </p:cSld>
  <p:clrMap bg1="lt1" tx1="dk1" bg2="lt2" tx2="dk2" accent1="accent1" accent2="accent2" accent3="accent3" accent4="accent4" accent5="accent5" accent6="accent6" hlink="hlink" folHlink="folHlink"/>
  <p:notesStyle>
    <a:lvl1pPr marL="0" algn="l" defTabSz="1018824" rtl="0" eaLnBrk="1" latinLnBrk="0" hangingPunct="1">
      <a:defRPr sz="1200" kern="1200">
        <a:solidFill>
          <a:schemeClr val="tx1"/>
        </a:solidFill>
        <a:latin typeface="Calibri"/>
        <a:ea typeface="+mn-ea"/>
        <a:cs typeface="Calibri"/>
      </a:defRPr>
    </a:lvl1pPr>
    <a:lvl2pPr marL="509412" algn="l" defTabSz="1018824" rtl="0" eaLnBrk="1" latinLnBrk="0" hangingPunct="1">
      <a:defRPr sz="1200" kern="1200">
        <a:solidFill>
          <a:schemeClr val="tx1"/>
        </a:solidFill>
        <a:latin typeface="Calibri"/>
        <a:ea typeface="+mn-ea"/>
        <a:cs typeface="Calibri"/>
      </a:defRPr>
    </a:lvl2pPr>
    <a:lvl3pPr marL="1018824" algn="l" defTabSz="1018824" rtl="0" eaLnBrk="1" latinLnBrk="0" hangingPunct="1">
      <a:defRPr sz="1200" kern="1200">
        <a:solidFill>
          <a:schemeClr val="tx1"/>
        </a:solidFill>
        <a:latin typeface="Calibri"/>
        <a:ea typeface="+mn-ea"/>
        <a:cs typeface="Calibri"/>
      </a:defRPr>
    </a:lvl3pPr>
    <a:lvl4pPr marL="1528237" algn="l" defTabSz="1018824" rtl="0" eaLnBrk="1" latinLnBrk="0" hangingPunct="1">
      <a:defRPr sz="1200" kern="1200">
        <a:solidFill>
          <a:schemeClr val="tx1"/>
        </a:solidFill>
        <a:latin typeface="Calibri"/>
        <a:ea typeface="+mn-ea"/>
        <a:cs typeface="Calibri"/>
      </a:defRPr>
    </a:lvl4pPr>
    <a:lvl5pPr marL="2037649" algn="l" defTabSz="1018824" rtl="0" eaLnBrk="1" latinLnBrk="0" hangingPunct="1">
      <a:defRPr sz="1200" kern="1200">
        <a:solidFill>
          <a:schemeClr val="tx1"/>
        </a:solidFill>
        <a:latin typeface="Calibri"/>
        <a:ea typeface="+mn-ea"/>
        <a:cs typeface="Calibri"/>
      </a:defRPr>
    </a:lvl5pPr>
    <a:lvl6pPr marL="2547061" algn="l" defTabSz="1018824" rtl="0" eaLnBrk="1" latinLnBrk="0" hangingPunct="1">
      <a:defRPr sz="1300" kern="1200">
        <a:solidFill>
          <a:schemeClr val="tx1"/>
        </a:solidFill>
        <a:latin typeface="+mn-lt"/>
        <a:ea typeface="+mn-ea"/>
        <a:cs typeface="+mn-cs"/>
      </a:defRPr>
    </a:lvl6pPr>
    <a:lvl7pPr marL="3056473" algn="l" defTabSz="1018824" rtl="0" eaLnBrk="1" latinLnBrk="0" hangingPunct="1">
      <a:defRPr sz="1300" kern="1200">
        <a:solidFill>
          <a:schemeClr val="tx1"/>
        </a:solidFill>
        <a:latin typeface="+mn-lt"/>
        <a:ea typeface="+mn-ea"/>
        <a:cs typeface="+mn-cs"/>
      </a:defRPr>
    </a:lvl7pPr>
    <a:lvl8pPr marL="3565886" algn="l" defTabSz="1018824" rtl="0" eaLnBrk="1" latinLnBrk="0" hangingPunct="1">
      <a:defRPr sz="1300" kern="1200">
        <a:solidFill>
          <a:schemeClr val="tx1"/>
        </a:solidFill>
        <a:latin typeface="+mn-lt"/>
        <a:ea typeface="+mn-ea"/>
        <a:cs typeface="+mn-cs"/>
      </a:defRPr>
    </a:lvl8pPr>
    <a:lvl9pPr marL="4075298" algn="l" defTabSz="1018824"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19851" y="4343400"/>
            <a:ext cx="5982873" cy="4114800"/>
          </a:xfrm>
        </p:spPr>
        <p:txBody>
          <a:bodyPr>
            <a:no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Module Synopsis</a:t>
            </a:r>
          </a:p>
          <a:p>
            <a:pPr marL="0" marR="0" indent="0" algn="l" defTabSz="1018824" rtl="0" eaLnBrk="1" fontAlgn="auto" latinLnBrk="0" hangingPunct="1">
              <a:lnSpc>
                <a:spcPct val="100000"/>
              </a:lnSpc>
              <a:spcBef>
                <a:spcPts val="0"/>
              </a:spcBef>
              <a:spcAft>
                <a:spcPts val="0"/>
              </a:spcAft>
              <a:buClrTx/>
              <a:buSzTx/>
              <a:buFontTx/>
              <a:buNone/>
              <a:tabLst/>
              <a:defRPr/>
            </a:pPr>
            <a:r>
              <a:rPr lang="en-US" sz="1200" dirty="0" smtClean="0"/>
              <a:t>This module provides an overview of the </a:t>
            </a:r>
            <a:r>
              <a:rPr lang="en-US" sz="1200" i="1" dirty="0" smtClean="0"/>
              <a:t>Teaching and Learning Principle </a:t>
            </a:r>
            <a:r>
              <a:rPr lang="en-US" sz="1200" dirty="0" smtClean="0"/>
              <a:t>and the eight effective teaching practices for mathematics. This module is available on the NCTM website as part of the </a:t>
            </a:r>
            <a:r>
              <a:rPr lang="en-US" sz="1200" b="1" i="1" kern="1200" baseline="0" dirty="0" smtClean="0">
                <a:solidFill>
                  <a:schemeClr val="tx1"/>
                </a:solidFill>
                <a:effectLst/>
              </a:rPr>
              <a:t>Principles to Actions</a:t>
            </a:r>
            <a:r>
              <a:rPr lang="en-US" sz="1200" i="1" baseline="0" dirty="0" smtClean="0"/>
              <a:t> </a:t>
            </a:r>
            <a:r>
              <a:rPr lang="en-US" sz="1200" b="0" kern="1200" baseline="0" dirty="0" smtClean="0">
                <a:solidFill>
                  <a:schemeClr val="tx1"/>
                </a:solidFill>
                <a:effectLst/>
              </a:rPr>
              <a:t>P</a:t>
            </a:r>
            <a:r>
              <a:rPr lang="en-US" sz="1200" b="0" kern="1200" dirty="0" smtClean="0">
                <a:solidFill>
                  <a:schemeClr val="tx1"/>
                </a:solidFill>
                <a:effectLst/>
              </a:rPr>
              <a:t>rofessional Learning Toolkit:</a:t>
            </a:r>
            <a:r>
              <a:rPr lang="en-US" sz="1200" b="0" kern="1200" baseline="0" dirty="0" smtClean="0">
                <a:solidFill>
                  <a:schemeClr val="tx1"/>
                </a:solidFill>
                <a:effectLst/>
              </a:rPr>
              <a:t> </a:t>
            </a:r>
            <a:r>
              <a:rPr lang="en-US" sz="1200" b="0" u="sng" dirty="0" smtClean="0"/>
              <a:t>http://www.nctm.org/ptatoolkit/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r>
              <a:rPr lang="en-US" sz="1200" b="1" dirty="0" smtClean="0"/>
              <a:t>Materials</a:t>
            </a:r>
          </a:p>
          <a:p>
            <a:r>
              <a:rPr lang="en-US" sz="1200" dirty="0" smtClean="0"/>
              <a:t>In preparation for</a:t>
            </a:r>
            <a:r>
              <a:rPr lang="en-US" sz="1200" baseline="0" dirty="0" smtClean="0"/>
              <a:t> </a:t>
            </a:r>
            <a:r>
              <a:rPr lang="en-US" sz="1200" dirty="0" smtClean="0"/>
              <a:t>this module, the</a:t>
            </a:r>
            <a:r>
              <a:rPr lang="en-US" sz="1200" baseline="0" dirty="0" smtClean="0"/>
              <a:t> facilitator </a:t>
            </a:r>
            <a:r>
              <a:rPr lang="en-US" sz="1200" dirty="0" smtClean="0"/>
              <a:t>will need the</a:t>
            </a:r>
            <a:r>
              <a:rPr lang="en-US" sz="1200" baseline="0" dirty="0" smtClean="0"/>
              <a:t> following materials which are available online </a:t>
            </a:r>
            <a:r>
              <a:rPr lang="en-US" sz="1200" kern="1200" baseline="0" dirty="0" smtClean="0">
                <a:solidFill>
                  <a:schemeClr val="tx1"/>
                </a:solidFill>
                <a:effectLst/>
              </a:rPr>
              <a:t>through the </a:t>
            </a:r>
            <a:r>
              <a:rPr lang="en-US" sz="1200" i="0" kern="1200" dirty="0" smtClean="0">
                <a:solidFill>
                  <a:schemeClr val="tx1"/>
                </a:solidFill>
                <a:effectLst/>
              </a:rPr>
              <a:t>NCTM</a:t>
            </a:r>
            <a:r>
              <a:rPr lang="en-US" sz="1200" i="1" kern="1200" dirty="0" smtClean="0">
                <a:solidFill>
                  <a:schemeClr val="tx1"/>
                </a:solidFill>
                <a:effectLst/>
              </a:rPr>
              <a:t> Principles</a:t>
            </a:r>
            <a:r>
              <a:rPr lang="en-US" sz="1200" i="1" kern="1200" baseline="0" dirty="0" smtClean="0">
                <a:solidFill>
                  <a:schemeClr val="tx1"/>
                </a:solidFill>
                <a:effectLst/>
              </a:rPr>
              <a:t> to Actions </a:t>
            </a:r>
            <a:r>
              <a:rPr lang="en-US" sz="1200" i="0" kern="1200" baseline="0" dirty="0" smtClean="0">
                <a:solidFill>
                  <a:schemeClr val="tx1"/>
                </a:solidFill>
                <a:effectLst/>
              </a:rPr>
              <a:t>toolkit</a:t>
            </a:r>
            <a:r>
              <a:rPr lang="en-US" sz="1200" kern="1200" baseline="0" dirty="0" smtClean="0">
                <a:solidFill>
                  <a:schemeClr val="tx1"/>
                </a:solidFill>
                <a:effectLst/>
              </a:rPr>
              <a:t>.</a:t>
            </a:r>
            <a:endParaRPr lang="en-US" sz="1200" kern="1200" dirty="0" smtClean="0">
              <a:solidFill>
                <a:schemeClr val="tx1"/>
              </a:solidFill>
              <a:effectLst/>
            </a:endParaRPr>
          </a:p>
          <a:p>
            <a:r>
              <a:rPr lang="en-US" sz="1200" kern="1200" dirty="0" smtClean="0">
                <a:solidFill>
                  <a:schemeClr val="tx1"/>
                </a:solidFill>
                <a:effectLst/>
              </a:rPr>
              <a:t>	1–Slides-HungryCaterpillar-ES-Bouchard.pptx </a:t>
            </a:r>
          </a:p>
          <a:p>
            <a:r>
              <a:rPr lang="en-US" sz="1200" kern="1200" dirty="0" smtClean="0">
                <a:solidFill>
                  <a:schemeClr val="tx1"/>
                </a:solidFill>
                <a:effectLst/>
              </a:rPr>
              <a:t>	</a:t>
            </a:r>
            <a:r>
              <a:rPr lang="en-US" sz="1200" dirty="0" smtClean="0"/>
              <a:t>2</a:t>
            </a:r>
            <a:r>
              <a:rPr lang="en-US" sz="1200" kern="1200" dirty="0" smtClean="0">
                <a:solidFill>
                  <a:schemeClr val="tx1"/>
                </a:solidFill>
                <a:effectLst/>
              </a:rPr>
              <a:t>–</a:t>
            </a:r>
            <a:r>
              <a:rPr lang="en-US" sz="1200" dirty="0" smtClean="0"/>
              <a:t>MathTeachingPracticesList-ES-Bouchard.pdf</a:t>
            </a:r>
          </a:p>
          <a:p>
            <a:r>
              <a:rPr lang="en-US" sz="1200" kern="1200" dirty="0" smtClean="0">
                <a:solidFill>
                  <a:schemeClr val="tx1"/>
                </a:solidFill>
                <a:effectLst/>
              </a:rPr>
              <a:t>	3–NarrativeCase-HungryCaterpillar-ES-Bouchard.pdf </a:t>
            </a:r>
          </a:p>
          <a:p>
            <a:r>
              <a:rPr lang="en-US" sz="1200" kern="1200" dirty="0" smtClean="0">
                <a:solidFill>
                  <a:schemeClr val="tx1"/>
                </a:solidFill>
                <a:effectLst/>
              </a:rPr>
              <a:t>	4-StudentWork-HungryCaterpillar-ES-Bourchard.pdf</a:t>
            </a:r>
          </a:p>
          <a:p>
            <a:r>
              <a:rPr lang="en-US" sz="1200" kern="1200" dirty="0" smtClean="0">
                <a:solidFill>
                  <a:schemeClr val="tx1"/>
                </a:solidFill>
                <a:effectLst/>
              </a:rPr>
              <a:t>Option:</a:t>
            </a:r>
            <a:r>
              <a:rPr lang="en-US" sz="1200" kern="1200" baseline="0" dirty="0" smtClean="0">
                <a:solidFill>
                  <a:schemeClr val="tx1"/>
                </a:solidFill>
                <a:effectLst/>
              </a:rPr>
              <a:t> The Student Work handout is optional. It contains the same work samples as that included in the case. The handout provides larger images of the student work. The handout can also be cut apart into cards so that participants can sort, rearrange, and sequence the work.</a:t>
            </a:r>
            <a:endParaRPr lang="en-US" sz="1200" kern="1200" dirty="0" smtClean="0">
              <a:solidFill>
                <a:schemeClr val="tx1"/>
              </a:solidFill>
              <a:effectLst/>
            </a:endParaRPr>
          </a:p>
          <a:p>
            <a:endParaRPr lang="en-US" sz="1200" kern="1200" dirty="0" smtClean="0">
              <a:solidFill>
                <a:schemeClr val="tx1"/>
              </a:solidFill>
              <a:effectLst/>
            </a:endParaRPr>
          </a:p>
          <a:p>
            <a:r>
              <a:rPr lang="en-US" sz="1200" b="1" kern="1200" dirty="0" smtClean="0">
                <a:solidFill>
                  <a:schemeClr val="tx1"/>
                </a:solidFill>
                <a:effectLst/>
              </a:rPr>
              <a:t>Participant Handouts</a:t>
            </a:r>
          </a:p>
          <a:p>
            <a:r>
              <a:rPr lang="en-US" sz="1200" b="0" kern="1200" dirty="0" smtClean="0">
                <a:solidFill>
                  <a:schemeClr val="tx1"/>
                </a:solidFill>
                <a:effectLst/>
              </a:rPr>
              <a:t>Prepare one copy per participant</a:t>
            </a:r>
            <a:r>
              <a:rPr lang="en-US" sz="1200" b="0" kern="1200" baseline="0" dirty="0" smtClean="0">
                <a:solidFill>
                  <a:schemeClr val="tx1"/>
                </a:solidFill>
                <a:effectLst/>
              </a:rPr>
              <a:t> of each of the following handouts.</a:t>
            </a:r>
            <a:endParaRPr lang="en-US" sz="1200" b="0" kern="1200" dirty="0" smtClean="0">
              <a:solidFill>
                <a:schemeClr val="tx1"/>
              </a:solidFill>
              <a:effectLst/>
            </a:endParaRPr>
          </a:p>
          <a:p>
            <a:r>
              <a:rPr lang="en-US" sz="1200" kern="1200" dirty="0" smtClean="0">
                <a:solidFill>
                  <a:schemeClr val="tx1"/>
                </a:solidFill>
                <a:effectLst/>
              </a:rPr>
              <a:t>	</a:t>
            </a:r>
            <a:r>
              <a:rPr lang="en-US" sz="1200" dirty="0" smtClean="0"/>
              <a:t>2</a:t>
            </a:r>
            <a:r>
              <a:rPr lang="en-US" sz="1200" kern="1200" dirty="0" smtClean="0">
                <a:solidFill>
                  <a:schemeClr val="tx1"/>
                </a:solidFill>
                <a:effectLst/>
              </a:rPr>
              <a:t>–</a:t>
            </a:r>
            <a:r>
              <a:rPr lang="en-US" sz="1200" dirty="0" smtClean="0"/>
              <a:t>MathTeachingPracticesList-ES-Bouchard.pdf</a:t>
            </a:r>
          </a:p>
          <a:p>
            <a:r>
              <a:rPr lang="en-US" sz="1200" kern="1200" dirty="0" smtClean="0">
                <a:solidFill>
                  <a:schemeClr val="tx1"/>
                </a:solidFill>
                <a:effectLst/>
              </a:rPr>
              <a:t>	3–NarrativeCase-HungryCaterpillar-ES-Bouchard.pdf </a:t>
            </a:r>
          </a:p>
          <a:p>
            <a:r>
              <a:rPr lang="en-US" sz="1200" kern="1200" dirty="0" smtClean="0">
                <a:solidFill>
                  <a:schemeClr val="tx1"/>
                </a:solidFill>
                <a:effectLst/>
              </a:rPr>
              <a:t>	4-StudentWork-HungryCaterpillar-ES-Bourchard.pdf</a:t>
            </a:r>
          </a:p>
          <a:p>
            <a:endParaRPr lang="en-US" sz="1200" dirty="0" smtClean="0"/>
          </a:p>
          <a:p>
            <a:endParaRPr lang="en-US" sz="1200" dirty="0" smtClean="0"/>
          </a:p>
          <a:p>
            <a:pPr marL="0" marR="0" indent="0" algn="l" defTabSz="1018824" rtl="0" eaLnBrk="1" fontAlgn="auto" latinLnBrk="0" hangingPunct="1">
              <a:lnSpc>
                <a:spcPct val="100000"/>
              </a:lnSpc>
              <a:spcBef>
                <a:spcPts val="0"/>
              </a:spcBef>
              <a:spcAft>
                <a:spcPts val="0"/>
              </a:spcAft>
              <a:buClrTx/>
              <a:buSzTx/>
              <a:buFontTx/>
              <a:buNone/>
              <a:tabLst/>
              <a:defRPr/>
            </a:pPr>
            <a:r>
              <a:rPr lang="en-US" sz="1200" dirty="0" smtClean="0"/>
              <a:t>-----------------------------------------------------------------------------------------------------</a:t>
            </a:r>
          </a:p>
          <a:p>
            <a:pPr marL="0" marR="0" indent="0" algn="l" defTabSz="1018824" rtl="0" eaLnBrk="1" fontAlgn="auto" latinLnBrk="0" hangingPunct="1">
              <a:lnSpc>
                <a:spcPct val="100000"/>
              </a:lnSpc>
              <a:spcBef>
                <a:spcPts val="0"/>
              </a:spcBef>
              <a:spcAft>
                <a:spcPts val="0"/>
              </a:spcAft>
              <a:buClrTx/>
              <a:buSzTx/>
              <a:buFontTx/>
              <a:buNone/>
              <a:tabLst/>
              <a:defRPr/>
            </a:pPr>
            <a:r>
              <a:rPr lang="en-US" sz="1200" dirty="0" smtClean="0"/>
              <a:t>This module was developed by</a:t>
            </a:r>
            <a:r>
              <a:rPr lang="en-US" sz="1200" baseline="0" dirty="0" smtClean="0"/>
              <a:t> </a:t>
            </a:r>
            <a:r>
              <a:rPr lang="en-US" sz="1200" dirty="0" smtClean="0"/>
              <a:t>DeAnn</a:t>
            </a:r>
            <a:r>
              <a:rPr lang="en-US" sz="1200" baseline="0" dirty="0" smtClean="0"/>
              <a:t> Huinker at the University of Wisconsin-Milwaukee</a:t>
            </a:r>
            <a:r>
              <a:rPr lang="en-US" sz="1200" dirty="0" smtClean="0"/>
              <a:t>. </a:t>
            </a:r>
          </a:p>
          <a:p>
            <a:pPr algn="l"/>
            <a:r>
              <a:rPr lang="en-US" sz="1200" kern="1200" dirty="0" smtClean="0">
                <a:solidFill>
                  <a:schemeClr val="tx1"/>
                </a:solidFill>
                <a:effectLst/>
              </a:rPr>
              <a:t>(</a:t>
            </a:r>
            <a:r>
              <a:rPr lang="en-US" sz="1200" kern="1200" baseline="0" dirty="0" smtClean="0">
                <a:solidFill>
                  <a:schemeClr val="tx1"/>
                </a:solidFill>
                <a:effectLst/>
              </a:rPr>
              <a:t>08.08.2016)</a:t>
            </a:r>
            <a:r>
              <a:rPr lang="en-US" sz="1100" kern="1200" dirty="0" smtClean="0">
                <a:solidFill>
                  <a:schemeClr val="tx1"/>
                </a:solidFill>
                <a:effectLst/>
              </a:rPr>
              <a:t>	</a:t>
            </a:r>
          </a:p>
          <a:p>
            <a:endParaRPr lang="en-US" sz="1100"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a:t>
            </a:fld>
            <a:endParaRPr lang="en-US" dirty="0"/>
          </a:p>
        </p:txBody>
      </p:sp>
    </p:spTree>
    <p:extLst>
      <p:ext uri="{BB962C8B-B14F-4D97-AF65-F5344CB8AC3E}">
        <p14:creationId xmlns:p14="http://schemas.microsoft.com/office/powerpoint/2010/main" val="429360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t>Principles to Actions identifies a core set of eight “high-leverage” mathematics teaching practices</a:t>
            </a:r>
            <a:r>
              <a:rPr lang="en-US" sz="1200" kern="1200" dirty="0" smtClean="0">
                <a:solidFill>
                  <a:schemeClr val="tx1"/>
                </a:solidFill>
                <a:effectLst/>
                <a:latin typeface="+mn-lt"/>
                <a:ea typeface="+mn-ea"/>
                <a:cs typeface="+mn-cs"/>
              </a:rPr>
              <a:t>.</a:t>
            </a:r>
          </a:p>
          <a:p>
            <a:endParaRPr lang="en-US" sz="1200" dirty="0"/>
          </a:p>
        </p:txBody>
      </p:sp>
      <p:sp>
        <p:nvSpPr>
          <p:cNvPr id="4" name="Slide Number Placeholder 3"/>
          <p:cNvSpPr>
            <a:spLocks noGrp="1"/>
          </p:cNvSpPr>
          <p:nvPr>
            <p:ph type="sldNum" sz="quarter" idx="10"/>
          </p:nvPr>
        </p:nvSpPr>
        <p:spPr/>
        <p:txBody>
          <a:bodyPr/>
          <a:lstStyle/>
          <a:p>
            <a:fld id="{32FEDEC6-70C5-4004-AADC-86C486AFCA5A}" type="slidenum">
              <a:rPr lang="en-US" smtClean="0"/>
              <a:t>10</a:t>
            </a:fld>
            <a:endParaRPr lang="en-US"/>
          </a:p>
        </p:txBody>
      </p:sp>
    </p:spTree>
    <p:extLst>
      <p:ext uri="{BB962C8B-B14F-4D97-AF65-F5344CB8AC3E}">
        <p14:creationId xmlns:p14="http://schemas.microsoft.com/office/powerpoint/2010/main" val="3611357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r>
              <a:rPr lang="en-US" sz="1200" dirty="0" smtClean="0">
                <a:solidFill>
                  <a:srgbClr val="000000"/>
                </a:solidFill>
                <a:latin typeface="+mn-lt"/>
                <a:cs typeface="Verdana"/>
              </a:rPr>
              <a:t>These </a:t>
            </a:r>
            <a:r>
              <a:rPr lang="en-US" sz="1200" kern="1200" dirty="0" smtClean="0">
                <a:solidFill>
                  <a:schemeClr val="tx1"/>
                </a:solidFill>
                <a:effectLst/>
                <a:latin typeface="+mn-lt"/>
                <a:ea typeface="+mn-ea"/>
                <a:cs typeface="+mn-cs"/>
              </a:rPr>
              <a:t>8 teaching practices describe “the essential and necessary components” of the work teachers do on a daily basis</a:t>
            </a:r>
            <a:r>
              <a:rPr lang="en-US" sz="1200" kern="1200" baseline="0" dirty="0" smtClean="0">
                <a:solidFill>
                  <a:schemeClr val="tx1"/>
                </a:solidFill>
                <a:effectLst/>
                <a:latin typeface="+mn-lt"/>
                <a:ea typeface="+mn-ea"/>
                <a:cs typeface="+mn-cs"/>
              </a:rPr>
              <a:t>.</a:t>
            </a:r>
            <a:endParaRPr lang="en-US" sz="1200" baseline="0" dirty="0" smtClean="0">
              <a:latin typeface="+mn-lt"/>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latin typeface="+mn-lt"/>
              </a:rPr>
              <a:t>The comprise </a:t>
            </a:r>
            <a:r>
              <a:rPr lang="en-US" sz="1200" dirty="0" smtClean="0">
                <a:solidFill>
                  <a:srgbClr val="000000"/>
                </a:solidFill>
                <a:latin typeface="+mn-lt"/>
                <a:ea typeface="Helvetica Neue" charset="0"/>
                <a:cs typeface="Helvetica Neue" charset="0"/>
              </a:rPr>
              <a:t>a research-informed</a:t>
            </a:r>
            <a:r>
              <a:rPr lang="en-US" sz="1200" baseline="0" dirty="0" smtClean="0">
                <a:solidFill>
                  <a:srgbClr val="000000"/>
                </a:solidFill>
                <a:latin typeface="+mn-lt"/>
                <a:ea typeface="Helvetica Neue" charset="0"/>
                <a:cs typeface="Helvetica Neue" charset="0"/>
              </a:rPr>
              <a:t> </a:t>
            </a:r>
            <a:r>
              <a:rPr lang="en-US" sz="1200" dirty="0" smtClean="0">
                <a:solidFill>
                  <a:srgbClr val="000000"/>
                </a:solidFill>
                <a:latin typeface="+mn-lt"/>
                <a:ea typeface="Helvetica Neue" charset="0"/>
                <a:cs typeface="Helvetica Neue" charset="0"/>
              </a:rPr>
              <a:t>consensus on what </a:t>
            </a:r>
            <a:r>
              <a:rPr lang="en-US" sz="1200" baseline="0" dirty="0" smtClean="0">
                <a:solidFill>
                  <a:srgbClr val="000000"/>
                </a:solidFill>
                <a:latin typeface="+mn-lt"/>
                <a:ea typeface="Helvetica Neue" charset="0"/>
                <a:cs typeface="Helvetica Neue" charset="0"/>
              </a:rPr>
              <a:t> </a:t>
            </a:r>
            <a:r>
              <a:rPr lang="en-US" sz="1200" dirty="0" smtClean="0">
                <a:solidFill>
                  <a:srgbClr val="000000"/>
                </a:solidFill>
                <a:latin typeface="+mn-lt"/>
                <a:ea typeface="Helvetica Neue" charset="0"/>
                <a:cs typeface="Helvetica Neue" charset="0"/>
              </a:rPr>
              <a:t>constitutes effective teaching that has accumulated over the past 25 years.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32FEDEC6-70C5-4004-AADC-86C486AFCA5A}" type="slidenum">
              <a:rPr lang="en-US" smtClean="0"/>
              <a:t>11</a:t>
            </a:fld>
            <a:endParaRPr lang="en-US"/>
          </a:p>
        </p:txBody>
      </p:sp>
    </p:spTree>
    <p:extLst>
      <p:ext uri="{BB962C8B-B14F-4D97-AF65-F5344CB8AC3E}">
        <p14:creationId xmlns:p14="http://schemas.microsoft.com/office/powerpoint/2010/main" val="29726035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FEDEC6-70C5-4004-AADC-86C486AFCA5A}" type="slidenum">
              <a:rPr lang="en-US" smtClean="0"/>
              <a:t>12</a:t>
            </a:fld>
            <a:endParaRPr lang="en-US"/>
          </a:p>
        </p:txBody>
      </p:sp>
    </p:spTree>
    <p:extLst>
      <p:ext uri="{BB962C8B-B14F-4D97-AF65-F5344CB8AC3E}">
        <p14:creationId xmlns:p14="http://schemas.microsoft.com/office/powerpoint/2010/main" val="29726035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Handout:</a:t>
            </a:r>
            <a:r>
              <a:rPr lang="en-US" sz="1200" kern="1200" baseline="0" dirty="0" smtClean="0">
                <a:solidFill>
                  <a:schemeClr val="tx1"/>
                </a:solidFill>
                <a:effectLst/>
                <a:latin typeface="+mn-lt"/>
                <a:ea typeface="+mn-ea"/>
                <a:cs typeface="+mn-cs"/>
              </a:rPr>
              <a:t> </a:t>
            </a:r>
            <a:r>
              <a:rPr lang="en-US" sz="1200" dirty="0" smtClean="0"/>
              <a:t>2</a:t>
            </a:r>
            <a:r>
              <a:rPr lang="en-US" sz="1200" kern="1200" dirty="0" smtClean="0">
                <a:solidFill>
                  <a:schemeClr val="tx1"/>
                </a:solidFill>
                <a:effectLst/>
              </a:rPr>
              <a:t>–</a:t>
            </a:r>
            <a:r>
              <a:rPr lang="en-US" sz="1200" dirty="0" smtClean="0"/>
              <a:t>MathTeachingPracticesList-ES-Bouchard.pdf </a:t>
            </a: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Turn to your Handout.</a:t>
            </a:r>
            <a:r>
              <a:rPr lang="en-US" sz="1200" baseline="0" dirty="0" smtClean="0"/>
              <a:t> </a:t>
            </a:r>
            <a:r>
              <a:rPr lang="en-US" sz="1200" dirty="0" smtClean="0"/>
              <a:t>Read and underline important phrases.</a:t>
            </a:r>
          </a:p>
          <a:p>
            <a:r>
              <a:rPr lang="en-US" sz="1200" dirty="0" smtClean="0"/>
              <a:t>Then turn and share one important</a:t>
            </a:r>
            <a:r>
              <a:rPr lang="en-US" sz="1200" baseline="0" dirty="0" smtClean="0"/>
              <a:t> idea that stood out for you with </a:t>
            </a:r>
            <a:r>
              <a:rPr lang="en-US" sz="1200" dirty="0" smtClean="0"/>
              <a:t>a neighbor.</a:t>
            </a:r>
          </a:p>
          <a:p>
            <a:endParaRPr lang="en-US" sz="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Allow about 7 minutes.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smtClean="0"/>
          </a:p>
          <a:p>
            <a:endParaRPr lang="en-US" sz="1400" dirty="0"/>
          </a:p>
        </p:txBody>
      </p:sp>
      <p:sp>
        <p:nvSpPr>
          <p:cNvPr id="4" name="Slide Number Placeholder 3"/>
          <p:cNvSpPr>
            <a:spLocks noGrp="1"/>
          </p:cNvSpPr>
          <p:nvPr>
            <p:ph type="sldNum" sz="quarter" idx="10"/>
          </p:nvPr>
        </p:nvSpPr>
        <p:spPr/>
        <p:txBody>
          <a:bodyPr/>
          <a:lstStyle/>
          <a:p>
            <a:fld id="{32FEDEC6-70C5-4004-AADC-86C486AFCA5A}" type="slidenum">
              <a:rPr lang="en-US" smtClean="0"/>
              <a:t>13</a:t>
            </a:fld>
            <a:endParaRPr lang="en-US"/>
          </a:p>
        </p:txBody>
      </p:sp>
    </p:spTree>
    <p:extLst>
      <p:ext uri="{BB962C8B-B14F-4D97-AF65-F5344CB8AC3E}">
        <p14:creationId xmlns:p14="http://schemas.microsoft.com/office/powerpoint/2010/main" val="20729305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2FEDEC6-70C5-4004-AADC-86C486AFCA5A}" type="slidenum">
              <a:rPr lang="en-US" smtClean="0"/>
              <a:t>14</a:t>
            </a:fld>
            <a:endParaRPr lang="en-US"/>
          </a:p>
        </p:txBody>
      </p:sp>
    </p:spTree>
    <p:extLst>
      <p:ext uri="{BB962C8B-B14F-4D97-AF65-F5344CB8AC3E}">
        <p14:creationId xmlns:p14="http://schemas.microsoft.com/office/powerpoint/2010/main" val="33207245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r>
              <a:rPr lang="en-US" sz="1200" dirty="0" smtClean="0"/>
              <a:t>This task forms the basis for the classroom</a:t>
            </a:r>
            <a:r>
              <a:rPr lang="en-US" sz="1200" baseline="0" dirty="0" smtClean="0"/>
              <a:t> case we will be discussing.</a:t>
            </a:r>
          </a:p>
          <a:p>
            <a:r>
              <a:rPr lang="en-US" sz="1200" baseline="0" dirty="0" smtClean="0"/>
              <a:t>Take a moment to sketch a picture or diagram that might be used by first grade students.</a:t>
            </a:r>
            <a:endParaRPr lang="en-US" sz="1200" dirty="0"/>
          </a:p>
        </p:txBody>
      </p:sp>
      <p:sp>
        <p:nvSpPr>
          <p:cNvPr id="4" name="Slide Number Placeholder 3"/>
          <p:cNvSpPr>
            <a:spLocks noGrp="1"/>
          </p:cNvSpPr>
          <p:nvPr>
            <p:ph type="sldNum" sz="quarter" idx="10"/>
          </p:nvPr>
        </p:nvSpPr>
        <p:spPr/>
        <p:txBody>
          <a:bodyPr/>
          <a:lstStyle/>
          <a:p>
            <a:fld id="{32FEDEC6-70C5-4004-AADC-86C486AFCA5A}" type="slidenum">
              <a:rPr lang="en-US" smtClean="0"/>
              <a:t>15</a:t>
            </a:fld>
            <a:endParaRPr lang="en-US"/>
          </a:p>
        </p:txBody>
      </p:sp>
    </p:spTree>
    <p:extLst>
      <p:ext uri="{BB962C8B-B14F-4D97-AF65-F5344CB8AC3E}">
        <p14:creationId xmlns:p14="http://schemas.microsoft.com/office/powerpoint/2010/main" val="11251251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FEDEC6-70C5-4004-AADC-86C486AFCA5A}" type="slidenum">
              <a:rPr lang="en-US" smtClean="0"/>
              <a:t>16</a:t>
            </a:fld>
            <a:endParaRPr lang="en-US"/>
          </a:p>
        </p:txBody>
      </p:sp>
    </p:spTree>
    <p:extLst>
      <p:ext uri="{BB962C8B-B14F-4D97-AF65-F5344CB8AC3E}">
        <p14:creationId xmlns:p14="http://schemas.microsoft.com/office/powerpoint/2010/main" val="33207245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pPr marL="0" marR="0" indent="0" algn="l" defTabSz="1018824" rtl="0" eaLnBrk="1" fontAlgn="auto" latinLnBrk="0" hangingPunct="1">
              <a:lnSpc>
                <a:spcPct val="100000"/>
              </a:lnSpc>
              <a:spcBef>
                <a:spcPts val="0"/>
              </a:spcBef>
              <a:spcAft>
                <a:spcPts val="0"/>
              </a:spcAft>
              <a:buClrTx/>
              <a:buSzTx/>
              <a:buFontTx/>
              <a:buNone/>
              <a:tabLst/>
              <a:defRPr/>
            </a:pPr>
            <a:r>
              <a:rPr lang="en-US" sz="1200" dirty="0" smtClean="0">
                <a:latin typeface="Calibri"/>
                <a:cs typeface="Calibri"/>
              </a:rPr>
              <a:t>Handout: </a:t>
            </a:r>
            <a:r>
              <a:rPr lang="en-US" sz="1200" b="0" baseline="0" dirty="0" smtClean="0">
                <a:latin typeface="Calibri"/>
                <a:cs typeface="Calibri"/>
              </a:rPr>
              <a:t>3-NarrativeCase-HungryCaterpillar-ES-Bouchard.pdf</a:t>
            </a:r>
          </a:p>
          <a:p>
            <a:pPr marL="0" marR="0" indent="0" algn="l" defTabSz="1018824" rtl="0" eaLnBrk="1" fontAlgn="auto" latinLnBrk="0" hangingPunct="1">
              <a:lnSpc>
                <a:spcPct val="100000"/>
              </a:lnSpc>
              <a:spcBef>
                <a:spcPts val="0"/>
              </a:spcBef>
              <a:spcAft>
                <a:spcPts val="0"/>
              </a:spcAft>
              <a:buClrTx/>
              <a:buSzTx/>
              <a:buFontTx/>
              <a:buNone/>
              <a:tabLst/>
              <a:defRPr/>
            </a:pPr>
            <a:endParaRPr lang="en-US" sz="1200" b="0" baseline="0" dirty="0" smtClean="0">
              <a:latin typeface="Calibri"/>
              <a:cs typeface="Calibri"/>
            </a:endParaRPr>
          </a:p>
          <a:p>
            <a:r>
              <a:rPr lang="en-US" sz="1200" dirty="0" smtClean="0">
                <a:latin typeface="Calibri"/>
                <a:cs typeface="Calibri"/>
              </a:rPr>
              <a:t>We will be using the Case of Ms.</a:t>
            </a:r>
            <a:r>
              <a:rPr lang="en-US" sz="1200" baseline="0" dirty="0" smtClean="0">
                <a:latin typeface="Calibri"/>
                <a:cs typeface="Calibri"/>
              </a:rPr>
              <a:t> Bouchard </a:t>
            </a:r>
            <a:r>
              <a:rPr lang="en-US" sz="1200" dirty="0" smtClean="0">
                <a:latin typeface="Calibri"/>
                <a:cs typeface="Calibri"/>
              </a:rPr>
              <a:t>to ground our discussion of the mathematics teaching practices that are at the heart of </a:t>
            </a:r>
            <a:r>
              <a:rPr lang="en-US" sz="1200" i="1" dirty="0" smtClean="0">
                <a:latin typeface="Calibri"/>
                <a:cs typeface="Calibri"/>
              </a:rPr>
              <a:t>Principles to Actions</a:t>
            </a:r>
            <a:r>
              <a:rPr lang="en-US" sz="1200" dirty="0" smtClean="0">
                <a:latin typeface="Calibri"/>
                <a:cs typeface="Calibri"/>
              </a:rPr>
              <a:t>.</a:t>
            </a:r>
          </a:p>
          <a:p>
            <a:endParaRPr lang="en-US" sz="1200" dirty="0" smtClean="0">
              <a:latin typeface="Calibri"/>
              <a:cs typeface="Calibri"/>
            </a:endParaRPr>
          </a:p>
          <a:p>
            <a:r>
              <a:rPr lang="en-US" sz="1200" dirty="0" smtClean="0">
                <a:latin typeface="Calibri"/>
                <a:cs typeface="Calibri"/>
              </a:rPr>
              <a:t>Ms.</a:t>
            </a:r>
            <a:r>
              <a:rPr lang="en-US" sz="1200" baseline="0" dirty="0" smtClean="0">
                <a:latin typeface="Calibri"/>
                <a:cs typeface="Calibri"/>
              </a:rPr>
              <a:t> Bouchard </a:t>
            </a:r>
            <a:r>
              <a:rPr lang="en-US" sz="1200" dirty="0" smtClean="0">
                <a:latin typeface="Calibri"/>
                <a:cs typeface="Calibri"/>
              </a:rPr>
              <a:t>used the Hungry Caterpillar task with her first grade students to explore addition of more than two numbers. Take a few minutes to read the</a:t>
            </a:r>
            <a:r>
              <a:rPr lang="en-US" sz="1200" baseline="0" dirty="0" smtClean="0">
                <a:latin typeface="Calibri"/>
                <a:cs typeface="Calibri"/>
              </a:rPr>
              <a:t> case and make note of what Ms. Bouchard did to support her students’ learning. Then turn and talk with a neighbor.</a:t>
            </a:r>
            <a:endParaRPr lang="en-US" sz="1200" dirty="0" smtClean="0">
              <a:latin typeface="Calibri"/>
              <a:cs typeface="Calibri"/>
            </a:endParaRPr>
          </a:p>
          <a:p>
            <a:endParaRPr lang="en-US" sz="1200" dirty="0" smtClean="0">
              <a:latin typeface="Calibri"/>
              <a:cs typeface="Calibri"/>
            </a:endParaRPr>
          </a:p>
          <a:p>
            <a:r>
              <a:rPr lang="en-US" sz="1200" dirty="0" smtClean="0">
                <a:latin typeface="Calibri"/>
                <a:cs typeface="Calibri"/>
              </a:rPr>
              <a:t>IF you have time and your group is small, you could chart what teachers came up with in their discussions.  You could then refer back to these later when discussing the practices and use the Teaching</a:t>
            </a:r>
            <a:r>
              <a:rPr lang="en-US" sz="1200" baseline="0" dirty="0" smtClean="0">
                <a:latin typeface="Calibri"/>
                <a:cs typeface="Calibri"/>
              </a:rPr>
              <a:t> Practices as </a:t>
            </a:r>
            <a:r>
              <a:rPr lang="en-US" sz="1200" dirty="0" smtClean="0">
                <a:latin typeface="Calibri"/>
                <a:cs typeface="Calibri"/>
              </a:rPr>
              <a:t>labels for the actions/interactions teachers identified.</a:t>
            </a:r>
          </a:p>
          <a:p>
            <a:pPr marL="0" marR="0" indent="0" algn="l" defTabSz="1018824" rtl="0" eaLnBrk="1" fontAlgn="auto" latinLnBrk="0" hangingPunct="1">
              <a:lnSpc>
                <a:spcPct val="100000"/>
              </a:lnSpc>
              <a:spcBef>
                <a:spcPts val="0"/>
              </a:spcBef>
              <a:spcAft>
                <a:spcPts val="0"/>
              </a:spcAft>
              <a:buClrTx/>
              <a:buSzTx/>
              <a:buFontTx/>
              <a:buNone/>
              <a:tabLst/>
              <a:defRPr/>
            </a:pPr>
            <a:endParaRPr lang="en-US" sz="1400" b="0" baseline="0" dirty="0" smtClean="0"/>
          </a:p>
          <a:p>
            <a:pPr marL="0" marR="0" indent="0" algn="l" defTabSz="1018824" rtl="0" eaLnBrk="1" fontAlgn="auto" latinLnBrk="0" hangingPunct="1">
              <a:lnSpc>
                <a:spcPct val="100000"/>
              </a:lnSpc>
              <a:spcBef>
                <a:spcPts val="0"/>
              </a:spcBef>
              <a:spcAft>
                <a:spcPts val="0"/>
              </a:spcAft>
              <a:buClrTx/>
              <a:buSzTx/>
              <a:buFontTx/>
              <a:buNone/>
              <a:tabLst/>
              <a:defRPr/>
            </a:pPr>
            <a:endParaRPr lang="en-US" sz="1400" b="0" baseline="0" dirty="0" smtClean="0"/>
          </a:p>
          <a:p>
            <a:pPr marL="0" marR="0" indent="0" algn="l" defTabSz="1018824" rtl="0" eaLnBrk="1" fontAlgn="auto" latinLnBrk="0" hangingPunct="1">
              <a:lnSpc>
                <a:spcPct val="100000"/>
              </a:lnSpc>
              <a:spcBef>
                <a:spcPts val="0"/>
              </a:spcBef>
              <a:spcAft>
                <a:spcPts val="0"/>
              </a:spcAft>
              <a:buClrTx/>
              <a:buSzTx/>
              <a:buFontTx/>
              <a:buNone/>
              <a:tabLst/>
              <a:defRPr/>
            </a:pPr>
            <a:endParaRPr lang="en-US" sz="1400" b="0" baseline="0" dirty="0" smtClean="0"/>
          </a:p>
          <a:p>
            <a:endParaRPr lang="en-US" sz="1400"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17</a:t>
            </a:fld>
            <a:endParaRPr lang="en-US" dirty="0"/>
          </a:p>
        </p:txBody>
      </p:sp>
    </p:spTree>
    <p:extLst>
      <p:ext uri="{BB962C8B-B14F-4D97-AF65-F5344CB8AC3E}">
        <p14:creationId xmlns:p14="http://schemas.microsoft.com/office/powerpoint/2010/main" val="14295589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r>
              <a:rPr lang="en-US" sz="1200" dirty="0" smtClean="0">
                <a:solidFill>
                  <a:srgbClr val="000000"/>
                </a:solidFill>
                <a:latin typeface="Calibri"/>
                <a:ea typeface="ＭＳ Ｐゴシック" charset="0"/>
                <a:cs typeface="Calibri"/>
              </a:rPr>
              <a:t>Ms. Bouchard’s lesson incorporated key aspects of the 8 teaching practices that informed her actions and interactions with her students.</a:t>
            </a:r>
          </a:p>
          <a:p>
            <a:endParaRPr lang="en-US" sz="1200" dirty="0" smtClean="0">
              <a:solidFill>
                <a:srgbClr val="000000"/>
              </a:solidFill>
              <a:latin typeface="Calibri"/>
              <a:ea typeface="ＭＳ Ｐゴシック" charset="0"/>
              <a:cs typeface="Calibri"/>
            </a:endParaRPr>
          </a:p>
          <a:p>
            <a:r>
              <a:rPr lang="en-US" sz="1200" dirty="0" smtClean="0">
                <a:solidFill>
                  <a:srgbClr val="000000"/>
                </a:solidFill>
                <a:latin typeface="Calibri"/>
                <a:ea typeface="ＭＳ Ｐゴシック" charset="0"/>
                <a:cs typeface="Calibri"/>
              </a:rPr>
              <a:t>We are going to go through each of these in more detail and relate each to the Case of Ms. Bouchard.</a:t>
            </a:r>
          </a:p>
          <a:p>
            <a:endParaRPr lang="en-US" dirty="0"/>
          </a:p>
        </p:txBody>
      </p:sp>
      <p:sp>
        <p:nvSpPr>
          <p:cNvPr id="4" name="Slide Number Placeholder 3"/>
          <p:cNvSpPr>
            <a:spLocks noGrp="1"/>
          </p:cNvSpPr>
          <p:nvPr>
            <p:ph type="sldNum" sz="quarter" idx="10"/>
          </p:nvPr>
        </p:nvSpPr>
        <p:spPr/>
        <p:txBody>
          <a:bodyPr/>
          <a:lstStyle/>
          <a:p>
            <a:fld id="{32FEDEC6-70C5-4004-AADC-86C486AFCA5A}" type="slidenum">
              <a:rPr lang="en-US" smtClean="0"/>
              <a:t>18</a:t>
            </a:fld>
            <a:endParaRPr lang="en-US"/>
          </a:p>
        </p:txBody>
      </p:sp>
    </p:spTree>
    <p:extLst>
      <p:ext uri="{BB962C8B-B14F-4D97-AF65-F5344CB8AC3E}">
        <p14:creationId xmlns:p14="http://schemas.microsoft.com/office/powerpoint/2010/main" val="29726035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2FEDEC6-70C5-4004-AADC-86C486AFCA5A}" type="slidenum">
              <a:rPr lang="en-US" smtClean="0"/>
              <a:t>19</a:t>
            </a:fld>
            <a:endParaRPr lang="en-US"/>
          </a:p>
        </p:txBody>
      </p:sp>
    </p:spTree>
    <p:extLst>
      <p:ext uri="{BB962C8B-B14F-4D97-AF65-F5344CB8AC3E}">
        <p14:creationId xmlns:p14="http://schemas.microsoft.com/office/powerpoint/2010/main" val="3320724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r>
              <a:rPr lang="en-US" sz="1200" dirty="0" smtClean="0"/>
              <a:t>Agenda</a:t>
            </a:r>
          </a:p>
          <a:p>
            <a:r>
              <a:rPr lang="en-US" sz="1200" dirty="0" smtClean="0"/>
              <a:t>Introduction to Principles to Action - 5 minutes</a:t>
            </a:r>
          </a:p>
          <a:p>
            <a:r>
              <a:rPr lang="en-US" sz="1200" dirty="0" smtClean="0"/>
              <a:t>8</a:t>
            </a:r>
            <a:r>
              <a:rPr lang="en-US" sz="1200" baseline="0" dirty="0" smtClean="0"/>
              <a:t> effective mathematics teaching practices – read individually an discuss briefly with a partner – 7 minutes</a:t>
            </a:r>
            <a:endParaRPr lang="en-US" sz="1200" dirty="0" smtClean="0"/>
          </a:p>
          <a:p>
            <a:r>
              <a:rPr lang="en-US" sz="1200" dirty="0" smtClean="0"/>
              <a:t>Case of Ms.</a:t>
            </a:r>
            <a:r>
              <a:rPr lang="en-US" sz="1200" baseline="0" dirty="0" smtClean="0"/>
              <a:t> Bouchard and the Hungry Caterpillar </a:t>
            </a:r>
            <a:r>
              <a:rPr lang="en-US" sz="1200" dirty="0" smtClean="0"/>
              <a:t>- read individually and discuss briefly in small groups - 13 minutes</a:t>
            </a:r>
          </a:p>
          <a:p>
            <a:r>
              <a:rPr lang="en-US" sz="1200" dirty="0" smtClean="0"/>
              <a:t>Present 8 teaching practices – 40 minutes</a:t>
            </a:r>
          </a:p>
          <a:p>
            <a:r>
              <a:rPr lang="en-US" sz="1200" dirty="0" smtClean="0"/>
              <a:t>Consider ways to get started - 5 minutes </a:t>
            </a:r>
          </a:p>
          <a:p>
            <a:endParaRPr lang="en-US" sz="1200" dirty="0" smtClean="0"/>
          </a:p>
          <a:p>
            <a:r>
              <a:rPr lang="en-US" sz="1200" dirty="0" smtClean="0"/>
              <a:t>This introductory session lasts about 1 hour 10 minutes.  It can easily be extended to 1.5 or 2 hours by providing participants with time to report out what they noticed about the case and by giving participants time to turn and talk about each of the questions posed related to the 8 effective mathematics teaching practices</a:t>
            </a:r>
            <a:endParaRPr lang="en-US" dirty="0" smtClean="0"/>
          </a:p>
          <a:p>
            <a:endParaRPr lang="en-US" dirty="0"/>
          </a:p>
        </p:txBody>
      </p:sp>
      <p:sp>
        <p:nvSpPr>
          <p:cNvPr id="4" name="Slide Number Placeholder 3"/>
          <p:cNvSpPr>
            <a:spLocks noGrp="1"/>
          </p:cNvSpPr>
          <p:nvPr>
            <p:ph type="sldNum" sz="quarter" idx="10"/>
          </p:nvPr>
        </p:nvSpPr>
        <p:spPr/>
        <p:txBody>
          <a:bodyPr/>
          <a:lstStyle/>
          <a:p>
            <a:fld id="{32FEDEC6-70C5-4004-AADC-86C486AFCA5A}" type="slidenum">
              <a:rPr lang="en-US" smtClean="0"/>
              <a:t>2</a:t>
            </a:fld>
            <a:endParaRPr lang="en-US"/>
          </a:p>
        </p:txBody>
      </p:sp>
    </p:spTree>
    <p:extLst>
      <p:ext uri="{BB962C8B-B14F-4D97-AF65-F5344CB8AC3E}">
        <p14:creationId xmlns:p14="http://schemas.microsoft.com/office/powerpoint/2010/main" val="12974173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endParaRPr lang="en-US" sz="1400" dirty="0">
              <a:latin typeface="+mn-lt"/>
            </a:endParaRPr>
          </a:p>
        </p:txBody>
      </p:sp>
      <p:sp>
        <p:nvSpPr>
          <p:cNvPr id="4" name="Slide Number Placeholder 3"/>
          <p:cNvSpPr>
            <a:spLocks noGrp="1"/>
          </p:cNvSpPr>
          <p:nvPr>
            <p:ph type="sldNum" sz="quarter" idx="10"/>
          </p:nvPr>
        </p:nvSpPr>
        <p:spPr/>
        <p:txBody>
          <a:bodyPr/>
          <a:lstStyle/>
          <a:p>
            <a:fld id="{32FEDEC6-70C5-4004-AADC-86C486AFCA5A}" type="slidenum">
              <a:rPr lang="en-US" smtClean="0"/>
              <a:t>20</a:t>
            </a:fld>
            <a:endParaRPr lang="en-US"/>
          </a:p>
        </p:txBody>
      </p:sp>
    </p:spTree>
    <p:extLst>
      <p:ext uri="{BB962C8B-B14F-4D97-AF65-F5344CB8AC3E}">
        <p14:creationId xmlns:p14="http://schemas.microsoft.com/office/powerpoint/2010/main" val="9335046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r>
              <a:rPr lang="en-US" sz="1200" dirty="0" smtClean="0">
                <a:latin typeface="Calibri"/>
                <a:cs typeface="Calibri"/>
              </a:rPr>
              <a:t>It is important to note that a learning goal is different than a performance goal or objective.  Too often lesson</a:t>
            </a:r>
            <a:r>
              <a:rPr lang="en-US" sz="1200" baseline="0" dirty="0" smtClean="0">
                <a:latin typeface="Calibri"/>
                <a:cs typeface="Calibri"/>
              </a:rPr>
              <a:t> goals </a:t>
            </a:r>
            <a:r>
              <a:rPr lang="en-US" sz="1200" dirty="0" smtClean="0">
                <a:latin typeface="Calibri"/>
                <a:cs typeface="Calibri"/>
              </a:rPr>
              <a:t>focuses on what students will DO rather than what they will LEARN as a result of engaging in a particular activity.  </a:t>
            </a:r>
          </a:p>
          <a:p>
            <a:endParaRPr lang="en-US" sz="1200" dirty="0" smtClean="0">
              <a:latin typeface="Calibri"/>
              <a:cs typeface="Calibri"/>
            </a:endParaRPr>
          </a:p>
          <a:p>
            <a:r>
              <a:rPr lang="en-US" sz="1200" dirty="0" smtClean="0">
                <a:latin typeface="Calibri"/>
                <a:cs typeface="Calibri"/>
              </a:rPr>
              <a:t>Our focus in this teaching practice is on what students will learn and understand as the</a:t>
            </a:r>
            <a:r>
              <a:rPr lang="en-US" sz="1200" baseline="0" dirty="0" smtClean="0">
                <a:latin typeface="Calibri"/>
                <a:cs typeface="Calibri"/>
              </a:rPr>
              <a:t> result of instruction</a:t>
            </a:r>
            <a:r>
              <a:rPr lang="en-US" sz="1200" dirty="0" smtClean="0">
                <a:latin typeface="Calibri"/>
                <a:cs typeface="Calibri"/>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Calibri"/>
              <a:ea typeface="+mn-ea"/>
              <a:cs typeface="Calibri"/>
            </a:endParaRPr>
          </a:p>
          <a:p>
            <a:endParaRPr lang="en-US" sz="1200" dirty="0">
              <a:latin typeface="Calibri"/>
              <a:cs typeface="Calibri"/>
            </a:endParaRPr>
          </a:p>
        </p:txBody>
      </p:sp>
      <p:sp>
        <p:nvSpPr>
          <p:cNvPr id="4" name="Slide Number Placeholder 3"/>
          <p:cNvSpPr>
            <a:spLocks noGrp="1"/>
          </p:cNvSpPr>
          <p:nvPr>
            <p:ph type="sldNum" sz="quarter" idx="10"/>
          </p:nvPr>
        </p:nvSpPr>
        <p:spPr/>
        <p:txBody>
          <a:bodyPr/>
          <a:lstStyle/>
          <a:p>
            <a:fld id="{B46F3366-1996-A640-88DE-A4C7B14FFBC4}" type="slidenum">
              <a:rPr lang="en-US" smtClean="0"/>
              <a:t>21</a:t>
            </a:fld>
            <a:endParaRPr lang="en-US"/>
          </a:p>
        </p:txBody>
      </p:sp>
    </p:spTree>
    <p:extLst>
      <p:ext uri="{BB962C8B-B14F-4D97-AF65-F5344CB8AC3E}">
        <p14:creationId xmlns:p14="http://schemas.microsoft.com/office/powerpoint/2010/main" val="901810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r>
              <a:rPr lang="en-US" sz="1200" dirty="0" smtClean="0">
                <a:latin typeface="Calibri"/>
                <a:cs typeface="Calibri"/>
              </a:rPr>
              <a:t>If you have time allow participants time to turn about talk about the goals and report out if possible.</a:t>
            </a:r>
          </a:p>
          <a:p>
            <a:endParaRPr lang="en-US" sz="1200" dirty="0" smtClean="0">
              <a:latin typeface="Calibri"/>
              <a:cs typeface="Calibri"/>
            </a:endParaRPr>
          </a:p>
          <a:p>
            <a:r>
              <a:rPr lang="en-US" sz="1200" dirty="0" smtClean="0">
                <a:latin typeface="Calibri"/>
                <a:cs typeface="Calibri"/>
              </a:rPr>
              <a:t>Summarize:</a:t>
            </a:r>
          </a:p>
          <a:p>
            <a:r>
              <a:rPr lang="en-US" sz="1200" dirty="0" smtClean="0">
                <a:latin typeface="Calibri"/>
                <a:cs typeface="Calibri"/>
              </a:rPr>
              <a:t>Ms. Bouchard was clear about the mathematics that students would learn (Lines 9-12)</a:t>
            </a:r>
          </a:p>
          <a:p>
            <a:pPr lvl="0"/>
            <a:r>
              <a:rPr lang="en-US" sz="1200" dirty="0" smtClean="0">
                <a:latin typeface="Calibri"/>
                <a:cs typeface="Calibri"/>
              </a:rPr>
              <a:t>Her</a:t>
            </a:r>
            <a:r>
              <a:rPr lang="en-US" sz="1200" baseline="0" dirty="0" smtClean="0">
                <a:latin typeface="Calibri"/>
                <a:cs typeface="Calibri"/>
              </a:rPr>
              <a:t> </a:t>
            </a:r>
            <a:r>
              <a:rPr lang="en-US" sz="1200" dirty="0" smtClean="0">
                <a:latin typeface="Calibri"/>
                <a:cs typeface="Calibri"/>
              </a:rPr>
              <a:t>goal was grade-level appropriate and consistent with recommendations from rigorous</a:t>
            </a:r>
            <a:r>
              <a:rPr lang="en-US" sz="1200" baseline="0" dirty="0" smtClean="0">
                <a:latin typeface="Calibri"/>
                <a:cs typeface="Calibri"/>
              </a:rPr>
              <a:t> standards such as the CCSSM </a:t>
            </a:r>
            <a:r>
              <a:rPr lang="en-US" sz="1200" dirty="0" smtClean="0">
                <a:latin typeface="Calibri"/>
                <a:cs typeface="Calibri"/>
              </a:rPr>
              <a:t>(next slide).</a:t>
            </a:r>
          </a:p>
          <a:p>
            <a:pPr lvl="0"/>
            <a:endParaRPr lang="en-US" sz="1200" dirty="0" smtClean="0">
              <a:latin typeface="Calibri"/>
              <a:cs typeface="Calibri"/>
            </a:endParaRPr>
          </a:p>
          <a:p>
            <a:pPr lvl="0"/>
            <a:r>
              <a:rPr lang="en-US" sz="1200" dirty="0" smtClean="0">
                <a:latin typeface="Calibri"/>
                <a:cs typeface="Calibri"/>
              </a:rPr>
              <a:t>She made decisions through out the lesson based on her goals.</a:t>
            </a:r>
          </a:p>
          <a:p>
            <a:pPr lvl="1"/>
            <a:r>
              <a:rPr lang="en-US" sz="1200" dirty="0" smtClean="0">
                <a:latin typeface="Calibri"/>
                <a:cs typeface="Calibri"/>
              </a:rPr>
              <a:t>She encouraged students to use objects to represent or</a:t>
            </a:r>
            <a:r>
              <a:rPr lang="en-US" sz="1200" baseline="0" dirty="0" smtClean="0">
                <a:latin typeface="Calibri"/>
                <a:cs typeface="Calibri"/>
              </a:rPr>
              <a:t> model </a:t>
            </a:r>
            <a:r>
              <a:rPr lang="en-US" sz="1200" dirty="0" smtClean="0">
                <a:latin typeface="Calibri"/>
                <a:cs typeface="Calibri"/>
              </a:rPr>
              <a:t>the problem and required all students to draw a picture (lines 21-23).</a:t>
            </a:r>
          </a:p>
          <a:p>
            <a:pPr lvl="1"/>
            <a:r>
              <a:rPr lang="en-US" sz="1200" dirty="0" smtClean="0">
                <a:latin typeface="Calibri"/>
                <a:cs typeface="Calibri"/>
              </a:rPr>
              <a:t>She posed</a:t>
            </a:r>
            <a:r>
              <a:rPr lang="en-US" sz="1200" baseline="0" dirty="0" smtClean="0">
                <a:latin typeface="Calibri"/>
                <a:cs typeface="Calibri"/>
              </a:rPr>
              <a:t> purposeful questions to check on her students’ understanding related to the goals (lines 31-32).</a:t>
            </a:r>
            <a:endParaRPr lang="en-US" sz="1200" dirty="0" smtClean="0">
              <a:latin typeface="Calibri"/>
              <a:cs typeface="Calibri"/>
            </a:endParaRPr>
          </a:p>
          <a:p>
            <a:pPr lvl="1"/>
            <a:r>
              <a:rPr lang="en-US" sz="1200" dirty="0" smtClean="0">
                <a:latin typeface="Calibri"/>
                <a:cs typeface="Calibri"/>
              </a:rPr>
              <a:t>She related the</a:t>
            </a:r>
            <a:r>
              <a:rPr lang="en-US" sz="1200" baseline="0" dirty="0" smtClean="0">
                <a:latin typeface="Calibri"/>
                <a:cs typeface="Calibri"/>
              </a:rPr>
              <a:t> story situation to addition </a:t>
            </a:r>
            <a:r>
              <a:rPr lang="en-US" sz="1200" dirty="0" smtClean="0">
                <a:latin typeface="Calibri"/>
                <a:cs typeface="Calibri"/>
              </a:rPr>
              <a:t>(lines 63-66).</a:t>
            </a:r>
          </a:p>
          <a:p>
            <a:endParaRPr lang="en-US" sz="1400" dirty="0" smtClean="0">
              <a:ea typeface="ＭＳ Ｐゴシック" charset="0"/>
              <a:cs typeface="ＭＳ Ｐゴシック" charset="0"/>
            </a:endParaRPr>
          </a:p>
          <a:p>
            <a:pPr marL="0" indent="0">
              <a:buFont typeface="Arial"/>
              <a:buNone/>
            </a:pPr>
            <a:endParaRPr lang="en-US" sz="1400" dirty="0" smtClean="0">
              <a:effectLst/>
            </a:endParaRPr>
          </a:p>
        </p:txBody>
      </p:sp>
      <p:sp>
        <p:nvSpPr>
          <p:cNvPr id="4" name="Slide Number Placeholder 3"/>
          <p:cNvSpPr>
            <a:spLocks noGrp="1"/>
          </p:cNvSpPr>
          <p:nvPr>
            <p:ph type="sldNum" sz="quarter" idx="10"/>
          </p:nvPr>
        </p:nvSpPr>
        <p:spPr/>
        <p:txBody>
          <a:bodyPr/>
          <a:lstStyle/>
          <a:p>
            <a:fld id="{B46F3366-1996-A640-88DE-A4C7B14FFBC4}" type="slidenum">
              <a:rPr lang="en-US" smtClean="0"/>
              <a:t>22</a:t>
            </a:fld>
            <a:endParaRPr lang="en-US"/>
          </a:p>
        </p:txBody>
      </p:sp>
    </p:spTree>
    <p:extLst>
      <p:ext uri="{BB962C8B-B14F-4D97-AF65-F5344CB8AC3E}">
        <p14:creationId xmlns:p14="http://schemas.microsoft.com/office/powerpoint/2010/main" val="35756209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endParaRPr lang="en-US" sz="1200" dirty="0" smtClean="0">
              <a:ea typeface="ＭＳ Ｐゴシック" charset="0"/>
              <a:cs typeface="ＭＳ Ｐゴシック" charset="0"/>
            </a:endParaRPr>
          </a:p>
          <a:p>
            <a:endParaRPr lang="en-US" dirty="0"/>
          </a:p>
        </p:txBody>
      </p:sp>
      <p:sp>
        <p:nvSpPr>
          <p:cNvPr id="4" name="Slide Number Placeholder 3"/>
          <p:cNvSpPr>
            <a:spLocks noGrp="1"/>
          </p:cNvSpPr>
          <p:nvPr>
            <p:ph type="sldNum" sz="quarter" idx="10"/>
          </p:nvPr>
        </p:nvSpPr>
        <p:spPr/>
        <p:txBody>
          <a:bodyPr/>
          <a:lstStyle/>
          <a:p>
            <a:fld id="{32FEDEC6-70C5-4004-AADC-86C486AFCA5A}" type="slidenum">
              <a:rPr lang="en-US" smtClean="0"/>
              <a:t>23</a:t>
            </a:fld>
            <a:endParaRPr lang="en-US"/>
          </a:p>
        </p:txBody>
      </p:sp>
    </p:spTree>
    <p:extLst>
      <p:ext uri="{BB962C8B-B14F-4D97-AF65-F5344CB8AC3E}">
        <p14:creationId xmlns:p14="http://schemas.microsoft.com/office/powerpoint/2010/main" val="34761093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endParaRPr lang="en-US" sz="1200" dirty="0" smtClean="0"/>
          </a:p>
        </p:txBody>
      </p:sp>
      <p:sp>
        <p:nvSpPr>
          <p:cNvPr id="4" name="Slide Number Placeholder 3"/>
          <p:cNvSpPr>
            <a:spLocks noGrp="1"/>
          </p:cNvSpPr>
          <p:nvPr>
            <p:ph type="sldNum" sz="quarter" idx="10"/>
          </p:nvPr>
        </p:nvSpPr>
        <p:spPr/>
        <p:txBody>
          <a:bodyPr/>
          <a:lstStyle/>
          <a:p>
            <a:fld id="{32FEDEC6-70C5-4004-AADC-86C486AFCA5A}" type="slidenum">
              <a:rPr lang="en-US" smtClean="0"/>
              <a:t>24</a:t>
            </a:fld>
            <a:endParaRPr lang="en-US"/>
          </a:p>
        </p:txBody>
      </p:sp>
    </p:spTree>
    <p:extLst>
      <p:ext uri="{BB962C8B-B14F-4D97-AF65-F5344CB8AC3E}">
        <p14:creationId xmlns:p14="http://schemas.microsoft.com/office/powerpoint/2010/main" val="42585035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r>
              <a:rPr lang="en-US" sz="1200" dirty="0" smtClean="0">
                <a:latin typeface="Calibri"/>
                <a:cs typeface="Calibri"/>
              </a:rPr>
              <a:t>Last bullet - make the point that this is an issue of equity.  Students need to have access to the task.</a:t>
            </a:r>
          </a:p>
          <a:p>
            <a:endParaRPr lang="en-US" sz="1200" dirty="0" smtClean="0">
              <a:latin typeface="Calibri"/>
              <a:cs typeface="Calibri"/>
            </a:endParaRPr>
          </a:p>
          <a:p>
            <a:r>
              <a:rPr lang="en-US" sz="1200" dirty="0" smtClean="0">
                <a:latin typeface="Calibri"/>
                <a:cs typeface="Calibri"/>
              </a:rPr>
              <a:t>These</a:t>
            </a:r>
            <a:r>
              <a:rPr lang="en-US" sz="1200" baseline="0" dirty="0" smtClean="0">
                <a:latin typeface="Calibri"/>
                <a:cs typeface="Calibri"/>
              </a:rPr>
              <a:t> </a:t>
            </a:r>
            <a:r>
              <a:rPr lang="en-US" sz="1200" dirty="0" smtClean="0">
                <a:latin typeface="Calibri"/>
                <a:cs typeface="Calibri"/>
              </a:rPr>
              <a:t>types of tasks are often referred to as cognitively demanding or high-level.</a:t>
            </a:r>
            <a:r>
              <a:rPr lang="en-US" sz="1200" baseline="0" dirty="0" smtClean="0">
                <a:latin typeface="Calibri"/>
                <a:cs typeface="Calibri"/>
              </a:rPr>
              <a:t> The </a:t>
            </a:r>
            <a:r>
              <a:rPr lang="en-US" sz="1200" dirty="0" smtClean="0">
                <a:latin typeface="Calibri"/>
                <a:cs typeface="Calibri"/>
              </a:rPr>
              <a:t>point is we need to regularly</a:t>
            </a:r>
            <a:r>
              <a:rPr lang="en-US" sz="1200" baseline="0" dirty="0" smtClean="0">
                <a:latin typeface="Calibri"/>
                <a:cs typeface="Calibri"/>
              </a:rPr>
              <a:t> give students tasks </a:t>
            </a:r>
            <a:r>
              <a:rPr lang="en-US" sz="1200" dirty="0" smtClean="0">
                <a:latin typeface="Calibri"/>
                <a:cs typeface="Calibri"/>
              </a:rPr>
              <a:t>that provide opportunities for them to engage in reasoning and problem solving and build</a:t>
            </a:r>
            <a:r>
              <a:rPr lang="en-US" sz="1200" baseline="0" dirty="0" smtClean="0">
                <a:latin typeface="Calibri"/>
                <a:cs typeface="Calibri"/>
              </a:rPr>
              <a:t> understanding of mathematical ideas.</a:t>
            </a:r>
          </a:p>
          <a:p>
            <a:endParaRPr lang="en-US" sz="1200" baseline="0" dirty="0" smtClean="0">
              <a:latin typeface="Calibri"/>
              <a:cs typeface="Calibri"/>
            </a:endParaRPr>
          </a:p>
          <a:p>
            <a:r>
              <a:rPr lang="en-US" sz="1200" dirty="0" smtClean="0">
                <a:latin typeface="Calibri"/>
                <a:cs typeface="Calibri"/>
              </a:rPr>
              <a:t>Of particular</a:t>
            </a:r>
            <a:r>
              <a:rPr lang="en-US" sz="1200" baseline="0" dirty="0" smtClean="0">
                <a:latin typeface="Calibri"/>
                <a:cs typeface="Calibri"/>
              </a:rPr>
              <a:t> importance in these tasks are the last </a:t>
            </a:r>
            <a:r>
              <a:rPr lang="en-US" sz="1200" dirty="0" smtClean="0">
                <a:latin typeface="Calibri"/>
                <a:cs typeface="Calibri"/>
              </a:rPr>
              <a:t>two bullets,</a:t>
            </a:r>
            <a:r>
              <a:rPr lang="en-US" sz="1200" baseline="0" dirty="0" smtClean="0">
                <a:latin typeface="Calibri"/>
                <a:cs typeface="Calibri"/>
              </a:rPr>
              <a:t> which raise issues of equity and access.</a:t>
            </a:r>
            <a:endParaRPr lang="en-US" sz="1200" dirty="0">
              <a:latin typeface="Calibri"/>
              <a:cs typeface="Calibri"/>
            </a:endParaRPr>
          </a:p>
        </p:txBody>
      </p:sp>
      <p:sp>
        <p:nvSpPr>
          <p:cNvPr id="4" name="Slide Number Placeholder 3"/>
          <p:cNvSpPr>
            <a:spLocks noGrp="1"/>
          </p:cNvSpPr>
          <p:nvPr>
            <p:ph type="sldNum" sz="quarter" idx="10"/>
          </p:nvPr>
        </p:nvSpPr>
        <p:spPr/>
        <p:txBody>
          <a:bodyPr/>
          <a:lstStyle/>
          <a:p>
            <a:fld id="{B46F3366-1996-A640-88DE-A4C7B14FFBC4}" type="slidenum">
              <a:rPr lang="en-US" smtClean="0"/>
              <a:t>25</a:t>
            </a:fld>
            <a:endParaRPr lang="en-US"/>
          </a:p>
        </p:txBody>
      </p:sp>
    </p:spTree>
    <p:extLst>
      <p:ext uri="{BB962C8B-B14F-4D97-AF65-F5344CB8AC3E}">
        <p14:creationId xmlns:p14="http://schemas.microsoft.com/office/powerpoint/2010/main" val="901810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endParaRPr lang="en-US" sz="1200" dirty="0" smtClean="0">
              <a:solidFill>
                <a:srgbClr val="003366"/>
              </a:solidFill>
              <a:latin typeface="Calibri"/>
              <a:ea typeface="ＭＳ Ｐゴシック" charset="0"/>
              <a:cs typeface="Calibri"/>
            </a:endParaRPr>
          </a:p>
          <a:p>
            <a:r>
              <a:rPr lang="en-US" sz="1200" dirty="0" smtClean="0">
                <a:solidFill>
                  <a:srgbClr val="003366"/>
                </a:solidFill>
                <a:latin typeface="Calibri"/>
                <a:ea typeface="ＭＳ Ｐゴシック" charset="0"/>
                <a:cs typeface="Calibri"/>
              </a:rPr>
              <a:t>Lines 19-21: Students retold the story to each other to ensure</a:t>
            </a:r>
            <a:r>
              <a:rPr lang="en-US" sz="1200" baseline="0" dirty="0" smtClean="0">
                <a:solidFill>
                  <a:srgbClr val="003366"/>
                </a:solidFill>
                <a:latin typeface="Calibri"/>
                <a:ea typeface="ＭＳ Ｐゴシック" charset="0"/>
                <a:cs typeface="Calibri"/>
              </a:rPr>
              <a:t> they understand the situation and the question they were to answer.</a:t>
            </a:r>
          </a:p>
          <a:p>
            <a:endParaRPr lang="en-US" sz="1200" baseline="0" dirty="0" smtClean="0">
              <a:solidFill>
                <a:srgbClr val="003366"/>
              </a:solidFill>
              <a:latin typeface="Calibri"/>
              <a:ea typeface="ＭＳ Ｐゴシック" charset="0"/>
              <a:cs typeface="Calibri"/>
            </a:endParaRPr>
          </a:p>
          <a:p>
            <a:r>
              <a:rPr lang="en-US" sz="1200" baseline="0" dirty="0" smtClean="0">
                <a:solidFill>
                  <a:srgbClr val="003366"/>
                </a:solidFill>
                <a:latin typeface="Calibri"/>
                <a:ea typeface="ＭＳ Ｐゴシック" charset="0"/>
                <a:cs typeface="Calibri"/>
              </a:rPr>
              <a:t>Lines 21-23: Students were allowed to use blocks or other familiar math tools.</a:t>
            </a:r>
          </a:p>
          <a:p>
            <a:endParaRPr lang="en-US" sz="1200" baseline="0" dirty="0" smtClean="0">
              <a:solidFill>
                <a:srgbClr val="003366"/>
              </a:solidFill>
              <a:latin typeface="Calibri"/>
              <a:ea typeface="ＭＳ Ｐゴシック" charset="0"/>
              <a:cs typeface="Calibri"/>
            </a:endParaRPr>
          </a:p>
          <a:p>
            <a:r>
              <a:rPr lang="en-US" sz="1200" baseline="0" dirty="0" smtClean="0">
                <a:solidFill>
                  <a:srgbClr val="003366"/>
                </a:solidFill>
                <a:latin typeface="Calibri"/>
                <a:ea typeface="ＭＳ Ｐゴシック" charset="0"/>
                <a:cs typeface="Calibri"/>
              </a:rPr>
              <a:t>Students also knew that they could solve the problem using their choice of strategies, such as counting all, counting on, working with more familiar number combinations.</a:t>
            </a:r>
          </a:p>
          <a:p>
            <a:endParaRPr lang="en-US" sz="140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smtClean="0">
              <a:latin typeface="+mn-lt"/>
              <a:cs typeface="Verdana"/>
            </a:endParaRPr>
          </a:p>
          <a:p>
            <a:endParaRPr lang="en-US" sz="1400" dirty="0">
              <a:latin typeface="+mn-lt"/>
            </a:endParaRPr>
          </a:p>
        </p:txBody>
      </p:sp>
      <p:sp>
        <p:nvSpPr>
          <p:cNvPr id="4" name="Slide Number Placeholder 3"/>
          <p:cNvSpPr>
            <a:spLocks noGrp="1"/>
          </p:cNvSpPr>
          <p:nvPr>
            <p:ph type="sldNum" sz="quarter" idx="10"/>
          </p:nvPr>
        </p:nvSpPr>
        <p:spPr/>
        <p:txBody>
          <a:bodyPr/>
          <a:lstStyle/>
          <a:p>
            <a:fld id="{B46F3366-1996-A640-88DE-A4C7B14FFBC4}" type="slidenum">
              <a:rPr lang="en-US" smtClean="0"/>
              <a:t>26</a:t>
            </a:fld>
            <a:endParaRPr lang="en-US"/>
          </a:p>
        </p:txBody>
      </p:sp>
    </p:spTree>
    <p:extLst>
      <p:ext uri="{BB962C8B-B14F-4D97-AF65-F5344CB8AC3E}">
        <p14:creationId xmlns:p14="http://schemas.microsoft.com/office/powerpoint/2010/main" val="901810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endParaRPr lang="en-US" sz="1200" dirty="0" smtClean="0"/>
          </a:p>
        </p:txBody>
      </p:sp>
      <p:sp>
        <p:nvSpPr>
          <p:cNvPr id="4" name="Slide Number Placeholder 3"/>
          <p:cNvSpPr>
            <a:spLocks noGrp="1"/>
          </p:cNvSpPr>
          <p:nvPr>
            <p:ph type="sldNum" sz="quarter" idx="10"/>
          </p:nvPr>
        </p:nvSpPr>
        <p:spPr/>
        <p:txBody>
          <a:bodyPr/>
          <a:lstStyle/>
          <a:p>
            <a:fld id="{32FEDEC6-70C5-4004-AADC-86C486AFCA5A}" type="slidenum">
              <a:rPr lang="en-US" smtClean="0"/>
              <a:t>27</a:t>
            </a:fld>
            <a:endParaRPr lang="en-US"/>
          </a:p>
        </p:txBody>
      </p:sp>
    </p:spTree>
    <p:extLst>
      <p:ext uri="{BB962C8B-B14F-4D97-AF65-F5344CB8AC3E}">
        <p14:creationId xmlns:p14="http://schemas.microsoft.com/office/powerpoint/2010/main" val="42585035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pPr marL="0" marR="0" indent="0" algn="l" defTabSz="1018824" rtl="0" eaLnBrk="1" fontAlgn="auto" latinLnBrk="0" hangingPunct="1">
              <a:lnSpc>
                <a:spcPct val="100000"/>
              </a:lnSpc>
              <a:spcBef>
                <a:spcPts val="0"/>
              </a:spcBef>
              <a:spcAft>
                <a:spcPts val="0"/>
              </a:spcAft>
              <a:buClrTx/>
              <a:buSzTx/>
              <a:buFontTx/>
              <a:buNone/>
              <a:tabLst/>
              <a:defRPr/>
            </a:pPr>
            <a:r>
              <a:rPr lang="en-US" sz="1200" dirty="0" smtClean="0">
                <a:latin typeface="Calibri"/>
                <a:ea typeface="ＭＳ Ｐゴシック" charset="0"/>
                <a:cs typeface="Calibri"/>
              </a:rPr>
              <a:t>A key point with this teaching practice,</a:t>
            </a:r>
            <a:r>
              <a:rPr lang="en-US" sz="1200" baseline="0" dirty="0" smtClean="0">
                <a:latin typeface="Calibri"/>
                <a:ea typeface="ＭＳ Ｐゴシック" charset="0"/>
                <a:cs typeface="Calibri"/>
              </a:rPr>
              <a:t> is that it is not just about working with a specific representation, but being able to move between and make connections among them.</a:t>
            </a:r>
            <a:endParaRPr lang="en-US" sz="1200" dirty="0" smtClean="0">
              <a:latin typeface="Calibri"/>
              <a:ea typeface="ＭＳ Ｐゴシック" charset="0"/>
              <a:cs typeface="Calibri"/>
            </a:endParaRPr>
          </a:p>
          <a:p>
            <a:endParaRPr lang="en-US" sz="1400" dirty="0" smtClean="0"/>
          </a:p>
          <a:p>
            <a:endParaRPr lang="en-US" sz="1400" dirty="0"/>
          </a:p>
        </p:txBody>
      </p:sp>
      <p:sp>
        <p:nvSpPr>
          <p:cNvPr id="4" name="Slide Number Placeholder 3"/>
          <p:cNvSpPr>
            <a:spLocks noGrp="1"/>
          </p:cNvSpPr>
          <p:nvPr>
            <p:ph type="sldNum" sz="quarter" idx="10"/>
          </p:nvPr>
        </p:nvSpPr>
        <p:spPr/>
        <p:txBody>
          <a:bodyPr/>
          <a:lstStyle/>
          <a:p>
            <a:fld id="{B46F3366-1996-A640-88DE-A4C7B14FFBC4}" type="slidenum">
              <a:rPr lang="en-US" smtClean="0"/>
              <a:t>28</a:t>
            </a:fld>
            <a:endParaRPr lang="en-US"/>
          </a:p>
        </p:txBody>
      </p:sp>
    </p:spTree>
    <p:extLst>
      <p:ext uri="{BB962C8B-B14F-4D97-AF65-F5344CB8AC3E}">
        <p14:creationId xmlns:p14="http://schemas.microsoft.com/office/powerpoint/2010/main" val="901810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pPr eaLnBrk="1" hangingPunct="1"/>
            <a:r>
              <a:rPr lang="en-US" sz="1200" dirty="0" smtClean="0">
                <a:solidFill>
                  <a:srgbClr val="003366"/>
                </a:solidFill>
                <a:latin typeface="Calibri"/>
                <a:ea typeface="ＭＳ Ｐゴシック" charset="0"/>
                <a:cs typeface="Calibri"/>
              </a:rPr>
              <a:t>Pull responses</a:t>
            </a:r>
            <a:r>
              <a:rPr lang="en-US" sz="1200" baseline="0" dirty="0" smtClean="0">
                <a:solidFill>
                  <a:srgbClr val="003366"/>
                </a:solidFill>
                <a:latin typeface="Calibri"/>
                <a:ea typeface="ＭＳ Ｐゴシック" charset="0"/>
                <a:cs typeface="Calibri"/>
              </a:rPr>
              <a:t> from the participants.</a:t>
            </a:r>
          </a:p>
          <a:p>
            <a:pPr eaLnBrk="1" hangingPunct="1"/>
            <a:endParaRPr lang="en-US" sz="1200" baseline="0" dirty="0" smtClean="0">
              <a:solidFill>
                <a:srgbClr val="003366"/>
              </a:solidFill>
              <a:latin typeface="Calibri"/>
              <a:ea typeface="ＭＳ Ｐゴシック" charset="0"/>
              <a:cs typeface="Calibri"/>
            </a:endParaRPr>
          </a:p>
          <a:p>
            <a:pPr eaLnBrk="1" hangingPunct="1"/>
            <a:r>
              <a:rPr lang="en-US" sz="1200" baseline="0" dirty="0" smtClean="0">
                <a:solidFill>
                  <a:srgbClr val="003366"/>
                </a:solidFill>
                <a:latin typeface="Calibri"/>
                <a:ea typeface="ＭＳ Ｐゴシック" charset="0"/>
                <a:cs typeface="Calibri"/>
              </a:rPr>
              <a:t>Draw attention to these specific aspects of the case:</a:t>
            </a:r>
          </a:p>
          <a:p>
            <a:pPr eaLnBrk="1" hangingPunct="1"/>
            <a:endParaRPr lang="en-US" sz="1200" dirty="0" smtClean="0">
              <a:solidFill>
                <a:srgbClr val="003366"/>
              </a:solidFill>
              <a:latin typeface="Calibri"/>
              <a:ea typeface="ＭＳ Ｐゴシック" charset="0"/>
              <a:cs typeface="Calibri"/>
            </a:endParaRPr>
          </a:p>
          <a:p>
            <a:pPr eaLnBrk="1" hangingPunct="1"/>
            <a:r>
              <a:rPr lang="en-US" sz="1200" dirty="0" smtClean="0">
                <a:solidFill>
                  <a:srgbClr val="003366"/>
                </a:solidFill>
                <a:latin typeface="Calibri"/>
                <a:ea typeface="ＭＳ Ｐゴシック" charset="0"/>
                <a:cs typeface="Calibri"/>
              </a:rPr>
              <a:t>Lines 14-17: The task itself was presented in a contextual or story context to connect with students every</a:t>
            </a:r>
            <a:r>
              <a:rPr lang="en-US" sz="1200" baseline="0" dirty="0" smtClean="0">
                <a:solidFill>
                  <a:srgbClr val="003366"/>
                </a:solidFill>
                <a:latin typeface="Calibri"/>
                <a:ea typeface="ＭＳ Ｐゴシック" charset="0"/>
                <a:cs typeface="Calibri"/>
              </a:rPr>
              <a:t> day experiences.</a:t>
            </a:r>
            <a:endParaRPr lang="en-US" sz="1200" dirty="0" smtClean="0">
              <a:solidFill>
                <a:srgbClr val="003366"/>
              </a:solidFill>
              <a:latin typeface="Calibri"/>
              <a:ea typeface="ＭＳ Ｐゴシック" charset="0"/>
              <a:cs typeface="Calibri"/>
            </a:endParaRPr>
          </a:p>
          <a:p>
            <a:pPr eaLnBrk="1" hangingPunct="1"/>
            <a:r>
              <a:rPr lang="en-US" sz="1200" dirty="0" smtClean="0">
                <a:solidFill>
                  <a:srgbClr val="003366"/>
                </a:solidFill>
                <a:latin typeface="Calibri"/>
                <a:ea typeface="ＭＳ Ｐゴシック" charset="0"/>
                <a:cs typeface="Calibri"/>
              </a:rPr>
              <a:t>Lines 21-23: All students were required to draw a picture that represented their thinking.</a:t>
            </a:r>
          </a:p>
          <a:p>
            <a:pPr eaLnBrk="1" hangingPunct="1"/>
            <a:r>
              <a:rPr lang="en-US" sz="1200" dirty="0" smtClean="0">
                <a:solidFill>
                  <a:srgbClr val="003366"/>
                </a:solidFill>
                <a:latin typeface="Calibri"/>
                <a:ea typeface="ＭＳ Ｐゴシック" charset="0"/>
                <a:cs typeface="Calibri"/>
              </a:rPr>
              <a:t>Line</a:t>
            </a:r>
            <a:r>
              <a:rPr lang="en-US" sz="1200" baseline="0" dirty="0" smtClean="0">
                <a:solidFill>
                  <a:srgbClr val="003366"/>
                </a:solidFill>
                <a:latin typeface="Calibri"/>
                <a:ea typeface="ＭＳ Ｐゴシック" charset="0"/>
                <a:cs typeface="Calibri"/>
              </a:rPr>
              <a:t> 28: Some students also wrote equations.</a:t>
            </a:r>
            <a:endParaRPr lang="en-US" sz="1200" dirty="0" smtClean="0">
              <a:solidFill>
                <a:srgbClr val="003366"/>
              </a:solidFill>
              <a:latin typeface="Calibri"/>
              <a:ea typeface="ＭＳ Ｐゴシック" charset="0"/>
              <a:cs typeface="Calibri"/>
            </a:endParaRPr>
          </a:p>
          <a:p>
            <a:pPr eaLnBrk="1" hangingPunct="1"/>
            <a:r>
              <a:rPr lang="en-US" sz="1200" dirty="0" smtClean="0">
                <a:solidFill>
                  <a:srgbClr val="003366"/>
                </a:solidFill>
                <a:latin typeface="Calibri"/>
                <a:ea typeface="ＭＳ Ｐゴシック" charset="0"/>
                <a:cs typeface="Calibri"/>
              </a:rPr>
              <a:t>Lines 40-43: Students described their picture to a partner that supported students in understanding</a:t>
            </a:r>
            <a:r>
              <a:rPr lang="en-US" sz="1200" baseline="0" dirty="0" smtClean="0">
                <a:solidFill>
                  <a:srgbClr val="003366"/>
                </a:solidFill>
                <a:latin typeface="Calibri"/>
                <a:ea typeface="ＭＳ Ｐゴシック" charset="0"/>
                <a:cs typeface="Calibri"/>
              </a:rPr>
              <a:t> different ways to represent the situation.</a:t>
            </a:r>
          </a:p>
          <a:p>
            <a:pPr eaLnBrk="1" hangingPunct="1"/>
            <a:endParaRPr lang="en-US" sz="1200" baseline="0" dirty="0" smtClean="0">
              <a:solidFill>
                <a:srgbClr val="003366"/>
              </a:solidFill>
              <a:latin typeface="Calibri"/>
              <a:ea typeface="ＭＳ Ｐゴシック" charset="0"/>
              <a:cs typeface="Calibri"/>
            </a:endParaRPr>
          </a:p>
          <a:p>
            <a:pPr eaLnBrk="1" hangingPunct="1"/>
            <a:r>
              <a:rPr lang="en-US" sz="1200" baseline="0" dirty="0" smtClean="0">
                <a:solidFill>
                  <a:srgbClr val="003366"/>
                </a:solidFill>
                <a:latin typeface="Calibri"/>
                <a:ea typeface="ＭＳ Ｐゴシック" charset="0"/>
                <a:cs typeface="Calibri"/>
              </a:rPr>
              <a:t>During the whole class discussion of the task, some students had opportunities to present their representations and all students engaged in an analysis and comparison of different representations and solution pathways.</a:t>
            </a:r>
          </a:p>
          <a:p>
            <a:pPr eaLnBrk="1" hangingPunct="1"/>
            <a:endParaRPr lang="en-US" sz="1200" baseline="0" dirty="0" smtClean="0">
              <a:solidFill>
                <a:srgbClr val="003366"/>
              </a:solidFill>
              <a:latin typeface="Calibri"/>
              <a:ea typeface="ＭＳ Ｐゴシック" charset="0"/>
              <a:cs typeface="Calibri"/>
            </a:endParaRPr>
          </a:p>
          <a:p>
            <a:pPr eaLnBrk="1" hangingPunct="1"/>
            <a:r>
              <a:rPr lang="en-US" sz="1200" baseline="0" dirty="0" smtClean="0">
                <a:solidFill>
                  <a:srgbClr val="003366"/>
                </a:solidFill>
                <a:latin typeface="Calibri"/>
                <a:ea typeface="ＭＳ Ｐゴシック" charset="0"/>
                <a:cs typeface="Calibri"/>
              </a:rPr>
              <a:t>Lines 63-65: The teacher focused students’ attention on relating the story situation to writing an addition equation, </a:t>
            </a:r>
            <a:r>
              <a:rPr lang="en-US" sz="1200" dirty="0" smtClean="0">
                <a:solidFill>
                  <a:srgbClr val="003366"/>
                </a:solidFill>
                <a:latin typeface="Calibri"/>
                <a:ea typeface="ＭＳ Ｐゴシック" charset="0"/>
                <a:cs typeface="Calibri"/>
              </a:rPr>
              <a:t>1 + 2 + 3 + 4 + 5.</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smtClean="0">
              <a:latin typeface="+mn-lt"/>
            </a:endParaRPr>
          </a:p>
        </p:txBody>
      </p:sp>
      <p:sp>
        <p:nvSpPr>
          <p:cNvPr id="4" name="Slide Number Placeholder 3"/>
          <p:cNvSpPr>
            <a:spLocks noGrp="1"/>
          </p:cNvSpPr>
          <p:nvPr>
            <p:ph type="sldNum" sz="quarter" idx="10"/>
          </p:nvPr>
        </p:nvSpPr>
        <p:spPr/>
        <p:txBody>
          <a:bodyPr/>
          <a:lstStyle/>
          <a:p>
            <a:fld id="{32FEDEC6-70C5-4004-AADC-86C486AFCA5A}" type="slidenum">
              <a:rPr lang="en-US" smtClean="0"/>
              <a:t>29</a:t>
            </a:fld>
            <a:endParaRPr lang="en-US"/>
          </a:p>
        </p:txBody>
      </p:sp>
    </p:spTree>
    <p:extLst>
      <p:ext uri="{BB962C8B-B14F-4D97-AF65-F5344CB8AC3E}">
        <p14:creationId xmlns:p14="http://schemas.microsoft.com/office/powerpoint/2010/main" val="13407029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2FEDEC6-70C5-4004-AADC-86C486AFCA5A}" type="slidenum">
              <a:rPr lang="en-US" smtClean="0"/>
              <a:t>3</a:t>
            </a:fld>
            <a:endParaRPr lang="en-US"/>
          </a:p>
        </p:txBody>
      </p:sp>
    </p:spTree>
    <p:extLst>
      <p:ext uri="{BB962C8B-B14F-4D97-AF65-F5344CB8AC3E}">
        <p14:creationId xmlns:p14="http://schemas.microsoft.com/office/powerpoint/2010/main" val="332072453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018824"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rPr>
              <a:t>Handout: 4-StudentWork-HungryCaterpillar-ES-Bourchard.pdf</a:t>
            </a:r>
          </a:p>
          <a:p>
            <a:pPr marL="0" marR="0" indent="0" algn="l" defTabSz="1018824"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rPr>
              <a:t>Note:</a:t>
            </a:r>
            <a:r>
              <a:rPr lang="en-US" sz="1200" kern="1200" baseline="0" dirty="0" smtClean="0">
                <a:solidFill>
                  <a:schemeClr val="tx1"/>
                </a:solidFill>
                <a:effectLst/>
              </a:rPr>
              <a:t> This handout with the Student Work is optional. It contains the same work samples as that included in the case. The handout provides larger images of the student work. The handout can also be cut apart into cards so that participants can sort, rearrange, and sequence the work.</a:t>
            </a:r>
            <a:endParaRPr lang="en-US" sz="1200" kern="1200" dirty="0" smtClean="0">
              <a:solidFill>
                <a:schemeClr val="tx1"/>
              </a:solidFill>
              <a:effectLst/>
            </a:endParaRPr>
          </a:p>
          <a:p>
            <a:endParaRPr lang="en-US" dirty="0" smtClean="0"/>
          </a:p>
          <a:p>
            <a:r>
              <a:rPr lang="en-US" dirty="0" smtClean="0"/>
              <a:t>This slide is for reference</a:t>
            </a:r>
            <a:r>
              <a:rPr lang="en-US" baseline="0" dirty="0" smtClean="0"/>
              <a:t> in discussing student representations.</a:t>
            </a:r>
            <a:endParaRPr lang="en-US" dirty="0" smtClean="0"/>
          </a:p>
          <a:p>
            <a:endParaRPr lang="en-US" dirty="0" smtClean="0"/>
          </a:p>
          <a:p>
            <a:r>
              <a:rPr lang="en-US" dirty="0" smtClean="0"/>
              <a:t>You</a:t>
            </a:r>
            <a:r>
              <a:rPr lang="en-US" baseline="0" dirty="0" smtClean="0"/>
              <a:t> could note that students drew pictures of the fruit, whereas other students made math drawings comprised of squares or dots to represent the fruit.</a:t>
            </a:r>
          </a:p>
          <a:p>
            <a:r>
              <a:rPr lang="en-US" baseline="0" dirty="0" smtClean="0"/>
              <a:t>Maya made a table to keep track of the information.</a:t>
            </a:r>
          </a:p>
          <a:p>
            <a:r>
              <a:rPr lang="en-US" baseline="0" dirty="0" smtClean="0"/>
              <a:t>Aiden, Evan, and Cole also wrote number sentences.</a:t>
            </a:r>
          </a:p>
          <a:p>
            <a:r>
              <a:rPr lang="en-US" baseline="0" dirty="0" smtClean="0"/>
              <a:t>All students used numbers (symbols) in their pictures.</a:t>
            </a:r>
          </a:p>
          <a:p>
            <a:r>
              <a:rPr lang="en-US" baseline="0" dirty="0" smtClean="0"/>
              <a:t>May and Cole also used words in their pictures.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2FEDEC6-70C5-4004-AADC-86C486AFCA5A}" type="slidenum">
              <a:rPr lang="en-US" smtClean="0"/>
              <a:t>30</a:t>
            </a:fld>
            <a:endParaRPr lang="en-US"/>
          </a:p>
        </p:txBody>
      </p:sp>
    </p:spTree>
    <p:extLst>
      <p:ext uri="{BB962C8B-B14F-4D97-AF65-F5344CB8AC3E}">
        <p14:creationId xmlns:p14="http://schemas.microsoft.com/office/powerpoint/2010/main" val="29396533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a:spLocks noGrp="1" noRot="1" noChangeAspect="1"/>
          </p:cNvSpPr>
          <p:nvPr>
            <p:ph type="sldImg" idx="2"/>
          </p:nvPr>
        </p:nvSpPr>
        <p:spPr>
          <a:xfrm>
            <a:off x="1211263" y="685800"/>
            <a:ext cx="4437062"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1" name="Shape 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US" dirty="0" smtClean="0"/>
              <a:t>Some teachers have found it useful to post the representation</a:t>
            </a:r>
            <a:r>
              <a:rPr lang="en-US" baseline="0" dirty="0" smtClean="0"/>
              <a:t> diagram found in </a:t>
            </a:r>
            <a:r>
              <a:rPr lang="en-US" i="1" baseline="0" dirty="0" smtClean="0"/>
              <a:t>Principles to Actions  </a:t>
            </a:r>
            <a:r>
              <a:rPr lang="en-US" baseline="0" dirty="0" smtClean="0"/>
              <a:t>in their classrooms for use with their students.</a:t>
            </a:r>
          </a:p>
          <a:p>
            <a:pPr>
              <a:spcBef>
                <a:spcPts val="0"/>
              </a:spcBef>
              <a:buNone/>
            </a:pPr>
            <a:r>
              <a:rPr lang="en-US" dirty="0" smtClean="0"/>
              <a:t>This version of the representation diagram was created so it could be posted in classrooms</a:t>
            </a:r>
            <a:r>
              <a:rPr lang="en-US" baseline="0" dirty="0" smtClean="0"/>
              <a:t> with friendly images and language for students in grades K-2.</a:t>
            </a:r>
          </a:p>
        </p:txBody>
      </p:sp>
    </p:spTree>
    <p:extLst>
      <p:ext uri="{BB962C8B-B14F-4D97-AF65-F5344CB8AC3E}">
        <p14:creationId xmlns:p14="http://schemas.microsoft.com/office/powerpoint/2010/main" val="12440312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r>
              <a:rPr lang="en-US" dirty="0" smtClean="0">
                <a:latin typeface="Calibri"/>
                <a:cs typeface="Calibri"/>
              </a:rPr>
              <a:t>Note that cognitively challenging tasks—referred to in the quote—are</a:t>
            </a:r>
            <a:r>
              <a:rPr lang="en-US" baseline="0" dirty="0" smtClean="0">
                <a:latin typeface="Calibri"/>
                <a:cs typeface="Calibri"/>
              </a:rPr>
              <a:t> tasks in which a solution path may not be immediately obvious or specific steps along the path require decision-making and  extended thinking, thus students must engage in </a:t>
            </a:r>
            <a:r>
              <a:rPr lang="en-US" dirty="0" smtClean="0">
                <a:latin typeface="Calibri"/>
                <a:cs typeface="Calibri"/>
              </a:rPr>
              <a:t>mathematical</a:t>
            </a:r>
            <a:r>
              <a:rPr lang="en-US" baseline="0" dirty="0" smtClean="0">
                <a:latin typeface="Calibri"/>
                <a:cs typeface="Calibri"/>
              </a:rPr>
              <a:t> </a:t>
            </a:r>
            <a:r>
              <a:rPr lang="en-US" dirty="0" smtClean="0">
                <a:latin typeface="Calibri"/>
                <a:cs typeface="Calibri"/>
              </a:rPr>
              <a:t>reasoning</a:t>
            </a:r>
            <a:r>
              <a:rPr lang="en-US" baseline="0" dirty="0" smtClean="0">
                <a:latin typeface="Calibri"/>
                <a:cs typeface="Calibri"/>
              </a:rPr>
              <a:t> </a:t>
            </a:r>
            <a:r>
              <a:rPr lang="en-US" dirty="0" smtClean="0">
                <a:latin typeface="Calibri"/>
                <a:cs typeface="Calibri"/>
              </a:rPr>
              <a:t>and problem solving.</a:t>
            </a:r>
            <a:endParaRPr lang="en-US" sz="1200" dirty="0" smtClean="0">
              <a:latin typeface="Calibri"/>
              <a:cs typeface="Calibri"/>
            </a:endParaRPr>
          </a:p>
        </p:txBody>
      </p:sp>
      <p:sp>
        <p:nvSpPr>
          <p:cNvPr id="4" name="Slide Number Placeholder 3"/>
          <p:cNvSpPr>
            <a:spLocks noGrp="1"/>
          </p:cNvSpPr>
          <p:nvPr>
            <p:ph type="sldNum" sz="quarter" idx="10"/>
          </p:nvPr>
        </p:nvSpPr>
        <p:spPr/>
        <p:txBody>
          <a:bodyPr/>
          <a:lstStyle/>
          <a:p>
            <a:fld id="{32FEDEC6-70C5-4004-AADC-86C486AFCA5A}" type="slidenum">
              <a:rPr lang="en-US" smtClean="0"/>
              <a:t>32</a:t>
            </a:fld>
            <a:endParaRPr lang="en-US"/>
          </a:p>
        </p:txBody>
      </p:sp>
    </p:spTree>
    <p:extLst>
      <p:ext uri="{BB962C8B-B14F-4D97-AF65-F5344CB8AC3E}">
        <p14:creationId xmlns:p14="http://schemas.microsoft.com/office/powerpoint/2010/main" val="42585035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pPr marL="0" marR="0" indent="0" algn="l" defTabSz="1018824" rtl="0" eaLnBrk="1" fontAlgn="auto" latinLnBrk="0" hangingPunct="1">
              <a:lnSpc>
                <a:spcPct val="100000"/>
              </a:lnSpc>
              <a:spcBef>
                <a:spcPts val="0"/>
              </a:spcBef>
              <a:spcAft>
                <a:spcPts val="0"/>
              </a:spcAft>
              <a:buClrTx/>
              <a:buSzTx/>
              <a:buFontTx/>
              <a:buNone/>
              <a:tabLst/>
              <a:defRPr/>
            </a:pPr>
            <a:r>
              <a:rPr lang="en-US" sz="1200" dirty="0" smtClean="0">
                <a:latin typeface="Calibri"/>
                <a:ea typeface="ＭＳ Ｐゴシック" charset="0"/>
                <a:cs typeface="Calibri"/>
              </a:rPr>
              <a:t>A goal of meaningful</a:t>
            </a:r>
            <a:r>
              <a:rPr lang="en-US" sz="1200" baseline="0" dirty="0" smtClean="0">
                <a:latin typeface="Calibri"/>
                <a:ea typeface="ＭＳ Ｐゴシック" charset="0"/>
                <a:cs typeface="Calibri"/>
              </a:rPr>
              <a:t> mathematical discourse is to build shared understanding of mathematical ideas and advance the learning of all students in the class.</a:t>
            </a:r>
          </a:p>
          <a:p>
            <a:pPr marL="0" marR="0" indent="0" algn="l" defTabSz="1018824" rtl="0" eaLnBrk="1" fontAlgn="auto" latinLnBrk="0" hangingPunct="1">
              <a:lnSpc>
                <a:spcPct val="100000"/>
              </a:lnSpc>
              <a:spcBef>
                <a:spcPts val="0"/>
              </a:spcBef>
              <a:spcAft>
                <a:spcPts val="0"/>
              </a:spcAft>
              <a:buClrTx/>
              <a:buSzTx/>
              <a:buFontTx/>
              <a:buNone/>
              <a:tabLst/>
              <a:defRPr/>
            </a:pPr>
            <a:endParaRPr lang="en-US" sz="1200" baseline="0" dirty="0" smtClean="0">
              <a:latin typeface="Calibri"/>
              <a:ea typeface="ＭＳ Ｐゴシック" charset="0"/>
              <a:cs typeface="Calibri"/>
            </a:endParaRPr>
          </a:p>
          <a:p>
            <a:pPr marL="0" marR="0" indent="0" algn="l" defTabSz="1018824" rtl="0" eaLnBrk="1" fontAlgn="auto" latinLnBrk="0" hangingPunct="1">
              <a:lnSpc>
                <a:spcPct val="100000"/>
              </a:lnSpc>
              <a:spcBef>
                <a:spcPts val="0"/>
              </a:spcBef>
              <a:spcAft>
                <a:spcPts val="0"/>
              </a:spcAft>
              <a:buClrTx/>
              <a:buSzTx/>
              <a:buFontTx/>
              <a:buNone/>
              <a:tabLst/>
              <a:defRPr/>
            </a:pPr>
            <a:r>
              <a:rPr lang="en-US" sz="1200" baseline="0" dirty="0" smtClean="0">
                <a:latin typeface="Calibri"/>
                <a:ea typeface="ＭＳ Ｐゴシック" charset="0"/>
                <a:cs typeface="Calibri"/>
              </a:rPr>
              <a:t>An important aspect of discourse is providing opportunities for students to not only analyze and discuss each other’s work, but to also compare varied approaches and solution strategies</a:t>
            </a:r>
          </a:p>
        </p:txBody>
      </p:sp>
      <p:sp>
        <p:nvSpPr>
          <p:cNvPr id="4" name="Slide Number Placeholder 3"/>
          <p:cNvSpPr>
            <a:spLocks noGrp="1"/>
          </p:cNvSpPr>
          <p:nvPr>
            <p:ph type="sldNum" sz="quarter" idx="10"/>
          </p:nvPr>
        </p:nvSpPr>
        <p:spPr/>
        <p:txBody>
          <a:bodyPr/>
          <a:lstStyle/>
          <a:p>
            <a:fld id="{B46F3366-1996-A640-88DE-A4C7B14FFBC4}" type="slidenum">
              <a:rPr lang="en-US" smtClean="0"/>
              <a:t>33</a:t>
            </a:fld>
            <a:endParaRPr lang="en-US"/>
          </a:p>
        </p:txBody>
      </p:sp>
    </p:spTree>
    <p:extLst>
      <p:ext uri="{BB962C8B-B14F-4D97-AF65-F5344CB8AC3E}">
        <p14:creationId xmlns:p14="http://schemas.microsoft.com/office/powerpoint/2010/main" val="9018103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pPr marL="0" marR="0" indent="0" algn="l" defTabSz="1018824"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rPr>
              <a:t>Handout: 4-StudentWork-HungryCaterpillar-ES-Bourchard.pdf</a:t>
            </a:r>
          </a:p>
          <a:p>
            <a:pPr marL="0" marR="0" indent="0" algn="l" defTabSz="1018824"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rPr>
              <a:t>Note:</a:t>
            </a:r>
            <a:r>
              <a:rPr lang="en-US" sz="1200" kern="1200" baseline="0" dirty="0" smtClean="0">
                <a:solidFill>
                  <a:schemeClr val="tx1"/>
                </a:solidFill>
                <a:effectLst/>
              </a:rPr>
              <a:t> This handout with the Student Work is optional. It contains the same work samples as that included in the case. The handout provides larger images of the student work. The handout can also be cut apart into cards so that participants can sort, rearrange, and sequence the work.</a:t>
            </a:r>
          </a:p>
          <a:p>
            <a:pPr marL="0" marR="0" indent="0" algn="l" defTabSz="1018824"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endParaRPr>
          </a:p>
          <a:p>
            <a:pPr marL="0" marR="0" indent="0" algn="l" defTabSz="1018824"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rPr>
              <a:t>If the handout has not been cut apart in to separate cards, direct the participants to sequence the cards into the same order as that used by Ms. Bouchard in the case. This prompts participants to delve back into the case to identify the sequence and more closely consider why Ms. Bouchard sequenced the student work as she did for the whole class discussion.</a:t>
            </a:r>
            <a:endParaRPr lang="en-US" sz="1200" kern="1200" dirty="0" smtClean="0">
              <a:solidFill>
                <a:schemeClr val="tx1"/>
              </a:solidFill>
              <a:effectLst/>
            </a:endParaRPr>
          </a:p>
          <a:p>
            <a:endParaRPr lang="en-US" sz="1200" dirty="0" smtClean="0">
              <a:latin typeface="Calibri"/>
              <a:ea typeface="ＭＳ Ｐゴシック" charset="0"/>
              <a:cs typeface="Calibri"/>
            </a:endParaRPr>
          </a:p>
          <a:p>
            <a:r>
              <a:rPr lang="en-US" sz="1200" dirty="0" smtClean="0">
                <a:latin typeface="Calibri"/>
                <a:ea typeface="ＭＳ Ｐゴシック" charset="0"/>
                <a:cs typeface="Calibri"/>
              </a:rPr>
              <a:t>Gather ideas from participants</a:t>
            </a:r>
            <a:r>
              <a:rPr lang="en-US" sz="1200" baseline="0" dirty="0" smtClean="0">
                <a:latin typeface="Calibri"/>
                <a:ea typeface="ＭＳ Ｐゴシック" charset="0"/>
                <a:cs typeface="Calibri"/>
              </a:rPr>
              <a:t> in response to the questions on the slide.</a:t>
            </a:r>
          </a:p>
          <a:p>
            <a:endParaRPr lang="en-US" sz="1200" dirty="0" smtClean="0">
              <a:latin typeface="Calibri"/>
              <a:ea typeface="ＭＳ Ｐゴシック" charset="0"/>
              <a:cs typeface="Calibri"/>
            </a:endParaRPr>
          </a:p>
          <a:p>
            <a:r>
              <a:rPr lang="en-US" sz="1200" dirty="0" smtClean="0">
                <a:latin typeface="Calibri"/>
                <a:ea typeface="ＭＳ Ｐゴシック" charset="0"/>
                <a:cs typeface="Calibri"/>
              </a:rPr>
              <a:t>Summarize: The teacher began</a:t>
            </a:r>
            <a:r>
              <a:rPr lang="en-US" sz="1200" baseline="0" dirty="0" smtClean="0">
                <a:latin typeface="Calibri"/>
                <a:ea typeface="ＭＳ Ｐゴシック" charset="0"/>
                <a:cs typeface="Calibri"/>
              </a:rPr>
              <a:t> with approaches that were accessible to all students in the class and then progressed to other work samples to raise specific mathematical ideas.</a:t>
            </a:r>
          </a:p>
          <a:p>
            <a:endParaRPr lang="en-US" sz="1200" baseline="0" dirty="0" smtClean="0">
              <a:latin typeface="Calibri"/>
              <a:ea typeface="ＭＳ Ｐゴシック" charset="0"/>
              <a:cs typeface="Calibri"/>
            </a:endParaRPr>
          </a:p>
          <a:p>
            <a:r>
              <a:rPr lang="en-US" sz="1200" baseline="0" dirty="0" smtClean="0">
                <a:latin typeface="Calibri"/>
                <a:ea typeface="ＭＳ Ｐゴシック" charset="0"/>
                <a:cs typeface="Calibri"/>
              </a:rPr>
              <a:t>Sequence: Irene, Maya, Aiden, Cole, Evan. (See next slide)</a:t>
            </a:r>
            <a:endParaRPr lang="en-US" sz="1200" dirty="0" smtClean="0">
              <a:latin typeface="Calibri"/>
              <a:ea typeface="ＭＳ Ｐゴシック" charset="0"/>
              <a:cs typeface="Calibri"/>
            </a:endParaRPr>
          </a:p>
          <a:p>
            <a:endParaRPr lang="en-US" sz="1200" dirty="0" smtClean="0">
              <a:latin typeface="Calibri"/>
              <a:ea typeface="ＭＳ Ｐゴシック" charset="0"/>
              <a:cs typeface="Calibri"/>
            </a:endParaRPr>
          </a:p>
        </p:txBody>
      </p:sp>
      <p:sp>
        <p:nvSpPr>
          <p:cNvPr id="4" name="Slide Number Placeholder 3"/>
          <p:cNvSpPr>
            <a:spLocks noGrp="1"/>
          </p:cNvSpPr>
          <p:nvPr>
            <p:ph type="sldNum" sz="quarter" idx="10"/>
          </p:nvPr>
        </p:nvSpPr>
        <p:spPr/>
        <p:txBody>
          <a:bodyPr/>
          <a:lstStyle/>
          <a:p>
            <a:fld id="{B46F3366-1996-A640-88DE-A4C7B14FFBC4}" type="slidenum">
              <a:rPr lang="en-US" smtClean="0"/>
              <a:t>34</a:t>
            </a:fld>
            <a:endParaRPr lang="en-US"/>
          </a:p>
        </p:txBody>
      </p:sp>
    </p:spTree>
    <p:extLst>
      <p:ext uri="{BB962C8B-B14F-4D97-AF65-F5344CB8AC3E}">
        <p14:creationId xmlns:p14="http://schemas.microsoft.com/office/powerpoint/2010/main" val="9018103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is for reference.</a:t>
            </a:r>
          </a:p>
          <a:p>
            <a:endParaRPr lang="en-US" dirty="0" smtClean="0"/>
          </a:p>
          <a:p>
            <a:r>
              <a:rPr lang="en-US" sz="1200" baseline="0" dirty="0" smtClean="0">
                <a:latin typeface="Calibri"/>
                <a:ea typeface="ＭＳ Ｐゴシック" charset="0"/>
                <a:cs typeface="Calibri"/>
              </a:rPr>
              <a:t>Sequence: Irene, Maya, Aiden, Cole, Evan. (See next slide)</a:t>
            </a:r>
            <a:endParaRPr lang="en-US" sz="1200" dirty="0" smtClean="0">
              <a:latin typeface="Calibri"/>
              <a:ea typeface="ＭＳ Ｐゴシック" charset="0"/>
              <a:cs typeface="Calibri"/>
            </a:endParaRPr>
          </a:p>
          <a:p>
            <a:endParaRPr lang="en-US" sz="1200" dirty="0" smtClean="0">
              <a:latin typeface="Calibri"/>
              <a:ea typeface="ＭＳ Ｐゴシック" charset="0"/>
              <a:cs typeface="Calibri"/>
            </a:endParaRPr>
          </a:p>
          <a:p>
            <a:r>
              <a:rPr lang="en-US" sz="1200" dirty="0" smtClean="0">
                <a:latin typeface="Calibri"/>
                <a:ea typeface="ＭＳ Ｐゴシック" charset="0"/>
                <a:cs typeface="Calibri"/>
              </a:rPr>
              <a:t>Lines 25-28:</a:t>
            </a:r>
            <a:r>
              <a:rPr lang="en-US" sz="1200" baseline="0" dirty="0" smtClean="0">
                <a:latin typeface="Calibri"/>
                <a:ea typeface="ＭＳ Ｐゴシック" charset="0"/>
                <a:cs typeface="Calibri"/>
              </a:rPr>
              <a:t> The teacher purposefully monitored student work and made note of their approaches in preparation for the whole class discussion.</a:t>
            </a:r>
          </a:p>
          <a:p>
            <a:r>
              <a:rPr lang="en-US" sz="1200" baseline="0" dirty="0" smtClean="0">
                <a:latin typeface="Calibri"/>
                <a:ea typeface="ＭＳ Ｐゴシック" charset="0"/>
                <a:cs typeface="Calibri"/>
              </a:rPr>
              <a:t>Lines 45-51:  Began with Irene as it clearly modeled the context of the story. Then discussed Maya’s work as it showed another aspect of the story, the days of the week.</a:t>
            </a:r>
          </a:p>
          <a:p>
            <a:r>
              <a:rPr lang="en-US" sz="1200" baseline="0" dirty="0" smtClean="0">
                <a:latin typeface="Calibri"/>
                <a:ea typeface="ＭＳ Ｐゴシック" charset="0"/>
                <a:cs typeface="Calibri"/>
              </a:rPr>
              <a:t>Lines 63-66: Aiden presented next to connect counting to addition. Then the class discussed Cole’s work to discuss his number sentence.</a:t>
            </a:r>
          </a:p>
          <a:p>
            <a:r>
              <a:rPr lang="en-US" sz="1200" baseline="0" dirty="0" smtClean="0">
                <a:latin typeface="Calibri"/>
                <a:ea typeface="ＭＳ Ｐゴシック" charset="0"/>
                <a:cs typeface="Calibri"/>
              </a:rPr>
              <a:t>Lines 81-82: Finally the class looked at Evan’s work.</a:t>
            </a:r>
            <a:endParaRPr lang="en-US" sz="1200" dirty="0" smtClean="0">
              <a:latin typeface="Calibri"/>
              <a:ea typeface="ＭＳ Ｐゴシック" charset="0"/>
              <a:cs typeface="Calibri"/>
            </a:endParaRPr>
          </a:p>
          <a:p>
            <a:endParaRPr lang="en-US" dirty="0"/>
          </a:p>
        </p:txBody>
      </p:sp>
      <p:sp>
        <p:nvSpPr>
          <p:cNvPr id="4" name="Slide Number Placeholder 3"/>
          <p:cNvSpPr>
            <a:spLocks noGrp="1"/>
          </p:cNvSpPr>
          <p:nvPr>
            <p:ph type="sldNum" sz="quarter" idx="10"/>
          </p:nvPr>
        </p:nvSpPr>
        <p:spPr/>
        <p:txBody>
          <a:bodyPr/>
          <a:lstStyle/>
          <a:p>
            <a:fld id="{32FEDEC6-70C5-4004-AADC-86C486AFCA5A}" type="slidenum">
              <a:rPr lang="en-US" smtClean="0"/>
              <a:t>35</a:t>
            </a:fld>
            <a:endParaRPr lang="en-US"/>
          </a:p>
        </p:txBody>
      </p:sp>
    </p:spTree>
    <p:extLst>
      <p:ext uri="{BB962C8B-B14F-4D97-AF65-F5344CB8AC3E}">
        <p14:creationId xmlns:p14="http://schemas.microsoft.com/office/powerpoint/2010/main" val="293965335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r>
              <a:rPr lang="en-US" dirty="0" smtClean="0"/>
              <a:t>Summarize.</a:t>
            </a:r>
            <a:endParaRPr lang="en-US" dirty="0"/>
          </a:p>
        </p:txBody>
      </p:sp>
      <p:sp>
        <p:nvSpPr>
          <p:cNvPr id="4" name="Slide Number Placeholder 3"/>
          <p:cNvSpPr>
            <a:spLocks noGrp="1"/>
          </p:cNvSpPr>
          <p:nvPr>
            <p:ph type="sldNum" sz="quarter" idx="10"/>
          </p:nvPr>
        </p:nvSpPr>
        <p:spPr/>
        <p:txBody>
          <a:bodyPr/>
          <a:lstStyle/>
          <a:p>
            <a:fld id="{32FEDEC6-70C5-4004-AADC-86C486AFCA5A}" type="slidenum">
              <a:rPr lang="en-US" smtClean="0"/>
              <a:t>36</a:t>
            </a:fld>
            <a:endParaRPr lang="en-US"/>
          </a:p>
        </p:txBody>
      </p:sp>
    </p:spTree>
    <p:extLst>
      <p:ext uri="{BB962C8B-B14F-4D97-AF65-F5344CB8AC3E}">
        <p14:creationId xmlns:p14="http://schemas.microsoft.com/office/powerpoint/2010/main" val="215363242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normAutofit/>
          </a:bodyPr>
          <a:lstStyle/>
          <a:p>
            <a:r>
              <a:rPr lang="en-US" sz="1200" dirty="0" smtClean="0">
                <a:latin typeface="Calibri"/>
                <a:ea typeface="ＭＳ Ｐゴシック" charset="0"/>
                <a:cs typeface="Calibri"/>
              </a:rPr>
              <a:t>The importance</a:t>
            </a:r>
            <a:r>
              <a:rPr lang="en-US" sz="1200" baseline="0" dirty="0" smtClean="0">
                <a:latin typeface="Calibri"/>
                <a:ea typeface="ＭＳ Ｐゴシック" charset="0"/>
                <a:cs typeface="Calibri"/>
              </a:rPr>
              <a:t> of structuring the whole class discussion so that it leads to meaningful mathematical discourse was highlighted by </a:t>
            </a:r>
            <a:r>
              <a:rPr lang="en-US" sz="1200" dirty="0" smtClean="0">
                <a:latin typeface="Calibri"/>
                <a:ea typeface="ＭＳ Ｐゴシック" charset="0"/>
                <a:cs typeface="Calibri"/>
              </a:rPr>
              <a:t>Peg Smith and Mary Kay Stein in what they call the “5 Practices Model.”</a:t>
            </a:r>
          </a:p>
          <a:p>
            <a:endParaRPr lang="en-US" sz="1200" dirty="0" smtClean="0">
              <a:latin typeface="Calibri"/>
              <a:ea typeface="ＭＳ Ｐゴシック" charset="0"/>
              <a:cs typeface="Calibri"/>
            </a:endParaRPr>
          </a:p>
          <a:p>
            <a:r>
              <a:rPr lang="en-US" sz="1200" dirty="0" smtClean="0">
                <a:latin typeface="Calibri"/>
                <a:ea typeface="ＭＳ Ｐゴシック" charset="0"/>
                <a:cs typeface="Calibri"/>
              </a:rPr>
              <a:t>This framework</a:t>
            </a:r>
            <a:r>
              <a:rPr lang="en-US" sz="1200" baseline="0" dirty="0" smtClean="0">
                <a:latin typeface="Calibri"/>
                <a:ea typeface="ＭＳ Ｐゴシック" charset="0"/>
                <a:cs typeface="Calibri"/>
              </a:rPr>
              <a:t> is </a:t>
            </a:r>
            <a:r>
              <a:rPr lang="en-US" sz="1200" dirty="0" smtClean="0">
                <a:latin typeface="Calibri"/>
                <a:ea typeface="ＭＳ Ｐゴシック" charset="0"/>
                <a:cs typeface="Calibri"/>
              </a:rPr>
              <a:t>meant to make student-centered instruction more manageable by moderating the degree of improvisation required by the teacher during a discussion. Rather than focusing on in-the-moment responses to students, </a:t>
            </a:r>
            <a:r>
              <a:rPr lang="en-US" sz="1200" dirty="0" smtClean="0">
                <a:solidFill>
                  <a:srgbClr val="FF0000"/>
                </a:solidFill>
                <a:latin typeface="Calibri"/>
                <a:ea typeface="ＭＳ Ｐゴシック" charset="0"/>
                <a:cs typeface="Calibri"/>
              </a:rPr>
              <a:t>this framework emphasizes the importance of planning</a:t>
            </a:r>
            <a:r>
              <a:rPr lang="en-US" sz="1200" baseline="0" dirty="0" smtClean="0">
                <a:solidFill>
                  <a:srgbClr val="FF0000"/>
                </a:solidFill>
                <a:latin typeface="Calibri"/>
                <a:ea typeface="ＭＳ Ｐゴシック" charset="0"/>
                <a:cs typeface="Calibri"/>
              </a:rPr>
              <a:t> in which</a:t>
            </a:r>
            <a:r>
              <a:rPr lang="en-US" sz="1200" dirty="0" smtClean="0">
                <a:latin typeface="Calibri"/>
                <a:ea typeface="ＭＳ Ｐゴシック" charset="0"/>
                <a:cs typeface="Calibri"/>
              </a:rPr>
              <a:t> teachers anticipate likely student approaches and develop a tentative plan of how to structure students</a:t>
            </a:r>
            <a:r>
              <a:rPr lang="ja-JP" altLang="en-US" sz="1200" dirty="0" smtClean="0">
                <a:latin typeface="Calibri"/>
                <a:ea typeface="ＭＳ Ｐゴシック" charset="0"/>
                <a:cs typeface="Calibri"/>
              </a:rPr>
              <a:t>‘</a:t>
            </a:r>
            <a:r>
              <a:rPr lang="en-US" altLang="ja-JP" sz="1200" dirty="0" smtClean="0">
                <a:latin typeface="Calibri"/>
                <a:ea typeface="ＭＳ Ｐゴシック" charset="0"/>
                <a:cs typeface="Calibri"/>
              </a:rPr>
              <a:t>presentations of their</a:t>
            </a:r>
            <a:r>
              <a:rPr lang="en-US" altLang="ja-JP" sz="1200" baseline="0" dirty="0" smtClean="0">
                <a:latin typeface="Calibri"/>
                <a:ea typeface="ＭＳ Ｐゴシック" charset="0"/>
                <a:cs typeface="Calibri"/>
              </a:rPr>
              <a:t> work before the lesson even begins.</a:t>
            </a:r>
          </a:p>
          <a:p>
            <a:endParaRPr lang="en-US" altLang="ja-JP" sz="1200" dirty="0" smtClean="0">
              <a:latin typeface="Calibri"/>
              <a:ea typeface="ＭＳ Ｐゴシック" charset="0"/>
              <a:cs typeface="Calibri"/>
            </a:endParaRPr>
          </a:p>
          <a:p>
            <a:r>
              <a:rPr lang="en-US" sz="1200" dirty="0" smtClean="0">
                <a:latin typeface="Calibri"/>
                <a:ea typeface="ＭＳ Ｐゴシック" charset="0"/>
                <a:cs typeface="Calibri"/>
              </a:rPr>
              <a:t>We can see evidence in the case of the teacher engaging in steps 2-5, and although there is no direct evidence that she engaged in ANTICIPATING, it is unlikely that she could have engaged in any of the other steps had she not anticipated first.</a:t>
            </a:r>
          </a:p>
          <a:p>
            <a:endParaRPr lang="en-US" altLang="ja-JP" sz="1400" dirty="0">
              <a:solidFill>
                <a:srgbClr val="000000"/>
              </a:solidFill>
              <a:latin typeface="+mn-lt"/>
              <a:ea typeface="ＭＳ Ｐゴシック" charset="0"/>
              <a:cs typeface="Verdana"/>
            </a:endParaRPr>
          </a:p>
        </p:txBody>
      </p:sp>
      <p:sp>
        <p:nvSpPr>
          <p:cNvPr id="4" name="Slide Number Placeholder 3"/>
          <p:cNvSpPr>
            <a:spLocks noGrp="1"/>
          </p:cNvSpPr>
          <p:nvPr>
            <p:ph type="sldNum" sz="quarter" idx="10"/>
          </p:nvPr>
        </p:nvSpPr>
        <p:spPr/>
        <p:txBody>
          <a:bodyPr/>
          <a:lstStyle/>
          <a:p>
            <a:fld id="{574782EB-4FAA-490E-8F2D-179336FF04BD}" type="slidenum">
              <a:rPr lang="en-US" smtClean="0"/>
              <a:pPr/>
              <a:t>37</a:t>
            </a:fld>
            <a:endParaRPr lang="en-US" dirty="0"/>
          </a:p>
        </p:txBody>
      </p:sp>
    </p:spTree>
    <p:extLst>
      <p:ext uri="{BB962C8B-B14F-4D97-AF65-F5344CB8AC3E}">
        <p14:creationId xmlns:p14="http://schemas.microsoft.com/office/powerpoint/2010/main" val="368724528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pPr marL="0" marR="0" indent="0" algn="l" defTabSz="1018824" rtl="0" eaLnBrk="1" fontAlgn="auto" latinLnBrk="0" hangingPunct="1">
              <a:lnSpc>
                <a:spcPct val="100000"/>
              </a:lnSpc>
              <a:spcBef>
                <a:spcPts val="0"/>
              </a:spcBef>
              <a:spcAft>
                <a:spcPts val="0"/>
              </a:spcAft>
              <a:buClrTx/>
              <a:buSzTx/>
              <a:buFontTx/>
              <a:buNone/>
              <a:tabLst/>
              <a:defRPr/>
            </a:pPr>
            <a:r>
              <a:rPr lang="en-US" sz="1200" dirty="0" smtClean="0">
                <a:latin typeface="Calibri"/>
                <a:ea typeface="ＭＳ Ｐゴシック" charset="0"/>
                <a:cs typeface="Calibri"/>
              </a:rPr>
              <a:t>Full quote: </a:t>
            </a:r>
            <a:r>
              <a:rPr lang="en-US" sz="1200" b="1" i="1" dirty="0" smtClean="0">
                <a:solidFill>
                  <a:schemeClr val="bg2">
                    <a:lumMod val="75000"/>
                  </a:schemeClr>
                </a:solidFill>
                <a:latin typeface="Calibri"/>
                <a:cs typeface="Calibri"/>
              </a:rPr>
              <a:t>Teachers</a:t>
            </a:r>
            <a:r>
              <a:rPr lang="ja-JP" altLang="en-US" sz="1200" b="1" i="1" dirty="0" smtClean="0">
                <a:solidFill>
                  <a:schemeClr val="bg2">
                    <a:lumMod val="75000"/>
                  </a:schemeClr>
                </a:solidFill>
                <a:latin typeface="Calibri"/>
                <a:cs typeface="Calibri"/>
              </a:rPr>
              <a:t>’</a:t>
            </a:r>
            <a:r>
              <a:rPr lang="en-US" altLang="ja-JP" sz="1200" b="1" i="1" dirty="0" smtClean="0">
                <a:solidFill>
                  <a:schemeClr val="bg2">
                    <a:lumMod val="75000"/>
                  </a:schemeClr>
                </a:solidFill>
                <a:latin typeface="Calibri"/>
                <a:cs typeface="Calibri"/>
              </a:rPr>
              <a:t> questions are crucial </a:t>
            </a:r>
            <a:r>
              <a:rPr lang="en-US" altLang="ja-JP" sz="1200" i="1" dirty="0" smtClean="0">
                <a:solidFill>
                  <a:schemeClr val="bg2">
                    <a:lumMod val="75000"/>
                  </a:schemeClr>
                </a:solidFill>
                <a:latin typeface="Calibri"/>
                <a:cs typeface="Calibri"/>
              </a:rPr>
              <a:t>in helping students make connections and learn important mathematics and science concepts. Teachers need to know how students typically think about particular concepts, how to determine what a particular student or group of students thinks about those ideas, and how to help students deepen their understanding. </a:t>
            </a:r>
          </a:p>
          <a:p>
            <a:endParaRPr lang="en-US" sz="1200" dirty="0" smtClean="0"/>
          </a:p>
        </p:txBody>
      </p:sp>
      <p:sp>
        <p:nvSpPr>
          <p:cNvPr id="4" name="Slide Number Placeholder 3"/>
          <p:cNvSpPr>
            <a:spLocks noGrp="1"/>
          </p:cNvSpPr>
          <p:nvPr>
            <p:ph type="sldNum" sz="quarter" idx="10"/>
          </p:nvPr>
        </p:nvSpPr>
        <p:spPr/>
        <p:txBody>
          <a:bodyPr/>
          <a:lstStyle/>
          <a:p>
            <a:fld id="{32FEDEC6-70C5-4004-AADC-86C486AFCA5A}" type="slidenum">
              <a:rPr lang="en-US" smtClean="0"/>
              <a:t>38</a:t>
            </a:fld>
            <a:endParaRPr lang="en-US"/>
          </a:p>
        </p:txBody>
      </p:sp>
    </p:spTree>
    <p:extLst>
      <p:ext uri="{BB962C8B-B14F-4D97-AF65-F5344CB8AC3E}">
        <p14:creationId xmlns:p14="http://schemas.microsoft.com/office/powerpoint/2010/main" val="425850353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r>
              <a:rPr lang="en-US" sz="1200" dirty="0" smtClean="0">
                <a:latin typeface="Calibri"/>
                <a:ea typeface="ＭＳ Ｐゴシック" charset="0"/>
                <a:cs typeface="Calibri"/>
              </a:rPr>
              <a:t>Teachers need to know what students think so they can guide thinking in a productive direction.</a:t>
            </a:r>
          </a:p>
          <a:p>
            <a:endParaRPr lang="en-US" sz="1200" dirty="0" smtClean="0">
              <a:latin typeface="Calibri"/>
              <a:ea typeface="ＭＳ Ｐゴシック" charset="0"/>
              <a:cs typeface="Calibri"/>
            </a:endParaRPr>
          </a:p>
          <a:p>
            <a:r>
              <a:rPr lang="en-US" sz="1200" dirty="0" smtClean="0">
                <a:latin typeface="Calibri"/>
                <a:ea typeface="ＭＳ Ｐゴシック" charset="0"/>
                <a:cs typeface="Calibri"/>
              </a:rPr>
              <a:t>Questions are one of the only tools we have that gets us inside students heads!</a:t>
            </a:r>
          </a:p>
        </p:txBody>
      </p:sp>
      <p:sp>
        <p:nvSpPr>
          <p:cNvPr id="4" name="Slide Number Placeholder 3"/>
          <p:cNvSpPr>
            <a:spLocks noGrp="1"/>
          </p:cNvSpPr>
          <p:nvPr>
            <p:ph type="sldNum" sz="quarter" idx="10"/>
          </p:nvPr>
        </p:nvSpPr>
        <p:spPr/>
        <p:txBody>
          <a:bodyPr/>
          <a:lstStyle/>
          <a:p>
            <a:fld id="{B46F3366-1996-A640-88DE-A4C7B14FFBC4}" type="slidenum">
              <a:rPr lang="en-US" smtClean="0"/>
              <a:t>39</a:t>
            </a:fld>
            <a:endParaRPr lang="en-US"/>
          </a:p>
        </p:txBody>
      </p:sp>
    </p:spTree>
    <p:extLst>
      <p:ext uri="{BB962C8B-B14F-4D97-AF65-F5344CB8AC3E}">
        <p14:creationId xmlns:p14="http://schemas.microsoft.com/office/powerpoint/2010/main" val="90181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chemeClr val="tx1"/>
                </a:solidFill>
                <a:latin typeface="Calibri"/>
                <a:cs typeface="Calibri"/>
              </a:rPr>
              <a:t>A major purpose of </a:t>
            </a:r>
            <a:r>
              <a:rPr lang="en-US" sz="1200" b="0" i="1" dirty="0" smtClean="0">
                <a:solidFill>
                  <a:schemeClr val="tx1"/>
                </a:solidFill>
                <a:latin typeface="Calibri"/>
                <a:cs typeface="Calibri"/>
              </a:rPr>
              <a:t>Principles to Actions </a:t>
            </a:r>
            <a:r>
              <a:rPr lang="en-US" sz="1200" b="0" dirty="0" smtClean="0">
                <a:solidFill>
                  <a:schemeClr val="tx1"/>
                </a:solidFill>
                <a:latin typeface="Calibri"/>
                <a:cs typeface="Calibri"/>
              </a:rPr>
              <a:t>is to fill the gap between adopting rigorous and challenging content standards and making them a reality for all students.</a:t>
            </a:r>
          </a:p>
          <a:p>
            <a:endParaRPr lang="en-US" sz="1200" dirty="0" smtClean="0">
              <a:latin typeface="Calibri"/>
              <a:cs typeface="Calibri"/>
            </a:endParaRPr>
          </a:p>
          <a:p>
            <a:r>
              <a:rPr lang="en-US" sz="1200" dirty="0" smtClean="0">
                <a:latin typeface="Calibri"/>
                <a:cs typeface="Calibri"/>
              </a:rPr>
              <a:t>This document provides guidance on what it will take to turn the opportunity of rigorous</a:t>
            </a:r>
            <a:r>
              <a:rPr lang="en-US" sz="1200" baseline="0" dirty="0" smtClean="0">
                <a:latin typeface="Calibri"/>
                <a:cs typeface="Calibri"/>
              </a:rPr>
              <a:t> mathematics standard, such as the </a:t>
            </a:r>
            <a:r>
              <a:rPr lang="en-US" sz="1200" dirty="0" smtClean="0">
                <a:latin typeface="Calibri"/>
                <a:cs typeface="Calibri"/>
              </a:rPr>
              <a:t>Common Core State Standards, into a reality in classrooms, schools, and districts in ways that support ambitious teaching and mathematical success for each and every student.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smtClean="0">
              <a:solidFill>
                <a:schemeClr val="tx1"/>
              </a:solidFill>
            </a:endParaRPr>
          </a:p>
          <a:p>
            <a:endParaRPr lang="en-US" dirty="0"/>
          </a:p>
        </p:txBody>
      </p:sp>
      <p:sp>
        <p:nvSpPr>
          <p:cNvPr id="4" name="Slide Number Placeholder 3"/>
          <p:cNvSpPr>
            <a:spLocks noGrp="1"/>
          </p:cNvSpPr>
          <p:nvPr>
            <p:ph type="sldNum" sz="quarter" idx="10"/>
          </p:nvPr>
        </p:nvSpPr>
        <p:spPr/>
        <p:txBody>
          <a:bodyPr/>
          <a:lstStyle/>
          <a:p>
            <a:fld id="{32FEDEC6-70C5-4004-AADC-86C486AFCA5A}" type="slidenum">
              <a:rPr lang="en-US" smtClean="0"/>
              <a:t>4</a:t>
            </a:fld>
            <a:endParaRPr lang="en-US"/>
          </a:p>
        </p:txBody>
      </p:sp>
    </p:spTree>
    <p:extLst>
      <p:ext uri="{BB962C8B-B14F-4D97-AF65-F5344CB8AC3E}">
        <p14:creationId xmlns:p14="http://schemas.microsoft.com/office/powerpoint/2010/main" val="194931556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r>
              <a:rPr lang="en-US" dirty="0" smtClean="0">
                <a:latin typeface="Verdana" charset="0"/>
                <a:ea typeface="ＭＳ Ｐゴシック" charset="0"/>
                <a:cs typeface="Verdana" charset="0"/>
              </a:rPr>
              <a:t>Lines 30-32: The teacher was assessing whether</a:t>
            </a:r>
            <a:r>
              <a:rPr lang="en-US" baseline="0" dirty="0" smtClean="0">
                <a:latin typeface="Verdana" charset="0"/>
                <a:ea typeface="ＭＳ Ｐゴシック" charset="0"/>
                <a:cs typeface="Verdana" charset="0"/>
              </a:rPr>
              <a:t> students could connect their visual representation (picture) to the context of the task.</a:t>
            </a:r>
          </a:p>
          <a:p>
            <a:r>
              <a:rPr lang="en-US" baseline="0" dirty="0" smtClean="0">
                <a:latin typeface="Verdana" charset="0"/>
                <a:ea typeface="ＭＳ Ｐゴシック" charset="0"/>
                <a:cs typeface="Verdana" charset="0"/>
              </a:rPr>
              <a:t>Lines 53-56: The teacher was trying to advance student understanding. For example, she wanted students to realize that they could make math drawings rather than drawing realistic pictures of the fruit. She also wanted them to consider the table type organization of Maya’s picture.</a:t>
            </a:r>
          </a:p>
          <a:p>
            <a:r>
              <a:rPr lang="en-US" baseline="0" dirty="0" smtClean="0">
                <a:latin typeface="Verdana" charset="0"/>
                <a:ea typeface="ＭＳ Ｐゴシック" charset="0"/>
                <a:cs typeface="Verdana" charset="0"/>
              </a:rPr>
              <a:t>Lines 72-77: The teacher was trying to advance the learning of the class by having them consider how the equation matched Cole’s visual representation.</a:t>
            </a:r>
            <a:endParaRPr lang="en-US" dirty="0" smtClean="0">
              <a:latin typeface="Verdana" charset="0"/>
              <a:ea typeface="ＭＳ Ｐゴシック" charset="0"/>
              <a:cs typeface="Verdana" charset="0"/>
            </a:endParaRPr>
          </a:p>
        </p:txBody>
      </p:sp>
      <p:sp>
        <p:nvSpPr>
          <p:cNvPr id="4" name="Slide Number Placeholder 3"/>
          <p:cNvSpPr>
            <a:spLocks noGrp="1"/>
          </p:cNvSpPr>
          <p:nvPr>
            <p:ph type="sldNum" sz="quarter" idx="10"/>
          </p:nvPr>
        </p:nvSpPr>
        <p:spPr/>
        <p:txBody>
          <a:bodyPr/>
          <a:lstStyle/>
          <a:p>
            <a:fld id="{B46F3366-1996-A640-88DE-A4C7B14FFBC4}" type="slidenum">
              <a:rPr lang="en-US" smtClean="0"/>
              <a:t>40</a:t>
            </a:fld>
            <a:endParaRPr lang="en-US"/>
          </a:p>
        </p:txBody>
      </p:sp>
    </p:spTree>
    <p:extLst>
      <p:ext uri="{BB962C8B-B14F-4D97-AF65-F5344CB8AC3E}">
        <p14:creationId xmlns:p14="http://schemas.microsoft.com/office/powerpoint/2010/main" val="9018103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r>
              <a:rPr lang="en-US" sz="1200" dirty="0" smtClean="0">
                <a:latin typeface="+mn-lt"/>
                <a:cs typeface="Verdana"/>
              </a:rPr>
              <a:t>Ask participants</a:t>
            </a:r>
            <a:r>
              <a:rPr lang="en-US" sz="1200" baseline="0" dirty="0" smtClean="0">
                <a:latin typeface="+mn-lt"/>
                <a:cs typeface="Verdana"/>
              </a:rPr>
              <a:t> to read and react to the quote.</a:t>
            </a:r>
            <a:endParaRPr lang="en-US" sz="1200" dirty="0" smtClean="0">
              <a:latin typeface="+mn-lt"/>
              <a:cs typeface="Verdana"/>
            </a:endParaRPr>
          </a:p>
        </p:txBody>
      </p:sp>
      <p:sp>
        <p:nvSpPr>
          <p:cNvPr id="4" name="Slide Number Placeholder 3"/>
          <p:cNvSpPr>
            <a:spLocks noGrp="1"/>
          </p:cNvSpPr>
          <p:nvPr>
            <p:ph type="sldNum" sz="quarter" idx="10"/>
          </p:nvPr>
        </p:nvSpPr>
        <p:spPr/>
        <p:txBody>
          <a:bodyPr/>
          <a:lstStyle/>
          <a:p>
            <a:fld id="{32FEDEC6-70C5-4004-AADC-86C486AFCA5A}" type="slidenum">
              <a:rPr lang="en-US" smtClean="0"/>
              <a:t>41</a:t>
            </a:fld>
            <a:endParaRPr lang="en-US"/>
          </a:p>
        </p:txBody>
      </p:sp>
    </p:spTree>
    <p:extLst>
      <p:ext uri="{BB962C8B-B14F-4D97-AF65-F5344CB8AC3E}">
        <p14:creationId xmlns:p14="http://schemas.microsoft.com/office/powerpoint/2010/main" val="425850353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r>
              <a:rPr lang="en-US" sz="1200" baseline="0" dirty="0" smtClean="0">
                <a:latin typeface="Calibri"/>
                <a:cs typeface="Calibri"/>
              </a:rPr>
              <a:t>When procedures are connected with conceptual understanding, students are more able to appropriately apply and use that knowledge in solving problems.</a:t>
            </a:r>
          </a:p>
          <a:p>
            <a:endParaRPr lang="en-US" sz="1200" baseline="0" dirty="0" smtClean="0">
              <a:latin typeface="Calibri"/>
              <a:cs typeface="Calibri"/>
            </a:endParaRPr>
          </a:p>
          <a:p>
            <a:endParaRPr lang="en-US" sz="1400" dirty="0"/>
          </a:p>
        </p:txBody>
      </p:sp>
      <p:sp>
        <p:nvSpPr>
          <p:cNvPr id="4" name="Slide Number Placeholder 3"/>
          <p:cNvSpPr>
            <a:spLocks noGrp="1"/>
          </p:cNvSpPr>
          <p:nvPr>
            <p:ph type="sldNum" sz="quarter" idx="10"/>
          </p:nvPr>
        </p:nvSpPr>
        <p:spPr/>
        <p:txBody>
          <a:bodyPr/>
          <a:lstStyle/>
          <a:p>
            <a:fld id="{B46F3366-1996-A640-88DE-A4C7B14FFBC4}" type="slidenum">
              <a:rPr lang="en-US" smtClean="0"/>
              <a:t>42</a:t>
            </a:fld>
            <a:endParaRPr lang="en-US"/>
          </a:p>
        </p:txBody>
      </p:sp>
    </p:spTree>
    <p:extLst>
      <p:ext uri="{BB962C8B-B14F-4D97-AF65-F5344CB8AC3E}">
        <p14:creationId xmlns:p14="http://schemas.microsoft.com/office/powerpoint/2010/main" val="9018103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018824" rtl="0" eaLnBrk="1" fontAlgn="auto" latinLnBrk="0" hangingPunct="1">
              <a:lnSpc>
                <a:spcPct val="100000"/>
              </a:lnSpc>
              <a:spcBef>
                <a:spcPts val="0"/>
              </a:spcBef>
              <a:spcAft>
                <a:spcPts val="0"/>
              </a:spcAft>
              <a:buClrTx/>
              <a:buSzTx/>
              <a:buFontTx/>
              <a:buNone/>
              <a:tabLst/>
              <a:defRPr/>
            </a:pPr>
            <a:r>
              <a:rPr lang="en-US" sz="1100" i="1" dirty="0" smtClean="0">
                <a:solidFill>
                  <a:srgbClr val="000000"/>
                </a:solidFill>
              </a:rPr>
              <a:t>“Fluency builds from initial exploration and discussion of number concepts to using informal reasoning strategies based on meanings and properties of the operations to the eventual use of general methods as tools in solving problems.”</a:t>
            </a:r>
            <a:r>
              <a:rPr lang="en-US" sz="1050" dirty="0" smtClean="0">
                <a:solidFill>
                  <a:srgbClr val="000000"/>
                </a:solidFill>
              </a:rPr>
              <a:t>  [Quote from: </a:t>
            </a:r>
            <a:r>
              <a:rPr lang="en-US" sz="1050" i="1" dirty="0" smtClean="0">
                <a:solidFill>
                  <a:srgbClr val="000000"/>
                </a:solidFill>
              </a:rPr>
              <a:t>Principles to Actions</a:t>
            </a:r>
            <a:r>
              <a:rPr lang="en-US" sz="1050" dirty="0" smtClean="0">
                <a:solidFill>
                  <a:srgbClr val="000000"/>
                </a:solidFill>
              </a:rPr>
              <a:t> (NCTM, 2014, p. 42)]</a:t>
            </a:r>
          </a:p>
          <a:p>
            <a:pPr marL="0" marR="0" indent="0" algn="l" defTabSz="1018824" rtl="0" eaLnBrk="1" fontAlgn="auto" latinLnBrk="0" hangingPunct="1">
              <a:lnSpc>
                <a:spcPct val="100000"/>
              </a:lnSpc>
              <a:spcBef>
                <a:spcPts val="0"/>
              </a:spcBef>
              <a:spcAft>
                <a:spcPts val="0"/>
              </a:spcAft>
              <a:buClrTx/>
              <a:buSzTx/>
              <a:buFontTx/>
              <a:buNone/>
              <a:tabLst/>
              <a:defRPr/>
            </a:pPr>
            <a:endParaRPr lang="en-US" sz="1100" dirty="0" smtClean="0">
              <a:latin typeface="Calibri"/>
              <a:cs typeface="Calibri"/>
            </a:endParaRPr>
          </a:p>
          <a:p>
            <a:pPr marL="0" marR="0" indent="0" algn="l" defTabSz="1018824" rtl="0" eaLnBrk="1" fontAlgn="auto" latinLnBrk="0" hangingPunct="1">
              <a:lnSpc>
                <a:spcPct val="100000"/>
              </a:lnSpc>
              <a:spcBef>
                <a:spcPts val="0"/>
              </a:spcBef>
              <a:spcAft>
                <a:spcPts val="0"/>
              </a:spcAft>
              <a:buClrTx/>
              <a:buSzTx/>
              <a:buFontTx/>
              <a:buNone/>
              <a:tabLst/>
              <a:defRPr/>
            </a:pPr>
            <a:r>
              <a:rPr lang="en-US" sz="1100" dirty="0" smtClean="0">
                <a:latin typeface="Calibri"/>
                <a:cs typeface="Calibri"/>
              </a:rPr>
              <a:t>Fluency that lasts can not be achieved</a:t>
            </a:r>
            <a:r>
              <a:rPr lang="en-US" sz="1100" baseline="0" dirty="0" smtClean="0">
                <a:latin typeface="Calibri"/>
                <a:cs typeface="Calibri"/>
              </a:rPr>
              <a:t> in isolation from conceptual understanding, nor can it be achieved quickly. Fluency is a long-term goal that develops over an extended period of time (months, years).</a:t>
            </a:r>
          </a:p>
          <a:p>
            <a:endParaRPr lang="en-US" sz="1100" dirty="0">
              <a:latin typeface="Calibri"/>
              <a:cs typeface="Calibri"/>
            </a:endParaRPr>
          </a:p>
        </p:txBody>
      </p:sp>
      <p:sp>
        <p:nvSpPr>
          <p:cNvPr id="4" name="Slide Number Placeholder 3"/>
          <p:cNvSpPr>
            <a:spLocks noGrp="1"/>
          </p:cNvSpPr>
          <p:nvPr>
            <p:ph type="sldNum" sz="quarter" idx="10"/>
          </p:nvPr>
        </p:nvSpPr>
        <p:spPr/>
        <p:txBody>
          <a:bodyPr/>
          <a:lstStyle/>
          <a:p>
            <a:fld id="{32FEDEC6-70C5-4004-AADC-86C486AFCA5A}" type="slidenum">
              <a:rPr lang="en-US" smtClean="0"/>
              <a:t>43</a:t>
            </a:fld>
            <a:endParaRPr lang="en-US"/>
          </a:p>
        </p:txBody>
      </p:sp>
    </p:spTree>
    <p:extLst>
      <p:ext uri="{BB962C8B-B14F-4D97-AF65-F5344CB8AC3E}">
        <p14:creationId xmlns:p14="http://schemas.microsoft.com/office/powerpoint/2010/main" val="406233738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pPr marL="0" marR="0" indent="0" algn="l" defTabSz="1018824" rtl="0" eaLnBrk="1" fontAlgn="auto" latinLnBrk="0" hangingPunct="1">
              <a:lnSpc>
                <a:spcPct val="100000"/>
              </a:lnSpc>
              <a:spcBef>
                <a:spcPts val="0"/>
              </a:spcBef>
              <a:spcAft>
                <a:spcPts val="0"/>
              </a:spcAft>
              <a:buClrTx/>
              <a:buSzTx/>
              <a:buFontTx/>
              <a:buNone/>
              <a:tabLst/>
              <a:defRPr/>
            </a:pPr>
            <a:r>
              <a:rPr lang="en-US" sz="1400" dirty="0" smtClean="0">
                <a:ea typeface="ＭＳ Ｐゴシック" charset="0"/>
                <a:cs typeface="ＭＳ Ｐゴシック" charset="0"/>
              </a:rPr>
              <a:t>The lesson</a:t>
            </a:r>
            <a:r>
              <a:rPr lang="en-US" sz="1400" baseline="0" dirty="0" smtClean="0">
                <a:ea typeface="ＭＳ Ｐゴシック" charset="0"/>
                <a:cs typeface="ＭＳ Ｐゴシック" charset="0"/>
              </a:rPr>
              <a:t> developed conceptual understanding in several ways:</a:t>
            </a:r>
          </a:p>
          <a:p>
            <a:pPr marL="0" marR="0" indent="0" algn="l" defTabSz="1018824" rtl="0" eaLnBrk="1" fontAlgn="auto" latinLnBrk="0" hangingPunct="1">
              <a:lnSpc>
                <a:spcPct val="100000"/>
              </a:lnSpc>
              <a:spcBef>
                <a:spcPts val="0"/>
              </a:spcBef>
              <a:spcAft>
                <a:spcPts val="0"/>
              </a:spcAft>
              <a:buClrTx/>
              <a:buSzTx/>
              <a:buFontTx/>
              <a:buNone/>
              <a:tabLst/>
              <a:defRPr/>
            </a:pPr>
            <a:endParaRPr lang="en-US" sz="1400" baseline="0" dirty="0" smtClean="0">
              <a:ea typeface="ＭＳ Ｐゴシック" charset="0"/>
              <a:cs typeface="ＭＳ Ｐゴシック" charset="0"/>
            </a:endParaRPr>
          </a:p>
          <a:p>
            <a:pPr marL="0" marR="0" indent="0" algn="l" defTabSz="1018824" rtl="0" eaLnBrk="1" fontAlgn="auto" latinLnBrk="0" hangingPunct="1">
              <a:lnSpc>
                <a:spcPct val="100000"/>
              </a:lnSpc>
              <a:spcBef>
                <a:spcPts val="0"/>
              </a:spcBef>
              <a:spcAft>
                <a:spcPts val="0"/>
              </a:spcAft>
              <a:buClrTx/>
              <a:buSzTx/>
              <a:buFontTx/>
              <a:buNone/>
              <a:tabLst/>
              <a:defRPr/>
            </a:pPr>
            <a:r>
              <a:rPr lang="en-US" sz="1400" baseline="0" dirty="0" smtClean="0">
                <a:ea typeface="ＭＳ Ｐゴシック" charset="0"/>
                <a:cs typeface="ＭＳ Ｐゴシック" charset="0"/>
              </a:rPr>
              <a:t>The task was situated in a context that connected with students every day experiences and prior knowledge.</a:t>
            </a:r>
          </a:p>
          <a:p>
            <a:pPr marL="0" marR="0" indent="0" algn="l" defTabSz="1018824" rtl="0" eaLnBrk="1" fontAlgn="auto" latinLnBrk="0" hangingPunct="1">
              <a:lnSpc>
                <a:spcPct val="100000"/>
              </a:lnSpc>
              <a:spcBef>
                <a:spcPts val="0"/>
              </a:spcBef>
              <a:spcAft>
                <a:spcPts val="0"/>
              </a:spcAft>
              <a:buClrTx/>
              <a:buSzTx/>
              <a:buFontTx/>
              <a:buNone/>
              <a:tabLst/>
              <a:defRPr/>
            </a:pPr>
            <a:r>
              <a:rPr lang="en-US" sz="1400" baseline="0" dirty="0" smtClean="0">
                <a:ea typeface="ＭＳ Ｐゴシック" charset="0"/>
                <a:cs typeface="ＭＳ Ｐゴシック" charset="0"/>
              </a:rPr>
              <a:t>The students were asked to represent the task and their reasoning with a picture.</a:t>
            </a:r>
          </a:p>
          <a:p>
            <a:pPr marL="0" marR="0" indent="0" algn="l" defTabSz="1018824" rtl="0" eaLnBrk="1" fontAlgn="auto" latinLnBrk="0" hangingPunct="1">
              <a:lnSpc>
                <a:spcPct val="100000"/>
              </a:lnSpc>
              <a:spcBef>
                <a:spcPts val="0"/>
              </a:spcBef>
              <a:spcAft>
                <a:spcPts val="0"/>
              </a:spcAft>
              <a:buClrTx/>
              <a:buSzTx/>
              <a:buFontTx/>
              <a:buNone/>
              <a:tabLst/>
              <a:defRPr/>
            </a:pPr>
            <a:r>
              <a:rPr lang="en-US" sz="1400" baseline="0" dirty="0" smtClean="0">
                <a:ea typeface="ＭＳ Ｐゴシック" charset="0"/>
                <a:cs typeface="ＭＳ Ｐゴシック" charset="0"/>
              </a:rPr>
              <a:t>The students engaged in meaningful mathematical discourse in analyzing and comparing various student approaches.</a:t>
            </a:r>
          </a:p>
          <a:p>
            <a:pPr marL="0" marR="0" indent="0" algn="l" defTabSz="1018824" rtl="0" eaLnBrk="1" fontAlgn="auto" latinLnBrk="0" hangingPunct="1">
              <a:lnSpc>
                <a:spcPct val="100000"/>
              </a:lnSpc>
              <a:spcBef>
                <a:spcPts val="0"/>
              </a:spcBef>
              <a:spcAft>
                <a:spcPts val="0"/>
              </a:spcAft>
              <a:buClrTx/>
              <a:buSzTx/>
              <a:buFontTx/>
              <a:buNone/>
              <a:tabLst/>
              <a:defRPr/>
            </a:pPr>
            <a:r>
              <a:rPr lang="en-US" sz="1400" baseline="0" dirty="0" smtClean="0">
                <a:ea typeface="ＭＳ Ｐゴシック" charset="0"/>
                <a:cs typeface="ＭＳ Ｐゴシック" charset="0"/>
              </a:rPr>
              <a:t>The teacher helped students connect contextual, visual, and symbolic representations by verbalizing and talking about the connections.</a:t>
            </a:r>
          </a:p>
          <a:p>
            <a:pPr marL="0" marR="0" indent="0" algn="l" defTabSz="1018824" rtl="0" eaLnBrk="1" fontAlgn="auto" latinLnBrk="0" hangingPunct="1">
              <a:lnSpc>
                <a:spcPct val="100000"/>
              </a:lnSpc>
              <a:spcBef>
                <a:spcPts val="0"/>
              </a:spcBef>
              <a:spcAft>
                <a:spcPts val="0"/>
              </a:spcAft>
              <a:buClrTx/>
              <a:buSzTx/>
              <a:buFontTx/>
              <a:buNone/>
              <a:tabLst/>
              <a:defRPr/>
            </a:pPr>
            <a:r>
              <a:rPr lang="en-US" sz="1400" baseline="0" dirty="0" smtClean="0">
                <a:ea typeface="ＭＳ Ｐゴシック" charset="0"/>
                <a:cs typeface="ＭＳ Ｐゴシック" charset="0"/>
              </a:rPr>
              <a:t>The teacher pressed the students to do more than just counting all the objects by ones; rather she encouraged them to consider using known number combinations to solve the problem.</a:t>
            </a:r>
            <a:endParaRPr lang="en-US" sz="1400" dirty="0" smtClean="0">
              <a:ea typeface="ＭＳ Ｐゴシック" charset="0"/>
              <a:cs typeface="ＭＳ Ｐゴシック" charset="0"/>
            </a:endParaRPr>
          </a:p>
          <a:p>
            <a:endParaRPr lang="en-US" sz="1400" dirty="0"/>
          </a:p>
        </p:txBody>
      </p:sp>
      <p:sp>
        <p:nvSpPr>
          <p:cNvPr id="4" name="Slide Number Placeholder 3"/>
          <p:cNvSpPr>
            <a:spLocks noGrp="1"/>
          </p:cNvSpPr>
          <p:nvPr>
            <p:ph type="sldNum" sz="quarter" idx="10"/>
          </p:nvPr>
        </p:nvSpPr>
        <p:spPr/>
        <p:txBody>
          <a:bodyPr/>
          <a:lstStyle/>
          <a:p>
            <a:fld id="{32FEDEC6-70C5-4004-AADC-86C486AFCA5A}" type="slidenum">
              <a:rPr lang="en-US" smtClean="0"/>
              <a:t>44</a:t>
            </a:fld>
            <a:endParaRPr lang="en-US"/>
          </a:p>
        </p:txBody>
      </p:sp>
    </p:spTree>
    <p:extLst>
      <p:ext uri="{BB962C8B-B14F-4D97-AF65-F5344CB8AC3E}">
        <p14:creationId xmlns:p14="http://schemas.microsoft.com/office/powerpoint/2010/main" val="165656899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Cole</a:t>
            </a:r>
            <a:r>
              <a:rPr lang="en-US" baseline="0" dirty="0" smtClean="0"/>
              <a:t> noticed that 4 strawberries and 1 apple were a total of 5 pieces of fruit.</a:t>
            </a:r>
          </a:p>
          <a:p>
            <a:r>
              <a:rPr lang="en-US" baseline="0" dirty="0" smtClean="0"/>
              <a:t>He also combined 2 pears, 3 plums, and 5 oranges to get a total of 10 pieces of fruit.</a:t>
            </a:r>
          </a:p>
          <a:p>
            <a:r>
              <a:rPr lang="en-US" baseline="0" dirty="0" smtClean="0"/>
              <a:t>He then combined ten and five to get a total of 15 pieces of fruit.</a:t>
            </a:r>
          </a:p>
          <a:p>
            <a:endParaRPr lang="en-US" baseline="0" dirty="0" smtClean="0"/>
          </a:p>
          <a:p>
            <a:r>
              <a:rPr lang="en-US" baseline="0" dirty="0" smtClean="0"/>
              <a:t>The teacher asked Cole to explain his thinking to the class and asked all the students to listen carefully to his explanation. She then asked Hannah to repeat his thinking for the class. Thus she was emphasizing the importance of finding nice number combinations to get to the landmark or friendly numbers of five and ten.</a:t>
            </a:r>
            <a:endParaRPr lang="en-US" dirty="0"/>
          </a:p>
        </p:txBody>
      </p:sp>
      <p:sp>
        <p:nvSpPr>
          <p:cNvPr id="4" name="Slide Number Placeholder 3"/>
          <p:cNvSpPr>
            <a:spLocks noGrp="1"/>
          </p:cNvSpPr>
          <p:nvPr>
            <p:ph type="sldNum" sz="quarter" idx="10"/>
          </p:nvPr>
        </p:nvSpPr>
        <p:spPr/>
        <p:txBody>
          <a:bodyPr/>
          <a:lstStyle/>
          <a:p>
            <a:fld id="{32FEDEC6-70C5-4004-AADC-86C486AFCA5A}" type="slidenum">
              <a:rPr lang="en-US" smtClean="0"/>
              <a:t>45</a:t>
            </a:fld>
            <a:endParaRPr lang="en-US"/>
          </a:p>
        </p:txBody>
      </p:sp>
    </p:spTree>
    <p:extLst>
      <p:ext uri="{BB962C8B-B14F-4D97-AF65-F5344CB8AC3E}">
        <p14:creationId xmlns:p14="http://schemas.microsoft.com/office/powerpoint/2010/main" val="191159350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pPr marL="114300">
              <a:lnSpc>
                <a:spcPct val="90000"/>
              </a:lnSpc>
              <a:defRPr/>
            </a:pPr>
            <a:r>
              <a:rPr lang="en-US" sz="1200" i="0" dirty="0" smtClean="0">
                <a:latin typeface="Calibri"/>
                <a:cs typeface="Calibri"/>
              </a:rPr>
              <a:t>Optional Quote: “</a:t>
            </a:r>
            <a:r>
              <a:rPr lang="en-US" sz="1200" i="0" dirty="0" smtClean="0">
                <a:solidFill>
                  <a:schemeClr val="bg2">
                    <a:lumMod val="75000"/>
                  </a:schemeClr>
                </a:solidFill>
                <a:latin typeface="Calibri"/>
                <a:cs typeface="Calibri"/>
              </a:rPr>
              <a:t>By struggling with important mathematics we mean the opposite of simply being presented information to be memorized or being asked only to practice what has been demonstrated”</a:t>
            </a:r>
            <a:r>
              <a:rPr lang="en-US" sz="1200" i="0" baseline="0" dirty="0" smtClean="0">
                <a:solidFill>
                  <a:schemeClr val="bg2">
                    <a:lumMod val="75000"/>
                  </a:schemeClr>
                </a:solidFill>
                <a:latin typeface="Calibri"/>
                <a:cs typeface="Calibri"/>
              </a:rPr>
              <a:t> (</a:t>
            </a:r>
            <a:r>
              <a:rPr lang="en-US" sz="1200" i="0" dirty="0" smtClean="0">
                <a:solidFill>
                  <a:schemeClr val="bg2">
                    <a:lumMod val="75000"/>
                  </a:schemeClr>
                </a:solidFill>
                <a:latin typeface="Calibri"/>
                <a:cs typeface="Calibri"/>
              </a:rPr>
              <a:t>Hiebert &amp; Grouws, 2007, pp. 387-388).</a:t>
            </a:r>
          </a:p>
          <a:p>
            <a:endParaRPr lang="en-US" sz="1400" dirty="0" smtClean="0">
              <a:latin typeface="+mn-lt"/>
              <a:cs typeface="Verdana"/>
            </a:endParaRPr>
          </a:p>
        </p:txBody>
      </p:sp>
      <p:sp>
        <p:nvSpPr>
          <p:cNvPr id="4" name="Slide Number Placeholder 3"/>
          <p:cNvSpPr>
            <a:spLocks noGrp="1"/>
          </p:cNvSpPr>
          <p:nvPr>
            <p:ph type="sldNum" sz="quarter" idx="10"/>
          </p:nvPr>
        </p:nvSpPr>
        <p:spPr/>
        <p:txBody>
          <a:bodyPr/>
          <a:lstStyle/>
          <a:p>
            <a:fld id="{32FEDEC6-70C5-4004-AADC-86C486AFCA5A}" type="slidenum">
              <a:rPr lang="en-US" smtClean="0"/>
              <a:t>46</a:t>
            </a:fld>
            <a:endParaRPr lang="en-US"/>
          </a:p>
        </p:txBody>
      </p:sp>
    </p:spTree>
    <p:extLst>
      <p:ext uri="{BB962C8B-B14F-4D97-AF65-F5344CB8AC3E}">
        <p14:creationId xmlns:p14="http://schemas.microsoft.com/office/powerpoint/2010/main" val="425850353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r>
              <a:rPr lang="en-US" sz="1200" dirty="0" smtClean="0">
                <a:latin typeface="Calibri"/>
                <a:ea typeface="ＭＳ Ｐゴシック" charset="0"/>
                <a:cs typeface="Calibri"/>
              </a:rPr>
              <a:t>Students need to be given opportunities and time to ponder, reflect on, and try to make sense of mathematical ideas for themselves.</a:t>
            </a:r>
            <a:r>
              <a:rPr lang="en-US" sz="1200" baseline="0" dirty="0" smtClean="0">
                <a:latin typeface="Calibri"/>
                <a:ea typeface="ＭＳ Ｐゴシック" charset="0"/>
                <a:cs typeface="Calibri"/>
              </a:rPr>
              <a:t> It </a:t>
            </a:r>
            <a:r>
              <a:rPr lang="en-US" sz="1200" dirty="0" smtClean="0">
                <a:latin typeface="Calibri"/>
                <a:ea typeface="ＭＳ Ｐゴシック" charset="0"/>
                <a:cs typeface="Calibri"/>
              </a:rPr>
              <a:t>is through this process of figuring things out that students are able to connect new learning to prior knowledge, as well as  develop authority and ownership of their own learning.</a:t>
            </a:r>
          </a:p>
          <a:p>
            <a:endParaRPr lang="en-US" sz="1200" i="0" dirty="0" smtClean="0">
              <a:latin typeface="Calibri"/>
              <a:cs typeface="Calibri"/>
            </a:endParaRPr>
          </a:p>
          <a:p>
            <a:endParaRPr lang="en-US" sz="1200" dirty="0" smtClean="0">
              <a:latin typeface="Verdana"/>
              <a:cs typeface="Verdana"/>
            </a:endParaRPr>
          </a:p>
        </p:txBody>
      </p:sp>
      <p:sp>
        <p:nvSpPr>
          <p:cNvPr id="4" name="Slide Number Placeholder 3"/>
          <p:cNvSpPr>
            <a:spLocks noGrp="1"/>
          </p:cNvSpPr>
          <p:nvPr>
            <p:ph type="sldNum" sz="quarter" idx="10"/>
          </p:nvPr>
        </p:nvSpPr>
        <p:spPr/>
        <p:txBody>
          <a:bodyPr/>
          <a:lstStyle/>
          <a:p>
            <a:fld id="{B46F3366-1996-A640-88DE-A4C7B14FFBC4}" type="slidenum">
              <a:rPr lang="en-US" smtClean="0"/>
              <a:t>47</a:t>
            </a:fld>
            <a:endParaRPr lang="en-US"/>
          </a:p>
        </p:txBody>
      </p:sp>
    </p:spTree>
    <p:extLst>
      <p:ext uri="{BB962C8B-B14F-4D97-AF65-F5344CB8AC3E}">
        <p14:creationId xmlns:p14="http://schemas.microsoft.com/office/powerpoint/2010/main" val="9018103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pPr marL="0" marR="0" indent="0" algn="l" defTabSz="1018824" rtl="0" eaLnBrk="1" fontAlgn="auto" latinLnBrk="0" hangingPunct="1">
              <a:lnSpc>
                <a:spcPct val="100000"/>
              </a:lnSpc>
              <a:spcBef>
                <a:spcPts val="0"/>
              </a:spcBef>
              <a:spcAft>
                <a:spcPts val="0"/>
              </a:spcAft>
              <a:buClrTx/>
              <a:buSzTx/>
              <a:buFontTx/>
              <a:buNone/>
              <a:tabLst/>
              <a:defRPr/>
            </a:pPr>
            <a:r>
              <a:rPr lang="en-US" sz="1200" dirty="0" smtClean="0">
                <a:latin typeface="Verdana"/>
                <a:cs typeface="Verdana"/>
              </a:rPr>
              <a:t>If you have time, give participants time to turn about talk about these questions and then report out.</a:t>
            </a:r>
          </a:p>
          <a:p>
            <a:pPr marL="0" marR="0" indent="0" algn="l" defTabSz="1018824" rtl="0" eaLnBrk="1" fontAlgn="auto" latinLnBrk="0" hangingPunct="1">
              <a:lnSpc>
                <a:spcPct val="100000"/>
              </a:lnSpc>
              <a:spcBef>
                <a:spcPts val="0"/>
              </a:spcBef>
              <a:spcAft>
                <a:spcPts val="0"/>
              </a:spcAft>
              <a:buClrTx/>
              <a:buSzTx/>
              <a:buFontTx/>
              <a:buNone/>
              <a:tabLst/>
              <a:defRPr/>
            </a:pPr>
            <a:endParaRPr lang="en-US" sz="1200" dirty="0" smtClean="0">
              <a:latin typeface="Verdana"/>
              <a:cs typeface="Verdana"/>
            </a:endParaRPr>
          </a:p>
          <a:p>
            <a:pPr marL="0" marR="0" indent="0" algn="l" defTabSz="1018824" rtl="0" eaLnBrk="1" fontAlgn="auto" latinLnBrk="0" hangingPunct="1">
              <a:lnSpc>
                <a:spcPct val="100000"/>
              </a:lnSpc>
              <a:spcBef>
                <a:spcPts val="0"/>
              </a:spcBef>
              <a:spcAft>
                <a:spcPts val="0"/>
              </a:spcAft>
              <a:buClrTx/>
              <a:buSzTx/>
              <a:buFontTx/>
              <a:buNone/>
              <a:tabLst/>
              <a:defRPr/>
            </a:pPr>
            <a:r>
              <a:rPr lang="en-US" sz="1200" dirty="0" smtClean="0">
                <a:latin typeface="Verdana"/>
                <a:cs typeface="Verdana"/>
              </a:rPr>
              <a:t>Lines 19-20: Ms. Bouchard</a:t>
            </a:r>
            <a:r>
              <a:rPr lang="en-US" sz="1200" baseline="0" dirty="0" smtClean="0">
                <a:latin typeface="Verdana"/>
                <a:cs typeface="Verdana"/>
              </a:rPr>
              <a:t> provided time for students to work in pairs to retell the story and clarify the question.</a:t>
            </a:r>
          </a:p>
          <a:p>
            <a:pPr marL="0" marR="0" indent="0" algn="l" defTabSz="1018824" rtl="0" eaLnBrk="1" fontAlgn="auto" latinLnBrk="0" hangingPunct="1">
              <a:lnSpc>
                <a:spcPct val="100000"/>
              </a:lnSpc>
              <a:spcBef>
                <a:spcPts val="0"/>
              </a:spcBef>
              <a:spcAft>
                <a:spcPts val="0"/>
              </a:spcAft>
              <a:buClrTx/>
              <a:buSzTx/>
              <a:buFontTx/>
              <a:buNone/>
              <a:tabLst/>
              <a:defRPr/>
            </a:pPr>
            <a:r>
              <a:rPr lang="en-US" sz="1200" baseline="0" dirty="0" smtClean="0">
                <a:latin typeface="Verdana"/>
                <a:cs typeface="Verdana"/>
              </a:rPr>
              <a:t>Lines: 25-28: Students had time to work independently on the task.</a:t>
            </a:r>
          </a:p>
          <a:p>
            <a:pPr marL="0" marR="0" indent="0" algn="l" defTabSz="1018824" rtl="0" eaLnBrk="1" fontAlgn="auto" latinLnBrk="0" hangingPunct="1">
              <a:lnSpc>
                <a:spcPct val="100000"/>
              </a:lnSpc>
              <a:spcBef>
                <a:spcPts val="0"/>
              </a:spcBef>
              <a:spcAft>
                <a:spcPts val="0"/>
              </a:spcAft>
              <a:buClrTx/>
              <a:buSzTx/>
              <a:buFontTx/>
              <a:buNone/>
              <a:tabLst/>
              <a:defRPr/>
            </a:pPr>
            <a:r>
              <a:rPr lang="en-US" sz="1200" baseline="0" dirty="0" smtClean="0">
                <a:latin typeface="Verdana"/>
                <a:cs typeface="Verdana"/>
              </a:rPr>
              <a:t>Lines 40-41: Students described their picture to a partner, trying to articulate clearly its intent.</a:t>
            </a:r>
          </a:p>
          <a:p>
            <a:pPr marL="0" marR="0" indent="0" algn="l" defTabSz="1018824" rtl="0" eaLnBrk="1" fontAlgn="auto" latinLnBrk="0" hangingPunct="1">
              <a:lnSpc>
                <a:spcPct val="100000"/>
              </a:lnSpc>
              <a:spcBef>
                <a:spcPts val="0"/>
              </a:spcBef>
              <a:spcAft>
                <a:spcPts val="0"/>
              </a:spcAft>
              <a:buClrTx/>
              <a:buSzTx/>
              <a:buFontTx/>
              <a:buNone/>
              <a:tabLst/>
              <a:defRPr/>
            </a:pPr>
            <a:r>
              <a:rPr lang="en-US" sz="1200" baseline="0" dirty="0" smtClean="0">
                <a:latin typeface="Verdana"/>
                <a:cs typeface="Verdana"/>
              </a:rPr>
              <a:t>Lines 52-59 and 68-78: The teacher invited students to respond to each other’s ideas.</a:t>
            </a:r>
            <a:endParaRPr lang="en-US" sz="1200" dirty="0" smtClean="0">
              <a:latin typeface="Verdana"/>
              <a:cs typeface="Verdana"/>
            </a:endParaRPr>
          </a:p>
          <a:p>
            <a:pPr marL="0" marR="0" indent="0" algn="l" defTabSz="1018824" rtl="0" eaLnBrk="1" fontAlgn="auto" latinLnBrk="0" hangingPunct="1">
              <a:lnSpc>
                <a:spcPct val="100000"/>
              </a:lnSpc>
              <a:spcBef>
                <a:spcPts val="0"/>
              </a:spcBef>
              <a:spcAft>
                <a:spcPts val="0"/>
              </a:spcAft>
              <a:buClrTx/>
              <a:buSzTx/>
              <a:buFontTx/>
              <a:buNone/>
              <a:tabLst/>
              <a:defRPr/>
            </a:pPr>
            <a:endParaRPr lang="en-US" sz="1200" dirty="0" smtClean="0">
              <a:latin typeface="Verdana"/>
              <a:cs typeface="Verdana"/>
            </a:endParaRPr>
          </a:p>
          <a:p>
            <a:pPr marL="0" marR="0" indent="0" algn="l" defTabSz="1018824" rtl="0" eaLnBrk="1" fontAlgn="auto" latinLnBrk="0" hangingPunct="1">
              <a:lnSpc>
                <a:spcPct val="100000"/>
              </a:lnSpc>
              <a:spcBef>
                <a:spcPts val="0"/>
              </a:spcBef>
              <a:spcAft>
                <a:spcPts val="0"/>
              </a:spcAft>
              <a:buClrTx/>
              <a:buSzTx/>
              <a:buFontTx/>
              <a:buNone/>
              <a:tabLst/>
              <a:defRPr/>
            </a:pPr>
            <a:r>
              <a:rPr lang="en-US" sz="1200" dirty="0" smtClean="0">
                <a:latin typeface="Verdana"/>
                <a:cs typeface="Verdana"/>
              </a:rPr>
              <a:t>Ms. Bouchard likely restrained</a:t>
            </a:r>
            <a:r>
              <a:rPr lang="en-US" sz="1200" baseline="0" dirty="0" smtClean="0">
                <a:latin typeface="Verdana"/>
                <a:cs typeface="Verdana"/>
              </a:rPr>
              <a:t> herself from “taking over” the thinking of her students at this points:</a:t>
            </a:r>
            <a:endParaRPr lang="en-US" sz="1200" dirty="0" smtClean="0">
              <a:latin typeface="Verdana"/>
              <a:cs typeface="Verdana"/>
            </a:endParaRPr>
          </a:p>
          <a:p>
            <a:pPr marL="0" marR="0" indent="0" algn="l" defTabSz="1018824" rtl="0" eaLnBrk="1" fontAlgn="auto" latinLnBrk="0" hangingPunct="1">
              <a:lnSpc>
                <a:spcPct val="100000"/>
              </a:lnSpc>
              <a:spcBef>
                <a:spcPts val="0"/>
              </a:spcBef>
              <a:spcAft>
                <a:spcPts val="0"/>
              </a:spcAft>
              <a:buClrTx/>
              <a:buSzTx/>
              <a:buFontTx/>
              <a:buNone/>
              <a:tabLst/>
              <a:defRPr/>
            </a:pPr>
            <a:r>
              <a:rPr lang="en-US" sz="1200" dirty="0" smtClean="0">
                <a:latin typeface="Verdana"/>
                <a:cs typeface="Verdana"/>
              </a:rPr>
              <a:t>Lines</a:t>
            </a:r>
            <a:r>
              <a:rPr lang="en-US" sz="1200" baseline="0" dirty="0" smtClean="0">
                <a:latin typeface="Verdana"/>
                <a:cs typeface="Verdana"/>
              </a:rPr>
              <a:t> 30-32: The teacher did not tell the students how to organize the ideas in their pictures, but rather she gave them the opportunity to talk about how their pictures show the story.</a:t>
            </a:r>
          </a:p>
          <a:p>
            <a:pPr marL="0" marR="0" indent="0" algn="l" defTabSz="1018824" rtl="0" eaLnBrk="1" fontAlgn="auto" latinLnBrk="0" hangingPunct="1">
              <a:lnSpc>
                <a:spcPct val="100000"/>
              </a:lnSpc>
              <a:spcBef>
                <a:spcPts val="0"/>
              </a:spcBef>
              <a:spcAft>
                <a:spcPts val="0"/>
              </a:spcAft>
              <a:buClrTx/>
              <a:buSzTx/>
              <a:buFontTx/>
              <a:buNone/>
              <a:tabLst/>
              <a:defRPr/>
            </a:pPr>
            <a:r>
              <a:rPr lang="en-US" sz="1200" baseline="0" dirty="0" smtClean="0">
                <a:latin typeface="Verdana"/>
                <a:cs typeface="Verdana"/>
              </a:rPr>
              <a:t>Lines 32-38: Ms. Bouchard questioned </a:t>
            </a:r>
            <a:r>
              <a:rPr lang="en-US" sz="1200" baseline="0" dirty="0" err="1" smtClean="0">
                <a:latin typeface="Verdana"/>
                <a:cs typeface="Verdana"/>
              </a:rPr>
              <a:t>Mikaela</a:t>
            </a:r>
            <a:r>
              <a:rPr lang="en-US" sz="1200" baseline="0" dirty="0" smtClean="0">
                <a:latin typeface="Verdana"/>
                <a:cs typeface="Verdana"/>
              </a:rPr>
              <a:t> to provide some scaffolding, but then walked away to let </a:t>
            </a:r>
            <a:r>
              <a:rPr lang="en-US" sz="1200" baseline="0" dirty="0" err="1" smtClean="0">
                <a:latin typeface="Verdana"/>
                <a:cs typeface="Verdana"/>
              </a:rPr>
              <a:t>Mikaela</a:t>
            </a:r>
            <a:r>
              <a:rPr lang="en-US" sz="1200" baseline="0" dirty="0" smtClean="0">
                <a:latin typeface="Verdana"/>
                <a:cs typeface="Verdana"/>
              </a:rPr>
              <a:t> continue to grapple with how to make her picture.</a:t>
            </a:r>
            <a:endParaRPr lang="en-US" sz="1200" dirty="0" smtClean="0">
              <a:latin typeface="Verdana"/>
              <a:cs typeface="Verdana"/>
            </a:endParaRPr>
          </a:p>
          <a:p>
            <a:endParaRPr lang="en-US" dirty="0"/>
          </a:p>
        </p:txBody>
      </p:sp>
      <p:sp>
        <p:nvSpPr>
          <p:cNvPr id="4" name="Slide Number Placeholder 3"/>
          <p:cNvSpPr>
            <a:spLocks noGrp="1"/>
          </p:cNvSpPr>
          <p:nvPr>
            <p:ph type="sldNum" sz="quarter" idx="10"/>
          </p:nvPr>
        </p:nvSpPr>
        <p:spPr/>
        <p:txBody>
          <a:bodyPr/>
          <a:lstStyle/>
          <a:p>
            <a:fld id="{B46F3366-1996-A640-88DE-A4C7B14FFBC4}" type="slidenum">
              <a:rPr lang="en-US" smtClean="0"/>
              <a:t>48</a:t>
            </a:fld>
            <a:endParaRPr lang="en-US"/>
          </a:p>
        </p:txBody>
      </p:sp>
    </p:spTree>
    <p:extLst>
      <p:ext uri="{BB962C8B-B14F-4D97-AF65-F5344CB8AC3E}">
        <p14:creationId xmlns:p14="http://schemas.microsoft.com/office/powerpoint/2010/main" val="9018103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r>
              <a:rPr lang="en-US" sz="1200" dirty="0" smtClean="0">
                <a:latin typeface="Calibri"/>
                <a:ea typeface="ＭＳ Ｐゴシック" charset="0"/>
                <a:cs typeface="Calibri"/>
              </a:rPr>
              <a:t>Decisions about instruction should be based on evidence of what the students know and understand about mathematics.  In order to determine what students know and understand, the teacher needs to develop ways to make student thinking visible.</a:t>
            </a:r>
          </a:p>
          <a:p>
            <a:endParaRPr lang="en-US" sz="1200" dirty="0" smtClean="0">
              <a:latin typeface="Calibri"/>
              <a:cs typeface="Calibri"/>
            </a:endParaRPr>
          </a:p>
          <a:p>
            <a:endParaRPr lang="en-US" sz="1400" dirty="0" smtClean="0">
              <a:latin typeface="+mn-lt"/>
              <a:cs typeface="Verdana"/>
            </a:endParaRPr>
          </a:p>
        </p:txBody>
      </p:sp>
      <p:sp>
        <p:nvSpPr>
          <p:cNvPr id="4" name="Slide Number Placeholder 3"/>
          <p:cNvSpPr>
            <a:spLocks noGrp="1"/>
          </p:cNvSpPr>
          <p:nvPr>
            <p:ph type="sldNum" sz="quarter" idx="10"/>
          </p:nvPr>
        </p:nvSpPr>
        <p:spPr/>
        <p:txBody>
          <a:bodyPr/>
          <a:lstStyle/>
          <a:p>
            <a:fld id="{32FEDEC6-70C5-4004-AADC-86C486AFCA5A}" type="slidenum">
              <a:rPr lang="en-US" smtClean="0"/>
              <a:t>49</a:t>
            </a:fld>
            <a:endParaRPr lang="en-US"/>
          </a:p>
        </p:txBody>
      </p:sp>
    </p:spTree>
    <p:extLst>
      <p:ext uri="{BB962C8B-B14F-4D97-AF65-F5344CB8AC3E}">
        <p14:creationId xmlns:p14="http://schemas.microsoft.com/office/powerpoint/2010/main" val="42585035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Calibri"/>
                <a:ea typeface="+mn-ea"/>
                <a:cs typeface="Calibri"/>
              </a:rPr>
              <a:t>Principles to Actions identifies six principles that describe the </a:t>
            </a:r>
            <a:r>
              <a:rPr lang="en-US" sz="1200" b="1" i="0" u="none" strike="noStrike" kern="1200" baseline="0" dirty="0" smtClean="0">
                <a:solidFill>
                  <a:schemeClr val="tx1"/>
                </a:solidFill>
                <a:latin typeface="Calibri"/>
                <a:ea typeface="+mn-ea"/>
                <a:cs typeface="Calibri"/>
              </a:rPr>
              <a:t>essential elements </a:t>
            </a:r>
            <a:r>
              <a:rPr lang="en-US" sz="1200" b="0" i="0" u="none" strike="noStrike" kern="1200" baseline="0" dirty="0" smtClean="0">
                <a:solidFill>
                  <a:schemeClr val="tx1"/>
                </a:solidFill>
                <a:latin typeface="Calibri"/>
                <a:ea typeface="+mn-ea"/>
                <a:cs typeface="Calibri"/>
              </a:rPr>
              <a:t>of effective math programs.</a:t>
            </a:r>
          </a:p>
          <a:p>
            <a:endParaRPr lang="en-US" sz="1200" dirty="0" smtClean="0">
              <a:latin typeface="Calibri"/>
              <a:cs typeface="Calibri"/>
            </a:endParaRPr>
          </a:p>
          <a:p>
            <a:r>
              <a:rPr lang="en-US" sz="1200" dirty="0" smtClean="0">
                <a:latin typeface="Calibri"/>
                <a:cs typeface="Calibri"/>
              </a:rPr>
              <a:t>These principles build on and expand on</a:t>
            </a:r>
            <a:r>
              <a:rPr lang="en-US" sz="1200" baseline="0" dirty="0" smtClean="0">
                <a:latin typeface="Calibri"/>
                <a:cs typeface="Calibri"/>
              </a:rPr>
              <a:t> those discussed in</a:t>
            </a:r>
            <a:r>
              <a:rPr lang="en-US" sz="1200" dirty="0" smtClean="0">
                <a:latin typeface="Calibri"/>
                <a:cs typeface="Calibri"/>
              </a:rPr>
              <a:t> NCTM’s “</a:t>
            </a:r>
            <a:r>
              <a:rPr lang="en-US" sz="1200" b="0" i="0" u="none" strike="noStrike" kern="1200" baseline="0" dirty="0" smtClean="0">
                <a:solidFill>
                  <a:schemeClr val="tx1"/>
                </a:solidFill>
                <a:latin typeface="Calibri"/>
                <a:ea typeface="+mn-ea"/>
                <a:cs typeface="Calibri"/>
              </a:rPr>
              <a:t>Principles and Standards for School Mathematics” document from the year 2000 to reflect more than</a:t>
            </a:r>
            <a:r>
              <a:rPr lang="en-US" sz="1200" dirty="0" smtClean="0">
                <a:latin typeface="Calibri"/>
                <a:cs typeface="Calibri"/>
              </a:rPr>
              <a:t> a decade of experience and new research evidence about mathematics teaching and learning.</a:t>
            </a:r>
          </a:p>
          <a:p>
            <a:endParaRPr lang="en-US" sz="1200" b="0" i="0" u="none" strike="noStrike" kern="1200" baseline="0" dirty="0" smtClean="0">
              <a:solidFill>
                <a:schemeClr val="tx1"/>
              </a:solidFill>
              <a:latin typeface="Calibri"/>
              <a:ea typeface="+mn-ea"/>
              <a:cs typeface="Calibri"/>
            </a:endParaRPr>
          </a:p>
          <a:p>
            <a:pPr marL="0" marR="0" indent="0" algn="l" defTabSz="1018824" rtl="0" eaLnBrk="1" fontAlgn="auto" latinLnBrk="0" hangingPunct="1">
              <a:lnSpc>
                <a:spcPct val="100000"/>
              </a:lnSpc>
              <a:spcBef>
                <a:spcPts val="0"/>
              </a:spcBef>
              <a:spcAft>
                <a:spcPts val="0"/>
              </a:spcAft>
              <a:buClrTx/>
              <a:buSzTx/>
              <a:buFontTx/>
              <a:buNone/>
              <a:tabLst/>
              <a:defRPr/>
            </a:pPr>
            <a:r>
              <a:rPr lang="en-US" sz="1200" dirty="0" smtClean="0">
                <a:latin typeface="Calibri"/>
                <a:cs typeface="Calibri"/>
              </a:rPr>
              <a:t>Our focus in this session in on the Teaching and Learning Principle.</a:t>
            </a:r>
          </a:p>
          <a:p>
            <a:endParaRPr lang="en-US" sz="1200" b="0" i="0" u="none" strike="noStrike" kern="1200" baseline="0" dirty="0" smtClean="0">
              <a:solidFill>
                <a:schemeClr val="tx1"/>
              </a:solidFill>
              <a:latin typeface="Calibri"/>
              <a:ea typeface="+mn-ea"/>
              <a:cs typeface="Calibri"/>
            </a:endParaRPr>
          </a:p>
        </p:txBody>
      </p:sp>
      <p:sp>
        <p:nvSpPr>
          <p:cNvPr id="4" name="Slide Number Placeholder 3"/>
          <p:cNvSpPr>
            <a:spLocks noGrp="1"/>
          </p:cNvSpPr>
          <p:nvPr>
            <p:ph type="sldNum" sz="quarter" idx="10"/>
          </p:nvPr>
        </p:nvSpPr>
        <p:spPr/>
        <p:txBody>
          <a:bodyPr/>
          <a:lstStyle/>
          <a:p>
            <a:fld id="{B46F3366-1996-A640-88DE-A4C7B14FFBC4}" type="slidenum">
              <a:rPr lang="en-US" smtClean="0"/>
              <a:t>5</a:t>
            </a:fld>
            <a:endParaRPr lang="en-US"/>
          </a:p>
        </p:txBody>
      </p:sp>
    </p:spTree>
    <p:extLst>
      <p:ext uri="{BB962C8B-B14F-4D97-AF65-F5344CB8AC3E}">
        <p14:creationId xmlns:p14="http://schemas.microsoft.com/office/powerpoint/2010/main" val="208893989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r>
              <a:rPr lang="en-US" sz="1200" dirty="0" smtClean="0">
                <a:latin typeface="Calibri"/>
                <a:ea typeface="ＭＳ Ｐゴシック" charset="0"/>
                <a:cs typeface="Calibri"/>
              </a:rPr>
              <a:t>We considered naming</a:t>
            </a:r>
            <a:r>
              <a:rPr lang="en-US" sz="1200" baseline="0" dirty="0" smtClean="0">
                <a:latin typeface="Calibri"/>
                <a:ea typeface="ＭＳ Ｐゴシック" charset="0"/>
                <a:cs typeface="Calibri"/>
              </a:rPr>
              <a:t> </a:t>
            </a:r>
            <a:r>
              <a:rPr lang="en-US" sz="1200" dirty="0" smtClean="0">
                <a:latin typeface="Calibri"/>
                <a:ea typeface="ＭＳ Ｐゴシック" charset="0"/>
                <a:cs typeface="Calibri"/>
              </a:rPr>
              <a:t>this teaching practice “formative assessment” –but we think the use of the word </a:t>
            </a:r>
            <a:r>
              <a:rPr lang="en-US" sz="1200" i="1" dirty="0" smtClean="0">
                <a:latin typeface="Calibri"/>
                <a:ea typeface="ＭＳ Ｐゴシック" charset="0"/>
                <a:cs typeface="Calibri"/>
              </a:rPr>
              <a:t>assessment</a:t>
            </a:r>
            <a:r>
              <a:rPr lang="en-US" sz="1200" dirty="0" smtClean="0">
                <a:latin typeface="Calibri"/>
                <a:ea typeface="ＭＳ Ｐゴシック" charset="0"/>
                <a:cs typeface="Calibri"/>
              </a:rPr>
              <a:t> suggests a more formal process that obscures the focus on the</a:t>
            </a:r>
            <a:r>
              <a:rPr lang="en-US" sz="1200" baseline="0" dirty="0" smtClean="0">
                <a:latin typeface="Calibri"/>
                <a:ea typeface="ＭＳ Ｐゴシック" charset="0"/>
                <a:cs typeface="Calibri"/>
              </a:rPr>
              <a:t> day-to-day, and even minute-to-minute, </a:t>
            </a:r>
            <a:r>
              <a:rPr lang="en-US" sz="1200" dirty="0" smtClean="0">
                <a:latin typeface="Calibri"/>
                <a:ea typeface="ＭＳ Ｐゴシック" charset="0"/>
                <a:cs typeface="Calibri"/>
              </a:rPr>
              <a:t>need to gather and</a:t>
            </a:r>
            <a:r>
              <a:rPr lang="en-US" sz="1200" baseline="0" dirty="0" smtClean="0">
                <a:latin typeface="Calibri"/>
                <a:ea typeface="ＭＳ Ｐゴシック" charset="0"/>
                <a:cs typeface="Calibri"/>
              </a:rPr>
              <a:t> use evidence of </a:t>
            </a:r>
            <a:r>
              <a:rPr lang="en-US" sz="1200" dirty="0" smtClean="0">
                <a:latin typeface="Calibri"/>
                <a:ea typeface="ＭＳ Ｐゴシック" charset="0"/>
                <a:cs typeface="Calibri"/>
              </a:rPr>
              <a:t>student thinking to inform instructional decisions.</a:t>
            </a:r>
          </a:p>
        </p:txBody>
      </p:sp>
      <p:sp>
        <p:nvSpPr>
          <p:cNvPr id="4" name="Slide Number Placeholder 3"/>
          <p:cNvSpPr>
            <a:spLocks noGrp="1"/>
          </p:cNvSpPr>
          <p:nvPr>
            <p:ph type="sldNum" sz="quarter" idx="10"/>
          </p:nvPr>
        </p:nvSpPr>
        <p:spPr/>
        <p:txBody>
          <a:bodyPr/>
          <a:lstStyle/>
          <a:p>
            <a:fld id="{B46F3366-1996-A640-88DE-A4C7B14FFBC4}" type="slidenum">
              <a:rPr lang="en-US" smtClean="0"/>
              <a:t>50</a:t>
            </a:fld>
            <a:endParaRPr lang="en-US"/>
          </a:p>
        </p:txBody>
      </p:sp>
    </p:spTree>
    <p:extLst>
      <p:ext uri="{BB962C8B-B14F-4D97-AF65-F5344CB8AC3E}">
        <p14:creationId xmlns:p14="http://schemas.microsoft.com/office/powerpoint/2010/main" val="9018103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r>
              <a:rPr lang="en-US" dirty="0" smtClean="0"/>
              <a:t>Solicit some examples</a:t>
            </a:r>
            <a:r>
              <a:rPr lang="en-US" baseline="0" dirty="0" smtClean="0"/>
              <a:t> from the participants.</a:t>
            </a:r>
          </a:p>
          <a:p>
            <a:endParaRPr lang="en-US" baseline="0" dirty="0" smtClean="0"/>
          </a:p>
          <a:p>
            <a:r>
              <a:rPr lang="en-US" baseline="0" dirty="0" smtClean="0"/>
              <a:t>Lines 19-20: The teacher listened to pairs of students retell the story to each other. Then the class discussed what the answer to the problem would tell them.</a:t>
            </a:r>
          </a:p>
          <a:p>
            <a:r>
              <a:rPr lang="en-US" baseline="0" dirty="0" smtClean="0"/>
              <a:t>Lines 25-28: The teacher monitored student independent work and took notes on the use of various approaches and whether students wrote equations.</a:t>
            </a:r>
          </a:p>
          <a:p>
            <a:r>
              <a:rPr lang="en-US" baseline="0" dirty="0" smtClean="0"/>
              <a:t>Lines 30-37: The teacher questioned students as they worked.</a:t>
            </a:r>
          </a:p>
          <a:p>
            <a:r>
              <a:rPr lang="en-US" baseline="0" dirty="0" smtClean="0"/>
              <a:t>Lines 40-41: The teacher listened to students describe their picture to a partner.</a:t>
            </a:r>
          </a:p>
          <a:p>
            <a:r>
              <a:rPr lang="en-US" baseline="0" dirty="0" smtClean="0"/>
              <a:t>Lines 52-78: The teacher questioned students during the whole class discussion to gather further evidence of their understanding.</a:t>
            </a:r>
          </a:p>
          <a:p>
            <a:r>
              <a:rPr lang="en-US" baseline="0" dirty="0" smtClean="0"/>
              <a:t>Lines 83-84: The teacher gave students time to revise their picture after the whole class discussion before turning it in to the teacher.</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B46F3366-1996-A640-88DE-A4C7B14FFBC4}" type="slidenum">
              <a:rPr lang="en-US" smtClean="0"/>
              <a:t>51</a:t>
            </a:fld>
            <a:endParaRPr lang="en-US"/>
          </a:p>
        </p:txBody>
      </p:sp>
    </p:spTree>
    <p:extLst>
      <p:ext uri="{BB962C8B-B14F-4D97-AF65-F5344CB8AC3E}">
        <p14:creationId xmlns:p14="http://schemas.microsoft.com/office/powerpoint/2010/main" val="9018103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2FEDEC6-70C5-4004-AADC-86C486AFCA5A}" type="slidenum">
              <a:rPr lang="en-US" smtClean="0"/>
              <a:t>52</a:t>
            </a:fld>
            <a:endParaRPr lang="en-US"/>
          </a:p>
        </p:txBody>
      </p:sp>
    </p:spTree>
    <p:extLst>
      <p:ext uri="{BB962C8B-B14F-4D97-AF65-F5344CB8AC3E}">
        <p14:creationId xmlns:p14="http://schemas.microsoft.com/office/powerpoint/2010/main" val="332072453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pPr marL="0" marR="0" indent="0" algn="l" defTabSz="1018824" rtl="0" eaLnBrk="1" fontAlgn="auto" latinLnBrk="0" hangingPunct="1">
              <a:lnSpc>
                <a:spcPct val="100000"/>
              </a:lnSpc>
              <a:spcBef>
                <a:spcPts val="0"/>
              </a:spcBef>
              <a:spcAft>
                <a:spcPts val="0"/>
              </a:spcAft>
              <a:buClrTx/>
              <a:buSzTx/>
              <a:buFontTx/>
              <a:buNone/>
              <a:tabLst/>
              <a:defRPr/>
            </a:pPr>
            <a:r>
              <a:rPr lang="en-US" sz="1200" dirty="0" smtClean="0"/>
              <a:t>We know the important</a:t>
            </a:r>
            <a:r>
              <a:rPr lang="en-US" sz="1200" baseline="0" dirty="0" smtClean="0"/>
              <a:t> work of teaching is not limited to these 8 teaching practices; but we offer it as a framework for strengthening the teaching and learning of mathematics. </a:t>
            </a:r>
            <a:endParaRPr lang="en-US" sz="1200" dirty="0" smtClean="0"/>
          </a:p>
          <a:p>
            <a:endParaRPr lang="en-US" dirty="0" smtClean="0"/>
          </a:p>
        </p:txBody>
      </p:sp>
      <p:sp>
        <p:nvSpPr>
          <p:cNvPr id="4" name="Slide Number Placeholder 3"/>
          <p:cNvSpPr>
            <a:spLocks noGrp="1"/>
          </p:cNvSpPr>
          <p:nvPr>
            <p:ph type="sldNum" sz="quarter" idx="10"/>
          </p:nvPr>
        </p:nvSpPr>
        <p:spPr/>
        <p:txBody>
          <a:bodyPr/>
          <a:lstStyle/>
          <a:p>
            <a:fld id="{32FEDEC6-70C5-4004-AADC-86C486AFCA5A}" type="slidenum">
              <a:rPr lang="en-US" smtClean="0"/>
              <a:t>53</a:t>
            </a:fld>
            <a:endParaRPr lang="en-US"/>
          </a:p>
        </p:txBody>
      </p:sp>
    </p:spTree>
    <p:extLst>
      <p:ext uri="{BB962C8B-B14F-4D97-AF65-F5344CB8AC3E}">
        <p14:creationId xmlns:p14="http://schemas.microsoft.com/office/powerpoint/2010/main" val="18482701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r>
              <a:rPr lang="en-US" dirty="0" smtClean="0"/>
              <a:t>Optional Slide</a:t>
            </a:r>
            <a:endParaRPr lang="en-US" dirty="0"/>
          </a:p>
        </p:txBody>
      </p:sp>
      <p:sp>
        <p:nvSpPr>
          <p:cNvPr id="4" name="Slide Number Placeholder 3"/>
          <p:cNvSpPr>
            <a:spLocks noGrp="1"/>
          </p:cNvSpPr>
          <p:nvPr>
            <p:ph type="sldNum" sz="quarter" idx="10"/>
          </p:nvPr>
        </p:nvSpPr>
        <p:spPr/>
        <p:txBody>
          <a:bodyPr/>
          <a:lstStyle/>
          <a:p>
            <a:fld id="{32FEDEC6-70C5-4004-AADC-86C486AFCA5A}" type="slidenum">
              <a:rPr lang="en-US" smtClean="0"/>
              <a:t>54</a:t>
            </a:fld>
            <a:endParaRPr lang="en-US"/>
          </a:p>
        </p:txBody>
      </p:sp>
    </p:spTree>
    <p:extLst>
      <p:ext uri="{BB962C8B-B14F-4D97-AF65-F5344CB8AC3E}">
        <p14:creationId xmlns:p14="http://schemas.microsoft.com/office/powerpoint/2010/main" val="297260352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graphic presents a way to consider how the 8 teaching practices are interrelated</a:t>
            </a:r>
            <a:r>
              <a:rPr lang="en-US" baseline="0" dirty="0" smtClean="0"/>
              <a:t> as a framework for teaching.</a:t>
            </a:r>
          </a:p>
          <a:p>
            <a:r>
              <a:rPr lang="en-US" baseline="0" dirty="0" smtClean="0"/>
              <a:t>The math goals inform the selection of tasks for reasoning and problem solving, as well as to build fluency and understanding.</a:t>
            </a:r>
          </a:p>
          <a:p>
            <a:r>
              <a:rPr lang="en-US" baseline="0" dirty="0" smtClean="0"/>
              <a:t>Embedded in the mathematical discourse of the lesson, the teacher poses </a:t>
            </a:r>
            <a:r>
              <a:rPr lang="en-US" baseline="0" smtClean="0"/>
              <a:t>question to students</a:t>
            </a:r>
            <a:r>
              <a:rPr lang="en-US" baseline="0" dirty="0" smtClean="0"/>
              <a:t>’ use of representations, elicits and gathers evidence of student thinking, and supports students’ productive struggle in learning the mathematics.</a:t>
            </a:r>
          </a:p>
        </p:txBody>
      </p:sp>
      <p:sp>
        <p:nvSpPr>
          <p:cNvPr id="4" name="Slide Number Placeholder 3"/>
          <p:cNvSpPr>
            <a:spLocks noGrp="1"/>
          </p:cNvSpPr>
          <p:nvPr>
            <p:ph type="sldNum" sz="quarter" idx="10"/>
          </p:nvPr>
        </p:nvSpPr>
        <p:spPr/>
        <p:txBody>
          <a:bodyPr/>
          <a:lstStyle/>
          <a:p>
            <a:fld id="{32FEDEC6-70C5-4004-AADC-86C486AFCA5A}" type="slidenum">
              <a:rPr lang="en-US" smtClean="0"/>
              <a:t>55</a:t>
            </a:fld>
            <a:endParaRPr lang="en-US"/>
          </a:p>
        </p:txBody>
      </p:sp>
    </p:spTree>
    <p:extLst>
      <p:ext uri="{BB962C8B-B14F-4D97-AF65-F5344CB8AC3E}">
        <p14:creationId xmlns:p14="http://schemas.microsoft.com/office/powerpoint/2010/main" val="114635842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6F3366-1996-A640-88DE-A4C7B14FFBC4}" type="slidenum">
              <a:rPr lang="en-US" smtClean="0"/>
              <a:t>56</a:t>
            </a:fld>
            <a:endParaRPr lang="en-US"/>
          </a:p>
        </p:txBody>
      </p:sp>
    </p:spTree>
    <p:extLst>
      <p:ext uri="{BB962C8B-B14F-4D97-AF65-F5344CB8AC3E}">
        <p14:creationId xmlns:p14="http://schemas.microsoft.com/office/powerpoint/2010/main" val="9018103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FEDEC6-70C5-4004-AADC-86C486AFCA5A}" type="slidenum">
              <a:rPr lang="en-US" smtClean="0"/>
              <a:t>57</a:t>
            </a:fld>
            <a:endParaRPr lang="en-US"/>
          </a:p>
        </p:txBody>
      </p:sp>
    </p:spTree>
    <p:extLst>
      <p:ext uri="{BB962C8B-B14F-4D97-AF65-F5344CB8AC3E}">
        <p14:creationId xmlns:p14="http://schemas.microsoft.com/office/powerpoint/2010/main" val="332072453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pPr marL="0" marR="0" indent="0" algn="l" defTabSz="1018824"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58</a:t>
            </a:fld>
            <a:endParaRPr lang="en-US" dirty="0"/>
          </a:p>
        </p:txBody>
      </p:sp>
    </p:spTree>
    <p:extLst>
      <p:ext uri="{BB962C8B-B14F-4D97-AF65-F5344CB8AC3E}">
        <p14:creationId xmlns:p14="http://schemas.microsoft.com/office/powerpoint/2010/main" val="36093098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 “Student learning depends fundamentally on what happens in the classroom each and every day.</a:t>
            </a:r>
          </a:p>
          <a:p>
            <a:pPr>
              <a:spcAft>
                <a:spcPts val="600"/>
              </a:spcAft>
            </a:pPr>
            <a:endParaRPr lang="en-US" sz="1200" b="0" i="0" u="none" strike="noStrike" kern="1200" baseline="0" dirty="0" smtClean="0">
              <a:solidFill>
                <a:schemeClr val="tx1"/>
              </a:solidFill>
              <a:latin typeface="+mn-lt"/>
              <a:ea typeface="+mn-ea"/>
              <a:cs typeface="+mn-cs"/>
            </a:endParaRPr>
          </a:p>
          <a:p>
            <a:endParaRPr lang="en-US" sz="1600" dirty="0"/>
          </a:p>
        </p:txBody>
      </p:sp>
      <p:sp>
        <p:nvSpPr>
          <p:cNvPr id="4" name="Slide Number Placeholder 3"/>
          <p:cNvSpPr>
            <a:spLocks noGrp="1"/>
          </p:cNvSpPr>
          <p:nvPr>
            <p:ph type="sldNum" sz="quarter" idx="10"/>
          </p:nvPr>
        </p:nvSpPr>
        <p:spPr/>
        <p:txBody>
          <a:bodyPr/>
          <a:lstStyle/>
          <a:p>
            <a:fld id="{32FEDEC6-70C5-4004-AADC-86C486AFCA5A}" type="slidenum">
              <a:rPr lang="en-US" smtClean="0"/>
              <a:t>6</a:t>
            </a:fld>
            <a:endParaRPr lang="en-US"/>
          </a:p>
        </p:txBody>
      </p:sp>
    </p:spTree>
    <p:extLst>
      <p:ext uri="{BB962C8B-B14F-4D97-AF65-F5344CB8AC3E}">
        <p14:creationId xmlns:p14="http://schemas.microsoft.com/office/powerpoint/2010/main" val="30253587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In Principles to Actions, NCTM reminds us that “effective teaching practice” is what matters most for student learning.</a:t>
            </a:r>
            <a:endParaRPr lang="en-US" sz="1200" dirty="0" smtClean="0"/>
          </a:p>
          <a:p>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46F3366-1996-A640-88DE-A4C7B14FFBC4}" type="slidenum">
              <a:rPr lang="en-US" smtClean="0"/>
              <a:t>7</a:t>
            </a:fld>
            <a:endParaRPr lang="en-US"/>
          </a:p>
        </p:txBody>
      </p:sp>
    </p:spTree>
    <p:extLst>
      <p:ext uri="{BB962C8B-B14F-4D97-AF65-F5344CB8AC3E}">
        <p14:creationId xmlns:p14="http://schemas.microsoft.com/office/powerpoint/2010/main" val="16415785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r>
              <a:rPr lang="en-US" sz="1200" dirty="0" smtClean="0"/>
              <a:t>NCTM reminds us with this principle</a:t>
            </a:r>
            <a:r>
              <a:rPr lang="en-US" sz="1200" baseline="0" dirty="0" smtClean="0"/>
              <a:t> that </a:t>
            </a:r>
            <a:r>
              <a:rPr lang="en-US" sz="1200" b="1" baseline="0" dirty="0" smtClean="0"/>
              <a:t>teaching and learning are intertwined</a:t>
            </a:r>
            <a:r>
              <a:rPr lang="en-US" sz="1200" baseline="0" dirty="0" smtClean="0"/>
              <a:t>...</a:t>
            </a:r>
          </a:p>
          <a:p>
            <a:endParaRPr lang="en-US" sz="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Key messages</a:t>
            </a:r>
          </a:p>
          <a:p>
            <a:pPr marL="0" indent="0">
              <a:buFont typeface="Arial"/>
              <a:buNone/>
            </a:pPr>
            <a:r>
              <a:rPr lang="en-US" sz="1200" baseline="0" dirty="0" smtClean="0"/>
              <a:t>1 - Teaching and learning are intertwined.</a:t>
            </a:r>
          </a:p>
          <a:p>
            <a:pPr marL="0" indent="0">
              <a:buFont typeface="Arial"/>
              <a:buNone/>
            </a:pPr>
            <a:r>
              <a:rPr lang="en-US" sz="1200" baseline="0" dirty="0" smtClean="0"/>
              <a:t>2 - Learning occurs through both individual and collaborative experiences.</a:t>
            </a:r>
          </a:p>
          <a:p>
            <a:pPr marL="0" marR="0" indent="0" algn="l" defTabSz="914400" rtl="0" eaLnBrk="1" fontAlgn="auto" latinLnBrk="0" hangingPunct="1">
              <a:lnSpc>
                <a:spcPct val="100000"/>
              </a:lnSpc>
              <a:spcBef>
                <a:spcPts val="0"/>
              </a:spcBef>
              <a:spcAft>
                <a:spcPts val="0"/>
              </a:spcAft>
              <a:buClrTx/>
              <a:buSzTx/>
              <a:buFont typeface="Arial"/>
              <a:buNone/>
              <a:tabLst/>
              <a:defRPr/>
            </a:pPr>
            <a:r>
              <a:rPr lang="en-US" sz="1200" baseline="0" dirty="0" smtClean="0"/>
              <a:t>3 - The goal of learning is for students to be develop their ability to make sense of mathematics and to reason mathematically.</a:t>
            </a:r>
          </a:p>
          <a:p>
            <a:endParaRPr lang="en-US" dirty="0"/>
          </a:p>
        </p:txBody>
      </p:sp>
      <p:sp>
        <p:nvSpPr>
          <p:cNvPr id="4" name="Slide Number Placeholder 3"/>
          <p:cNvSpPr>
            <a:spLocks noGrp="1"/>
          </p:cNvSpPr>
          <p:nvPr>
            <p:ph type="sldNum" sz="quarter" idx="10"/>
          </p:nvPr>
        </p:nvSpPr>
        <p:spPr/>
        <p:txBody>
          <a:bodyPr/>
          <a:lstStyle/>
          <a:p>
            <a:fld id="{32FEDEC6-70C5-4004-AADC-86C486AFCA5A}" type="slidenum">
              <a:rPr lang="en-US" smtClean="0"/>
              <a:t>8</a:t>
            </a:fld>
            <a:endParaRPr lang="en-US"/>
          </a:p>
        </p:txBody>
      </p:sp>
    </p:spTree>
    <p:extLst>
      <p:ext uri="{BB962C8B-B14F-4D97-AF65-F5344CB8AC3E}">
        <p14:creationId xmlns:p14="http://schemas.microsoft.com/office/powerpoint/2010/main" val="42887165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9675" y="685800"/>
            <a:ext cx="443865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2FEDEC6-70C5-4004-AADC-86C486AFCA5A}" type="slidenum">
              <a:rPr lang="en-US" smtClean="0"/>
              <a:t>9</a:t>
            </a:fld>
            <a:endParaRPr lang="en-US"/>
          </a:p>
        </p:txBody>
      </p:sp>
    </p:spTree>
    <p:extLst>
      <p:ext uri="{BB962C8B-B14F-4D97-AF65-F5344CB8AC3E}">
        <p14:creationId xmlns:p14="http://schemas.microsoft.com/office/powerpoint/2010/main" val="33207245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414482"/>
            <a:ext cx="8884920" cy="1666028"/>
          </a:xfrm>
        </p:spPr>
        <p:txBody>
          <a:bodyPr/>
          <a:lstStyle/>
          <a:p>
            <a:r>
              <a:rPr lang="en-US" smtClean="0"/>
              <a:t>Click to edit Master title style</a:t>
            </a:r>
            <a:endParaRPr lang="en-US"/>
          </a:p>
        </p:txBody>
      </p:sp>
      <p:sp>
        <p:nvSpPr>
          <p:cNvPr id="3" name="Subtitle 2"/>
          <p:cNvSpPr>
            <a:spLocks noGrp="1"/>
          </p:cNvSpPr>
          <p:nvPr>
            <p:ph type="subTitle" idx="1"/>
          </p:nvPr>
        </p:nvSpPr>
        <p:spPr>
          <a:xfrm>
            <a:off x="1760220" y="4404360"/>
            <a:ext cx="7040880" cy="1986280"/>
          </a:xfrm>
        </p:spPr>
        <p:txBody>
          <a:bodyPr/>
          <a:lstStyle>
            <a:lvl1pPr marL="0" indent="0" algn="ctr">
              <a:buNone/>
              <a:defRPr>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2750302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EDCCEEFE-CBE9-40AD-928B-6B8F843E2CE0}" type="slidenum">
              <a:rPr lang="en-US" smtClean="0"/>
              <a:t>‹#›</a:t>
            </a:fld>
            <a:endParaRPr lang="en-US"/>
          </a:p>
        </p:txBody>
      </p:sp>
    </p:spTree>
    <p:extLst>
      <p:ext uri="{BB962C8B-B14F-4D97-AF65-F5344CB8AC3E}">
        <p14:creationId xmlns:p14="http://schemas.microsoft.com/office/powerpoint/2010/main" val="36535580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4994487"/>
            <a:ext cx="8549640" cy="1543685"/>
          </a:xfrm>
        </p:spPr>
        <p:txBody>
          <a:bodyPr anchor="t"/>
          <a:lstStyle>
            <a:lvl1pPr algn="l">
              <a:defRPr sz="4500" b="1" cap="all"/>
            </a:lvl1pPr>
          </a:lstStyle>
          <a:p>
            <a:r>
              <a:rPr lang="en-US" smtClean="0"/>
              <a:t>Click to edit Master title style</a:t>
            </a:r>
            <a:endParaRPr lang="en-US"/>
          </a:p>
        </p:txBody>
      </p:sp>
      <p:sp>
        <p:nvSpPr>
          <p:cNvPr id="3" name="Text Placeholder 2"/>
          <p:cNvSpPr>
            <a:spLocks noGrp="1"/>
          </p:cNvSpPr>
          <p:nvPr>
            <p:ph type="body" idx="1"/>
          </p:nvPr>
        </p:nvSpPr>
        <p:spPr>
          <a:xfrm>
            <a:off x="794544" y="3294275"/>
            <a:ext cx="8549640" cy="1700212"/>
          </a:xfrm>
        </p:spPr>
        <p:txBody>
          <a:bodyPr anchor="b"/>
          <a:lstStyle>
            <a:lvl1pPr marL="0" indent="0">
              <a:buNone/>
              <a:defRPr sz="2200">
                <a:solidFill>
                  <a:schemeClr val="tx1">
                    <a:tint val="75000"/>
                  </a:schemeClr>
                </a:solidFill>
              </a:defRPr>
            </a:lvl1pPr>
            <a:lvl2pPr marL="509412" indent="0">
              <a:buNone/>
              <a:defRPr sz="2000">
                <a:solidFill>
                  <a:schemeClr val="tx1">
                    <a:tint val="75000"/>
                  </a:schemeClr>
                </a:solidFill>
              </a:defRPr>
            </a:lvl2pPr>
            <a:lvl3pPr marL="1018824" indent="0">
              <a:buNone/>
              <a:defRPr sz="1800">
                <a:solidFill>
                  <a:schemeClr val="tx1">
                    <a:tint val="75000"/>
                  </a:schemeClr>
                </a:solidFill>
              </a:defRPr>
            </a:lvl3pPr>
            <a:lvl4pPr marL="1528237" indent="0">
              <a:buNone/>
              <a:defRPr sz="1600">
                <a:solidFill>
                  <a:schemeClr val="tx1">
                    <a:tint val="75000"/>
                  </a:schemeClr>
                </a:solidFill>
              </a:defRPr>
            </a:lvl4pPr>
            <a:lvl5pPr marL="2037649" indent="0">
              <a:buNone/>
              <a:defRPr sz="1600">
                <a:solidFill>
                  <a:schemeClr val="tx1">
                    <a:tint val="75000"/>
                  </a:schemeClr>
                </a:solidFill>
              </a:defRPr>
            </a:lvl5pPr>
            <a:lvl6pPr marL="2547061" indent="0">
              <a:buNone/>
              <a:defRPr sz="1600">
                <a:solidFill>
                  <a:schemeClr val="tx1">
                    <a:tint val="75000"/>
                  </a:schemeClr>
                </a:solidFill>
              </a:defRPr>
            </a:lvl6pPr>
            <a:lvl7pPr marL="3056473" indent="0">
              <a:buNone/>
              <a:defRPr sz="1600">
                <a:solidFill>
                  <a:schemeClr val="tx1">
                    <a:tint val="75000"/>
                  </a:schemeClr>
                </a:solidFill>
              </a:defRPr>
            </a:lvl7pPr>
            <a:lvl8pPr marL="3565886" indent="0">
              <a:buNone/>
              <a:defRPr sz="1600">
                <a:solidFill>
                  <a:schemeClr val="tx1">
                    <a:tint val="75000"/>
                  </a:schemeClr>
                </a:solidFill>
              </a:defRPr>
            </a:lvl8pPr>
            <a:lvl9pPr marL="4075298" indent="0">
              <a:buNone/>
              <a:defRPr sz="16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EDCCEEFE-CBE9-40AD-928B-6B8F843E2CE0}" type="slidenum">
              <a:rPr lang="en-US" smtClean="0"/>
              <a:t>‹#›</a:t>
            </a:fld>
            <a:endParaRPr lang="en-US"/>
          </a:p>
        </p:txBody>
      </p:sp>
    </p:spTree>
    <p:extLst>
      <p:ext uri="{BB962C8B-B14F-4D97-AF65-F5344CB8AC3E}">
        <p14:creationId xmlns:p14="http://schemas.microsoft.com/office/powerpoint/2010/main" val="2618695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2920" y="1813560"/>
            <a:ext cx="4442460" cy="5129425"/>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3020" y="1813560"/>
            <a:ext cx="4442460" cy="5129425"/>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502920" y="7203864"/>
            <a:ext cx="2346960" cy="413808"/>
          </a:xfrm>
          <a:prstGeom prst="rect">
            <a:avLst/>
          </a:prstGeom>
        </p:spPr>
        <p:txBody>
          <a:bodyPr lIns="101882" tIns="50941" rIns="101882" bIns="50941"/>
          <a:lstStyle/>
          <a:p>
            <a:fld id="{69964DAD-6FC9-4FFC-903A-6E09C1C596C3}" type="datetimeFigureOut">
              <a:rPr lang="en-US" smtClean="0"/>
              <a:t>8/23/2016</a:t>
            </a:fld>
            <a:endParaRPr lang="en-US"/>
          </a:p>
        </p:txBody>
      </p:sp>
      <p:sp>
        <p:nvSpPr>
          <p:cNvPr id="6" name="Footer Placeholder 5"/>
          <p:cNvSpPr>
            <a:spLocks noGrp="1"/>
          </p:cNvSpPr>
          <p:nvPr>
            <p:ph type="ftr" sz="quarter" idx="11"/>
          </p:nvPr>
        </p:nvSpPr>
        <p:spPr>
          <a:xfrm>
            <a:off x="3436620" y="7203864"/>
            <a:ext cx="3185160" cy="413808"/>
          </a:xfrm>
          <a:prstGeom prst="rect">
            <a:avLst/>
          </a:prstGeom>
        </p:spPr>
        <p:txBody>
          <a:bodyPr lIns="101882" tIns="50941" rIns="101882" bIns="50941"/>
          <a:lstStyle/>
          <a:p>
            <a:endParaRPr lang="en-US"/>
          </a:p>
        </p:txBody>
      </p:sp>
      <p:sp>
        <p:nvSpPr>
          <p:cNvPr id="7" name="Slide Number Placeholder 6"/>
          <p:cNvSpPr>
            <a:spLocks noGrp="1"/>
          </p:cNvSpPr>
          <p:nvPr>
            <p:ph type="sldNum" sz="quarter" idx="12"/>
          </p:nvPr>
        </p:nvSpPr>
        <p:spPr/>
        <p:txBody>
          <a:bodyPr/>
          <a:lstStyle/>
          <a:p>
            <a:fld id="{EDCCEEFE-CBE9-40AD-928B-6B8F843E2CE0}" type="slidenum">
              <a:rPr lang="en-US" smtClean="0"/>
              <a:t>‹#›</a:t>
            </a:fld>
            <a:endParaRPr lang="en-US"/>
          </a:p>
        </p:txBody>
      </p:sp>
    </p:spTree>
    <p:extLst>
      <p:ext uri="{BB962C8B-B14F-4D97-AF65-F5344CB8AC3E}">
        <p14:creationId xmlns:p14="http://schemas.microsoft.com/office/powerpoint/2010/main" val="2288661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38200" y="1554480"/>
            <a:ext cx="4444207"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838200" y="2279544"/>
            <a:ext cx="4444207" cy="480197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444808" y="1554480"/>
            <a:ext cx="4445953"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5444808" y="2279544"/>
            <a:ext cx="4445953" cy="480197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EDCCEEFE-CBE9-40AD-928B-6B8F843E2CE0}" type="slidenum">
              <a:rPr lang="en-US" smtClean="0"/>
              <a:t>‹#›</a:t>
            </a:fld>
            <a:endParaRPr lang="en-US"/>
          </a:p>
        </p:txBody>
      </p:sp>
    </p:spTree>
    <p:extLst>
      <p:ext uri="{BB962C8B-B14F-4D97-AF65-F5344CB8AC3E}">
        <p14:creationId xmlns:p14="http://schemas.microsoft.com/office/powerpoint/2010/main" val="1117847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02920" y="7203864"/>
            <a:ext cx="2346960" cy="413808"/>
          </a:xfrm>
          <a:prstGeom prst="rect">
            <a:avLst/>
          </a:prstGeom>
        </p:spPr>
        <p:txBody>
          <a:bodyPr lIns="101882" tIns="50941" rIns="101882" bIns="50941"/>
          <a:lstStyle/>
          <a:p>
            <a:fld id="{69964DAD-6FC9-4FFC-903A-6E09C1C596C3}" type="datetimeFigureOut">
              <a:rPr lang="en-US" smtClean="0"/>
              <a:t>8/23/2016</a:t>
            </a:fld>
            <a:endParaRPr lang="en-US"/>
          </a:p>
        </p:txBody>
      </p:sp>
      <p:sp>
        <p:nvSpPr>
          <p:cNvPr id="4" name="Footer Placeholder 3"/>
          <p:cNvSpPr>
            <a:spLocks noGrp="1"/>
          </p:cNvSpPr>
          <p:nvPr>
            <p:ph type="ftr" sz="quarter" idx="11"/>
          </p:nvPr>
        </p:nvSpPr>
        <p:spPr>
          <a:xfrm>
            <a:off x="3436620" y="7203864"/>
            <a:ext cx="3185160" cy="413808"/>
          </a:xfrm>
          <a:prstGeom prst="rect">
            <a:avLst/>
          </a:prstGeom>
        </p:spPr>
        <p:txBody>
          <a:bodyPr lIns="101882" tIns="50941" rIns="101882" bIns="50941"/>
          <a:lstStyle/>
          <a:p>
            <a:endParaRPr lang="en-US"/>
          </a:p>
        </p:txBody>
      </p:sp>
      <p:sp>
        <p:nvSpPr>
          <p:cNvPr id="5" name="Slide Number Placeholder 4"/>
          <p:cNvSpPr>
            <a:spLocks noGrp="1"/>
          </p:cNvSpPr>
          <p:nvPr>
            <p:ph type="sldNum" sz="quarter" idx="12"/>
          </p:nvPr>
        </p:nvSpPr>
        <p:spPr/>
        <p:txBody>
          <a:bodyPr/>
          <a:lstStyle/>
          <a:p>
            <a:fld id="{EDCCEEFE-CBE9-40AD-928B-6B8F843E2CE0}" type="slidenum">
              <a:rPr lang="en-US" smtClean="0"/>
              <a:t>‹#›</a:t>
            </a:fld>
            <a:endParaRPr lang="en-US"/>
          </a:p>
        </p:txBody>
      </p:sp>
    </p:spTree>
    <p:extLst>
      <p:ext uri="{BB962C8B-B14F-4D97-AF65-F5344CB8AC3E}">
        <p14:creationId xmlns:p14="http://schemas.microsoft.com/office/powerpoint/2010/main" val="132038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83820" y="7203864"/>
            <a:ext cx="484943" cy="413808"/>
          </a:xfrm>
        </p:spPr>
        <p:txBody>
          <a:bodyPr/>
          <a:lstStyle/>
          <a:p>
            <a:fld id="{EDCCEEFE-CBE9-40AD-928B-6B8F843E2CE0}" type="slidenum">
              <a:rPr lang="en-US" smtClean="0"/>
              <a:t>‹#›</a:t>
            </a:fld>
            <a:endParaRPr lang="en-US"/>
          </a:p>
        </p:txBody>
      </p:sp>
    </p:spTree>
    <p:extLst>
      <p:ext uri="{BB962C8B-B14F-4D97-AF65-F5344CB8AC3E}">
        <p14:creationId xmlns:p14="http://schemas.microsoft.com/office/powerpoint/2010/main" val="1879903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921" y="309457"/>
            <a:ext cx="3309144" cy="1316990"/>
          </a:xfrm>
        </p:spPr>
        <p:txBody>
          <a:bodyPr anchor="b"/>
          <a:lstStyle>
            <a:lvl1pPr algn="l">
              <a:defRPr sz="2200" b="1"/>
            </a:lvl1pPr>
          </a:lstStyle>
          <a:p>
            <a:r>
              <a:rPr lang="en-US" smtClean="0"/>
              <a:t>Click to edit Master title style</a:t>
            </a:r>
            <a:endParaRPr lang="en-US"/>
          </a:p>
        </p:txBody>
      </p:sp>
      <p:sp>
        <p:nvSpPr>
          <p:cNvPr id="3" name="Content Placeholder 2"/>
          <p:cNvSpPr>
            <a:spLocks noGrp="1"/>
          </p:cNvSpPr>
          <p:nvPr>
            <p:ph idx="1"/>
          </p:nvPr>
        </p:nvSpPr>
        <p:spPr>
          <a:xfrm>
            <a:off x="3932555" y="309457"/>
            <a:ext cx="5622925" cy="6633528"/>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2921" y="1626447"/>
            <a:ext cx="3309144" cy="5316538"/>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smtClean="0"/>
              <a:t>Click to edit Master text styles</a:t>
            </a:r>
          </a:p>
        </p:txBody>
      </p:sp>
      <p:sp>
        <p:nvSpPr>
          <p:cNvPr id="6" name="Footer Placeholder 5"/>
          <p:cNvSpPr>
            <a:spLocks noGrp="1"/>
          </p:cNvSpPr>
          <p:nvPr>
            <p:ph type="ftr" sz="quarter" idx="11"/>
          </p:nvPr>
        </p:nvSpPr>
        <p:spPr>
          <a:xfrm>
            <a:off x="3436620" y="7203864"/>
            <a:ext cx="3185160" cy="413808"/>
          </a:xfrm>
          <a:prstGeom prst="rect">
            <a:avLst/>
          </a:prstGeom>
        </p:spPr>
        <p:txBody>
          <a:bodyPr lIns="101882" tIns="50941" rIns="101882" bIns="50941"/>
          <a:lstStyle/>
          <a:p>
            <a:endParaRPr lang="en-US"/>
          </a:p>
        </p:txBody>
      </p:sp>
      <p:sp>
        <p:nvSpPr>
          <p:cNvPr id="7" name="Slide Number Placeholder 6"/>
          <p:cNvSpPr>
            <a:spLocks noGrp="1"/>
          </p:cNvSpPr>
          <p:nvPr>
            <p:ph type="sldNum" sz="quarter" idx="12"/>
          </p:nvPr>
        </p:nvSpPr>
        <p:spPr/>
        <p:txBody>
          <a:bodyPr/>
          <a:lstStyle/>
          <a:p>
            <a:fld id="{EDCCEEFE-CBE9-40AD-928B-6B8F843E2CE0}" type="slidenum">
              <a:rPr lang="en-US" smtClean="0"/>
              <a:t>‹#›</a:t>
            </a:fld>
            <a:endParaRPr lang="en-US"/>
          </a:p>
        </p:txBody>
      </p:sp>
    </p:spTree>
    <p:extLst>
      <p:ext uri="{BB962C8B-B14F-4D97-AF65-F5344CB8AC3E}">
        <p14:creationId xmlns:p14="http://schemas.microsoft.com/office/powerpoint/2010/main" val="209077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440680"/>
            <a:ext cx="6035040" cy="642303"/>
          </a:xfrm>
        </p:spPr>
        <p:txBody>
          <a:bodyPr anchor="b"/>
          <a:lstStyle>
            <a:lvl1pPr algn="l">
              <a:defRPr sz="2200" b="1"/>
            </a:lvl1pPr>
          </a:lstStyle>
          <a:p>
            <a:r>
              <a:rPr lang="en-US" smtClean="0"/>
              <a:t>Click to edit Master title style</a:t>
            </a:r>
            <a:endParaRPr lang="en-US"/>
          </a:p>
        </p:txBody>
      </p:sp>
      <p:sp>
        <p:nvSpPr>
          <p:cNvPr id="3" name="Picture Placeholder 2"/>
          <p:cNvSpPr>
            <a:spLocks noGrp="1"/>
          </p:cNvSpPr>
          <p:nvPr>
            <p:ph type="pic" idx="1"/>
          </p:nvPr>
        </p:nvSpPr>
        <p:spPr>
          <a:xfrm>
            <a:off x="1971517" y="694478"/>
            <a:ext cx="6035040" cy="4663440"/>
          </a:xfr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971517" y="6082983"/>
            <a:ext cx="6035040" cy="912177"/>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502920" y="7203864"/>
            <a:ext cx="2346960" cy="413808"/>
          </a:xfrm>
          <a:prstGeom prst="rect">
            <a:avLst/>
          </a:prstGeom>
        </p:spPr>
        <p:txBody>
          <a:bodyPr lIns="101882" tIns="50941" rIns="101882" bIns="50941"/>
          <a:lstStyle/>
          <a:p>
            <a:fld id="{69964DAD-6FC9-4FFC-903A-6E09C1C596C3}" type="datetimeFigureOut">
              <a:rPr lang="en-US" smtClean="0"/>
              <a:t>8/23/2016</a:t>
            </a:fld>
            <a:endParaRPr lang="en-US"/>
          </a:p>
        </p:txBody>
      </p:sp>
      <p:sp>
        <p:nvSpPr>
          <p:cNvPr id="6" name="Footer Placeholder 5"/>
          <p:cNvSpPr>
            <a:spLocks noGrp="1"/>
          </p:cNvSpPr>
          <p:nvPr>
            <p:ph type="ftr" sz="quarter" idx="11"/>
          </p:nvPr>
        </p:nvSpPr>
        <p:spPr>
          <a:xfrm>
            <a:off x="3436620" y="7203864"/>
            <a:ext cx="3185160" cy="413808"/>
          </a:xfrm>
          <a:prstGeom prst="rect">
            <a:avLst/>
          </a:prstGeom>
        </p:spPr>
        <p:txBody>
          <a:bodyPr lIns="101882" tIns="50941" rIns="101882" bIns="50941"/>
          <a:lstStyle/>
          <a:p>
            <a:endParaRPr lang="en-US"/>
          </a:p>
        </p:txBody>
      </p:sp>
      <p:sp>
        <p:nvSpPr>
          <p:cNvPr id="7" name="Slide Number Placeholder 6"/>
          <p:cNvSpPr>
            <a:spLocks noGrp="1"/>
          </p:cNvSpPr>
          <p:nvPr>
            <p:ph type="sldNum" sz="quarter" idx="12"/>
          </p:nvPr>
        </p:nvSpPr>
        <p:spPr/>
        <p:txBody>
          <a:bodyPr/>
          <a:lstStyle/>
          <a:p>
            <a:fld id="{EDCCEEFE-CBE9-40AD-928B-6B8F843E2CE0}" type="slidenum">
              <a:rPr lang="en-US" smtClean="0"/>
              <a:t>‹#›</a:t>
            </a:fld>
            <a:endParaRPr lang="en-US"/>
          </a:p>
        </p:txBody>
      </p:sp>
    </p:spTree>
    <p:extLst>
      <p:ext uri="{BB962C8B-B14F-4D97-AF65-F5344CB8AC3E}">
        <p14:creationId xmlns:p14="http://schemas.microsoft.com/office/powerpoint/2010/main" val="2866061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microsoft.com/office/2007/relationships/hdphoto" Target="../media/hdphoto1.wdp"/><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22680" y="311256"/>
            <a:ext cx="8734552" cy="1070504"/>
          </a:xfrm>
          <a:prstGeom prst="rect">
            <a:avLst/>
          </a:prstGeom>
        </p:spPr>
        <p:txBody>
          <a:bodyPr vert="horz" lIns="101882" tIns="50941" rIns="101882" bIns="50941"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922020" y="1554480"/>
            <a:ext cx="8935212" cy="5613400"/>
          </a:xfrm>
          <a:prstGeom prst="rect">
            <a:avLst/>
          </a:prstGeom>
        </p:spPr>
        <p:txBody>
          <a:bodyPr vert="horz" lIns="101882" tIns="50941" rIns="101882" bIns="50941"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149679" y="7203864"/>
            <a:ext cx="484943" cy="413808"/>
          </a:xfrm>
          <a:prstGeom prst="rect">
            <a:avLst/>
          </a:prstGeom>
        </p:spPr>
        <p:txBody>
          <a:bodyPr vert="horz" lIns="101882" tIns="50941" rIns="101882" bIns="50941" rtlCol="0" anchor="ctr"/>
          <a:lstStyle>
            <a:lvl1pPr algn="r">
              <a:defRPr sz="1300">
                <a:solidFill>
                  <a:schemeClr val="tx1">
                    <a:tint val="75000"/>
                  </a:schemeClr>
                </a:solidFill>
              </a:defRPr>
            </a:lvl1pPr>
          </a:lstStyle>
          <a:p>
            <a:fld id="{EDCCEEFE-CBE9-40AD-928B-6B8F843E2CE0}" type="slidenum">
              <a:rPr lang="en-US" smtClean="0"/>
              <a:t>‹#›</a:t>
            </a:fld>
            <a:endParaRPr lang="en-US"/>
          </a:p>
        </p:txBody>
      </p:sp>
      <p:pic>
        <p:nvPicPr>
          <p:cNvPr id="13" name="Picture 12" descr="14861 principles to action cover bar 1.jpg"/>
          <p:cNvPicPr>
            <a:picLocks noChangeAspect="1"/>
          </p:cNvPicPr>
          <p:nvPr userDrawn="1"/>
        </p:nvPicPr>
        <p:blipFill rotWithShape="1">
          <a:blip r:embed="rId11" cstate="screen">
            <a:extLst>
              <a:ext uri="{28A0092B-C50C-407E-A947-70E740481C1C}">
                <a14:useLocalDpi xmlns:a14="http://schemas.microsoft.com/office/drawing/2010/main"/>
              </a:ext>
            </a:extLst>
          </a:blip>
          <a:srcRect/>
          <a:stretch/>
        </p:blipFill>
        <p:spPr>
          <a:xfrm>
            <a:off x="1" y="1"/>
            <a:ext cx="652534" cy="7782880"/>
          </a:xfrm>
          <a:prstGeom prst="rect">
            <a:avLst/>
          </a:prstGeom>
        </p:spPr>
      </p:pic>
      <p:pic>
        <p:nvPicPr>
          <p:cNvPr id="7" name="Picture 6" descr="14861 principles to action cover.psd"/>
          <p:cNvPicPr>
            <a:picLocks noChangeAspect="1"/>
          </p:cNvPicPr>
          <p:nvPr userDrawn="1"/>
        </p:nvPicPr>
        <p:blipFill>
          <a:blip r:embed="rId12" cstate="screen">
            <a:extLst>
              <a:ext uri="{BEBA8EAE-BF5A-486C-A8C5-ECC9F3942E4B}">
                <a14:imgProps xmlns:a14="http://schemas.microsoft.com/office/drawing/2010/main">
                  <a14:imgLayer r:embed="rId13">
                    <a14:imgEffect>
                      <a14:sharpenSoften amount="5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167642" y="172720"/>
            <a:ext cx="838199" cy="1230423"/>
          </a:xfrm>
          <a:prstGeom prst="rect">
            <a:avLst/>
          </a:prstGeom>
          <a:ln>
            <a:noFill/>
          </a:ln>
          <a:effectLst>
            <a:outerShdw blurRad="292100" dist="139700" dir="2700000" algn="tl" rotWithShape="0">
              <a:srgbClr val="333333">
                <a:alpha val="65000"/>
              </a:srgbClr>
            </a:outerShdw>
          </a:effectLst>
        </p:spPr>
      </p:pic>
      <p:pic>
        <p:nvPicPr>
          <p:cNvPr id="10" name="Picture 9" descr="NCTM_R_LogoandName4C_L.eps"/>
          <p:cNvPicPr>
            <a:picLocks noChangeAspect="1"/>
          </p:cNvPicPr>
          <p:nvPr userDrawn="1"/>
        </p:nvPicPr>
        <p:blipFill>
          <a:blip r:embed="rId14">
            <a:extLst>
              <a:ext uri="{28A0092B-C50C-407E-A947-70E740481C1C}">
                <a14:useLocalDpi xmlns:a14="http://schemas.microsoft.com/office/drawing/2010/main"/>
              </a:ext>
            </a:extLst>
          </a:blip>
          <a:stretch>
            <a:fillRect/>
          </a:stretch>
        </p:blipFill>
        <p:spPr>
          <a:xfrm>
            <a:off x="7020241" y="6979846"/>
            <a:ext cx="2954339" cy="792554"/>
          </a:xfrm>
          <a:prstGeom prst="rect">
            <a:avLst/>
          </a:prstGeom>
        </p:spPr>
      </p:pic>
    </p:spTree>
    <p:extLst>
      <p:ext uri="{BB962C8B-B14F-4D97-AF65-F5344CB8AC3E}">
        <p14:creationId xmlns:p14="http://schemas.microsoft.com/office/powerpoint/2010/main" val="20969970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algn="ctr" defTabSz="509412" rtl="0" eaLnBrk="1" latinLnBrk="0" hangingPunct="1">
        <a:spcBef>
          <a:spcPct val="0"/>
        </a:spcBef>
        <a:buNone/>
        <a:defRPr sz="4000" kern="1200">
          <a:solidFill>
            <a:srgbClr val="000000"/>
          </a:solidFill>
          <a:latin typeface="+mj-lt"/>
          <a:ea typeface="+mj-ea"/>
          <a:cs typeface="+mj-cs"/>
        </a:defRPr>
      </a:lvl1pPr>
    </p:titleStyle>
    <p:bodyStyle>
      <a:lvl1pPr marL="382059" indent="-382059" algn="l" defTabSz="509412" rtl="0" eaLnBrk="1" latinLnBrk="0" hangingPunct="1">
        <a:spcBef>
          <a:spcPct val="20000"/>
        </a:spcBef>
        <a:buFont typeface="Arial"/>
        <a:buChar char="•"/>
        <a:defRPr sz="3600" kern="1200">
          <a:solidFill>
            <a:srgbClr val="000000"/>
          </a:solidFill>
          <a:latin typeface="+mn-lt"/>
          <a:ea typeface="+mn-ea"/>
          <a:cs typeface="+mn-cs"/>
        </a:defRPr>
      </a:lvl1pPr>
      <a:lvl2pPr marL="827795" indent="-318383" algn="l" defTabSz="509412" rtl="0" eaLnBrk="1" latinLnBrk="0" hangingPunct="1">
        <a:spcBef>
          <a:spcPct val="20000"/>
        </a:spcBef>
        <a:buFont typeface="Arial"/>
        <a:buChar char="–"/>
        <a:defRPr sz="3100" kern="1200">
          <a:solidFill>
            <a:srgbClr val="000000"/>
          </a:solidFill>
          <a:latin typeface="+mn-lt"/>
          <a:ea typeface="+mn-ea"/>
          <a:cs typeface="+mn-cs"/>
        </a:defRPr>
      </a:lvl2pPr>
      <a:lvl3pPr marL="1273531" indent="-254706" algn="l" defTabSz="509412" rtl="0" eaLnBrk="1" latinLnBrk="0" hangingPunct="1">
        <a:spcBef>
          <a:spcPct val="20000"/>
        </a:spcBef>
        <a:buFont typeface="Arial"/>
        <a:buChar char="•"/>
        <a:defRPr sz="2700" kern="1200">
          <a:solidFill>
            <a:srgbClr val="000000"/>
          </a:solidFill>
          <a:latin typeface="+mn-lt"/>
          <a:ea typeface="+mn-ea"/>
          <a:cs typeface="+mn-cs"/>
        </a:defRPr>
      </a:lvl3pPr>
      <a:lvl4pPr marL="1782943" indent="-254706" algn="l" defTabSz="509412" rtl="0" eaLnBrk="1" latinLnBrk="0" hangingPunct="1">
        <a:spcBef>
          <a:spcPct val="20000"/>
        </a:spcBef>
        <a:buFont typeface="Arial"/>
        <a:buChar char="–"/>
        <a:defRPr sz="2200" kern="1200">
          <a:solidFill>
            <a:srgbClr val="000000"/>
          </a:solidFill>
          <a:latin typeface="+mn-lt"/>
          <a:ea typeface="+mn-ea"/>
          <a:cs typeface="+mn-cs"/>
        </a:defRPr>
      </a:lvl4pPr>
      <a:lvl5pPr marL="2292355" indent="-254706" algn="l" defTabSz="509412" rtl="0" eaLnBrk="1" latinLnBrk="0" hangingPunct="1">
        <a:spcBef>
          <a:spcPct val="20000"/>
        </a:spcBef>
        <a:buFont typeface="Arial"/>
        <a:buChar char="»"/>
        <a:defRPr sz="2200" kern="1200">
          <a:solidFill>
            <a:srgbClr val="000000"/>
          </a:solidFill>
          <a:latin typeface="+mn-lt"/>
          <a:ea typeface="+mn-ea"/>
          <a:cs typeface="+mn-cs"/>
        </a:defRPr>
      </a:lvl5pPr>
      <a:lvl6pPr marL="2801767" indent="-254706" algn="l" defTabSz="509412" rtl="0" eaLnBrk="1" latinLnBrk="0" hangingPunct="1">
        <a:spcBef>
          <a:spcPct val="20000"/>
        </a:spcBef>
        <a:buFont typeface="Arial"/>
        <a:buChar char="•"/>
        <a:defRPr sz="2200" kern="1200">
          <a:solidFill>
            <a:schemeClr val="tx1"/>
          </a:solidFill>
          <a:latin typeface="+mn-lt"/>
          <a:ea typeface="+mn-ea"/>
          <a:cs typeface="+mn-cs"/>
        </a:defRPr>
      </a:lvl6pPr>
      <a:lvl7pPr marL="3311180" indent="-254706" algn="l" defTabSz="509412" rtl="0" eaLnBrk="1" latinLnBrk="0" hangingPunct="1">
        <a:spcBef>
          <a:spcPct val="20000"/>
        </a:spcBef>
        <a:buFont typeface="Arial"/>
        <a:buChar char="•"/>
        <a:defRPr sz="2200" kern="1200">
          <a:solidFill>
            <a:schemeClr val="tx1"/>
          </a:solidFill>
          <a:latin typeface="+mn-lt"/>
          <a:ea typeface="+mn-ea"/>
          <a:cs typeface="+mn-cs"/>
        </a:defRPr>
      </a:lvl7pPr>
      <a:lvl8pPr marL="3820592" indent="-254706" algn="l" defTabSz="509412" rtl="0" eaLnBrk="1" latinLnBrk="0" hangingPunct="1">
        <a:spcBef>
          <a:spcPct val="20000"/>
        </a:spcBef>
        <a:buFont typeface="Arial"/>
        <a:buChar char="•"/>
        <a:defRPr sz="2200" kern="1200">
          <a:solidFill>
            <a:schemeClr val="tx1"/>
          </a:solidFill>
          <a:latin typeface="+mn-lt"/>
          <a:ea typeface="+mn-ea"/>
          <a:cs typeface="+mn-cs"/>
        </a:defRPr>
      </a:lvl8pPr>
      <a:lvl9pPr marL="4330004" indent="-254706" algn="l" defTabSz="509412"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5.png"/><Relationship Id="rId4" Type="http://schemas.microsoft.com/office/2007/relationships/hdphoto" Target="../media/hdphoto5.wdp"/></Relationships>
</file>

<file path=ppt/slides/_rels/slide15.xml.rels><?xml version="1.0" encoding="UTF-8" standalone="yes"?>
<Relationships xmlns="http://schemas.openxmlformats.org/package/2006/relationships"><Relationship Id="rId3" Type="http://schemas.openxmlformats.org/officeDocument/2006/relationships/hyperlink" Target="https://www.google.com/url?q=https://en.wikipedia.org/wiki/The_Very_Hungry_Caterpillar&amp;sa=U&amp;sqi=2&amp;pjf=1&amp;ved=0ahUKEwi0vqr3yePKAhXMVD4KHfC1DLkQwW4IFjAA&amp;usg=AFQjCNH3ZBUzRyLsPDcDjlgtX1X1NaiMjg" TargetMode="External"/><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5.png"/><Relationship Id="rId4" Type="http://schemas.microsoft.com/office/2007/relationships/hdphoto" Target="../media/hdphoto6.wdp"/></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2.pn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microsoft.com/office/2007/relationships/hdphoto" Target="../media/hdphoto7.wdp"/></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microsoft.com/office/2007/relationships/hdphoto" Target="../media/hdphoto1.wdp"/></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11.png"/><Relationship Id="rId4" Type="http://schemas.microsoft.com/office/2007/relationships/hdphoto" Target="../media/hdphoto3.wdp"/></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microsoft.com/office/2007/relationships/hdphoto" Target="../media/hdphoto3.wdp"/><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2.png"/><Relationship Id="rId4" Type="http://schemas.microsoft.com/office/2007/relationships/hdphoto" Target="../media/hdphoto2.wdp"/></Relationships>
</file>

<file path=ppt/slides/_rels/slide3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jpe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image" Target="../media/image15.jpeg"/></Relationships>
</file>

<file path=ppt/slides/_rels/slide31.xml.rels><?xml version="1.0" encoding="UTF-8" standalone="yes"?>
<Relationships xmlns="http://schemas.openxmlformats.org/package/2006/relationships"><Relationship Id="rId8" Type="http://schemas.microsoft.com/office/2007/relationships/hdphoto" Target="../media/hdphoto8.wdp"/><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png"/><Relationship Id="rId10" Type="http://schemas.microsoft.com/office/2007/relationships/hdphoto" Target="../media/hdphoto9.wdp"/><Relationship Id="rId4" Type="http://schemas.openxmlformats.org/officeDocument/2006/relationships/image" Target="../media/image21.jpeg"/><Relationship Id="rId9" Type="http://schemas.openxmlformats.org/officeDocument/2006/relationships/image" Target="../media/image25.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microsoft.com/office/2007/relationships/hdphoto" Target="../media/hdphoto3.wdp"/></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1.xml"/><Relationship Id="rId5" Type="http://schemas.openxmlformats.org/officeDocument/2006/relationships/image" Target="../media/image11.png"/><Relationship Id="rId4" Type="http://schemas.microsoft.com/office/2007/relationships/hdphoto" Target="../media/hdphoto3.wdp"/></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jpeg"/><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jpeg"/><Relationship Id="rId4" Type="http://schemas.openxmlformats.org/officeDocument/2006/relationships/image" Target="../media/image27.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microsoft.com/office/2007/relationships/hdphoto" Target="../media/hdphoto3.wdp"/></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microsoft.com/office/2007/relationships/hdphoto" Target="../media/hdphoto4.wdp"/></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1.xml"/><Relationship Id="rId5" Type="http://schemas.openxmlformats.org/officeDocument/2006/relationships/image" Target="../media/image11.png"/><Relationship Id="rId4" Type="http://schemas.microsoft.com/office/2007/relationships/hdphoto" Target="../media/hdphoto3.wdp"/></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1.xml"/><Relationship Id="rId4" Type="http://schemas.microsoft.com/office/2007/relationships/hdphoto" Target="../media/hdphoto3.wdp"/></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3.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1.xml"/><Relationship Id="rId4" Type="http://schemas.microsoft.com/office/2007/relationships/hdphoto" Target="../media/hdphoto3.wdp"/></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8.xml"/><Relationship Id="rId1" Type="http://schemas.openxmlformats.org/officeDocument/2006/relationships/slideLayout" Target="../slideLayouts/slideLayout1.xml"/><Relationship Id="rId5" Type="http://schemas.openxmlformats.org/officeDocument/2006/relationships/image" Target="../media/image11.png"/><Relationship Id="rId4" Type="http://schemas.microsoft.com/office/2007/relationships/hdphoto" Target="../media/hdphoto3.wdp"/></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0.xml"/><Relationship Id="rId1" Type="http://schemas.openxmlformats.org/officeDocument/2006/relationships/slideLayout" Target="../slideLayouts/slideLayout1.xml"/><Relationship Id="rId4" Type="http://schemas.microsoft.com/office/2007/relationships/hdphoto" Target="../media/hdphoto3.wdp"/></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1.xml"/><Relationship Id="rId5" Type="http://schemas.openxmlformats.org/officeDocument/2006/relationships/image" Target="../media/image11.png"/><Relationship Id="rId4" Type="http://schemas.microsoft.com/office/2007/relationships/hdphoto" Target="../media/hdphoto3.wdp"/></Relationships>
</file>

<file path=ppt/slides/_rels/slide5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5.png"/><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2.png"/><Relationship Id="rId4" Type="http://schemas.microsoft.com/office/2007/relationships/hdphoto" Target="../media/hdphoto2.wdp"/></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6.xml"/><Relationship Id="rId1" Type="http://schemas.openxmlformats.org/officeDocument/2006/relationships/slideLayout" Target="../slideLayouts/slideLayout1.xml"/><Relationship Id="rId4" Type="http://schemas.microsoft.com/office/2007/relationships/hdphoto" Target="../media/hdphoto3.wdp"/></Relationships>
</file>

<file path=ppt/slides/_rels/slide5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7.xml"/><Relationship Id="rId1" Type="http://schemas.openxmlformats.org/officeDocument/2006/relationships/slideLayout" Target="../slideLayouts/slideLayout2.xml"/><Relationship Id="rId5" Type="http://schemas.openxmlformats.org/officeDocument/2006/relationships/image" Target="../media/image5.png"/><Relationship Id="rId4" Type="http://schemas.microsoft.com/office/2007/relationships/hdphoto" Target="../media/hdphoto10.wdp"/></Relationships>
</file>

<file path=ppt/slides/_rels/slide5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2.pn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219200" y="5943600"/>
            <a:ext cx="8701461" cy="1056984"/>
          </a:xfrm>
          <a:prstGeom prst="rect">
            <a:avLst/>
          </a:prstGeom>
          <a:solidFill>
            <a:schemeClr val="bg1">
              <a:lumMod val="85000"/>
            </a:schemeClr>
          </a:solidFill>
        </p:spPr>
        <p:txBody>
          <a:bodyPr wrap="square" lIns="101882" tIns="50941" rIns="101882" bIns="50941" rtlCol="0">
            <a:spAutoFit/>
          </a:bodyPr>
          <a:lstStyle/>
          <a:p>
            <a:r>
              <a:rPr lang="en-US" sz="1300" dirty="0"/>
              <a:t>This module was developed by DeAnn Huinker, University of Wisconsin-</a:t>
            </a:r>
            <a:r>
              <a:rPr lang="en-US" sz="1300" dirty="0" smtClean="0"/>
              <a:t>Milwaukee.</a:t>
            </a:r>
          </a:p>
          <a:p>
            <a:endParaRPr lang="en-US" sz="1000" dirty="0"/>
          </a:p>
          <a:p>
            <a:r>
              <a:rPr lang="en-US" sz="1300" dirty="0"/>
              <a:t>These materials are part of the</a:t>
            </a:r>
            <a:r>
              <a:rPr lang="en-US" sz="1300" b="1" dirty="0"/>
              <a:t> </a:t>
            </a:r>
            <a:r>
              <a:rPr lang="en-US" sz="1300" b="1" i="1" dirty="0"/>
              <a:t>Principles to Actions</a:t>
            </a:r>
            <a:r>
              <a:rPr lang="en-US" sz="1300" b="1" dirty="0"/>
              <a:t> </a:t>
            </a:r>
            <a:r>
              <a:rPr lang="en-US" sz="1300" b="1" i="1" dirty="0"/>
              <a:t>Professional Learning Toolkit: Teaching and Learning</a:t>
            </a:r>
            <a:r>
              <a:rPr lang="en-US" sz="1300" dirty="0"/>
              <a:t> created by the NCTM project team that includes: Margaret Smith (chair), Victoria Bill (co-chair), Melissa Boston, Fredrick Dillon, Amy Hillen, DeAnn Huinker, Stephen Miller, Lynn Raith, and Michael Steele.</a:t>
            </a:r>
          </a:p>
        </p:txBody>
      </p:sp>
      <p:sp>
        <p:nvSpPr>
          <p:cNvPr id="9" name="Text Placeholder 4"/>
          <p:cNvSpPr txBox="1">
            <a:spLocks/>
          </p:cNvSpPr>
          <p:nvPr/>
        </p:nvSpPr>
        <p:spPr>
          <a:xfrm>
            <a:off x="1066800" y="373580"/>
            <a:ext cx="8818317" cy="5417620"/>
          </a:xfrm>
          <a:prstGeom prst="rect">
            <a:avLst/>
          </a:prstGeom>
          <a:solidFill>
            <a:schemeClr val="tx2">
              <a:lumMod val="50000"/>
            </a:schemeClr>
          </a:solidFill>
          <a:ln>
            <a:noFill/>
          </a:ln>
          <a:effectLst>
            <a:outerShdw blurRad="50800" dist="38100" dir="2700000">
              <a:srgbClr val="000000">
                <a:alpha val="43000"/>
              </a:srgbClr>
            </a:outerShdw>
          </a:effectLst>
        </p:spPr>
        <p:txBody>
          <a:bodyPr vert="horz" lIns="101882" tIns="50941" rIns="101882" bIns="50941" rtlCol="0" anchor="t">
            <a:noAutofit/>
          </a:bodyPr>
          <a:lstStyle>
            <a:lvl1pPr marL="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18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spcAft>
                <a:spcPts val="669"/>
              </a:spcAft>
              <a:defRPr/>
            </a:pPr>
            <a:endParaRPr lang="en-US" sz="1600" b="1" i="1" dirty="0" smtClean="0">
              <a:solidFill>
                <a:schemeClr val="bg1"/>
              </a:solidFill>
              <a:ea typeface="Verdana" pitchFamily="34" charset="0"/>
              <a:cs typeface="Verdana"/>
            </a:endParaRPr>
          </a:p>
          <a:p>
            <a:pPr>
              <a:spcAft>
                <a:spcPts val="669"/>
              </a:spcAft>
              <a:defRPr/>
            </a:pPr>
            <a:r>
              <a:rPr lang="en-US" sz="3600" b="1" i="1" dirty="0" smtClean="0">
                <a:solidFill>
                  <a:schemeClr val="bg1"/>
                </a:solidFill>
                <a:ea typeface="Verdana" pitchFamily="34" charset="0"/>
                <a:cs typeface="Verdana"/>
              </a:rPr>
              <a:t>Principles </a:t>
            </a:r>
            <a:r>
              <a:rPr lang="en-US" sz="3600" b="1" i="1" dirty="0">
                <a:solidFill>
                  <a:schemeClr val="bg1"/>
                </a:solidFill>
                <a:ea typeface="Verdana" pitchFamily="34" charset="0"/>
                <a:cs typeface="Verdana"/>
              </a:rPr>
              <a:t>to Actions</a:t>
            </a:r>
          </a:p>
          <a:p>
            <a:pPr lvl="0">
              <a:defRPr/>
            </a:pPr>
            <a:r>
              <a:rPr lang="en-US" sz="3600" b="1" i="1" dirty="0">
                <a:solidFill>
                  <a:schemeClr val="bg1"/>
                </a:solidFill>
                <a:ea typeface="Verdana" pitchFamily="34" charset="0"/>
                <a:cs typeface="Verdana"/>
              </a:rPr>
              <a:t>Effective Mathematics Teaching Practices</a:t>
            </a:r>
          </a:p>
          <a:p>
            <a:pPr lvl="0">
              <a:defRPr/>
            </a:pPr>
            <a:endParaRPr lang="en-US" sz="4400" b="1" dirty="0">
              <a:solidFill>
                <a:srgbClr val="FFFFFF"/>
              </a:solidFill>
            </a:endParaRPr>
          </a:p>
          <a:p>
            <a:pPr lvl="0">
              <a:defRPr/>
            </a:pPr>
            <a:r>
              <a:rPr lang="en-US" sz="3800" b="1" dirty="0">
                <a:solidFill>
                  <a:srgbClr val="FFFFFF"/>
                </a:solidFill>
              </a:rPr>
              <a:t>The Case of </a:t>
            </a:r>
            <a:r>
              <a:rPr lang="en-US" sz="3800" b="1" dirty="0" smtClean="0">
                <a:solidFill>
                  <a:srgbClr val="FFFFFF"/>
                </a:solidFill>
              </a:rPr>
              <a:t>Ms. Bouchard</a:t>
            </a:r>
            <a:r>
              <a:rPr lang="en-US" sz="3800" b="1" dirty="0">
                <a:solidFill>
                  <a:srgbClr val="FFFFFF"/>
                </a:solidFill>
              </a:rPr>
              <a:t/>
            </a:r>
            <a:br>
              <a:rPr lang="en-US" sz="3800" b="1" dirty="0">
                <a:solidFill>
                  <a:srgbClr val="FFFFFF"/>
                </a:solidFill>
              </a:rPr>
            </a:br>
            <a:r>
              <a:rPr lang="en-US" sz="3800" b="1" dirty="0">
                <a:solidFill>
                  <a:srgbClr val="FFFFFF"/>
                </a:solidFill>
              </a:rPr>
              <a:t>and the </a:t>
            </a:r>
            <a:r>
              <a:rPr lang="en-US" sz="3800" b="1" dirty="0" smtClean="0">
                <a:solidFill>
                  <a:srgbClr val="FFFFFF"/>
                </a:solidFill>
              </a:rPr>
              <a:t>Hungry Caterpillar Task </a:t>
            </a:r>
            <a:endParaRPr lang="en-US" sz="3800" b="1" dirty="0">
              <a:solidFill>
                <a:srgbClr val="FFFFFF"/>
              </a:solidFill>
            </a:endParaRPr>
          </a:p>
          <a:p>
            <a:r>
              <a:rPr lang="en-US" sz="3800" b="1" dirty="0">
                <a:solidFill>
                  <a:srgbClr val="FFFFFF"/>
                </a:solidFill>
                <a:cs typeface="Verdana"/>
              </a:rPr>
              <a:t>Grade </a:t>
            </a:r>
            <a:r>
              <a:rPr lang="en-US" sz="3800" b="1" dirty="0" smtClean="0">
                <a:solidFill>
                  <a:srgbClr val="FFFFFF"/>
                </a:solidFill>
                <a:cs typeface="Verdana"/>
              </a:rPr>
              <a:t>1</a:t>
            </a:r>
            <a:endParaRPr lang="en-US" sz="3800" b="1" dirty="0">
              <a:solidFill>
                <a:srgbClr val="FFFFFF"/>
              </a:solidFill>
              <a:cs typeface="Verdana"/>
            </a:endParaRPr>
          </a:p>
        </p:txBody>
      </p:sp>
    </p:spTree>
    <p:extLst>
      <p:ext uri="{BB962C8B-B14F-4D97-AF65-F5344CB8AC3E}">
        <p14:creationId xmlns:p14="http://schemas.microsoft.com/office/powerpoint/2010/main" val="28777827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341121" y="2504440"/>
            <a:ext cx="8130541" cy="3799840"/>
          </a:xfrm>
          <a:prstGeom prst="rect">
            <a:avLst/>
          </a:prstGeom>
        </p:spPr>
        <p:txBody>
          <a:bodyPr lIns="101882" tIns="50941" rIns="101882" bIns="50941">
            <a:noAutofit/>
          </a:bodyPr>
          <a:lstStyle/>
          <a:p>
            <a:r>
              <a:rPr lang="en-US" sz="3600" dirty="0">
                <a:solidFill>
                  <a:srgbClr val="000000"/>
                </a:solidFill>
              </a:rPr>
              <a:t>“Those practices at the heart </a:t>
            </a:r>
            <a:r>
              <a:rPr lang="en-US" sz="3600" dirty="0" smtClean="0">
                <a:solidFill>
                  <a:srgbClr val="000000"/>
                </a:solidFill>
              </a:rPr>
              <a:t>of </a:t>
            </a:r>
            <a:r>
              <a:rPr lang="en-US" sz="3600" dirty="0">
                <a:solidFill>
                  <a:srgbClr val="000000"/>
                </a:solidFill>
              </a:rPr>
              <a:t>the work of teaching that are </a:t>
            </a:r>
            <a:r>
              <a:rPr lang="en-US" sz="3600" dirty="0" smtClean="0">
                <a:solidFill>
                  <a:srgbClr val="000000"/>
                </a:solidFill>
              </a:rPr>
              <a:t>most </a:t>
            </a:r>
            <a:r>
              <a:rPr lang="en-US" sz="3600" dirty="0">
                <a:solidFill>
                  <a:srgbClr val="000000"/>
                </a:solidFill>
              </a:rPr>
              <a:t>likely to affect student learning.” </a:t>
            </a:r>
          </a:p>
          <a:p>
            <a:endParaRPr lang="en-US" sz="4000" dirty="0">
              <a:solidFill>
                <a:srgbClr val="000000"/>
              </a:solidFill>
            </a:endParaRPr>
          </a:p>
          <a:p>
            <a:r>
              <a:rPr lang="en-US" sz="4000" dirty="0">
                <a:solidFill>
                  <a:srgbClr val="000000"/>
                </a:solidFill>
              </a:rPr>
              <a:t>			</a:t>
            </a:r>
            <a:r>
              <a:rPr lang="en-US" sz="2800" dirty="0">
                <a:solidFill>
                  <a:srgbClr val="000000"/>
                </a:solidFill>
              </a:rPr>
              <a:t>(Ball &amp; Forzani, 2010, p 45)</a:t>
            </a:r>
            <a:endParaRPr lang="en-US" sz="3100" dirty="0">
              <a:solidFill>
                <a:srgbClr val="000000"/>
              </a:solidFill>
            </a:endParaRPr>
          </a:p>
        </p:txBody>
      </p:sp>
      <p:sp>
        <p:nvSpPr>
          <p:cNvPr id="8" name="TextBox 7"/>
          <p:cNvSpPr txBox="1"/>
          <p:nvPr/>
        </p:nvSpPr>
        <p:spPr>
          <a:xfrm>
            <a:off x="670561" y="6934200"/>
            <a:ext cx="9387840" cy="838200"/>
          </a:xfrm>
          <a:prstGeom prst="rect">
            <a:avLst/>
          </a:prstGeom>
          <a:solidFill>
            <a:schemeClr val="bg1">
              <a:lumMod val="85000"/>
            </a:schemeClr>
          </a:solidFill>
        </p:spPr>
        <p:txBody>
          <a:bodyPr wrap="square" lIns="101882" tIns="50941" rIns="101882" bIns="50941" rtlCol="0" anchor="ctr">
            <a:noAutofit/>
          </a:bodyPr>
          <a:lstStyle/>
          <a:p>
            <a:r>
              <a:rPr lang="en-US" sz="1800" dirty="0">
                <a:solidFill>
                  <a:srgbClr val="000000"/>
                </a:solidFill>
              </a:rPr>
              <a:t>Ball, D. L, &amp; Forzani, F. M. (2010). Teaching skillful teaching. </a:t>
            </a:r>
            <a:r>
              <a:rPr lang="en-US" sz="1800" i="1" dirty="0">
                <a:solidFill>
                  <a:srgbClr val="000000"/>
                </a:solidFill>
              </a:rPr>
              <a:t>Educational Leadership, 68</a:t>
            </a:r>
            <a:r>
              <a:rPr lang="en-US" sz="1800" dirty="0">
                <a:solidFill>
                  <a:srgbClr val="000000"/>
                </a:solidFill>
              </a:rPr>
              <a:t>(4), 40-45.</a:t>
            </a:r>
          </a:p>
        </p:txBody>
      </p:sp>
      <p:sp>
        <p:nvSpPr>
          <p:cNvPr id="2" name="TextBox 1"/>
          <p:cNvSpPr txBox="1"/>
          <p:nvPr/>
        </p:nvSpPr>
        <p:spPr>
          <a:xfrm>
            <a:off x="1341120" y="690881"/>
            <a:ext cx="7955279" cy="1210873"/>
          </a:xfrm>
          <a:prstGeom prst="rect">
            <a:avLst/>
          </a:prstGeom>
          <a:noFill/>
        </p:spPr>
        <p:txBody>
          <a:bodyPr wrap="square" lIns="101882" tIns="50941" rIns="101882" bIns="50941" rtlCol="0">
            <a:spAutoFit/>
          </a:bodyPr>
          <a:lstStyle/>
          <a:p>
            <a:pPr algn="ctr"/>
            <a:r>
              <a:rPr lang="en-US" sz="3600" b="1" dirty="0">
                <a:solidFill>
                  <a:srgbClr val="000000"/>
                </a:solidFill>
              </a:rPr>
              <a:t>High-leverage, Effective </a:t>
            </a:r>
          </a:p>
          <a:p>
            <a:pPr algn="ctr"/>
            <a:r>
              <a:rPr lang="en-US" sz="3600" b="1" dirty="0">
                <a:solidFill>
                  <a:srgbClr val="000000"/>
                </a:solidFill>
              </a:rPr>
              <a:t>Mathematics Teaching Practices</a:t>
            </a:r>
          </a:p>
        </p:txBody>
      </p:sp>
      <p:sp>
        <p:nvSpPr>
          <p:cNvPr id="3" name="TextBox 2"/>
          <p:cNvSpPr txBox="1"/>
          <p:nvPr/>
        </p:nvSpPr>
        <p:spPr>
          <a:xfrm>
            <a:off x="2146968" y="5363411"/>
            <a:ext cx="205754" cy="410654"/>
          </a:xfrm>
          <a:prstGeom prst="rect">
            <a:avLst/>
          </a:prstGeom>
          <a:noFill/>
        </p:spPr>
        <p:txBody>
          <a:bodyPr wrap="none" lIns="101882" tIns="50941" rIns="101882" bIns="50941" rtlCol="0">
            <a:spAutoFit/>
          </a:bodyPr>
          <a:lstStyle/>
          <a:p>
            <a:endParaRPr lang="en-US" dirty="0"/>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28800" y="4495800"/>
            <a:ext cx="1422400" cy="1592687"/>
          </a:xfrm>
          <a:prstGeom prst="rect">
            <a:avLst/>
          </a:prstGeom>
        </p:spPr>
      </p:pic>
    </p:spTree>
    <p:extLst>
      <p:ext uri="{BB962C8B-B14F-4D97-AF65-F5344CB8AC3E}">
        <p14:creationId xmlns:p14="http://schemas.microsoft.com/office/powerpoint/2010/main" val="88571470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1220" y="172720"/>
            <a:ext cx="8600440" cy="863600"/>
          </a:xfrm>
        </p:spPr>
        <p:txBody>
          <a:bodyPr>
            <a:noAutofit/>
          </a:bodyPr>
          <a:lstStyle/>
          <a:p>
            <a:pPr>
              <a:lnSpc>
                <a:spcPct val="90000"/>
              </a:lnSpc>
            </a:pPr>
            <a:r>
              <a:rPr lang="en-US" sz="3600" b="1" dirty="0"/>
              <a:t>Effective Mathematics Teaching Practices</a:t>
            </a:r>
          </a:p>
        </p:txBody>
      </p:sp>
      <p:sp>
        <p:nvSpPr>
          <p:cNvPr id="3" name="Content Placeholder 2"/>
          <p:cNvSpPr>
            <a:spLocks noGrp="1"/>
          </p:cNvSpPr>
          <p:nvPr>
            <p:ph idx="1"/>
          </p:nvPr>
        </p:nvSpPr>
        <p:spPr>
          <a:xfrm>
            <a:off x="838200" y="1209040"/>
            <a:ext cx="9265027" cy="6304280"/>
          </a:xfrm>
          <a:noFill/>
        </p:spPr>
        <p:txBody>
          <a:bodyPr anchor="t">
            <a:noAutofit/>
          </a:bodyPr>
          <a:lstStyle/>
          <a:p>
            <a:pPr marL="566014" indent="-431585" defTabSz="640303">
              <a:spcBef>
                <a:spcPts val="1337"/>
              </a:spcBef>
              <a:buNone/>
            </a:pPr>
            <a:r>
              <a:rPr lang="en-US" sz="3000" dirty="0"/>
              <a:t>1.	Establish mathematics goals to focus learning.</a:t>
            </a:r>
          </a:p>
          <a:p>
            <a:pPr marL="566014" indent="-431585" defTabSz="640303">
              <a:spcBef>
                <a:spcPts val="1337"/>
              </a:spcBef>
              <a:buNone/>
            </a:pPr>
            <a:r>
              <a:rPr lang="en-US" sz="3000" dirty="0"/>
              <a:t>2.	Implement tasks that promote reasoning and </a:t>
            </a:r>
            <a:br>
              <a:rPr lang="en-US" sz="3000" dirty="0"/>
            </a:br>
            <a:r>
              <a:rPr lang="en-US" sz="3000" dirty="0"/>
              <a:t>problem solving.</a:t>
            </a:r>
          </a:p>
          <a:p>
            <a:pPr marL="566014" indent="-431585" defTabSz="640303">
              <a:spcBef>
                <a:spcPts val="1337"/>
              </a:spcBef>
              <a:buNone/>
            </a:pPr>
            <a:r>
              <a:rPr lang="en-US" sz="3000" dirty="0"/>
              <a:t>3.	Use and connect mathematical representations.</a:t>
            </a:r>
          </a:p>
          <a:p>
            <a:pPr marL="566014" indent="-431585">
              <a:spcBef>
                <a:spcPts val="1337"/>
              </a:spcBef>
              <a:buNone/>
            </a:pPr>
            <a:r>
              <a:rPr lang="en-US" sz="3000" dirty="0"/>
              <a:t>4.	Facilitate meaningful mathematical discourse. </a:t>
            </a:r>
          </a:p>
          <a:p>
            <a:pPr marL="566014" indent="-431585">
              <a:spcBef>
                <a:spcPts val="1337"/>
              </a:spcBef>
              <a:buNone/>
            </a:pPr>
            <a:r>
              <a:rPr lang="en-US" sz="3000" dirty="0"/>
              <a:t>5.	Pose purposeful questions.</a:t>
            </a:r>
          </a:p>
          <a:p>
            <a:pPr marL="566014" indent="-431585" defTabSz="758813">
              <a:spcBef>
                <a:spcPts val="1337"/>
              </a:spcBef>
              <a:buNone/>
            </a:pPr>
            <a:r>
              <a:rPr lang="en-US" sz="3000" dirty="0"/>
              <a:t>6.</a:t>
            </a:r>
            <a:r>
              <a:rPr lang="en-US" sz="3000" spc="-33" dirty="0"/>
              <a:t>	</a:t>
            </a:r>
            <a:r>
              <a:rPr lang="en-US" sz="3000" spc="-11" dirty="0"/>
              <a:t>Build </a:t>
            </a:r>
            <a:r>
              <a:rPr lang="en-US" sz="3000" spc="-56" dirty="0"/>
              <a:t>procedural</a:t>
            </a:r>
            <a:r>
              <a:rPr lang="en-US" sz="3000" spc="-11" dirty="0"/>
              <a:t> </a:t>
            </a:r>
            <a:r>
              <a:rPr lang="en-US" sz="3000" spc="-78" dirty="0"/>
              <a:t>fluency </a:t>
            </a:r>
            <a:r>
              <a:rPr lang="en-US" sz="3000" spc="-100" dirty="0"/>
              <a:t>from</a:t>
            </a:r>
            <a:r>
              <a:rPr lang="en-US" sz="3000" spc="-78" dirty="0"/>
              <a:t> conceptual understanding</a:t>
            </a:r>
            <a:r>
              <a:rPr lang="en-US" sz="3000" dirty="0"/>
              <a:t>.</a:t>
            </a:r>
          </a:p>
          <a:p>
            <a:pPr marL="566014" indent="-431585" defTabSz="758813">
              <a:spcBef>
                <a:spcPts val="1337"/>
              </a:spcBef>
              <a:buNone/>
            </a:pPr>
            <a:r>
              <a:rPr lang="en-US" sz="3000" dirty="0"/>
              <a:t>7.	Support productive struggle in learning mathematics. </a:t>
            </a:r>
          </a:p>
          <a:p>
            <a:pPr marL="566014" indent="-431585" defTabSz="758813">
              <a:spcBef>
                <a:spcPts val="1337"/>
              </a:spcBef>
              <a:buNone/>
            </a:pPr>
            <a:r>
              <a:rPr lang="en-US" sz="3000" dirty="0"/>
              <a:t>8.	Elicit and use evidence of student thinking.</a:t>
            </a:r>
          </a:p>
        </p:txBody>
      </p:sp>
      <p:cxnSp>
        <p:nvCxnSpPr>
          <p:cNvPr id="6" name="Straight Connector 5"/>
          <p:cNvCxnSpPr/>
          <p:nvPr/>
        </p:nvCxnSpPr>
        <p:spPr>
          <a:xfrm>
            <a:off x="1341120" y="934810"/>
            <a:ext cx="8731985" cy="0"/>
          </a:xfrm>
          <a:prstGeom prst="line">
            <a:avLst/>
          </a:prstGeom>
          <a:ln w="38100" cmpd="sng">
            <a:gradFill flip="none" rotWithShape="1">
              <a:gsLst>
                <a:gs pos="40000">
                  <a:schemeClr val="accent1"/>
                </a:gs>
                <a:gs pos="100000">
                  <a:prstClr val="white"/>
                </a:gs>
              </a:gsLst>
              <a:lin ang="0" scaled="1"/>
              <a:tileRect/>
            </a:gra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5717160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1220" y="172720"/>
            <a:ext cx="8600440" cy="863600"/>
          </a:xfrm>
        </p:spPr>
        <p:txBody>
          <a:bodyPr>
            <a:noAutofit/>
          </a:bodyPr>
          <a:lstStyle/>
          <a:p>
            <a:pPr>
              <a:lnSpc>
                <a:spcPct val="90000"/>
              </a:lnSpc>
            </a:pPr>
            <a:r>
              <a:rPr lang="en-US" sz="3600" b="1" dirty="0"/>
              <a:t>Effective Mathematics Teaching Practices</a:t>
            </a:r>
          </a:p>
        </p:txBody>
      </p:sp>
      <p:sp>
        <p:nvSpPr>
          <p:cNvPr id="3" name="Content Placeholder 2"/>
          <p:cNvSpPr>
            <a:spLocks noGrp="1"/>
          </p:cNvSpPr>
          <p:nvPr>
            <p:ph idx="1"/>
          </p:nvPr>
        </p:nvSpPr>
        <p:spPr>
          <a:xfrm>
            <a:off x="838200" y="1209040"/>
            <a:ext cx="9265027" cy="6304280"/>
          </a:xfrm>
          <a:noFill/>
        </p:spPr>
        <p:txBody>
          <a:bodyPr anchor="t">
            <a:noAutofit/>
          </a:bodyPr>
          <a:lstStyle/>
          <a:p>
            <a:pPr marL="566014" indent="-431585" defTabSz="640303">
              <a:spcBef>
                <a:spcPts val="1337"/>
              </a:spcBef>
              <a:buNone/>
            </a:pPr>
            <a:r>
              <a:rPr lang="en-US" sz="3000" dirty="0"/>
              <a:t>1.	Establish mathematics </a:t>
            </a:r>
            <a:r>
              <a:rPr lang="en-US" sz="3000" b="1" dirty="0">
                <a:solidFill>
                  <a:srgbClr val="0000FF"/>
                </a:solidFill>
              </a:rPr>
              <a:t>goals</a:t>
            </a:r>
            <a:r>
              <a:rPr lang="en-US" sz="3000" dirty="0">
                <a:solidFill>
                  <a:srgbClr val="0000FF"/>
                </a:solidFill>
              </a:rPr>
              <a:t> </a:t>
            </a:r>
            <a:r>
              <a:rPr lang="en-US" sz="3000" dirty="0"/>
              <a:t>to focus learning.</a:t>
            </a:r>
          </a:p>
          <a:p>
            <a:pPr marL="566014" indent="-431585" defTabSz="640303">
              <a:spcBef>
                <a:spcPts val="1337"/>
              </a:spcBef>
              <a:buNone/>
            </a:pPr>
            <a:r>
              <a:rPr lang="en-US" sz="3000" dirty="0"/>
              <a:t>2.	Implement </a:t>
            </a:r>
            <a:r>
              <a:rPr lang="en-US" sz="3000" b="1" dirty="0">
                <a:solidFill>
                  <a:srgbClr val="1A1AFF"/>
                </a:solidFill>
              </a:rPr>
              <a:t>tasks</a:t>
            </a:r>
            <a:r>
              <a:rPr lang="en-US" sz="3000" dirty="0">
                <a:solidFill>
                  <a:srgbClr val="1A1AFF"/>
                </a:solidFill>
              </a:rPr>
              <a:t> </a:t>
            </a:r>
            <a:r>
              <a:rPr lang="en-US" sz="3000" dirty="0"/>
              <a:t>that promote reasoning and </a:t>
            </a:r>
            <a:br>
              <a:rPr lang="en-US" sz="3000" dirty="0"/>
            </a:br>
            <a:r>
              <a:rPr lang="en-US" sz="3000" dirty="0"/>
              <a:t>problem solving.</a:t>
            </a:r>
          </a:p>
          <a:p>
            <a:pPr marL="566014" indent="-431585" defTabSz="640303">
              <a:spcBef>
                <a:spcPts val="1337"/>
              </a:spcBef>
              <a:buNone/>
            </a:pPr>
            <a:r>
              <a:rPr lang="en-US" sz="3000" dirty="0"/>
              <a:t>3.	Use and connect mathematical </a:t>
            </a:r>
            <a:r>
              <a:rPr lang="en-US" sz="3000" b="1" dirty="0">
                <a:solidFill>
                  <a:srgbClr val="1A1AFF"/>
                </a:solidFill>
              </a:rPr>
              <a:t>representations</a:t>
            </a:r>
            <a:r>
              <a:rPr lang="en-US" sz="3000" dirty="0"/>
              <a:t>.</a:t>
            </a:r>
          </a:p>
          <a:p>
            <a:pPr marL="566014" indent="-431585">
              <a:spcBef>
                <a:spcPts val="1337"/>
              </a:spcBef>
              <a:buNone/>
            </a:pPr>
            <a:r>
              <a:rPr lang="en-US" sz="3000" dirty="0"/>
              <a:t>4.	Facilitate meaningful mathematical </a:t>
            </a:r>
            <a:r>
              <a:rPr lang="en-US" sz="3000" b="1" dirty="0">
                <a:solidFill>
                  <a:srgbClr val="1A1AFF"/>
                </a:solidFill>
              </a:rPr>
              <a:t>discourse</a:t>
            </a:r>
            <a:r>
              <a:rPr lang="en-US" sz="3000" dirty="0">
                <a:solidFill>
                  <a:srgbClr val="1A1AFF"/>
                </a:solidFill>
              </a:rPr>
              <a:t>. </a:t>
            </a:r>
          </a:p>
          <a:p>
            <a:pPr marL="566014" indent="-431585">
              <a:spcBef>
                <a:spcPts val="1337"/>
              </a:spcBef>
              <a:buNone/>
            </a:pPr>
            <a:r>
              <a:rPr lang="en-US" sz="3000" dirty="0"/>
              <a:t>5.	Pose purposeful </a:t>
            </a:r>
            <a:r>
              <a:rPr lang="en-US" sz="3000" b="1" dirty="0">
                <a:solidFill>
                  <a:srgbClr val="1A1AFF"/>
                </a:solidFill>
              </a:rPr>
              <a:t>questions</a:t>
            </a:r>
            <a:r>
              <a:rPr lang="en-US" sz="3000" dirty="0"/>
              <a:t>.</a:t>
            </a:r>
          </a:p>
          <a:p>
            <a:pPr marL="566014" indent="-431585" defTabSz="758813">
              <a:spcBef>
                <a:spcPts val="1337"/>
              </a:spcBef>
              <a:buNone/>
            </a:pPr>
            <a:r>
              <a:rPr lang="en-US" sz="3000" dirty="0"/>
              <a:t>6.</a:t>
            </a:r>
            <a:r>
              <a:rPr lang="en-US" sz="3000" spc="-33" dirty="0"/>
              <a:t>	</a:t>
            </a:r>
            <a:r>
              <a:rPr lang="en-US" sz="3000" spc="-11" dirty="0"/>
              <a:t>Build </a:t>
            </a:r>
            <a:r>
              <a:rPr lang="en-US" sz="3000" spc="-56" dirty="0"/>
              <a:t>procedural</a:t>
            </a:r>
            <a:r>
              <a:rPr lang="en-US" sz="3000" spc="-11" dirty="0"/>
              <a:t> </a:t>
            </a:r>
            <a:r>
              <a:rPr lang="en-US" sz="3000" b="1" spc="-78" dirty="0">
                <a:solidFill>
                  <a:srgbClr val="1A1AFF"/>
                </a:solidFill>
              </a:rPr>
              <a:t>fluency</a:t>
            </a:r>
            <a:r>
              <a:rPr lang="en-US" sz="3000" spc="-78" dirty="0">
                <a:solidFill>
                  <a:srgbClr val="1A1AFF"/>
                </a:solidFill>
              </a:rPr>
              <a:t> </a:t>
            </a:r>
            <a:r>
              <a:rPr lang="en-US" sz="3000" spc="-100" dirty="0"/>
              <a:t>from</a:t>
            </a:r>
            <a:r>
              <a:rPr lang="en-US" sz="3000" spc="-78" dirty="0"/>
              <a:t> conceptual </a:t>
            </a:r>
            <a:r>
              <a:rPr lang="en-US" sz="3000" b="1" spc="-78" dirty="0">
                <a:solidFill>
                  <a:srgbClr val="0000FF"/>
                </a:solidFill>
              </a:rPr>
              <a:t>understanding</a:t>
            </a:r>
            <a:r>
              <a:rPr lang="en-US" sz="3000" dirty="0"/>
              <a:t>.</a:t>
            </a:r>
          </a:p>
          <a:p>
            <a:pPr marL="566014" indent="-431585" defTabSz="758813">
              <a:spcBef>
                <a:spcPts val="1337"/>
              </a:spcBef>
              <a:buNone/>
            </a:pPr>
            <a:r>
              <a:rPr lang="en-US" sz="3000" dirty="0"/>
              <a:t>7.	Support productive</a:t>
            </a:r>
            <a:r>
              <a:rPr lang="en-US" sz="3000" b="1" dirty="0"/>
              <a:t> </a:t>
            </a:r>
            <a:r>
              <a:rPr lang="en-US" sz="3000" b="1" dirty="0">
                <a:solidFill>
                  <a:srgbClr val="1A1AFF"/>
                </a:solidFill>
              </a:rPr>
              <a:t>struggle </a:t>
            </a:r>
            <a:r>
              <a:rPr lang="en-US" sz="3000" dirty="0"/>
              <a:t>in learning mathematics. </a:t>
            </a:r>
          </a:p>
          <a:p>
            <a:pPr marL="566014" indent="-431585" defTabSz="758813">
              <a:spcBef>
                <a:spcPts val="1337"/>
              </a:spcBef>
              <a:buNone/>
            </a:pPr>
            <a:r>
              <a:rPr lang="en-US" sz="3000" dirty="0"/>
              <a:t>8.	Elicit and use </a:t>
            </a:r>
            <a:r>
              <a:rPr lang="en-US" sz="3000" b="1" dirty="0">
                <a:solidFill>
                  <a:srgbClr val="1A1AFF"/>
                </a:solidFill>
              </a:rPr>
              <a:t>evidence</a:t>
            </a:r>
            <a:r>
              <a:rPr lang="en-US" sz="3000" dirty="0">
                <a:solidFill>
                  <a:srgbClr val="1A1AFF"/>
                </a:solidFill>
              </a:rPr>
              <a:t> </a:t>
            </a:r>
            <a:r>
              <a:rPr lang="en-US" sz="3000" dirty="0"/>
              <a:t>of student thinking.</a:t>
            </a:r>
          </a:p>
        </p:txBody>
      </p:sp>
      <p:cxnSp>
        <p:nvCxnSpPr>
          <p:cNvPr id="6" name="Straight Connector 5"/>
          <p:cNvCxnSpPr/>
          <p:nvPr/>
        </p:nvCxnSpPr>
        <p:spPr>
          <a:xfrm>
            <a:off x="1341120" y="934810"/>
            <a:ext cx="8731985" cy="0"/>
          </a:xfrm>
          <a:prstGeom prst="line">
            <a:avLst/>
          </a:prstGeom>
          <a:ln w="38100" cmpd="sng">
            <a:gradFill flip="none" rotWithShape="1">
              <a:gsLst>
                <a:gs pos="40000">
                  <a:schemeClr val="accent1"/>
                </a:gs>
                <a:gs pos="100000">
                  <a:prstClr val="white"/>
                </a:gs>
              </a:gsLst>
              <a:lin ang="0" scaled="1"/>
              <a:tileRect/>
            </a:gra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6382877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781800" y="6477000"/>
            <a:ext cx="3282018" cy="126620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dirty="0"/>
          </a:p>
        </p:txBody>
      </p:sp>
      <p:sp>
        <p:nvSpPr>
          <p:cNvPr id="7" name="Rectangle 6"/>
          <p:cNvSpPr/>
          <p:nvPr/>
        </p:nvSpPr>
        <p:spPr>
          <a:xfrm>
            <a:off x="0" y="0"/>
            <a:ext cx="1508760" cy="776777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dirty="0"/>
          </a:p>
        </p:txBody>
      </p:sp>
      <p:pic>
        <p:nvPicPr>
          <p:cNvPr id="6" name="Picture 5" descr="14861 principles to action cover bar 1.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1"/>
            <a:ext cx="609599" cy="7782880"/>
          </a:xfrm>
          <a:prstGeom prst="rect">
            <a:avLst/>
          </a:prstGeom>
        </p:spPr>
      </p:pic>
      <p:graphicFrame>
        <p:nvGraphicFramePr>
          <p:cNvPr id="4" name="Table 3"/>
          <p:cNvGraphicFramePr>
            <a:graphicFrameLocks noGrp="1"/>
          </p:cNvGraphicFramePr>
          <p:nvPr>
            <p:extLst>
              <p:ext uri="{D42A27DB-BD31-4B8C-83A1-F6EECF244321}">
                <p14:modId xmlns:p14="http://schemas.microsoft.com/office/powerpoint/2010/main" val="2864105568"/>
              </p:ext>
            </p:extLst>
          </p:nvPr>
        </p:nvGraphicFramePr>
        <p:xfrm>
          <a:off x="228600" y="76200"/>
          <a:ext cx="8991600" cy="7616871"/>
        </p:xfrm>
        <a:graphic>
          <a:graphicData uri="http://schemas.openxmlformats.org/drawingml/2006/table">
            <a:tbl>
              <a:tblPr firstRow="1" bandRow="1">
                <a:tableStyleId>{5C22544A-7EE6-4342-B048-85BDC9FD1C3A}</a:tableStyleId>
              </a:tblPr>
              <a:tblGrid>
                <a:gridCol w="8991600"/>
              </a:tblGrid>
              <a:tr h="479929">
                <a:tc>
                  <a:txBody>
                    <a:bodyPr/>
                    <a:lstStyle/>
                    <a:p>
                      <a:pPr marL="0" marR="0" algn="ctr">
                        <a:spcBef>
                          <a:spcPts val="0"/>
                        </a:spcBef>
                        <a:spcAft>
                          <a:spcPts val="0"/>
                        </a:spcAft>
                      </a:pPr>
                      <a:r>
                        <a:rPr lang="en-US" sz="2700" b="1" spc="5" dirty="0" smtClean="0">
                          <a:effectLst/>
                          <a:latin typeface="+mn-lt"/>
                          <a:ea typeface="Times New Roman"/>
                          <a:cs typeface="Times New Roman"/>
                        </a:rPr>
                        <a:t>Effective M</a:t>
                      </a:r>
                      <a:r>
                        <a:rPr lang="en-US" sz="2700" b="1" spc="10" dirty="0" smtClean="0">
                          <a:effectLst/>
                          <a:latin typeface="+mn-lt"/>
                          <a:ea typeface="Times New Roman"/>
                          <a:cs typeface="Times New Roman"/>
                        </a:rPr>
                        <a:t>a</a:t>
                      </a:r>
                      <a:r>
                        <a:rPr lang="en-US" sz="2700" b="1" spc="25" dirty="0" smtClean="0">
                          <a:effectLst/>
                          <a:latin typeface="+mn-lt"/>
                          <a:ea typeface="Times New Roman"/>
                          <a:cs typeface="Times New Roman"/>
                        </a:rPr>
                        <a:t>t</a:t>
                      </a:r>
                      <a:r>
                        <a:rPr lang="en-US" sz="2700" b="1" spc="5" dirty="0" smtClean="0">
                          <a:effectLst/>
                          <a:latin typeface="+mn-lt"/>
                          <a:ea typeface="Times New Roman"/>
                          <a:cs typeface="Times New Roman"/>
                        </a:rPr>
                        <a:t>hematics</a:t>
                      </a:r>
                      <a:r>
                        <a:rPr lang="en-US" sz="2700" b="1" spc="10" dirty="0" smtClean="0">
                          <a:effectLst/>
                          <a:latin typeface="+mn-lt"/>
                          <a:ea typeface="Times New Roman"/>
                          <a:cs typeface="Times New Roman"/>
                        </a:rPr>
                        <a:t> </a:t>
                      </a:r>
                      <a:r>
                        <a:rPr lang="en-US" sz="2700" b="1" spc="-80" dirty="0">
                          <a:effectLst/>
                          <a:latin typeface="+mn-lt"/>
                          <a:ea typeface="Times New Roman"/>
                          <a:cs typeface="Times New Roman"/>
                        </a:rPr>
                        <a:t>T</a:t>
                      </a:r>
                      <a:r>
                        <a:rPr lang="en-US" sz="2700" b="1" spc="5" dirty="0">
                          <a:effectLst/>
                          <a:latin typeface="+mn-lt"/>
                          <a:ea typeface="Times New Roman"/>
                          <a:cs typeface="Times New Roman"/>
                        </a:rPr>
                        <a:t>e</a:t>
                      </a:r>
                      <a:r>
                        <a:rPr lang="en-US" sz="2700" b="1" spc="10" dirty="0">
                          <a:effectLst/>
                          <a:latin typeface="+mn-lt"/>
                          <a:ea typeface="Times New Roman"/>
                          <a:cs typeface="Times New Roman"/>
                        </a:rPr>
                        <a:t>a</a:t>
                      </a:r>
                      <a:r>
                        <a:rPr lang="en-US" sz="2700" b="1" spc="15" dirty="0">
                          <a:effectLst/>
                          <a:latin typeface="+mn-lt"/>
                          <a:ea typeface="Times New Roman"/>
                          <a:cs typeface="Times New Roman"/>
                        </a:rPr>
                        <a:t>c</a:t>
                      </a:r>
                      <a:r>
                        <a:rPr lang="en-US" sz="2700" b="1" spc="10" dirty="0">
                          <a:effectLst/>
                          <a:latin typeface="+mn-lt"/>
                          <a:ea typeface="Times New Roman"/>
                          <a:cs typeface="Times New Roman"/>
                        </a:rPr>
                        <a:t>h</a:t>
                      </a:r>
                      <a:r>
                        <a:rPr lang="en-US" sz="2700" b="1" spc="15" dirty="0">
                          <a:effectLst/>
                          <a:latin typeface="+mn-lt"/>
                          <a:ea typeface="Times New Roman"/>
                          <a:cs typeface="Times New Roman"/>
                        </a:rPr>
                        <a:t>i</a:t>
                      </a:r>
                      <a:r>
                        <a:rPr lang="en-US" sz="2700" b="1" spc="10" dirty="0">
                          <a:effectLst/>
                          <a:latin typeface="+mn-lt"/>
                          <a:ea typeface="Times New Roman"/>
                          <a:cs typeface="Times New Roman"/>
                        </a:rPr>
                        <a:t>n</a:t>
                      </a:r>
                      <a:r>
                        <a:rPr lang="en-US" sz="2700" b="1" dirty="0">
                          <a:effectLst/>
                          <a:latin typeface="+mn-lt"/>
                          <a:ea typeface="Times New Roman"/>
                          <a:cs typeface="Times New Roman"/>
                        </a:rPr>
                        <a:t>g</a:t>
                      </a:r>
                      <a:r>
                        <a:rPr lang="en-US" sz="2700" b="1" spc="50" dirty="0">
                          <a:effectLst/>
                          <a:latin typeface="+mn-lt"/>
                          <a:ea typeface="Times New Roman"/>
                          <a:cs typeface="Times New Roman"/>
                        </a:rPr>
                        <a:t> </a:t>
                      </a:r>
                      <a:r>
                        <a:rPr lang="en-US" sz="2700" b="1" dirty="0">
                          <a:effectLst/>
                          <a:latin typeface="+mn-lt"/>
                          <a:ea typeface="Times New Roman"/>
                          <a:cs typeface="Times New Roman"/>
                        </a:rPr>
                        <a:t>Pr</a:t>
                      </a:r>
                      <a:r>
                        <a:rPr lang="en-US" sz="2700" b="1" spc="10" dirty="0">
                          <a:effectLst/>
                          <a:latin typeface="+mn-lt"/>
                          <a:ea typeface="Times New Roman"/>
                          <a:cs typeface="Times New Roman"/>
                        </a:rPr>
                        <a:t>a</a:t>
                      </a:r>
                      <a:r>
                        <a:rPr lang="en-US" sz="2700" b="1" spc="40" dirty="0">
                          <a:effectLst/>
                          <a:latin typeface="+mn-lt"/>
                          <a:ea typeface="Times New Roman"/>
                          <a:cs typeface="Times New Roman"/>
                        </a:rPr>
                        <a:t>c</a:t>
                      </a:r>
                      <a:r>
                        <a:rPr lang="en-US" sz="2700" b="1" spc="20" dirty="0">
                          <a:effectLst/>
                          <a:latin typeface="+mn-lt"/>
                          <a:ea typeface="Times New Roman"/>
                          <a:cs typeface="Times New Roman"/>
                        </a:rPr>
                        <a:t>t</a:t>
                      </a:r>
                      <a:r>
                        <a:rPr lang="en-US" sz="2700" b="1" spc="5" dirty="0">
                          <a:effectLst/>
                          <a:latin typeface="+mn-lt"/>
                          <a:ea typeface="Times New Roman"/>
                          <a:cs typeface="Times New Roman"/>
                        </a:rPr>
                        <a:t>i</a:t>
                      </a:r>
                      <a:r>
                        <a:rPr lang="en-US" sz="2700" b="1" spc="-5" dirty="0">
                          <a:effectLst/>
                          <a:latin typeface="+mn-lt"/>
                          <a:ea typeface="Times New Roman"/>
                          <a:cs typeface="Times New Roman"/>
                        </a:rPr>
                        <a:t>c</a:t>
                      </a:r>
                      <a:r>
                        <a:rPr lang="en-US" sz="2700" b="1" dirty="0">
                          <a:effectLst/>
                          <a:latin typeface="+mn-lt"/>
                          <a:ea typeface="Times New Roman"/>
                          <a:cs typeface="Times New Roman"/>
                        </a:rPr>
                        <a:t>es</a:t>
                      </a:r>
                      <a:endParaRPr lang="en-US" sz="2700" dirty="0">
                        <a:effectLst/>
                        <a:latin typeface="+mn-lt"/>
                        <a:ea typeface="Cambria"/>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93857">
                <a:tc>
                  <a:txBody>
                    <a:bodyPr/>
                    <a:lstStyle/>
                    <a:p>
                      <a:pPr marL="54610" marR="54610">
                        <a:lnSpc>
                          <a:spcPct val="100000"/>
                        </a:lnSpc>
                        <a:spcBef>
                          <a:spcPts val="1200"/>
                        </a:spcBef>
                        <a:spcAft>
                          <a:spcPts val="600"/>
                        </a:spcAft>
                      </a:pPr>
                      <a:r>
                        <a:rPr lang="en-US" sz="1700" b="1" dirty="0">
                          <a:solidFill>
                            <a:srgbClr val="000000"/>
                          </a:solidFill>
                          <a:effectLst/>
                          <a:latin typeface="+mn-lt"/>
                          <a:ea typeface="Cambria"/>
                          <a:cs typeface="Times New Roman"/>
                        </a:rPr>
                        <a:t>Establish mathematics goals to focus learning</a:t>
                      </a:r>
                      <a:r>
                        <a:rPr lang="en-US" sz="1700" dirty="0">
                          <a:solidFill>
                            <a:srgbClr val="000000"/>
                          </a:solidFill>
                          <a:effectLst/>
                          <a:latin typeface="+mn-lt"/>
                          <a:ea typeface="Cambria"/>
                          <a:cs typeface="Times New Roman"/>
                        </a:rPr>
                        <a:t>. </a:t>
                      </a:r>
                      <a:r>
                        <a:rPr lang="en-US" sz="1700" i="1" dirty="0">
                          <a:solidFill>
                            <a:srgbClr val="000000"/>
                          </a:solidFill>
                          <a:effectLst/>
                          <a:latin typeface="+mn-lt"/>
                          <a:ea typeface="Cambria"/>
                          <a:cs typeface="Times New Roman"/>
                        </a:rPr>
                        <a:t>Effective teaching of mathematics establishes clear goals for the mathematics that students are learning, situates goals within learning progressions, and uses the goals to guide instructional decisions</a:t>
                      </a:r>
                      <a:r>
                        <a:rPr lang="en-US" sz="1700" dirty="0">
                          <a:solidFill>
                            <a:srgbClr val="000000"/>
                          </a:solidFill>
                          <a:effectLst/>
                          <a:latin typeface="+mn-lt"/>
                          <a:ea typeface="Cambria"/>
                          <a:cs typeface="Times New Roman"/>
                        </a:rPr>
                        <a:t>.</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863600">
                <a:tc>
                  <a:txBody>
                    <a:bodyPr/>
                    <a:lstStyle/>
                    <a:p>
                      <a:pPr marL="54610" marR="54610">
                        <a:lnSpc>
                          <a:spcPct val="100000"/>
                        </a:lnSpc>
                        <a:spcBef>
                          <a:spcPts val="1200"/>
                        </a:spcBef>
                        <a:spcAft>
                          <a:spcPts val="600"/>
                        </a:spcAft>
                      </a:pPr>
                      <a:r>
                        <a:rPr lang="en-US" sz="1700" b="1" dirty="0">
                          <a:solidFill>
                            <a:srgbClr val="000000"/>
                          </a:solidFill>
                          <a:effectLst/>
                          <a:latin typeface="+mn-lt"/>
                          <a:ea typeface="Cambria"/>
                          <a:cs typeface="Times New Roman"/>
                        </a:rPr>
                        <a:t>Implement tasks that promote reasoning and problem solving</a:t>
                      </a:r>
                      <a:r>
                        <a:rPr lang="en-US" sz="1700" dirty="0">
                          <a:solidFill>
                            <a:srgbClr val="000000"/>
                          </a:solidFill>
                          <a:effectLst/>
                          <a:latin typeface="+mn-lt"/>
                          <a:ea typeface="Cambria"/>
                          <a:cs typeface="Times New Roman"/>
                        </a:rPr>
                        <a:t>. </a:t>
                      </a:r>
                      <a:r>
                        <a:rPr lang="en-US" sz="1700" i="1" dirty="0">
                          <a:solidFill>
                            <a:srgbClr val="000000"/>
                          </a:solidFill>
                          <a:effectLst/>
                          <a:latin typeface="+mn-lt"/>
                          <a:ea typeface="Cambria"/>
                          <a:cs typeface="Times New Roman"/>
                        </a:rPr>
                        <a:t>Effective teaching of mathematics engages students in solving and discussing tasks that promote mathematical reasoning and problem solving and allow multiple entry points and varied solution strategies.</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893857">
                <a:tc>
                  <a:txBody>
                    <a:bodyPr/>
                    <a:lstStyle/>
                    <a:p>
                      <a:pPr marL="54610" marR="54610">
                        <a:lnSpc>
                          <a:spcPct val="100000"/>
                        </a:lnSpc>
                        <a:spcBef>
                          <a:spcPts val="1200"/>
                        </a:spcBef>
                        <a:spcAft>
                          <a:spcPts val="600"/>
                        </a:spcAft>
                      </a:pPr>
                      <a:r>
                        <a:rPr lang="en-US" sz="1700" b="1" dirty="0">
                          <a:solidFill>
                            <a:srgbClr val="000000"/>
                          </a:solidFill>
                          <a:effectLst/>
                          <a:latin typeface="+mn-lt"/>
                          <a:ea typeface="Cambria"/>
                          <a:cs typeface="Times New Roman"/>
                        </a:rPr>
                        <a:t>Use and connect mathematical representations</a:t>
                      </a:r>
                      <a:r>
                        <a:rPr lang="en-US" sz="1700" dirty="0">
                          <a:solidFill>
                            <a:srgbClr val="000000"/>
                          </a:solidFill>
                          <a:effectLst/>
                          <a:latin typeface="+mn-lt"/>
                          <a:ea typeface="Cambria"/>
                          <a:cs typeface="Times New Roman"/>
                        </a:rPr>
                        <a:t>. Effective teaching of mathematics engages students in making connections among mathematical representations to deepen understanding of mathematics concepts and procedures and as tools for problem solving.</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833343">
                <a:tc>
                  <a:txBody>
                    <a:bodyPr/>
                    <a:lstStyle/>
                    <a:p>
                      <a:pPr marL="54610" marR="54610">
                        <a:lnSpc>
                          <a:spcPct val="100000"/>
                        </a:lnSpc>
                        <a:spcBef>
                          <a:spcPts val="1200"/>
                        </a:spcBef>
                        <a:spcAft>
                          <a:spcPts val="600"/>
                        </a:spcAft>
                      </a:pPr>
                      <a:r>
                        <a:rPr lang="en-US" sz="1700" b="1" dirty="0">
                          <a:solidFill>
                            <a:srgbClr val="000000"/>
                          </a:solidFill>
                          <a:effectLst/>
                          <a:latin typeface="+mn-lt"/>
                          <a:ea typeface="Cambria"/>
                          <a:cs typeface="Times New Roman"/>
                        </a:rPr>
                        <a:t>Facilitate meaningful mathematical discourse</a:t>
                      </a:r>
                      <a:r>
                        <a:rPr lang="en-US" sz="1700" dirty="0">
                          <a:solidFill>
                            <a:srgbClr val="000000"/>
                          </a:solidFill>
                          <a:effectLst/>
                          <a:latin typeface="+mn-lt"/>
                          <a:ea typeface="Cambria"/>
                          <a:cs typeface="Times New Roman"/>
                        </a:rPr>
                        <a:t>. Effective teaching of mathematics facilitates discourse among students to build shared understanding of mathematical ideas by analyzing and comparing student approaches and arguments.</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777240">
                <a:tc>
                  <a:txBody>
                    <a:bodyPr/>
                    <a:lstStyle/>
                    <a:p>
                      <a:pPr marL="54610" marR="54610">
                        <a:lnSpc>
                          <a:spcPct val="100000"/>
                        </a:lnSpc>
                        <a:spcBef>
                          <a:spcPts val="1200"/>
                        </a:spcBef>
                        <a:spcAft>
                          <a:spcPts val="600"/>
                        </a:spcAft>
                      </a:pPr>
                      <a:r>
                        <a:rPr lang="en-US" sz="1700" b="1" dirty="0">
                          <a:solidFill>
                            <a:srgbClr val="000000"/>
                          </a:solidFill>
                          <a:effectLst/>
                          <a:latin typeface="+mn-lt"/>
                          <a:ea typeface="Cambria"/>
                          <a:cs typeface="Times New Roman"/>
                        </a:rPr>
                        <a:t>Pose purposeful questions</a:t>
                      </a:r>
                      <a:r>
                        <a:rPr lang="en-US" sz="1700" dirty="0">
                          <a:solidFill>
                            <a:srgbClr val="000000"/>
                          </a:solidFill>
                          <a:effectLst/>
                          <a:latin typeface="+mn-lt"/>
                          <a:ea typeface="Cambria"/>
                          <a:cs typeface="Times New Roman"/>
                        </a:rPr>
                        <a:t>. Effective teaching of mathematics uses purposeful questions to assess and advance students’ reasoning and sense making about important mathematical ideas and relationships.</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122680">
                <a:tc>
                  <a:txBody>
                    <a:bodyPr/>
                    <a:lstStyle/>
                    <a:p>
                      <a:pPr marL="54610" marR="54610">
                        <a:lnSpc>
                          <a:spcPct val="100000"/>
                        </a:lnSpc>
                        <a:spcBef>
                          <a:spcPts val="1200"/>
                        </a:spcBef>
                        <a:spcAft>
                          <a:spcPts val="600"/>
                        </a:spcAft>
                      </a:pPr>
                      <a:r>
                        <a:rPr lang="en-US" sz="1700" b="1" dirty="0">
                          <a:solidFill>
                            <a:srgbClr val="000000"/>
                          </a:solidFill>
                          <a:effectLst/>
                          <a:latin typeface="+mn-lt"/>
                          <a:ea typeface="Cambria"/>
                          <a:cs typeface="Times New Roman"/>
                        </a:rPr>
                        <a:t>Build procedural fluency from conceptual understanding</a:t>
                      </a:r>
                      <a:r>
                        <a:rPr lang="en-US" sz="1700" dirty="0">
                          <a:solidFill>
                            <a:srgbClr val="000000"/>
                          </a:solidFill>
                          <a:effectLst/>
                          <a:latin typeface="+mn-lt"/>
                          <a:ea typeface="Cambria"/>
                          <a:cs typeface="Times New Roman"/>
                        </a:rPr>
                        <a:t>. Effective teaching of mathematics builds fluency with procedures on a foundation of conceptual understanding so that students, over time, become skillful in using procedures </a:t>
                      </a:r>
                      <a:r>
                        <a:rPr lang="en-US" sz="1700" dirty="0" smtClean="0">
                          <a:solidFill>
                            <a:srgbClr val="000000"/>
                          </a:solidFill>
                          <a:effectLst/>
                          <a:latin typeface="+mn-lt"/>
                          <a:ea typeface="Cambria"/>
                          <a:cs typeface="Times New Roman"/>
                        </a:rPr>
                        <a:t>flexibly </a:t>
                      </a:r>
                      <a:r>
                        <a:rPr lang="en-US" sz="1700" dirty="0">
                          <a:solidFill>
                            <a:srgbClr val="000000"/>
                          </a:solidFill>
                          <a:effectLst/>
                          <a:latin typeface="+mn-lt"/>
                          <a:ea typeface="Cambria"/>
                          <a:cs typeface="Times New Roman"/>
                        </a:rPr>
                        <a:t>as they solve contextual and mathematical problems.</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949960">
                <a:tc>
                  <a:txBody>
                    <a:bodyPr/>
                    <a:lstStyle/>
                    <a:p>
                      <a:pPr marL="54610" marR="54610">
                        <a:lnSpc>
                          <a:spcPct val="100000"/>
                        </a:lnSpc>
                        <a:spcBef>
                          <a:spcPts val="1200"/>
                        </a:spcBef>
                        <a:spcAft>
                          <a:spcPts val="600"/>
                        </a:spcAft>
                      </a:pPr>
                      <a:r>
                        <a:rPr lang="en-US" sz="1700" b="1" dirty="0">
                          <a:solidFill>
                            <a:srgbClr val="000000"/>
                          </a:solidFill>
                          <a:effectLst/>
                          <a:latin typeface="+mn-lt"/>
                          <a:ea typeface="Cambria"/>
                          <a:cs typeface="Times New Roman"/>
                        </a:rPr>
                        <a:t>Support productive struggle in learning mathematics</a:t>
                      </a:r>
                      <a:r>
                        <a:rPr lang="en-US" sz="1700" dirty="0">
                          <a:solidFill>
                            <a:srgbClr val="000000"/>
                          </a:solidFill>
                          <a:effectLst/>
                          <a:latin typeface="+mn-lt"/>
                          <a:ea typeface="Cambria"/>
                          <a:cs typeface="Times New Roman"/>
                        </a:rPr>
                        <a:t>. Effective teaching of mathematics consistently provides students, individually and collectively, with opportunities and supports to engage in productive struggle as they grapple with mathematical ideas and relationships.</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802405">
                <a:tc>
                  <a:txBody>
                    <a:bodyPr/>
                    <a:lstStyle/>
                    <a:p>
                      <a:pPr marL="54610" marR="54610">
                        <a:lnSpc>
                          <a:spcPct val="100000"/>
                        </a:lnSpc>
                        <a:spcBef>
                          <a:spcPts val="1200"/>
                        </a:spcBef>
                        <a:spcAft>
                          <a:spcPts val="600"/>
                        </a:spcAft>
                      </a:pPr>
                      <a:r>
                        <a:rPr lang="en-US" sz="1700" b="1" dirty="0">
                          <a:solidFill>
                            <a:srgbClr val="000000"/>
                          </a:solidFill>
                          <a:effectLst/>
                          <a:latin typeface="+mn-lt"/>
                          <a:ea typeface="Cambria"/>
                          <a:cs typeface="Times New Roman"/>
                        </a:rPr>
                        <a:t>Elicit and use evidence of student thinking</a:t>
                      </a:r>
                      <a:r>
                        <a:rPr lang="en-US" sz="1700" dirty="0">
                          <a:solidFill>
                            <a:srgbClr val="000000"/>
                          </a:solidFill>
                          <a:effectLst/>
                          <a:latin typeface="+mn-lt"/>
                          <a:ea typeface="Cambria"/>
                          <a:cs typeface="Times New Roman"/>
                        </a:rPr>
                        <a:t>. Effective teaching of mathematics uses evidence of student thinking to assess progress toward mathematical understanding and to adjust instruction continually in ways that support and extend learning.</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5" name="Rounded Rectangular Callout 4"/>
          <p:cNvSpPr/>
          <p:nvPr/>
        </p:nvSpPr>
        <p:spPr>
          <a:xfrm rot="228999">
            <a:off x="6410182" y="977092"/>
            <a:ext cx="3524802" cy="3825619"/>
          </a:xfrm>
          <a:prstGeom prst="wedgeRoundRectCallout">
            <a:avLst>
              <a:gd name="adj1" fmla="val 4860"/>
              <a:gd name="adj2" fmla="val 101087"/>
              <a:gd name="adj3" fmla="val 16667"/>
            </a:avLst>
          </a:prstGeom>
          <a:solidFill>
            <a:srgbClr val="FFEB70"/>
          </a:solidFill>
          <a:ln>
            <a:solidFill>
              <a:srgbClr val="CAB87C"/>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spcAft>
                <a:spcPts val="2674"/>
              </a:spcAft>
            </a:pPr>
            <a:r>
              <a:rPr lang="en-US" sz="3100" dirty="0" smtClean="0">
                <a:solidFill>
                  <a:srgbClr val="000000"/>
                </a:solidFill>
                <a:cs typeface="Arial"/>
              </a:rPr>
              <a:t>Handout</a:t>
            </a:r>
            <a:endParaRPr lang="en-US" sz="3100" dirty="0">
              <a:solidFill>
                <a:srgbClr val="000000"/>
              </a:solidFill>
              <a:cs typeface="Arial"/>
            </a:endParaRPr>
          </a:p>
          <a:p>
            <a:pPr algn="ctr">
              <a:lnSpc>
                <a:spcPct val="90000"/>
              </a:lnSpc>
              <a:spcAft>
                <a:spcPts val="2674"/>
              </a:spcAft>
            </a:pPr>
            <a:r>
              <a:rPr lang="en-US" sz="3100" dirty="0">
                <a:solidFill>
                  <a:srgbClr val="000000"/>
                </a:solidFill>
                <a:cs typeface="Arial"/>
              </a:rPr>
              <a:t>Read and underline important phrases.</a:t>
            </a:r>
          </a:p>
          <a:p>
            <a:pPr algn="ctr">
              <a:lnSpc>
                <a:spcPct val="90000"/>
              </a:lnSpc>
              <a:spcAft>
                <a:spcPts val="1337"/>
              </a:spcAft>
            </a:pPr>
            <a:r>
              <a:rPr lang="en-US" sz="3100" dirty="0">
                <a:solidFill>
                  <a:srgbClr val="000000"/>
                </a:solidFill>
                <a:cs typeface="Arial"/>
              </a:rPr>
              <a:t>Turn and share </a:t>
            </a:r>
            <a:br>
              <a:rPr lang="en-US" sz="3100" dirty="0">
                <a:solidFill>
                  <a:srgbClr val="000000"/>
                </a:solidFill>
                <a:cs typeface="Arial"/>
              </a:rPr>
            </a:br>
            <a:r>
              <a:rPr lang="en-US" sz="3100" dirty="0">
                <a:solidFill>
                  <a:srgbClr val="000000"/>
                </a:solidFill>
                <a:cs typeface="Arial"/>
              </a:rPr>
              <a:t>with a neighbor</a:t>
            </a:r>
            <a:r>
              <a:rPr lang="en-US" sz="3100" dirty="0" smtClean="0">
                <a:solidFill>
                  <a:srgbClr val="000000"/>
                </a:solidFill>
                <a:cs typeface="Arial"/>
              </a:rPr>
              <a:t>.</a:t>
            </a:r>
            <a:endParaRPr lang="en-US" sz="3100" dirty="0">
              <a:solidFill>
                <a:srgbClr val="000000"/>
              </a:solidFill>
              <a:cs typeface="Arial"/>
            </a:endParaRPr>
          </a:p>
        </p:txBody>
      </p:sp>
    </p:spTree>
    <p:extLst>
      <p:ext uri="{BB962C8B-B14F-4D97-AF65-F5344CB8AC3E}">
        <p14:creationId xmlns:p14="http://schemas.microsoft.com/office/powerpoint/2010/main" val="106828566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6740" y="0"/>
            <a:ext cx="9471660" cy="7772400"/>
          </a:xfrm>
          <a:solidFill>
            <a:srgbClr val="10253F"/>
          </a:solidFill>
        </p:spPr>
        <p:txBody>
          <a:bodyPr anchor="t">
            <a:normAutofit/>
          </a:bodyPr>
          <a:lstStyle/>
          <a:p>
            <a:pPr marL="0" indent="0">
              <a:lnSpc>
                <a:spcPct val="80000"/>
              </a:lnSpc>
              <a:buNone/>
            </a:pPr>
            <a:r>
              <a:rPr lang="en-US" sz="5300" b="1" dirty="0">
                <a:solidFill>
                  <a:schemeClr val="bg1"/>
                </a:solidFill>
              </a:rPr>
              <a:t>	</a:t>
            </a:r>
          </a:p>
          <a:p>
            <a:pPr marL="0" indent="0">
              <a:buNone/>
            </a:pPr>
            <a:endParaRPr lang="en-US" sz="3100" b="1" dirty="0">
              <a:solidFill>
                <a:schemeClr val="bg1"/>
              </a:solidFill>
            </a:endParaRPr>
          </a:p>
          <a:p>
            <a:pPr marL="0" indent="0">
              <a:lnSpc>
                <a:spcPct val="70000"/>
              </a:lnSpc>
              <a:spcBef>
                <a:spcPts val="0"/>
              </a:spcBef>
              <a:spcAft>
                <a:spcPts val="1337"/>
              </a:spcAft>
              <a:buNone/>
            </a:pPr>
            <a:r>
              <a:rPr lang="en-US" sz="5300" b="1" dirty="0">
                <a:solidFill>
                  <a:schemeClr val="bg1"/>
                </a:solidFill>
              </a:rPr>
              <a:t>		</a:t>
            </a:r>
          </a:p>
          <a:p>
            <a:pPr marL="0" indent="0" algn="ctr">
              <a:lnSpc>
                <a:spcPct val="70000"/>
              </a:lnSpc>
              <a:spcBef>
                <a:spcPts val="0"/>
              </a:spcBef>
              <a:spcAft>
                <a:spcPts val="2006"/>
              </a:spcAft>
              <a:buNone/>
            </a:pPr>
            <a:endParaRPr lang="en-US" sz="5300" b="1" dirty="0">
              <a:solidFill>
                <a:schemeClr val="bg1"/>
              </a:solidFill>
            </a:endParaRPr>
          </a:p>
          <a:p>
            <a:pPr marL="0" indent="0" algn="ctr">
              <a:lnSpc>
                <a:spcPct val="70000"/>
              </a:lnSpc>
              <a:spcBef>
                <a:spcPts val="0"/>
              </a:spcBef>
              <a:spcAft>
                <a:spcPts val="2006"/>
              </a:spcAft>
              <a:buNone/>
            </a:pPr>
            <a:r>
              <a:rPr lang="en-US" sz="5300" b="1" dirty="0" smtClean="0">
                <a:solidFill>
                  <a:schemeClr val="bg1"/>
                </a:solidFill>
              </a:rPr>
              <a:t>Hungry </a:t>
            </a:r>
            <a:r>
              <a:rPr lang="en-US" sz="5300" b="1" dirty="0">
                <a:solidFill>
                  <a:schemeClr val="bg1"/>
                </a:solidFill>
              </a:rPr>
              <a:t>Caterpillar Task</a:t>
            </a:r>
          </a:p>
        </p:txBody>
      </p:sp>
      <p:pic>
        <p:nvPicPr>
          <p:cNvPr id="5" name="Picture 4" descr="14861 principles to action cover.psd"/>
          <p:cNvPicPr>
            <a:picLocks noChangeAspect="1"/>
          </p:cNvPicPr>
          <p:nvPr/>
        </p:nvPicPr>
        <p:blipFill>
          <a:blip r:embed="rId3" cstate="screen">
            <a:extLst>
              <a:ext uri="{BEBA8EAE-BF5A-486C-A8C5-ECC9F3942E4B}">
                <a14:imgProps xmlns:a14="http://schemas.microsoft.com/office/drawing/2010/main">
                  <a14:imgLayer r:embed="rId4">
                    <a14:imgEffect>
                      <a14:sharpenSoften amount="5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167642" y="172720"/>
            <a:ext cx="838199" cy="1230423"/>
          </a:xfrm>
          <a:prstGeom prst="rect">
            <a:avLst/>
          </a:prstGeom>
          <a:ln>
            <a:noFill/>
          </a:ln>
          <a:effectLst>
            <a:outerShdw blurRad="292100" dist="139700" dir="2700000" algn="tl" rotWithShape="0">
              <a:srgbClr val="333333">
                <a:alpha val="65000"/>
              </a:srgbClr>
            </a:outerShdw>
          </a:effectLst>
        </p:spPr>
      </p:pic>
      <p:pic>
        <p:nvPicPr>
          <p:cNvPr id="6" name="Picture 5" descr="NCTM-logo1.png"/>
          <p:cNvPicPr>
            <a:picLocks noChangeAspect="1"/>
          </p:cNvPicPr>
          <p:nvPr/>
        </p:nvPicPr>
        <p:blipFill>
          <a:blip r:embed="rId5">
            <a:lum bright="70000" contrast="-70000"/>
            <a:extLst>
              <a:ext uri="{28A0092B-C50C-407E-A947-70E740481C1C}">
                <a14:useLocalDpi xmlns:a14="http://schemas.microsoft.com/office/drawing/2010/main"/>
              </a:ext>
            </a:extLst>
          </a:blip>
          <a:stretch>
            <a:fillRect/>
          </a:stretch>
        </p:blipFill>
        <p:spPr>
          <a:xfrm>
            <a:off x="6537959" y="6713369"/>
            <a:ext cx="3248968" cy="726810"/>
          </a:xfrm>
          <a:prstGeom prst="rect">
            <a:avLst/>
          </a:prstGeom>
        </p:spPr>
      </p:pic>
    </p:spTree>
    <p:extLst>
      <p:ext uri="{BB962C8B-B14F-4D97-AF65-F5344CB8AC3E}">
        <p14:creationId xmlns:p14="http://schemas.microsoft.com/office/powerpoint/2010/main" val="163298376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1508760" cy="776777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dirty="0"/>
          </a:p>
        </p:txBody>
      </p:sp>
      <p:sp>
        <p:nvSpPr>
          <p:cNvPr id="2" name="Title 1"/>
          <p:cNvSpPr>
            <a:spLocks noGrp="1"/>
          </p:cNvSpPr>
          <p:nvPr>
            <p:ph type="title"/>
          </p:nvPr>
        </p:nvSpPr>
        <p:spPr>
          <a:xfrm>
            <a:off x="167642" y="259080"/>
            <a:ext cx="8366758" cy="960120"/>
          </a:xfrm>
        </p:spPr>
        <p:txBody>
          <a:bodyPr>
            <a:normAutofit/>
          </a:bodyPr>
          <a:lstStyle/>
          <a:p>
            <a:r>
              <a:rPr lang="en-US" sz="3600" b="1" dirty="0" smtClean="0">
                <a:solidFill>
                  <a:srgbClr val="000000"/>
                </a:solidFill>
              </a:rPr>
              <a:t>Hungry Caterpillar Task</a:t>
            </a:r>
            <a:endParaRPr lang="en-US" sz="3600" b="1" dirty="0">
              <a:solidFill>
                <a:srgbClr val="000000"/>
              </a:solidFill>
            </a:endParaRPr>
          </a:p>
        </p:txBody>
      </p:sp>
      <p:sp>
        <p:nvSpPr>
          <p:cNvPr id="3" name="TextBox 2"/>
          <p:cNvSpPr txBox="1"/>
          <p:nvPr/>
        </p:nvSpPr>
        <p:spPr>
          <a:xfrm>
            <a:off x="2985691" y="2100884"/>
            <a:ext cx="205754" cy="410654"/>
          </a:xfrm>
          <a:prstGeom prst="rect">
            <a:avLst/>
          </a:prstGeom>
          <a:noFill/>
        </p:spPr>
        <p:txBody>
          <a:bodyPr wrap="none" lIns="101882" tIns="50941" rIns="101882" bIns="50941" rtlCol="0">
            <a:spAutoFit/>
          </a:bodyPr>
          <a:lstStyle/>
          <a:p>
            <a:endParaRPr lang="en-US" dirty="0"/>
          </a:p>
        </p:txBody>
      </p:sp>
      <p:sp>
        <p:nvSpPr>
          <p:cNvPr id="4" name="Rectangle 3"/>
          <p:cNvSpPr/>
          <p:nvPr/>
        </p:nvSpPr>
        <p:spPr>
          <a:xfrm>
            <a:off x="152400" y="1219200"/>
            <a:ext cx="6858000" cy="5715000"/>
          </a:xfrm>
          <a:prstGeom prst="rect">
            <a:avLst/>
          </a:prstGeom>
          <a:noFill/>
        </p:spPr>
        <p:txBody>
          <a:bodyPr wrap="square" lIns="101882" tIns="50941" rIns="101882" bIns="50941">
            <a:noAutofit/>
          </a:bodyPr>
          <a:lstStyle/>
          <a:p>
            <a:pPr>
              <a:lnSpc>
                <a:spcPct val="110000"/>
              </a:lnSpc>
            </a:pPr>
            <a:r>
              <a:rPr lang="en-US" sz="2800" dirty="0">
                <a:solidFill>
                  <a:srgbClr val="000000"/>
                </a:solidFill>
                <a:latin typeface="Arial" charset="0"/>
                <a:ea typeface="ＭＳ Ｐゴシック" charset="0"/>
                <a:cs typeface="ＭＳ Ｐゴシック" charset="0"/>
              </a:rPr>
              <a:t>On Monday, the hungry caterpillar ate through one apple, but he was still hungry. On Tuesday he ate through two pears, </a:t>
            </a:r>
            <a:r>
              <a:rPr lang="en-US" sz="2800" dirty="0" smtClean="0">
                <a:solidFill>
                  <a:srgbClr val="000000"/>
                </a:solidFill>
                <a:latin typeface="Arial" charset="0"/>
                <a:ea typeface="ＭＳ Ｐゴシック" charset="0"/>
                <a:cs typeface="ＭＳ Ｐゴシック" charset="0"/>
              </a:rPr>
              <a:t/>
            </a:r>
            <a:br>
              <a:rPr lang="en-US" sz="2800" dirty="0" smtClean="0">
                <a:solidFill>
                  <a:srgbClr val="000000"/>
                </a:solidFill>
                <a:latin typeface="Arial" charset="0"/>
                <a:ea typeface="ＭＳ Ｐゴシック" charset="0"/>
                <a:cs typeface="ＭＳ Ｐゴシック" charset="0"/>
              </a:rPr>
            </a:br>
            <a:r>
              <a:rPr lang="en-US" sz="2800" dirty="0" smtClean="0">
                <a:solidFill>
                  <a:srgbClr val="000000"/>
                </a:solidFill>
                <a:latin typeface="Arial" charset="0"/>
                <a:ea typeface="ＭＳ Ｐゴシック" charset="0"/>
                <a:cs typeface="ＭＳ Ｐゴシック" charset="0"/>
              </a:rPr>
              <a:t>but </a:t>
            </a:r>
            <a:r>
              <a:rPr lang="en-US" sz="2800" dirty="0">
                <a:solidFill>
                  <a:srgbClr val="000000"/>
                </a:solidFill>
                <a:latin typeface="Arial" charset="0"/>
                <a:ea typeface="ＭＳ Ｐゴシック" charset="0"/>
                <a:cs typeface="ＭＳ Ｐゴシック" charset="0"/>
              </a:rPr>
              <a:t>he was still hungry. On Wednesday </a:t>
            </a:r>
            <a:r>
              <a:rPr lang="en-US" sz="2800" dirty="0" smtClean="0">
                <a:solidFill>
                  <a:srgbClr val="000000"/>
                </a:solidFill>
                <a:latin typeface="Arial" charset="0"/>
                <a:ea typeface="ＭＳ Ｐゴシック" charset="0"/>
                <a:cs typeface="ＭＳ Ｐゴシック" charset="0"/>
              </a:rPr>
              <a:t/>
            </a:r>
            <a:br>
              <a:rPr lang="en-US" sz="2800" dirty="0" smtClean="0">
                <a:solidFill>
                  <a:srgbClr val="000000"/>
                </a:solidFill>
                <a:latin typeface="Arial" charset="0"/>
                <a:ea typeface="ＭＳ Ｐゴシック" charset="0"/>
                <a:cs typeface="ＭＳ Ｐゴシック" charset="0"/>
              </a:rPr>
            </a:br>
            <a:r>
              <a:rPr lang="en-US" sz="2800" dirty="0" smtClean="0">
                <a:solidFill>
                  <a:srgbClr val="000000"/>
                </a:solidFill>
                <a:latin typeface="Arial" charset="0"/>
                <a:ea typeface="ＭＳ Ｐゴシック" charset="0"/>
                <a:cs typeface="ＭＳ Ｐゴシック" charset="0"/>
              </a:rPr>
              <a:t>he </a:t>
            </a:r>
            <a:r>
              <a:rPr lang="en-US" sz="2800" dirty="0">
                <a:solidFill>
                  <a:srgbClr val="000000"/>
                </a:solidFill>
                <a:latin typeface="Arial" charset="0"/>
                <a:ea typeface="ＭＳ Ｐゴシック" charset="0"/>
                <a:cs typeface="ＭＳ Ｐゴシック" charset="0"/>
              </a:rPr>
              <a:t>ate through three plums. On </a:t>
            </a:r>
            <a:r>
              <a:rPr lang="en-US" sz="2800" dirty="0" smtClean="0">
                <a:solidFill>
                  <a:srgbClr val="000000"/>
                </a:solidFill>
                <a:latin typeface="Arial" charset="0"/>
                <a:ea typeface="ＭＳ Ｐゴシック" charset="0"/>
                <a:cs typeface="ＭＳ Ｐゴシック" charset="0"/>
              </a:rPr>
              <a:t>Thursday </a:t>
            </a:r>
            <a:r>
              <a:rPr lang="en-US" sz="2800" dirty="0">
                <a:solidFill>
                  <a:srgbClr val="000000"/>
                </a:solidFill>
                <a:latin typeface="Arial" charset="0"/>
                <a:ea typeface="ＭＳ Ｐゴシック" charset="0"/>
                <a:cs typeface="ＭＳ Ｐゴシック" charset="0"/>
              </a:rPr>
              <a:t>he ate through four strawberries. On Friday he ate through five oranges. </a:t>
            </a:r>
          </a:p>
          <a:p>
            <a:endParaRPr lang="en-US" dirty="0">
              <a:solidFill>
                <a:srgbClr val="000000"/>
              </a:solidFill>
              <a:latin typeface="Arial" charset="0"/>
              <a:ea typeface="ＭＳ Ｐゴシック" charset="0"/>
              <a:cs typeface="ＭＳ Ｐゴシック" charset="0"/>
            </a:endParaRPr>
          </a:p>
          <a:p>
            <a:pPr>
              <a:lnSpc>
                <a:spcPct val="110000"/>
              </a:lnSpc>
            </a:pPr>
            <a:r>
              <a:rPr lang="en-US" sz="2800" dirty="0">
                <a:solidFill>
                  <a:srgbClr val="000000"/>
                </a:solidFill>
                <a:latin typeface="Arial" charset="0"/>
                <a:ea typeface="ＭＳ Ｐゴシック" charset="0"/>
                <a:cs typeface="ＭＳ Ｐゴシック" charset="0"/>
              </a:rPr>
              <a:t>How many pieces of fruit did the hungry caterpillar eat during the week?  </a:t>
            </a:r>
          </a:p>
          <a:p>
            <a:endParaRPr lang="en-US" sz="2800" dirty="0">
              <a:solidFill>
                <a:srgbClr val="000000"/>
              </a:solidFill>
            </a:endParaRPr>
          </a:p>
        </p:txBody>
      </p:sp>
      <p:pic>
        <p:nvPicPr>
          <p:cNvPr id="10" name="Picture 4" descr="mage result for Hungry Caterpillar">
            <a:hlinkClick r:id="rId3"/>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28600" y="152400"/>
            <a:ext cx="1481795" cy="10625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Rounded Rectangular Callout 6"/>
          <p:cNvSpPr/>
          <p:nvPr/>
        </p:nvSpPr>
        <p:spPr>
          <a:xfrm rot="168248">
            <a:off x="6854952" y="835204"/>
            <a:ext cx="3110345" cy="4321397"/>
          </a:xfrm>
          <a:prstGeom prst="wedgeRoundRectCallout">
            <a:avLst>
              <a:gd name="adj1" fmla="val 3259"/>
              <a:gd name="adj2" fmla="val 74120"/>
              <a:gd name="adj3" fmla="val 16667"/>
            </a:avLst>
          </a:prstGeom>
          <a:solidFill>
            <a:schemeClr val="tx2"/>
          </a:solidFill>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spcAft>
                <a:spcPts val="1337"/>
              </a:spcAft>
            </a:pPr>
            <a:r>
              <a:rPr lang="en-US" sz="2700" dirty="0">
                <a:cs typeface="Arial"/>
              </a:rPr>
              <a:t>Make a </a:t>
            </a:r>
            <a:r>
              <a:rPr lang="en-US" sz="2700" dirty="0" smtClean="0">
                <a:cs typeface="Arial"/>
              </a:rPr>
              <a:t>picture</a:t>
            </a:r>
            <a:br>
              <a:rPr lang="en-US" sz="2700" dirty="0" smtClean="0">
                <a:cs typeface="Arial"/>
              </a:rPr>
            </a:br>
            <a:r>
              <a:rPr lang="en-US" sz="2700" dirty="0" smtClean="0">
                <a:cs typeface="Arial"/>
              </a:rPr>
              <a:t>or </a:t>
            </a:r>
            <a:r>
              <a:rPr lang="en-US" sz="2700" dirty="0">
                <a:cs typeface="Arial"/>
              </a:rPr>
              <a:t>diagram </a:t>
            </a:r>
            <a:r>
              <a:rPr lang="en-US" sz="2700" dirty="0" smtClean="0">
                <a:cs typeface="Arial"/>
              </a:rPr>
              <a:t>that </a:t>
            </a:r>
            <a:r>
              <a:rPr lang="en-US" sz="2700" dirty="0">
                <a:cs typeface="Arial"/>
              </a:rPr>
              <a:t>might be used by </a:t>
            </a:r>
            <a:r>
              <a:rPr lang="en-US" sz="2700" dirty="0" smtClean="0">
                <a:cs typeface="Arial"/>
              </a:rPr>
              <a:t/>
            </a:r>
            <a:br>
              <a:rPr lang="en-US" sz="2700" dirty="0" smtClean="0">
                <a:cs typeface="Arial"/>
              </a:rPr>
            </a:br>
            <a:r>
              <a:rPr lang="en-US" sz="2700" dirty="0" smtClean="0">
                <a:cs typeface="Arial"/>
              </a:rPr>
              <a:t>Grade 1 </a:t>
            </a:r>
            <a:r>
              <a:rPr lang="en-US" sz="2700" dirty="0">
                <a:cs typeface="Arial"/>
              </a:rPr>
              <a:t>students. </a:t>
            </a:r>
          </a:p>
          <a:p>
            <a:pPr algn="ctr"/>
            <a:r>
              <a:rPr lang="en-US" sz="2700" dirty="0" smtClean="0">
                <a:cs typeface="Arial"/>
              </a:rPr>
              <a:t>Ponder potential </a:t>
            </a:r>
            <a:r>
              <a:rPr lang="en-US" sz="2700" dirty="0">
                <a:cs typeface="Arial"/>
              </a:rPr>
              <a:t>approaches and </a:t>
            </a:r>
            <a:r>
              <a:rPr lang="en-US" sz="2700" dirty="0" smtClean="0">
                <a:cs typeface="Arial"/>
              </a:rPr>
              <a:t>student struggles</a:t>
            </a:r>
            <a:r>
              <a:rPr lang="en-US" sz="2700" dirty="0">
                <a:cs typeface="Arial"/>
              </a:rPr>
              <a:t>.</a:t>
            </a:r>
          </a:p>
        </p:txBody>
      </p:sp>
    </p:spTree>
    <p:extLst>
      <p:ext uri="{BB962C8B-B14F-4D97-AF65-F5344CB8AC3E}">
        <p14:creationId xmlns:p14="http://schemas.microsoft.com/office/powerpoint/2010/main" val="185055042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6740" y="0"/>
            <a:ext cx="9471660" cy="7772400"/>
          </a:xfrm>
          <a:solidFill>
            <a:srgbClr val="10253F"/>
          </a:solidFill>
        </p:spPr>
        <p:txBody>
          <a:bodyPr anchor="t">
            <a:normAutofit/>
          </a:bodyPr>
          <a:lstStyle/>
          <a:p>
            <a:pPr marL="0" indent="0">
              <a:buNone/>
            </a:pPr>
            <a:endParaRPr lang="en-US" sz="5300" b="1" dirty="0">
              <a:solidFill>
                <a:srgbClr val="FFFFFF"/>
              </a:solidFill>
            </a:endParaRPr>
          </a:p>
          <a:p>
            <a:pPr marL="0" indent="0">
              <a:buNone/>
            </a:pPr>
            <a:endParaRPr lang="en-US" sz="8900" b="1" dirty="0">
              <a:solidFill>
                <a:srgbClr val="FFFFFF"/>
              </a:solidFill>
            </a:endParaRPr>
          </a:p>
          <a:p>
            <a:pPr marL="0" indent="0" algn="ctr">
              <a:buNone/>
            </a:pPr>
            <a:r>
              <a:rPr lang="en-US" sz="5300" b="1" dirty="0">
                <a:solidFill>
                  <a:srgbClr val="FFFFFF"/>
                </a:solidFill>
              </a:rPr>
              <a:t>	Case of </a:t>
            </a:r>
            <a:r>
              <a:rPr lang="en-US" sz="5300" b="1" dirty="0" smtClean="0">
                <a:solidFill>
                  <a:srgbClr val="FFFFFF"/>
                </a:solidFill>
              </a:rPr>
              <a:t>Ms. Bouchard</a:t>
            </a:r>
            <a:r>
              <a:rPr lang="en-US" sz="5300" b="1" dirty="0">
                <a:solidFill>
                  <a:srgbClr val="FFFFFF"/>
                </a:solidFill>
              </a:rPr>
              <a:t> </a:t>
            </a:r>
            <a:r>
              <a:rPr lang="en-US" sz="5300" b="1" dirty="0" smtClean="0">
                <a:solidFill>
                  <a:srgbClr val="FFFFFF"/>
                </a:solidFill>
              </a:rPr>
              <a:t>and </a:t>
            </a:r>
            <a:br>
              <a:rPr lang="en-US" sz="5300" b="1" dirty="0" smtClean="0">
                <a:solidFill>
                  <a:srgbClr val="FFFFFF"/>
                </a:solidFill>
              </a:rPr>
            </a:br>
            <a:r>
              <a:rPr lang="en-US" sz="5300" b="1" dirty="0" smtClean="0">
                <a:solidFill>
                  <a:srgbClr val="FFFFFF"/>
                </a:solidFill>
              </a:rPr>
              <a:t>the Hungry Caterpillar Task</a:t>
            </a:r>
            <a:endParaRPr lang="en-US" sz="5300" b="1" dirty="0">
              <a:solidFill>
                <a:srgbClr val="FFFFFF"/>
              </a:solidFill>
            </a:endParaRPr>
          </a:p>
        </p:txBody>
      </p:sp>
      <p:pic>
        <p:nvPicPr>
          <p:cNvPr id="5" name="Picture 4" descr="14861 principles to action cover.psd"/>
          <p:cNvPicPr>
            <a:picLocks noChangeAspect="1"/>
          </p:cNvPicPr>
          <p:nvPr/>
        </p:nvPicPr>
        <p:blipFill>
          <a:blip r:embed="rId3" cstate="screen">
            <a:extLst>
              <a:ext uri="{BEBA8EAE-BF5A-486C-A8C5-ECC9F3942E4B}">
                <a14:imgProps xmlns:a14="http://schemas.microsoft.com/office/drawing/2010/main">
                  <a14:imgLayer r:embed="rId4">
                    <a14:imgEffect>
                      <a14:sharpenSoften amount="5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167642" y="172720"/>
            <a:ext cx="838199" cy="1230423"/>
          </a:xfrm>
          <a:prstGeom prst="rect">
            <a:avLst/>
          </a:prstGeom>
          <a:ln>
            <a:noFill/>
          </a:ln>
          <a:effectLst>
            <a:outerShdw blurRad="292100" dist="139700" dir="2700000" algn="tl" rotWithShape="0">
              <a:srgbClr val="333333">
                <a:alpha val="65000"/>
              </a:srgbClr>
            </a:outerShdw>
          </a:effectLst>
        </p:spPr>
      </p:pic>
      <p:pic>
        <p:nvPicPr>
          <p:cNvPr id="6" name="Picture 5" descr="NCTM-logo1.png"/>
          <p:cNvPicPr>
            <a:picLocks noChangeAspect="1"/>
          </p:cNvPicPr>
          <p:nvPr/>
        </p:nvPicPr>
        <p:blipFill>
          <a:blip r:embed="rId5">
            <a:lum bright="70000" contrast="-70000"/>
            <a:extLst>
              <a:ext uri="{28A0092B-C50C-407E-A947-70E740481C1C}">
                <a14:useLocalDpi xmlns:a14="http://schemas.microsoft.com/office/drawing/2010/main"/>
              </a:ext>
            </a:extLst>
          </a:blip>
          <a:stretch>
            <a:fillRect/>
          </a:stretch>
        </p:blipFill>
        <p:spPr>
          <a:xfrm>
            <a:off x="6537959" y="6713369"/>
            <a:ext cx="3248968" cy="726810"/>
          </a:xfrm>
          <a:prstGeom prst="rect">
            <a:avLst/>
          </a:prstGeom>
        </p:spPr>
      </p:pic>
    </p:spTree>
    <p:extLst>
      <p:ext uri="{BB962C8B-B14F-4D97-AF65-F5344CB8AC3E}">
        <p14:creationId xmlns:p14="http://schemas.microsoft.com/office/powerpoint/2010/main" val="363238467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005840" y="259080"/>
            <a:ext cx="7068685" cy="1158157"/>
          </a:xfrm>
          <a:prstGeom prst="rect">
            <a:avLst/>
          </a:prstGeom>
        </p:spPr>
        <p:txBody>
          <a:bodyPr vert="horz" lIns="101882" tIns="50941" rIns="101882" bIns="50941" rtlCol="0" anchor="ctr">
            <a:noAutofit/>
          </a:bodyPr>
          <a:lstStyle/>
          <a:p>
            <a:pPr lvl="0" algn="ctr">
              <a:spcBef>
                <a:spcPct val="0"/>
              </a:spcBef>
              <a:defRPr/>
            </a:pPr>
            <a:r>
              <a:rPr lang="en-US" sz="3600" b="1" dirty="0">
                <a:solidFill>
                  <a:srgbClr val="000000"/>
                </a:solidFill>
                <a:cs typeface="Verdana"/>
              </a:rPr>
              <a:t>The Case of </a:t>
            </a:r>
            <a:r>
              <a:rPr lang="en-US" sz="3600" b="1" dirty="0" smtClean="0">
                <a:solidFill>
                  <a:srgbClr val="000000"/>
                </a:solidFill>
                <a:cs typeface="Verdana"/>
              </a:rPr>
              <a:t>Ms. Bouchard and </a:t>
            </a:r>
            <a:r>
              <a:rPr lang="en-US" sz="3600" b="1" dirty="0">
                <a:solidFill>
                  <a:srgbClr val="000000"/>
                </a:solidFill>
                <a:cs typeface="Verdana"/>
              </a:rPr>
              <a:t/>
            </a:r>
            <a:br>
              <a:rPr lang="en-US" sz="3600" b="1" dirty="0">
                <a:solidFill>
                  <a:srgbClr val="000000"/>
                </a:solidFill>
                <a:cs typeface="Verdana"/>
              </a:rPr>
            </a:br>
            <a:r>
              <a:rPr lang="en-US" sz="3600" b="1" dirty="0">
                <a:solidFill>
                  <a:srgbClr val="000000"/>
                </a:solidFill>
                <a:cs typeface="Verdana"/>
              </a:rPr>
              <a:t>the </a:t>
            </a:r>
            <a:r>
              <a:rPr lang="en-US" sz="3600" b="1" dirty="0" smtClean="0">
                <a:solidFill>
                  <a:srgbClr val="000000"/>
                </a:solidFill>
                <a:cs typeface="Verdana"/>
              </a:rPr>
              <a:t>Hungry Caterpillar Task</a:t>
            </a:r>
            <a:endParaRPr lang="en-US" sz="3600" b="1" dirty="0">
              <a:solidFill>
                <a:srgbClr val="000000"/>
              </a:solidFill>
              <a:ea typeface="Verdana" pitchFamily="34" charset="0"/>
              <a:cs typeface="Verdana"/>
            </a:endParaRPr>
          </a:p>
        </p:txBody>
      </p:sp>
      <p:sp>
        <p:nvSpPr>
          <p:cNvPr id="6" name="Rectangle 3"/>
          <p:cNvSpPr txBox="1">
            <a:spLocks noChangeArrowheads="1"/>
          </p:cNvSpPr>
          <p:nvPr/>
        </p:nvSpPr>
        <p:spPr>
          <a:xfrm>
            <a:off x="1089660" y="1905000"/>
            <a:ext cx="8511540" cy="4922520"/>
          </a:xfrm>
          <a:prstGeom prst="rect">
            <a:avLst/>
          </a:prstGeom>
          <a:solidFill>
            <a:srgbClr val="F2E19B"/>
          </a:solidFill>
          <a:ln>
            <a:noFill/>
          </a:ln>
          <a:effectLst/>
        </p:spPr>
        <p:txBody>
          <a:bodyPr vert="horz" lIns="101882" tIns="50941" rIns="101882" bIns="50941" rtlCol="0">
            <a:noAutofit/>
          </a:bodyPr>
          <a:lstStyle/>
          <a:p>
            <a:pPr marL="254706" indent="-254706">
              <a:spcBef>
                <a:spcPts val="669"/>
              </a:spcBef>
              <a:spcAft>
                <a:spcPts val="2537"/>
              </a:spcAft>
              <a:buFont typeface="Arial"/>
              <a:buChar char="•"/>
            </a:pPr>
            <a:r>
              <a:rPr lang="en-US" sz="3200" b="1" dirty="0">
                <a:solidFill>
                  <a:srgbClr val="000000"/>
                </a:solidFill>
                <a:cs typeface="Verdana"/>
              </a:rPr>
              <a:t>Read</a:t>
            </a:r>
            <a:r>
              <a:rPr lang="en-US" sz="3200" dirty="0">
                <a:solidFill>
                  <a:srgbClr val="000000"/>
                </a:solidFill>
                <a:cs typeface="Verdana"/>
              </a:rPr>
              <a:t> the Case of </a:t>
            </a:r>
            <a:r>
              <a:rPr lang="en-US" sz="3200" dirty="0" smtClean="0">
                <a:solidFill>
                  <a:srgbClr val="000000"/>
                </a:solidFill>
                <a:cs typeface="Verdana"/>
              </a:rPr>
              <a:t>Ms. Bouchard and </a:t>
            </a:r>
            <a:br>
              <a:rPr lang="en-US" sz="3200" dirty="0" smtClean="0">
                <a:solidFill>
                  <a:srgbClr val="000000"/>
                </a:solidFill>
                <a:cs typeface="Verdana"/>
              </a:rPr>
            </a:br>
            <a:r>
              <a:rPr lang="en-US" sz="3200" dirty="0" smtClean="0">
                <a:solidFill>
                  <a:srgbClr val="000000"/>
                </a:solidFill>
                <a:cs typeface="Verdana"/>
              </a:rPr>
              <a:t>study the </a:t>
            </a:r>
            <a:r>
              <a:rPr lang="en-US" sz="3200" dirty="0">
                <a:solidFill>
                  <a:srgbClr val="000000"/>
                </a:solidFill>
                <a:cs typeface="Verdana"/>
              </a:rPr>
              <a:t>strategies used by </a:t>
            </a:r>
            <a:r>
              <a:rPr lang="en-US" sz="3200" dirty="0" smtClean="0">
                <a:solidFill>
                  <a:srgbClr val="000000"/>
                </a:solidFill>
                <a:cs typeface="Verdana"/>
              </a:rPr>
              <a:t>her students</a:t>
            </a:r>
            <a:r>
              <a:rPr lang="en-US" sz="3200" dirty="0">
                <a:solidFill>
                  <a:srgbClr val="000000"/>
                </a:solidFill>
                <a:cs typeface="Verdana"/>
              </a:rPr>
              <a:t>.</a:t>
            </a:r>
          </a:p>
          <a:p>
            <a:pPr marL="254706" indent="-254706">
              <a:spcBef>
                <a:spcPts val="669"/>
              </a:spcBef>
              <a:spcAft>
                <a:spcPts val="2537"/>
              </a:spcAft>
              <a:buFont typeface="Arial"/>
              <a:buChar char="•"/>
            </a:pPr>
            <a:r>
              <a:rPr lang="en-US" sz="3200" b="1" dirty="0">
                <a:solidFill>
                  <a:srgbClr val="000000"/>
                </a:solidFill>
                <a:cs typeface="Verdana"/>
              </a:rPr>
              <a:t>Make note </a:t>
            </a:r>
            <a:r>
              <a:rPr lang="en-US" sz="3200" dirty="0">
                <a:solidFill>
                  <a:srgbClr val="000000"/>
                </a:solidFill>
                <a:cs typeface="Verdana"/>
              </a:rPr>
              <a:t>of what </a:t>
            </a:r>
            <a:r>
              <a:rPr lang="en-US" sz="3200" dirty="0" smtClean="0">
                <a:solidFill>
                  <a:srgbClr val="000000"/>
                </a:solidFill>
                <a:cs typeface="Verdana"/>
              </a:rPr>
              <a:t>Ms. Bouchard did during </a:t>
            </a:r>
            <a:r>
              <a:rPr lang="en-US" sz="3200" dirty="0">
                <a:solidFill>
                  <a:srgbClr val="000000"/>
                </a:solidFill>
                <a:cs typeface="Verdana"/>
              </a:rPr>
              <a:t>instruction to support </a:t>
            </a:r>
            <a:r>
              <a:rPr lang="en-US" sz="3200" dirty="0" smtClean="0">
                <a:solidFill>
                  <a:srgbClr val="000000"/>
                </a:solidFill>
                <a:cs typeface="Verdana"/>
              </a:rPr>
              <a:t>her students</a:t>
            </a:r>
            <a:r>
              <a:rPr lang="en-US" sz="3200" dirty="0">
                <a:solidFill>
                  <a:srgbClr val="000000"/>
                </a:solidFill>
                <a:cs typeface="Verdana"/>
              </a:rPr>
              <a:t>’ developing understanding of </a:t>
            </a:r>
            <a:r>
              <a:rPr lang="en-US" sz="3200" dirty="0" smtClean="0">
                <a:solidFill>
                  <a:srgbClr val="000000"/>
                </a:solidFill>
                <a:cs typeface="Verdana"/>
              </a:rPr>
              <a:t>addition.</a:t>
            </a:r>
            <a:endParaRPr lang="en-US" sz="3200" dirty="0">
              <a:solidFill>
                <a:srgbClr val="000000"/>
              </a:solidFill>
              <a:cs typeface="Verdana"/>
            </a:endParaRPr>
          </a:p>
          <a:p>
            <a:pPr marL="254706" indent="-254706">
              <a:spcBef>
                <a:spcPts val="669"/>
              </a:spcBef>
              <a:spcAft>
                <a:spcPts val="2537"/>
              </a:spcAft>
              <a:buFont typeface="Arial"/>
              <a:buChar char="•"/>
            </a:pPr>
            <a:r>
              <a:rPr lang="en-US" sz="3200" b="1" dirty="0">
                <a:solidFill>
                  <a:srgbClr val="000000"/>
                </a:solidFill>
                <a:cs typeface="Verdana"/>
              </a:rPr>
              <a:t>Talk</a:t>
            </a:r>
            <a:r>
              <a:rPr lang="en-US" sz="3200" dirty="0">
                <a:solidFill>
                  <a:srgbClr val="000000"/>
                </a:solidFill>
                <a:cs typeface="Verdana"/>
              </a:rPr>
              <a:t> with a neighbor about the the actions </a:t>
            </a:r>
            <a:r>
              <a:rPr lang="en-US" sz="3200" dirty="0" smtClean="0">
                <a:solidFill>
                  <a:srgbClr val="000000"/>
                </a:solidFill>
                <a:cs typeface="Verdana"/>
              </a:rPr>
              <a:t/>
            </a:r>
            <a:br>
              <a:rPr lang="en-US" sz="3200" dirty="0" smtClean="0">
                <a:solidFill>
                  <a:srgbClr val="000000"/>
                </a:solidFill>
                <a:cs typeface="Verdana"/>
              </a:rPr>
            </a:br>
            <a:r>
              <a:rPr lang="en-US" sz="3200" dirty="0" smtClean="0">
                <a:solidFill>
                  <a:srgbClr val="000000"/>
                </a:solidFill>
                <a:cs typeface="Verdana"/>
              </a:rPr>
              <a:t>and </a:t>
            </a:r>
            <a:r>
              <a:rPr lang="en-US" sz="3200" dirty="0">
                <a:solidFill>
                  <a:srgbClr val="000000"/>
                </a:solidFill>
                <a:cs typeface="Verdana"/>
              </a:rPr>
              <a:t>interactions </a:t>
            </a:r>
            <a:r>
              <a:rPr lang="en-US" sz="3200" dirty="0" smtClean="0">
                <a:solidFill>
                  <a:srgbClr val="000000"/>
                </a:solidFill>
                <a:cs typeface="Verdana"/>
              </a:rPr>
              <a:t>you identified as supporting student learning.</a:t>
            </a:r>
            <a:endParaRPr lang="en-US" sz="3200" dirty="0">
              <a:solidFill>
                <a:srgbClr val="000000"/>
              </a:solidFill>
              <a:cs typeface="Verdana"/>
            </a:endParaRPr>
          </a:p>
        </p:txBody>
      </p:sp>
      <p:pic>
        <p:nvPicPr>
          <p:cNvPr id="4" name="Picture 3" descr="Untitled-1.psd"/>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43800" y="86360"/>
            <a:ext cx="2430780" cy="1920446"/>
          </a:xfrm>
          <a:prstGeom prst="rect">
            <a:avLst/>
          </a:prstGeom>
        </p:spPr>
      </p:pic>
      <p:sp>
        <p:nvSpPr>
          <p:cNvPr id="5" name="Rectangle 4"/>
          <p:cNvSpPr/>
          <p:nvPr/>
        </p:nvSpPr>
        <p:spPr>
          <a:xfrm rot="20392776">
            <a:off x="7879844" y="557327"/>
            <a:ext cx="1542929" cy="421214"/>
          </a:xfrm>
          <a:prstGeom prst="rect">
            <a:avLst/>
          </a:prstGeom>
          <a:solidFill>
            <a:srgbClr val="D0BA8C"/>
          </a:solidFill>
          <a:ln w="28575" cmpd="sng">
            <a:solidFill>
              <a:srgbClr val="A50101"/>
            </a:solid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r>
              <a:rPr lang="en-US" sz="1600" dirty="0" smtClean="0">
                <a:solidFill>
                  <a:srgbClr val="A10101"/>
                </a:solidFill>
                <a:latin typeface="Adobe Garamond Pro Bold"/>
              </a:rPr>
              <a:t>Ms. Bouchard</a:t>
            </a:r>
            <a:endParaRPr lang="en-US" sz="1600" dirty="0">
              <a:solidFill>
                <a:srgbClr val="A10101"/>
              </a:solidFill>
              <a:latin typeface="Adobe Garamond Pro Bold"/>
            </a:endParaRPr>
          </a:p>
        </p:txBody>
      </p:sp>
    </p:spTree>
    <p:extLst>
      <p:ext uri="{BB962C8B-B14F-4D97-AF65-F5344CB8AC3E}">
        <p14:creationId xmlns:p14="http://schemas.microsoft.com/office/powerpoint/2010/main" val="159672090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1220" y="172720"/>
            <a:ext cx="8600440" cy="863600"/>
          </a:xfrm>
        </p:spPr>
        <p:txBody>
          <a:bodyPr>
            <a:noAutofit/>
          </a:bodyPr>
          <a:lstStyle/>
          <a:p>
            <a:pPr>
              <a:lnSpc>
                <a:spcPct val="90000"/>
              </a:lnSpc>
            </a:pPr>
            <a:r>
              <a:rPr lang="en-US" sz="3600" b="1" dirty="0"/>
              <a:t>Effective Mathematics Teaching Practices</a:t>
            </a:r>
          </a:p>
        </p:txBody>
      </p:sp>
      <p:sp>
        <p:nvSpPr>
          <p:cNvPr id="3" name="Content Placeholder 2"/>
          <p:cNvSpPr>
            <a:spLocks noGrp="1"/>
          </p:cNvSpPr>
          <p:nvPr>
            <p:ph idx="1"/>
          </p:nvPr>
        </p:nvSpPr>
        <p:spPr>
          <a:xfrm>
            <a:off x="793373" y="1219200"/>
            <a:ext cx="9265027" cy="6304280"/>
          </a:xfrm>
          <a:noFill/>
        </p:spPr>
        <p:txBody>
          <a:bodyPr anchor="t">
            <a:noAutofit/>
          </a:bodyPr>
          <a:lstStyle/>
          <a:p>
            <a:pPr marL="566014" indent="-431585" defTabSz="640303">
              <a:spcBef>
                <a:spcPts val="1337"/>
              </a:spcBef>
              <a:spcAft>
                <a:spcPts val="600"/>
              </a:spcAft>
              <a:buNone/>
            </a:pPr>
            <a:r>
              <a:rPr lang="en-US" sz="3000" dirty="0"/>
              <a:t>1.	Establish mathematics </a:t>
            </a:r>
            <a:r>
              <a:rPr lang="en-US" sz="3000" b="1" dirty="0">
                <a:solidFill>
                  <a:srgbClr val="0000FF"/>
                </a:solidFill>
              </a:rPr>
              <a:t>goals</a:t>
            </a:r>
            <a:r>
              <a:rPr lang="en-US" sz="3000" dirty="0">
                <a:solidFill>
                  <a:srgbClr val="0000FF"/>
                </a:solidFill>
              </a:rPr>
              <a:t> </a:t>
            </a:r>
            <a:r>
              <a:rPr lang="en-US" sz="3000" dirty="0"/>
              <a:t>to focus learning.</a:t>
            </a:r>
          </a:p>
          <a:p>
            <a:pPr marL="566014" indent="-431585" defTabSz="640303">
              <a:spcBef>
                <a:spcPts val="1337"/>
              </a:spcBef>
              <a:spcAft>
                <a:spcPts val="600"/>
              </a:spcAft>
              <a:buNone/>
            </a:pPr>
            <a:r>
              <a:rPr lang="en-US" sz="3000" dirty="0"/>
              <a:t>2.	Implement </a:t>
            </a:r>
            <a:r>
              <a:rPr lang="en-US" sz="3000" b="1" dirty="0">
                <a:solidFill>
                  <a:srgbClr val="1A1AFF"/>
                </a:solidFill>
              </a:rPr>
              <a:t>tasks</a:t>
            </a:r>
            <a:r>
              <a:rPr lang="en-US" sz="3000" dirty="0">
                <a:solidFill>
                  <a:srgbClr val="1A1AFF"/>
                </a:solidFill>
              </a:rPr>
              <a:t> </a:t>
            </a:r>
            <a:r>
              <a:rPr lang="en-US" sz="3000" dirty="0" smtClean="0"/>
              <a:t>that promote reasoning and </a:t>
            </a:r>
            <a:br>
              <a:rPr lang="en-US" sz="3000" dirty="0" smtClean="0"/>
            </a:br>
            <a:r>
              <a:rPr lang="en-US" sz="3000" dirty="0" smtClean="0"/>
              <a:t>problem </a:t>
            </a:r>
            <a:r>
              <a:rPr lang="en-US" sz="3000" dirty="0"/>
              <a:t>solving.</a:t>
            </a:r>
          </a:p>
          <a:p>
            <a:pPr marL="566014" indent="-431585" defTabSz="640303">
              <a:spcBef>
                <a:spcPts val="1337"/>
              </a:spcBef>
              <a:spcAft>
                <a:spcPts val="600"/>
              </a:spcAft>
              <a:buNone/>
            </a:pPr>
            <a:r>
              <a:rPr lang="en-US" sz="3000" dirty="0"/>
              <a:t>3.	Use and connect mathematical </a:t>
            </a:r>
            <a:r>
              <a:rPr lang="en-US" sz="3000" b="1" dirty="0">
                <a:solidFill>
                  <a:srgbClr val="1A1AFF"/>
                </a:solidFill>
              </a:rPr>
              <a:t>representations</a:t>
            </a:r>
            <a:r>
              <a:rPr lang="en-US" sz="3000" dirty="0"/>
              <a:t>.</a:t>
            </a:r>
          </a:p>
          <a:p>
            <a:pPr marL="566014" indent="-431585">
              <a:spcBef>
                <a:spcPts val="1337"/>
              </a:spcBef>
              <a:spcAft>
                <a:spcPts val="600"/>
              </a:spcAft>
              <a:buNone/>
            </a:pPr>
            <a:r>
              <a:rPr lang="en-US" sz="3000" dirty="0"/>
              <a:t>4.	Facilitate meaningful mathematical </a:t>
            </a:r>
            <a:r>
              <a:rPr lang="en-US" sz="3000" b="1" dirty="0">
                <a:solidFill>
                  <a:srgbClr val="1A1AFF"/>
                </a:solidFill>
              </a:rPr>
              <a:t>discourse</a:t>
            </a:r>
            <a:r>
              <a:rPr lang="en-US" sz="3000" dirty="0">
                <a:solidFill>
                  <a:srgbClr val="1A1AFF"/>
                </a:solidFill>
              </a:rPr>
              <a:t>. </a:t>
            </a:r>
          </a:p>
          <a:p>
            <a:pPr marL="566014" indent="-431585">
              <a:spcBef>
                <a:spcPts val="1337"/>
              </a:spcBef>
              <a:spcAft>
                <a:spcPts val="600"/>
              </a:spcAft>
              <a:buNone/>
            </a:pPr>
            <a:r>
              <a:rPr lang="en-US" sz="3000" dirty="0"/>
              <a:t>5.	Pose purposeful </a:t>
            </a:r>
            <a:r>
              <a:rPr lang="en-US" sz="3000" b="1" dirty="0">
                <a:solidFill>
                  <a:srgbClr val="1A1AFF"/>
                </a:solidFill>
              </a:rPr>
              <a:t>questions</a:t>
            </a:r>
            <a:r>
              <a:rPr lang="en-US" sz="3000" dirty="0"/>
              <a:t>.</a:t>
            </a:r>
          </a:p>
          <a:p>
            <a:pPr marL="566014" indent="-431585" defTabSz="758813">
              <a:spcBef>
                <a:spcPts val="1337"/>
              </a:spcBef>
              <a:spcAft>
                <a:spcPts val="600"/>
              </a:spcAft>
              <a:buNone/>
            </a:pPr>
            <a:r>
              <a:rPr lang="en-US" sz="3000" dirty="0"/>
              <a:t>6.</a:t>
            </a:r>
            <a:r>
              <a:rPr lang="en-US" sz="3000" spc="-33" dirty="0"/>
              <a:t>	</a:t>
            </a:r>
            <a:r>
              <a:rPr lang="en-US" sz="3000" spc="-11" dirty="0"/>
              <a:t>Build </a:t>
            </a:r>
            <a:r>
              <a:rPr lang="en-US" sz="3000" spc="-56" dirty="0"/>
              <a:t>procedural</a:t>
            </a:r>
            <a:r>
              <a:rPr lang="en-US" sz="3000" spc="-11" dirty="0"/>
              <a:t> </a:t>
            </a:r>
            <a:r>
              <a:rPr lang="en-US" sz="3000" b="1" spc="-78" dirty="0">
                <a:solidFill>
                  <a:srgbClr val="1A1AFF"/>
                </a:solidFill>
              </a:rPr>
              <a:t>fluency</a:t>
            </a:r>
            <a:r>
              <a:rPr lang="en-US" sz="3000" spc="-78" dirty="0">
                <a:solidFill>
                  <a:srgbClr val="1A1AFF"/>
                </a:solidFill>
              </a:rPr>
              <a:t> </a:t>
            </a:r>
            <a:r>
              <a:rPr lang="en-US" sz="3000" spc="-100" dirty="0"/>
              <a:t>from</a:t>
            </a:r>
            <a:r>
              <a:rPr lang="en-US" sz="3000" spc="-78" dirty="0"/>
              <a:t> conceptual </a:t>
            </a:r>
            <a:r>
              <a:rPr lang="en-US" sz="3000" b="1" spc="-78" dirty="0">
                <a:solidFill>
                  <a:srgbClr val="0000FF"/>
                </a:solidFill>
              </a:rPr>
              <a:t>understanding</a:t>
            </a:r>
            <a:r>
              <a:rPr lang="en-US" sz="3000" dirty="0"/>
              <a:t>.</a:t>
            </a:r>
          </a:p>
          <a:p>
            <a:pPr marL="566014" indent="-431585" defTabSz="758813">
              <a:spcBef>
                <a:spcPts val="1337"/>
              </a:spcBef>
              <a:spcAft>
                <a:spcPts val="600"/>
              </a:spcAft>
              <a:buNone/>
            </a:pPr>
            <a:r>
              <a:rPr lang="en-US" sz="3000" dirty="0"/>
              <a:t>7.	Support productive</a:t>
            </a:r>
            <a:r>
              <a:rPr lang="en-US" sz="3000" b="1" dirty="0"/>
              <a:t> </a:t>
            </a:r>
            <a:r>
              <a:rPr lang="en-US" sz="3000" b="1" dirty="0">
                <a:solidFill>
                  <a:srgbClr val="1A1AFF"/>
                </a:solidFill>
              </a:rPr>
              <a:t>struggle </a:t>
            </a:r>
            <a:r>
              <a:rPr lang="en-US" sz="3000" dirty="0"/>
              <a:t>in learning mathematics. </a:t>
            </a:r>
          </a:p>
          <a:p>
            <a:pPr marL="566014" indent="-431585" defTabSz="758813">
              <a:spcBef>
                <a:spcPts val="1337"/>
              </a:spcBef>
              <a:spcAft>
                <a:spcPts val="600"/>
              </a:spcAft>
              <a:buNone/>
            </a:pPr>
            <a:r>
              <a:rPr lang="en-US" sz="3000" dirty="0"/>
              <a:t>8.	Elicit and use </a:t>
            </a:r>
            <a:r>
              <a:rPr lang="en-US" sz="3000" b="1" dirty="0">
                <a:solidFill>
                  <a:srgbClr val="1A1AFF"/>
                </a:solidFill>
              </a:rPr>
              <a:t>evidence</a:t>
            </a:r>
            <a:r>
              <a:rPr lang="en-US" sz="3000" dirty="0">
                <a:solidFill>
                  <a:srgbClr val="1A1AFF"/>
                </a:solidFill>
              </a:rPr>
              <a:t> </a:t>
            </a:r>
            <a:r>
              <a:rPr lang="en-US" sz="3000" dirty="0"/>
              <a:t>of student thinking.</a:t>
            </a:r>
          </a:p>
        </p:txBody>
      </p:sp>
      <p:cxnSp>
        <p:nvCxnSpPr>
          <p:cNvPr id="6" name="Straight Connector 5"/>
          <p:cNvCxnSpPr/>
          <p:nvPr/>
        </p:nvCxnSpPr>
        <p:spPr>
          <a:xfrm>
            <a:off x="1341120" y="934810"/>
            <a:ext cx="8731985" cy="0"/>
          </a:xfrm>
          <a:prstGeom prst="line">
            <a:avLst/>
          </a:prstGeom>
          <a:ln w="38100" cmpd="sng">
            <a:gradFill flip="none" rotWithShape="1">
              <a:gsLst>
                <a:gs pos="40000">
                  <a:schemeClr val="accent1"/>
                </a:gs>
                <a:gs pos="100000">
                  <a:prstClr val="white"/>
                </a:gs>
              </a:gsLst>
              <a:lin ang="0" scaled="1"/>
              <a:tileRect/>
            </a:gra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6945252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6740" y="0"/>
            <a:ext cx="9471660" cy="7772400"/>
          </a:xfrm>
          <a:solidFill>
            <a:srgbClr val="10253F"/>
          </a:solidFill>
        </p:spPr>
        <p:txBody>
          <a:bodyPr anchor="t">
            <a:normAutofit/>
          </a:bodyPr>
          <a:lstStyle/>
          <a:p>
            <a:pPr marL="0" indent="0">
              <a:buNone/>
            </a:pPr>
            <a:r>
              <a:rPr lang="en-US" sz="5300" b="1" dirty="0">
                <a:solidFill>
                  <a:schemeClr val="bg1"/>
                </a:solidFill>
              </a:rPr>
              <a:t>	</a:t>
            </a:r>
          </a:p>
          <a:p>
            <a:pPr marL="0" indent="0">
              <a:buNone/>
            </a:pPr>
            <a:endParaRPr lang="en-US" sz="3100" b="1" dirty="0">
              <a:solidFill>
                <a:schemeClr val="bg1"/>
              </a:solidFill>
            </a:endParaRPr>
          </a:p>
          <a:p>
            <a:pPr marL="0" indent="0">
              <a:buNone/>
            </a:pPr>
            <a:r>
              <a:rPr lang="en-US" sz="5300" b="1" dirty="0">
                <a:solidFill>
                  <a:schemeClr val="bg1"/>
                </a:solidFill>
              </a:rPr>
              <a:t>		</a:t>
            </a:r>
            <a:endParaRPr lang="en-US" sz="5300" b="1" dirty="0" smtClean="0">
              <a:solidFill>
                <a:schemeClr val="bg1"/>
              </a:solidFill>
            </a:endParaRPr>
          </a:p>
          <a:p>
            <a:pPr marL="0" indent="0">
              <a:buNone/>
            </a:pPr>
            <a:r>
              <a:rPr lang="en-US" sz="5300" b="1" dirty="0">
                <a:solidFill>
                  <a:schemeClr val="bg1"/>
                </a:solidFill>
              </a:rPr>
              <a:t>	</a:t>
            </a:r>
            <a:r>
              <a:rPr lang="en-US" sz="5300" b="1" dirty="0" smtClean="0">
                <a:solidFill>
                  <a:schemeClr val="bg1"/>
                </a:solidFill>
              </a:rPr>
              <a:t>	Relating the </a:t>
            </a:r>
            <a:br>
              <a:rPr lang="en-US" sz="5300" b="1" dirty="0" smtClean="0">
                <a:solidFill>
                  <a:schemeClr val="bg1"/>
                </a:solidFill>
              </a:rPr>
            </a:br>
            <a:r>
              <a:rPr lang="en-US" sz="5300" b="1" dirty="0" smtClean="0">
                <a:solidFill>
                  <a:schemeClr val="bg1"/>
                </a:solidFill>
              </a:rPr>
              <a:t>		Mathematics Teaching </a:t>
            </a:r>
            <a:br>
              <a:rPr lang="en-US" sz="5300" b="1" dirty="0" smtClean="0">
                <a:solidFill>
                  <a:schemeClr val="bg1"/>
                </a:solidFill>
              </a:rPr>
            </a:br>
            <a:r>
              <a:rPr lang="en-US" sz="5300" b="1" dirty="0" smtClean="0">
                <a:solidFill>
                  <a:schemeClr val="bg1"/>
                </a:solidFill>
              </a:rPr>
              <a:t>		Practices to </a:t>
            </a:r>
            <a:r>
              <a:rPr lang="en-US" sz="5300" b="1" dirty="0">
                <a:solidFill>
                  <a:schemeClr val="bg1"/>
                </a:solidFill>
              </a:rPr>
              <a:t>the Case </a:t>
            </a:r>
          </a:p>
        </p:txBody>
      </p:sp>
      <p:pic>
        <p:nvPicPr>
          <p:cNvPr id="4" name="Picture 3" descr="14861 principles to action cover.psd"/>
          <p:cNvPicPr>
            <a:picLocks noChangeAspect="1"/>
          </p:cNvPicPr>
          <p:nvPr/>
        </p:nvPicPr>
        <p:blipFill>
          <a:blip r:embed="rId3" cstate="screen">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a:ext>
            </a:extLst>
          </a:blip>
          <a:stretch>
            <a:fillRect/>
          </a:stretch>
        </p:blipFill>
        <p:spPr>
          <a:xfrm rot="20866513">
            <a:off x="7754176" y="968490"/>
            <a:ext cx="1460143" cy="2143395"/>
          </a:xfrm>
          <a:prstGeom prst="rect">
            <a:avLst/>
          </a:prstGeom>
          <a:ln w="6350" cmpd="sng">
            <a:solidFill>
              <a:schemeClr val="tx2"/>
            </a:solidFill>
          </a:ln>
          <a:effectLst>
            <a:outerShdw blurRad="50800" dist="38100" dir="2700000" algn="tl" rotWithShape="0">
              <a:prstClr val="black">
                <a:alpha val="40000"/>
              </a:prstClr>
            </a:outerShdw>
          </a:effectLst>
        </p:spPr>
      </p:pic>
      <p:pic>
        <p:nvPicPr>
          <p:cNvPr id="5" name="Picture 4" descr="14861 principles to action cover.psd"/>
          <p:cNvPicPr>
            <a:picLocks noChangeAspect="1"/>
          </p:cNvPicPr>
          <p:nvPr/>
        </p:nvPicPr>
        <p:blipFill>
          <a:blip r:embed="rId5" cstate="screen">
            <a:extLst>
              <a:ext uri="{BEBA8EAE-BF5A-486C-A8C5-ECC9F3942E4B}">
                <a14:imgProps xmlns:a14="http://schemas.microsoft.com/office/drawing/2010/main">
                  <a14:imgLayer r:embed="rId6">
                    <a14:imgEffect>
                      <a14:sharpenSoften amount="5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167642" y="172720"/>
            <a:ext cx="838199" cy="1230423"/>
          </a:xfrm>
          <a:prstGeom prst="rect">
            <a:avLst/>
          </a:prstGeom>
          <a:ln>
            <a:noFill/>
          </a:ln>
          <a:effectLst>
            <a:outerShdw blurRad="292100" dist="139700" dir="2700000" algn="tl" rotWithShape="0">
              <a:srgbClr val="333333">
                <a:alpha val="65000"/>
              </a:srgbClr>
            </a:outerShdw>
          </a:effectLst>
        </p:spPr>
      </p:pic>
      <p:pic>
        <p:nvPicPr>
          <p:cNvPr id="6" name="Picture 5" descr="NCTM-logo1.png"/>
          <p:cNvPicPr>
            <a:picLocks noChangeAspect="1"/>
          </p:cNvPicPr>
          <p:nvPr/>
        </p:nvPicPr>
        <p:blipFill>
          <a:blip r:embed="rId7">
            <a:lum bright="70000" contrast="-70000"/>
            <a:extLst>
              <a:ext uri="{28A0092B-C50C-407E-A947-70E740481C1C}">
                <a14:useLocalDpi xmlns:a14="http://schemas.microsoft.com/office/drawing/2010/main"/>
              </a:ext>
            </a:extLst>
          </a:blip>
          <a:stretch>
            <a:fillRect/>
          </a:stretch>
        </p:blipFill>
        <p:spPr>
          <a:xfrm>
            <a:off x="6537959" y="6713369"/>
            <a:ext cx="3248968" cy="726810"/>
          </a:xfrm>
          <a:prstGeom prst="rect">
            <a:avLst/>
          </a:prstGeom>
        </p:spPr>
      </p:pic>
    </p:spTree>
    <p:extLst>
      <p:ext uri="{BB962C8B-B14F-4D97-AF65-F5344CB8AC3E}">
        <p14:creationId xmlns:p14="http://schemas.microsoft.com/office/powerpoint/2010/main" val="328630205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2680" y="311256"/>
            <a:ext cx="7678420" cy="725064"/>
          </a:xfrm>
        </p:spPr>
        <p:txBody>
          <a:bodyPr/>
          <a:lstStyle/>
          <a:p>
            <a:r>
              <a:rPr lang="en-US" b="1" dirty="0" smtClean="0"/>
              <a:t>Agenda</a:t>
            </a:r>
            <a:endParaRPr lang="en-US" b="1" dirty="0"/>
          </a:p>
        </p:txBody>
      </p:sp>
      <p:sp>
        <p:nvSpPr>
          <p:cNvPr id="3" name="Content Placeholder 2"/>
          <p:cNvSpPr>
            <a:spLocks noGrp="1"/>
          </p:cNvSpPr>
          <p:nvPr>
            <p:ph idx="1"/>
          </p:nvPr>
        </p:nvSpPr>
        <p:spPr>
          <a:xfrm>
            <a:off x="1173480" y="1554480"/>
            <a:ext cx="8549640" cy="5181600"/>
          </a:xfrm>
        </p:spPr>
        <p:txBody>
          <a:bodyPr>
            <a:noAutofit/>
          </a:bodyPr>
          <a:lstStyle/>
          <a:p>
            <a:pPr>
              <a:spcBef>
                <a:spcPts val="669"/>
              </a:spcBef>
              <a:spcAft>
                <a:spcPts val="2006"/>
              </a:spcAft>
              <a:buSzPct val="60000"/>
              <a:buFont typeface="Wingdings" charset="2"/>
              <a:buChar char="q"/>
            </a:pPr>
            <a:r>
              <a:rPr lang="en-US" sz="3100" dirty="0">
                <a:cs typeface="Verdana"/>
              </a:rPr>
              <a:t>Examine the purpose and key messages of </a:t>
            </a:r>
            <a:br>
              <a:rPr lang="en-US" sz="3100" dirty="0">
                <a:cs typeface="Verdana"/>
              </a:rPr>
            </a:br>
            <a:r>
              <a:rPr lang="en-US" sz="3100" dirty="0">
                <a:cs typeface="Verdana"/>
              </a:rPr>
              <a:t>NCTM’s </a:t>
            </a:r>
            <a:r>
              <a:rPr lang="en-US" sz="3100" i="1" dirty="0">
                <a:cs typeface="Verdana"/>
              </a:rPr>
              <a:t>Principles to Actions</a:t>
            </a:r>
            <a:r>
              <a:rPr lang="en-US" sz="3100" dirty="0">
                <a:cs typeface="Verdana"/>
              </a:rPr>
              <a:t>.</a:t>
            </a:r>
          </a:p>
          <a:p>
            <a:pPr>
              <a:spcBef>
                <a:spcPts val="669"/>
              </a:spcBef>
              <a:spcAft>
                <a:spcPts val="2006"/>
              </a:spcAft>
              <a:buSzPct val="60000"/>
              <a:buFont typeface="Wingdings" charset="2"/>
              <a:buChar char="q"/>
            </a:pPr>
            <a:r>
              <a:rPr lang="en-US" sz="3100" dirty="0">
                <a:cs typeface="Verdana"/>
              </a:rPr>
              <a:t>Read a case of a </a:t>
            </a:r>
            <a:r>
              <a:rPr lang="en-US" sz="3100" dirty="0" smtClean="0">
                <a:cs typeface="Verdana"/>
              </a:rPr>
              <a:t>first grade </a:t>
            </a:r>
            <a:r>
              <a:rPr lang="en-US" sz="3100" dirty="0">
                <a:cs typeface="Verdana"/>
              </a:rPr>
              <a:t>teacher using the </a:t>
            </a:r>
            <a:r>
              <a:rPr lang="en-US" sz="3100" dirty="0" smtClean="0">
                <a:cs typeface="Verdana"/>
              </a:rPr>
              <a:t>Very Hungry Caterpillar Task </a:t>
            </a:r>
            <a:r>
              <a:rPr lang="en-US" sz="3100" dirty="0">
                <a:cs typeface="Verdana"/>
              </a:rPr>
              <a:t>with </a:t>
            </a:r>
            <a:r>
              <a:rPr lang="en-US" sz="3100" dirty="0" smtClean="0">
                <a:cs typeface="Verdana"/>
              </a:rPr>
              <a:t>her students</a:t>
            </a:r>
            <a:r>
              <a:rPr lang="en-US" sz="3100" dirty="0">
                <a:cs typeface="Verdana"/>
              </a:rPr>
              <a:t>.</a:t>
            </a:r>
          </a:p>
          <a:p>
            <a:pPr>
              <a:spcBef>
                <a:spcPts val="669"/>
              </a:spcBef>
              <a:spcAft>
                <a:spcPts val="2006"/>
              </a:spcAft>
              <a:buSzPct val="60000"/>
              <a:buFont typeface="Wingdings" charset="2"/>
              <a:buChar char="q"/>
            </a:pPr>
            <a:r>
              <a:rPr lang="en-US" sz="3100" dirty="0">
                <a:cs typeface="Verdana"/>
              </a:rPr>
              <a:t>Discuss the set of eight mathematics teaching practices and relate them to the case.</a:t>
            </a:r>
          </a:p>
          <a:p>
            <a:pPr>
              <a:spcBef>
                <a:spcPts val="669"/>
              </a:spcBef>
              <a:spcAft>
                <a:spcPts val="2006"/>
              </a:spcAft>
              <a:buSzPct val="60000"/>
              <a:buFont typeface="Wingdings" charset="2"/>
              <a:buChar char="q"/>
            </a:pPr>
            <a:r>
              <a:rPr lang="en-US" sz="3100" dirty="0">
                <a:cs typeface="Verdana"/>
              </a:rPr>
              <a:t>R</a:t>
            </a:r>
            <a:r>
              <a:rPr lang="en-US" sz="3100" dirty="0">
                <a:solidFill>
                  <a:schemeClr val="tx2">
                    <a:lumMod val="50000"/>
                  </a:schemeClr>
                </a:solidFill>
                <a:cs typeface="Verdana"/>
              </a:rPr>
              <a:t>eflect on next steps in strengthening these teaching practices in your own instruction.</a:t>
            </a:r>
            <a:endParaRPr lang="en-US" sz="3100" b="1" dirty="0">
              <a:solidFill>
                <a:schemeClr val="tx2">
                  <a:lumMod val="50000"/>
                </a:schemeClr>
              </a:solidFill>
              <a:ea typeface="Verdana" pitchFamily="34" charset="0"/>
              <a:cs typeface="Verdana"/>
            </a:endParaRPr>
          </a:p>
        </p:txBody>
      </p:sp>
    </p:spTree>
    <p:extLst>
      <p:ext uri="{BB962C8B-B14F-4D97-AF65-F5344CB8AC3E}">
        <p14:creationId xmlns:p14="http://schemas.microsoft.com/office/powerpoint/2010/main" val="232524941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1508760" cy="776777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dirty="0"/>
          </a:p>
        </p:txBody>
      </p:sp>
      <p:sp>
        <p:nvSpPr>
          <p:cNvPr id="5" name="Rectangle 4"/>
          <p:cNvSpPr/>
          <p:nvPr/>
        </p:nvSpPr>
        <p:spPr>
          <a:xfrm>
            <a:off x="0" y="1381760"/>
            <a:ext cx="1424940" cy="2677160"/>
          </a:xfrm>
          <a:prstGeom prst="rect">
            <a:avLst/>
          </a:prstGeom>
          <a:solidFill>
            <a:srgbClr val="154688"/>
          </a:solidFill>
          <a:ln>
            <a:solidFill>
              <a:srgbClr val="008080"/>
            </a:solid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a:p>
        </p:txBody>
      </p:sp>
      <p:sp>
        <p:nvSpPr>
          <p:cNvPr id="6" name="Rectangle 5"/>
          <p:cNvSpPr/>
          <p:nvPr/>
        </p:nvSpPr>
        <p:spPr>
          <a:xfrm>
            <a:off x="1508760" y="1381760"/>
            <a:ext cx="8549640" cy="2677160"/>
          </a:xfrm>
          <a:prstGeom prst="rect">
            <a:avLst/>
          </a:prstGeom>
          <a:solidFill>
            <a:schemeClr val="tx1">
              <a:lumMod val="75000"/>
            </a:schemeClr>
          </a:solidFill>
          <a:ln>
            <a:solidFill>
              <a:srgbClr val="008080"/>
            </a:solid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a:p>
        </p:txBody>
      </p:sp>
      <p:sp>
        <p:nvSpPr>
          <p:cNvPr id="7" name="Rectangle 6"/>
          <p:cNvSpPr/>
          <p:nvPr/>
        </p:nvSpPr>
        <p:spPr>
          <a:xfrm>
            <a:off x="-14863" y="1468120"/>
            <a:ext cx="1508759" cy="2504440"/>
          </a:xfrm>
          <a:prstGeom prst="rect">
            <a:avLst/>
          </a:prstGeom>
        </p:spPr>
        <p:txBody>
          <a:bodyPr wrap="square" lIns="101882" tIns="50941" rIns="101882" bIns="50941" anchor="ctr">
            <a:noAutofit/>
          </a:bodyPr>
          <a:lstStyle/>
          <a:p>
            <a:pPr algn="ctr"/>
            <a:r>
              <a:rPr lang="en-US" sz="2500" dirty="0">
                <a:solidFill>
                  <a:schemeClr val="bg1"/>
                </a:solidFill>
              </a:rPr>
              <a:t>Math</a:t>
            </a:r>
          </a:p>
          <a:p>
            <a:pPr algn="ctr"/>
            <a:r>
              <a:rPr lang="en-US" sz="2500" dirty="0">
                <a:solidFill>
                  <a:schemeClr val="bg1"/>
                </a:solidFill>
              </a:rPr>
              <a:t>Teaching</a:t>
            </a:r>
          </a:p>
          <a:p>
            <a:pPr algn="ctr"/>
            <a:r>
              <a:rPr lang="en-US" sz="2500" dirty="0">
                <a:solidFill>
                  <a:schemeClr val="bg1"/>
                </a:solidFill>
              </a:rPr>
              <a:t>Practice</a:t>
            </a:r>
          </a:p>
          <a:p>
            <a:pPr algn="ctr"/>
            <a:r>
              <a:rPr lang="en-US" sz="2500" dirty="0">
                <a:solidFill>
                  <a:schemeClr val="bg1"/>
                </a:solidFill>
              </a:rPr>
              <a:t>1</a:t>
            </a:r>
          </a:p>
        </p:txBody>
      </p:sp>
      <p:sp>
        <p:nvSpPr>
          <p:cNvPr id="8" name="Title 3"/>
          <p:cNvSpPr txBox="1">
            <a:spLocks/>
          </p:cNvSpPr>
          <p:nvPr/>
        </p:nvSpPr>
        <p:spPr>
          <a:xfrm>
            <a:off x="1676400" y="1381760"/>
            <a:ext cx="7795260" cy="2677160"/>
          </a:xfrm>
          <a:prstGeom prst="rect">
            <a:avLst/>
          </a:prstGeom>
        </p:spPr>
        <p:txBody>
          <a:bodyPr lIns="101882" tIns="50941" rIns="101882" bIns="50941" anchor="ct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pPr algn="l"/>
            <a:r>
              <a:rPr lang="en-US" sz="4500" dirty="0">
                <a:solidFill>
                  <a:schemeClr val="bg1"/>
                </a:solidFill>
              </a:rPr>
              <a:t>Establish mathematics </a:t>
            </a:r>
            <a:br>
              <a:rPr lang="en-US" sz="4500" dirty="0">
                <a:solidFill>
                  <a:schemeClr val="bg1"/>
                </a:solidFill>
              </a:rPr>
            </a:br>
            <a:r>
              <a:rPr lang="en-US" sz="4500" dirty="0">
                <a:solidFill>
                  <a:schemeClr val="bg1"/>
                </a:solidFill>
              </a:rPr>
              <a:t>goals to focus learning.</a:t>
            </a:r>
          </a:p>
        </p:txBody>
      </p:sp>
      <p:sp>
        <p:nvSpPr>
          <p:cNvPr id="9" name="TextBox 8"/>
          <p:cNvSpPr txBox="1"/>
          <p:nvPr/>
        </p:nvSpPr>
        <p:spPr>
          <a:xfrm>
            <a:off x="1508760" y="4136923"/>
            <a:ext cx="8382000" cy="1780259"/>
          </a:xfrm>
          <a:prstGeom prst="rect">
            <a:avLst/>
          </a:prstGeom>
          <a:noFill/>
        </p:spPr>
        <p:txBody>
          <a:bodyPr wrap="square" lIns="101882" tIns="50941" rIns="101882" bIns="50941" rtlCol="0">
            <a:spAutoFit/>
          </a:bodyPr>
          <a:lstStyle/>
          <a:p>
            <a:pPr>
              <a:spcAft>
                <a:spcPts val="1800"/>
              </a:spcAft>
            </a:pPr>
            <a:r>
              <a:rPr lang="en-US" sz="3100" i="1" dirty="0">
                <a:solidFill>
                  <a:srgbClr val="000000"/>
                </a:solidFill>
              </a:rPr>
              <a:t>Formulating clear, explicit learning goals sets the stage for everything else</a:t>
            </a:r>
            <a:r>
              <a:rPr lang="en-US" sz="3600" i="1" dirty="0">
                <a:solidFill>
                  <a:srgbClr val="000000"/>
                </a:solidFill>
              </a:rPr>
              <a:t>.</a:t>
            </a:r>
            <a:r>
              <a:rPr lang="en-US" sz="3100" dirty="0">
                <a:solidFill>
                  <a:srgbClr val="000000"/>
                </a:solidFill>
              </a:rPr>
              <a:t> </a:t>
            </a:r>
            <a:endParaRPr lang="en-US" sz="3600" dirty="0">
              <a:solidFill>
                <a:srgbClr val="000000"/>
              </a:solidFill>
            </a:endParaRPr>
          </a:p>
          <a:p>
            <a:pPr algn="r"/>
            <a:r>
              <a:rPr lang="en-US" sz="2400" dirty="0">
                <a:solidFill>
                  <a:srgbClr val="000000"/>
                </a:solidFill>
              </a:rPr>
              <a:t>(Hiebert, Morris, Berk, &amp; Janssen, 2007, p. 57)</a:t>
            </a:r>
            <a:endParaRPr lang="en-US" sz="2800" dirty="0">
              <a:solidFill>
                <a:srgbClr val="000000"/>
              </a:solidFill>
            </a:endParaRPr>
          </a:p>
        </p:txBody>
      </p:sp>
    </p:spTree>
    <p:extLst>
      <p:ext uri="{BB962C8B-B14F-4D97-AF65-F5344CB8AC3E}">
        <p14:creationId xmlns:p14="http://schemas.microsoft.com/office/powerpoint/2010/main" val="153817226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586740" y="0"/>
            <a:ext cx="9505482" cy="1639423"/>
          </a:xfrm>
          <a:prstGeom prst="rect">
            <a:avLst/>
          </a:prstGeom>
          <a:solidFill>
            <a:schemeClr val="tx2">
              <a:lumMod val="50000"/>
            </a:schemeClr>
          </a:solidFill>
        </p:spPr>
        <p:txBody>
          <a:bodyPr vert="horz" lIns="101882" tIns="50941" rIns="101882" bIns="50941" rtlCol="0" anchor="ct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a:solidFill>
                  <a:schemeClr val="bg1"/>
                </a:solidFill>
              </a:rPr>
              <a:t>Establish mathematics goals to focus learning</a:t>
            </a:r>
          </a:p>
        </p:txBody>
      </p:sp>
      <p:pic>
        <p:nvPicPr>
          <p:cNvPr id="9" name="Picture 8" descr="14861 principles to action cover.psd"/>
          <p:cNvPicPr>
            <a:picLocks noChangeAspect="1"/>
          </p:cNvPicPr>
          <p:nvPr/>
        </p:nvPicPr>
        <p:blipFill>
          <a:blip r:embed="rId3" cstate="screen">
            <a:extLst>
              <a:ext uri="{BEBA8EAE-BF5A-486C-A8C5-ECC9F3942E4B}">
                <a14:imgProps xmlns:a14="http://schemas.microsoft.com/office/drawing/2010/main">
                  <a14:imgLayer r:embed="rId4">
                    <a14:imgEffect>
                      <a14:sharpenSoften amount="5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167642" y="172720"/>
            <a:ext cx="838199" cy="1230423"/>
          </a:xfrm>
          <a:prstGeom prst="rect">
            <a:avLst/>
          </a:prstGeom>
          <a:ln>
            <a:noFill/>
          </a:ln>
          <a:effectLst>
            <a:outerShdw blurRad="292100" dist="139700" dir="2700000" algn="tl" rotWithShape="0">
              <a:srgbClr val="333333">
                <a:alpha val="65000"/>
              </a:srgbClr>
            </a:outerShdw>
          </a:effectLst>
        </p:spPr>
      </p:pic>
      <p:sp>
        <p:nvSpPr>
          <p:cNvPr id="6" name="Rectangle 3"/>
          <p:cNvSpPr txBox="1">
            <a:spLocks noChangeArrowheads="1"/>
          </p:cNvSpPr>
          <p:nvPr/>
        </p:nvSpPr>
        <p:spPr>
          <a:xfrm>
            <a:off x="1219200" y="1905000"/>
            <a:ext cx="7680960" cy="4663440"/>
          </a:xfrm>
          <a:prstGeom prst="rect">
            <a:avLst/>
          </a:prstGeom>
        </p:spPr>
        <p:txBody>
          <a:bodyPr vert="horz" lIns="101882" tIns="50941" rIns="101882" bIns="50941" rtlCol="0">
            <a:noAutofit/>
          </a:bodyPr>
          <a:lstStyle/>
          <a:p>
            <a:pPr>
              <a:spcBef>
                <a:spcPts val="669"/>
              </a:spcBef>
              <a:spcAft>
                <a:spcPts val="1269"/>
              </a:spcAft>
            </a:pPr>
            <a:r>
              <a:rPr lang="en-US" sz="3200" dirty="0">
                <a:solidFill>
                  <a:srgbClr val="000000"/>
                </a:solidFill>
                <a:cs typeface="Verdana"/>
              </a:rPr>
              <a:t>Learning Goals should:</a:t>
            </a:r>
          </a:p>
          <a:p>
            <a:pPr marL="382059" indent="-382059">
              <a:spcBef>
                <a:spcPts val="669"/>
              </a:spcBef>
              <a:spcAft>
                <a:spcPts val="1269"/>
              </a:spcAft>
              <a:buFont typeface="Arial"/>
              <a:buChar char="•"/>
            </a:pPr>
            <a:r>
              <a:rPr lang="en-US" sz="3200" dirty="0">
                <a:solidFill>
                  <a:srgbClr val="000000"/>
                </a:solidFill>
                <a:cs typeface="Verdana"/>
              </a:rPr>
              <a:t>Clearly state what it is students are to learn and </a:t>
            </a:r>
            <a:r>
              <a:rPr lang="en-US" sz="3200" u="sng" dirty="0">
                <a:solidFill>
                  <a:srgbClr val="000000"/>
                </a:solidFill>
                <a:cs typeface="Verdana"/>
              </a:rPr>
              <a:t>understand</a:t>
            </a:r>
            <a:r>
              <a:rPr lang="en-US" sz="3200" dirty="0">
                <a:solidFill>
                  <a:srgbClr val="000000"/>
                </a:solidFill>
                <a:cs typeface="Verdana"/>
              </a:rPr>
              <a:t> about mathematics as the result of instruction.</a:t>
            </a:r>
          </a:p>
          <a:p>
            <a:pPr marL="382059" indent="-382059">
              <a:spcBef>
                <a:spcPts val="669"/>
              </a:spcBef>
              <a:spcAft>
                <a:spcPts val="1269"/>
              </a:spcAft>
              <a:buFont typeface="Arial"/>
              <a:buChar char="•"/>
            </a:pPr>
            <a:r>
              <a:rPr lang="en-US" sz="3200" dirty="0">
                <a:solidFill>
                  <a:srgbClr val="000000"/>
                </a:solidFill>
                <a:cs typeface="Verdana"/>
              </a:rPr>
              <a:t>Be situated within learning progressions. </a:t>
            </a:r>
          </a:p>
          <a:p>
            <a:pPr marL="382059" indent="-382059">
              <a:spcBef>
                <a:spcPts val="669"/>
              </a:spcBef>
              <a:spcAft>
                <a:spcPts val="1269"/>
              </a:spcAft>
              <a:buFont typeface="Arial"/>
              <a:buChar char="•"/>
            </a:pPr>
            <a:r>
              <a:rPr lang="en-US" sz="3200" dirty="0">
                <a:solidFill>
                  <a:srgbClr val="000000"/>
                </a:solidFill>
                <a:cs typeface="Verdana"/>
              </a:rPr>
              <a:t>Frame the decisions that teachers make during a lesson.</a:t>
            </a:r>
          </a:p>
        </p:txBody>
      </p:sp>
      <p:sp>
        <p:nvSpPr>
          <p:cNvPr id="10" name="TextBox 9"/>
          <p:cNvSpPr txBox="1"/>
          <p:nvPr/>
        </p:nvSpPr>
        <p:spPr>
          <a:xfrm>
            <a:off x="670560" y="7109654"/>
            <a:ext cx="9387839" cy="662746"/>
          </a:xfrm>
          <a:prstGeom prst="rect">
            <a:avLst/>
          </a:prstGeom>
          <a:solidFill>
            <a:srgbClr val="D9D9D9"/>
          </a:solidFill>
        </p:spPr>
        <p:txBody>
          <a:bodyPr wrap="square" lIns="101882" tIns="50941" rIns="101882" bIns="50941" rtlCol="0" anchor="ctr">
            <a:noAutofit/>
          </a:bodyPr>
          <a:lstStyle/>
          <a:p>
            <a:r>
              <a:rPr lang="en-US" sz="1600" dirty="0">
                <a:solidFill>
                  <a:srgbClr val="000000"/>
                </a:solidFill>
              </a:rPr>
              <a:t>Daro, Mosher, &amp; Corcoran, 2011; Hattie, 2009; </a:t>
            </a:r>
            <a:r>
              <a:rPr lang="en-US" sz="1600" dirty="0" smtClean="0">
                <a:solidFill>
                  <a:srgbClr val="000000"/>
                </a:solidFill>
              </a:rPr>
              <a:t>Hiebert</a:t>
            </a:r>
            <a:r>
              <a:rPr lang="en-US" sz="1600" dirty="0">
                <a:solidFill>
                  <a:srgbClr val="000000"/>
                </a:solidFill>
              </a:rPr>
              <a:t>, Morris, Berk, &amp; </a:t>
            </a:r>
            <a:r>
              <a:rPr lang="en-US" sz="1600" dirty="0" smtClean="0">
                <a:solidFill>
                  <a:srgbClr val="000000"/>
                </a:solidFill>
              </a:rPr>
              <a:t>Jensen, </a:t>
            </a:r>
            <a:r>
              <a:rPr lang="en-US" sz="1600" dirty="0">
                <a:solidFill>
                  <a:srgbClr val="000000"/>
                </a:solidFill>
              </a:rPr>
              <a:t>2007; Wiliam, 2011</a:t>
            </a:r>
          </a:p>
        </p:txBody>
      </p:sp>
    </p:spTree>
    <p:extLst>
      <p:ext uri="{BB962C8B-B14F-4D97-AF65-F5344CB8AC3E}">
        <p14:creationId xmlns:p14="http://schemas.microsoft.com/office/powerpoint/2010/main" val="226878302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985691" y="2100884"/>
            <a:ext cx="205754" cy="410654"/>
          </a:xfrm>
          <a:prstGeom prst="rect">
            <a:avLst/>
          </a:prstGeom>
          <a:noFill/>
        </p:spPr>
        <p:txBody>
          <a:bodyPr wrap="none" lIns="101882" tIns="50941" rIns="101882" bIns="50941" rtlCol="0">
            <a:spAutoFit/>
          </a:bodyPr>
          <a:lstStyle/>
          <a:p>
            <a:endParaRPr lang="en-US" dirty="0"/>
          </a:p>
        </p:txBody>
      </p:sp>
      <p:sp>
        <p:nvSpPr>
          <p:cNvPr id="6" name="Title 5"/>
          <p:cNvSpPr>
            <a:spLocks noGrp="1"/>
          </p:cNvSpPr>
          <p:nvPr>
            <p:ph type="title"/>
          </p:nvPr>
        </p:nvSpPr>
        <p:spPr>
          <a:xfrm>
            <a:off x="990600" y="228600"/>
            <a:ext cx="7772400" cy="949960"/>
          </a:xfrm>
        </p:spPr>
        <p:txBody>
          <a:bodyPr>
            <a:normAutofit/>
          </a:bodyPr>
          <a:lstStyle/>
          <a:p>
            <a:r>
              <a:rPr lang="en-US" sz="3600" b="1" dirty="0" smtClean="0"/>
              <a:t>Ms. Bouchard’s </a:t>
            </a:r>
            <a:r>
              <a:rPr lang="en-US" sz="3600" b="1" dirty="0"/>
              <a:t>Math Goals</a:t>
            </a:r>
          </a:p>
        </p:txBody>
      </p:sp>
      <p:sp>
        <p:nvSpPr>
          <p:cNvPr id="7" name="TextBox 6"/>
          <p:cNvSpPr txBox="1"/>
          <p:nvPr/>
        </p:nvSpPr>
        <p:spPr>
          <a:xfrm>
            <a:off x="3841965" y="3261593"/>
            <a:ext cx="205754" cy="410654"/>
          </a:xfrm>
          <a:prstGeom prst="rect">
            <a:avLst/>
          </a:prstGeom>
          <a:noFill/>
        </p:spPr>
        <p:txBody>
          <a:bodyPr wrap="none" lIns="101882" tIns="50941" rIns="101882" bIns="50941" rtlCol="0">
            <a:spAutoFit/>
          </a:bodyPr>
          <a:lstStyle/>
          <a:p>
            <a:endParaRPr lang="en-US" dirty="0"/>
          </a:p>
        </p:txBody>
      </p:sp>
      <p:sp>
        <p:nvSpPr>
          <p:cNvPr id="11" name="TextBox 10"/>
          <p:cNvSpPr txBox="1"/>
          <p:nvPr/>
        </p:nvSpPr>
        <p:spPr>
          <a:xfrm>
            <a:off x="1143000" y="1219200"/>
            <a:ext cx="5867400" cy="6104520"/>
          </a:xfrm>
          <a:prstGeom prst="rect">
            <a:avLst/>
          </a:prstGeom>
          <a:gradFill flip="none" rotWithShape="1">
            <a:gsLst>
              <a:gs pos="0">
                <a:srgbClr val="5597DA"/>
              </a:gs>
              <a:gs pos="35000">
                <a:srgbClr val="A8CDF4"/>
              </a:gs>
            </a:gsLst>
            <a:lin ang="15960000" scaled="0"/>
            <a:tileRect/>
          </a:gradFill>
        </p:spPr>
        <p:txBody>
          <a:bodyPr wrap="square" lIns="101882" tIns="50941" rIns="101882" bIns="50941" rtlCol="0">
            <a:spAutoFit/>
          </a:bodyPr>
          <a:lstStyle/>
          <a:p>
            <a:pPr marL="0" lvl="1">
              <a:spcAft>
                <a:spcPts val="1800"/>
              </a:spcAft>
              <a:defRPr/>
            </a:pPr>
            <a:r>
              <a:rPr lang="en-US" sz="3000" dirty="0">
                <a:solidFill>
                  <a:srgbClr val="000000"/>
                </a:solidFill>
                <a:ea typeface="ＭＳ 明朝"/>
                <a:cs typeface="Times New Roman"/>
              </a:rPr>
              <a:t>Students </a:t>
            </a:r>
            <a:r>
              <a:rPr lang="en-US" sz="3000" dirty="0" smtClean="0">
                <a:solidFill>
                  <a:srgbClr val="000000"/>
                </a:solidFill>
                <a:ea typeface="ＭＳ 明朝"/>
                <a:cs typeface="Times New Roman"/>
              </a:rPr>
              <a:t>will:</a:t>
            </a:r>
          </a:p>
          <a:p>
            <a:pPr marL="233363" lvl="1" indent="-233363">
              <a:spcAft>
                <a:spcPts val="1800"/>
              </a:spcAft>
              <a:buFont typeface="Arial"/>
              <a:buChar char="•"/>
              <a:defRPr/>
            </a:pPr>
            <a:r>
              <a:rPr lang="en-US" sz="3000" dirty="0" smtClean="0">
                <a:solidFill>
                  <a:srgbClr val="000000"/>
                </a:solidFill>
              </a:rPr>
              <a:t>Identify and </a:t>
            </a:r>
            <a:r>
              <a:rPr lang="en-US" sz="3000" dirty="0">
                <a:solidFill>
                  <a:srgbClr val="000000"/>
                </a:solidFill>
              </a:rPr>
              <a:t>model the mathematical elements in a contextual </a:t>
            </a:r>
            <a:r>
              <a:rPr lang="en-US" sz="3000" dirty="0" smtClean="0">
                <a:solidFill>
                  <a:srgbClr val="000000"/>
                </a:solidFill>
              </a:rPr>
              <a:t>problem.</a:t>
            </a:r>
            <a:endParaRPr lang="en-US" sz="3000" dirty="0">
              <a:solidFill>
                <a:srgbClr val="000000"/>
              </a:solidFill>
            </a:endParaRPr>
          </a:p>
          <a:p>
            <a:pPr marL="233363" lvl="1" indent="-233363">
              <a:spcAft>
                <a:spcPts val="1800"/>
              </a:spcAft>
              <a:buFont typeface="Arial"/>
              <a:buChar char="•"/>
              <a:defRPr/>
            </a:pPr>
            <a:r>
              <a:rPr lang="en-US" sz="3000" dirty="0" smtClean="0">
                <a:solidFill>
                  <a:srgbClr val="000000"/>
                </a:solidFill>
              </a:rPr>
              <a:t>Understand that counting </a:t>
            </a:r>
            <a:br>
              <a:rPr lang="en-US" sz="3000" dirty="0" smtClean="0">
                <a:solidFill>
                  <a:srgbClr val="000000"/>
                </a:solidFill>
              </a:rPr>
            </a:br>
            <a:r>
              <a:rPr lang="en-US" sz="3000" dirty="0" smtClean="0">
                <a:solidFill>
                  <a:srgbClr val="000000"/>
                </a:solidFill>
              </a:rPr>
              <a:t>can </a:t>
            </a:r>
            <a:r>
              <a:rPr lang="en-US" sz="3000" dirty="0">
                <a:solidFill>
                  <a:srgbClr val="000000"/>
                </a:solidFill>
              </a:rPr>
              <a:t>be used to </a:t>
            </a:r>
            <a:r>
              <a:rPr lang="en-US" sz="3000" dirty="0" smtClean="0">
                <a:solidFill>
                  <a:srgbClr val="000000"/>
                </a:solidFill>
              </a:rPr>
              <a:t>find the total amount when </a:t>
            </a:r>
            <a:r>
              <a:rPr lang="en-US" sz="3000" dirty="0">
                <a:solidFill>
                  <a:srgbClr val="000000"/>
                </a:solidFill>
              </a:rPr>
              <a:t>combining two </a:t>
            </a:r>
            <a:r>
              <a:rPr lang="en-US" sz="3000" dirty="0" smtClean="0">
                <a:solidFill>
                  <a:srgbClr val="000000"/>
                </a:solidFill>
              </a:rPr>
              <a:t/>
            </a:r>
            <a:br>
              <a:rPr lang="en-US" sz="3000" dirty="0" smtClean="0">
                <a:solidFill>
                  <a:srgbClr val="000000"/>
                </a:solidFill>
              </a:rPr>
            </a:br>
            <a:r>
              <a:rPr lang="en-US" sz="3000" dirty="0" smtClean="0">
                <a:solidFill>
                  <a:srgbClr val="000000"/>
                </a:solidFill>
              </a:rPr>
              <a:t>or </a:t>
            </a:r>
            <a:r>
              <a:rPr lang="en-US" sz="3000" dirty="0">
                <a:solidFill>
                  <a:srgbClr val="000000"/>
                </a:solidFill>
              </a:rPr>
              <a:t>more sets of </a:t>
            </a:r>
            <a:r>
              <a:rPr lang="en-US" sz="3000" dirty="0" smtClean="0">
                <a:solidFill>
                  <a:srgbClr val="000000"/>
                </a:solidFill>
              </a:rPr>
              <a:t>objects</a:t>
            </a:r>
            <a:r>
              <a:rPr lang="en-US" sz="3000" dirty="0" smtClean="0">
                <a:solidFill>
                  <a:srgbClr val="000000"/>
                </a:solidFill>
                <a:ea typeface="ＭＳ 明朝"/>
                <a:cs typeface="Times New Roman"/>
              </a:rPr>
              <a:t>.</a:t>
            </a:r>
          </a:p>
          <a:p>
            <a:pPr marL="233363" lvl="1" indent="-233363">
              <a:spcAft>
                <a:spcPts val="1800"/>
              </a:spcAft>
              <a:buFont typeface="Arial"/>
              <a:buChar char="•"/>
              <a:defRPr/>
            </a:pPr>
            <a:r>
              <a:rPr lang="en-US" sz="3000" dirty="0">
                <a:solidFill>
                  <a:srgbClr val="000000"/>
                </a:solidFill>
              </a:rPr>
              <a:t>Understand addition as putting together sets of objects</a:t>
            </a:r>
            <a:r>
              <a:rPr lang="en-US" sz="3000" dirty="0" smtClean="0">
                <a:solidFill>
                  <a:srgbClr val="000000"/>
                </a:solidFill>
              </a:rPr>
              <a:t>.</a:t>
            </a:r>
            <a:endParaRPr lang="en-US" sz="3000" dirty="0" smtClean="0">
              <a:solidFill>
                <a:srgbClr val="000000"/>
              </a:solidFill>
              <a:ea typeface="ＭＳ 明朝"/>
              <a:cs typeface="Times New Roman"/>
            </a:endParaRPr>
          </a:p>
          <a:p>
            <a:pPr marL="346075" lvl="1" indent="-342900">
              <a:spcAft>
                <a:spcPts val="1800"/>
              </a:spcAft>
              <a:buFont typeface="Arial"/>
              <a:buChar char="•"/>
              <a:defRPr/>
            </a:pPr>
            <a:endParaRPr lang="en-US" sz="3000" dirty="0">
              <a:solidFill>
                <a:srgbClr val="000000"/>
              </a:solidFill>
            </a:endParaRPr>
          </a:p>
        </p:txBody>
      </p:sp>
      <p:sp>
        <p:nvSpPr>
          <p:cNvPr id="2" name="TextBox 1"/>
          <p:cNvSpPr txBox="1"/>
          <p:nvPr/>
        </p:nvSpPr>
        <p:spPr>
          <a:xfrm>
            <a:off x="924769" y="6732073"/>
            <a:ext cx="184666" cy="707886"/>
          </a:xfrm>
          <a:prstGeom prst="rect">
            <a:avLst/>
          </a:prstGeom>
          <a:noFill/>
        </p:spPr>
        <p:txBody>
          <a:bodyPr wrap="none" rtlCol="0">
            <a:spAutoFit/>
          </a:bodyPr>
          <a:lstStyle/>
          <a:p>
            <a:r>
              <a:rPr lang="en-US" dirty="0" smtClean="0">
                <a:solidFill>
                  <a:srgbClr val="000000"/>
                </a:solidFill>
                <a:ea typeface="Verdana" pitchFamily="34" charset="0"/>
                <a:cs typeface="Verdana" pitchFamily="34" charset="0"/>
              </a:rPr>
              <a:t> </a:t>
            </a:r>
            <a:endParaRPr lang="en-US" dirty="0">
              <a:solidFill>
                <a:srgbClr val="000000"/>
              </a:solidFill>
              <a:ea typeface="Verdana" pitchFamily="34" charset="0"/>
              <a:cs typeface="Verdana" pitchFamily="34" charset="0"/>
            </a:endParaRPr>
          </a:p>
          <a:p>
            <a:endParaRPr lang="en-US" dirty="0"/>
          </a:p>
        </p:txBody>
      </p:sp>
      <p:sp>
        <p:nvSpPr>
          <p:cNvPr id="12" name="Rounded Rectangular Callout 11"/>
          <p:cNvSpPr/>
          <p:nvPr/>
        </p:nvSpPr>
        <p:spPr>
          <a:xfrm rot="168248">
            <a:off x="6169693" y="1272357"/>
            <a:ext cx="3715435" cy="4049385"/>
          </a:xfrm>
          <a:prstGeom prst="wedgeRoundRectCallout">
            <a:avLst>
              <a:gd name="adj1" fmla="val 3259"/>
              <a:gd name="adj2" fmla="val 74120"/>
              <a:gd name="adj3" fmla="val 16667"/>
            </a:avLst>
          </a:prstGeom>
          <a:solidFill>
            <a:srgbClr val="FFEB70"/>
          </a:solidFill>
          <a:ln>
            <a:solidFill>
              <a:srgbClr val="FFDB37"/>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spcAft>
                <a:spcPts val="1337"/>
              </a:spcAft>
            </a:pPr>
            <a:r>
              <a:rPr lang="en-US" sz="3000" dirty="0">
                <a:solidFill>
                  <a:srgbClr val="000000"/>
                </a:solidFill>
                <a:ea typeface="Verdana" pitchFamily="34" charset="0"/>
                <a:cs typeface="Verdana" pitchFamily="34" charset="0"/>
              </a:rPr>
              <a:t>In what </a:t>
            </a:r>
            <a:r>
              <a:rPr lang="en-US" sz="3000" dirty="0" smtClean="0">
                <a:solidFill>
                  <a:srgbClr val="000000"/>
                </a:solidFill>
                <a:ea typeface="Verdana" pitchFamily="34" charset="0"/>
                <a:cs typeface="Verdana" pitchFamily="34" charset="0"/>
              </a:rPr>
              <a:t>ways </a:t>
            </a:r>
            <a:br>
              <a:rPr lang="en-US" sz="3000" dirty="0" smtClean="0">
                <a:solidFill>
                  <a:srgbClr val="000000"/>
                </a:solidFill>
                <a:ea typeface="Verdana" pitchFamily="34" charset="0"/>
                <a:cs typeface="Verdana" pitchFamily="34" charset="0"/>
              </a:rPr>
            </a:br>
            <a:r>
              <a:rPr lang="en-US" sz="3000" dirty="0" smtClean="0">
                <a:solidFill>
                  <a:srgbClr val="000000"/>
                </a:solidFill>
                <a:ea typeface="Verdana" pitchFamily="34" charset="0"/>
                <a:cs typeface="Verdana" pitchFamily="34" charset="0"/>
              </a:rPr>
              <a:t>did the math </a:t>
            </a:r>
            <a:r>
              <a:rPr lang="en-US" sz="3000" dirty="0">
                <a:solidFill>
                  <a:srgbClr val="000000"/>
                </a:solidFill>
                <a:ea typeface="Verdana" pitchFamily="34" charset="0"/>
                <a:cs typeface="Verdana" pitchFamily="34" charset="0"/>
              </a:rPr>
              <a:t>goals </a:t>
            </a:r>
            <a:r>
              <a:rPr lang="en-US" sz="3000" dirty="0" smtClean="0">
                <a:solidFill>
                  <a:srgbClr val="000000"/>
                </a:solidFill>
                <a:ea typeface="Verdana" pitchFamily="34" charset="0"/>
                <a:cs typeface="Verdana" pitchFamily="34" charset="0"/>
              </a:rPr>
              <a:t/>
            </a:r>
            <a:br>
              <a:rPr lang="en-US" sz="3000" dirty="0" smtClean="0">
                <a:solidFill>
                  <a:srgbClr val="000000"/>
                </a:solidFill>
                <a:ea typeface="Verdana" pitchFamily="34" charset="0"/>
                <a:cs typeface="Verdana" pitchFamily="34" charset="0"/>
              </a:rPr>
            </a:br>
            <a:r>
              <a:rPr lang="en-US" sz="3000" dirty="0" smtClean="0">
                <a:solidFill>
                  <a:srgbClr val="000000"/>
                </a:solidFill>
                <a:ea typeface="Verdana" pitchFamily="34" charset="0"/>
                <a:cs typeface="Verdana" pitchFamily="34" charset="0"/>
              </a:rPr>
              <a:t>inform the teacher’s</a:t>
            </a:r>
            <a:r>
              <a:rPr lang="en-US" sz="3000" dirty="0">
                <a:solidFill>
                  <a:srgbClr val="000000"/>
                </a:solidFill>
                <a:ea typeface="Verdana" pitchFamily="34" charset="0"/>
                <a:cs typeface="Verdana" pitchFamily="34" charset="0"/>
              </a:rPr>
              <a:t/>
            </a:r>
            <a:br>
              <a:rPr lang="en-US" sz="3000" dirty="0">
                <a:solidFill>
                  <a:srgbClr val="000000"/>
                </a:solidFill>
                <a:ea typeface="Verdana" pitchFamily="34" charset="0"/>
                <a:cs typeface="Verdana" pitchFamily="34" charset="0"/>
              </a:rPr>
            </a:br>
            <a:r>
              <a:rPr lang="en-US" sz="3000" dirty="0" smtClean="0">
                <a:solidFill>
                  <a:srgbClr val="000000"/>
                </a:solidFill>
                <a:ea typeface="Verdana" pitchFamily="34" charset="0"/>
                <a:cs typeface="Verdana" pitchFamily="34" charset="0"/>
              </a:rPr>
              <a:t>interactions </a:t>
            </a:r>
            <a:br>
              <a:rPr lang="en-US" sz="3000" dirty="0" smtClean="0">
                <a:solidFill>
                  <a:srgbClr val="000000"/>
                </a:solidFill>
                <a:ea typeface="Verdana" pitchFamily="34" charset="0"/>
                <a:cs typeface="Verdana" pitchFamily="34" charset="0"/>
              </a:rPr>
            </a:br>
            <a:r>
              <a:rPr lang="en-US" sz="3000" dirty="0" smtClean="0">
                <a:solidFill>
                  <a:srgbClr val="000000"/>
                </a:solidFill>
                <a:ea typeface="Verdana" pitchFamily="34" charset="0"/>
                <a:cs typeface="Verdana" pitchFamily="34" charset="0"/>
              </a:rPr>
              <a:t>with </a:t>
            </a:r>
            <a:r>
              <a:rPr lang="en-US" sz="3000" dirty="0">
                <a:solidFill>
                  <a:srgbClr val="000000"/>
                </a:solidFill>
                <a:ea typeface="Verdana" pitchFamily="34" charset="0"/>
                <a:cs typeface="Verdana" pitchFamily="34" charset="0"/>
              </a:rPr>
              <a:t>students throughout the lesson</a:t>
            </a:r>
            <a:r>
              <a:rPr lang="en-US" sz="3000" dirty="0" smtClean="0">
                <a:solidFill>
                  <a:srgbClr val="000000"/>
                </a:solidFill>
                <a:ea typeface="Verdana" pitchFamily="34" charset="0"/>
                <a:cs typeface="Verdana" pitchFamily="34" charset="0"/>
              </a:rPr>
              <a:t>?</a:t>
            </a:r>
            <a:endParaRPr lang="en-US" sz="3000" dirty="0">
              <a:cs typeface="Arial"/>
            </a:endParaRPr>
          </a:p>
        </p:txBody>
      </p:sp>
      <p:pic>
        <p:nvPicPr>
          <p:cNvPr id="13" name="Picture 12" descr="8668-3.gif.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12481" y="0"/>
            <a:ext cx="1526583" cy="1371600"/>
          </a:xfrm>
          <a:prstGeom prst="rect">
            <a:avLst/>
          </a:prstGeom>
        </p:spPr>
      </p:pic>
    </p:spTree>
    <p:extLst>
      <p:ext uri="{BB962C8B-B14F-4D97-AF65-F5344CB8AC3E}">
        <p14:creationId xmlns:p14="http://schemas.microsoft.com/office/powerpoint/2010/main" val="66772568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922020" y="1549400"/>
            <a:ext cx="8983980" cy="5613400"/>
          </a:xfrm>
        </p:spPr>
        <p:txBody>
          <a:bodyPr>
            <a:noAutofit/>
          </a:bodyPr>
          <a:lstStyle/>
          <a:p>
            <a:pPr marL="0" indent="0">
              <a:buNone/>
            </a:pPr>
            <a:r>
              <a:rPr lang="en-US" sz="2600" b="1" dirty="0"/>
              <a:t>Represent and solve problems involving addition </a:t>
            </a:r>
            <a:r>
              <a:rPr lang="en-US" sz="2600" b="1" dirty="0" smtClean="0"/>
              <a:t>&amp; subtraction.</a:t>
            </a:r>
          </a:p>
          <a:p>
            <a:r>
              <a:rPr lang="en-US" sz="2600" b="1" dirty="0" smtClean="0"/>
              <a:t>Standard </a:t>
            </a:r>
            <a:r>
              <a:rPr lang="en-US" sz="2600" b="1" dirty="0"/>
              <a:t>1.OA</a:t>
            </a:r>
            <a:r>
              <a:rPr lang="en-US" sz="2600" b="1" dirty="0" smtClean="0"/>
              <a:t>.2</a:t>
            </a:r>
            <a:r>
              <a:rPr lang="en-US" sz="2600" b="1" dirty="0"/>
              <a:t>. </a:t>
            </a:r>
            <a:r>
              <a:rPr lang="en-US" sz="2600" dirty="0"/>
              <a:t>Solve word problems that call for addition </a:t>
            </a:r>
            <a:r>
              <a:rPr lang="en-US" sz="2600" dirty="0" smtClean="0"/>
              <a:t/>
            </a:r>
            <a:br>
              <a:rPr lang="en-US" sz="2600" dirty="0" smtClean="0"/>
            </a:br>
            <a:r>
              <a:rPr lang="en-US" sz="2600" dirty="0" smtClean="0"/>
              <a:t>of </a:t>
            </a:r>
            <a:r>
              <a:rPr lang="en-US" sz="2600" dirty="0"/>
              <a:t>three whole </a:t>
            </a:r>
            <a:r>
              <a:rPr lang="en-US" sz="2600" dirty="0" smtClean="0"/>
              <a:t>numbers whose </a:t>
            </a:r>
            <a:r>
              <a:rPr lang="en-US" sz="2600" dirty="0"/>
              <a:t>sum is less than or equal to 20, e.g., by using objects, drawings</a:t>
            </a:r>
            <a:r>
              <a:rPr lang="en-US" sz="2600" dirty="0" smtClean="0"/>
              <a:t>, and </a:t>
            </a:r>
            <a:r>
              <a:rPr lang="en-US" sz="2600" dirty="0"/>
              <a:t>equations with a symbol for the unknown number to represent </a:t>
            </a:r>
            <a:r>
              <a:rPr lang="en-US" sz="2600" dirty="0" smtClean="0"/>
              <a:t>the problem</a:t>
            </a:r>
            <a:r>
              <a:rPr lang="en-US" sz="2600" dirty="0"/>
              <a:t>.</a:t>
            </a:r>
            <a:r>
              <a:rPr lang="en-US" sz="2600" dirty="0" smtClean="0"/>
              <a:t> </a:t>
            </a:r>
            <a:endParaRPr lang="en-US" sz="2600" dirty="0"/>
          </a:p>
          <a:p>
            <a:pPr marL="0" indent="0">
              <a:buNone/>
            </a:pPr>
            <a:endParaRPr lang="en-US" sz="1400" dirty="0" smtClean="0"/>
          </a:p>
          <a:p>
            <a:pPr marL="0" indent="0">
              <a:buNone/>
            </a:pPr>
            <a:r>
              <a:rPr lang="en-US" sz="2600" b="1" dirty="0" smtClean="0"/>
              <a:t>Add </a:t>
            </a:r>
            <a:r>
              <a:rPr lang="en-US" sz="2600" b="1" dirty="0"/>
              <a:t>and subtract within 20</a:t>
            </a:r>
            <a:r>
              <a:rPr lang="en-US" sz="2600" b="1" dirty="0" smtClean="0"/>
              <a:t>.</a:t>
            </a:r>
          </a:p>
          <a:p>
            <a:r>
              <a:rPr lang="en-US" sz="2600" b="1" dirty="0" smtClean="0"/>
              <a:t>Standard 1.OA.C.5. </a:t>
            </a:r>
            <a:r>
              <a:rPr lang="en-US" sz="2600" dirty="0"/>
              <a:t>Relate counting to addition </a:t>
            </a:r>
            <a:r>
              <a:rPr lang="en-US" sz="2600" dirty="0" smtClean="0"/>
              <a:t>&amp; subtraction.</a:t>
            </a:r>
          </a:p>
          <a:p>
            <a:pPr marL="0" indent="0">
              <a:buNone/>
            </a:pPr>
            <a:endParaRPr lang="en-US" sz="1400" dirty="0" smtClean="0"/>
          </a:p>
          <a:p>
            <a:pPr marL="0" indent="0">
              <a:buNone/>
            </a:pPr>
            <a:r>
              <a:rPr lang="en-US" sz="2600" b="1" dirty="0" smtClean="0"/>
              <a:t>Work </a:t>
            </a:r>
            <a:r>
              <a:rPr lang="en-US" sz="2600" b="1" dirty="0"/>
              <a:t>with addition and subtraction equations.</a:t>
            </a:r>
          </a:p>
          <a:p>
            <a:r>
              <a:rPr lang="en-US" sz="2600" b="1" dirty="0"/>
              <a:t>Standard 1.</a:t>
            </a:r>
            <a:r>
              <a:rPr lang="en-US" sz="2600" b="1" dirty="0" smtClean="0"/>
              <a:t>OA.D.7. </a:t>
            </a:r>
            <a:r>
              <a:rPr lang="en-US" sz="2600" dirty="0" smtClean="0"/>
              <a:t>Understand </a:t>
            </a:r>
            <a:r>
              <a:rPr lang="en-US" sz="2600" dirty="0"/>
              <a:t>the meaning of the equal sign, and determine if </a:t>
            </a:r>
            <a:r>
              <a:rPr lang="en-US" sz="2600" dirty="0" smtClean="0"/>
              <a:t>equations involving </a:t>
            </a:r>
            <a:r>
              <a:rPr lang="en-US" sz="2600" dirty="0"/>
              <a:t>addition and subtraction are true or false.</a:t>
            </a:r>
          </a:p>
        </p:txBody>
      </p:sp>
      <p:sp>
        <p:nvSpPr>
          <p:cNvPr id="6" name="Title 2"/>
          <p:cNvSpPr>
            <a:spLocks noGrp="1"/>
          </p:cNvSpPr>
          <p:nvPr>
            <p:ph type="title"/>
          </p:nvPr>
        </p:nvSpPr>
        <p:spPr>
          <a:xfrm>
            <a:off x="1173481" y="259080"/>
            <a:ext cx="7970519" cy="1036320"/>
          </a:xfrm>
          <a:solidFill>
            <a:schemeClr val="bg1">
              <a:lumMod val="85000"/>
            </a:schemeClr>
          </a:solidFill>
        </p:spPr>
        <p:txBody>
          <a:bodyPr anchor="ctr">
            <a:noAutofit/>
          </a:bodyPr>
          <a:lstStyle/>
          <a:p>
            <a:r>
              <a:rPr lang="en-US" sz="3200" b="1" dirty="0"/>
              <a:t>Alignment to the </a:t>
            </a:r>
            <a:r>
              <a:rPr lang="en-US" sz="3200" b="1" i="1" dirty="0"/>
              <a:t/>
            </a:r>
            <a:br>
              <a:rPr lang="en-US" sz="3200" b="1" i="1" dirty="0"/>
            </a:br>
            <a:r>
              <a:rPr lang="en-US" sz="3200" b="1" i="1" dirty="0"/>
              <a:t>Common Core State Standards</a:t>
            </a:r>
          </a:p>
        </p:txBody>
      </p:sp>
      <p:pic>
        <p:nvPicPr>
          <p:cNvPr id="7" name="Picture 6" descr="Macintosh HD:Users:dmh:Desktop:CCSS-logo44.jpg"/>
          <p:cNvPicPr/>
          <p:nvPr/>
        </p:nvPicPr>
        <p:blipFill>
          <a:blip r:embed="rId3" cstate="screen">
            <a:extLst>
              <a:ext uri="{28A0092B-C50C-407E-A947-70E740481C1C}">
                <a14:useLocalDpi xmlns:a14="http://schemas.microsoft.com/office/drawing/2010/main"/>
              </a:ext>
            </a:extLst>
          </a:blip>
          <a:srcRect/>
          <a:stretch>
            <a:fillRect/>
          </a:stretch>
        </p:blipFill>
        <p:spPr bwMode="auto">
          <a:xfrm>
            <a:off x="9136380" y="259080"/>
            <a:ext cx="770739" cy="1058411"/>
          </a:xfrm>
          <a:prstGeom prst="rect">
            <a:avLst/>
          </a:prstGeom>
          <a:noFill/>
          <a:ln>
            <a:noFill/>
          </a:ln>
        </p:spPr>
      </p:pic>
    </p:spTree>
    <p:extLst>
      <p:ext uri="{BB962C8B-B14F-4D97-AF65-F5344CB8AC3E}">
        <p14:creationId xmlns:p14="http://schemas.microsoft.com/office/powerpoint/2010/main" val="8861590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1508760" cy="776777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dirty="0"/>
          </a:p>
        </p:txBody>
      </p:sp>
      <p:sp>
        <p:nvSpPr>
          <p:cNvPr id="5" name="Rectangle 4"/>
          <p:cNvSpPr/>
          <p:nvPr/>
        </p:nvSpPr>
        <p:spPr>
          <a:xfrm>
            <a:off x="0" y="1381760"/>
            <a:ext cx="1424940" cy="2677160"/>
          </a:xfrm>
          <a:prstGeom prst="rect">
            <a:avLst/>
          </a:prstGeom>
          <a:solidFill>
            <a:srgbClr val="154688"/>
          </a:solidFill>
          <a:ln>
            <a:solidFill>
              <a:srgbClr val="008080"/>
            </a:solid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a:p>
        </p:txBody>
      </p:sp>
      <p:sp>
        <p:nvSpPr>
          <p:cNvPr id="6" name="Rectangle 5"/>
          <p:cNvSpPr/>
          <p:nvPr/>
        </p:nvSpPr>
        <p:spPr>
          <a:xfrm>
            <a:off x="1508760" y="1381760"/>
            <a:ext cx="8549640" cy="2677160"/>
          </a:xfrm>
          <a:prstGeom prst="rect">
            <a:avLst/>
          </a:prstGeom>
          <a:solidFill>
            <a:schemeClr val="tx1">
              <a:lumMod val="75000"/>
            </a:schemeClr>
          </a:solidFill>
          <a:ln>
            <a:solidFill>
              <a:srgbClr val="008080"/>
            </a:solid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a:p>
        </p:txBody>
      </p:sp>
      <p:sp>
        <p:nvSpPr>
          <p:cNvPr id="8" name="Title 3"/>
          <p:cNvSpPr txBox="1">
            <a:spLocks/>
          </p:cNvSpPr>
          <p:nvPr/>
        </p:nvSpPr>
        <p:spPr>
          <a:xfrm>
            <a:off x="1676400" y="1554480"/>
            <a:ext cx="7795260" cy="2418080"/>
          </a:xfrm>
          <a:prstGeom prst="rect">
            <a:avLst/>
          </a:prstGeom>
        </p:spPr>
        <p:txBody>
          <a:bodyPr lIns="101882" tIns="50941" rIns="101882" bIns="50941" anchor="ct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pPr algn="l"/>
            <a:r>
              <a:rPr lang="en-US" sz="4500" dirty="0">
                <a:solidFill>
                  <a:srgbClr val="FFFFFF"/>
                </a:solidFill>
              </a:rPr>
              <a:t>Implement tasks that promote reasoning and problem solving.</a:t>
            </a:r>
          </a:p>
        </p:txBody>
      </p:sp>
      <p:sp>
        <p:nvSpPr>
          <p:cNvPr id="10" name="TextBox 9"/>
          <p:cNvSpPr txBox="1"/>
          <p:nvPr/>
        </p:nvSpPr>
        <p:spPr>
          <a:xfrm>
            <a:off x="1527768" y="4058920"/>
            <a:ext cx="8530633" cy="2738185"/>
          </a:xfrm>
          <a:prstGeom prst="rect">
            <a:avLst/>
          </a:prstGeom>
          <a:noFill/>
        </p:spPr>
        <p:txBody>
          <a:bodyPr wrap="square" lIns="101882" tIns="50941" rIns="101882" bIns="50941" rtlCol="0">
            <a:spAutoFit/>
          </a:bodyPr>
          <a:lstStyle/>
          <a:p>
            <a:pPr>
              <a:spcAft>
                <a:spcPts val="2006"/>
              </a:spcAft>
            </a:pPr>
            <a:r>
              <a:rPr lang="en-US" sz="3100" i="1" dirty="0">
                <a:solidFill>
                  <a:srgbClr val="000000"/>
                </a:solidFill>
              </a:rPr>
              <a:t>Student learning is greatest in classrooms where the tasks consistently encourage high-level student thinking and reasoning</a:t>
            </a:r>
            <a:r>
              <a:rPr lang="da-DK" sz="3100" i="1" dirty="0">
                <a:solidFill>
                  <a:srgbClr val="000000"/>
                </a:solidFill>
              </a:rPr>
              <a:t> and </a:t>
            </a:r>
            <a:r>
              <a:rPr lang="en-US" sz="3100" i="1" dirty="0">
                <a:solidFill>
                  <a:srgbClr val="000000"/>
                </a:solidFill>
              </a:rPr>
              <a:t>least</a:t>
            </a:r>
            <a:r>
              <a:rPr lang="da-DK" sz="3100" i="1" dirty="0">
                <a:solidFill>
                  <a:srgbClr val="000000"/>
                </a:solidFill>
              </a:rPr>
              <a:t> in </a:t>
            </a:r>
            <a:r>
              <a:rPr lang="en-US" sz="3100" i="1" dirty="0">
                <a:solidFill>
                  <a:srgbClr val="000000"/>
                </a:solidFill>
              </a:rPr>
              <a:t>classrooms where the tasks are routinely procedural in nature. </a:t>
            </a:r>
          </a:p>
          <a:p>
            <a:pPr algn="r"/>
            <a:r>
              <a:rPr lang="da-DK" sz="2400" dirty="0">
                <a:solidFill>
                  <a:srgbClr val="000000"/>
                </a:solidFill>
              </a:rPr>
              <a:t>(Boaler &amp; </a:t>
            </a:r>
            <a:r>
              <a:rPr lang="da-DK" sz="2400" dirty="0" smtClean="0">
                <a:solidFill>
                  <a:srgbClr val="000000"/>
                </a:solidFill>
              </a:rPr>
              <a:t>Staples, </a:t>
            </a:r>
            <a:r>
              <a:rPr lang="da-DK" sz="2400" dirty="0">
                <a:solidFill>
                  <a:srgbClr val="000000"/>
                </a:solidFill>
              </a:rPr>
              <a:t>2008;</a:t>
            </a:r>
            <a:r>
              <a:rPr lang="en-US" sz="2400" dirty="0">
                <a:solidFill>
                  <a:srgbClr val="000000"/>
                </a:solidFill>
              </a:rPr>
              <a:t> Stein &amp; </a:t>
            </a:r>
            <a:r>
              <a:rPr lang="en-US" sz="2400" dirty="0" smtClean="0">
                <a:solidFill>
                  <a:srgbClr val="000000"/>
                </a:solidFill>
              </a:rPr>
              <a:t>Lane, </a:t>
            </a:r>
            <a:r>
              <a:rPr lang="en-US" sz="2400" dirty="0">
                <a:solidFill>
                  <a:srgbClr val="000000"/>
                </a:solidFill>
              </a:rPr>
              <a:t>1996)</a:t>
            </a:r>
            <a:endParaRPr lang="en-US" sz="3200" dirty="0">
              <a:solidFill>
                <a:srgbClr val="000000"/>
              </a:solidFill>
            </a:endParaRPr>
          </a:p>
        </p:txBody>
      </p:sp>
      <p:sp>
        <p:nvSpPr>
          <p:cNvPr id="12" name="Rectangle 11"/>
          <p:cNvSpPr/>
          <p:nvPr/>
        </p:nvSpPr>
        <p:spPr>
          <a:xfrm>
            <a:off x="-14863" y="1468120"/>
            <a:ext cx="1508759" cy="2504440"/>
          </a:xfrm>
          <a:prstGeom prst="rect">
            <a:avLst/>
          </a:prstGeom>
        </p:spPr>
        <p:txBody>
          <a:bodyPr wrap="square" lIns="101882" tIns="50941" rIns="101882" bIns="50941" anchor="ctr">
            <a:noAutofit/>
          </a:bodyPr>
          <a:lstStyle/>
          <a:p>
            <a:pPr algn="ctr"/>
            <a:r>
              <a:rPr lang="en-US" sz="2500" dirty="0">
                <a:solidFill>
                  <a:schemeClr val="bg1"/>
                </a:solidFill>
              </a:rPr>
              <a:t>Math</a:t>
            </a:r>
          </a:p>
          <a:p>
            <a:pPr algn="ctr"/>
            <a:r>
              <a:rPr lang="en-US" sz="2500" dirty="0">
                <a:solidFill>
                  <a:schemeClr val="bg1"/>
                </a:solidFill>
              </a:rPr>
              <a:t>Teaching</a:t>
            </a:r>
          </a:p>
          <a:p>
            <a:pPr algn="ctr"/>
            <a:r>
              <a:rPr lang="en-US" sz="2500" dirty="0">
                <a:solidFill>
                  <a:schemeClr val="bg1"/>
                </a:solidFill>
              </a:rPr>
              <a:t>Practice</a:t>
            </a:r>
          </a:p>
          <a:p>
            <a:pPr algn="ctr"/>
            <a:r>
              <a:rPr lang="en-US" sz="2500" dirty="0">
                <a:solidFill>
                  <a:schemeClr val="bg1"/>
                </a:solidFill>
              </a:rPr>
              <a:t>2</a:t>
            </a:r>
          </a:p>
        </p:txBody>
      </p:sp>
    </p:spTree>
    <p:extLst>
      <p:ext uri="{BB962C8B-B14F-4D97-AF65-F5344CB8AC3E}">
        <p14:creationId xmlns:p14="http://schemas.microsoft.com/office/powerpoint/2010/main" val="261734364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586740" y="0"/>
            <a:ext cx="9505482" cy="1639423"/>
          </a:xfrm>
          <a:prstGeom prst="rect">
            <a:avLst/>
          </a:prstGeom>
          <a:solidFill>
            <a:schemeClr val="tx2">
              <a:lumMod val="50000"/>
            </a:schemeClr>
          </a:solidFill>
        </p:spPr>
        <p:txBody>
          <a:bodyPr vert="horz" lIns="101882" tIns="50941" rIns="101882" bIns="50941" rtlCol="0" anchor="ct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a:solidFill>
                  <a:srgbClr val="FFFFFF"/>
                </a:solidFill>
              </a:rPr>
              <a:t>Implement tasks that promote </a:t>
            </a:r>
            <a:br>
              <a:rPr lang="en-US" dirty="0">
                <a:solidFill>
                  <a:srgbClr val="FFFFFF"/>
                </a:solidFill>
              </a:rPr>
            </a:br>
            <a:r>
              <a:rPr lang="en-US" dirty="0">
                <a:solidFill>
                  <a:srgbClr val="FFFFFF"/>
                </a:solidFill>
              </a:rPr>
              <a:t>reasoning and problem solving</a:t>
            </a:r>
          </a:p>
        </p:txBody>
      </p:sp>
      <p:pic>
        <p:nvPicPr>
          <p:cNvPr id="9" name="Picture 8" descr="14861 principles to action cover.psd"/>
          <p:cNvPicPr>
            <a:picLocks noChangeAspect="1"/>
          </p:cNvPicPr>
          <p:nvPr/>
        </p:nvPicPr>
        <p:blipFill>
          <a:blip r:embed="rId3" cstate="screen">
            <a:extLst>
              <a:ext uri="{BEBA8EAE-BF5A-486C-A8C5-ECC9F3942E4B}">
                <a14:imgProps xmlns:a14="http://schemas.microsoft.com/office/drawing/2010/main">
                  <a14:imgLayer r:embed="rId4">
                    <a14:imgEffect>
                      <a14:sharpenSoften amount="5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167642" y="172720"/>
            <a:ext cx="838199" cy="1230423"/>
          </a:xfrm>
          <a:prstGeom prst="rect">
            <a:avLst/>
          </a:prstGeom>
          <a:ln>
            <a:noFill/>
          </a:ln>
          <a:effectLst>
            <a:outerShdw blurRad="292100" dist="139700" dir="2700000" algn="tl" rotWithShape="0">
              <a:srgbClr val="333333">
                <a:alpha val="65000"/>
              </a:srgbClr>
            </a:outerShdw>
          </a:effectLst>
        </p:spPr>
      </p:pic>
      <p:sp>
        <p:nvSpPr>
          <p:cNvPr id="6" name="Rectangle 3"/>
          <p:cNvSpPr txBox="1">
            <a:spLocks noChangeArrowheads="1"/>
          </p:cNvSpPr>
          <p:nvPr/>
        </p:nvSpPr>
        <p:spPr>
          <a:xfrm>
            <a:off x="754380" y="1869440"/>
            <a:ext cx="9304020" cy="4455160"/>
          </a:xfrm>
          <a:prstGeom prst="rect">
            <a:avLst/>
          </a:prstGeom>
        </p:spPr>
        <p:txBody>
          <a:bodyPr vert="horz" lIns="101882" tIns="50941" rIns="101882" bIns="50941" rtlCol="0">
            <a:noAutofit/>
          </a:bodyPr>
          <a:lstStyle/>
          <a:p>
            <a:pPr>
              <a:spcBef>
                <a:spcPts val="669"/>
              </a:spcBef>
              <a:spcAft>
                <a:spcPts val="600"/>
              </a:spcAft>
            </a:pPr>
            <a:r>
              <a:rPr lang="en-US" sz="3200" dirty="0">
                <a:solidFill>
                  <a:srgbClr val="000000"/>
                </a:solidFill>
                <a:cs typeface="Verdana"/>
              </a:rPr>
              <a:t>Mathematical tasks </a:t>
            </a:r>
            <a:r>
              <a:rPr lang="en-US" sz="3200" dirty="0" smtClean="0">
                <a:solidFill>
                  <a:srgbClr val="000000"/>
                </a:solidFill>
                <a:cs typeface="Verdana"/>
              </a:rPr>
              <a:t>should allow students to:</a:t>
            </a:r>
            <a:endParaRPr lang="en-US" sz="3200" dirty="0">
              <a:solidFill>
                <a:srgbClr val="000000"/>
              </a:solidFill>
              <a:cs typeface="Verdana"/>
            </a:endParaRPr>
          </a:p>
          <a:p>
            <a:pPr marL="347663" indent="-334963">
              <a:spcBef>
                <a:spcPts val="669"/>
              </a:spcBef>
              <a:spcAft>
                <a:spcPts val="600"/>
              </a:spcAft>
              <a:buFont typeface="Arial"/>
              <a:buChar char="•"/>
            </a:pPr>
            <a:r>
              <a:rPr lang="en-US" sz="3200" dirty="0" smtClean="0">
                <a:solidFill>
                  <a:srgbClr val="000000"/>
                </a:solidFill>
                <a:cs typeface="Verdana"/>
              </a:rPr>
              <a:t>Explore mathematical </a:t>
            </a:r>
            <a:r>
              <a:rPr lang="en-US" sz="3200" dirty="0">
                <a:solidFill>
                  <a:srgbClr val="000000"/>
                </a:solidFill>
                <a:cs typeface="Verdana"/>
              </a:rPr>
              <a:t>ideas or use procedures in ways that are connected to understanding concepts. </a:t>
            </a:r>
          </a:p>
          <a:p>
            <a:pPr marL="347663" indent="-334963">
              <a:spcBef>
                <a:spcPts val="669"/>
              </a:spcBef>
              <a:spcAft>
                <a:spcPts val="600"/>
              </a:spcAft>
              <a:buFont typeface="Arial"/>
              <a:buChar char="•"/>
            </a:pPr>
            <a:r>
              <a:rPr lang="en-US" sz="3200" dirty="0">
                <a:solidFill>
                  <a:srgbClr val="000000"/>
                </a:solidFill>
                <a:cs typeface="Verdana"/>
              </a:rPr>
              <a:t>Build on students’ current understanding </a:t>
            </a:r>
            <a:br>
              <a:rPr lang="en-US" sz="3200" dirty="0">
                <a:solidFill>
                  <a:srgbClr val="000000"/>
                </a:solidFill>
                <a:cs typeface="Verdana"/>
              </a:rPr>
            </a:br>
            <a:r>
              <a:rPr lang="en-US" sz="3200" dirty="0">
                <a:solidFill>
                  <a:srgbClr val="000000"/>
                </a:solidFill>
                <a:cs typeface="Verdana"/>
              </a:rPr>
              <a:t>and experiences. </a:t>
            </a:r>
          </a:p>
          <a:p>
            <a:pPr marL="347663" indent="-334963">
              <a:spcBef>
                <a:spcPts val="669"/>
              </a:spcBef>
              <a:spcAft>
                <a:spcPts val="600"/>
              </a:spcAft>
              <a:buFont typeface="Arial"/>
              <a:buChar char="•"/>
            </a:pPr>
            <a:r>
              <a:rPr lang="en-US" sz="3200" dirty="0">
                <a:solidFill>
                  <a:srgbClr val="000000"/>
                </a:solidFill>
                <a:cs typeface="Verdana"/>
              </a:rPr>
              <a:t>Have multiple entry points.</a:t>
            </a:r>
          </a:p>
          <a:p>
            <a:pPr marL="347663" indent="-334963">
              <a:spcBef>
                <a:spcPts val="669"/>
              </a:spcBef>
              <a:spcAft>
                <a:spcPts val="600"/>
              </a:spcAft>
              <a:buFont typeface="Arial"/>
              <a:buChar char="•"/>
            </a:pPr>
            <a:r>
              <a:rPr lang="en-US" sz="3200" dirty="0">
                <a:solidFill>
                  <a:srgbClr val="000000"/>
                </a:solidFill>
                <a:cs typeface="Verdana"/>
              </a:rPr>
              <a:t>Allow for varied solution strategies.</a:t>
            </a:r>
          </a:p>
        </p:txBody>
      </p:sp>
      <p:sp>
        <p:nvSpPr>
          <p:cNvPr id="10" name="TextBox 9"/>
          <p:cNvSpPr txBox="1"/>
          <p:nvPr/>
        </p:nvSpPr>
        <p:spPr>
          <a:xfrm>
            <a:off x="672303" y="7109654"/>
            <a:ext cx="9386097" cy="662746"/>
          </a:xfrm>
          <a:prstGeom prst="rect">
            <a:avLst/>
          </a:prstGeom>
          <a:solidFill>
            <a:srgbClr val="D9D9D9"/>
          </a:solidFill>
        </p:spPr>
        <p:txBody>
          <a:bodyPr wrap="square" lIns="101882" tIns="50941" rIns="101882" bIns="50941" rtlCol="0" anchor="ctr">
            <a:noAutofit/>
          </a:bodyPr>
          <a:lstStyle/>
          <a:p>
            <a:r>
              <a:rPr lang="en-US" sz="1800" dirty="0">
                <a:solidFill>
                  <a:srgbClr val="000000"/>
                </a:solidFill>
              </a:rPr>
              <a:t>Boaler &amp; Staples, 2008; Hiebert et al., 1997; </a:t>
            </a:r>
            <a:r>
              <a:rPr lang="en-US" sz="1800" dirty="0" smtClean="0">
                <a:solidFill>
                  <a:srgbClr val="000000"/>
                </a:solidFill>
              </a:rPr>
              <a:t>Stein</a:t>
            </a:r>
            <a:r>
              <a:rPr lang="en-US" sz="1800" dirty="0">
                <a:solidFill>
                  <a:srgbClr val="000000"/>
                </a:solidFill>
              </a:rPr>
              <a:t>, Smith, Henningsen, &amp; Silver, 2009</a:t>
            </a:r>
          </a:p>
        </p:txBody>
      </p:sp>
    </p:spTree>
    <p:extLst>
      <p:ext uri="{BB962C8B-B14F-4D97-AF65-F5344CB8AC3E}">
        <p14:creationId xmlns:p14="http://schemas.microsoft.com/office/powerpoint/2010/main" val="171161184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14861 principles to action cover.psd"/>
          <p:cNvPicPr>
            <a:picLocks noChangeAspect="1"/>
          </p:cNvPicPr>
          <p:nvPr/>
        </p:nvPicPr>
        <p:blipFill>
          <a:blip r:embed="rId3" cstate="screen">
            <a:extLst>
              <a:ext uri="{BEBA8EAE-BF5A-486C-A8C5-ECC9F3942E4B}">
                <a14:imgProps xmlns:a14="http://schemas.microsoft.com/office/drawing/2010/main">
                  <a14:imgLayer r:embed="rId4">
                    <a14:imgEffect>
                      <a14:sharpenSoften amount="5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167642" y="172720"/>
            <a:ext cx="838199" cy="1230423"/>
          </a:xfrm>
          <a:prstGeom prst="rect">
            <a:avLst/>
          </a:prstGeom>
          <a:ln>
            <a:noFill/>
          </a:ln>
          <a:effectLst>
            <a:outerShdw blurRad="292100" dist="139700" dir="2700000" algn="tl" rotWithShape="0">
              <a:srgbClr val="333333">
                <a:alpha val="65000"/>
              </a:srgbClr>
            </a:outerShdw>
          </a:effectLst>
        </p:spPr>
      </p:pic>
      <p:sp>
        <p:nvSpPr>
          <p:cNvPr id="11" name="TextBox 10"/>
          <p:cNvSpPr txBox="1"/>
          <p:nvPr/>
        </p:nvSpPr>
        <p:spPr>
          <a:xfrm>
            <a:off x="1447800" y="1524000"/>
            <a:ext cx="8305800" cy="3750029"/>
          </a:xfrm>
          <a:prstGeom prst="rect">
            <a:avLst/>
          </a:prstGeom>
          <a:noFill/>
        </p:spPr>
        <p:txBody>
          <a:bodyPr wrap="square" lIns="101882" tIns="50941" rIns="101882" bIns="50941" rtlCol="0">
            <a:spAutoFit/>
          </a:bodyPr>
          <a:lstStyle/>
          <a:p>
            <a:pPr>
              <a:lnSpc>
                <a:spcPct val="110000"/>
              </a:lnSpc>
            </a:pPr>
            <a:r>
              <a:rPr lang="en-US" sz="3600" dirty="0">
                <a:latin typeface="Calibri"/>
                <a:cs typeface="Calibri"/>
              </a:rPr>
              <a:t>In what ways did the implementation </a:t>
            </a:r>
            <a:br>
              <a:rPr lang="en-US" sz="3600" dirty="0">
                <a:latin typeface="Calibri"/>
                <a:cs typeface="Calibri"/>
              </a:rPr>
            </a:br>
            <a:r>
              <a:rPr lang="en-US" sz="3600" dirty="0">
                <a:latin typeface="Calibri"/>
                <a:cs typeface="Calibri"/>
              </a:rPr>
              <a:t>of the task allow for multiple entry </a:t>
            </a:r>
            <a:r>
              <a:rPr lang="en-US" sz="3600" dirty="0" smtClean="0">
                <a:latin typeface="Calibri"/>
                <a:cs typeface="Calibri"/>
              </a:rPr>
              <a:t>points?</a:t>
            </a:r>
          </a:p>
          <a:p>
            <a:pPr>
              <a:lnSpc>
                <a:spcPct val="110000"/>
              </a:lnSpc>
            </a:pPr>
            <a:r>
              <a:rPr lang="en-US" sz="3600" dirty="0" smtClean="0">
                <a:latin typeface="Calibri"/>
                <a:cs typeface="Calibri"/>
              </a:rPr>
              <a:t> </a:t>
            </a:r>
            <a:endParaRPr lang="en-US" sz="3600" dirty="0">
              <a:latin typeface="Calibri"/>
              <a:cs typeface="Calibri"/>
            </a:endParaRPr>
          </a:p>
          <a:p>
            <a:pPr>
              <a:lnSpc>
                <a:spcPct val="110000"/>
              </a:lnSpc>
            </a:pPr>
            <a:endParaRPr lang="en-US" sz="3600" dirty="0" smtClean="0">
              <a:latin typeface="Calibri"/>
              <a:cs typeface="Calibri"/>
            </a:endParaRPr>
          </a:p>
          <a:p>
            <a:pPr>
              <a:lnSpc>
                <a:spcPct val="110000"/>
              </a:lnSpc>
            </a:pPr>
            <a:r>
              <a:rPr lang="en-US" sz="3600" dirty="0" smtClean="0">
                <a:latin typeface="Calibri"/>
                <a:ea typeface="Verdana" pitchFamily="34" charset="0"/>
                <a:cs typeface="Calibri"/>
              </a:rPr>
              <a:t>Consider </a:t>
            </a:r>
            <a:r>
              <a:rPr lang="en-US" sz="3600" dirty="0">
                <a:latin typeface="Calibri"/>
                <a:ea typeface="Verdana" pitchFamily="34" charset="0"/>
                <a:cs typeface="Calibri"/>
              </a:rPr>
              <a:t>Case Lines </a:t>
            </a:r>
            <a:r>
              <a:rPr lang="en-US" sz="3600" dirty="0" smtClean="0">
                <a:latin typeface="Calibri"/>
                <a:ea typeface="Verdana" pitchFamily="34" charset="0"/>
                <a:cs typeface="Calibri"/>
              </a:rPr>
              <a:t>19–23.</a:t>
            </a:r>
            <a:endParaRPr lang="en-US" sz="3600" dirty="0">
              <a:latin typeface="Calibri"/>
              <a:ea typeface="Verdana" pitchFamily="34" charset="0"/>
              <a:cs typeface="Calibri"/>
            </a:endParaRPr>
          </a:p>
          <a:p>
            <a:pPr>
              <a:lnSpc>
                <a:spcPct val="110000"/>
              </a:lnSpc>
            </a:pPr>
            <a:endParaRPr lang="en-US" sz="3600" dirty="0">
              <a:solidFill>
                <a:srgbClr val="000000"/>
              </a:solidFill>
            </a:endParaRPr>
          </a:p>
        </p:txBody>
      </p:sp>
      <p:pic>
        <p:nvPicPr>
          <p:cNvPr id="4" name="Picture 3" descr="8668-3.gif.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512481" y="0"/>
            <a:ext cx="1526583" cy="1371600"/>
          </a:xfrm>
          <a:prstGeom prst="rect">
            <a:avLst/>
          </a:prstGeom>
        </p:spPr>
      </p:pic>
    </p:spTree>
    <p:extLst>
      <p:ext uri="{BB962C8B-B14F-4D97-AF65-F5344CB8AC3E}">
        <p14:creationId xmlns:p14="http://schemas.microsoft.com/office/powerpoint/2010/main" val="301388352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1508760" cy="776777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dirty="0"/>
          </a:p>
        </p:txBody>
      </p:sp>
      <p:sp>
        <p:nvSpPr>
          <p:cNvPr id="5" name="Rectangle 4"/>
          <p:cNvSpPr/>
          <p:nvPr/>
        </p:nvSpPr>
        <p:spPr>
          <a:xfrm>
            <a:off x="0" y="1381760"/>
            <a:ext cx="1424940" cy="2677160"/>
          </a:xfrm>
          <a:prstGeom prst="rect">
            <a:avLst/>
          </a:prstGeom>
          <a:solidFill>
            <a:srgbClr val="154688"/>
          </a:solidFill>
          <a:ln>
            <a:solidFill>
              <a:srgbClr val="008080"/>
            </a:solid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a:p>
        </p:txBody>
      </p:sp>
      <p:sp>
        <p:nvSpPr>
          <p:cNvPr id="6" name="Rectangle 5"/>
          <p:cNvSpPr/>
          <p:nvPr/>
        </p:nvSpPr>
        <p:spPr>
          <a:xfrm>
            <a:off x="1508760" y="1381760"/>
            <a:ext cx="8549640" cy="2677160"/>
          </a:xfrm>
          <a:prstGeom prst="rect">
            <a:avLst/>
          </a:prstGeom>
          <a:solidFill>
            <a:schemeClr val="tx1">
              <a:lumMod val="75000"/>
            </a:schemeClr>
          </a:solidFill>
          <a:ln>
            <a:solidFill>
              <a:srgbClr val="008080"/>
            </a:solid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a:p>
        </p:txBody>
      </p:sp>
      <p:sp>
        <p:nvSpPr>
          <p:cNvPr id="8" name="Title 3"/>
          <p:cNvSpPr txBox="1">
            <a:spLocks/>
          </p:cNvSpPr>
          <p:nvPr/>
        </p:nvSpPr>
        <p:spPr>
          <a:xfrm>
            <a:off x="1676400" y="1381760"/>
            <a:ext cx="7795260" cy="2677160"/>
          </a:xfrm>
          <a:prstGeom prst="rect">
            <a:avLst/>
          </a:prstGeom>
        </p:spPr>
        <p:txBody>
          <a:bodyPr lIns="101882" tIns="50941" rIns="101882" bIns="50941" anchor="ct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pPr algn="l"/>
            <a:r>
              <a:rPr lang="en-US" sz="4500" dirty="0">
                <a:solidFill>
                  <a:srgbClr val="FFFFFF"/>
                </a:solidFill>
              </a:rPr>
              <a:t>Use and connect</a:t>
            </a:r>
          </a:p>
          <a:p>
            <a:pPr algn="l"/>
            <a:r>
              <a:rPr lang="en-US" sz="4500" dirty="0">
                <a:solidFill>
                  <a:srgbClr val="FFFFFF"/>
                </a:solidFill>
              </a:rPr>
              <a:t>mathematical representations.</a:t>
            </a:r>
          </a:p>
        </p:txBody>
      </p:sp>
      <p:sp>
        <p:nvSpPr>
          <p:cNvPr id="11" name="Rectangle 10"/>
          <p:cNvSpPr/>
          <p:nvPr/>
        </p:nvSpPr>
        <p:spPr>
          <a:xfrm>
            <a:off x="-14863" y="1468120"/>
            <a:ext cx="1508759" cy="2504440"/>
          </a:xfrm>
          <a:prstGeom prst="rect">
            <a:avLst/>
          </a:prstGeom>
        </p:spPr>
        <p:txBody>
          <a:bodyPr wrap="square" lIns="101882" tIns="50941" rIns="101882" bIns="50941" anchor="ctr">
            <a:noAutofit/>
          </a:bodyPr>
          <a:lstStyle/>
          <a:p>
            <a:pPr algn="ctr"/>
            <a:r>
              <a:rPr lang="en-US" sz="2500" dirty="0">
                <a:solidFill>
                  <a:schemeClr val="bg1"/>
                </a:solidFill>
              </a:rPr>
              <a:t>Math</a:t>
            </a:r>
          </a:p>
          <a:p>
            <a:pPr algn="ctr"/>
            <a:r>
              <a:rPr lang="en-US" sz="2500" dirty="0">
                <a:solidFill>
                  <a:schemeClr val="bg1"/>
                </a:solidFill>
              </a:rPr>
              <a:t>Teaching</a:t>
            </a:r>
          </a:p>
          <a:p>
            <a:pPr algn="ctr"/>
            <a:r>
              <a:rPr lang="en-US" sz="2500" dirty="0">
                <a:solidFill>
                  <a:schemeClr val="bg1"/>
                </a:solidFill>
              </a:rPr>
              <a:t>Practice</a:t>
            </a:r>
          </a:p>
          <a:p>
            <a:pPr algn="ctr"/>
            <a:r>
              <a:rPr lang="en-US" sz="2500" dirty="0">
                <a:solidFill>
                  <a:schemeClr val="bg1"/>
                </a:solidFill>
              </a:rPr>
              <a:t>3</a:t>
            </a:r>
          </a:p>
        </p:txBody>
      </p:sp>
      <p:sp>
        <p:nvSpPr>
          <p:cNvPr id="12" name="Rectangle 11"/>
          <p:cNvSpPr/>
          <p:nvPr/>
        </p:nvSpPr>
        <p:spPr>
          <a:xfrm>
            <a:off x="1508760" y="4058920"/>
            <a:ext cx="8541969" cy="2597919"/>
          </a:xfrm>
          <a:prstGeom prst="rect">
            <a:avLst/>
          </a:prstGeom>
        </p:spPr>
        <p:txBody>
          <a:bodyPr wrap="square" lIns="101882" tIns="50941" rIns="101882" bIns="50941">
            <a:spAutoFit/>
          </a:bodyPr>
          <a:lstStyle/>
          <a:p>
            <a:pPr>
              <a:lnSpc>
                <a:spcPct val="110000"/>
              </a:lnSpc>
            </a:pPr>
            <a:r>
              <a:rPr lang="en-US" sz="3200" i="1" dirty="0">
                <a:solidFill>
                  <a:srgbClr val="000000"/>
                </a:solidFill>
                <a:cs typeface="Verdana"/>
              </a:rPr>
              <a:t>Strengthening the ability to move between and among these representations improves the growth of children’s </a:t>
            </a:r>
            <a:r>
              <a:rPr lang="en-US" sz="3200" i="1" dirty="0" smtClean="0">
                <a:solidFill>
                  <a:srgbClr val="000000"/>
                </a:solidFill>
                <a:cs typeface="Verdana"/>
              </a:rPr>
              <a:t>concepts</a:t>
            </a:r>
            <a:r>
              <a:rPr lang="en-US" sz="3100" i="1" dirty="0" smtClean="0">
                <a:solidFill>
                  <a:srgbClr val="000000"/>
                </a:solidFill>
              </a:rPr>
              <a:t>.</a:t>
            </a:r>
            <a:r>
              <a:rPr lang="en-US" sz="3100" dirty="0" smtClean="0">
                <a:solidFill>
                  <a:srgbClr val="000000"/>
                </a:solidFill>
              </a:rPr>
              <a:t> </a:t>
            </a:r>
            <a:endParaRPr lang="en-US" sz="3100" dirty="0">
              <a:solidFill>
                <a:srgbClr val="000000"/>
              </a:solidFill>
            </a:endParaRPr>
          </a:p>
          <a:p>
            <a:pPr>
              <a:lnSpc>
                <a:spcPct val="110000"/>
              </a:lnSpc>
            </a:pPr>
            <a:endParaRPr lang="en-US" sz="1200" dirty="0">
              <a:solidFill>
                <a:srgbClr val="000000"/>
              </a:solidFill>
            </a:endParaRPr>
          </a:p>
          <a:p>
            <a:pPr algn="r">
              <a:lnSpc>
                <a:spcPct val="110000"/>
              </a:lnSpc>
            </a:pPr>
            <a:r>
              <a:rPr lang="en-US" sz="2700" dirty="0" smtClean="0">
                <a:solidFill>
                  <a:srgbClr val="000000"/>
                </a:solidFill>
              </a:rPr>
              <a:t>(Lesh, Post, &amp; Behr, 1997)</a:t>
            </a:r>
            <a:r>
              <a:rPr lang="en-US" sz="4000" dirty="0" smtClean="0">
                <a:solidFill>
                  <a:srgbClr val="000000"/>
                </a:solidFill>
              </a:rPr>
              <a:t> </a:t>
            </a:r>
            <a:endParaRPr lang="en-US" sz="4000" dirty="0">
              <a:solidFill>
                <a:srgbClr val="000000"/>
              </a:solidFill>
            </a:endParaRPr>
          </a:p>
        </p:txBody>
      </p:sp>
    </p:spTree>
    <p:extLst>
      <p:ext uri="{BB962C8B-B14F-4D97-AF65-F5344CB8AC3E}">
        <p14:creationId xmlns:p14="http://schemas.microsoft.com/office/powerpoint/2010/main" val="166712221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creen Shot 2015-10-19 at 1.15.29 PM.pn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248400" y="1942988"/>
            <a:ext cx="3604904" cy="2552812"/>
          </a:xfrm>
          <a:prstGeom prst="rect">
            <a:avLst/>
          </a:prstGeom>
        </p:spPr>
      </p:pic>
      <p:sp>
        <p:nvSpPr>
          <p:cNvPr id="7" name="Title 3"/>
          <p:cNvSpPr txBox="1">
            <a:spLocks/>
          </p:cNvSpPr>
          <p:nvPr/>
        </p:nvSpPr>
        <p:spPr>
          <a:xfrm>
            <a:off x="586740" y="0"/>
            <a:ext cx="9505482" cy="1639423"/>
          </a:xfrm>
          <a:prstGeom prst="rect">
            <a:avLst/>
          </a:prstGeom>
          <a:solidFill>
            <a:schemeClr val="tx2">
              <a:lumMod val="50000"/>
            </a:schemeClr>
          </a:solidFill>
        </p:spPr>
        <p:txBody>
          <a:bodyPr vert="horz" lIns="101882" tIns="50941" rIns="101882" bIns="50941" rtlCol="0" anchor="ct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a:solidFill>
                  <a:srgbClr val="FFFFFF"/>
                </a:solidFill>
              </a:rPr>
              <a:t>Use and connect</a:t>
            </a:r>
          </a:p>
          <a:p>
            <a:r>
              <a:rPr lang="en-US" dirty="0">
                <a:solidFill>
                  <a:srgbClr val="FFFFFF"/>
                </a:solidFill>
              </a:rPr>
              <a:t>mathematical representations</a:t>
            </a:r>
          </a:p>
        </p:txBody>
      </p:sp>
      <p:pic>
        <p:nvPicPr>
          <p:cNvPr id="9" name="Picture 8" descr="14861 principles to action cover.psd"/>
          <p:cNvPicPr>
            <a:picLocks noChangeAspect="1"/>
          </p:cNvPicPr>
          <p:nvPr/>
        </p:nvPicPr>
        <p:blipFill>
          <a:blip r:embed="rId4" cstate="screen">
            <a:extLst>
              <a:ext uri="{BEBA8EAE-BF5A-486C-A8C5-ECC9F3942E4B}">
                <a14:imgProps xmlns:a14="http://schemas.microsoft.com/office/drawing/2010/main">
                  <a14:imgLayer r:embed="rId5">
                    <a14:imgEffect>
                      <a14:sharpenSoften amount="5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167642" y="172720"/>
            <a:ext cx="838199" cy="1230423"/>
          </a:xfrm>
          <a:prstGeom prst="rect">
            <a:avLst/>
          </a:prstGeom>
          <a:ln>
            <a:noFill/>
          </a:ln>
          <a:effectLst>
            <a:outerShdw blurRad="292100" dist="139700" dir="2700000" algn="tl" rotWithShape="0">
              <a:srgbClr val="333333">
                <a:alpha val="65000"/>
              </a:srgbClr>
            </a:outerShdw>
          </a:effectLst>
        </p:spPr>
      </p:pic>
      <p:sp>
        <p:nvSpPr>
          <p:cNvPr id="6" name="Rectangle 3"/>
          <p:cNvSpPr txBox="1">
            <a:spLocks noChangeArrowheads="1"/>
          </p:cNvSpPr>
          <p:nvPr/>
        </p:nvSpPr>
        <p:spPr>
          <a:xfrm>
            <a:off x="914400" y="1905000"/>
            <a:ext cx="8077200" cy="4511040"/>
          </a:xfrm>
          <a:prstGeom prst="rect">
            <a:avLst/>
          </a:prstGeom>
        </p:spPr>
        <p:txBody>
          <a:bodyPr vert="horz" lIns="101882" tIns="50941" rIns="101882" bIns="50941" rtlCol="0">
            <a:noAutofit/>
          </a:bodyPr>
          <a:lstStyle/>
          <a:p>
            <a:pPr marL="127353" indent="-127353">
              <a:spcBef>
                <a:spcPts val="669"/>
              </a:spcBef>
              <a:spcAft>
                <a:spcPts val="1269"/>
              </a:spcAft>
            </a:pPr>
            <a:r>
              <a:rPr lang="en-US" sz="3200" dirty="0">
                <a:solidFill>
                  <a:srgbClr val="000000"/>
                </a:solidFill>
                <a:cs typeface="Verdana"/>
              </a:rPr>
              <a:t>Different Representations should:</a:t>
            </a:r>
          </a:p>
          <a:p>
            <a:pPr marL="382059" indent="-382059">
              <a:spcBef>
                <a:spcPts val="669"/>
              </a:spcBef>
              <a:spcAft>
                <a:spcPts val="1269"/>
              </a:spcAft>
              <a:buFont typeface="Arial"/>
              <a:buChar char="•"/>
            </a:pPr>
            <a:r>
              <a:rPr lang="en-US" sz="3200" dirty="0">
                <a:solidFill>
                  <a:srgbClr val="000000"/>
                </a:solidFill>
                <a:cs typeface="Verdana"/>
              </a:rPr>
              <a:t>Be introduced, discussed, </a:t>
            </a:r>
            <a:r>
              <a:rPr lang="en-US" sz="3200" dirty="0" smtClean="0">
                <a:solidFill>
                  <a:srgbClr val="000000"/>
                </a:solidFill>
                <a:cs typeface="Verdana"/>
              </a:rPr>
              <a:t/>
            </a:r>
            <a:br>
              <a:rPr lang="en-US" sz="3200" dirty="0" smtClean="0">
                <a:solidFill>
                  <a:srgbClr val="000000"/>
                </a:solidFill>
                <a:cs typeface="Verdana"/>
              </a:rPr>
            </a:br>
            <a:r>
              <a:rPr lang="en-US" sz="3200" dirty="0" smtClean="0">
                <a:solidFill>
                  <a:srgbClr val="000000"/>
                </a:solidFill>
                <a:cs typeface="Verdana"/>
              </a:rPr>
              <a:t>and </a:t>
            </a:r>
            <a:r>
              <a:rPr lang="en-US" sz="3200" dirty="0">
                <a:solidFill>
                  <a:srgbClr val="000000"/>
                </a:solidFill>
                <a:cs typeface="Verdana"/>
              </a:rPr>
              <a:t>connected.</a:t>
            </a:r>
          </a:p>
          <a:p>
            <a:pPr marL="382059" indent="-382059">
              <a:spcBef>
                <a:spcPts val="669"/>
              </a:spcBef>
              <a:spcAft>
                <a:spcPts val="1269"/>
              </a:spcAft>
              <a:buFont typeface="Arial"/>
              <a:buChar char="•"/>
            </a:pPr>
            <a:r>
              <a:rPr lang="en-US" sz="3200" dirty="0" smtClean="0">
                <a:solidFill>
                  <a:srgbClr val="000000"/>
                </a:solidFill>
                <a:cs typeface="Verdana"/>
              </a:rPr>
              <a:t>Focus </a:t>
            </a:r>
            <a:r>
              <a:rPr lang="en-US" sz="3200" dirty="0">
                <a:solidFill>
                  <a:srgbClr val="000000"/>
                </a:solidFill>
                <a:cs typeface="Verdana"/>
              </a:rPr>
              <a:t>students’ attention </a:t>
            </a:r>
            <a:r>
              <a:rPr lang="en-US" sz="3200" dirty="0" smtClean="0">
                <a:solidFill>
                  <a:srgbClr val="000000"/>
                </a:solidFill>
                <a:cs typeface="Verdana"/>
              </a:rPr>
              <a:t>on </a:t>
            </a:r>
            <a:r>
              <a:rPr lang="en-US" sz="3200" dirty="0">
                <a:solidFill>
                  <a:srgbClr val="000000"/>
                </a:solidFill>
                <a:cs typeface="Verdana"/>
              </a:rPr>
              <a:t/>
            </a:r>
            <a:br>
              <a:rPr lang="en-US" sz="3200" dirty="0">
                <a:solidFill>
                  <a:srgbClr val="000000"/>
                </a:solidFill>
                <a:cs typeface="Verdana"/>
              </a:rPr>
            </a:br>
            <a:r>
              <a:rPr lang="en-US" sz="3200" dirty="0" smtClean="0">
                <a:solidFill>
                  <a:srgbClr val="000000"/>
                </a:solidFill>
                <a:cs typeface="Verdana"/>
              </a:rPr>
              <a:t>the </a:t>
            </a:r>
            <a:r>
              <a:rPr lang="en-US" sz="3200" u="sng" dirty="0">
                <a:solidFill>
                  <a:srgbClr val="000000"/>
                </a:solidFill>
                <a:cs typeface="Verdana"/>
              </a:rPr>
              <a:t>structure</a:t>
            </a:r>
            <a:r>
              <a:rPr lang="en-US" sz="3200" dirty="0">
                <a:solidFill>
                  <a:srgbClr val="000000"/>
                </a:solidFill>
                <a:cs typeface="Verdana"/>
              </a:rPr>
              <a:t> of </a:t>
            </a:r>
            <a:r>
              <a:rPr lang="en-US" sz="3200" dirty="0" smtClean="0">
                <a:solidFill>
                  <a:srgbClr val="000000"/>
                </a:solidFill>
                <a:cs typeface="Verdana"/>
              </a:rPr>
              <a:t>mathematical </a:t>
            </a:r>
            <a:br>
              <a:rPr lang="en-US" sz="3200" dirty="0" smtClean="0">
                <a:solidFill>
                  <a:srgbClr val="000000"/>
                </a:solidFill>
                <a:cs typeface="Verdana"/>
              </a:rPr>
            </a:br>
            <a:r>
              <a:rPr lang="en-US" sz="3200" dirty="0" smtClean="0">
                <a:solidFill>
                  <a:srgbClr val="000000"/>
                </a:solidFill>
                <a:cs typeface="Verdana"/>
              </a:rPr>
              <a:t>ideas </a:t>
            </a:r>
            <a:r>
              <a:rPr lang="en-US" sz="3200" dirty="0">
                <a:solidFill>
                  <a:srgbClr val="000000"/>
                </a:solidFill>
                <a:cs typeface="Verdana"/>
              </a:rPr>
              <a:t>by examining essential features. </a:t>
            </a:r>
          </a:p>
          <a:p>
            <a:pPr marL="382059" indent="-382059">
              <a:spcBef>
                <a:spcPts val="669"/>
              </a:spcBef>
              <a:spcAft>
                <a:spcPts val="1269"/>
              </a:spcAft>
              <a:buFont typeface="Arial"/>
              <a:buChar char="•"/>
            </a:pPr>
            <a:r>
              <a:rPr lang="en-US" sz="3200" dirty="0">
                <a:solidFill>
                  <a:srgbClr val="000000"/>
                </a:solidFill>
                <a:cs typeface="Verdana"/>
              </a:rPr>
              <a:t>Support students’ ability to justify and explain their reasoning.</a:t>
            </a:r>
          </a:p>
        </p:txBody>
      </p:sp>
      <p:sp>
        <p:nvSpPr>
          <p:cNvPr id="8" name="TextBox 7"/>
          <p:cNvSpPr txBox="1"/>
          <p:nvPr/>
        </p:nvSpPr>
        <p:spPr>
          <a:xfrm>
            <a:off x="670560" y="7086601"/>
            <a:ext cx="9387839" cy="685800"/>
          </a:xfrm>
          <a:prstGeom prst="rect">
            <a:avLst/>
          </a:prstGeom>
          <a:solidFill>
            <a:schemeClr val="bg1">
              <a:lumMod val="85000"/>
            </a:schemeClr>
          </a:solidFill>
        </p:spPr>
        <p:txBody>
          <a:bodyPr wrap="square" lIns="101882" tIns="50941" rIns="101882" bIns="50941" rtlCol="0" anchor="ctr">
            <a:noAutofit/>
          </a:bodyPr>
          <a:lstStyle/>
          <a:p>
            <a:r>
              <a:rPr lang="en-US" sz="1600" dirty="0">
                <a:solidFill>
                  <a:srgbClr val="000000"/>
                </a:solidFill>
              </a:rPr>
              <a:t>Lesh, Post, &amp; Behr, 1987; Marshall, Superfine, &amp; Canty, 2010; </a:t>
            </a:r>
            <a:r>
              <a:rPr lang="en-US" sz="1600" dirty="0" smtClean="0">
                <a:solidFill>
                  <a:srgbClr val="000000"/>
                </a:solidFill>
              </a:rPr>
              <a:t>Tripathi</a:t>
            </a:r>
            <a:r>
              <a:rPr lang="en-US" sz="1600" dirty="0">
                <a:solidFill>
                  <a:srgbClr val="000000"/>
                </a:solidFill>
              </a:rPr>
              <a:t>, 2008; Webb, Boswinkel, &amp; Dekker, 2008</a:t>
            </a:r>
          </a:p>
        </p:txBody>
      </p:sp>
    </p:spTree>
    <p:extLst>
      <p:ext uri="{BB962C8B-B14F-4D97-AF65-F5344CB8AC3E}">
        <p14:creationId xmlns:p14="http://schemas.microsoft.com/office/powerpoint/2010/main" val="366904967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0" y="0"/>
            <a:ext cx="1508760" cy="776777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dirty="0"/>
          </a:p>
        </p:txBody>
      </p:sp>
      <p:sp>
        <p:nvSpPr>
          <p:cNvPr id="21" name="TextBox 20"/>
          <p:cNvSpPr txBox="1"/>
          <p:nvPr/>
        </p:nvSpPr>
        <p:spPr>
          <a:xfrm>
            <a:off x="167640" y="685800"/>
            <a:ext cx="6309360" cy="5410200"/>
          </a:xfrm>
          <a:prstGeom prst="rect">
            <a:avLst/>
          </a:prstGeom>
          <a:solidFill>
            <a:srgbClr val="FFFFFF"/>
          </a:solidFill>
        </p:spPr>
        <p:txBody>
          <a:bodyPr wrap="square" lIns="101882" tIns="50941" rIns="101882" bIns="50941" rtlCol="0">
            <a:noAutofit/>
          </a:bodyPr>
          <a:lstStyle/>
          <a:p>
            <a:r>
              <a:rPr lang="en-US" sz="3300" dirty="0" smtClean="0">
                <a:solidFill>
                  <a:srgbClr val="000000"/>
                </a:solidFill>
              </a:rPr>
              <a:t>What </a:t>
            </a:r>
            <a:r>
              <a:rPr lang="en-US" sz="3300" dirty="0">
                <a:solidFill>
                  <a:srgbClr val="000000"/>
                </a:solidFill>
              </a:rPr>
              <a:t>mathematical representations were students working with in the lesson?</a:t>
            </a:r>
          </a:p>
          <a:p>
            <a:endParaRPr lang="en-US" sz="3300" dirty="0" smtClean="0">
              <a:solidFill>
                <a:srgbClr val="000000"/>
              </a:solidFill>
            </a:endParaRPr>
          </a:p>
          <a:p>
            <a:endParaRPr lang="en-US" sz="1800" dirty="0" smtClean="0">
              <a:solidFill>
                <a:srgbClr val="000000"/>
              </a:solidFill>
            </a:endParaRPr>
          </a:p>
          <a:p>
            <a:endParaRPr lang="en-US" sz="4000" dirty="0" smtClean="0">
              <a:solidFill>
                <a:srgbClr val="000000"/>
              </a:solidFill>
            </a:endParaRPr>
          </a:p>
          <a:p>
            <a:r>
              <a:rPr lang="en-US" sz="3300" dirty="0" smtClean="0">
                <a:solidFill>
                  <a:srgbClr val="000000"/>
                </a:solidFill>
              </a:rPr>
              <a:t>How </a:t>
            </a:r>
            <a:r>
              <a:rPr lang="en-US" sz="3300" dirty="0">
                <a:solidFill>
                  <a:srgbClr val="000000"/>
                </a:solidFill>
              </a:rPr>
              <a:t>did </a:t>
            </a:r>
            <a:r>
              <a:rPr lang="en-US" sz="3300" dirty="0" smtClean="0">
                <a:solidFill>
                  <a:srgbClr val="000000"/>
                </a:solidFill>
              </a:rPr>
              <a:t>Ms. Bouchard</a:t>
            </a:r>
            <a:r>
              <a:rPr lang="en-US" sz="3300" dirty="0">
                <a:solidFill>
                  <a:srgbClr val="000000"/>
                </a:solidFill>
              </a:rPr>
              <a:t/>
            </a:r>
            <a:br>
              <a:rPr lang="en-US" sz="3300" dirty="0">
                <a:solidFill>
                  <a:srgbClr val="000000"/>
                </a:solidFill>
              </a:rPr>
            </a:br>
            <a:r>
              <a:rPr lang="en-US" sz="3300" dirty="0">
                <a:solidFill>
                  <a:srgbClr val="000000"/>
                </a:solidFill>
              </a:rPr>
              <a:t>support students in </a:t>
            </a:r>
            <a:r>
              <a:rPr lang="en-US" sz="3300" dirty="0" smtClean="0">
                <a:solidFill>
                  <a:srgbClr val="000000"/>
                </a:solidFill>
              </a:rPr>
              <a:t/>
            </a:r>
            <a:br>
              <a:rPr lang="en-US" sz="3300" dirty="0" smtClean="0">
                <a:solidFill>
                  <a:srgbClr val="000000"/>
                </a:solidFill>
              </a:rPr>
            </a:br>
            <a:r>
              <a:rPr lang="en-US" sz="3300" dirty="0" smtClean="0">
                <a:solidFill>
                  <a:srgbClr val="000000"/>
                </a:solidFill>
              </a:rPr>
              <a:t>making </a:t>
            </a:r>
            <a:r>
              <a:rPr lang="en-US" sz="3300" dirty="0">
                <a:solidFill>
                  <a:srgbClr val="000000"/>
                </a:solidFill>
              </a:rPr>
              <a:t>connections </a:t>
            </a:r>
            <a:r>
              <a:rPr lang="en-US" sz="3300" dirty="0" smtClean="0">
                <a:solidFill>
                  <a:srgbClr val="000000"/>
                </a:solidFill>
              </a:rPr>
              <a:t/>
            </a:r>
            <a:br>
              <a:rPr lang="en-US" sz="3300" dirty="0" smtClean="0">
                <a:solidFill>
                  <a:srgbClr val="000000"/>
                </a:solidFill>
              </a:rPr>
            </a:br>
            <a:r>
              <a:rPr lang="en-US" sz="3300" dirty="0" smtClean="0">
                <a:solidFill>
                  <a:srgbClr val="000000"/>
                </a:solidFill>
              </a:rPr>
              <a:t>among</a:t>
            </a:r>
            <a:r>
              <a:rPr lang="en-US" sz="3300" dirty="0">
                <a:solidFill>
                  <a:srgbClr val="000000"/>
                </a:solidFill>
              </a:rPr>
              <a:t> </a:t>
            </a:r>
            <a:r>
              <a:rPr lang="en-US" sz="3300" dirty="0" smtClean="0">
                <a:solidFill>
                  <a:srgbClr val="000000"/>
                </a:solidFill>
              </a:rPr>
              <a:t>different </a:t>
            </a:r>
            <a:br>
              <a:rPr lang="en-US" sz="3300" dirty="0" smtClean="0">
                <a:solidFill>
                  <a:srgbClr val="000000"/>
                </a:solidFill>
              </a:rPr>
            </a:br>
            <a:r>
              <a:rPr lang="en-US" sz="3300" dirty="0" smtClean="0">
                <a:solidFill>
                  <a:srgbClr val="000000"/>
                </a:solidFill>
              </a:rPr>
              <a:t>representations</a:t>
            </a:r>
            <a:r>
              <a:rPr lang="en-US" sz="3300" dirty="0">
                <a:solidFill>
                  <a:srgbClr val="000000"/>
                </a:solidFill>
              </a:rPr>
              <a:t>?</a:t>
            </a:r>
          </a:p>
        </p:txBody>
      </p:sp>
      <p:grpSp>
        <p:nvGrpSpPr>
          <p:cNvPr id="5" name="Group 4"/>
          <p:cNvGrpSpPr/>
          <p:nvPr/>
        </p:nvGrpSpPr>
        <p:grpSpPr>
          <a:xfrm>
            <a:off x="3810000" y="685800"/>
            <a:ext cx="6172200" cy="5080000"/>
            <a:chOff x="549522" y="737782"/>
            <a:chExt cx="6712636" cy="3761620"/>
          </a:xfrm>
          <a:solidFill>
            <a:srgbClr val="000090"/>
          </a:solidFill>
        </p:grpSpPr>
        <p:sp>
          <p:nvSpPr>
            <p:cNvPr id="6" name="Oval 5"/>
            <p:cNvSpPr/>
            <p:nvPr/>
          </p:nvSpPr>
          <p:spPr>
            <a:xfrm>
              <a:off x="1378244" y="3692913"/>
              <a:ext cx="2298694" cy="806489"/>
            </a:xfrm>
            <a:prstGeom prst="ellipse">
              <a:avLst/>
            </a:prstGeom>
            <a:grpFill/>
            <a:ln w="28575" cmpd="sng"/>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2700" spc="-67" dirty="0">
                  <a:solidFill>
                    <a:schemeClr val="bg1"/>
                  </a:solidFill>
                </a:rPr>
                <a:t>Contextual</a:t>
              </a:r>
            </a:p>
          </p:txBody>
        </p:sp>
        <p:sp>
          <p:nvSpPr>
            <p:cNvPr id="7" name="Oval 6"/>
            <p:cNvSpPr/>
            <p:nvPr/>
          </p:nvSpPr>
          <p:spPr>
            <a:xfrm>
              <a:off x="549522" y="2010850"/>
              <a:ext cx="2091514" cy="773475"/>
            </a:xfrm>
            <a:prstGeom prst="ellipse">
              <a:avLst/>
            </a:prstGeom>
            <a:grpFill/>
            <a:ln w="28575"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700" dirty="0">
                  <a:solidFill>
                    <a:schemeClr val="bg1"/>
                  </a:solidFill>
                </a:rPr>
                <a:t>Physical</a:t>
              </a:r>
            </a:p>
          </p:txBody>
        </p:sp>
        <p:sp>
          <p:nvSpPr>
            <p:cNvPr id="8" name="Oval 7"/>
            <p:cNvSpPr/>
            <p:nvPr/>
          </p:nvSpPr>
          <p:spPr>
            <a:xfrm>
              <a:off x="2904661" y="737782"/>
              <a:ext cx="2091514" cy="825445"/>
            </a:xfrm>
            <a:prstGeom prst="ellipse">
              <a:avLst/>
            </a:prstGeom>
            <a:grpFill/>
            <a:ln w="28575" cmpd="sng"/>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2700" dirty="0">
                  <a:solidFill>
                    <a:schemeClr val="bg1"/>
                  </a:solidFill>
                </a:rPr>
                <a:t>Visual</a:t>
              </a:r>
            </a:p>
          </p:txBody>
        </p:sp>
        <p:sp>
          <p:nvSpPr>
            <p:cNvPr id="9" name="Oval 8"/>
            <p:cNvSpPr/>
            <p:nvPr/>
          </p:nvSpPr>
          <p:spPr>
            <a:xfrm>
              <a:off x="5024613" y="2032907"/>
              <a:ext cx="2237545" cy="773475"/>
            </a:xfrm>
            <a:prstGeom prst="ellipse">
              <a:avLst/>
            </a:prstGeom>
            <a:grpFill/>
            <a:ln w="28575"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700" dirty="0">
                  <a:solidFill>
                    <a:schemeClr val="bg1"/>
                  </a:solidFill>
                </a:rPr>
                <a:t>Symbolic</a:t>
              </a:r>
            </a:p>
          </p:txBody>
        </p:sp>
        <p:cxnSp>
          <p:nvCxnSpPr>
            <p:cNvPr id="10" name="Straight Arrow Connector 9"/>
            <p:cNvCxnSpPr/>
            <p:nvPr/>
          </p:nvCxnSpPr>
          <p:spPr>
            <a:xfrm>
              <a:off x="2771914" y="2419645"/>
              <a:ext cx="2194786" cy="0"/>
            </a:xfrm>
            <a:prstGeom prst="straightConnector1">
              <a:avLst/>
            </a:prstGeom>
            <a:grpFill/>
            <a:ln w="38100" cmpd="sng">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11" name="Oval 10"/>
            <p:cNvSpPr/>
            <p:nvPr/>
          </p:nvSpPr>
          <p:spPr>
            <a:xfrm>
              <a:off x="4328111" y="3692913"/>
              <a:ext cx="2091514" cy="806489"/>
            </a:xfrm>
            <a:prstGeom prst="ellipse">
              <a:avLst/>
            </a:prstGeom>
            <a:grpFill/>
            <a:ln w="28575"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700" dirty="0">
                  <a:solidFill>
                    <a:schemeClr val="bg1"/>
                  </a:solidFill>
                </a:rPr>
                <a:t>Verbal</a:t>
              </a:r>
            </a:p>
          </p:txBody>
        </p:sp>
        <p:cxnSp>
          <p:nvCxnSpPr>
            <p:cNvPr id="12" name="Straight Arrow Connector 11"/>
            <p:cNvCxnSpPr/>
            <p:nvPr/>
          </p:nvCxnSpPr>
          <p:spPr>
            <a:xfrm flipV="1">
              <a:off x="2198019" y="1445194"/>
              <a:ext cx="884210" cy="533640"/>
            </a:xfrm>
            <a:prstGeom prst="straightConnector1">
              <a:avLst/>
            </a:prstGeom>
            <a:grpFill/>
            <a:ln w="38100" cmpd="sng">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V="1">
              <a:off x="5282355" y="2855436"/>
              <a:ext cx="641240" cy="747345"/>
            </a:xfrm>
            <a:prstGeom prst="straightConnector1">
              <a:avLst/>
            </a:prstGeom>
            <a:grpFill/>
            <a:ln w="38100" cmpd="sng">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3721469" y="4096158"/>
              <a:ext cx="573430" cy="9398"/>
            </a:xfrm>
            <a:prstGeom prst="straightConnector1">
              <a:avLst/>
            </a:prstGeom>
            <a:grpFill/>
            <a:ln w="38100" cmpd="sng">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H="1" flipV="1">
              <a:off x="4010912" y="1674199"/>
              <a:ext cx="1181899" cy="1950668"/>
            </a:xfrm>
            <a:prstGeom prst="straightConnector1">
              <a:avLst/>
            </a:prstGeom>
            <a:grpFill/>
            <a:ln w="38100" cmpd="sng">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V="1">
              <a:off x="2938820" y="2514967"/>
              <a:ext cx="2074820" cy="1109900"/>
            </a:xfrm>
            <a:prstGeom prst="straightConnector1">
              <a:avLst/>
            </a:prstGeom>
            <a:grpFill/>
            <a:ln w="38100" cmpd="sng">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V="1">
              <a:off x="2771914" y="1674199"/>
              <a:ext cx="1143036" cy="1950669"/>
            </a:xfrm>
            <a:prstGeom prst="straightConnector1">
              <a:avLst/>
            </a:prstGeom>
            <a:grpFill/>
            <a:ln w="38100" cmpd="sng">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H="1" flipV="1">
              <a:off x="2771914" y="2514967"/>
              <a:ext cx="2261044" cy="1109900"/>
            </a:xfrm>
            <a:prstGeom prst="straightConnector1">
              <a:avLst/>
            </a:prstGeom>
            <a:grpFill/>
            <a:ln w="38100" cmpd="sng">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H="1" flipV="1">
              <a:off x="4723280" y="1456776"/>
              <a:ext cx="884210" cy="533640"/>
            </a:xfrm>
            <a:prstGeom prst="straightConnector1">
              <a:avLst/>
            </a:prstGeom>
            <a:grpFill/>
            <a:ln w="38100" cmpd="sng">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H="1" flipV="1">
              <a:off x="2001948" y="2834625"/>
              <a:ext cx="713660" cy="790242"/>
            </a:xfrm>
            <a:prstGeom prst="straightConnector1">
              <a:avLst/>
            </a:prstGeom>
            <a:grpFill/>
            <a:ln w="38100" cmpd="sng">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grpSp>
      <p:pic>
        <p:nvPicPr>
          <p:cNvPr id="23" name="Picture 22" descr="8668-3.gif.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12481" y="0"/>
            <a:ext cx="1526583" cy="1371600"/>
          </a:xfrm>
          <a:prstGeom prst="rect">
            <a:avLst/>
          </a:prstGeom>
        </p:spPr>
      </p:pic>
    </p:spTree>
    <p:extLst>
      <p:ext uri="{BB962C8B-B14F-4D97-AF65-F5344CB8AC3E}">
        <p14:creationId xmlns:p14="http://schemas.microsoft.com/office/powerpoint/2010/main" val="169026206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6740" y="0"/>
            <a:ext cx="9471660" cy="7772400"/>
          </a:xfrm>
          <a:solidFill>
            <a:schemeClr val="tx2">
              <a:lumMod val="50000"/>
            </a:schemeClr>
          </a:solidFill>
        </p:spPr>
        <p:txBody>
          <a:bodyPr anchor="t">
            <a:normAutofit/>
          </a:bodyPr>
          <a:lstStyle/>
          <a:p>
            <a:pPr marL="0" indent="0">
              <a:buNone/>
            </a:pPr>
            <a:r>
              <a:rPr lang="en-US" sz="5300" b="1" dirty="0">
                <a:solidFill>
                  <a:schemeClr val="bg1"/>
                </a:solidFill>
              </a:rPr>
              <a:t>	</a:t>
            </a:r>
          </a:p>
          <a:p>
            <a:pPr marL="0" indent="0">
              <a:buNone/>
            </a:pPr>
            <a:endParaRPr lang="en-US" sz="3100" b="1" dirty="0">
              <a:solidFill>
                <a:schemeClr val="bg1"/>
              </a:solidFill>
            </a:endParaRPr>
          </a:p>
          <a:p>
            <a:pPr marL="0" indent="0">
              <a:buNone/>
            </a:pPr>
            <a:r>
              <a:rPr lang="en-US" sz="5300" b="1" dirty="0">
                <a:solidFill>
                  <a:schemeClr val="bg1"/>
                </a:solidFill>
              </a:rPr>
              <a:t>		</a:t>
            </a:r>
          </a:p>
          <a:p>
            <a:pPr marL="0" indent="0">
              <a:lnSpc>
                <a:spcPct val="70000"/>
              </a:lnSpc>
              <a:buNone/>
            </a:pPr>
            <a:r>
              <a:rPr lang="en-US" sz="5300" b="1" dirty="0">
                <a:solidFill>
                  <a:schemeClr val="bg1"/>
                </a:solidFill>
              </a:rPr>
              <a:t>		</a:t>
            </a:r>
            <a:endParaRPr lang="en-US" sz="1300" b="1" dirty="0">
              <a:solidFill>
                <a:schemeClr val="bg1"/>
              </a:solidFill>
            </a:endParaRPr>
          </a:p>
          <a:p>
            <a:pPr marL="1524699" indent="0" defTabSz="769425">
              <a:buNone/>
            </a:pPr>
            <a:r>
              <a:rPr lang="en-US" sz="5300" b="1" i="1" dirty="0">
                <a:solidFill>
                  <a:schemeClr val="bg1"/>
                </a:solidFill>
              </a:rPr>
              <a:t>Principles to Actions</a:t>
            </a:r>
          </a:p>
        </p:txBody>
      </p:sp>
      <p:pic>
        <p:nvPicPr>
          <p:cNvPr id="4" name="Picture 3" descr="14861 principles to action cover.psd"/>
          <p:cNvPicPr>
            <a:picLocks noChangeAspect="1"/>
          </p:cNvPicPr>
          <p:nvPr/>
        </p:nvPicPr>
        <p:blipFill>
          <a:blip r:embed="rId3" cstate="screen">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a:ext>
            </a:extLst>
          </a:blip>
          <a:stretch>
            <a:fillRect/>
          </a:stretch>
        </p:blipFill>
        <p:spPr>
          <a:xfrm rot="20866513">
            <a:off x="7849395" y="1096909"/>
            <a:ext cx="1589697" cy="2333572"/>
          </a:xfrm>
          <a:prstGeom prst="rect">
            <a:avLst/>
          </a:prstGeom>
          <a:ln w="6350" cmpd="sng">
            <a:solidFill>
              <a:schemeClr val="tx2"/>
            </a:solidFill>
          </a:ln>
          <a:effectLst>
            <a:outerShdw blurRad="50800" dist="38100" dir="2700000" algn="tl" rotWithShape="0">
              <a:prstClr val="black">
                <a:alpha val="40000"/>
              </a:prstClr>
            </a:outerShdw>
          </a:effectLst>
        </p:spPr>
      </p:pic>
      <p:pic>
        <p:nvPicPr>
          <p:cNvPr id="5" name="Picture 4" descr="14861 principles to action cover.psd"/>
          <p:cNvPicPr>
            <a:picLocks noChangeAspect="1"/>
          </p:cNvPicPr>
          <p:nvPr/>
        </p:nvPicPr>
        <p:blipFill>
          <a:blip r:embed="rId5" cstate="screen">
            <a:extLst>
              <a:ext uri="{BEBA8EAE-BF5A-486C-A8C5-ECC9F3942E4B}">
                <a14:imgProps xmlns:a14="http://schemas.microsoft.com/office/drawing/2010/main">
                  <a14:imgLayer r:embed="rId6">
                    <a14:imgEffect>
                      <a14:sharpenSoften amount="5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167642" y="172720"/>
            <a:ext cx="838199" cy="1230423"/>
          </a:xfrm>
          <a:prstGeom prst="rect">
            <a:avLst/>
          </a:prstGeom>
          <a:ln>
            <a:noFill/>
          </a:ln>
          <a:effectLst>
            <a:outerShdw blurRad="292100" dist="139700" dir="2700000" algn="tl" rotWithShape="0">
              <a:srgbClr val="333333">
                <a:alpha val="65000"/>
              </a:srgbClr>
            </a:outerShdw>
          </a:effectLst>
        </p:spPr>
      </p:pic>
      <p:pic>
        <p:nvPicPr>
          <p:cNvPr id="6" name="Picture 5" descr="NCTM-logo1.png"/>
          <p:cNvPicPr>
            <a:picLocks noChangeAspect="1"/>
          </p:cNvPicPr>
          <p:nvPr/>
        </p:nvPicPr>
        <p:blipFill>
          <a:blip r:embed="rId7">
            <a:lum bright="70000" contrast="-70000"/>
            <a:extLst>
              <a:ext uri="{28A0092B-C50C-407E-A947-70E740481C1C}">
                <a14:useLocalDpi xmlns:a14="http://schemas.microsoft.com/office/drawing/2010/main"/>
              </a:ext>
            </a:extLst>
          </a:blip>
          <a:stretch>
            <a:fillRect/>
          </a:stretch>
        </p:blipFill>
        <p:spPr>
          <a:xfrm>
            <a:off x="6537959" y="6713369"/>
            <a:ext cx="3248968" cy="726810"/>
          </a:xfrm>
          <a:prstGeom prst="rect">
            <a:avLst/>
          </a:prstGeom>
        </p:spPr>
      </p:pic>
    </p:spTree>
    <p:extLst>
      <p:ext uri="{BB962C8B-B14F-4D97-AF65-F5344CB8AC3E}">
        <p14:creationId xmlns:p14="http://schemas.microsoft.com/office/powerpoint/2010/main" val="42967118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0" y="0"/>
            <a:ext cx="1600200" cy="7772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dirty="0"/>
          </a:p>
        </p:txBody>
      </p:sp>
      <p:sp>
        <p:nvSpPr>
          <p:cNvPr id="27" name="Rectangle 26"/>
          <p:cNvSpPr/>
          <p:nvPr/>
        </p:nvSpPr>
        <p:spPr>
          <a:xfrm>
            <a:off x="5562600" y="5832900"/>
            <a:ext cx="4343400" cy="19395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dirty="0"/>
          </a:p>
        </p:txBody>
      </p:sp>
      <p:sp>
        <p:nvSpPr>
          <p:cNvPr id="3" name="Title 1"/>
          <p:cNvSpPr txBox="1">
            <a:spLocks/>
          </p:cNvSpPr>
          <p:nvPr/>
        </p:nvSpPr>
        <p:spPr>
          <a:xfrm>
            <a:off x="1066800" y="172720"/>
            <a:ext cx="8305800" cy="777240"/>
          </a:xfrm>
          <a:prstGeom prst="rect">
            <a:avLst/>
          </a:prstGeom>
        </p:spPr>
        <p:txBody>
          <a:bodyPr lIns="101882" tIns="50941" rIns="101882" bIns="50941"/>
          <a:lstStyle>
            <a:lvl1pPr algn="ctr" defTabSz="457200" rtl="0" eaLnBrk="1" latinLnBrk="0" hangingPunct="1">
              <a:spcBef>
                <a:spcPct val="0"/>
              </a:spcBef>
              <a:buNone/>
              <a:defRPr sz="3600" kern="1200">
                <a:solidFill>
                  <a:srgbClr val="000000"/>
                </a:solidFill>
                <a:latin typeface="+mj-lt"/>
                <a:ea typeface="+mj-ea"/>
                <a:cs typeface="+mj-cs"/>
              </a:defRPr>
            </a:lvl1pPr>
          </a:lstStyle>
          <a:p>
            <a:r>
              <a:rPr lang="en-US" b="1" dirty="0" smtClean="0"/>
              <a:t>Five Student Work Samples</a:t>
            </a:r>
            <a:endParaRPr lang="en-US" b="1" dirty="0"/>
          </a:p>
        </p:txBody>
      </p:sp>
      <p:sp>
        <p:nvSpPr>
          <p:cNvPr id="14" name="Rectangle 13"/>
          <p:cNvSpPr/>
          <p:nvPr/>
        </p:nvSpPr>
        <p:spPr>
          <a:xfrm>
            <a:off x="2209801" y="3185391"/>
            <a:ext cx="950098" cy="472209"/>
          </a:xfrm>
          <a:prstGeom prst="rect">
            <a:avLst/>
          </a:prstGeom>
          <a:solidFill>
            <a:schemeClr val="bg1">
              <a:lumMod val="85000"/>
            </a:schemeClr>
          </a:solidFill>
          <a:effectLst/>
        </p:spPr>
        <p:txBody>
          <a:bodyPr wrap="none" lIns="101882" tIns="50941" rIns="101882" bIns="50941">
            <a:spAutoFit/>
          </a:bodyPr>
          <a:lstStyle/>
          <a:p>
            <a:r>
              <a:rPr lang="en-US" sz="2400" b="1" dirty="0" smtClean="0">
                <a:solidFill>
                  <a:srgbClr val="000000"/>
                </a:solidFill>
              </a:rPr>
              <a:t>Aidan</a:t>
            </a:r>
            <a:endParaRPr lang="en-US" sz="2400" dirty="0">
              <a:solidFill>
                <a:srgbClr val="000000"/>
              </a:solidFill>
            </a:endParaRPr>
          </a:p>
        </p:txBody>
      </p:sp>
      <p:sp>
        <p:nvSpPr>
          <p:cNvPr id="16" name="Rectangle 15"/>
          <p:cNvSpPr/>
          <p:nvPr/>
        </p:nvSpPr>
        <p:spPr>
          <a:xfrm>
            <a:off x="8382000" y="6766791"/>
            <a:ext cx="872252" cy="472209"/>
          </a:xfrm>
          <a:prstGeom prst="rect">
            <a:avLst/>
          </a:prstGeom>
          <a:solidFill>
            <a:srgbClr val="D9D9D9"/>
          </a:solidFill>
        </p:spPr>
        <p:txBody>
          <a:bodyPr wrap="none" lIns="101882" tIns="50941" rIns="101882" bIns="50941">
            <a:spAutoFit/>
          </a:bodyPr>
          <a:lstStyle/>
          <a:p>
            <a:r>
              <a:rPr lang="en-US" sz="2400" b="1" dirty="0" smtClean="0">
                <a:solidFill>
                  <a:srgbClr val="000000"/>
                </a:solidFill>
              </a:rPr>
              <a:t>Irene</a:t>
            </a:r>
            <a:endParaRPr lang="en-US" sz="2400" dirty="0">
              <a:solidFill>
                <a:srgbClr val="000000"/>
              </a:solidFill>
            </a:endParaRPr>
          </a:p>
        </p:txBody>
      </p:sp>
      <p:sp>
        <p:nvSpPr>
          <p:cNvPr id="18" name="Rectangle 17"/>
          <p:cNvSpPr/>
          <p:nvPr/>
        </p:nvSpPr>
        <p:spPr>
          <a:xfrm>
            <a:off x="1752600" y="6172200"/>
            <a:ext cx="818602" cy="472209"/>
          </a:xfrm>
          <a:prstGeom prst="rect">
            <a:avLst/>
          </a:prstGeom>
          <a:solidFill>
            <a:srgbClr val="D9D9D9"/>
          </a:solidFill>
        </p:spPr>
        <p:txBody>
          <a:bodyPr wrap="none" lIns="101882" tIns="50941" rIns="101882" bIns="50941">
            <a:spAutoFit/>
          </a:bodyPr>
          <a:lstStyle/>
          <a:p>
            <a:r>
              <a:rPr lang="en-US" sz="2400" b="1" dirty="0" smtClean="0">
                <a:solidFill>
                  <a:srgbClr val="000000"/>
                </a:solidFill>
              </a:rPr>
              <a:t>Evan</a:t>
            </a:r>
            <a:endParaRPr lang="en-US" sz="2400" dirty="0">
              <a:solidFill>
                <a:srgbClr val="000000"/>
              </a:solidFill>
            </a:endParaRPr>
          </a:p>
        </p:txBody>
      </p:sp>
      <p:sp>
        <p:nvSpPr>
          <p:cNvPr id="19" name="Rectangle 18"/>
          <p:cNvSpPr/>
          <p:nvPr/>
        </p:nvSpPr>
        <p:spPr>
          <a:xfrm>
            <a:off x="5407549" y="6461992"/>
            <a:ext cx="764651" cy="472209"/>
          </a:xfrm>
          <a:prstGeom prst="rect">
            <a:avLst/>
          </a:prstGeom>
          <a:solidFill>
            <a:srgbClr val="D9D9D9"/>
          </a:solidFill>
        </p:spPr>
        <p:txBody>
          <a:bodyPr wrap="none" lIns="101882" tIns="50941" rIns="101882" bIns="50941">
            <a:spAutoFit/>
          </a:bodyPr>
          <a:lstStyle/>
          <a:p>
            <a:r>
              <a:rPr lang="en-US" sz="2400" b="1" dirty="0" smtClean="0">
                <a:solidFill>
                  <a:srgbClr val="000000"/>
                </a:solidFill>
              </a:rPr>
              <a:t>Cole</a:t>
            </a:r>
            <a:endParaRPr lang="en-US" sz="2400" dirty="0">
              <a:solidFill>
                <a:srgbClr val="000000"/>
              </a:solidFill>
            </a:endParaRPr>
          </a:p>
        </p:txBody>
      </p:sp>
      <p:sp>
        <p:nvSpPr>
          <p:cNvPr id="20" name="Rectangle 19"/>
          <p:cNvSpPr/>
          <p:nvPr/>
        </p:nvSpPr>
        <p:spPr>
          <a:xfrm>
            <a:off x="7315200" y="3185391"/>
            <a:ext cx="924400" cy="472209"/>
          </a:xfrm>
          <a:prstGeom prst="rect">
            <a:avLst/>
          </a:prstGeom>
          <a:solidFill>
            <a:srgbClr val="D9D9D9"/>
          </a:solidFill>
        </p:spPr>
        <p:txBody>
          <a:bodyPr wrap="none" lIns="101882" tIns="50941" rIns="101882" bIns="50941">
            <a:spAutoFit/>
          </a:bodyPr>
          <a:lstStyle/>
          <a:p>
            <a:r>
              <a:rPr lang="en-US" sz="2400" b="1" dirty="0" smtClean="0">
                <a:solidFill>
                  <a:srgbClr val="000000"/>
                </a:solidFill>
              </a:rPr>
              <a:t>Maya</a:t>
            </a:r>
            <a:endParaRPr lang="en-US" sz="2400" dirty="0">
              <a:solidFill>
                <a:srgbClr val="000000"/>
              </a:solidFill>
            </a:endParaRPr>
          </a:p>
        </p:txBody>
      </p:sp>
      <p:pic>
        <p:nvPicPr>
          <p:cNvPr id="21" name="Picture 20" descr="Macintosh HD:Users:dmh:Desktop:Caterpillar5.psd"/>
          <p:cNvPicPr/>
          <p:nvPr/>
        </p:nvPicPr>
        <p:blipFill rotWithShape="1">
          <a:blip r:embed="rId3" cstate="screen">
            <a:extLst>
              <a:ext uri="{28A0092B-C50C-407E-A947-70E740481C1C}">
                <a14:useLocalDpi xmlns:a14="http://schemas.microsoft.com/office/drawing/2010/main"/>
              </a:ext>
            </a:extLst>
          </a:blip>
          <a:srcRect/>
          <a:stretch/>
        </p:blipFill>
        <p:spPr bwMode="auto">
          <a:xfrm>
            <a:off x="7391401" y="4038600"/>
            <a:ext cx="2588852" cy="2667000"/>
          </a:xfrm>
          <a:prstGeom prst="rect">
            <a:avLst/>
          </a:prstGeom>
          <a:noFill/>
          <a:ln>
            <a:solidFill>
              <a:schemeClr val="accent4">
                <a:lumMod val="50000"/>
              </a:schemeClr>
            </a:solidFill>
          </a:ln>
          <a:effectLst>
            <a:outerShdw blurRad="50800" dist="38100" dir="2700000">
              <a:srgbClr val="000000">
                <a:alpha val="43000"/>
              </a:srgbClr>
            </a:outerShdw>
          </a:effectLst>
          <a:extLst>
            <a:ext uri="{53640926-AAD7-44d8-BBD7-CCE9431645EC}">
              <a14:shadowObscured xmlns:a14="http://schemas.microsoft.com/office/drawing/2010/main" xmlns=""/>
            </a:ext>
          </a:extLst>
        </p:spPr>
      </p:pic>
      <p:pic>
        <p:nvPicPr>
          <p:cNvPr id="22" name="Picture 21" descr="Macintosh HD:Users:dmh:Desktop:stdwk-Beth-HungryCaterpillar:Cole-caterpillarwork.jpg"/>
          <p:cNvPicPr/>
          <p:nvPr/>
        </p:nvPicPr>
        <p:blipFill>
          <a:blip r:embed="rId4" cstate="screen">
            <a:extLst>
              <a:ext uri="{28A0092B-C50C-407E-A947-70E740481C1C}">
                <a14:useLocalDpi xmlns:a14="http://schemas.microsoft.com/office/drawing/2010/main"/>
              </a:ext>
            </a:extLst>
          </a:blip>
          <a:srcRect/>
          <a:stretch>
            <a:fillRect/>
          </a:stretch>
        </p:blipFill>
        <p:spPr bwMode="auto">
          <a:xfrm>
            <a:off x="4401900" y="3886200"/>
            <a:ext cx="2814098" cy="2541073"/>
          </a:xfrm>
          <a:prstGeom prst="rect">
            <a:avLst/>
          </a:prstGeom>
          <a:noFill/>
          <a:ln>
            <a:solidFill>
              <a:srgbClr val="403152"/>
            </a:solidFill>
          </a:ln>
          <a:effectLst>
            <a:outerShdw blurRad="50800" dist="38100" dir="2700000">
              <a:srgbClr val="000000">
                <a:alpha val="43000"/>
              </a:srgbClr>
            </a:outerShdw>
          </a:effectLst>
        </p:spPr>
      </p:pic>
      <p:pic>
        <p:nvPicPr>
          <p:cNvPr id="23" name="Picture 22" descr="Macintosh HD:Users:dmh:Desktop:stdwk-Beth-HungryCaterpillar:Caterpillar-Calendar-edited.jpg"/>
          <p:cNvPicPr/>
          <p:nvPr/>
        </p:nvPicPr>
        <p:blipFill>
          <a:blip r:embed="rId5" cstate="screen">
            <a:extLst>
              <a:ext uri="{28A0092B-C50C-407E-A947-70E740481C1C}">
                <a14:useLocalDpi xmlns:a14="http://schemas.microsoft.com/office/drawing/2010/main"/>
              </a:ext>
            </a:extLst>
          </a:blip>
          <a:srcRect/>
          <a:stretch>
            <a:fillRect/>
          </a:stretch>
        </p:blipFill>
        <p:spPr bwMode="auto">
          <a:xfrm>
            <a:off x="5486400" y="1280391"/>
            <a:ext cx="4419600" cy="1885689"/>
          </a:xfrm>
          <a:prstGeom prst="rect">
            <a:avLst/>
          </a:prstGeom>
          <a:noFill/>
          <a:ln>
            <a:solidFill>
              <a:srgbClr val="403152"/>
            </a:solidFill>
          </a:ln>
          <a:effectLst>
            <a:outerShdw blurRad="50800" dist="38100" dir="2700000">
              <a:srgbClr val="000000">
                <a:alpha val="43000"/>
              </a:srgbClr>
            </a:outerShdw>
          </a:effectLst>
        </p:spPr>
      </p:pic>
      <p:pic>
        <p:nvPicPr>
          <p:cNvPr id="24" name="Picture 23" descr="Macintosh HD:Users:dmh:Desktop:Caterpillar7-Ella.psd"/>
          <p:cNvPicPr/>
          <p:nvPr/>
        </p:nvPicPr>
        <p:blipFill rotWithShape="1">
          <a:blip r:embed="rId6" cstate="screen">
            <a:extLst>
              <a:ext uri="{28A0092B-C50C-407E-A947-70E740481C1C}">
                <a14:useLocalDpi xmlns:a14="http://schemas.microsoft.com/office/drawing/2010/main"/>
              </a:ext>
            </a:extLst>
          </a:blip>
          <a:srcRect/>
          <a:stretch/>
        </p:blipFill>
        <p:spPr bwMode="auto">
          <a:xfrm>
            <a:off x="152400" y="1219200"/>
            <a:ext cx="5114141" cy="1981200"/>
          </a:xfrm>
          <a:prstGeom prst="rect">
            <a:avLst/>
          </a:prstGeom>
          <a:noFill/>
          <a:ln>
            <a:solidFill>
              <a:srgbClr val="403152"/>
            </a:solidFill>
          </a:ln>
          <a:effectLst>
            <a:outerShdw blurRad="50800" dist="38100" dir="2700000">
              <a:srgbClr val="000000">
                <a:alpha val="43000"/>
              </a:srgbClr>
            </a:outerShdw>
          </a:effectLst>
          <a:extLst>
            <a:ext uri="{53640926-AAD7-44d8-BBD7-CCE9431645EC}">
              <a14:shadowObscured xmlns:a14="http://schemas.microsoft.com/office/drawing/2010/main" xmlns=""/>
            </a:ext>
          </a:extLst>
        </p:spPr>
      </p:pic>
      <p:pic>
        <p:nvPicPr>
          <p:cNvPr id="25" name="Picture 24" descr="Macintosh HD:Users:dmh:Desktop:stdwk-Beth-HungryCaterpillar:Caterpillar12-EvanXXZZZ.jpg"/>
          <p:cNvPicPr/>
          <p:nvPr/>
        </p:nvPicPr>
        <p:blipFill>
          <a:blip r:embed="rId7" cstate="screen">
            <a:extLst>
              <a:ext uri="{28A0092B-C50C-407E-A947-70E740481C1C}">
                <a14:useLocalDpi xmlns:a14="http://schemas.microsoft.com/office/drawing/2010/main"/>
              </a:ext>
            </a:extLst>
          </a:blip>
          <a:srcRect/>
          <a:stretch>
            <a:fillRect/>
          </a:stretch>
        </p:blipFill>
        <p:spPr bwMode="auto">
          <a:xfrm>
            <a:off x="76200" y="4191000"/>
            <a:ext cx="4192352" cy="1949242"/>
          </a:xfrm>
          <a:prstGeom prst="rect">
            <a:avLst/>
          </a:prstGeom>
          <a:noFill/>
          <a:ln>
            <a:solidFill>
              <a:srgbClr val="403152"/>
            </a:solidFill>
          </a:ln>
          <a:effectLst>
            <a:outerShdw blurRad="50800" dist="38100" dir="2700000">
              <a:srgbClr val="000000">
                <a:alpha val="43000"/>
              </a:srgbClr>
            </a:outerShdw>
          </a:effectLst>
        </p:spPr>
      </p:pic>
      <p:pic>
        <p:nvPicPr>
          <p:cNvPr id="26" name="Picture 25" descr="8668-3.gif.pn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763000" y="0"/>
            <a:ext cx="1276064" cy="1146514"/>
          </a:xfrm>
          <a:prstGeom prst="rect">
            <a:avLst/>
          </a:prstGeom>
        </p:spPr>
      </p:pic>
    </p:spTree>
    <p:extLst>
      <p:ext uri="{BB962C8B-B14F-4D97-AF65-F5344CB8AC3E}">
        <p14:creationId xmlns:p14="http://schemas.microsoft.com/office/powerpoint/2010/main" val="84197129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27" name="Rectangle 26"/>
          <p:cNvSpPr/>
          <p:nvPr/>
        </p:nvSpPr>
        <p:spPr>
          <a:xfrm>
            <a:off x="0" y="0"/>
            <a:ext cx="1447800" cy="7772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01870" tIns="50935" rIns="101870" bIns="50935" rtlCol="0" anchor="ctr"/>
          <a:lstStyle/>
          <a:p>
            <a:pPr algn="ctr"/>
            <a:endParaRPr lang="en-US" dirty="0"/>
          </a:p>
        </p:txBody>
      </p:sp>
      <p:sp>
        <p:nvSpPr>
          <p:cNvPr id="75" name="Shape 75"/>
          <p:cNvSpPr txBox="1"/>
          <p:nvPr/>
        </p:nvSpPr>
        <p:spPr>
          <a:xfrm>
            <a:off x="167640" y="172721"/>
            <a:ext cx="4154399" cy="944700"/>
          </a:xfrm>
          <a:prstGeom prst="rect">
            <a:avLst/>
          </a:prstGeom>
          <a:noFill/>
          <a:ln>
            <a:noFill/>
          </a:ln>
        </p:spPr>
        <p:txBody>
          <a:bodyPr lIns="91415" tIns="91415" rIns="91415" bIns="91415" anchor="t" anchorCtr="0">
            <a:noAutofit/>
          </a:bodyPr>
          <a:lstStyle/>
          <a:p>
            <a:r>
              <a:rPr lang="en" sz="4800" b="1" dirty="0">
                <a:solidFill>
                  <a:srgbClr val="0000FF"/>
                </a:solidFill>
                <a:latin typeface="Quicksand"/>
                <a:ea typeface="Quicksand"/>
                <a:cs typeface="Quicksand"/>
                <a:sym typeface="Quicksand"/>
              </a:rPr>
              <a:t>Represent It!</a:t>
            </a:r>
          </a:p>
        </p:txBody>
      </p:sp>
      <p:grpSp>
        <p:nvGrpSpPr>
          <p:cNvPr id="3" name="Group 2"/>
          <p:cNvGrpSpPr/>
          <p:nvPr/>
        </p:nvGrpSpPr>
        <p:grpSpPr>
          <a:xfrm>
            <a:off x="945589" y="518161"/>
            <a:ext cx="8579411" cy="6339839"/>
            <a:chOff x="838200" y="518161"/>
            <a:chExt cx="8831027" cy="6525773"/>
          </a:xfrm>
        </p:grpSpPr>
        <p:sp>
          <p:nvSpPr>
            <p:cNvPr id="53" name="Shape 53"/>
            <p:cNvSpPr/>
            <p:nvPr/>
          </p:nvSpPr>
          <p:spPr>
            <a:xfrm>
              <a:off x="2947200" y="1950734"/>
              <a:ext cx="4590600" cy="3765301"/>
            </a:xfrm>
            <a:prstGeom prst="star5">
              <a:avLst>
                <a:gd name="adj" fmla="val 19098"/>
                <a:gd name="hf" fmla="val 105146"/>
                <a:gd name="vf" fmla="val 110557"/>
              </a:avLst>
            </a:prstGeom>
            <a:solidFill>
              <a:srgbClr val="FFDB16"/>
            </a:solidFill>
            <a:ln w="38100" cap="flat" cmpd="sng">
              <a:solidFill>
                <a:schemeClr val="dk2"/>
              </a:solidFill>
              <a:prstDash val="solid"/>
              <a:round/>
              <a:headEnd type="none" w="med" len="med"/>
              <a:tailEnd type="none" w="med" len="med"/>
            </a:ln>
          </p:spPr>
          <p:txBody>
            <a:bodyPr lIns="91415" tIns="91415" rIns="91415" bIns="91415" anchor="ctr" anchorCtr="0">
              <a:noAutofit/>
            </a:bodyPr>
            <a:lstStyle/>
            <a:p>
              <a:endParaRPr>
                <a:solidFill>
                  <a:srgbClr val="FFDB16"/>
                </a:solidFill>
              </a:endParaRPr>
            </a:p>
          </p:txBody>
        </p:sp>
        <p:sp>
          <p:nvSpPr>
            <p:cNvPr id="55" name="Shape 55"/>
            <p:cNvSpPr/>
            <p:nvPr/>
          </p:nvSpPr>
          <p:spPr>
            <a:xfrm>
              <a:off x="7353454" y="2439636"/>
              <a:ext cx="2298975" cy="1598148"/>
            </a:xfrm>
            <a:prstGeom prst="ellipse">
              <a:avLst/>
            </a:prstGeom>
            <a:noFill/>
            <a:ln w="28575" cap="flat" cmpd="sng">
              <a:solidFill>
                <a:schemeClr val="dk2"/>
              </a:solidFill>
              <a:prstDash val="solid"/>
              <a:round/>
              <a:headEnd type="none" w="med" len="med"/>
              <a:tailEnd type="none" w="med" len="med"/>
            </a:ln>
          </p:spPr>
          <p:txBody>
            <a:bodyPr lIns="91415" tIns="91415" rIns="91415" bIns="91415" anchor="ctr" anchorCtr="0">
              <a:noAutofit/>
            </a:bodyPr>
            <a:lstStyle/>
            <a:p>
              <a:endParaRPr/>
            </a:p>
          </p:txBody>
        </p:sp>
        <p:sp>
          <p:nvSpPr>
            <p:cNvPr id="56" name="Shape 56"/>
            <p:cNvSpPr/>
            <p:nvPr/>
          </p:nvSpPr>
          <p:spPr>
            <a:xfrm>
              <a:off x="838200" y="2454936"/>
              <a:ext cx="2298975" cy="1598148"/>
            </a:xfrm>
            <a:prstGeom prst="ellipse">
              <a:avLst/>
            </a:prstGeom>
            <a:noFill/>
            <a:ln w="28575" cap="flat" cmpd="sng">
              <a:solidFill>
                <a:schemeClr val="dk2"/>
              </a:solidFill>
              <a:prstDash val="solid"/>
              <a:round/>
              <a:headEnd type="none" w="med" len="med"/>
              <a:tailEnd type="none" w="med" len="med"/>
            </a:ln>
          </p:spPr>
          <p:txBody>
            <a:bodyPr lIns="91415" tIns="91415" rIns="91415" bIns="91415" anchor="ctr" anchorCtr="0">
              <a:noAutofit/>
            </a:bodyPr>
            <a:lstStyle/>
            <a:p>
              <a:endParaRPr/>
            </a:p>
          </p:txBody>
        </p:sp>
        <p:sp>
          <p:nvSpPr>
            <p:cNvPr id="57" name="Shape 57"/>
            <p:cNvSpPr/>
            <p:nvPr/>
          </p:nvSpPr>
          <p:spPr>
            <a:xfrm>
              <a:off x="1984968" y="5445786"/>
              <a:ext cx="2298975" cy="1598148"/>
            </a:xfrm>
            <a:prstGeom prst="ellipse">
              <a:avLst/>
            </a:prstGeom>
            <a:noFill/>
            <a:ln w="28575" cap="flat" cmpd="sng">
              <a:solidFill>
                <a:schemeClr val="dk2"/>
              </a:solidFill>
              <a:prstDash val="solid"/>
              <a:round/>
              <a:headEnd type="none" w="med" len="med"/>
              <a:tailEnd type="none" w="med" len="med"/>
            </a:ln>
          </p:spPr>
          <p:txBody>
            <a:bodyPr lIns="91415" tIns="91415" rIns="91415" bIns="91415" anchor="ctr" anchorCtr="0">
              <a:noAutofit/>
            </a:bodyPr>
            <a:lstStyle/>
            <a:p>
              <a:endParaRPr/>
            </a:p>
          </p:txBody>
        </p:sp>
        <p:sp>
          <p:nvSpPr>
            <p:cNvPr id="58" name="Shape 58"/>
            <p:cNvSpPr/>
            <p:nvPr/>
          </p:nvSpPr>
          <p:spPr>
            <a:xfrm>
              <a:off x="6114871" y="5442211"/>
              <a:ext cx="2298975" cy="1598148"/>
            </a:xfrm>
            <a:prstGeom prst="ellipse">
              <a:avLst/>
            </a:prstGeom>
            <a:noFill/>
            <a:ln w="28575" cap="flat" cmpd="sng">
              <a:solidFill>
                <a:schemeClr val="dk2"/>
              </a:solidFill>
              <a:prstDash val="solid"/>
              <a:round/>
              <a:headEnd type="none" w="med" len="med"/>
              <a:tailEnd type="none" w="med" len="med"/>
            </a:ln>
          </p:spPr>
          <p:txBody>
            <a:bodyPr lIns="91415" tIns="91415" rIns="91415" bIns="91415" anchor="ctr" anchorCtr="0">
              <a:noAutofit/>
            </a:bodyPr>
            <a:lstStyle/>
            <a:p>
              <a:endParaRPr/>
            </a:p>
          </p:txBody>
        </p:sp>
        <p:cxnSp>
          <p:nvCxnSpPr>
            <p:cNvPr id="63" name="Shape 63"/>
            <p:cNvCxnSpPr/>
            <p:nvPr/>
          </p:nvCxnSpPr>
          <p:spPr>
            <a:xfrm>
              <a:off x="4315012" y="6217833"/>
              <a:ext cx="1782645" cy="0"/>
            </a:xfrm>
            <a:prstGeom prst="straightConnector1">
              <a:avLst/>
            </a:prstGeom>
            <a:noFill/>
            <a:ln w="57150" cap="flat" cmpd="sng">
              <a:solidFill>
                <a:srgbClr val="000000"/>
              </a:solidFill>
              <a:prstDash val="solid"/>
              <a:round/>
              <a:headEnd type="triangle" w="lg" len="lg"/>
              <a:tailEnd type="triangle" w="lg" len="lg"/>
            </a:ln>
          </p:spPr>
        </p:cxnSp>
        <p:sp>
          <p:nvSpPr>
            <p:cNvPr id="64" name="Shape 64"/>
            <p:cNvSpPr txBox="1"/>
            <p:nvPr/>
          </p:nvSpPr>
          <p:spPr>
            <a:xfrm>
              <a:off x="4389488" y="518161"/>
              <a:ext cx="1736699" cy="746999"/>
            </a:xfrm>
            <a:prstGeom prst="rect">
              <a:avLst/>
            </a:prstGeom>
            <a:noFill/>
            <a:ln>
              <a:noFill/>
            </a:ln>
          </p:spPr>
          <p:txBody>
            <a:bodyPr lIns="91415" tIns="91415" rIns="91415" bIns="91415" anchor="ctr" anchorCtr="0">
              <a:noAutofit/>
            </a:bodyPr>
            <a:lstStyle/>
            <a:p>
              <a:pPr algn="ctr"/>
              <a:r>
                <a:rPr lang="en" sz="2500" b="1" dirty="0">
                  <a:latin typeface="Coming Soon"/>
                  <a:ea typeface="Coming Soon"/>
                  <a:cs typeface="Coming Soon"/>
                  <a:sym typeface="Coming Soon"/>
                </a:rPr>
                <a:t>Draw It</a:t>
              </a:r>
            </a:p>
          </p:txBody>
        </p:sp>
        <p:sp>
          <p:nvSpPr>
            <p:cNvPr id="65" name="Shape 65"/>
            <p:cNvSpPr txBox="1"/>
            <p:nvPr/>
          </p:nvSpPr>
          <p:spPr>
            <a:xfrm>
              <a:off x="7344521" y="2595897"/>
              <a:ext cx="2324706" cy="746999"/>
            </a:xfrm>
            <a:prstGeom prst="rect">
              <a:avLst/>
            </a:prstGeom>
            <a:noFill/>
            <a:ln>
              <a:noFill/>
            </a:ln>
          </p:spPr>
          <p:txBody>
            <a:bodyPr lIns="91415" tIns="91415" rIns="91415" bIns="91415" anchor="ctr" anchorCtr="0">
              <a:noAutofit/>
            </a:bodyPr>
            <a:lstStyle/>
            <a:p>
              <a:pPr algn="ctr"/>
              <a:r>
                <a:rPr lang="en-US" sz="2500" b="1" dirty="0">
                  <a:latin typeface="Coming Soon"/>
                  <a:ea typeface="Coming Soon"/>
                  <a:cs typeface="Coming Soon"/>
                  <a:sym typeface="Coming Soon"/>
                </a:rPr>
                <a:t>Write i</a:t>
              </a:r>
              <a:r>
                <a:rPr lang="en" sz="2500" b="1" dirty="0">
                  <a:latin typeface="Coming Soon"/>
                  <a:ea typeface="Coming Soon"/>
                  <a:cs typeface="Coming Soon"/>
                  <a:sym typeface="Coming Soon"/>
                </a:rPr>
                <a:t>t</a:t>
              </a:r>
              <a:endParaRPr lang="en-US" sz="2500" b="1" dirty="0">
                <a:latin typeface="Coming Soon"/>
                <a:ea typeface="Coming Soon"/>
                <a:cs typeface="Coming Soon"/>
                <a:sym typeface="Coming Soon"/>
              </a:endParaRPr>
            </a:p>
            <a:p>
              <a:pPr algn="ctr"/>
              <a:r>
                <a:rPr lang="en-US" sz="2500" b="1" dirty="0">
                  <a:latin typeface="Coming Soon"/>
                  <a:ea typeface="Coming Soon"/>
                  <a:cs typeface="Coming Soon"/>
                  <a:sym typeface="Coming Soon"/>
                </a:rPr>
                <a:t>with numbers</a:t>
              </a:r>
              <a:endParaRPr lang="en" sz="2500" b="1" dirty="0">
                <a:latin typeface="Coming Soon"/>
                <a:ea typeface="Coming Soon"/>
                <a:cs typeface="Coming Soon"/>
                <a:sym typeface="Coming Soon"/>
              </a:endParaRPr>
            </a:p>
          </p:txBody>
        </p:sp>
        <p:sp>
          <p:nvSpPr>
            <p:cNvPr id="66" name="Shape 66"/>
            <p:cNvSpPr txBox="1"/>
            <p:nvPr/>
          </p:nvSpPr>
          <p:spPr>
            <a:xfrm>
              <a:off x="6373552" y="5521986"/>
              <a:ext cx="1736699" cy="746999"/>
            </a:xfrm>
            <a:prstGeom prst="rect">
              <a:avLst/>
            </a:prstGeom>
            <a:noFill/>
            <a:ln>
              <a:noFill/>
            </a:ln>
          </p:spPr>
          <p:txBody>
            <a:bodyPr lIns="91415" tIns="91415" rIns="91415" bIns="91415" anchor="ctr" anchorCtr="0">
              <a:noAutofit/>
            </a:bodyPr>
            <a:lstStyle/>
            <a:p>
              <a:pPr algn="ctr"/>
              <a:r>
                <a:rPr lang="en-US" sz="2200" b="1" dirty="0">
                  <a:latin typeface="Coming Soon"/>
                  <a:ea typeface="Coming Soon"/>
                  <a:cs typeface="Coming Soon"/>
                  <a:sym typeface="Coming Soon"/>
                </a:rPr>
                <a:t>Talk It</a:t>
              </a:r>
              <a:endParaRPr lang="en" sz="2200" b="1" dirty="0">
                <a:latin typeface="Coming Soon"/>
                <a:ea typeface="Coming Soon"/>
                <a:cs typeface="Coming Soon"/>
                <a:sym typeface="Coming Soon"/>
              </a:endParaRPr>
            </a:p>
          </p:txBody>
        </p:sp>
        <p:sp>
          <p:nvSpPr>
            <p:cNvPr id="67" name="Shape 67"/>
            <p:cNvSpPr txBox="1"/>
            <p:nvPr/>
          </p:nvSpPr>
          <p:spPr>
            <a:xfrm>
              <a:off x="2007546" y="5609825"/>
              <a:ext cx="2275529" cy="746999"/>
            </a:xfrm>
            <a:prstGeom prst="rect">
              <a:avLst/>
            </a:prstGeom>
            <a:noFill/>
            <a:ln>
              <a:noFill/>
            </a:ln>
          </p:spPr>
          <p:txBody>
            <a:bodyPr lIns="91415" tIns="91415" rIns="91415" bIns="91415" anchor="ctr" anchorCtr="0">
              <a:noAutofit/>
            </a:bodyPr>
            <a:lstStyle/>
            <a:p>
              <a:pPr algn="ctr"/>
              <a:r>
                <a:rPr lang="en-US" sz="2500" b="1" dirty="0">
                  <a:latin typeface="Coming Soon"/>
                  <a:ea typeface="Coming Soon"/>
                  <a:cs typeface="Coming Soon"/>
                  <a:sym typeface="Coming Soon"/>
                </a:rPr>
                <a:t>Write a story</a:t>
              </a:r>
              <a:endParaRPr lang="en" sz="2500" b="1" dirty="0">
                <a:latin typeface="Coming Soon"/>
                <a:ea typeface="Coming Soon"/>
                <a:cs typeface="Coming Soon"/>
                <a:sym typeface="Coming Soon"/>
              </a:endParaRPr>
            </a:p>
          </p:txBody>
        </p:sp>
        <p:sp>
          <p:nvSpPr>
            <p:cNvPr id="68" name="Shape 68"/>
            <p:cNvSpPr txBox="1"/>
            <p:nvPr/>
          </p:nvSpPr>
          <p:spPr>
            <a:xfrm>
              <a:off x="1137824" y="2413547"/>
              <a:ext cx="1736699" cy="746999"/>
            </a:xfrm>
            <a:prstGeom prst="rect">
              <a:avLst/>
            </a:prstGeom>
            <a:noFill/>
            <a:ln>
              <a:noFill/>
            </a:ln>
          </p:spPr>
          <p:txBody>
            <a:bodyPr lIns="91415" tIns="91415" rIns="91415" bIns="91415" anchor="ctr" anchorCtr="0">
              <a:noAutofit/>
            </a:bodyPr>
            <a:lstStyle/>
            <a:p>
              <a:pPr algn="ctr"/>
              <a:r>
                <a:rPr lang="en" sz="2500" b="1" dirty="0">
                  <a:latin typeface="Coming Soon"/>
                  <a:ea typeface="Coming Soon"/>
                  <a:cs typeface="Coming Soon"/>
                  <a:sym typeface="Coming Soon"/>
                </a:rPr>
                <a:t>Build It</a:t>
              </a:r>
            </a:p>
          </p:txBody>
        </p:sp>
        <p:cxnSp>
          <p:nvCxnSpPr>
            <p:cNvPr id="31" name="Shape 62"/>
            <p:cNvCxnSpPr/>
            <p:nvPr/>
          </p:nvCxnSpPr>
          <p:spPr>
            <a:xfrm flipH="1">
              <a:off x="7790301" y="4089184"/>
              <a:ext cx="639896" cy="1402201"/>
            </a:xfrm>
            <a:prstGeom prst="straightConnector1">
              <a:avLst/>
            </a:prstGeom>
            <a:noFill/>
            <a:ln w="57150" cap="flat" cmpd="sng">
              <a:solidFill>
                <a:srgbClr val="000000"/>
              </a:solidFill>
              <a:prstDash val="solid"/>
              <a:round/>
              <a:headEnd type="triangle" w="lg" len="lg"/>
              <a:tailEnd type="triangle" w="lg" len="lg"/>
            </a:ln>
          </p:spPr>
        </p:cxnSp>
        <p:cxnSp>
          <p:nvCxnSpPr>
            <p:cNvPr id="35" name="Shape 62"/>
            <p:cNvCxnSpPr/>
            <p:nvPr/>
          </p:nvCxnSpPr>
          <p:spPr>
            <a:xfrm flipH="1" flipV="1">
              <a:off x="6435652" y="1389575"/>
              <a:ext cx="1397647" cy="1093910"/>
            </a:xfrm>
            <a:prstGeom prst="straightConnector1">
              <a:avLst/>
            </a:prstGeom>
            <a:noFill/>
            <a:ln w="57150" cap="flat" cmpd="sng">
              <a:solidFill>
                <a:srgbClr val="000000"/>
              </a:solidFill>
              <a:prstDash val="solid"/>
              <a:round/>
              <a:headEnd type="triangle" w="lg" len="lg"/>
              <a:tailEnd type="triangle" w="lg" len="lg"/>
            </a:ln>
          </p:spPr>
        </p:cxnSp>
        <p:pic>
          <p:nvPicPr>
            <p:cNvPr id="14" name="Picture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21698" y="6269862"/>
              <a:ext cx="630955" cy="622542"/>
            </a:xfrm>
            <a:prstGeom prst="rect">
              <a:avLst/>
            </a:prstGeom>
          </p:spPr>
        </p:pic>
        <p:pic>
          <p:nvPicPr>
            <p:cNvPr id="15" name="Picture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45563" y="3053138"/>
              <a:ext cx="1327567" cy="655381"/>
            </a:xfrm>
            <a:prstGeom prst="rect">
              <a:avLst/>
            </a:prstGeom>
          </p:spPr>
        </p:pic>
        <p:pic>
          <p:nvPicPr>
            <p:cNvPr id="22" name="Picture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0485438">
              <a:off x="4182016" y="955915"/>
              <a:ext cx="526147" cy="394609"/>
            </a:xfrm>
            <a:prstGeom prst="rect">
              <a:avLst/>
            </a:prstGeom>
          </p:spPr>
        </p:pic>
        <p:pic>
          <p:nvPicPr>
            <p:cNvPr id="24" name="Picture 23"/>
            <p:cNvPicPr>
              <a:picLocks noChangeAspect="1"/>
            </p:cNvPicPr>
            <p:nvPr/>
          </p:nvPicPr>
          <p:blipFill>
            <a:blip r:embed="rId6"/>
            <a:stretch>
              <a:fillRect/>
            </a:stretch>
          </p:blipFill>
          <p:spPr>
            <a:xfrm>
              <a:off x="4482238" y="1222340"/>
              <a:ext cx="1613346" cy="728394"/>
            </a:xfrm>
            <a:prstGeom prst="rect">
              <a:avLst/>
            </a:prstGeom>
          </p:spPr>
        </p:pic>
        <p:pic>
          <p:nvPicPr>
            <p:cNvPr id="25" name="Picture 24"/>
            <p:cNvPicPr>
              <a:picLocks noChangeAspect="1"/>
            </p:cNvPicPr>
            <p:nvPr/>
          </p:nvPicPr>
          <p:blipFill>
            <a:blip r:embed="rId7">
              <a:duotone>
                <a:prstClr val="black"/>
                <a:schemeClr val="accent3">
                  <a:tint val="45000"/>
                  <a:satMod val="400000"/>
                </a:schemeClr>
              </a:duotone>
              <a:extLst>
                <a:ext uri="{BEBA8EAE-BF5A-486C-A8C5-ECC9F3942E4B}">
                  <a14:imgProps xmlns:a14="http://schemas.microsoft.com/office/drawing/2010/main">
                    <a14:imgLayer r:embed="rId8">
                      <a14:imgEffect>
                        <a14:brightnessContrast bright="-20000" contrast="40000"/>
                      </a14:imgEffect>
                    </a14:imgLayer>
                  </a14:imgProps>
                </a:ext>
              </a:extLst>
            </a:blip>
            <a:stretch>
              <a:fillRect/>
            </a:stretch>
          </p:blipFill>
          <p:spPr>
            <a:xfrm>
              <a:off x="7851017" y="3439333"/>
              <a:ext cx="1369796" cy="314896"/>
            </a:xfrm>
            <a:prstGeom prst="rect">
              <a:avLst/>
            </a:prstGeom>
          </p:spPr>
        </p:pic>
        <p:sp>
          <p:nvSpPr>
            <p:cNvPr id="54" name="Shape 54"/>
            <p:cNvSpPr/>
            <p:nvPr/>
          </p:nvSpPr>
          <p:spPr>
            <a:xfrm>
              <a:off x="4089828" y="545485"/>
              <a:ext cx="2298975" cy="1598148"/>
            </a:xfrm>
            <a:prstGeom prst="ellipse">
              <a:avLst/>
            </a:prstGeom>
            <a:noFill/>
            <a:ln w="28575" cap="flat" cmpd="sng">
              <a:solidFill>
                <a:schemeClr val="dk2"/>
              </a:solidFill>
              <a:prstDash val="solid"/>
              <a:round/>
              <a:headEnd type="none" w="med" len="med"/>
              <a:tailEnd type="none" w="med" len="med"/>
            </a:ln>
          </p:spPr>
          <p:txBody>
            <a:bodyPr lIns="91415" tIns="91415" rIns="91415" bIns="91415" anchor="ctr" anchorCtr="0">
              <a:noAutofit/>
            </a:bodyPr>
            <a:lstStyle/>
            <a:p>
              <a:endParaRPr/>
            </a:p>
          </p:txBody>
        </p:sp>
        <p:pic>
          <p:nvPicPr>
            <p:cNvPr id="26" name="Picture 25" descr="6BTgA75i8.png"/>
            <p:cNvPicPr>
              <a:picLocks noChangeAspect="1"/>
            </p:cNvPicPr>
            <p:nvPr/>
          </p:nvPicPr>
          <p:blipFill>
            <a:blip r:embed="rId9" cstate="screen">
              <a:duotone>
                <a:prstClr val="black"/>
                <a:schemeClr val="accent6">
                  <a:tint val="45000"/>
                  <a:satMod val="400000"/>
                </a:schemeClr>
              </a:duotone>
              <a:extLst>
                <a:ext uri="{BEBA8EAE-BF5A-486C-A8C5-ECC9F3942E4B}">
                  <a14:imgProps xmlns:a14="http://schemas.microsoft.com/office/drawing/2010/main">
                    <a14:imgLayer r:embed="rId10">
                      <a14:imgEffect>
                        <a14:colorTemperature colorTemp="11200"/>
                      </a14:imgEffect>
                      <a14:imgEffect>
                        <a14:saturation sat="400000"/>
                      </a14:imgEffect>
                    </a14:imgLayer>
                  </a14:imgProps>
                </a:ext>
                <a:ext uri="{28A0092B-C50C-407E-A947-70E740481C1C}">
                  <a14:useLocalDpi xmlns:a14="http://schemas.microsoft.com/office/drawing/2010/main"/>
                </a:ext>
              </a:extLst>
            </a:blip>
            <a:stretch>
              <a:fillRect/>
            </a:stretch>
          </p:blipFill>
          <p:spPr>
            <a:xfrm>
              <a:off x="6882001" y="6181632"/>
              <a:ext cx="834717" cy="720802"/>
            </a:xfrm>
            <a:prstGeom prst="rect">
              <a:avLst/>
            </a:prstGeom>
          </p:spPr>
        </p:pic>
        <p:cxnSp>
          <p:nvCxnSpPr>
            <p:cNvPr id="36" name="Shape 62"/>
            <p:cNvCxnSpPr/>
            <p:nvPr/>
          </p:nvCxnSpPr>
          <p:spPr>
            <a:xfrm flipH="1">
              <a:off x="2606102" y="1387455"/>
              <a:ext cx="1402330" cy="1141630"/>
            </a:xfrm>
            <a:prstGeom prst="straightConnector1">
              <a:avLst/>
            </a:prstGeom>
            <a:noFill/>
            <a:ln w="57150" cap="flat" cmpd="sng">
              <a:solidFill>
                <a:srgbClr val="000000"/>
              </a:solidFill>
              <a:prstDash val="solid"/>
              <a:round/>
              <a:headEnd type="triangle" w="lg" len="lg"/>
              <a:tailEnd type="triangle" w="lg" len="lg"/>
            </a:ln>
          </p:spPr>
        </p:cxnSp>
        <p:cxnSp>
          <p:nvCxnSpPr>
            <p:cNvPr id="40" name="Shape 62"/>
            <p:cNvCxnSpPr/>
            <p:nvPr/>
          </p:nvCxnSpPr>
          <p:spPr>
            <a:xfrm>
              <a:off x="2033233" y="4089184"/>
              <a:ext cx="639896" cy="1402201"/>
            </a:xfrm>
            <a:prstGeom prst="straightConnector1">
              <a:avLst/>
            </a:prstGeom>
            <a:noFill/>
            <a:ln w="57150" cap="flat" cmpd="sng">
              <a:solidFill>
                <a:srgbClr val="000000"/>
              </a:solidFill>
              <a:prstDash val="solid"/>
              <a:round/>
              <a:headEnd type="triangle" w="lg" len="lg"/>
              <a:tailEnd type="triangle" w="lg" len="lg"/>
            </a:ln>
          </p:spPr>
        </p:cxnSp>
      </p:grpSp>
      <p:sp>
        <p:nvSpPr>
          <p:cNvPr id="2" name="TextBox 1"/>
          <p:cNvSpPr txBox="1"/>
          <p:nvPr/>
        </p:nvSpPr>
        <p:spPr>
          <a:xfrm>
            <a:off x="1" y="7086600"/>
            <a:ext cx="10058399" cy="685800"/>
          </a:xfrm>
          <a:prstGeom prst="rect">
            <a:avLst/>
          </a:prstGeom>
          <a:solidFill>
            <a:srgbClr val="D9D9D9"/>
          </a:solidFill>
        </p:spPr>
        <p:txBody>
          <a:bodyPr wrap="square" lIns="101882" tIns="50941" rIns="101882" bIns="50941" rtlCol="0" anchor="ctr">
            <a:noAutofit/>
          </a:bodyPr>
          <a:lstStyle/>
          <a:p>
            <a:r>
              <a:rPr lang="en-US" sz="1400" dirty="0">
                <a:solidFill>
                  <a:srgbClr val="000000"/>
                </a:solidFill>
              </a:rPr>
              <a:t>Developed by Beth Schefelker (South Milwaukee School District) and DeAnn Huinker (University of Wisconsin-Milwaukee)</a:t>
            </a:r>
          </a:p>
        </p:txBody>
      </p:sp>
    </p:spTree>
    <p:extLst>
      <p:ext uri="{BB962C8B-B14F-4D97-AF65-F5344CB8AC3E}">
        <p14:creationId xmlns:p14="http://schemas.microsoft.com/office/powerpoint/2010/main" val="142848734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1508760" cy="776777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dirty="0"/>
          </a:p>
        </p:txBody>
      </p:sp>
      <p:sp>
        <p:nvSpPr>
          <p:cNvPr id="5" name="Rectangle 4"/>
          <p:cNvSpPr/>
          <p:nvPr/>
        </p:nvSpPr>
        <p:spPr>
          <a:xfrm>
            <a:off x="0" y="1381760"/>
            <a:ext cx="1424940" cy="2677160"/>
          </a:xfrm>
          <a:prstGeom prst="rect">
            <a:avLst/>
          </a:prstGeom>
          <a:solidFill>
            <a:srgbClr val="154688"/>
          </a:solidFill>
          <a:ln>
            <a:solidFill>
              <a:srgbClr val="008080"/>
            </a:solid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a:p>
        </p:txBody>
      </p:sp>
      <p:sp>
        <p:nvSpPr>
          <p:cNvPr id="6" name="Rectangle 5"/>
          <p:cNvSpPr/>
          <p:nvPr/>
        </p:nvSpPr>
        <p:spPr>
          <a:xfrm>
            <a:off x="1508760" y="1381760"/>
            <a:ext cx="8549640" cy="2677160"/>
          </a:xfrm>
          <a:prstGeom prst="rect">
            <a:avLst/>
          </a:prstGeom>
          <a:solidFill>
            <a:schemeClr val="tx1">
              <a:lumMod val="75000"/>
            </a:schemeClr>
          </a:solidFill>
          <a:ln>
            <a:solidFill>
              <a:srgbClr val="008080"/>
            </a:solid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a:p>
        </p:txBody>
      </p:sp>
      <p:sp>
        <p:nvSpPr>
          <p:cNvPr id="8" name="Title 3"/>
          <p:cNvSpPr txBox="1">
            <a:spLocks/>
          </p:cNvSpPr>
          <p:nvPr/>
        </p:nvSpPr>
        <p:spPr>
          <a:xfrm>
            <a:off x="1676400" y="1381760"/>
            <a:ext cx="7795260" cy="2677160"/>
          </a:xfrm>
          <a:prstGeom prst="rect">
            <a:avLst/>
          </a:prstGeom>
        </p:spPr>
        <p:txBody>
          <a:bodyPr lIns="101882" tIns="50941" rIns="101882" bIns="50941" anchor="ct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pPr algn="l"/>
            <a:r>
              <a:rPr lang="en-US" sz="4500" dirty="0">
                <a:solidFill>
                  <a:srgbClr val="FFFFFF"/>
                </a:solidFill>
              </a:rPr>
              <a:t>Facilitate meaningful mathematical discourse.</a:t>
            </a:r>
          </a:p>
        </p:txBody>
      </p:sp>
      <p:sp>
        <p:nvSpPr>
          <p:cNvPr id="11" name="Rectangle 10"/>
          <p:cNvSpPr/>
          <p:nvPr/>
        </p:nvSpPr>
        <p:spPr>
          <a:xfrm>
            <a:off x="-14863" y="1468120"/>
            <a:ext cx="1508759" cy="2504440"/>
          </a:xfrm>
          <a:prstGeom prst="rect">
            <a:avLst/>
          </a:prstGeom>
        </p:spPr>
        <p:txBody>
          <a:bodyPr wrap="square" lIns="101882" tIns="50941" rIns="101882" bIns="50941" anchor="ctr">
            <a:noAutofit/>
          </a:bodyPr>
          <a:lstStyle/>
          <a:p>
            <a:pPr algn="ctr"/>
            <a:r>
              <a:rPr lang="en-US" sz="2500" dirty="0">
                <a:solidFill>
                  <a:schemeClr val="bg1"/>
                </a:solidFill>
              </a:rPr>
              <a:t>Math</a:t>
            </a:r>
          </a:p>
          <a:p>
            <a:pPr algn="ctr"/>
            <a:r>
              <a:rPr lang="en-US" sz="2500" dirty="0">
                <a:solidFill>
                  <a:schemeClr val="bg1"/>
                </a:solidFill>
              </a:rPr>
              <a:t>Teaching</a:t>
            </a:r>
          </a:p>
          <a:p>
            <a:pPr algn="ctr"/>
            <a:r>
              <a:rPr lang="en-US" sz="2500" dirty="0">
                <a:solidFill>
                  <a:schemeClr val="bg1"/>
                </a:solidFill>
              </a:rPr>
              <a:t>Practice</a:t>
            </a:r>
          </a:p>
          <a:p>
            <a:pPr algn="ctr"/>
            <a:r>
              <a:rPr lang="en-US" sz="2500" dirty="0">
                <a:solidFill>
                  <a:schemeClr val="bg1"/>
                </a:solidFill>
              </a:rPr>
              <a:t>4</a:t>
            </a:r>
          </a:p>
        </p:txBody>
      </p:sp>
      <p:sp>
        <p:nvSpPr>
          <p:cNvPr id="12" name="Rectangle 11"/>
          <p:cNvSpPr/>
          <p:nvPr/>
        </p:nvSpPr>
        <p:spPr>
          <a:xfrm>
            <a:off x="1173480" y="4089958"/>
            <a:ext cx="8877249" cy="2720745"/>
          </a:xfrm>
          <a:prstGeom prst="rect">
            <a:avLst/>
          </a:prstGeom>
        </p:spPr>
        <p:txBody>
          <a:bodyPr wrap="square" lIns="101882" tIns="50941" rIns="101882" bIns="50941">
            <a:spAutoFit/>
          </a:bodyPr>
          <a:lstStyle/>
          <a:p>
            <a:r>
              <a:rPr lang="en-US" sz="2900" i="1" dirty="0">
                <a:solidFill>
                  <a:srgbClr val="000000"/>
                </a:solidFill>
              </a:rPr>
              <a:t>Discussions that focus on cognitively challenging mathematical tasks, namely those that promote thinking, reasoning, and problem solving, are a primary mechanism for promoting conceptual understanding of mathematics</a:t>
            </a:r>
            <a:r>
              <a:rPr lang="en-US" sz="3100" i="1" dirty="0">
                <a:solidFill>
                  <a:srgbClr val="000000"/>
                </a:solidFill>
              </a:rPr>
              <a:t>.</a:t>
            </a:r>
          </a:p>
          <a:p>
            <a:r>
              <a:rPr lang="en-US" sz="2200" i="1" dirty="0">
                <a:solidFill>
                  <a:srgbClr val="000000"/>
                </a:solidFill>
              </a:rPr>
              <a:t> </a:t>
            </a:r>
          </a:p>
          <a:p>
            <a:pPr algn="r"/>
            <a:r>
              <a:rPr lang="en-US" sz="2400" dirty="0">
                <a:solidFill>
                  <a:srgbClr val="000000"/>
                </a:solidFill>
              </a:rPr>
              <a:t>(Hatano &amp; Inagaki 1991; Michaels, O’Connor, &amp; Resnick 2008)</a:t>
            </a:r>
            <a:endParaRPr lang="en-US" sz="3200" dirty="0">
              <a:solidFill>
                <a:srgbClr val="000000"/>
              </a:solidFill>
            </a:endParaRPr>
          </a:p>
        </p:txBody>
      </p:sp>
    </p:spTree>
    <p:extLst>
      <p:ext uri="{BB962C8B-B14F-4D97-AF65-F5344CB8AC3E}">
        <p14:creationId xmlns:p14="http://schemas.microsoft.com/office/powerpoint/2010/main" val="185304342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586740" y="0"/>
            <a:ext cx="9505482" cy="1639423"/>
          </a:xfrm>
          <a:prstGeom prst="rect">
            <a:avLst/>
          </a:prstGeom>
          <a:solidFill>
            <a:schemeClr val="tx2">
              <a:lumMod val="50000"/>
            </a:schemeClr>
          </a:solidFill>
        </p:spPr>
        <p:txBody>
          <a:bodyPr vert="horz" lIns="101882" tIns="50941" rIns="101882" bIns="50941" rtlCol="0" anchor="ctr">
            <a:no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a:solidFill>
                  <a:srgbClr val="FFFFFF"/>
                </a:solidFill>
              </a:rPr>
              <a:t>Facilitate meaningful </a:t>
            </a:r>
            <a:endParaRPr lang="en-US" dirty="0" smtClean="0">
              <a:solidFill>
                <a:srgbClr val="FFFFFF"/>
              </a:solidFill>
            </a:endParaRPr>
          </a:p>
          <a:p>
            <a:r>
              <a:rPr lang="en-US" dirty="0" smtClean="0">
                <a:solidFill>
                  <a:srgbClr val="FFFFFF"/>
                </a:solidFill>
              </a:rPr>
              <a:t>mathematical </a:t>
            </a:r>
            <a:r>
              <a:rPr lang="en-US" dirty="0">
                <a:solidFill>
                  <a:srgbClr val="FFFFFF"/>
                </a:solidFill>
              </a:rPr>
              <a:t>discourse</a:t>
            </a:r>
          </a:p>
        </p:txBody>
      </p:sp>
      <p:pic>
        <p:nvPicPr>
          <p:cNvPr id="9" name="Picture 8" descr="14861 principles to action cover.psd"/>
          <p:cNvPicPr>
            <a:picLocks noChangeAspect="1"/>
          </p:cNvPicPr>
          <p:nvPr/>
        </p:nvPicPr>
        <p:blipFill>
          <a:blip r:embed="rId3" cstate="screen">
            <a:extLst>
              <a:ext uri="{BEBA8EAE-BF5A-486C-A8C5-ECC9F3942E4B}">
                <a14:imgProps xmlns:a14="http://schemas.microsoft.com/office/drawing/2010/main">
                  <a14:imgLayer r:embed="rId4">
                    <a14:imgEffect>
                      <a14:sharpenSoften amount="5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167642" y="172720"/>
            <a:ext cx="838199" cy="1230423"/>
          </a:xfrm>
          <a:prstGeom prst="rect">
            <a:avLst/>
          </a:prstGeom>
          <a:ln>
            <a:noFill/>
          </a:ln>
          <a:effectLst>
            <a:outerShdw blurRad="292100" dist="139700" dir="2700000" algn="tl" rotWithShape="0">
              <a:srgbClr val="333333">
                <a:alpha val="65000"/>
              </a:srgbClr>
            </a:outerShdw>
          </a:effectLst>
        </p:spPr>
      </p:pic>
      <p:sp>
        <p:nvSpPr>
          <p:cNvPr id="6" name="Rectangle 3"/>
          <p:cNvSpPr txBox="1">
            <a:spLocks noChangeArrowheads="1"/>
          </p:cNvSpPr>
          <p:nvPr/>
        </p:nvSpPr>
        <p:spPr>
          <a:xfrm>
            <a:off x="914400" y="1899920"/>
            <a:ext cx="8770620" cy="4836160"/>
          </a:xfrm>
          <a:prstGeom prst="rect">
            <a:avLst/>
          </a:prstGeom>
        </p:spPr>
        <p:txBody>
          <a:bodyPr vert="horz" lIns="101882" tIns="50941" rIns="101882" bIns="50941" rtlCol="0">
            <a:noAutofit/>
          </a:bodyPr>
          <a:lstStyle/>
          <a:p>
            <a:pPr marL="254706" indent="-254706">
              <a:spcAft>
                <a:spcPts val="1337"/>
              </a:spcAft>
            </a:pPr>
            <a:r>
              <a:rPr lang="en-US" sz="3200" dirty="0">
                <a:solidFill>
                  <a:srgbClr val="000000"/>
                </a:solidFill>
                <a:cs typeface="Verdana"/>
              </a:rPr>
              <a:t>Mathematical Discourse should:</a:t>
            </a:r>
          </a:p>
          <a:p>
            <a:pPr marL="254706" indent="-254706">
              <a:spcAft>
                <a:spcPts val="1337"/>
              </a:spcAft>
              <a:buFont typeface="Arial"/>
              <a:buChar char="•"/>
            </a:pPr>
            <a:r>
              <a:rPr lang="en-US" sz="3200" dirty="0">
                <a:solidFill>
                  <a:srgbClr val="000000"/>
                </a:solidFill>
                <a:cs typeface="Verdana"/>
              </a:rPr>
              <a:t>Build on and honor students’ thinking.</a:t>
            </a:r>
          </a:p>
          <a:p>
            <a:pPr marL="254706" indent="-254706">
              <a:spcAft>
                <a:spcPts val="1337"/>
              </a:spcAft>
              <a:buFont typeface="Arial"/>
              <a:buChar char="•"/>
            </a:pPr>
            <a:r>
              <a:rPr lang="en-US" sz="3200" dirty="0" smtClean="0">
                <a:solidFill>
                  <a:srgbClr val="000000"/>
                </a:solidFill>
                <a:cs typeface="Verdana"/>
              </a:rPr>
              <a:t>Let students share </a:t>
            </a:r>
            <a:r>
              <a:rPr lang="en-US" sz="3200" dirty="0">
                <a:solidFill>
                  <a:srgbClr val="000000"/>
                </a:solidFill>
                <a:cs typeface="Verdana"/>
              </a:rPr>
              <a:t>ideas, clarify understandings, and develop convincing arguments.</a:t>
            </a:r>
          </a:p>
          <a:p>
            <a:pPr marL="254706" indent="-254706">
              <a:spcAft>
                <a:spcPts val="1337"/>
              </a:spcAft>
              <a:buFont typeface="Arial"/>
              <a:buChar char="•"/>
            </a:pPr>
            <a:r>
              <a:rPr lang="en-US" sz="3200" dirty="0">
                <a:solidFill>
                  <a:srgbClr val="000000"/>
                </a:solidFill>
                <a:cs typeface="Verdana"/>
              </a:rPr>
              <a:t>Engage students in analyzing and comparing </a:t>
            </a:r>
            <a:r>
              <a:rPr lang="en-US" sz="3200" dirty="0" smtClean="0">
                <a:solidFill>
                  <a:srgbClr val="000000"/>
                </a:solidFill>
                <a:cs typeface="Verdana"/>
              </a:rPr>
              <a:t>varied student approaches and strategies.</a:t>
            </a:r>
            <a:endParaRPr lang="en-US" sz="3200" dirty="0">
              <a:solidFill>
                <a:srgbClr val="000000"/>
              </a:solidFill>
              <a:cs typeface="Verdana"/>
            </a:endParaRPr>
          </a:p>
          <a:p>
            <a:pPr marL="254706" indent="-254706">
              <a:spcAft>
                <a:spcPts val="1337"/>
              </a:spcAft>
              <a:buFont typeface="Arial"/>
              <a:buChar char="•"/>
            </a:pPr>
            <a:r>
              <a:rPr lang="en-US" sz="3200" dirty="0">
                <a:solidFill>
                  <a:srgbClr val="000000"/>
                </a:solidFill>
                <a:cs typeface="Verdana"/>
              </a:rPr>
              <a:t>Advance the </a:t>
            </a:r>
            <a:r>
              <a:rPr lang="en-US" sz="3200" dirty="0" smtClean="0">
                <a:solidFill>
                  <a:srgbClr val="000000"/>
                </a:solidFill>
                <a:cs typeface="Verdana"/>
              </a:rPr>
              <a:t>math </a:t>
            </a:r>
            <a:r>
              <a:rPr lang="en-US" sz="3200" dirty="0">
                <a:solidFill>
                  <a:srgbClr val="000000"/>
                </a:solidFill>
                <a:cs typeface="Verdana"/>
              </a:rPr>
              <a:t>learning of the whole class.</a:t>
            </a:r>
          </a:p>
        </p:txBody>
      </p:sp>
      <p:sp>
        <p:nvSpPr>
          <p:cNvPr id="8" name="TextBox 7"/>
          <p:cNvSpPr txBox="1"/>
          <p:nvPr/>
        </p:nvSpPr>
        <p:spPr>
          <a:xfrm>
            <a:off x="670560" y="7086600"/>
            <a:ext cx="9387839" cy="685800"/>
          </a:xfrm>
          <a:prstGeom prst="rect">
            <a:avLst/>
          </a:prstGeom>
          <a:solidFill>
            <a:srgbClr val="D9D9D9"/>
          </a:solidFill>
        </p:spPr>
        <p:txBody>
          <a:bodyPr wrap="square" lIns="101882" tIns="50941" rIns="101882" bIns="50941" rtlCol="0" anchor="ctr">
            <a:noAutofit/>
          </a:bodyPr>
          <a:lstStyle/>
          <a:p>
            <a:r>
              <a:rPr lang="en-US" sz="1600" dirty="0">
                <a:solidFill>
                  <a:srgbClr val="000000"/>
                </a:solidFill>
              </a:rPr>
              <a:t>Carpenter, Franke, &amp; Levi, 2003; </a:t>
            </a:r>
            <a:r>
              <a:rPr lang="en-US" sz="1600" dirty="0" smtClean="0">
                <a:solidFill>
                  <a:srgbClr val="000000"/>
                </a:solidFill>
              </a:rPr>
              <a:t>Fuson </a:t>
            </a:r>
            <a:r>
              <a:rPr lang="en-US" sz="1600" dirty="0">
                <a:solidFill>
                  <a:srgbClr val="000000"/>
                </a:solidFill>
              </a:rPr>
              <a:t>&amp; Sherin, 2014; Smith &amp; Stein, 2011</a:t>
            </a:r>
          </a:p>
        </p:txBody>
      </p:sp>
    </p:spTree>
    <p:extLst>
      <p:ext uri="{BB962C8B-B14F-4D97-AF65-F5344CB8AC3E}">
        <p14:creationId xmlns:p14="http://schemas.microsoft.com/office/powerpoint/2010/main" val="35165346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14861 principles to action cover.psd"/>
          <p:cNvPicPr>
            <a:picLocks noChangeAspect="1"/>
          </p:cNvPicPr>
          <p:nvPr/>
        </p:nvPicPr>
        <p:blipFill>
          <a:blip r:embed="rId3" cstate="screen">
            <a:extLst>
              <a:ext uri="{BEBA8EAE-BF5A-486C-A8C5-ECC9F3942E4B}">
                <a14:imgProps xmlns:a14="http://schemas.microsoft.com/office/drawing/2010/main">
                  <a14:imgLayer r:embed="rId4">
                    <a14:imgEffect>
                      <a14:sharpenSoften amount="5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167642" y="172720"/>
            <a:ext cx="838199" cy="1230423"/>
          </a:xfrm>
          <a:prstGeom prst="rect">
            <a:avLst/>
          </a:prstGeom>
          <a:ln>
            <a:noFill/>
          </a:ln>
          <a:effectLst>
            <a:outerShdw blurRad="292100" dist="139700" dir="2700000" algn="tl" rotWithShape="0">
              <a:srgbClr val="333333">
                <a:alpha val="65000"/>
              </a:srgbClr>
            </a:outerShdw>
          </a:effectLst>
        </p:spPr>
      </p:pic>
      <p:sp>
        <p:nvSpPr>
          <p:cNvPr id="11" name="TextBox 10"/>
          <p:cNvSpPr txBox="1"/>
          <p:nvPr/>
        </p:nvSpPr>
        <p:spPr>
          <a:xfrm>
            <a:off x="1295400" y="1203376"/>
            <a:ext cx="8534400" cy="4968824"/>
          </a:xfrm>
          <a:prstGeom prst="rect">
            <a:avLst/>
          </a:prstGeom>
          <a:noFill/>
        </p:spPr>
        <p:txBody>
          <a:bodyPr wrap="square" lIns="101882" tIns="50941" rIns="101882" bIns="50941" rtlCol="0">
            <a:spAutoFit/>
          </a:bodyPr>
          <a:lstStyle/>
          <a:p>
            <a:pPr>
              <a:lnSpc>
                <a:spcPct val="110000"/>
              </a:lnSpc>
            </a:pPr>
            <a:r>
              <a:rPr lang="en-US" sz="3600" dirty="0" smtClean="0">
                <a:solidFill>
                  <a:srgbClr val="000000"/>
                </a:solidFill>
              </a:rPr>
              <a:t>How </a:t>
            </a:r>
            <a:r>
              <a:rPr lang="en-US" sz="3600" dirty="0">
                <a:solidFill>
                  <a:srgbClr val="000000"/>
                </a:solidFill>
              </a:rPr>
              <a:t>did </a:t>
            </a:r>
            <a:r>
              <a:rPr lang="en-US" sz="3600" dirty="0" smtClean="0">
                <a:solidFill>
                  <a:srgbClr val="000000"/>
                </a:solidFill>
              </a:rPr>
              <a:t>Ms. Bouchard sequence  the student work for the </a:t>
            </a:r>
            <a:r>
              <a:rPr lang="en-US" sz="3600" dirty="0">
                <a:solidFill>
                  <a:srgbClr val="000000"/>
                </a:solidFill>
              </a:rPr>
              <a:t>whole class </a:t>
            </a:r>
            <a:r>
              <a:rPr lang="en-US" sz="3600" dirty="0" smtClean="0">
                <a:solidFill>
                  <a:srgbClr val="000000"/>
                </a:solidFill>
              </a:rPr>
              <a:t>discussion?</a:t>
            </a:r>
          </a:p>
          <a:p>
            <a:pPr>
              <a:lnSpc>
                <a:spcPct val="110000"/>
              </a:lnSpc>
            </a:pPr>
            <a:endParaRPr lang="en-US" sz="3600" dirty="0">
              <a:solidFill>
                <a:srgbClr val="000000"/>
              </a:solidFill>
            </a:endParaRPr>
          </a:p>
          <a:p>
            <a:pPr>
              <a:lnSpc>
                <a:spcPct val="110000"/>
              </a:lnSpc>
            </a:pPr>
            <a:r>
              <a:rPr lang="en-US" sz="3600" dirty="0" smtClean="0">
                <a:solidFill>
                  <a:srgbClr val="000000"/>
                </a:solidFill>
              </a:rPr>
              <a:t>How did this sequence help to advance student learning </a:t>
            </a:r>
            <a:r>
              <a:rPr lang="en-US" sz="3600" dirty="0">
                <a:solidFill>
                  <a:srgbClr val="000000"/>
                </a:solidFill>
              </a:rPr>
              <a:t>toward the intended math learning goals</a:t>
            </a:r>
            <a:r>
              <a:rPr lang="en-US" sz="3600" dirty="0" smtClean="0">
                <a:solidFill>
                  <a:srgbClr val="000000"/>
                </a:solidFill>
              </a:rPr>
              <a:t>?</a:t>
            </a:r>
          </a:p>
          <a:p>
            <a:pPr>
              <a:lnSpc>
                <a:spcPct val="110000"/>
              </a:lnSpc>
            </a:pPr>
            <a:endParaRPr lang="en-US" sz="3600" dirty="0">
              <a:solidFill>
                <a:srgbClr val="000000"/>
              </a:solidFill>
            </a:endParaRPr>
          </a:p>
          <a:p>
            <a:pPr>
              <a:lnSpc>
                <a:spcPct val="110000"/>
              </a:lnSpc>
            </a:pPr>
            <a:r>
              <a:rPr lang="en-US" sz="3600" dirty="0" smtClean="0">
                <a:solidFill>
                  <a:srgbClr val="000000"/>
                </a:solidFill>
              </a:rPr>
              <a:t>Revisit lines 25-28, 45</a:t>
            </a:r>
            <a:r>
              <a:rPr lang="en-US" sz="3600" dirty="0">
                <a:solidFill>
                  <a:srgbClr val="000000"/>
                </a:solidFill>
              </a:rPr>
              <a:t>-</a:t>
            </a:r>
            <a:r>
              <a:rPr lang="en-US" sz="3600" dirty="0" smtClean="0">
                <a:solidFill>
                  <a:srgbClr val="000000"/>
                </a:solidFill>
              </a:rPr>
              <a:t>51, 63-66, 81-82.</a:t>
            </a:r>
            <a:endParaRPr lang="en-US" sz="3600" dirty="0">
              <a:solidFill>
                <a:srgbClr val="000000"/>
              </a:solidFill>
            </a:endParaRPr>
          </a:p>
        </p:txBody>
      </p:sp>
      <p:pic>
        <p:nvPicPr>
          <p:cNvPr id="4" name="Picture 3" descr="8668-3.gif.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512481" y="0"/>
            <a:ext cx="1526583" cy="1371600"/>
          </a:xfrm>
          <a:prstGeom prst="rect">
            <a:avLst/>
          </a:prstGeom>
        </p:spPr>
      </p:pic>
    </p:spTree>
    <p:extLst>
      <p:ext uri="{BB962C8B-B14F-4D97-AF65-F5344CB8AC3E}">
        <p14:creationId xmlns:p14="http://schemas.microsoft.com/office/powerpoint/2010/main" val="103767952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0"/>
            <a:ext cx="1219200" cy="7772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dirty="0"/>
          </a:p>
        </p:txBody>
      </p:sp>
      <p:sp>
        <p:nvSpPr>
          <p:cNvPr id="27" name="Rectangle 26"/>
          <p:cNvSpPr/>
          <p:nvPr/>
        </p:nvSpPr>
        <p:spPr>
          <a:xfrm>
            <a:off x="5715000" y="6477000"/>
            <a:ext cx="4343400" cy="1295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dirty="0"/>
          </a:p>
        </p:txBody>
      </p:sp>
      <p:sp>
        <p:nvSpPr>
          <p:cNvPr id="3" name="Title 1"/>
          <p:cNvSpPr txBox="1">
            <a:spLocks/>
          </p:cNvSpPr>
          <p:nvPr/>
        </p:nvSpPr>
        <p:spPr>
          <a:xfrm>
            <a:off x="33162" y="0"/>
            <a:ext cx="10025238" cy="777240"/>
          </a:xfrm>
          <a:prstGeom prst="rect">
            <a:avLst/>
          </a:prstGeom>
        </p:spPr>
        <p:txBody>
          <a:bodyPr lIns="101882" tIns="50941" rIns="101882" bIns="50941"/>
          <a:lstStyle>
            <a:lvl1pPr algn="ctr" defTabSz="457200" rtl="0" eaLnBrk="1" latinLnBrk="0" hangingPunct="1">
              <a:spcBef>
                <a:spcPct val="0"/>
              </a:spcBef>
              <a:buNone/>
              <a:defRPr sz="3600" kern="1200">
                <a:solidFill>
                  <a:srgbClr val="000000"/>
                </a:solidFill>
                <a:latin typeface="+mj-lt"/>
                <a:ea typeface="+mj-ea"/>
                <a:cs typeface="+mj-cs"/>
              </a:defRPr>
            </a:lvl1pPr>
          </a:lstStyle>
          <a:p>
            <a:r>
              <a:rPr lang="en-US" b="1" dirty="0" smtClean="0"/>
              <a:t>Sequence of Student Work for Discussion</a:t>
            </a:r>
            <a:endParaRPr lang="en-US" b="1" dirty="0"/>
          </a:p>
        </p:txBody>
      </p:sp>
      <p:pic>
        <p:nvPicPr>
          <p:cNvPr id="21" name="Picture 20" descr="Macintosh HD:Users:dmh:Desktop:Caterpillar5.psd"/>
          <p:cNvPicPr/>
          <p:nvPr/>
        </p:nvPicPr>
        <p:blipFill rotWithShape="1">
          <a:blip r:embed="rId3" cstate="screen">
            <a:extLst>
              <a:ext uri="{28A0092B-C50C-407E-A947-70E740481C1C}">
                <a14:useLocalDpi xmlns:a14="http://schemas.microsoft.com/office/drawing/2010/main"/>
              </a:ext>
            </a:extLst>
          </a:blip>
          <a:srcRect/>
          <a:stretch/>
        </p:blipFill>
        <p:spPr bwMode="auto">
          <a:xfrm>
            <a:off x="609600" y="990600"/>
            <a:ext cx="2057399" cy="2119504"/>
          </a:xfrm>
          <a:prstGeom prst="rect">
            <a:avLst/>
          </a:prstGeom>
          <a:noFill/>
          <a:ln>
            <a:solidFill>
              <a:schemeClr val="accent4">
                <a:lumMod val="50000"/>
              </a:schemeClr>
            </a:solidFill>
          </a:ln>
          <a:effectLst>
            <a:outerShdw blurRad="50800" dist="38100" dir="2700000">
              <a:srgbClr val="000000">
                <a:alpha val="43000"/>
              </a:srgbClr>
            </a:outerShdw>
          </a:effectLst>
          <a:extLst>
            <a:ext uri="{53640926-AAD7-44d8-BBD7-CCE9431645EC}">
              <a14:shadowObscured xmlns:a14="http://schemas.microsoft.com/office/drawing/2010/main" xmlns=""/>
            </a:ext>
          </a:extLst>
        </p:spPr>
      </p:pic>
      <p:pic>
        <p:nvPicPr>
          <p:cNvPr id="22" name="Picture 21" descr="Macintosh HD:Users:dmh:Desktop:stdwk-Beth-HungryCaterpillar:Cole-caterpillarwork.jpg"/>
          <p:cNvPicPr/>
          <p:nvPr/>
        </p:nvPicPr>
        <p:blipFill>
          <a:blip r:embed="rId4" cstate="screen">
            <a:extLst>
              <a:ext uri="{28A0092B-C50C-407E-A947-70E740481C1C}">
                <a14:useLocalDpi xmlns:a14="http://schemas.microsoft.com/office/drawing/2010/main"/>
              </a:ext>
            </a:extLst>
          </a:blip>
          <a:srcRect/>
          <a:stretch>
            <a:fillRect/>
          </a:stretch>
        </p:blipFill>
        <p:spPr bwMode="auto">
          <a:xfrm>
            <a:off x="6931549" y="3642591"/>
            <a:ext cx="2133600" cy="2057400"/>
          </a:xfrm>
          <a:prstGeom prst="rect">
            <a:avLst/>
          </a:prstGeom>
          <a:noFill/>
          <a:ln>
            <a:solidFill>
              <a:srgbClr val="403152"/>
            </a:solidFill>
          </a:ln>
          <a:effectLst>
            <a:outerShdw blurRad="50800" dist="38100" dir="2700000">
              <a:srgbClr val="000000">
                <a:alpha val="43000"/>
              </a:srgbClr>
            </a:outerShdw>
          </a:effectLst>
        </p:spPr>
      </p:pic>
      <p:pic>
        <p:nvPicPr>
          <p:cNvPr id="23" name="Picture 22" descr="Macintosh HD:Users:dmh:Desktop:stdwk-Beth-HungryCaterpillar:Caterpillar-Calendar-edited.jpg"/>
          <p:cNvPicPr/>
          <p:nvPr/>
        </p:nvPicPr>
        <p:blipFill>
          <a:blip r:embed="rId5" cstate="screen">
            <a:extLst>
              <a:ext uri="{28A0092B-C50C-407E-A947-70E740481C1C}">
                <a14:useLocalDpi xmlns:a14="http://schemas.microsoft.com/office/drawing/2010/main"/>
              </a:ext>
            </a:extLst>
          </a:blip>
          <a:srcRect/>
          <a:stretch>
            <a:fillRect/>
          </a:stretch>
        </p:blipFill>
        <p:spPr bwMode="auto">
          <a:xfrm>
            <a:off x="4267200" y="1066800"/>
            <a:ext cx="4191000" cy="1788153"/>
          </a:xfrm>
          <a:prstGeom prst="rect">
            <a:avLst/>
          </a:prstGeom>
          <a:noFill/>
          <a:ln>
            <a:solidFill>
              <a:srgbClr val="403152"/>
            </a:solidFill>
          </a:ln>
          <a:effectLst>
            <a:outerShdw blurRad="50800" dist="38100" dir="2700000">
              <a:srgbClr val="000000">
                <a:alpha val="43000"/>
              </a:srgbClr>
            </a:outerShdw>
          </a:effectLst>
        </p:spPr>
      </p:pic>
      <p:pic>
        <p:nvPicPr>
          <p:cNvPr id="24" name="Picture 23" descr="Macintosh HD:Users:dmh:Desktop:Caterpillar7-Ella.psd"/>
          <p:cNvPicPr/>
          <p:nvPr/>
        </p:nvPicPr>
        <p:blipFill rotWithShape="1">
          <a:blip r:embed="rId6" cstate="screen">
            <a:extLst>
              <a:ext uri="{28A0092B-C50C-407E-A947-70E740481C1C}">
                <a14:useLocalDpi xmlns:a14="http://schemas.microsoft.com/office/drawing/2010/main"/>
              </a:ext>
            </a:extLst>
          </a:blip>
          <a:srcRect/>
          <a:stretch/>
        </p:blipFill>
        <p:spPr bwMode="auto">
          <a:xfrm>
            <a:off x="1597549" y="3657600"/>
            <a:ext cx="3886200" cy="1600200"/>
          </a:xfrm>
          <a:prstGeom prst="rect">
            <a:avLst/>
          </a:prstGeom>
          <a:noFill/>
          <a:ln>
            <a:solidFill>
              <a:srgbClr val="403152"/>
            </a:solidFill>
          </a:ln>
          <a:effectLst>
            <a:outerShdw blurRad="50800" dist="38100" dir="2700000">
              <a:srgbClr val="000000">
                <a:alpha val="43000"/>
              </a:srgbClr>
            </a:outerShdw>
          </a:effectLst>
          <a:extLst>
            <a:ext uri="{53640926-AAD7-44d8-BBD7-CCE9431645EC}">
              <a14:shadowObscured xmlns:a14="http://schemas.microsoft.com/office/drawing/2010/main" xmlns=""/>
            </a:ext>
          </a:extLst>
        </p:spPr>
      </p:pic>
      <p:pic>
        <p:nvPicPr>
          <p:cNvPr id="25" name="Picture 24" descr="Macintosh HD:Users:dmh:Desktop:stdwk-Beth-HungryCaterpillar:Caterpillar12-EvanXXZZZ.jpg"/>
          <p:cNvPicPr/>
          <p:nvPr/>
        </p:nvPicPr>
        <p:blipFill>
          <a:blip r:embed="rId7" cstate="screen">
            <a:extLst>
              <a:ext uri="{28A0092B-C50C-407E-A947-70E740481C1C}">
                <a14:useLocalDpi xmlns:a14="http://schemas.microsoft.com/office/drawing/2010/main"/>
              </a:ext>
            </a:extLst>
          </a:blip>
          <a:srcRect/>
          <a:stretch>
            <a:fillRect/>
          </a:stretch>
        </p:blipFill>
        <p:spPr bwMode="auto">
          <a:xfrm>
            <a:off x="1619798" y="5867400"/>
            <a:ext cx="3277758" cy="1524000"/>
          </a:xfrm>
          <a:prstGeom prst="rect">
            <a:avLst/>
          </a:prstGeom>
          <a:noFill/>
          <a:ln>
            <a:solidFill>
              <a:srgbClr val="403152"/>
            </a:solidFill>
          </a:ln>
          <a:effectLst>
            <a:outerShdw blurRad="50800" dist="38100" dir="2700000">
              <a:srgbClr val="000000">
                <a:alpha val="43000"/>
              </a:srgbClr>
            </a:outerShdw>
          </a:effectLst>
        </p:spPr>
      </p:pic>
      <p:cxnSp>
        <p:nvCxnSpPr>
          <p:cNvPr id="4" name="Straight Arrow Connector 3"/>
          <p:cNvCxnSpPr/>
          <p:nvPr/>
        </p:nvCxnSpPr>
        <p:spPr>
          <a:xfrm>
            <a:off x="2895600" y="2057400"/>
            <a:ext cx="1143000" cy="0"/>
          </a:xfrm>
          <a:prstGeom prst="straightConnector1">
            <a:avLst/>
          </a:prstGeom>
          <a:ln w="127000" cmpd="sng">
            <a:solidFill>
              <a:srgbClr val="000040"/>
            </a:solidFill>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a:off x="457200" y="4572000"/>
            <a:ext cx="990600" cy="1"/>
          </a:xfrm>
          <a:prstGeom prst="straightConnector1">
            <a:avLst/>
          </a:prstGeom>
          <a:ln w="127000" cmpd="sng">
            <a:solidFill>
              <a:srgbClr val="000040"/>
            </a:solidFill>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a:off x="5712349" y="4572000"/>
            <a:ext cx="990600" cy="1"/>
          </a:xfrm>
          <a:prstGeom prst="straightConnector1">
            <a:avLst/>
          </a:prstGeom>
          <a:ln w="127000" cmpd="sng">
            <a:solidFill>
              <a:srgbClr val="000040"/>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16" name="Rectangle 15"/>
          <p:cNvSpPr/>
          <p:nvPr/>
        </p:nvSpPr>
        <p:spPr>
          <a:xfrm>
            <a:off x="2286000" y="2743200"/>
            <a:ext cx="872252" cy="472209"/>
          </a:xfrm>
          <a:prstGeom prst="rect">
            <a:avLst/>
          </a:prstGeom>
          <a:solidFill>
            <a:srgbClr val="D9D9D9"/>
          </a:solidFill>
        </p:spPr>
        <p:txBody>
          <a:bodyPr wrap="none" lIns="101882" tIns="50941" rIns="101882" bIns="50941">
            <a:spAutoFit/>
          </a:bodyPr>
          <a:lstStyle/>
          <a:p>
            <a:r>
              <a:rPr lang="en-US" sz="2400" b="1" dirty="0" smtClean="0">
                <a:solidFill>
                  <a:srgbClr val="000000"/>
                </a:solidFill>
              </a:rPr>
              <a:t>Irene</a:t>
            </a:r>
            <a:endParaRPr lang="en-US" sz="2400" dirty="0">
              <a:solidFill>
                <a:srgbClr val="000000"/>
              </a:solidFill>
            </a:endParaRPr>
          </a:p>
        </p:txBody>
      </p:sp>
      <p:sp>
        <p:nvSpPr>
          <p:cNvPr id="14" name="Rectangle 13"/>
          <p:cNvSpPr/>
          <p:nvPr/>
        </p:nvSpPr>
        <p:spPr>
          <a:xfrm>
            <a:off x="4609851" y="5014191"/>
            <a:ext cx="950098" cy="472209"/>
          </a:xfrm>
          <a:prstGeom prst="rect">
            <a:avLst/>
          </a:prstGeom>
          <a:solidFill>
            <a:schemeClr val="bg1">
              <a:lumMod val="85000"/>
            </a:schemeClr>
          </a:solidFill>
          <a:effectLst/>
        </p:spPr>
        <p:txBody>
          <a:bodyPr wrap="none" lIns="101882" tIns="50941" rIns="101882" bIns="50941">
            <a:spAutoFit/>
          </a:bodyPr>
          <a:lstStyle/>
          <a:p>
            <a:r>
              <a:rPr lang="en-US" sz="2400" b="1" dirty="0" smtClean="0">
                <a:solidFill>
                  <a:srgbClr val="000000"/>
                </a:solidFill>
              </a:rPr>
              <a:t>Aidan</a:t>
            </a:r>
            <a:endParaRPr lang="en-US" sz="2400" dirty="0">
              <a:solidFill>
                <a:srgbClr val="000000"/>
              </a:solidFill>
            </a:endParaRPr>
          </a:p>
        </p:txBody>
      </p:sp>
      <p:sp>
        <p:nvSpPr>
          <p:cNvPr id="20" name="Rectangle 19"/>
          <p:cNvSpPr/>
          <p:nvPr/>
        </p:nvSpPr>
        <p:spPr>
          <a:xfrm>
            <a:off x="8153400" y="2728191"/>
            <a:ext cx="924400" cy="472209"/>
          </a:xfrm>
          <a:prstGeom prst="rect">
            <a:avLst/>
          </a:prstGeom>
          <a:solidFill>
            <a:srgbClr val="D9D9D9"/>
          </a:solidFill>
        </p:spPr>
        <p:txBody>
          <a:bodyPr wrap="none" lIns="101882" tIns="50941" rIns="101882" bIns="50941">
            <a:spAutoFit/>
          </a:bodyPr>
          <a:lstStyle/>
          <a:p>
            <a:r>
              <a:rPr lang="en-US" sz="2400" b="1" dirty="0" smtClean="0">
                <a:solidFill>
                  <a:srgbClr val="000000"/>
                </a:solidFill>
              </a:rPr>
              <a:t>Maya</a:t>
            </a:r>
            <a:endParaRPr lang="en-US" sz="2400" dirty="0">
              <a:solidFill>
                <a:srgbClr val="000000"/>
              </a:solidFill>
            </a:endParaRPr>
          </a:p>
        </p:txBody>
      </p:sp>
      <p:sp>
        <p:nvSpPr>
          <p:cNvPr id="19" name="Rectangle 18"/>
          <p:cNvSpPr/>
          <p:nvPr/>
        </p:nvSpPr>
        <p:spPr>
          <a:xfrm>
            <a:off x="8836549" y="5395191"/>
            <a:ext cx="764651" cy="472209"/>
          </a:xfrm>
          <a:prstGeom prst="rect">
            <a:avLst/>
          </a:prstGeom>
          <a:solidFill>
            <a:srgbClr val="D9D9D9"/>
          </a:solidFill>
        </p:spPr>
        <p:txBody>
          <a:bodyPr wrap="none" lIns="101882" tIns="50941" rIns="101882" bIns="50941">
            <a:spAutoFit/>
          </a:bodyPr>
          <a:lstStyle/>
          <a:p>
            <a:r>
              <a:rPr lang="en-US" sz="2400" b="1" dirty="0" smtClean="0">
                <a:solidFill>
                  <a:srgbClr val="000000"/>
                </a:solidFill>
              </a:rPr>
              <a:t>Cole</a:t>
            </a:r>
            <a:endParaRPr lang="en-US" sz="2400" dirty="0">
              <a:solidFill>
                <a:srgbClr val="000000"/>
              </a:solidFill>
            </a:endParaRPr>
          </a:p>
        </p:txBody>
      </p:sp>
      <p:sp>
        <p:nvSpPr>
          <p:cNvPr id="18" name="Rectangle 17"/>
          <p:cNvSpPr/>
          <p:nvPr/>
        </p:nvSpPr>
        <p:spPr>
          <a:xfrm>
            <a:off x="4743998" y="7147791"/>
            <a:ext cx="818602" cy="472209"/>
          </a:xfrm>
          <a:prstGeom prst="rect">
            <a:avLst/>
          </a:prstGeom>
          <a:solidFill>
            <a:srgbClr val="D9D9D9"/>
          </a:solidFill>
        </p:spPr>
        <p:txBody>
          <a:bodyPr wrap="none" lIns="101882" tIns="50941" rIns="101882" bIns="50941">
            <a:spAutoFit/>
          </a:bodyPr>
          <a:lstStyle/>
          <a:p>
            <a:r>
              <a:rPr lang="en-US" sz="2400" b="1" dirty="0" smtClean="0">
                <a:solidFill>
                  <a:srgbClr val="000000"/>
                </a:solidFill>
              </a:rPr>
              <a:t>Evan</a:t>
            </a:r>
            <a:endParaRPr lang="en-US" sz="2400" dirty="0">
              <a:solidFill>
                <a:srgbClr val="000000"/>
              </a:solidFill>
            </a:endParaRPr>
          </a:p>
        </p:txBody>
      </p:sp>
      <p:cxnSp>
        <p:nvCxnSpPr>
          <p:cNvPr id="30" name="Straight Arrow Connector 29"/>
          <p:cNvCxnSpPr/>
          <p:nvPr/>
        </p:nvCxnSpPr>
        <p:spPr>
          <a:xfrm>
            <a:off x="457200" y="6629400"/>
            <a:ext cx="990600" cy="1"/>
          </a:xfrm>
          <a:prstGeom prst="straightConnector1">
            <a:avLst/>
          </a:prstGeom>
          <a:ln w="127000" cmpd="sng">
            <a:solidFill>
              <a:srgbClr val="000040"/>
            </a:solidFill>
            <a:headEnd type="none"/>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3830365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005840" y="1209040"/>
            <a:ext cx="8519159" cy="5354320"/>
          </a:xfrm>
        </p:spPr>
        <p:txBody>
          <a:bodyPr>
            <a:normAutofit/>
          </a:bodyPr>
          <a:lstStyle/>
          <a:p>
            <a:pPr marL="0" indent="0">
              <a:lnSpc>
                <a:spcPct val="110000"/>
              </a:lnSpc>
              <a:spcAft>
                <a:spcPts val="1337"/>
              </a:spcAft>
              <a:buNone/>
            </a:pPr>
            <a:r>
              <a:rPr lang="en-US" sz="3200" dirty="0" smtClean="0"/>
              <a:t>During the whole class discussion</a:t>
            </a:r>
            <a:br>
              <a:rPr lang="en-US" sz="3200" dirty="0" smtClean="0"/>
            </a:br>
            <a:r>
              <a:rPr lang="en-US" sz="3200" dirty="0" smtClean="0"/>
              <a:t>of the task, Ms. Bouchard was strategic in:</a:t>
            </a:r>
          </a:p>
          <a:p>
            <a:pPr marL="754063" indent="-530225">
              <a:spcBef>
                <a:spcPts val="1337"/>
              </a:spcBef>
              <a:spcAft>
                <a:spcPts val="1200"/>
              </a:spcAft>
            </a:pPr>
            <a:r>
              <a:rPr lang="en-US" sz="3200" u="sng" dirty="0" smtClean="0"/>
              <a:t>Selecting</a:t>
            </a:r>
            <a:r>
              <a:rPr lang="en-US" sz="3200" dirty="0" smtClean="0"/>
              <a:t> specific student representations and strategies for discussion and analysis.</a:t>
            </a:r>
            <a:endParaRPr lang="en-US" sz="3200" dirty="0"/>
          </a:p>
          <a:p>
            <a:pPr marL="754063" indent="-530225">
              <a:spcBef>
                <a:spcPts val="1337"/>
              </a:spcBef>
              <a:spcAft>
                <a:spcPts val="1200"/>
              </a:spcAft>
            </a:pPr>
            <a:r>
              <a:rPr lang="en-US" sz="3200" u="sng" dirty="0" smtClean="0"/>
              <a:t>Sequencing</a:t>
            </a:r>
            <a:r>
              <a:rPr lang="en-US" sz="3200" dirty="0" smtClean="0"/>
              <a:t> the various </a:t>
            </a:r>
            <a:r>
              <a:rPr lang="en-US" sz="3200" dirty="0"/>
              <a:t>student approaches for </a:t>
            </a:r>
            <a:r>
              <a:rPr lang="en-US" sz="3200" dirty="0" smtClean="0"/>
              <a:t>analysis and comparison.</a:t>
            </a:r>
          </a:p>
          <a:p>
            <a:pPr marL="754063" indent="-530225">
              <a:spcBef>
                <a:spcPts val="1337"/>
              </a:spcBef>
              <a:spcAft>
                <a:spcPts val="1200"/>
              </a:spcAft>
            </a:pPr>
            <a:r>
              <a:rPr lang="en-US" sz="3200" u="sng" dirty="0" smtClean="0"/>
              <a:t>Connecting</a:t>
            </a:r>
            <a:r>
              <a:rPr lang="en-US" sz="3200" dirty="0" smtClean="0"/>
              <a:t> student approaches to key math </a:t>
            </a:r>
            <a:r>
              <a:rPr lang="en-US" sz="3200" dirty="0"/>
              <a:t>ideas and </a:t>
            </a:r>
            <a:r>
              <a:rPr lang="en-US" sz="3200" dirty="0" smtClean="0"/>
              <a:t>relationships.</a:t>
            </a:r>
            <a:endParaRPr lang="en-US" sz="3200" dirty="0"/>
          </a:p>
          <a:p>
            <a:endParaRPr lang="en-US" sz="3200" dirty="0"/>
          </a:p>
        </p:txBody>
      </p:sp>
      <p:sp>
        <p:nvSpPr>
          <p:cNvPr id="7" name="Title 1"/>
          <p:cNvSpPr txBox="1">
            <a:spLocks/>
          </p:cNvSpPr>
          <p:nvPr/>
        </p:nvSpPr>
        <p:spPr>
          <a:xfrm>
            <a:off x="1289440" y="305259"/>
            <a:ext cx="8718874" cy="675436"/>
          </a:xfrm>
          <a:prstGeom prst="rect">
            <a:avLst/>
          </a:prstGeom>
        </p:spPr>
        <p:txBody>
          <a:bodyPr vert="horz" lIns="101882" tIns="50941" rIns="101882" bIns="50941" anchor="t">
            <a:noAutofit/>
          </a:bodyPr>
          <a:lstStyle>
            <a:lvl1pPr algn="l" rtl="0" eaLnBrk="1" latinLnBrk="0" hangingPunct="1">
              <a:spcBef>
                <a:spcPct val="0"/>
              </a:spcBef>
              <a:buNone/>
              <a:defRPr kumimoji="0" sz="4000" kern="1200">
                <a:solidFill>
                  <a:schemeClr val="tx2"/>
                </a:solidFill>
                <a:latin typeface="+mj-lt"/>
                <a:ea typeface="+mj-ea"/>
                <a:cs typeface="+mj-cs"/>
              </a:defRPr>
            </a:lvl1pPr>
          </a:lstStyle>
          <a:p>
            <a:r>
              <a:rPr lang="en-US" sz="3600" b="1" dirty="0">
                <a:solidFill>
                  <a:srgbClr val="000000"/>
                </a:solidFill>
              </a:rPr>
              <a:t>Structuring Mathematical Discourse...</a:t>
            </a:r>
          </a:p>
        </p:txBody>
      </p:sp>
    </p:spTree>
    <p:extLst>
      <p:ext uri="{BB962C8B-B14F-4D97-AF65-F5344CB8AC3E}">
        <p14:creationId xmlns:p14="http://schemas.microsoft.com/office/powerpoint/2010/main" val="141708946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a:xfrm>
            <a:off x="1424940" y="863600"/>
            <a:ext cx="8015288" cy="5664275"/>
          </a:xfrm>
          <a:prstGeom prst="rect">
            <a:avLst/>
          </a:prstGeom>
        </p:spPr>
        <p:txBody>
          <a:bodyPr vert="horz" lIns="101882" tIns="50941" rIns="101882" bIns="50941" rtlCol="0">
            <a:noAutofit/>
          </a:bodyPr>
          <a:lstStyle/>
          <a:p>
            <a:pPr marL="504106" indent="-504106">
              <a:spcAft>
                <a:spcPts val="1337"/>
              </a:spcAft>
              <a:buFont typeface="+mj-lt"/>
              <a:buAutoNum type="arabicPeriod"/>
            </a:pPr>
            <a:r>
              <a:rPr lang="en-US" sz="3600" b="1" dirty="0">
                <a:solidFill>
                  <a:srgbClr val="000000"/>
                </a:solidFill>
                <a:latin typeface="Arial"/>
                <a:cs typeface="Arial"/>
              </a:rPr>
              <a:t> Anticipating</a:t>
            </a:r>
          </a:p>
          <a:p>
            <a:pPr>
              <a:lnSpc>
                <a:spcPct val="150000"/>
              </a:lnSpc>
              <a:spcAft>
                <a:spcPts val="1337"/>
              </a:spcAft>
              <a:buFont typeface="Arial" charset="0"/>
              <a:buAutoNum type="arabicPeriod"/>
              <a:defRPr/>
            </a:pPr>
            <a:r>
              <a:rPr lang="en-US" sz="3600" b="1" dirty="0">
                <a:solidFill>
                  <a:srgbClr val="000000"/>
                </a:solidFill>
                <a:latin typeface="Arial"/>
                <a:cs typeface="Arial"/>
              </a:rPr>
              <a:t> Monitoring</a:t>
            </a:r>
          </a:p>
          <a:p>
            <a:pPr>
              <a:lnSpc>
                <a:spcPct val="150000"/>
              </a:lnSpc>
              <a:spcAft>
                <a:spcPts val="1337"/>
              </a:spcAft>
              <a:buFont typeface="Arial" charset="0"/>
              <a:buAutoNum type="arabicPeriod"/>
              <a:defRPr/>
            </a:pPr>
            <a:r>
              <a:rPr lang="en-US" sz="3600" b="1" dirty="0">
                <a:solidFill>
                  <a:srgbClr val="000000"/>
                </a:solidFill>
                <a:latin typeface="Arial"/>
                <a:cs typeface="Arial"/>
              </a:rPr>
              <a:t> Selecting </a:t>
            </a:r>
          </a:p>
          <a:p>
            <a:pPr>
              <a:lnSpc>
                <a:spcPct val="150000"/>
              </a:lnSpc>
              <a:spcAft>
                <a:spcPts val="1337"/>
              </a:spcAft>
              <a:buFont typeface="Arial" charset="0"/>
              <a:buAutoNum type="arabicPeriod"/>
              <a:defRPr/>
            </a:pPr>
            <a:r>
              <a:rPr lang="en-US" sz="3600" b="1" dirty="0">
                <a:solidFill>
                  <a:srgbClr val="000000"/>
                </a:solidFill>
                <a:latin typeface="Arial"/>
                <a:cs typeface="Arial"/>
              </a:rPr>
              <a:t> Sequencing </a:t>
            </a:r>
          </a:p>
          <a:p>
            <a:pPr>
              <a:lnSpc>
                <a:spcPct val="150000"/>
              </a:lnSpc>
              <a:spcAft>
                <a:spcPts val="1337"/>
              </a:spcAft>
              <a:buFont typeface="Arial" charset="0"/>
              <a:buAutoNum type="arabicPeriod"/>
              <a:defRPr/>
            </a:pPr>
            <a:r>
              <a:rPr lang="en-US" sz="3600" b="1" dirty="0">
                <a:solidFill>
                  <a:srgbClr val="000000"/>
                </a:solidFill>
                <a:latin typeface="Arial"/>
                <a:cs typeface="Arial"/>
              </a:rPr>
              <a:t> Connecting</a:t>
            </a:r>
            <a:endParaRPr lang="en-US" sz="3600" b="1" i="1" dirty="0">
              <a:solidFill>
                <a:srgbClr val="000000"/>
              </a:solidFill>
              <a:latin typeface="Arial"/>
              <a:cs typeface="Arial"/>
            </a:endParaRPr>
          </a:p>
        </p:txBody>
      </p:sp>
      <p:sp>
        <p:nvSpPr>
          <p:cNvPr id="3" name="Right Brace 2"/>
          <p:cNvSpPr/>
          <p:nvPr/>
        </p:nvSpPr>
        <p:spPr>
          <a:xfrm>
            <a:off x="4572847" y="655395"/>
            <a:ext cx="1750907" cy="5181600"/>
          </a:xfrm>
          <a:prstGeom prst="rightBrace">
            <a:avLst/>
          </a:prstGeom>
        </p:spPr>
        <p:style>
          <a:lnRef idx="2">
            <a:schemeClr val="accent1"/>
          </a:lnRef>
          <a:fillRef idx="0">
            <a:schemeClr val="accent1"/>
          </a:fillRef>
          <a:effectRef idx="1">
            <a:schemeClr val="accent1"/>
          </a:effectRef>
          <a:fontRef idx="minor">
            <a:schemeClr val="tx1"/>
          </a:fontRef>
        </p:style>
        <p:txBody>
          <a:bodyPr lIns="101882" tIns="50941" rIns="101882" bIns="50941" rtlCol="0" anchor="ctr"/>
          <a:lstStyle/>
          <a:p>
            <a:pPr algn="ctr"/>
            <a:endParaRPr lang="en-US"/>
          </a:p>
        </p:txBody>
      </p:sp>
      <p:sp>
        <p:nvSpPr>
          <p:cNvPr id="5" name="TextBox 4"/>
          <p:cNvSpPr txBox="1"/>
          <p:nvPr/>
        </p:nvSpPr>
        <p:spPr>
          <a:xfrm>
            <a:off x="6454140" y="1950796"/>
            <a:ext cx="3045460" cy="2895151"/>
          </a:xfrm>
          <a:prstGeom prst="rect">
            <a:avLst/>
          </a:prstGeom>
          <a:noFill/>
        </p:spPr>
        <p:txBody>
          <a:bodyPr wrap="square" lIns="101882" tIns="50941" rIns="101882" bIns="50941" rtlCol="0">
            <a:spAutoFit/>
          </a:bodyPr>
          <a:lstStyle/>
          <a:p>
            <a:r>
              <a:rPr lang="en-US" sz="3600" i="1" dirty="0">
                <a:solidFill>
                  <a:srgbClr val="000000"/>
                </a:solidFill>
                <a:cs typeface="Verdana"/>
              </a:rPr>
              <a:t>5 Practices for Orchestrating</a:t>
            </a:r>
          </a:p>
          <a:p>
            <a:r>
              <a:rPr lang="en-US" sz="3600" i="1" dirty="0">
                <a:solidFill>
                  <a:srgbClr val="000000"/>
                </a:solidFill>
                <a:cs typeface="Verdana"/>
              </a:rPr>
              <a:t>Productive </a:t>
            </a:r>
          </a:p>
          <a:p>
            <a:r>
              <a:rPr lang="en-US" sz="3600" i="1" dirty="0">
                <a:solidFill>
                  <a:srgbClr val="000000"/>
                </a:solidFill>
                <a:cs typeface="Verdana"/>
              </a:rPr>
              <a:t>Mathematics</a:t>
            </a:r>
          </a:p>
          <a:p>
            <a:r>
              <a:rPr lang="en-US" sz="3600" i="1" dirty="0">
                <a:solidFill>
                  <a:srgbClr val="000000"/>
                </a:solidFill>
                <a:cs typeface="Verdana"/>
              </a:rPr>
              <a:t>Discussions</a:t>
            </a:r>
            <a:endParaRPr lang="en-US" sz="3600" dirty="0">
              <a:solidFill>
                <a:srgbClr val="000000"/>
              </a:solidFill>
              <a:cs typeface="Verdana"/>
            </a:endParaRPr>
          </a:p>
        </p:txBody>
      </p:sp>
      <p:sp>
        <p:nvSpPr>
          <p:cNvPr id="13" name="TextBox 12"/>
          <p:cNvSpPr txBox="1"/>
          <p:nvPr/>
        </p:nvSpPr>
        <p:spPr>
          <a:xfrm>
            <a:off x="5699760" y="6390640"/>
            <a:ext cx="2640349" cy="453458"/>
          </a:xfrm>
          <a:prstGeom prst="rect">
            <a:avLst/>
          </a:prstGeom>
          <a:noFill/>
        </p:spPr>
        <p:txBody>
          <a:bodyPr wrap="none" lIns="101882" tIns="50941" rIns="101882" bIns="50941" rtlCol="0">
            <a:spAutoFit/>
          </a:bodyPr>
          <a:lstStyle/>
          <a:p>
            <a:r>
              <a:rPr lang="en-US" sz="2200" dirty="0">
                <a:solidFill>
                  <a:srgbClr val="000000"/>
                </a:solidFill>
              </a:rPr>
              <a:t>(Smith &amp; Stein, 2011)</a:t>
            </a:r>
          </a:p>
        </p:txBody>
      </p:sp>
      <p:pic>
        <p:nvPicPr>
          <p:cNvPr id="14" name="Picture 13"/>
          <p:cNvPicPr>
            <a:picLocks noChangeAspect="1"/>
          </p:cNvPicPr>
          <p:nvPr/>
        </p:nvPicPr>
        <p:blipFill>
          <a:blip r:embed="rId3"/>
          <a:stretch>
            <a:fillRect/>
          </a:stretch>
        </p:blipFill>
        <p:spPr>
          <a:xfrm>
            <a:off x="8465820" y="5008880"/>
            <a:ext cx="1369060" cy="2015067"/>
          </a:xfrm>
          <a:prstGeom prst="rect">
            <a:avLst/>
          </a:prstGeom>
        </p:spPr>
      </p:pic>
    </p:spTree>
    <p:extLst>
      <p:ext uri="{BB962C8B-B14F-4D97-AF65-F5344CB8AC3E}">
        <p14:creationId xmlns:p14="http://schemas.microsoft.com/office/powerpoint/2010/main" val="375682372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1508760" cy="776777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dirty="0"/>
          </a:p>
        </p:txBody>
      </p:sp>
      <p:sp>
        <p:nvSpPr>
          <p:cNvPr id="5" name="Rectangle 4"/>
          <p:cNvSpPr/>
          <p:nvPr/>
        </p:nvSpPr>
        <p:spPr>
          <a:xfrm>
            <a:off x="0" y="1381760"/>
            <a:ext cx="1424940" cy="2677160"/>
          </a:xfrm>
          <a:prstGeom prst="rect">
            <a:avLst/>
          </a:prstGeom>
          <a:solidFill>
            <a:srgbClr val="154688"/>
          </a:solidFill>
          <a:ln>
            <a:solidFill>
              <a:srgbClr val="008080"/>
            </a:solid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a:p>
        </p:txBody>
      </p:sp>
      <p:sp>
        <p:nvSpPr>
          <p:cNvPr id="6" name="Rectangle 5"/>
          <p:cNvSpPr/>
          <p:nvPr/>
        </p:nvSpPr>
        <p:spPr>
          <a:xfrm>
            <a:off x="1508760" y="1381760"/>
            <a:ext cx="8549640" cy="2677160"/>
          </a:xfrm>
          <a:prstGeom prst="rect">
            <a:avLst/>
          </a:prstGeom>
          <a:solidFill>
            <a:schemeClr val="tx1">
              <a:lumMod val="75000"/>
            </a:schemeClr>
          </a:solidFill>
          <a:ln>
            <a:solidFill>
              <a:srgbClr val="008080"/>
            </a:solid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a:p>
        </p:txBody>
      </p:sp>
      <p:sp>
        <p:nvSpPr>
          <p:cNvPr id="8" name="Title 3"/>
          <p:cNvSpPr txBox="1">
            <a:spLocks/>
          </p:cNvSpPr>
          <p:nvPr/>
        </p:nvSpPr>
        <p:spPr>
          <a:xfrm>
            <a:off x="1676400" y="1381760"/>
            <a:ext cx="7795260" cy="2677160"/>
          </a:xfrm>
          <a:prstGeom prst="rect">
            <a:avLst/>
          </a:prstGeom>
        </p:spPr>
        <p:txBody>
          <a:bodyPr lIns="101882" tIns="50941" rIns="101882" bIns="50941" anchor="ct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pPr algn="l"/>
            <a:r>
              <a:rPr lang="en-US" sz="4500" dirty="0">
                <a:solidFill>
                  <a:srgbClr val="FFFFFF"/>
                </a:solidFill>
              </a:rPr>
              <a:t>Pose purposeful questions.</a:t>
            </a:r>
          </a:p>
        </p:txBody>
      </p:sp>
      <p:sp>
        <p:nvSpPr>
          <p:cNvPr id="11" name="Rectangle 10"/>
          <p:cNvSpPr/>
          <p:nvPr/>
        </p:nvSpPr>
        <p:spPr>
          <a:xfrm>
            <a:off x="-14863" y="1468120"/>
            <a:ext cx="1508759" cy="2504440"/>
          </a:xfrm>
          <a:prstGeom prst="rect">
            <a:avLst/>
          </a:prstGeom>
        </p:spPr>
        <p:txBody>
          <a:bodyPr wrap="square" lIns="101882" tIns="50941" rIns="101882" bIns="50941" anchor="ctr">
            <a:noAutofit/>
          </a:bodyPr>
          <a:lstStyle/>
          <a:p>
            <a:pPr algn="ctr"/>
            <a:r>
              <a:rPr lang="en-US" sz="2500" dirty="0">
                <a:solidFill>
                  <a:schemeClr val="bg1"/>
                </a:solidFill>
              </a:rPr>
              <a:t>Math</a:t>
            </a:r>
          </a:p>
          <a:p>
            <a:pPr algn="ctr"/>
            <a:r>
              <a:rPr lang="en-US" sz="2500" dirty="0">
                <a:solidFill>
                  <a:schemeClr val="bg1"/>
                </a:solidFill>
              </a:rPr>
              <a:t>Teaching</a:t>
            </a:r>
          </a:p>
          <a:p>
            <a:pPr algn="ctr"/>
            <a:r>
              <a:rPr lang="en-US" sz="2500" dirty="0">
                <a:solidFill>
                  <a:schemeClr val="bg1"/>
                </a:solidFill>
              </a:rPr>
              <a:t>Practice</a:t>
            </a:r>
          </a:p>
          <a:p>
            <a:pPr algn="ctr"/>
            <a:r>
              <a:rPr lang="en-US" sz="2500" dirty="0">
                <a:solidFill>
                  <a:schemeClr val="bg1"/>
                </a:solidFill>
              </a:rPr>
              <a:t>5</a:t>
            </a:r>
          </a:p>
        </p:txBody>
      </p:sp>
      <p:sp>
        <p:nvSpPr>
          <p:cNvPr id="9" name="Rectangle 8"/>
          <p:cNvSpPr/>
          <p:nvPr/>
        </p:nvSpPr>
        <p:spPr>
          <a:xfrm>
            <a:off x="1524000" y="4102425"/>
            <a:ext cx="8061960" cy="2222175"/>
          </a:xfrm>
          <a:prstGeom prst="rect">
            <a:avLst/>
          </a:prstGeom>
        </p:spPr>
        <p:txBody>
          <a:bodyPr wrap="square" lIns="101882" tIns="50941" rIns="101882" bIns="50941">
            <a:spAutoFit/>
          </a:bodyPr>
          <a:lstStyle/>
          <a:p>
            <a:pPr>
              <a:spcAft>
                <a:spcPts val="2006"/>
              </a:spcAft>
            </a:pPr>
            <a:r>
              <a:rPr lang="en-US" sz="3100" i="1" dirty="0">
                <a:solidFill>
                  <a:srgbClr val="000000"/>
                </a:solidFill>
              </a:rPr>
              <a:t>Teachers’ questions are crucial in helping </a:t>
            </a:r>
            <a:r>
              <a:rPr lang="en-US" sz="3100" i="1" dirty="0" smtClean="0">
                <a:solidFill>
                  <a:srgbClr val="000000"/>
                </a:solidFill>
              </a:rPr>
              <a:t>students make </a:t>
            </a:r>
            <a:r>
              <a:rPr lang="en-US" sz="3100" i="1" dirty="0">
                <a:solidFill>
                  <a:srgbClr val="000000"/>
                </a:solidFill>
              </a:rPr>
              <a:t>connections and learn important mathematics </a:t>
            </a:r>
            <a:r>
              <a:rPr lang="en-US" sz="3100" i="1" dirty="0" smtClean="0">
                <a:solidFill>
                  <a:srgbClr val="000000"/>
                </a:solidFill>
              </a:rPr>
              <a:t>concepts</a:t>
            </a:r>
            <a:r>
              <a:rPr lang="en-US" altLang="ja-JP" sz="3200" i="1" dirty="0" smtClean="0">
                <a:solidFill>
                  <a:srgbClr val="000000"/>
                </a:solidFill>
                <a:cs typeface="Verdana"/>
              </a:rPr>
              <a:t>.</a:t>
            </a:r>
            <a:r>
              <a:rPr lang="en-US" sz="3100" i="1" dirty="0" smtClean="0">
                <a:solidFill>
                  <a:srgbClr val="000000"/>
                </a:solidFill>
              </a:rPr>
              <a:t> </a:t>
            </a:r>
            <a:endParaRPr lang="en-US" sz="3100" i="1" dirty="0">
              <a:solidFill>
                <a:srgbClr val="000000"/>
              </a:solidFill>
            </a:endParaRPr>
          </a:p>
          <a:p>
            <a:pPr algn="r"/>
            <a:r>
              <a:rPr lang="en-US" sz="2700" dirty="0">
                <a:solidFill>
                  <a:srgbClr val="000000"/>
                </a:solidFill>
              </a:rPr>
              <a:t>(Weiss &amp; Pasley, 2004)</a:t>
            </a:r>
          </a:p>
        </p:txBody>
      </p:sp>
    </p:spTree>
    <p:extLst>
      <p:ext uri="{BB962C8B-B14F-4D97-AF65-F5344CB8AC3E}">
        <p14:creationId xmlns:p14="http://schemas.microsoft.com/office/powerpoint/2010/main" val="185304342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586740" y="0"/>
            <a:ext cx="9505482" cy="1639423"/>
          </a:xfrm>
          <a:prstGeom prst="rect">
            <a:avLst/>
          </a:prstGeom>
          <a:solidFill>
            <a:schemeClr val="tx2">
              <a:lumMod val="50000"/>
            </a:schemeClr>
          </a:solidFill>
        </p:spPr>
        <p:txBody>
          <a:bodyPr vert="horz" lIns="101882" tIns="50941" rIns="101882" bIns="50941" rtlCol="0" anchor="ctr">
            <a:no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smtClean="0">
                <a:solidFill>
                  <a:srgbClr val="FFFFFF"/>
                </a:solidFill>
              </a:rPr>
              <a:t>Pose purposeful questions</a:t>
            </a:r>
            <a:endParaRPr lang="en-US" dirty="0">
              <a:solidFill>
                <a:srgbClr val="FFFFFF"/>
              </a:solidFill>
            </a:endParaRPr>
          </a:p>
        </p:txBody>
      </p:sp>
      <p:pic>
        <p:nvPicPr>
          <p:cNvPr id="9" name="Picture 8" descr="14861 principles to action cover.psd"/>
          <p:cNvPicPr>
            <a:picLocks noChangeAspect="1"/>
          </p:cNvPicPr>
          <p:nvPr/>
        </p:nvPicPr>
        <p:blipFill>
          <a:blip r:embed="rId3" cstate="screen">
            <a:extLst>
              <a:ext uri="{BEBA8EAE-BF5A-486C-A8C5-ECC9F3942E4B}">
                <a14:imgProps xmlns:a14="http://schemas.microsoft.com/office/drawing/2010/main">
                  <a14:imgLayer r:embed="rId4">
                    <a14:imgEffect>
                      <a14:sharpenSoften amount="5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167642" y="172720"/>
            <a:ext cx="838199" cy="1230423"/>
          </a:xfrm>
          <a:prstGeom prst="rect">
            <a:avLst/>
          </a:prstGeom>
          <a:ln>
            <a:noFill/>
          </a:ln>
          <a:effectLst>
            <a:outerShdw blurRad="292100" dist="139700" dir="2700000" algn="tl" rotWithShape="0">
              <a:srgbClr val="333333">
                <a:alpha val="65000"/>
              </a:srgbClr>
            </a:outerShdw>
          </a:effectLst>
        </p:spPr>
      </p:pic>
      <p:sp>
        <p:nvSpPr>
          <p:cNvPr id="6" name="Rectangle 3"/>
          <p:cNvSpPr txBox="1">
            <a:spLocks noChangeArrowheads="1"/>
          </p:cNvSpPr>
          <p:nvPr/>
        </p:nvSpPr>
        <p:spPr>
          <a:xfrm>
            <a:off x="754380" y="1986280"/>
            <a:ext cx="8618220" cy="4490720"/>
          </a:xfrm>
          <a:prstGeom prst="rect">
            <a:avLst/>
          </a:prstGeom>
        </p:spPr>
        <p:txBody>
          <a:bodyPr vert="horz" lIns="101882" tIns="50941" rIns="101882" bIns="50941" rtlCol="0">
            <a:noAutofit/>
          </a:bodyPr>
          <a:lstStyle/>
          <a:p>
            <a:pPr marL="254706" indent="-254706">
              <a:spcAft>
                <a:spcPts val="1269"/>
              </a:spcAft>
            </a:pPr>
            <a:r>
              <a:rPr lang="en-US" sz="3200" dirty="0">
                <a:solidFill>
                  <a:srgbClr val="000000"/>
                </a:solidFill>
                <a:cs typeface="Verdana"/>
              </a:rPr>
              <a:t>Effective Questions should:</a:t>
            </a:r>
          </a:p>
          <a:p>
            <a:pPr marL="509412" indent="-509412">
              <a:spcAft>
                <a:spcPts val="1269"/>
              </a:spcAft>
              <a:buFont typeface="Arial"/>
              <a:buChar char="•"/>
            </a:pPr>
            <a:r>
              <a:rPr lang="en-US" sz="3200" dirty="0">
                <a:solidFill>
                  <a:srgbClr val="000000"/>
                </a:solidFill>
                <a:cs typeface="Verdana"/>
              </a:rPr>
              <a:t>Reveal students’ current understandings. </a:t>
            </a:r>
          </a:p>
          <a:p>
            <a:pPr marL="509412" indent="-509412">
              <a:spcAft>
                <a:spcPts val="1269"/>
              </a:spcAft>
              <a:buFont typeface="Arial"/>
              <a:buChar char="•"/>
            </a:pPr>
            <a:r>
              <a:rPr lang="en-US" sz="3200" dirty="0">
                <a:solidFill>
                  <a:srgbClr val="000000"/>
                </a:solidFill>
                <a:cs typeface="Verdana"/>
              </a:rPr>
              <a:t>Encourage students to explain, elaborate, or clarify their thinking. </a:t>
            </a:r>
          </a:p>
          <a:p>
            <a:pPr marL="509412" indent="-509412">
              <a:spcAft>
                <a:spcPts val="1269"/>
              </a:spcAft>
              <a:buFont typeface="Arial"/>
              <a:buChar char="•"/>
            </a:pPr>
            <a:r>
              <a:rPr lang="en-US" sz="3200" dirty="0">
                <a:solidFill>
                  <a:srgbClr val="000000"/>
                </a:solidFill>
                <a:cs typeface="Verdana"/>
              </a:rPr>
              <a:t>Make the targeted mathematical ideas more visible and accessible for student examination and discussion.</a:t>
            </a:r>
          </a:p>
        </p:txBody>
      </p:sp>
      <p:sp>
        <p:nvSpPr>
          <p:cNvPr id="8" name="TextBox 7"/>
          <p:cNvSpPr txBox="1"/>
          <p:nvPr/>
        </p:nvSpPr>
        <p:spPr>
          <a:xfrm>
            <a:off x="670560" y="7086600"/>
            <a:ext cx="9387839" cy="685800"/>
          </a:xfrm>
          <a:prstGeom prst="rect">
            <a:avLst/>
          </a:prstGeom>
          <a:solidFill>
            <a:srgbClr val="D9D9D9"/>
          </a:solidFill>
        </p:spPr>
        <p:txBody>
          <a:bodyPr wrap="square" lIns="101882" tIns="50941" rIns="101882" bIns="50941" rtlCol="0" anchor="ctr">
            <a:noAutofit/>
          </a:bodyPr>
          <a:lstStyle/>
          <a:p>
            <a:r>
              <a:rPr lang="en-US" sz="1600" dirty="0">
                <a:solidFill>
                  <a:srgbClr val="000000"/>
                </a:solidFill>
              </a:rPr>
              <a:t>Boaler &amp; Brodie, 2004; Chapin &amp; O’Connor, 2007; </a:t>
            </a:r>
            <a:r>
              <a:rPr lang="en-US" sz="1600" dirty="0" smtClean="0">
                <a:solidFill>
                  <a:srgbClr val="000000"/>
                </a:solidFill>
              </a:rPr>
              <a:t>Herbel</a:t>
            </a:r>
            <a:r>
              <a:rPr lang="en-US" sz="1600" dirty="0">
                <a:solidFill>
                  <a:srgbClr val="000000"/>
                </a:solidFill>
              </a:rPr>
              <a:t>-Eisenmann &amp; Breyfogle, 2005</a:t>
            </a:r>
          </a:p>
        </p:txBody>
      </p:sp>
    </p:spTree>
    <p:extLst>
      <p:ext uri="{BB962C8B-B14F-4D97-AF65-F5344CB8AC3E}">
        <p14:creationId xmlns:p14="http://schemas.microsoft.com/office/powerpoint/2010/main" val="185385859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05840" y="1727200"/>
            <a:ext cx="5547360" cy="4042417"/>
          </a:xfrm>
          <a:prstGeom prst="rect">
            <a:avLst/>
          </a:prstGeom>
          <a:noFill/>
        </p:spPr>
        <p:txBody>
          <a:bodyPr wrap="square" lIns="101882" tIns="50941" rIns="101882" bIns="50941" rtlCol="0">
            <a:spAutoFit/>
          </a:bodyPr>
          <a:lstStyle/>
          <a:p>
            <a:pPr>
              <a:spcBef>
                <a:spcPts val="1337"/>
              </a:spcBef>
              <a:spcAft>
                <a:spcPts val="1337"/>
              </a:spcAft>
            </a:pPr>
            <a:r>
              <a:rPr lang="en-US" sz="3200" dirty="0">
                <a:solidFill>
                  <a:srgbClr val="000000"/>
                </a:solidFill>
                <a:cs typeface="Verdana"/>
              </a:rPr>
              <a:t>The primary purpose of </a:t>
            </a:r>
            <a:r>
              <a:rPr lang="en-US" sz="3200" i="1" dirty="0">
                <a:solidFill>
                  <a:srgbClr val="000000"/>
                </a:solidFill>
                <a:cs typeface="Verdana"/>
              </a:rPr>
              <a:t>Principles to Actions </a:t>
            </a:r>
            <a:r>
              <a:rPr lang="en-US" sz="3200" dirty="0">
                <a:solidFill>
                  <a:srgbClr val="000000"/>
                </a:solidFill>
                <a:cs typeface="Verdana"/>
              </a:rPr>
              <a:t>is to fill </a:t>
            </a:r>
            <a:r>
              <a:rPr lang="en-US" sz="3200" dirty="0" smtClean="0">
                <a:solidFill>
                  <a:srgbClr val="000000"/>
                </a:solidFill>
                <a:cs typeface="Verdana"/>
              </a:rPr>
              <a:t>the </a:t>
            </a:r>
            <a:r>
              <a:rPr lang="en-US" sz="3200" dirty="0">
                <a:solidFill>
                  <a:srgbClr val="000000"/>
                </a:solidFill>
                <a:cs typeface="Verdana"/>
              </a:rPr>
              <a:t>gap between the adoption of rigorous standards and the enactment of practices, policies, programs, and actions required for successful implementation </a:t>
            </a:r>
            <a:br>
              <a:rPr lang="en-US" sz="3200" dirty="0">
                <a:solidFill>
                  <a:srgbClr val="000000"/>
                </a:solidFill>
                <a:cs typeface="Verdana"/>
              </a:rPr>
            </a:br>
            <a:r>
              <a:rPr lang="en-US" sz="3200" dirty="0">
                <a:solidFill>
                  <a:srgbClr val="000000"/>
                </a:solidFill>
                <a:cs typeface="Verdana"/>
              </a:rPr>
              <a:t>of those standards.</a:t>
            </a:r>
          </a:p>
        </p:txBody>
      </p:sp>
      <p:pic>
        <p:nvPicPr>
          <p:cNvPr id="3" name="Picture 2" descr="14861 principles to action cover.psd"/>
          <p:cNvPicPr>
            <a:picLocks noChangeAspect="1"/>
          </p:cNvPicPr>
          <p:nvPr/>
        </p:nvPicPr>
        <p:blipFill>
          <a:blip r:embed="rId3" cstate="screen">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a:ext>
            </a:extLst>
          </a:blip>
          <a:stretch>
            <a:fillRect/>
          </a:stretch>
        </p:blipFill>
        <p:spPr>
          <a:xfrm>
            <a:off x="6705600" y="1727200"/>
            <a:ext cx="2933700" cy="4306483"/>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1067084" y="259080"/>
            <a:ext cx="8968740" cy="1220847"/>
          </a:xfrm>
          <a:prstGeom prst="rect">
            <a:avLst/>
          </a:prstGeom>
          <a:noFill/>
        </p:spPr>
        <p:txBody>
          <a:bodyPr wrap="square" lIns="101882" tIns="50941" rIns="101882" bIns="50941" rtlCol="0">
            <a:spAutoFit/>
          </a:bodyPr>
          <a:lstStyle/>
          <a:p>
            <a:pPr algn="ctr"/>
            <a:r>
              <a:rPr lang="en-US" sz="3600" b="1" i="1" dirty="0">
                <a:solidFill>
                  <a:srgbClr val="000000"/>
                </a:solidFill>
                <a:cs typeface="Verdana"/>
              </a:rPr>
              <a:t>Principles to Actions:</a:t>
            </a:r>
          </a:p>
          <a:p>
            <a:pPr algn="ctr"/>
            <a:r>
              <a:rPr lang="en-US" sz="3600" b="1" i="1" dirty="0">
                <a:solidFill>
                  <a:srgbClr val="000000"/>
                </a:solidFill>
                <a:cs typeface="Verdana"/>
              </a:rPr>
              <a:t>Ensuring Mathematical Success for All</a:t>
            </a:r>
            <a:endParaRPr lang="en-US" sz="3600" b="1" dirty="0"/>
          </a:p>
        </p:txBody>
      </p:sp>
    </p:spTree>
    <p:extLst>
      <p:ext uri="{BB962C8B-B14F-4D97-AF65-F5344CB8AC3E}">
        <p14:creationId xmlns:p14="http://schemas.microsoft.com/office/powerpoint/2010/main" val="258616144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14861 principles to action cover.psd"/>
          <p:cNvPicPr>
            <a:picLocks noChangeAspect="1"/>
          </p:cNvPicPr>
          <p:nvPr/>
        </p:nvPicPr>
        <p:blipFill>
          <a:blip r:embed="rId3" cstate="screen">
            <a:extLst>
              <a:ext uri="{BEBA8EAE-BF5A-486C-A8C5-ECC9F3942E4B}">
                <a14:imgProps xmlns:a14="http://schemas.microsoft.com/office/drawing/2010/main">
                  <a14:imgLayer r:embed="rId4">
                    <a14:imgEffect>
                      <a14:sharpenSoften amount="5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167642" y="172720"/>
            <a:ext cx="838199" cy="1230423"/>
          </a:xfrm>
          <a:prstGeom prst="rect">
            <a:avLst/>
          </a:prstGeom>
          <a:ln>
            <a:noFill/>
          </a:ln>
          <a:effectLst>
            <a:outerShdw blurRad="292100" dist="139700" dir="2700000" algn="tl" rotWithShape="0">
              <a:srgbClr val="333333">
                <a:alpha val="65000"/>
              </a:srgbClr>
            </a:outerShdw>
          </a:effectLst>
        </p:spPr>
      </p:pic>
      <p:sp>
        <p:nvSpPr>
          <p:cNvPr id="11" name="TextBox 10"/>
          <p:cNvSpPr txBox="1"/>
          <p:nvPr/>
        </p:nvSpPr>
        <p:spPr>
          <a:xfrm>
            <a:off x="1295400" y="914400"/>
            <a:ext cx="8488680" cy="4963823"/>
          </a:xfrm>
          <a:prstGeom prst="rect">
            <a:avLst/>
          </a:prstGeom>
          <a:noFill/>
        </p:spPr>
        <p:txBody>
          <a:bodyPr wrap="square" lIns="101882" tIns="50941" rIns="101882" bIns="50941" rtlCol="0">
            <a:spAutoFit/>
          </a:bodyPr>
          <a:lstStyle/>
          <a:p>
            <a:pPr>
              <a:spcAft>
                <a:spcPts val="669"/>
              </a:spcAft>
            </a:pPr>
            <a:r>
              <a:rPr lang="en-US" sz="3200" dirty="0" smtClean="0">
                <a:solidFill>
                  <a:srgbClr val="000000"/>
                </a:solidFill>
                <a:cs typeface="Verdana"/>
              </a:rPr>
              <a:t>Purposeful teacher questioning can be </a:t>
            </a:r>
            <a:br>
              <a:rPr lang="en-US" sz="3200" dirty="0" smtClean="0">
                <a:solidFill>
                  <a:srgbClr val="000000"/>
                </a:solidFill>
                <a:cs typeface="Verdana"/>
              </a:rPr>
            </a:br>
            <a:r>
              <a:rPr lang="en-US" sz="3200" dirty="0" smtClean="0">
                <a:solidFill>
                  <a:srgbClr val="000000"/>
                </a:solidFill>
                <a:cs typeface="Verdana"/>
              </a:rPr>
              <a:t>used to assess student understanding, </a:t>
            </a:r>
            <a:br>
              <a:rPr lang="en-US" sz="3200" dirty="0" smtClean="0">
                <a:solidFill>
                  <a:srgbClr val="000000"/>
                </a:solidFill>
                <a:cs typeface="Verdana"/>
              </a:rPr>
            </a:br>
            <a:r>
              <a:rPr lang="en-US" sz="3200" dirty="0" smtClean="0">
                <a:solidFill>
                  <a:srgbClr val="000000"/>
                </a:solidFill>
                <a:cs typeface="Verdana"/>
              </a:rPr>
              <a:t>as well as to advance student learning.</a:t>
            </a:r>
          </a:p>
          <a:p>
            <a:pPr>
              <a:spcAft>
                <a:spcPts val="669"/>
              </a:spcAft>
            </a:pPr>
            <a:endParaRPr lang="en-US" sz="3200" dirty="0">
              <a:solidFill>
                <a:srgbClr val="000000"/>
              </a:solidFill>
              <a:cs typeface="Verdana"/>
            </a:endParaRPr>
          </a:p>
          <a:p>
            <a:pPr>
              <a:spcAft>
                <a:spcPts val="669"/>
              </a:spcAft>
            </a:pPr>
            <a:r>
              <a:rPr lang="en-US" sz="3200" dirty="0" smtClean="0">
                <a:solidFill>
                  <a:srgbClr val="000000"/>
                </a:solidFill>
                <a:cs typeface="Verdana"/>
              </a:rPr>
              <a:t>What was the purpose of Ms. Bouchard’s questioning in:</a:t>
            </a:r>
          </a:p>
          <a:p>
            <a:pPr>
              <a:spcAft>
                <a:spcPts val="669"/>
              </a:spcAft>
            </a:pPr>
            <a:r>
              <a:rPr lang="en-US" sz="3200" dirty="0" smtClean="0">
                <a:solidFill>
                  <a:srgbClr val="000000"/>
                </a:solidFill>
                <a:cs typeface="Verdana"/>
              </a:rPr>
              <a:t> 	lines 30-32?</a:t>
            </a:r>
          </a:p>
          <a:p>
            <a:pPr>
              <a:spcAft>
                <a:spcPts val="669"/>
              </a:spcAft>
            </a:pPr>
            <a:r>
              <a:rPr lang="en-US" sz="3200" dirty="0" smtClean="0">
                <a:solidFill>
                  <a:srgbClr val="000000"/>
                </a:solidFill>
                <a:cs typeface="Verdana"/>
              </a:rPr>
              <a:t> 	lines 52-56?</a:t>
            </a:r>
            <a:endParaRPr lang="en-US" sz="3200" dirty="0">
              <a:solidFill>
                <a:srgbClr val="000000"/>
              </a:solidFill>
              <a:cs typeface="Verdana"/>
            </a:endParaRPr>
          </a:p>
          <a:p>
            <a:pPr>
              <a:spcAft>
                <a:spcPts val="669"/>
              </a:spcAft>
            </a:pPr>
            <a:r>
              <a:rPr lang="en-US" sz="3200" dirty="0" smtClean="0">
                <a:solidFill>
                  <a:srgbClr val="000000"/>
                </a:solidFill>
                <a:cs typeface="Verdana"/>
              </a:rPr>
              <a:t>	lines 72-77?</a:t>
            </a:r>
            <a:endParaRPr lang="en-US" sz="3200" dirty="0">
              <a:solidFill>
                <a:srgbClr val="000000"/>
              </a:solidFill>
              <a:cs typeface="Verdana"/>
            </a:endParaRPr>
          </a:p>
        </p:txBody>
      </p:sp>
      <p:pic>
        <p:nvPicPr>
          <p:cNvPr id="4" name="Picture 3" descr="8668-3.gif.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512481" y="0"/>
            <a:ext cx="1526583" cy="1371600"/>
          </a:xfrm>
          <a:prstGeom prst="rect">
            <a:avLst/>
          </a:prstGeom>
        </p:spPr>
      </p:pic>
    </p:spTree>
    <p:extLst>
      <p:ext uri="{BB962C8B-B14F-4D97-AF65-F5344CB8AC3E}">
        <p14:creationId xmlns:p14="http://schemas.microsoft.com/office/powerpoint/2010/main" val="147188202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1508760" cy="776777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dirty="0"/>
          </a:p>
        </p:txBody>
      </p:sp>
      <p:sp>
        <p:nvSpPr>
          <p:cNvPr id="5" name="Rectangle 4"/>
          <p:cNvSpPr/>
          <p:nvPr/>
        </p:nvSpPr>
        <p:spPr>
          <a:xfrm>
            <a:off x="0" y="1381760"/>
            <a:ext cx="1424940" cy="2677160"/>
          </a:xfrm>
          <a:prstGeom prst="rect">
            <a:avLst/>
          </a:prstGeom>
          <a:solidFill>
            <a:srgbClr val="154688"/>
          </a:solidFill>
          <a:ln>
            <a:solidFill>
              <a:srgbClr val="008080"/>
            </a:solid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a:p>
        </p:txBody>
      </p:sp>
      <p:sp>
        <p:nvSpPr>
          <p:cNvPr id="6" name="Rectangle 5"/>
          <p:cNvSpPr/>
          <p:nvPr/>
        </p:nvSpPr>
        <p:spPr>
          <a:xfrm>
            <a:off x="1508760" y="1381760"/>
            <a:ext cx="8549640" cy="2677160"/>
          </a:xfrm>
          <a:prstGeom prst="rect">
            <a:avLst/>
          </a:prstGeom>
          <a:solidFill>
            <a:schemeClr val="tx1">
              <a:lumMod val="75000"/>
            </a:schemeClr>
          </a:solidFill>
          <a:ln>
            <a:solidFill>
              <a:srgbClr val="008080"/>
            </a:solid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a:p>
        </p:txBody>
      </p:sp>
      <p:sp>
        <p:nvSpPr>
          <p:cNvPr id="8" name="Title 3"/>
          <p:cNvSpPr txBox="1">
            <a:spLocks/>
          </p:cNvSpPr>
          <p:nvPr/>
        </p:nvSpPr>
        <p:spPr>
          <a:xfrm>
            <a:off x="1676400" y="1554480"/>
            <a:ext cx="7795260" cy="2418080"/>
          </a:xfrm>
          <a:prstGeom prst="rect">
            <a:avLst/>
          </a:prstGeom>
        </p:spPr>
        <p:txBody>
          <a:bodyPr lIns="101882" tIns="50941" rIns="101882" bIns="50941" anchor="ct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pPr algn="l"/>
            <a:r>
              <a:rPr lang="en-US" sz="4500" dirty="0">
                <a:solidFill>
                  <a:srgbClr val="FFFFFF"/>
                </a:solidFill>
              </a:rPr>
              <a:t>Build procedural fluency from conceptual understanding.</a:t>
            </a:r>
          </a:p>
        </p:txBody>
      </p:sp>
      <p:sp>
        <p:nvSpPr>
          <p:cNvPr id="10" name="TextBox 9"/>
          <p:cNvSpPr txBox="1"/>
          <p:nvPr/>
        </p:nvSpPr>
        <p:spPr>
          <a:xfrm>
            <a:off x="1173480" y="4058921"/>
            <a:ext cx="8884920" cy="2211147"/>
          </a:xfrm>
          <a:prstGeom prst="rect">
            <a:avLst/>
          </a:prstGeom>
          <a:noFill/>
        </p:spPr>
        <p:txBody>
          <a:bodyPr wrap="square" lIns="101882" tIns="50941" rIns="101882" bIns="50941" rtlCol="0">
            <a:spAutoFit/>
          </a:bodyPr>
          <a:lstStyle/>
          <a:p>
            <a:pPr marL="316614"/>
            <a:r>
              <a:rPr lang="en-US" sz="3100" i="1" dirty="0">
                <a:solidFill>
                  <a:srgbClr val="000000"/>
                </a:solidFill>
              </a:rPr>
              <a:t>A rush to fluency undermines students’</a:t>
            </a:r>
          </a:p>
          <a:p>
            <a:pPr marL="316614"/>
            <a:r>
              <a:rPr lang="en-US" sz="3100" i="1" dirty="0">
                <a:solidFill>
                  <a:srgbClr val="000000"/>
                </a:solidFill>
              </a:rPr>
              <a:t>confidence and interest in mathematics and is considered a cause of mathematics anxiety.</a:t>
            </a:r>
            <a:r>
              <a:rPr lang="en-US" sz="3100" dirty="0">
                <a:solidFill>
                  <a:srgbClr val="000000"/>
                </a:solidFill>
              </a:rPr>
              <a:t> </a:t>
            </a:r>
          </a:p>
          <a:p>
            <a:endParaRPr lang="en-US" sz="2200" dirty="0">
              <a:solidFill>
                <a:srgbClr val="000000"/>
              </a:solidFill>
            </a:endParaRPr>
          </a:p>
          <a:p>
            <a:pPr marL="127353" algn="r">
              <a:lnSpc>
                <a:spcPct val="90000"/>
              </a:lnSpc>
            </a:pPr>
            <a:r>
              <a:rPr lang="en-US" sz="2400" dirty="0">
                <a:solidFill>
                  <a:srgbClr val="000000"/>
                </a:solidFill>
              </a:rPr>
              <a:t>(Ashcraft 2002; Ramirez Gunderson, Levine, &amp; Beilock, 2013)</a:t>
            </a:r>
          </a:p>
        </p:txBody>
      </p:sp>
      <p:sp>
        <p:nvSpPr>
          <p:cNvPr id="11" name="Rectangle 10"/>
          <p:cNvSpPr/>
          <p:nvPr/>
        </p:nvSpPr>
        <p:spPr>
          <a:xfrm>
            <a:off x="-14863" y="1468120"/>
            <a:ext cx="1508759" cy="2504440"/>
          </a:xfrm>
          <a:prstGeom prst="rect">
            <a:avLst/>
          </a:prstGeom>
        </p:spPr>
        <p:txBody>
          <a:bodyPr wrap="square" lIns="101882" tIns="50941" rIns="101882" bIns="50941" anchor="ctr">
            <a:noAutofit/>
          </a:bodyPr>
          <a:lstStyle/>
          <a:p>
            <a:pPr algn="ctr"/>
            <a:r>
              <a:rPr lang="en-US" sz="2500" dirty="0">
                <a:solidFill>
                  <a:schemeClr val="bg1"/>
                </a:solidFill>
              </a:rPr>
              <a:t>Math</a:t>
            </a:r>
          </a:p>
          <a:p>
            <a:pPr algn="ctr"/>
            <a:r>
              <a:rPr lang="en-US" sz="2500" dirty="0">
                <a:solidFill>
                  <a:schemeClr val="bg1"/>
                </a:solidFill>
              </a:rPr>
              <a:t>Teaching</a:t>
            </a:r>
          </a:p>
          <a:p>
            <a:pPr algn="ctr"/>
            <a:r>
              <a:rPr lang="en-US" sz="2500" dirty="0">
                <a:solidFill>
                  <a:schemeClr val="bg1"/>
                </a:solidFill>
              </a:rPr>
              <a:t>Practice</a:t>
            </a:r>
          </a:p>
          <a:p>
            <a:pPr algn="ctr"/>
            <a:r>
              <a:rPr lang="en-US" sz="2500" dirty="0">
                <a:solidFill>
                  <a:schemeClr val="bg1"/>
                </a:solidFill>
              </a:rPr>
              <a:t>6</a:t>
            </a:r>
          </a:p>
        </p:txBody>
      </p:sp>
    </p:spTree>
    <p:extLst>
      <p:ext uri="{BB962C8B-B14F-4D97-AF65-F5344CB8AC3E}">
        <p14:creationId xmlns:p14="http://schemas.microsoft.com/office/powerpoint/2010/main" val="410090078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586740" y="0"/>
            <a:ext cx="9505482" cy="1639423"/>
          </a:xfrm>
          <a:prstGeom prst="rect">
            <a:avLst/>
          </a:prstGeom>
          <a:solidFill>
            <a:schemeClr val="tx2">
              <a:lumMod val="50000"/>
            </a:schemeClr>
          </a:solidFill>
        </p:spPr>
        <p:txBody>
          <a:bodyPr vert="horz" lIns="101882" tIns="50941" rIns="101882" bIns="50941" rtlCol="0" anchor="ctr">
            <a:no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a:solidFill>
                  <a:srgbClr val="FFFFFF"/>
                </a:solidFill>
              </a:rPr>
              <a:t>Build procedural fluency </a:t>
            </a:r>
            <a:r>
              <a:rPr lang="en-US" dirty="0" smtClean="0">
                <a:solidFill>
                  <a:srgbClr val="FFFFFF"/>
                </a:solidFill>
              </a:rPr>
              <a:t/>
            </a:r>
            <a:br>
              <a:rPr lang="en-US" dirty="0" smtClean="0">
                <a:solidFill>
                  <a:srgbClr val="FFFFFF"/>
                </a:solidFill>
              </a:rPr>
            </a:br>
            <a:r>
              <a:rPr lang="en-US" dirty="0" smtClean="0">
                <a:solidFill>
                  <a:srgbClr val="FFFFFF"/>
                </a:solidFill>
              </a:rPr>
              <a:t>from </a:t>
            </a:r>
            <a:r>
              <a:rPr lang="en-US" dirty="0">
                <a:solidFill>
                  <a:srgbClr val="FFFFFF"/>
                </a:solidFill>
              </a:rPr>
              <a:t>conceptual understanding</a:t>
            </a:r>
          </a:p>
        </p:txBody>
      </p:sp>
      <p:pic>
        <p:nvPicPr>
          <p:cNvPr id="9" name="Picture 8" descr="14861 principles to action cover.psd"/>
          <p:cNvPicPr>
            <a:picLocks noChangeAspect="1"/>
          </p:cNvPicPr>
          <p:nvPr/>
        </p:nvPicPr>
        <p:blipFill>
          <a:blip r:embed="rId3" cstate="screen">
            <a:extLst>
              <a:ext uri="{BEBA8EAE-BF5A-486C-A8C5-ECC9F3942E4B}">
                <a14:imgProps xmlns:a14="http://schemas.microsoft.com/office/drawing/2010/main">
                  <a14:imgLayer r:embed="rId4">
                    <a14:imgEffect>
                      <a14:sharpenSoften amount="5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167642" y="172720"/>
            <a:ext cx="838199" cy="1230423"/>
          </a:xfrm>
          <a:prstGeom prst="rect">
            <a:avLst/>
          </a:prstGeom>
          <a:ln>
            <a:noFill/>
          </a:ln>
          <a:effectLst>
            <a:outerShdw blurRad="292100" dist="139700" dir="2700000" algn="tl" rotWithShape="0">
              <a:srgbClr val="333333">
                <a:alpha val="65000"/>
              </a:srgbClr>
            </a:outerShdw>
          </a:effectLst>
        </p:spPr>
      </p:pic>
      <p:sp>
        <p:nvSpPr>
          <p:cNvPr id="6" name="Rectangle 3"/>
          <p:cNvSpPr txBox="1">
            <a:spLocks noChangeArrowheads="1"/>
          </p:cNvSpPr>
          <p:nvPr/>
        </p:nvSpPr>
        <p:spPr>
          <a:xfrm>
            <a:off x="838200" y="2062480"/>
            <a:ext cx="9136380" cy="4490720"/>
          </a:xfrm>
          <a:prstGeom prst="rect">
            <a:avLst/>
          </a:prstGeom>
        </p:spPr>
        <p:txBody>
          <a:bodyPr vert="horz" lIns="101882" tIns="50941" rIns="101882" bIns="50941" rtlCol="0">
            <a:noAutofit/>
          </a:bodyPr>
          <a:lstStyle/>
          <a:p>
            <a:pPr marL="254706" indent="-254706">
              <a:spcAft>
                <a:spcPts val="2006"/>
              </a:spcAft>
            </a:pPr>
            <a:r>
              <a:rPr lang="en-US" sz="3200" dirty="0">
                <a:solidFill>
                  <a:srgbClr val="000000"/>
                </a:solidFill>
                <a:cs typeface="Verdana"/>
              </a:rPr>
              <a:t>Procedural Fluency should:</a:t>
            </a:r>
          </a:p>
          <a:p>
            <a:pPr marL="380291" indent="-380291">
              <a:spcAft>
                <a:spcPts val="2006"/>
              </a:spcAft>
              <a:buFont typeface="Arial"/>
              <a:buChar char="•"/>
            </a:pPr>
            <a:r>
              <a:rPr lang="en-US" sz="3200" dirty="0">
                <a:solidFill>
                  <a:srgbClr val="000000"/>
                </a:solidFill>
                <a:cs typeface="Verdana"/>
              </a:rPr>
              <a:t>Build </a:t>
            </a:r>
            <a:r>
              <a:rPr lang="en-US" sz="3200" spc="-67" dirty="0">
                <a:solidFill>
                  <a:srgbClr val="000000"/>
                </a:solidFill>
                <a:cs typeface="Verdana"/>
              </a:rPr>
              <a:t>on a </a:t>
            </a:r>
            <a:r>
              <a:rPr lang="en-US" sz="3200" dirty="0">
                <a:solidFill>
                  <a:srgbClr val="000000"/>
                </a:solidFill>
                <a:cs typeface="Verdana"/>
              </a:rPr>
              <a:t>foundation of </a:t>
            </a:r>
            <a:r>
              <a:rPr lang="en-US" sz="3200" spc="-67" dirty="0">
                <a:solidFill>
                  <a:srgbClr val="000000"/>
                </a:solidFill>
                <a:cs typeface="Verdana"/>
              </a:rPr>
              <a:t>conceptual understanding</a:t>
            </a:r>
            <a:r>
              <a:rPr lang="en-US" sz="3200" dirty="0">
                <a:solidFill>
                  <a:srgbClr val="000000"/>
                </a:solidFill>
                <a:cs typeface="Verdana"/>
              </a:rPr>
              <a:t>. </a:t>
            </a:r>
          </a:p>
          <a:p>
            <a:pPr marL="380291" indent="-380291">
              <a:spcAft>
                <a:spcPts val="2006"/>
              </a:spcAft>
              <a:buFont typeface="Arial"/>
              <a:buChar char="•"/>
            </a:pPr>
            <a:r>
              <a:rPr lang="en-US" sz="3200" dirty="0">
                <a:solidFill>
                  <a:srgbClr val="000000"/>
                </a:solidFill>
                <a:cs typeface="Verdana"/>
              </a:rPr>
              <a:t>Over time (months, years), result in known facts and generalized methods for solving problems. </a:t>
            </a:r>
          </a:p>
          <a:p>
            <a:pPr marL="380291" indent="-380291">
              <a:spcAft>
                <a:spcPts val="2006"/>
              </a:spcAft>
              <a:buFont typeface="Arial"/>
              <a:buChar char="•"/>
            </a:pPr>
            <a:r>
              <a:rPr lang="en-US" sz="3200" dirty="0">
                <a:solidFill>
                  <a:srgbClr val="000000"/>
                </a:solidFill>
                <a:cs typeface="Verdana"/>
              </a:rPr>
              <a:t>Enable students to flexibly choose among methods to solve contextual and mathematical problems.</a:t>
            </a:r>
          </a:p>
        </p:txBody>
      </p:sp>
      <p:sp>
        <p:nvSpPr>
          <p:cNvPr id="8" name="TextBox 7"/>
          <p:cNvSpPr txBox="1"/>
          <p:nvPr/>
        </p:nvSpPr>
        <p:spPr>
          <a:xfrm>
            <a:off x="670560" y="7086601"/>
            <a:ext cx="9387839" cy="685800"/>
          </a:xfrm>
          <a:prstGeom prst="rect">
            <a:avLst/>
          </a:prstGeom>
          <a:solidFill>
            <a:srgbClr val="D9D9D9"/>
          </a:solidFill>
        </p:spPr>
        <p:txBody>
          <a:bodyPr wrap="square" lIns="101882" tIns="50941" rIns="101882" bIns="50941" rtlCol="0" anchor="ctr">
            <a:noAutofit/>
          </a:bodyPr>
          <a:lstStyle/>
          <a:p>
            <a:r>
              <a:rPr lang="en-US" sz="1600" dirty="0">
                <a:solidFill>
                  <a:srgbClr val="000000"/>
                </a:solidFill>
              </a:rPr>
              <a:t>Baroody, 2006; Fuson &amp; Beckmann, 2012/2013; </a:t>
            </a:r>
            <a:r>
              <a:rPr lang="en-US" sz="1600" dirty="0" smtClean="0">
                <a:solidFill>
                  <a:srgbClr val="000000"/>
                </a:solidFill>
              </a:rPr>
              <a:t>Fuson</a:t>
            </a:r>
            <a:r>
              <a:rPr lang="en-US" sz="1600" dirty="0">
                <a:solidFill>
                  <a:srgbClr val="000000"/>
                </a:solidFill>
              </a:rPr>
              <a:t>, Kalchman, &amp; Bransford, 2005; Russell, 2006</a:t>
            </a:r>
          </a:p>
        </p:txBody>
      </p:sp>
    </p:spTree>
    <p:extLst>
      <p:ext uri="{BB962C8B-B14F-4D97-AF65-F5344CB8AC3E}">
        <p14:creationId xmlns:p14="http://schemas.microsoft.com/office/powerpoint/2010/main" val="80951623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715000" y="6477000"/>
            <a:ext cx="4343400" cy="1295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dirty="0"/>
          </a:p>
        </p:txBody>
      </p:sp>
      <p:sp>
        <p:nvSpPr>
          <p:cNvPr id="3" name="TextBox 2"/>
          <p:cNvSpPr txBox="1"/>
          <p:nvPr/>
        </p:nvSpPr>
        <p:spPr>
          <a:xfrm>
            <a:off x="3733800" y="259080"/>
            <a:ext cx="6324600" cy="2504440"/>
          </a:xfrm>
          <a:prstGeom prst="rect">
            <a:avLst/>
          </a:prstGeom>
          <a:solidFill>
            <a:srgbClr val="FFDB37"/>
          </a:solidFill>
        </p:spPr>
        <p:txBody>
          <a:bodyPr wrap="square" lIns="101882" tIns="50941" rIns="101882" bIns="50941" rtlCol="0" anchor="ctr">
            <a:noAutofit/>
          </a:bodyPr>
          <a:lstStyle/>
          <a:p>
            <a:pPr algn="ctr"/>
            <a:r>
              <a:rPr lang="en-US" sz="4000" dirty="0"/>
              <a:t>Fluency develops over time... and it builds </a:t>
            </a:r>
            <a:r>
              <a:rPr lang="en-US" sz="4000" u="sng" dirty="0"/>
              <a:t>from</a:t>
            </a:r>
            <a:r>
              <a:rPr lang="en-US" sz="4000" dirty="0"/>
              <a:t> </a:t>
            </a:r>
            <a:br>
              <a:rPr lang="en-US" sz="4000" dirty="0"/>
            </a:br>
            <a:r>
              <a:rPr lang="en-US" sz="4000" dirty="0"/>
              <a:t>conceptual understanding.</a:t>
            </a:r>
          </a:p>
        </p:txBody>
      </p:sp>
      <p:sp>
        <p:nvSpPr>
          <p:cNvPr id="4" name="TextBox 3"/>
          <p:cNvSpPr txBox="1"/>
          <p:nvPr/>
        </p:nvSpPr>
        <p:spPr>
          <a:xfrm>
            <a:off x="670560" y="7318942"/>
            <a:ext cx="5783580" cy="453458"/>
          </a:xfrm>
          <a:prstGeom prst="rect">
            <a:avLst/>
          </a:prstGeom>
          <a:noFill/>
        </p:spPr>
        <p:txBody>
          <a:bodyPr wrap="square" lIns="101882" tIns="50941" rIns="101882" bIns="50941" rtlCol="0">
            <a:spAutoFit/>
          </a:bodyPr>
          <a:lstStyle/>
          <a:p>
            <a:r>
              <a:rPr lang="en-US" sz="2200" i="1" dirty="0">
                <a:solidFill>
                  <a:srgbClr val="000000"/>
                </a:solidFill>
              </a:rPr>
              <a:t>Principles to Actions</a:t>
            </a:r>
            <a:r>
              <a:rPr lang="en-US" sz="2200" dirty="0">
                <a:solidFill>
                  <a:srgbClr val="000000"/>
                </a:solidFill>
              </a:rPr>
              <a:t> (NCTM, 2014, p. 42)</a:t>
            </a:r>
          </a:p>
        </p:txBody>
      </p:sp>
      <p:graphicFrame>
        <p:nvGraphicFramePr>
          <p:cNvPr id="7" name="Diagram 6"/>
          <p:cNvGraphicFramePr/>
          <p:nvPr>
            <p:extLst>
              <p:ext uri="{D42A27DB-BD31-4B8C-83A1-F6EECF244321}">
                <p14:modId xmlns:p14="http://schemas.microsoft.com/office/powerpoint/2010/main" val="1740550858"/>
              </p:ext>
            </p:extLst>
          </p:nvPr>
        </p:nvGraphicFramePr>
        <p:xfrm>
          <a:off x="1219200" y="1151036"/>
          <a:ext cx="7320284" cy="61641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515847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371600" y="1676400"/>
            <a:ext cx="8328660" cy="2725133"/>
          </a:xfrm>
          <a:prstGeom prst="rect">
            <a:avLst/>
          </a:prstGeom>
          <a:noFill/>
        </p:spPr>
        <p:txBody>
          <a:bodyPr wrap="square" lIns="101882" tIns="50941" rIns="101882" bIns="50941" rtlCol="0">
            <a:spAutoFit/>
          </a:bodyPr>
          <a:lstStyle/>
          <a:p>
            <a:pPr>
              <a:lnSpc>
                <a:spcPct val="110000"/>
              </a:lnSpc>
            </a:pPr>
            <a:r>
              <a:rPr lang="en-US" sz="3600" dirty="0">
                <a:solidFill>
                  <a:srgbClr val="000000"/>
                </a:solidFill>
              </a:rPr>
              <a:t>In what ways did </a:t>
            </a:r>
            <a:r>
              <a:rPr lang="en-US" sz="3600" dirty="0" smtClean="0">
                <a:solidFill>
                  <a:srgbClr val="000000"/>
                </a:solidFill>
              </a:rPr>
              <a:t>the Hungry Caterpillar lesson </a:t>
            </a:r>
            <a:r>
              <a:rPr lang="en-US" sz="3600" dirty="0">
                <a:solidFill>
                  <a:srgbClr val="000000"/>
                </a:solidFill>
              </a:rPr>
              <a:t>develop a foundation of conceptual understanding for building toward procedural fluency </a:t>
            </a:r>
            <a:r>
              <a:rPr lang="en-US" sz="3600" dirty="0" smtClean="0">
                <a:solidFill>
                  <a:srgbClr val="000000"/>
                </a:solidFill>
              </a:rPr>
              <a:t>for addition within 20?</a:t>
            </a:r>
            <a:endParaRPr lang="en-US" sz="3600" dirty="0">
              <a:solidFill>
                <a:srgbClr val="000000"/>
              </a:solidFill>
            </a:endParaRPr>
          </a:p>
          <a:p>
            <a:endParaRPr lang="en-US" sz="1200" dirty="0">
              <a:solidFill>
                <a:srgbClr val="000000"/>
              </a:solidFill>
            </a:endParaRPr>
          </a:p>
        </p:txBody>
      </p:sp>
      <p:pic>
        <p:nvPicPr>
          <p:cNvPr id="3" name="Picture 2" descr="8668-3.gif.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12481" y="0"/>
            <a:ext cx="1526583" cy="1371600"/>
          </a:xfrm>
          <a:prstGeom prst="rect">
            <a:avLst/>
          </a:prstGeom>
        </p:spPr>
      </p:pic>
    </p:spTree>
    <p:extLst>
      <p:ext uri="{BB962C8B-B14F-4D97-AF65-F5344CB8AC3E}">
        <p14:creationId xmlns:p14="http://schemas.microsoft.com/office/powerpoint/2010/main" val="76319563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8873" y="-17284"/>
            <a:ext cx="2076273" cy="778968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dirty="0"/>
          </a:p>
        </p:txBody>
      </p:sp>
      <p:pic>
        <p:nvPicPr>
          <p:cNvPr id="4" name="Picture 3" descr="Macintosh HD:Users:dmh:Desktop:stdwk-Beth-HungryCaterpillar:Cole-caterpillarwork.jpg"/>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2400" y="1066800"/>
            <a:ext cx="4359197" cy="4495800"/>
          </a:xfrm>
          <a:prstGeom prst="rect">
            <a:avLst/>
          </a:prstGeom>
          <a:noFill/>
          <a:ln>
            <a:solidFill>
              <a:srgbClr val="403152"/>
            </a:solidFill>
          </a:ln>
          <a:effectLst>
            <a:outerShdw blurRad="50800" dist="38100" dir="2700000">
              <a:srgbClr val="000000">
                <a:alpha val="43000"/>
              </a:srgbClr>
            </a:outerShdw>
          </a:effectLst>
        </p:spPr>
      </p:pic>
      <p:sp>
        <p:nvSpPr>
          <p:cNvPr id="7" name="Rectangle 6"/>
          <p:cNvSpPr/>
          <p:nvPr/>
        </p:nvSpPr>
        <p:spPr>
          <a:xfrm>
            <a:off x="1905000" y="5638800"/>
            <a:ext cx="1044099" cy="656875"/>
          </a:xfrm>
          <a:prstGeom prst="rect">
            <a:avLst/>
          </a:prstGeom>
          <a:solidFill>
            <a:srgbClr val="D9D9D9"/>
          </a:solidFill>
        </p:spPr>
        <p:txBody>
          <a:bodyPr wrap="none" lIns="101882" tIns="50941" rIns="101882" bIns="50941">
            <a:spAutoFit/>
          </a:bodyPr>
          <a:lstStyle/>
          <a:p>
            <a:r>
              <a:rPr lang="en-US" sz="3600" b="1" dirty="0" smtClean="0">
                <a:solidFill>
                  <a:srgbClr val="000000"/>
                </a:solidFill>
              </a:rPr>
              <a:t>Cole</a:t>
            </a:r>
            <a:endParaRPr lang="en-US" sz="3600" dirty="0">
              <a:solidFill>
                <a:srgbClr val="000000"/>
              </a:solidFill>
            </a:endParaRPr>
          </a:p>
        </p:txBody>
      </p:sp>
      <p:sp>
        <p:nvSpPr>
          <p:cNvPr id="8" name="TextBox 7"/>
          <p:cNvSpPr txBox="1"/>
          <p:nvPr/>
        </p:nvSpPr>
        <p:spPr>
          <a:xfrm>
            <a:off x="4648200" y="914400"/>
            <a:ext cx="5334000" cy="6381519"/>
          </a:xfrm>
          <a:prstGeom prst="rect">
            <a:avLst/>
          </a:prstGeom>
          <a:noFill/>
        </p:spPr>
        <p:txBody>
          <a:bodyPr wrap="square" lIns="101882" tIns="50941" rIns="101882" bIns="50941" rtlCol="0">
            <a:spAutoFit/>
          </a:bodyPr>
          <a:lstStyle/>
          <a:p>
            <a:pPr>
              <a:lnSpc>
                <a:spcPct val="110000"/>
              </a:lnSpc>
            </a:pPr>
            <a:r>
              <a:rPr lang="en-US" sz="3600" dirty="0" smtClean="0">
                <a:solidFill>
                  <a:srgbClr val="000000"/>
                </a:solidFill>
              </a:rPr>
              <a:t>How does Cole’s work show that he is moving toward procedural fluency?</a:t>
            </a:r>
          </a:p>
          <a:p>
            <a:pPr>
              <a:lnSpc>
                <a:spcPct val="110000"/>
              </a:lnSpc>
            </a:pPr>
            <a:endParaRPr lang="en-US" sz="3600" dirty="0">
              <a:solidFill>
                <a:srgbClr val="000000"/>
              </a:solidFill>
            </a:endParaRPr>
          </a:p>
          <a:p>
            <a:pPr>
              <a:lnSpc>
                <a:spcPct val="110000"/>
              </a:lnSpc>
            </a:pPr>
            <a:r>
              <a:rPr lang="en-US" sz="3600" dirty="0" smtClean="0">
                <a:solidFill>
                  <a:srgbClr val="000000"/>
                </a:solidFill>
              </a:rPr>
              <a:t>How did the teacher use his work to advance the learning of the class toward procedural fluency?</a:t>
            </a:r>
          </a:p>
          <a:p>
            <a:pPr>
              <a:lnSpc>
                <a:spcPct val="110000"/>
              </a:lnSpc>
            </a:pPr>
            <a:endParaRPr lang="en-US" sz="3600" dirty="0">
              <a:solidFill>
                <a:srgbClr val="000000"/>
              </a:solidFill>
            </a:endParaRPr>
          </a:p>
          <a:p>
            <a:pPr>
              <a:lnSpc>
                <a:spcPct val="110000"/>
              </a:lnSpc>
            </a:pPr>
            <a:endParaRPr lang="en-US" sz="3600" dirty="0">
              <a:solidFill>
                <a:srgbClr val="000000"/>
              </a:solidFill>
            </a:endParaRPr>
          </a:p>
          <a:p>
            <a:endParaRPr lang="en-US" sz="1200" dirty="0">
              <a:solidFill>
                <a:srgbClr val="000000"/>
              </a:solidFill>
            </a:endParaRPr>
          </a:p>
        </p:txBody>
      </p:sp>
    </p:spTree>
    <p:extLst>
      <p:ext uri="{BB962C8B-B14F-4D97-AF65-F5344CB8AC3E}">
        <p14:creationId xmlns:p14="http://schemas.microsoft.com/office/powerpoint/2010/main" val="81122283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1508760" cy="776777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dirty="0"/>
          </a:p>
        </p:txBody>
      </p:sp>
      <p:sp>
        <p:nvSpPr>
          <p:cNvPr id="5" name="Rectangle 4"/>
          <p:cNvSpPr/>
          <p:nvPr/>
        </p:nvSpPr>
        <p:spPr>
          <a:xfrm>
            <a:off x="0" y="1381760"/>
            <a:ext cx="1424940" cy="2677160"/>
          </a:xfrm>
          <a:prstGeom prst="rect">
            <a:avLst/>
          </a:prstGeom>
          <a:solidFill>
            <a:srgbClr val="154688"/>
          </a:solidFill>
          <a:ln>
            <a:solidFill>
              <a:srgbClr val="008080"/>
            </a:solid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a:p>
        </p:txBody>
      </p:sp>
      <p:sp>
        <p:nvSpPr>
          <p:cNvPr id="6" name="Rectangle 5"/>
          <p:cNvSpPr/>
          <p:nvPr/>
        </p:nvSpPr>
        <p:spPr>
          <a:xfrm>
            <a:off x="1508760" y="1381760"/>
            <a:ext cx="8549640" cy="2677160"/>
          </a:xfrm>
          <a:prstGeom prst="rect">
            <a:avLst/>
          </a:prstGeom>
          <a:solidFill>
            <a:schemeClr val="tx1">
              <a:lumMod val="75000"/>
            </a:schemeClr>
          </a:solidFill>
          <a:ln>
            <a:solidFill>
              <a:srgbClr val="008080"/>
            </a:solid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a:p>
        </p:txBody>
      </p:sp>
      <p:sp>
        <p:nvSpPr>
          <p:cNvPr id="8" name="Title 3"/>
          <p:cNvSpPr txBox="1">
            <a:spLocks/>
          </p:cNvSpPr>
          <p:nvPr/>
        </p:nvSpPr>
        <p:spPr>
          <a:xfrm>
            <a:off x="1676400" y="1554480"/>
            <a:ext cx="7795260" cy="2418080"/>
          </a:xfrm>
          <a:prstGeom prst="rect">
            <a:avLst/>
          </a:prstGeom>
        </p:spPr>
        <p:txBody>
          <a:bodyPr lIns="101882" tIns="50941" rIns="101882" bIns="50941" anchor="ct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pPr algn="l"/>
            <a:r>
              <a:rPr lang="en-US" sz="4500" dirty="0">
                <a:solidFill>
                  <a:srgbClr val="FFFFFF"/>
                </a:solidFill>
              </a:rPr>
              <a:t>Support productive struggle </a:t>
            </a:r>
            <a:br>
              <a:rPr lang="en-US" sz="4500" dirty="0">
                <a:solidFill>
                  <a:srgbClr val="FFFFFF"/>
                </a:solidFill>
              </a:rPr>
            </a:br>
            <a:r>
              <a:rPr lang="en-US" sz="4500" dirty="0">
                <a:solidFill>
                  <a:srgbClr val="FFFFFF"/>
                </a:solidFill>
              </a:rPr>
              <a:t>in learning mathematics.</a:t>
            </a:r>
          </a:p>
        </p:txBody>
      </p:sp>
      <p:sp>
        <p:nvSpPr>
          <p:cNvPr id="11" name="Rectangle 10"/>
          <p:cNvSpPr/>
          <p:nvPr/>
        </p:nvSpPr>
        <p:spPr>
          <a:xfrm>
            <a:off x="-14863" y="1468120"/>
            <a:ext cx="1508759" cy="2504440"/>
          </a:xfrm>
          <a:prstGeom prst="rect">
            <a:avLst/>
          </a:prstGeom>
        </p:spPr>
        <p:txBody>
          <a:bodyPr wrap="square" lIns="101882" tIns="50941" rIns="101882" bIns="50941" anchor="ctr">
            <a:noAutofit/>
          </a:bodyPr>
          <a:lstStyle/>
          <a:p>
            <a:pPr algn="ctr"/>
            <a:r>
              <a:rPr lang="en-US" sz="2500" dirty="0">
                <a:solidFill>
                  <a:schemeClr val="bg1"/>
                </a:solidFill>
              </a:rPr>
              <a:t>Math</a:t>
            </a:r>
          </a:p>
          <a:p>
            <a:pPr algn="ctr"/>
            <a:r>
              <a:rPr lang="en-US" sz="2500" dirty="0">
                <a:solidFill>
                  <a:schemeClr val="bg1"/>
                </a:solidFill>
              </a:rPr>
              <a:t>Teaching</a:t>
            </a:r>
          </a:p>
          <a:p>
            <a:pPr algn="ctr"/>
            <a:r>
              <a:rPr lang="en-US" sz="2500" dirty="0">
                <a:solidFill>
                  <a:schemeClr val="bg1"/>
                </a:solidFill>
              </a:rPr>
              <a:t>Practice</a:t>
            </a:r>
          </a:p>
          <a:p>
            <a:pPr algn="ctr"/>
            <a:r>
              <a:rPr lang="en-US" sz="2500" dirty="0">
                <a:solidFill>
                  <a:schemeClr val="bg1"/>
                </a:solidFill>
              </a:rPr>
              <a:t>7</a:t>
            </a:r>
          </a:p>
        </p:txBody>
      </p:sp>
      <p:sp>
        <p:nvSpPr>
          <p:cNvPr id="9" name="Rectangle 8"/>
          <p:cNvSpPr/>
          <p:nvPr/>
        </p:nvSpPr>
        <p:spPr>
          <a:xfrm>
            <a:off x="502920" y="4089957"/>
            <a:ext cx="9547809" cy="2905203"/>
          </a:xfrm>
          <a:prstGeom prst="rect">
            <a:avLst/>
          </a:prstGeom>
        </p:spPr>
        <p:txBody>
          <a:bodyPr wrap="square" lIns="101882" tIns="50941" rIns="101882" bIns="50941">
            <a:noAutofit/>
          </a:bodyPr>
          <a:lstStyle/>
          <a:p>
            <a:pPr marL="893241">
              <a:spcAft>
                <a:spcPts val="669"/>
              </a:spcAft>
            </a:pPr>
            <a:r>
              <a:rPr lang="en-US" sz="3100" i="1" dirty="0">
                <a:solidFill>
                  <a:srgbClr val="000000"/>
                </a:solidFill>
                <a:cs typeface="Verdana"/>
              </a:rPr>
              <a:t>The struggle we have in mind comes from solving problems that are within reach and grappling with key mathematical ideas that are comprehendible </a:t>
            </a:r>
            <a:r>
              <a:rPr lang="en-US" sz="3100" i="1" dirty="0" smtClean="0">
                <a:solidFill>
                  <a:srgbClr val="000000"/>
                </a:solidFill>
                <a:cs typeface="Verdana"/>
              </a:rPr>
              <a:t/>
            </a:r>
            <a:br>
              <a:rPr lang="en-US" sz="3100" i="1" dirty="0" smtClean="0">
                <a:solidFill>
                  <a:srgbClr val="000000"/>
                </a:solidFill>
                <a:cs typeface="Verdana"/>
              </a:rPr>
            </a:br>
            <a:r>
              <a:rPr lang="en-US" sz="3100" i="1" dirty="0" smtClean="0">
                <a:solidFill>
                  <a:srgbClr val="000000"/>
                </a:solidFill>
                <a:cs typeface="Verdana"/>
              </a:rPr>
              <a:t>but </a:t>
            </a:r>
            <a:r>
              <a:rPr lang="en-US" sz="3100" i="1" dirty="0">
                <a:solidFill>
                  <a:srgbClr val="000000"/>
                </a:solidFill>
                <a:cs typeface="Verdana"/>
              </a:rPr>
              <a:t>not yet well formed.</a:t>
            </a:r>
            <a:endParaRPr lang="en-US" sz="1200" dirty="0">
              <a:solidFill>
                <a:srgbClr val="000000"/>
              </a:solidFill>
            </a:endParaRPr>
          </a:p>
          <a:p>
            <a:pPr algn="r"/>
            <a:r>
              <a:rPr lang="en-US" dirty="0">
                <a:solidFill>
                  <a:srgbClr val="000000"/>
                </a:solidFill>
              </a:rPr>
              <a:t>(</a:t>
            </a:r>
            <a:r>
              <a:rPr lang="en-US" dirty="0">
                <a:solidFill>
                  <a:srgbClr val="000000"/>
                </a:solidFill>
                <a:cs typeface="Verdana"/>
              </a:rPr>
              <a:t>Hiebert, Carpenter, Fennema, Fuson, </a:t>
            </a:r>
            <a:r>
              <a:rPr lang="en-US" dirty="0" smtClean="0">
                <a:solidFill>
                  <a:srgbClr val="000000"/>
                </a:solidFill>
                <a:cs typeface="Verdana"/>
              </a:rPr>
              <a:t/>
            </a:r>
            <a:br>
              <a:rPr lang="en-US" dirty="0" smtClean="0">
                <a:solidFill>
                  <a:srgbClr val="000000"/>
                </a:solidFill>
                <a:cs typeface="Verdana"/>
              </a:rPr>
            </a:br>
            <a:r>
              <a:rPr lang="en-US" dirty="0" smtClean="0">
                <a:solidFill>
                  <a:srgbClr val="000000"/>
                </a:solidFill>
                <a:cs typeface="Verdana"/>
              </a:rPr>
              <a:t>Human</a:t>
            </a:r>
            <a:r>
              <a:rPr lang="en-US" dirty="0">
                <a:solidFill>
                  <a:srgbClr val="000000"/>
                </a:solidFill>
                <a:cs typeface="Verdana"/>
              </a:rPr>
              <a:t>, Murray, Olivier, &amp; Wearne, 1996</a:t>
            </a:r>
            <a:r>
              <a:rPr lang="en-US" dirty="0">
                <a:solidFill>
                  <a:srgbClr val="000000"/>
                </a:solidFill>
              </a:rPr>
              <a:t>)</a:t>
            </a:r>
            <a:r>
              <a:rPr lang="en-US" sz="1800" dirty="0">
                <a:solidFill>
                  <a:srgbClr val="000000"/>
                </a:solidFill>
              </a:rPr>
              <a:t> </a:t>
            </a:r>
          </a:p>
        </p:txBody>
      </p:sp>
    </p:spTree>
    <p:extLst>
      <p:ext uri="{BB962C8B-B14F-4D97-AF65-F5344CB8AC3E}">
        <p14:creationId xmlns:p14="http://schemas.microsoft.com/office/powerpoint/2010/main" val="296952048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586740" y="0"/>
            <a:ext cx="9505482" cy="1639423"/>
          </a:xfrm>
          <a:prstGeom prst="rect">
            <a:avLst/>
          </a:prstGeom>
          <a:solidFill>
            <a:schemeClr val="tx2">
              <a:lumMod val="50000"/>
            </a:schemeClr>
          </a:solidFill>
        </p:spPr>
        <p:txBody>
          <a:bodyPr vert="horz" lIns="101882" tIns="50941" rIns="101882" bIns="50941" rtlCol="0" anchor="ctr">
            <a:no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a:solidFill>
                  <a:srgbClr val="FFFFFF"/>
                </a:solidFill>
              </a:rPr>
              <a:t>Support productive struggle </a:t>
            </a:r>
            <a:br>
              <a:rPr lang="en-US" dirty="0">
                <a:solidFill>
                  <a:srgbClr val="FFFFFF"/>
                </a:solidFill>
              </a:rPr>
            </a:br>
            <a:r>
              <a:rPr lang="en-US" dirty="0">
                <a:solidFill>
                  <a:srgbClr val="FFFFFF"/>
                </a:solidFill>
              </a:rPr>
              <a:t>in learning mathematics</a:t>
            </a:r>
          </a:p>
        </p:txBody>
      </p:sp>
      <p:pic>
        <p:nvPicPr>
          <p:cNvPr id="9" name="Picture 8" descr="14861 principles to action cover.psd"/>
          <p:cNvPicPr>
            <a:picLocks noChangeAspect="1"/>
          </p:cNvPicPr>
          <p:nvPr/>
        </p:nvPicPr>
        <p:blipFill>
          <a:blip r:embed="rId3" cstate="screen">
            <a:extLst>
              <a:ext uri="{BEBA8EAE-BF5A-486C-A8C5-ECC9F3942E4B}">
                <a14:imgProps xmlns:a14="http://schemas.microsoft.com/office/drawing/2010/main">
                  <a14:imgLayer r:embed="rId4">
                    <a14:imgEffect>
                      <a14:sharpenSoften amount="5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167642" y="172720"/>
            <a:ext cx="838199" cy="1230423"/>
          </a:xfrm>
          <a:prstGeom prst="rect">
            <a:avLst/>
          </a:prstGeom>
          <a:ln>
            <a:noFill/>
          </a:ln>
          <a:effectLst>
            <a:outerShdw blurRad="292100" dist="139700" dir="2700000" algn="tl" rotWithShape="0">
              <a:srgbClr val="333333">
                <a:alpha val="65000"/>
              </a:srgbClr>
            </a:outerShdw>
          </a:effectLst>
        </p:spPr>
      </p:pic>
      <p:sp>
        <p:nvSpPr>
          <p:cNvPr id="6" name="Rectangle 3"/>
          <p:cNvSpPr txBox="1">
            <a:spLocks noChangeArrowheads="1"/>
          </p:cNvSpPr>
          <p:nvPr/>
        </p:nvSpPr>
        <p:spPr>
          <a:xfrm>
            <a:off x="670560" y="1899920"/>
            <a:ext cx="9083040" cy="4490720"/>
          </a:xfrm>
          <a:prstGeom prst="rect">
            <a:avLst/>
          </a:prstGeom>
        </p:spPr>
        <p:txBody>
          <a:bodyPr vert="horz" lIns="101882" tIns="50941" rIns="101882" bIns="50941" rtlCol="0">
            <a:noAutofit/>
          </a:bodyPr>
          <a:lstStyle/>
          <a:p>
            <a:pPr marL="254706" indent="-254706">
              <a:spcAft>
                <a:spcPts val="1337"/>
              </a:spcAft>
            </a:pPr>
            <a:r>
              <a:rPr lang="en-US" sz="3200" dirty="0">
                <a:solidFill>
                  <a:srgbClr val="000000"/>
                </a:solidFill>
                <a:cs typeface="Verdana"/>
              </a:rPr>
              <a:t>Productive Struggle should:</a:t>
            </a:r>
          </a:p>
          <a:p>
            <a:pPr marL="509412" indent="-509412">
              <a:spcAft>
                <a:spcPts val="1337"/>
              </a:spcAft>
              <a:buFont typeface="Arial"/>
              <a:buChar char="•"/>
            </a:pPr>
            <a:r>
              <a:rPr lang="en-US" sz="3200" dirty="0">
                <a:solidFill>
                  <a:srgbClr val="000000"/>
                </a:solidFill>
                <a:cs typeface="Verdana"/>
              </a:rPr>
              <a:t>Be considered essential to learning mathematics with understanding.</a:t>
            </a:r>
          </a:p>
          <a:p>
            <a:pPr marL="509412" indent="-509412">
              <a:spcAft>
                <a:spcPts val="1337"/>
              </a:spcAft>
              <a:buFont typeface="Arial"/>
              <a:buChar char="•"/>
            </a:pPr>
            <a:r>
              <a:rPr lang="en-US" sz="3200" dirty="0">
                <a:solidFill>
                  <a:srgbClr val="000000"/>
                </a:solidFill>
                <a:cs typeface="Verdana"/>
              </a:rPr>
              <a:t>Develop students’ capacity to persevere in the face of challenge.</a:t>
            </a:r>
          </a:p>
          <a:p>
            <a:pPr marL="509412" indent="-509412">
              <a:spcAft>
                <a:spcPts val="1337"/>
              </a:spcAft>
              <a:buFont typeface="Arial"/>
              <a:buChar char="•"/>
            </a:pPr>
            <a:r>
              <a:rPr lang="en-US" sz="3200" dirty="0">
                <a:solidFill>
                  <a:srgbClr val="000000"/>
                </a:solidFill>
                <a:cs typeface="Verdana"/>
              </a:rPr>
              <a:t>Help students realize that they are capable of doing well in mathematics with </a:t>
            </a:r>
            <a:r>
              <a:rPr lang="en-US" sz="3200" dirty="0" smtClean="0">
                <a:solidFill>
                  <a:srgbClr val="000000"/>
                </a:solidFill>
                <a:cs typeface="Verdana"/>
              </a:rPr>
              <a:t>effort in using appropriate strategies.</a:t>
            </a:r>
            <a:endParaRPr lang="en-US" sz="3200" dirty="0">
              <a:solidFill>
                <a:srgbClr val="000000"/>
              </a:solidFill>
              <a:cs typeface="Verdana"/>
            </a:endParaRPr>
          </a:p>
        </p:txBody>
      </p:sp>
      <p:sp>
        <p:nvSpPr>
          <p:cNvPr id="10" name="TextBox 9"/>
          <p:cNvSpPr txBox="1"/>
          <p:nvPr/>
        </p:nvSpPr>
        <p:spPr>
          <a:xfrm>
            <a:off x="670561" y="7083563"/>
            <a:ext cx="9387839" cy="685800"/>
          </a:xfrm>
          <a:prstGeom prst="rect">
            <a:avLst/>
          </a:prstGeom>
          <a:solidFill>
            <a:srgbClr val="D9D9D9"/>
          </a:solidFill>
        </p:spPr>
        <p:txBody>
          <a:bodyPr wrap="square" lIns="101882" tIns="50941" rIns="101882" bIns="50941" rtlCol="0" anchor="ctr">
            <a:noAutofit/>
          </a:bodyPr>
          <a:lstStyle/>
          <a:p>
            <a:r>
              <a:rPr lang="en-US" sz="1600" dirty="0">
                <a:solidFill>
                  <a:srgbClr val="000000"/>
                </a:solidFill>
              </a:rPr>
              <a:t>Black, Trzesniewski, &amp; Dweck, 2007; Dweck, 2008; </a:t>
            </a:r>
            <a:r>
              <a:rPr lang="en-US" sz="1600" dirty="0" smtClean="0">
                <a:solidFill>
                  <a:srgbClr val="000000"/>
                </a:solidFill>
              </a:rPr>
              <a:t>Hiebert </a:t>
            </a:r>
            <a:r>
              <a:rPr lang="en-US" sz="1600" dirty="0">
                <a:solidFill>
                  <a:srgbClr val="000000"/>
                </a:solidFill>
              </a:rPr>
              <a:t>&amp; Grouws, 2007; Kapur, 2010; Warshauer, 2011</a:t>
            </a:r>
          </a:p>
        </p:txBody>
      </p:sp>
    </p:spTree>
    <p:extLst>
      <p:ext uri="{BB962C8B-B14F-4D97-AF65-F5344CB8AC3E}">
        <p14:creationId xmlns:p14="http://schemas.microsoft.com/office/powerpoint/2010/main" val="169990646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14861 principles to action cover.psd"/>
          <p:cNvPicPr>
            <a:picLocks noChangeAspect="1"/>
          </p:cNvPicPr>
          <p:nvPr/>
        </p:nvPicPr>
        <p:blipFill>
          <a:blip r:embed="rId3" cstate="screen">
            <a:extLst>
              <a:ext uri="{BEBA8EAE-BF5A-486C-A8C5-ECC9F3942E4B}">
                <a14:imgProps xmlns:a14="http://schemas.microsoft.com/office/drawing/2010/main">
                  <a14:imgLayer r:embed="rId4">
                    <a14:imgEffect>
                      <a14:sharpenSoften amount="5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167642" y="172720"/>
            <a:ext cx="838199" cy="1230423"/>
          </a:xfrm>
          <a:prstGeom prst="rect">
            <a:avLst/>
          </a:prstGeom>
          <a:ln>
            <a:noFill/>
          </a:ln>
          <a:effectLst>
            <a:outerShdw blurRad="292100" dist="139700" dir="2700000" algn="tl" rotWithShape="0">
              <a:srgbClr val="333333">
                <a:alpha val="65000"/>
              </a:srgbClr>
            </a:outerShdw>
          </a:effectLst>
        </p:spPr>
      </p:pic>
      <p:sp>
        <p:nvSpPr>
          <p:cNvPr id="11" name="TextBox 10"/>
          <p:cNvSpPr txBox="1"/>
          <p:nvPr/>
        </p:nvSpPr>
        <p:spPr>
          <a:xfrm>
            <a:off x="914400" y="1600200"/>
            <a:ext cx="8991600" cy="4974466"/>
          </a:xfrm>
          <a:prstGeom prst="rect">
            <a:avLst/>
          </a:prstGeom>
          <a:noFill/>
        </p:spPr>
        <p:txBody>
          <a:bodyPr wrap="square" lIns="101882" tIns="50941" rIns="101882" bIns="50941" rtlCol="0">
            <a:spAutoFit/>
          </a:bodyPr>
          <a:lstStyle/>
          <a:p>
            <a:pPr>
              <a:spcAft>
                <a:spcPts val="2674"/>
              </a:spcAft>
            </a:pPr>
            <a:r>
              <a:rPr lang="en-US" sz="3400" dirty="0">
                <a:solidFill>
                  <a:srgbClr val="000000"/>
                </a:solidFill>
                <a:cs typeface="Verdana"/>
              </a:rPr>
              <a:t>How </a:t>
            </a:r>
            <a:r>
              <a:rPr lang="en-US" sz="3400" dirty="0" smtClean="0">
                <a:solidFill>
                  <a:srgbClr val="000000"/>
                </a:solidFill>
                <a:cs typeface="Verdana"/>
              </a:rPr>
              <a:t>did Ms. Bouchard support </a:t>
            </a:r>
            <a:r>
              <a:rPr lang="en-US" sz="3400" dirty="0">
                <a:solidFill>
                  <a:srgbClr val="000000"/>
                </a:solidFill>
                <a:cs typeface="Verdana"/>
              </a:rPr>
              <a:t>productive struggle among </a:t>
            </a:r>
            <a:r>
              <a:rPr lang="en-US" sz="3400" dirty="0" smtClean="0">
                <a:solidFill>
                  <a:srgbClr val="000000"/>
                </a:solidFill>
                <a:cs typeface="Verdana"/>
              </a:rPr>
              <a:t>her students</a:t>
            </a:r>
            <a:r>
              <a:rPr lang="en-US" sz="3400" dirty="0">
                <a:solidFill>
                  <a:srgbClr val="000000"/>
                </a:solidFill>
                <a:cs typeface="Verdana"/>
              </a:rPr>
              <a:t>, individually and collectively, as they grappled with important mathematical ideas and relationships?</a:t>
            </a:r>
          </a:p>
          <a:p>
            <a:pPr>
              <a:spcAft>
                <a:spcPts val="2674"/>
              </a:spcAft>
            </a:pPr>
            <a:r>
              <a:rPr lang="en-US" sz="3400" dirty="0">
                <a:solidFill>
                  <a:srgbClr val="000000"/>
                </a:solidFill>
              </a:rPr>
              <a:t>At which points in the lesson might </a:t>
            </a:r>
            <a:r>
              <a:rPr lang="en-US" sz="3400" dirty="0" smtClean="0">
                <a:solidFill>
                  <a:srgbClr val="000000"/>
                </a:solidFill>
              </a:rPr>
              <a:t>Ms. Bouchard have </a:t>
            </a:r>
            <a:r>
              <a:rPr lang="en-US" sz="3400" dirty="0">
                <a:solidFill>
                  <a:srgbClr val="000000"/>
                </a:solidFill>
              </a:rPr>
              <a:t>consciously restrained himself from </a:t>
            </a:r>
            <a:r>
              <a:rPr lang="en-US" sz="3400" dirty="0" smtClean="0">
                <a:solidFill>
                  <a:srgbClr val="000000"/>
                </a:solidFill>
              </a:rPr>
              <a:t>“</a:t>
            </a:r>
            <a:r>
              <a:rPr lang="en-US" sz="3400" dirty="0">
                <a:solidFill>
                  <a:srgbClr val="000000"/>
                </a:solidFill>
              </a:rPr>
              <a:t>taking over” the thinking of </a:t>
            </a:r>
            <a:r>
              <a:rPr lang="en-US" sz="3400" dirty="0" smtClean="0">
                <a:solidFill>
                  <a:srgbClr val="000000"/>
                </a:solidFill>
              </a:rPr>
              <a:t>her students</a:t>
            </a:r>
            <a:r>
              <a:rPr lang="en-US" sz="3400" dirty="0">
                <a:solidFill>
                  <a:srgbClr val="000000"/>
                </a:solidFill>
              </a:rPr>
              <a:t>?</a:t>
            </a:r>
          </a:p>
          <a:p>
            <a:pPr>
              <a:spcAft>
                <a:spcPts val="2674"/>
              </a:spcAft>
            </a:pPr>
            <a:endParaRPr lang="en-US" sz="3400" dirty="0">
              <a:solidFill>
                <a:srgbClr val="000000"/>
              </a:solidFill>
              <a:cs typeface="Verdana"/>
            </a:endParaRPr>
          </a:p>
        </p:txBody>
      </p:sp>
      <p:pic>
        <p:nvPicPr>
          <p:cNvPr id="4" name="Picture 3" descr="8668-3.gif.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512481" y="0"/>
            <a:ext cx="1526583" cy="1371600"/>
          </a:xfrm>
          <a:prstGeom prst="rect">
            <a:avLst/>
          </a:prstGeom>
        </p:spPr>
      </p:pic>
    </p:spTree>
    <p:extLst>
      <p:ext uri="{BB962C8B-B14F-4D97-AF65-F5344CB8AC3E}">
        <p14:creationId xmlns:p14="http://schemas.microsoft.com/office/powerpoint/2010/main" val="77791406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1508760" cy="776777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dirty="0"/>
          </a:p>
        </p:txBody>
      </p:sp>
      <p:sp>
        <p:nvSpPr>
          <p:cNvPr id="5" name="Rectangle 4"/>
          <p:cNvSpPr/>
          <p:nvPr/>
        </p:nvSpPr>
        <p:spPr>
          <a:xfrm>
            <a:off x="0" y="1381760"/>
            <a:ext cx="1424940" cy="2677160"/>
          </a:xfrm>
          <a:prstGeom prst="rect">
            <a:avLst/>
          </a:prstGeom>
          <a:solidFill>
            <a:srgbClr val="154688"/>
          </a:solidFill>
          <a:ln>
            <a:solidFill>
              <a:srgbClr val="008080"/>
            </a:solid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a:p>
        </p:txBody>
      </p:sp>
      <p:sp>
        <p:nvSpPr>
          <p:cNvPr id="6" name="Rectangle 5"/>
          <p:cNvSpPr/>
          <p:nvPr/>
        </p:nvSpPr>
        <p:spPr>
          <a:xfrm>
            <a:off x="1508760" y="1381760"/>
            <a:ext cx="8549640" cy="2677160"/>
          </a:xfrm>
          <a:prstGeom prst="rect">
            <a:avLst/>
          </a:prstGeom>
          <a:solidFill>
            <a:schemeClr val="tx1">
              <a:lumMod val="75000"/>
            </a:schemeClr>
          </a:solidFill>
          <a:ln>
            <a:solidFill>
              <a:srgbClr val="008080"/>
            </a:solidFill>
          </a:ln>
          <a:effectLst/>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pPr algn="ctr"/>
            <a:endParaRPr lang="en-US"/>
          </a:p>
        </p:txBody>
      </p:sp>
      <p:sp>
        <p:nvSpPr>
          <p:cNvPr id="8" name="Title 3"/>
          <p:cNvSpPr txBox="1">
            <a:spLocks/>
          </p:cNvSpPr>
          <p:nvPr/>
        </p:nvSpPr>
        <p:spPr>
          <a:xfrm>
            <a:off x="1676400" y="1554480"/>
            <a:ext cx="7795260" cy="2418080"/>
          </a:xfrm>
          <a:prstGeom prst="rect">
            <a:avLst/>
          </a:prstGeom>
        </p:spPr>
        <p:txBody>
          <a:bodyPr lIns="101882" tIns="50941" rIns="101882" bIns="50941" anchor="ctr">
            <a:norm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pPr algn="l"/>
            <a:r>
              <a:rPr lang="en-US" sz="4500" dirty="0">
                <a:solidFill>
                  <a:srgbClr val="FFFFFF"/>
                </a:solidFill>
              </a:rPr>
              <a:t>Elicit and use evidence </a:t>
            </a:r>
          </a:p>
          <a:p>
            <a:pPr algn="l"/>
            <a:r>
              <a:rPr lang="en-US" sz="4500" dirty="0">
                <a:solidFill>
                  <a:srgbClr val="FFFFFF"/>
                </a:solidFill>
              </a:rPr>
              <a:t>of student thinking.</a:t>
            </a:r>
          </a:p>
        </p:txBody>
      </p:sp>
      <p:sp>
        <p:nvSpPr>
          <p:cNvPr id="11" name="Rectangle 10"/>
          <p:cNvSpPr/>
          <p:nvPr/>
        </p:nvSpPr>
        <p:spPr>
          <a:xfrm>
            <a:off x="-14863" y="1468120"/>
            <a:ext cx="1508759" cy="2504440"/>
          </a:xfrm>
          <a:prstGeom prst="rect">
            <a:avLst/>
          </a:prstGeom>
        </p:spPr>
        <p:txBody>
          <a:bodyPr wrap="square" lIns="101882" tIns="50941" rIns="101882" bIns="50941" anchor="ctr">
            <a:noAutofit/>
          </a:bodyPr>
          <a:lstStyle/>
          <a:p>
            <a:pPr algn="ctr"/>
            <a:r>
              <a:rPr lang="en-US" sz="2500" dirty="0">
                <a:solidFill>
                  <a:schemeClr val="bg1"/>
                </a:solidFill>
              </a:rPr>
              <a:t>Math</a:t>
            </a:r>
          </a:p>
          <a:p>
            <a:pPr algn="ctr"/>
            <a:r>
              <a:rPr lang="en-US" sz="2500" dirty="0">
                <a:solidFill>
                  <a:schemeClr val="bg1"/>
                </a:solidFill>
              </a:rPr>
              <a:t>Teaching</a:t>
            </a:r>
          </a:p>
          <a:p>
            <a:pPr algn="ctr"/>
            <a:r>
              <a:rPr lang="en-US" sz="2500" dirty="0">
                <a:solidFill>
                  <a:schemeClr val="bg1"/>
                </a:solidFill>
              </a:rPr>
              <a:t>Practice</a:t>
            </a:r>
          </a:p>
          <a:p>
            <a:pPr algn="ctr"/>
            <a:r>
              <a:rPr lang="en-US" sz="2500" dirty="0">
                <a:solidFill>
                  <a:schemeClr val="bg1"/>
                </a:solidFill>
              </a:rPr>
              <a:t>8</a:t>
            </a:r>
          </a:p>
        </p:txBody>
      </p:sp>
      <p:sp>
        <p:nvSpPr>
          <p:cNvPr id="9" name="Rectangle 8"/>
          <p:cNvSpPr/>
          <p:nvPr/>
        </p:nvSpPr>
        <p:spPr>
          <a:xfrm>
            <a:off x="754380" y="4089958"/>
            <a:ext cx="9296349" cy="2738185"/>
          </a:xfrm>
          <a:prstGeom prst="rect">
            <a:avLst/>
          </a:prstGeom>
        </p:spPr>
        <p:txBody>
          <a:bodyPr wrap="square" lIns="101882" tIns="50941" rIns="101882" bIns="50941">
            <a:spAutoFit/>
          </a:bodyPr>
          <a:lstStyle/>
          <a:p>
            <a:pPr>
              <a:spcAft>
                <a:spcPts val="2006"/>
              </a:spcAft>
            </a:pPr>
            <a:r>
              <a:rPr lang="en-US" sz="3100" i="1" dirty="0">
                <a:solidFill>
                  <a:srgbClr val="000000"/>
                </a:solidFill>
              </a:rPr>
              <a:t>Teachers using assessment for learning continually look for ways in which they can generate evidence of student learning, and they use this evidence to adapt their instruction to better meet their students’ learning needs.</a:t>
            </a:r>
          </a:p>
          <a:p>
            <a:pPr algn="r"/>
            <a:r>
              <a:rPr lang="en-US" sz="2700" dirty="0">
                <a:solidFill>
                  <a:srgbClr val="000000"/>
                </a:solidFill>
              </a:rPr>
              <a:t>(Leahy, Lyon, Thompson, &amp; Wiliam, 2005, p. 23) </a:t>
            </a:r>
          </a:p>
        </p:txBody>
      </p:sp>
    </p:spTree>
    <p:extLst>
      <p:ext uri="{BB962C8B-B14F-4D97-AF65-F5344CB8AC3E}">
        <p14:creationId xmlns:p14="http://schemas.microsoft.com/office/powerpoint/2010/main" val="155083775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1209989427"/>
              </p:ext>
            </p:extLst>
          </p:nvPr>
        </p:nvGraphicFramePr>
        <p:xfrm>
          <a:off x="1508760" y="259080"/>
          <a:ext cx="8465820" cy="66497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ounded Rectangle 2"/>
          <p:cNvSpPr/>
          <p:nvPr/>
        </p:nvSpPr>
        <p:spPr>
          <a:xfrm>
            <a:off x="838202" y="1036321"/>
            <a:ext cx="3771899" cy="5152814"/>
          </a:xfrm>
          <a:prstGeom prst="roundRect">
            <a:avLst/>
          </a:prstGeom>
          <a:solidFill>
            <a:srgbClr val="FFFFFF"/>
          </a:solidFill>
        </p:spPr>
        <p:style>
          <a:lnRef idx="1">
            <a:schemeClr val="accent1"/>
          </a:lnRef>
          <a:fillRef idx="3">
            <a:schemeClr val="accent1"/>
          </a:fillRef>
          <a:effectRef idx="2">
            <a:schemeClr val="accent1"/>
          </a:effectRef>
          <a:fontRef idx="minor">
            <a:schemeClr val="lt1"/>
          </a:fontRef>
        </p:style>
        <p:txBody>
          <a:bodyPr lIns="101882" tIns="50941" rIns="101882" bIns="50941" rtlCol="0" anchor="ctr"/>
          <a:lstStyle/>
          <a:p>
            <a:r>
              <a:rPr lang="en-US" sz="4500" b="1" dirty="0">
                <a:solidFill>
                  <a:srgbClr val="000040"/>
                </a:solidFill>
              </a:rPr>
              <a:t>Guiding</a:t>
            </a:r>
          </a:p>
          <a:p>
            <a:r>
              <a:rPr lang="en-US" sz="4500" b="1" dirty="0">
                <a:solidFill>
                  <a:srgbClr val="000040"/>
                </a:solidFill>
              </a:rPr>
              <a:t>Principles </a:t>
            </a:r>
          </a:p>
          <a:p>
            <a:r>
              <a:rPr lang="en-US" sz="4500" b="1" dirty="0">
                <a:solidFill>
                  <a:srgbClr val="000040"/>
                </a:solidFill>
              </a:rPr>
              <a:t>for </a:t>
            </a:r>
          </a:p>
          <a:p>
            <a:r>
              <a:rPr lang="en-US" sz="4500" b="1" dirty="0">
                <a:solidFill>
                  <a:srgbClr val="000040"/>
                </a:solidFill>
              </a:rPr>
              <a:t>School </a:t>
            </a:r>
          </a:p>
          <a:p>
            <a:r>
              <a:rPr lang="en-US" sz="4500" b="1" dirty="0">
                <a:solidFill>
                  <a:srgbClr val="000040"/>
                </a:solidFill>
              </a:rPr>
              <a:t>Mathematics</a:t>
            </a:r>
          </a:p>
        </p:txBody>
      </p:sp>
    </p:spTree>
    <p:extLst>
      <p:ext uri="{BB962C8B-B14F-4D97-AF65-F5344CB8AC3E}">
        <p14:creationId xmlns:p14="http://schemas.microsoft.com/office/powerpoint/2010/main" val="349728325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a:xfrm>
            <a:off x="586740" y="0"/>
            <a:ext cx="9505482" cy="1639423"/>
          </a:xfrm>
          <a:prstGeom prst="rect">
            <a:avLst/>
          </a:prstGeom>
          <a:solidFill>
            <a:schemeClr val="tx2">
              <a:lumMod val="50000"/>
            </a:schemeClr>
          </a:solidFill>
        </p:spPr>
        <p:txBody>
          <a:bodyPr vert="horz" lIns="101882" tIns="50941" rIns="101882" bIns="50941" rtlCol="0" anchor="ctr">
            <a:noAutofit/>
          </a:bodyPr>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dirty="0">
                <a:solidFill>
                  <a:srgbClr val="FFFFFF"/>
                </a:solidFill>
              </a:rPr>
              <a:t>Elicit and use evidence </a:t>
            </a:r>
          </a:p>
          <a:p>
            <a:r>
              <a:rPr lang="en-US" dirty="0">
                <a:solidFill>
                  <a:srgbClr val="FFFFFF"/>
                </a:solidFill>
              </a:rPr>
              <a:t>of student thinking</a:t>
            </a:r>
          </a:p>
        </p:txBody>
      </p:sp>
      <p:pic>
        <p:nvPicPr>
          <p:cNvPr id="9" name="Picture 8" descr="14861 principles to action cover.psd"/>
          <p:cNvPicPr>
            <a:picLocks noChangeAspect="1"/>
          </p:cNvPicPr>
          <p:nvPr/>
        </p:nvPicPr>
        <p:blipFill>
          <a:blip r:embed="rId3" cstate="screen">
            <a:extLst>
              <a:ext uri="{BEBA8EAE-BF5A-486C-A8C5-ECC9F3942E4B}">
                <a14:imgProps xmlns:a14="http://schemas.microsoft.com/office/drawing/2010/main">
                  <a14:imgLayer r:embed="rId4">
                    <a14:imgEffect>
                      <a14:sharpenSoften amount="5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167642" y="172720"/>
            <a:ext cx="838199" cy="1230423"/>
          </a:xfrm>
          <a:prstGeom prst="rect">
            <a:avLst/>
          </a:prstGeom>
          <a:ln>
            <a:noFill/>
          </a:ln>
          <a:effectLst>
            <a:outerShdw blurRad="292100" dist="139700" dir="2700000" algn="tl" rotWithShape="0">
              <a:srgbClr val="333333">
                <a:alpha val="65000"/>
              </a:srgbClr>
            </a:outerShdw>
          </a:effectLst>
        </p:spPr>
      </p:pic>
      <p:sp>
        <p:nvSpPr>
          <p:cNvPr id="6" name="Rectangle 3"/>
          <p:cNvSpPr txBox="1">
            <a:spLocks noChangeArrowheads="1"/>
          </p:cNvSpPr>
          <p:nvPr/>
        </p:nvSpPr>
        <p:spPr>
          <a:xfrm>
            <a:off x="670560" y="1899920"/>
            <a:ext cx="9304020" cy="4490720"/>
          </a:xfrm>
          <a:prstGeom prst="rect">
            <a:avLst/>
          </a:prstGeom>
        </p:spPr>
        <p:txBody>
          <a:bodyPr vert="horz" lIns="101882" tIns="50941" rIns="101882" bIns="50941" rtlCol="0">
            <a:noAutofit/>
          </a:bodyPr>
          <a:lstStyle/>
          <a:p>
            <a:pPr marL="254706" indent="-254706">
              <a:spcAft>
                <a:spcPts val="2537"/>
              </a:spcAft>
            </a:pPr>
            <a:r>
              <a:rPr lang="en-US" sz="3200" dirty="0">
                <a:solidFill>
                  <a:srgbClr val="000000"/>
                </a:solidFill>
                <a:cs typeface="Verdana"/>
              </a:rPr>
              <a:t>Evidence should:</a:t>
            </a:r>
          </a:p>
          <a:p>
            <a:pPr marL="509412" indent="-509412">
              <a:spcAft>
                <a:spcPts val="2537"/>
              </a:spcAft>
              <a:buFont typeface="Arial"/>
              <a:buChar char="•"/>
            </a:pPr>
            <a:r>
              <a:rPr lang="en-US" sz="3200" dirty="0">
                <a:solidFill>
                  <a:srgbClr val="000000"/>
                </a:solidFill>
                <a:cs typeface="Verdana"/>
              </a:rPr>
              <a:t>Provide a window into students’ thinking.</a:t>
            </a:r>
          </a:p>
          <a:p>
            <a:pPr marL="509412" indent="-509412">
              <a:spcAft>
                <a:spcPts val="2537"/>
              </a:spcAft>
              <a:buFont typeface="Arial"/>
              <a:buChar char="•"/>
            </a:pPr>
            <a:r>
              <a:rPr lang="en-US" sz="3200" dirty="0">
                <a:solidFill>
                  <a:srgbClr val="000000"/>
                </a:solidFill>
                <a:cs typeface="Verdana"/>
              </a:rPr>
              <a:t>Help the teacher determine the extent to which students are reaching the math learning goals. </a:t>
            </a:r>
          </a:p>
          <a:p>
            <a:pPr marL="509412" indent="-509412">
              <a:spcAft>
                <a:spcPts val="2537"/>
              </a:spcAft>
              <a:buFont typeface="Arial"/>
              <a:buChar char="•"/>
            </a:pPr>
            <a:r>
              <a:rPr lang="en-US" sz="3200" dirty="0">
                <a:solidFill>
                  <a:srgbClr val="000000"/>
                </a:solidFill>
                <a:cs typeface="Verdana"/>
              </a:rPr>
              <a:t>Be used to make instructional decisions during the lesson and to prepare for subsequent lessons.</a:t>
            </a:r>
          </a:p>
        </p:txBody>
      </p:sp>
      <p:sp>
        <p:nvSpPr>
          <p:cNvPr id="10" name="TextBox 9"/>
          <p:cNvSpPr txBox="1"/>
          <p:nvPr/>
        </p:nvSpPr>
        <p:spPr>
          <a:xfrm>
            <a:off x="670561" y="7083563"/>
            <a:ext cx="9387839" cy="685800"/>
          </a:xfrm>
          <a:prstGeom prst="rect">
            <a:avLst/>
          </a:prstGeom>
          <a:solidFill>
            <a:srgbClr val="D9D9D9"/>
          </a:solidFill>
        </p:spPr>
        <p:txBody>
          <a:bodyPr wrap="square" lIns="101882" tIns="50941" rIns="101882" bIns="50941" rtlCol="0" anchor="ctr">
            <a:noAutofit/>
          </a:bodyPr>
          <a:lstStyle/>
          <a:p>
            <a:r>
              <a:rPr lang="en-US" sz="1600" dirty="0">
                <a:solidFill>
                  <a:srgbClr val="000000"/>
                </a:solidFill>
              </a:rPr>
              <a:t>Chamberlin, 2005; Jacobs, Lamb, &amp; Philipp, 2010;  </a:t>
            </a:r>
            <a:r>
              <a:rPr lang="en-US" sz="1600" dirty="0" smtClean="0">
                <a:solidFill>
                  <a:srgbClr val="000000"/>
                </a:solidFill>
              </a:rPr>
              <a:t>Sleep </a:t>
            </a:r>
            <a:r>
              <a:rPr lang="en-US" sz="1600" dirty="0">
                <a:solidFill>
                  <a:srgbClr val="000000"/>
                </a:solidFill>
              </a:rPr>
              <a:t>&amp; Boerst, 2010; van Es, 2010’  Wiliam, 2007</a:t>
            </a:r>
          </a:p>
        </p:txBody>
      </p:sp>
    </p:spTree>
    <p:extLst>
      <p:ext uri="{BB962C8B-B14F-4D97-AF65-F5344CB8AC3E}">
        <p14:creationId xmlns:p14="http://schemas.microsoft.com/office/powerpoint/2010/main" val="26307356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14861 principles to action cover.psd"/>
          <p:cNvPicPr>
            <a:picLocks noChangeAspect="1"/>
          </p:cNvPicPr>
          <p:nvPr/>
        </p:nvPicPr>
        <p:blipFill>
          <a:blip r:embed="rId3" cstate="screen">
            <a:extLst>
              <a:ext uri="{BEBA8EAE-BF5A-486C-A8C5-ECC9F3942E4B}">
                <a14:imgProps xmlns:a14="http://schemas.microsoft.com/office/drawing/2010/main">
                  <a14:imgLayer r:embed="rId4">
                    <a14:imgEffect>
                      <a14:sharpenSoften amount="5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167642" y="172720"/>
            <a:ext cx="838199" cy="1230423"/>
          </a:xfrm>
          <a:prstGeom prst="rect">
            <a:avLst/>
          </a:prstGeom>
          <a:ln>
            <a:noFill/>
          </a:ln>
          <a:effectLst>
            <a:outerShdw blurRad="292100" dist="139700" dir="2700000" algn="tl" rotWithShape="0">
              <a:srgbClr val="333333">
                <a:alpha val="65000"/>
              </a:srgbClr>
            </a:outerShdw>
          </a:effectLst>
        </p:spPr>
      </p:pic>
      <p:sp>
        <p:nvSpPr>
          <p:cNvPr id="11" name="TextBox 10"/>
          <p:cNvSpPr txBox="1"/>
          <p:nvPr/>
        </p:nvSpPr>
        <p:spPr>
          <a:xfrm>
            <a:off x="1447800" y="1488022"/>
            <a:ext cx="8077200" cy="3923666"/>
          </a:xfrm>
          <a:prstGeom prst="rect">
            <a:avLst/>
          </a:prstGeom>
          <a:noFill/>
        </p:spPr>
        <p:txBody>
          <a:bodyPr wrap="square" lIns="101882" tIns="50941" rIns="101882" bIns="50941" rtlCol="0">
            <a:spAutoFit/>
          </a:bodyPr>
          <a:lstStyle/>
          <a:p>
            <a:pPr>
              <a:spcAft>
                <a:spcPts val="3874"/>
              </a:spcAft>
            </a:pPr>
            <a:r>
              <a:rPr lang="en-US" sz="3600" dirty="0" smtClean="0">
                <a:solidFill>
                  <a:srgbClr val="000000"/>
                </a:solidFill>
                <a:cs typeface="Verdana"/>
              </a:rPr>
              <a:t>What are some specific examples (</a:t>
            </a:r>
            <a:r>
              <a:rPr lang="en-US" sz="3600" dirty="0">
                <a:solidFill>
                  <a:srgbClr val="000000"/>
                </a:solidFill>
                <a:cs typeface="Verdana"/>
              </a:rPr>
              <a:t>cite line numbers) </a:t>
            </a:r>
            <a:r>
              <a:rPr lang="en-US" sz="3600" dirty="0" smtClean="0">
                <a:solidFill>
                  <a:srgbClr val="000000"/>
                </a:solidFill>
                <a:cs typeface="Verdana"/>
              </a:rPr>
              <a:t>of ways Ms. Bouchard elicited </a:t>
            </a:r>
            <a:r>
              <a:rPr lang="en-US" sz="3600" dirty="0">
                <a:solidFill>
                  <a:srgbClr val="000000"/>
                </a:solidFill>
                <a:cs typeface="Verdana"/>
              </a:rPr>
              <a:t>evidence of student </a:t>
            </a:r>
            <a:r>
              <a:rPr lang="en-US" sz="3600" dirty="0" smtClean="0">
                <a:solidFill>
                  <a:srgbClr val="000000"/>
                </a:solidFill>
                <a:cs typeface="Verdana"/>
              </a:rPr>
              <a:t>thinking?</a:t>
            </a:r>
          </a:p>
          <a:p>
            <a:pPr>
              <a:spcAft>
                <a:spcPts val="3874"/>
              </a:spcAft>
            </a:pPr>
            <a:r>
              <a:rPr lang="en-US" sz="3600" dirty="0" smtClean="0">
                <a:solidFill>
                  <a:srgbClr val="000000"/>
                </a:solidFill>
                <a:cs typeface="Verdana"/>
              </a:rPr>
              <a:t>How might this evidence have informed the decisions Ms. Bouchard made throughout the lesson?</a:t>
            </a:r>
            <a:endParaRPr lang="en-US" sz="3600" dirty="0">
              <a:solidFill>
                <a:srgbClr val="000000"/>
              </a:solidFill>
              <a:cs typeface="Verdana"/>
            </a:endParaRPr>
          </a:p>
        </p:txBody>
      </p:sp>
      <p:pic>
        <p:nvPicPr>
          <p:cNvPr id="4" name="Picture 3" descr="8668-3.gif.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512481" y="0"/>
            <a:ext cx="1526583" cy="1371600"/>
          </a:xfrm>
          <a:prstGeom prst="rect">
            <a:avLst/>
          </a:prstGeom>
        </p:spPr>
      </p:pic>
    </p:spTree>
    <p:extLst>
      <p:ext uri="{BB962C8B-B14F-4D97-AF65-F5344CB8AC3E}">
        <p14:creationId xmlns:p14="http://schemas.microsoft.com/office/powerpoint/2010/main" val="121530912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6740" y="0"/>
            <a:ext cx="9471660" cy="7772400"/>
          </a:xfrm>
          <a:solidFill>
            <a:srgbClr val="10253F"/>
          </a:solidFill>
        </p:spPr>
        <p:txBody>
          <a:bodyPr anchor="t">
            <a:normAutofit/>
          </a:bodyPr>
          <a:lstStyle/>
          <a:p>
            <a:pPr marL="0" indent="0">
              <a:buNone/>
            </a:pPr>
            <a:r>
              <a:rPr lang="en-US" sz="5300" b="1" dirty="0">
                <a:solidFill>
                  <a:schemeClr val="bg1"/>
                </a:solidFill>
              </a:rPr>
              <a:t>	</a:t>
            </a:r>
          </a:p>
          <a:p>
            <a:pPr marL="0" indent="0">
              <a:buNone/>
            </a:pPr>
            <a:endParaRPr lang="en-US" sz="3100" b="1" dirty="0">
              <a:solidFill>
                <a:schemeClr val="bg1"/>
              </a:solidFill>
            </a:endParaRPr>
          </a:p>
          <a:p>
            <a:pPr marL="0" indent="0">
              <a:buNone/>
            </a:pPr>
            <a:r>
              <a:rPr lang="en-US" sz="5300" b="1" dirty="0">
                <a:solidFill>
                  <a:schemeClr val="bg1"/>
                </a:solidFill>
              </a:rPr>
              <a:t>		</a:t>
            </a:r>
          </a:p>
          <a:p>
            <a:pPr marL="1331901" indent="0" defTabSz="631459">
              <a:lnSpc>
                <a:spcPct val="70000"/>
              </a:lnSpc>
              <a:spcBef>
                <a:spcPts val="0"/>
              </a:spcBef>
              <a:spcAft>
                <a:spcPts val="1337"/>
              </a:spcAft>
              <a:buNone/>
            </a:pPr>
            <a:r>
              <a:rPr lang="en-US" sz="5300" b="1" dirty="0">
                <a:solidFill>
                  <a:schemeClr val="bg1"/>
                </a:solidFill>
              </a:rPr>
              <a:t>Reflections</a:t>
            </a:r>
          </a:p>
          <a:p>
            <a:pPr marL="1331901" indent="0" defTabSz="631459">
              <a:lnSpc>
                <a:spcPct val="70000"/>
              </a:lnSpc>
              <a:spcBef>
                <a:spcPts val="0"/>
              </a:spcBef>
              <a:spcAft>
                <a:spcPts val="1337"/>
              </a:spcAft>
              <a:buNone/>
            </a:pPr>
            <a:r>
              <a:rPr lang="en-US" sz="5300" b="1" dirty="0">
                <a:solidFill>
                  <a:schemeClr val="bg1"/>
                </a:solidFill>
              </a:rPr>
              <a:t>and Next Steps</a:t>
            </a:r>
          </a:p>
        </p:txBody>
      </p:sp>
      <p:pic>
        <p:nvPicPr>
          <p:cNvPr id="4" name="Picture 3" descr="14861 principles to action cover.psd"/>
          <p:cNvPicPr>
            <a:picLocks noChangeAspect="1"/>
          </p:cNvPicPr>
          <p:nvPr/>
        </p:nvPicPr>
        <p:blipFill>
          <a:blip r:embed="rId3" cstate="screen">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a:ext>
            </a:extLst>
          </a:blip>
          <a:stretch>
            <a:fillRect/>
          </a:stretch>
        </p:blipFill>
        <p:spPr>
          <a:xfrm rot="20866513">
            <a:off x="7849395" y="1096909"/>
            <a:ext cx="1589697" cy="2333572"/>
          </a:xfrm>
          <a:prstGeom prst="rect">
            <a:avLst/>
          </a:prstGeom>
          <a:ln w="6350" cmpd="sng">
            <a:solidFill>
              <a:schemeClr val="tx2"/>
            </a:solidFill>
          </a:ln>
          <a:effectLst>
            <a:outerShdw blurRad="50800" dist="38100" dir="2700000" algn="tl" rotWithShape="0">
              <a:prstClr val="black">
                <a:alpha val="40000"/>
              </a:prstClr>
            </a:outerShdw>
          </a:effectLst>
        </p:spPr>
      </p:pic>
      <p:pic>
        <p:nvPicPr>
          <p:cNvPr id="5" name="Picture 4" descr="14861 principles to action cover.psd"/>
          <p:cNvPicPr>
            <a:picLocks noChangeAspect="1"/>
          </p:cNvPicPr>
          <p:nvPr/>
        </p:nvPicPr>
        <p:blipFill>
          <a:blip r:embed="rId5" cstate="screen">
            <a:extLst>
              <a:ext uri="{BEBA8EAE-BF5A-486C-A8C5-ECC9F3942E4B}">
                <a14:imgProps xmlns:a14="http://schemas.microsoft.com/office/drawing/2010/main">
                  <a14:imgLayer r:embed="rId6">
                    <a14:imgEffect>
                      <a14:sharpenSoften amount="5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167642" y="172720"/>
            <a:ext cx="838199" cy="1230423"/>
          </a:xfrm>
          <a:prstGeom prst="rect">
            <a:avLst/>
          </a:prstGeom>
          <a:ln>
            <a:noFill/>
          </a:ln>
          <a:effectLst>
            <a:outerShdw blurRad="292100" dist="139700" dir="2700000" algn="tl" rotWithShape="0">
              <a:srgbClr val="333333">
                <a:alpha val="65000"/>
              </a:srgbClr>
            </a:outerShdw>
          </a:effectLst>
        </p:spPr>
      </p:pic>
      <p:pic>
        <p:nvPicPr>
          <p:cNvPr id="6" name="Picture 5" descr="NCTM-logo1.png"/>
          <p:cNvPicPr>
            <a:picLocks noChangeAspect="1"/>
          </p:cNvPicPr>
          <p:nvPr/>
        </p:nvPicPr>
        <p:blipFill>
          <a:blip r:embed="rId7">
            <a:lum bright="70000" contrast="-70000"/>
            <a:extLst>
              <a:ext uri="{28A0092B-C50C-407E-A947-70E740481C1C}">
                <a14:useLocalDpi xmlns:a14="http://schemas.microsoft.com/office/drawing/2010/main"/>
              </a:ext>
            </a:extLst>
          </a:blip>
          <a:stretch>
            <a:fillRect/>
          </a:stretch>
        </p:blipFill>
        <p:spPr>
          <a:xfrm>
            <a:off x="6537959" y="6713369"/>
            <a:ext cx="3248968" cy="726810"/>
          </a:xfrm>
          <a:prstGeom prst="rect">
            <a:avLst/>
          </a:prstGeom>
        </p:spPr>
      </p:pic>
    </p:spTree>
    <p:extLst>
      <p:ext uri="{BB962C8B-B14F-4D97-AF65-F5344CB8AC3E}">
        <p14:creationId xmlns:p14="http://schemas.microsoft.com/office/powerpoint/2010/main" val="367869438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89660" y="1865736"/>
            <a:ext cx="8663940" cy="3468264"/>
          </a:xfrm>
        </p:spPr>
        <p:txBody>
          <a:bodyPr>
            <a:normAutofit/>
          </a:bodyPr>
          <a:lstStyle/>
          <a:p>
            <a:pPr marL="0" indent="0">
              <a:lnSpc>
                <a:spcPct val="110000"/>
              </a:lnSpc>
              <a:spcAft>
                <a:spcPts val="1337"/>
              </a:spcAft>
              <a:buNone/>
            </a:pPr>
            <a:r>
              <a:rPr lang="en-US" sz="3100" dirty="0"/>
              <a:t>“Although the important work of teaching is not limited to the eight Mathematics Teaching Practices, this core set of research-informed practices is offered as a </a:t>
            </a:r>
            <a:r>
              <a:rPr lang="en-US" b="1" i="1" dirty="0">
                <a:solidFill>
                  <a:srgbClr val="0000FF"/>
                </a:solidFill>
              </a:rPr>
              <a:t>framework for strengthening the teaching and learning of mathematics</a:t>
            </a:r>
            <a:r>
              <a:rPr lang="en-US" sz="3100" dirty="0"/>
              <a:t>.”</a:t>
            </a:r>
          </a:p>
        </p:txBody>
      </p:sp>
      <p:sp>
        <p:nvSpPr>
          <p:cNvPr id="4" name="TextBox 3"/>
          <p:cNvSpPr txBox="1"/>
          <p:nvPr/>
        </p:nvSpPr>
        <p:spPr>
          <a:xfrm>
            <a:off x="4038600" y="5334000"/>
            <a:ext cx="5928881" cy="518375"/>
          </a:xfrm>
          <a:prstGeom prst="rect">
            <a:avLst/>
          </a:prstGeom>
          <a:noFill/>
        </p:spPr>
        <p:txBody>
          <a:bodyPr wrap="none" lIns="101882" tIns="50941" rIns="101882" bIns="50941" rtlCol="0">
            <a:spAutoFit/>
          </a:bodyPr>
          <a:lstStyle/>
          <a:p>
            <a:r>
              <a:rPr lang="en-US" sz="2700" i="1" dirty="0">
                <a:solidFill>
                  <a:srgbClr val="000000"/>
                </a:solidFill>
              </a:rPr>
              <a:t>Principles to Actions</a:t>
            </a:r>
            <a:r>
              <a:rPr lang="en-US" sz="2700" dirty="0">
                <a:solidFill>
                  <a:srgbClr val="000000"/>
                </a:solidFill>
              </a:rPr>
              <a:t> (NCTM, 2014, p. 57)</a:t>
            </a:r>
          </a:p>
        </p:txBody>
      </p:sp>
      <p:sp>
        <p:nvSpPr>
          <p:cNvPr id="5" name="TextBox 4"/>
          <p:cNvSpPr txBox="1"/>
          <p:nvPr/>
        </p:nvSpPr>
        <p:spPr>
          <a:xfrm>
            <a:off x="1424940" y="259081"/>
            <a:ext cx="7871460" cy="1764871"/>
          </a:xfrm>
          <a:prstGeom prst="rect">
            <a:avLst/>
          </a:prstGeom>
          <a:noFill/>
        </p:spPr>
        <p:txBody>
          <a:bodyPr wrap="square" lIns="101882" tIns="50941" rIns="101882" bIns="50941" rtlCol="0">
            <a:spAutoFit/>
          </a:bodyPr>
          <a:lstStyle/>
          <a:p>
            <a:pPr algn="ctr"/>
            <a:r>
              <a:rPr lang="en-US" sz="3600" b="1" dirty="0">
                <a:solidFill>
                  <a:srgbClr val="000000"/>
                </a:solidFill>
              </a:rPr>
              <a:t>NCTM’s Core Set of Effective Mathematics Teaching Practices</a:t>
            </a:r>
          </a:p>
          <a:p>
            <a:endParaRPr lang="en-US" sz="3600" dirty="0">
              <a:solidFill>
                <a:srgbClr val="000000"/>
              </a:solidFill>
            </a:endParaRPr>
          </a:p>
        </p:txBody>
      </p:sp>
    </p:spTree>
    <p:extLst>
      <p:ext uri="{BB962C8B-B14F-4D97-AF65-F5344CB8AC3E}">
        <p14:creationId xmlns:p14="http://schemas.microsoft.com/office/powerpoint/2010/main" val="4530391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1220" y="172720"/>
            <a:ext cx="8600440" cy="863600"/>
          </a:xfrm>
        </p:spPr>
        <p:txBody>
          <a:bodyPr>
            <a:noAutofit/>
          </a:bodyPr>
          <a:lstStyle/>
          <a:p>
            <a:pPr>
              <a:lnSpc>
                <a:spcPct val="90000"/>
              </a:lnSpc>
            </a:pPr>
            <a:r>
              <a:rPr lang="en-US" sz="3600" b="1" dirty="0"/>
              <a:t>Effective Mathematics Teaching Practices</a:t>
            </a:r>
          </a:p>
        </p:txBody>
      </p:sp>
      <p:sp>
        <p:nvSpPr>
          <p:cNvPr id="3" name="Content Placeholder 2"/>
          <p:cNvSpPr>
            <a:spLocks noGrp="1"/>
          </p:cNvSpPr>
          <p:nvPr>
            <p:ph idx="1"/>
          </p:nvPr>
        </p:nvSpPr>
        <p:spPr>
          <a:xfrm>
            <a:off x="762000" y="1209040"/>
            <a:ext cx="9341227" cy="6304280"/>
          </a:xfrm>
          <a:noFill/>
        </p:spPr>
        <p:txBody>
          <a:bodyPr anchor="t">
            <a:noAutofit/>
          </a:bodyPr>
          <a:lstStyle/>
          <a:p>
            <a:pPr marL="566014" indent="-431585" defTabSz="640303">
              <a:spcBef>
                <a:spcPts val="1337"/>
              </a:spcBef>
              <a:buNone/>
            </a:pPr>
            <a:r>
              <a:rPr lang="en-US" sz="3000" dirty="0"/>
              <a:t>1.	Establish mathematics </a:t>
            </a:r>
            <a:r>
              <a:rPr lang="en-US" sz="3000" b="1" dirty="0">
                <a:solidFill>
                  <a:srgbClr val="0000FF"/>
                </a:solidFill>
              </a:rPr>
              <a:t>goals</a:t>
            </a:r>
            <a:r>
              <a:rPr lang="en-US" sz="3000" dirty="0">
                <a:solidFill>
                  <a:srgbClr val="0000FF"/>
                </a:solidFill>
              </a:rPr>
              <a:t> </a:t>
            </a:r>
            <a:r>
              <a:rPr lang="en-US" sz="3000" dirty="0"/>
              <a:t>to focus learning.</a:t>
            </a:r>
          </a:p>
          <a:p>
            <a:pPr marL="566014" indent="-431585" defTabSz="640303">
              <a:spcBef>
                <a:spcPts val="1337"/>
              </a:spcBef>
              <a:buNone/>
            </a:pPr>
            <a:r>
              <a:rPr lang="en-US" sz="3000" dirty="0"/>
              <a:t>2.	Implement </a:t>
            </a:r>
            <a:r>
              <a:rPr lang="en-US" sz="3000" b="1" dirty="0">
                <a:solidFill>
                  <a:srgbClr val="1A1AFF"/>
                </a:solidFill>
              </a:rPr>
              <a:t>tasks</a:t>
            </a:r>
            <a:r>
              <a:rPr lang="en-US" sz="3000" dirty="0">
                <a:solidFill>
                  <a:srgbClr val="1A1AFF"/>
                </a:solidFill>
              </a:rPr>
              <a:t> </a:t>
            </a:r>
            <a:r>
              <a:rPr lang="en-US" sz="3000" dirty="0"/>
              <a:t>that promote reasoning and </a:t>
            </a:r>
            <a:br>
              <a:rPr lang="en-US" sz="3000" dirty="0"/>
            </a:br>
            <a:r>
              <a:rPr lang="en-US" sz="3000" dirty="0"/>
              <a:t>problem solving.</a:t>
            </a:r>
          </a:p>
          <a:p>
            <a:pPr marL="566014" indent="-431585" defTabSz="640303">
              <a:spcBef>
                <a:spcPts val="1337"/>
              </a:spcBef>
              <a:buNone/>
            </a:pPr>
            <a:r>
              <a:rPr lang="en-US" sz="3000" dirty="0"/>
              <a:t>3.	Use and connect mathematical </a:t>
            </a:r>
            <a:r>
              <a:rPr lang="en-US" sz="3000" b="1" dirty="0">
                <a:solidFill>
                  <a:srgbClr val="1A1AFF"/>
                </a:solidFill>
              </a:rPr>
              <a:t>representations</a:t>
            </a:r>
            <a:r>
              <a:rPr lang="en-US" sz="3000" dirty="0"/>
              <a:t>.</a:t>
            </a:r>
          </a:p>
          <a:p>
            <a:pPr marL="566014" indent="-431585">
              <a:spcBef>
                <a:spcPts val="1337"/>
              </a:spcBef>
              <a:buNone/>
            </a:pPr>
            <a:r>
              <a:rPr lang="en-US" sz="3000" dirty="0"/>
              <a:t>4.	Facilitate meaningful mathematical </a:t>
            </a:r>
            <a:r>
              <a:rPr lang="en-US" sz="3000" b="1" dirty="0">
                <a:solidFill>
                  <a:srgbClr val="1A1AFF"/>
                </a:solidFill>
              </a:rPr>
              <a:t>discourse</a:t>
            </a:r>
            <a:r>
              <a:rPr lang="en-US" sz="3000" dirty="0">
                <a:solidFill>
                  <a:srgbClr val="1A1AFF"/>
                </a:solidFill>
              </a:rPr>
              <a:t>. </a:t>
            </a:r>
          </a:p>
          <a:p>
            <a:pPr marL="566014" indent="-431585">
              <a:spcBef>
                <a:spcPts val="1337"/>
              </a:spcBef>
              <a:buNone/>
            </a:pPr>
            <a:r>
              <a:rPr lang="en-US" sz="3000" dirty="0"/>
              <a:t>5.	Pose purposeful </a:t>
            </a:r>
            <a:r>
              <a:rPr lang="en-US" sz="3000" b="1" dirty="0">
                <a:solidFill>
                  <a:srgbClr val="1A1AFF"/>
                </a:solidFill>
              </a:rPr>
              <a:t>questions</a:t>
            </a:r>
            <a:r>
              <a:rPr lang="en-US" sz="3000" dirty="0"/>
              <a:t>.</a:t>
            </a:r>
          </a:p>
          <a:p>
            <a:pPr marL="566014" indent="-431585" defTabSz="758813">
              <a:spcBef>
                <a:spcPts val="1337"/>
              </a:spcBef>
              <a:buNone/>
            </a:pPr>
            <a:r>
              <a:rPr lang="en-US" sz="3000" dirty="0"/>
              <a:t>6.</a:t>
            </a:r>
            <a:r>
              <a:rPr lang="en-US" sz="3000" spc="-33" dirty="0"/>
              <a:t>	</a:t>
            </a:r>
            <a:r>
              <a:rPr lang="en-US" sz="3000" spc="-11" dirty="0"/>
              <a:t>Build </a:t>
            </a:r>
            <a:r>
              <a:rPr lang="en-US" sz="3000" spc="-56" dirty="0"/>
              <a:t>procedural</a:t>
            </a:r>
            <a:r>
              <a:rPr lang="en-US" sz="3000" spc="-11" dirty="0"/>
              <a:t> </a:t>
            </a:r>
            <a:r>
              <a:rPr lang="en-US" sz="3000" b="1" spc="-78" dirty="0">
                <a:solidFill>
                  <a:srgbClr val="1A1AFF"/>
                </a:solidFill>
              </a:rPr>
              <a:t>fluency</a:t>
            </a:r>
            <a:r>
              <a:rPr lang="en-US" sz="3000" spc="-78" dirty="0">
                <a:solidFill>
                  <a:srgbClr val="1A1AFF"/>
                </a:solidFill>
              </a:rPr>
              <a:t> </a:t>
            </a:r>
            <a:r>
              <a:rPr lang="en-US" sz="3000" spc="-100" dirty="0"/>
              <a:t>from</a:t>
            </a:r>
            <a:r>
              <a:rPr lang="en-US" sz="3000" spc="-78" dirty="0"/>
              <a:t> conceptual </a:t>
            </a:r>
            <a:r>
              <a:rPr lang="en-US" sz="3000" b="1" spc="-78" dirty="0">
                <a:solidFill>
                  <a:srgbClr val="0000FF"/>
                </a:solidFill>
              </a:rPr>
              <a:t>understanding</a:t>
            </a:r>
            <a:r>
              <a:rPr lang="en-US" sz="3000" dirty="0"/>
              <a:t>.</a:t>
            </a:r>
          </a:p>
          <a:p>
            <a:pPr marL="566014" indent="-431585" defTabSz="758813">
              <a:spcBef>
                <a:spcPts val="1337"/>
              </a:spcBef>
              <a:buNone/>
            </a:pPr>
            <a:r>
              <a:rPr lang="en-US" sz="3000" dirty="0"/>
              <a:t>7.	Support productive</a:t>
            </a:r>
            <a:r>
              <a:rPr lang="en-US" sz="3000" b="1" dirty="0"/>
              <a:t> </a:t>
            </a:r>
            <a:r>
              <a:rPr lang="en-US" sz="3000" b="1" dirty="0">
                <a:solidFill>
                  <a:srgbClr val="1A1AFF"/>
                </a:solidFill>
              </a:rPr>
              <a:t>struggle </a:t>
            </a:r>
            <a:r>
              <a:rPr lang="en-US" sz="3000" dirty="0"/>
              <a:t>in learning mathematics. </a:t>
            </a:r>
          </a:p>
          <a:p>
            <a:pPr marL="566014" indent="-431585" defTabSz="758813">
              <a:spcBef>
                <a:spcPts val="1337"/>
              </a:spcBef>
              <a:buNone/>
            </a:pPr>
            <a:r>
              <a:rPr lang="en-US" sz="3000" dirty="0"/>
              <a:t>8.	Elicit and use </a:t>
            </a:r>
            <a:r>
              <a:rPr lang="en-US" sz="3000" b="1" dirty="0">
                <a:solidFill>
                  <a:srgbClr val="1A1AFF"/>
                </a:solidFill>
              </a:rPr>
              <a:t>evidence</a:t>
            </a:r>
            <a:r>
              <a:rPr lang="en-US" sz="3000" dirty="0">
                <a:solidFill>
                  <a:srgbClr val="1A1AFF"/>
                </a:solidFill>
              </a:rPr>
              <a:t> </a:t>
            </a:r>
            <a:r>
              <a:rPr lang="en-US" sz="3000" dirty="0"/>
              <a:t>of student thinking.</a:t>
            </a:r>
          </a:p>
        </p:txBody>
      </p:sp>
      <p:cxnSp>
        <p:nvCxnSpPr>
          <p:cNvPr id="6" name="Straight Connector 5"/>
          <p:cNvCxnSpPr/>
          <p:nvPr/>
        </p:nvCxnSpPr>
        <p:spPr>
          <a:xfrm>
            <a:off x="1341120" y="934810"/>
            <a:ext cx="8731985" cy="0"/>
          </a:xfrm>
          <a:prstGeom prst="line">
            <a:avLst/>
          </a:prstGeom>
          <a:ln w="38100" cmpd="sng">
            <a:gradFill flip="none" rotWithShape="1">
              <a:gsLst>
                <a:gs pos="40000">
                  <a:schemeClr val="accent1"/>
                </a:gs>
                <a:gs pos="100000">
                  <a:prstClr val="white"/>
                </a:gs>
              </a:gsLst>
              <a:lin ang="0" scaled="1"/>
              <a:tileRect/>
            </a:gra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5010092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609600" y="76200"/>
            <a:ext cx="9448800" cy="954107"/>
          </a:xfrm>
          <a:prstGeom prst="rect">
            <a:avLst/>
          </a:prstGeom>
          <a:noFill/>
        </p:spPr>
        <p:txBody>
          <a:bodyPr wrap="square" rtlCol="0">
            <a:spAutoFit/>
          </a:bodyPr>
          <a:lstStyle/>
          <a:p>
            <a:pPr algn="ctr"/>
            <a:r>
              <a:rPr lang="en-US" sz="2800" b="1" dirty="0" smtClean="0"/>
              <a:t>Effective Mathematics Teaching Practices</a:t>
            </a:r>
          </a:p>
          <a:p>
            <a:pPr algn="ctr"/>
            <a:r>
              <a:rPr lang="en-US" sz="2800" b="1" dirty="0" smtClean="0"/>
              <a:t>“Building a Teaching Framework”</a:t>
            </a:r>
            <a:endParaRPr lang="en-US" sz="2800" b="1" dirty="0"/>
          </a:p>
        </p:txBody>
      </p:sp>
      <p:grpSp>
        <p:nvGrpSpPr>
          <p:cNvPr id="51" name="Group 50"/>
          <p:cNvGrpSpPr/>
          <p:nvPr/>
        </p:nvGrpSpPr>
        <p:grpSpPr>
          <a:xfrm>
            <a:off x="2085680" y="1219200"/>
            <a:ext cx="6448720" cy="5704890"/>
            <a:chOff x="2133133" y="1204650"/>
            <a:chExt cx="6448720" cy="5704890"/>
          </a:xfrm>
        </p:grpSpPr>
        <p:sp>
          <p:nvSpPr>
            <p:cNvPr id="3" name="Rectangle 2"/>
            <p:cNvSpPr/>
            <p:nvPr/>
          </p:nvSpPr>
          <p:spPr>
            <a:xfrm>
              <a:off x="2604197" y="3883178"/>
              <a:ext cx="5977656" cy="2988948"/>
            </a:xfrm>
            <a:prstGeom prst="rect">
              <a:avLst/>
            </a:prstGeom>
            <a:solidFill>
              <a:srgbClr val="A8CDF4"/>
            </a:solidFill>
            <a:ln w="19050" cmpd="sng">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4" name="Rectangle 3"/>
            <p:cNvSpPr/>
            <p:nvPr/>
          </p:nvSpPr>
          <p:spPr>
            <a:xfrm>
              <a:off x="4252650" y="1204650"/>
              <a:ext cx="2685995" cy="990600"/>
            </a:xfrm>
            <a:prstGeom prst="rect">
              <a:avLst/>
            </a:prstGeom>
            <a:solidFill>
              <a:srgbClr val="A8CDF4"/>
            </a:solidFill>
            <a:ln w="19050" cmpd="sng">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Establish math goals </a:t>
              </a:r>
              <a:br>
                <a:rPr lang="en-US" dirty="0" smtClean="0">
                  <a:solidFill>
                    <a:srgbClr val="000000"/>
                  </a:solidFill>
                </a:rPr>
              </a:br>
              <a:r>
                <a:rPr lang="en-US" dirty="0" smtClean="0">
                  <a:solidFill>
                    <a:srgbClr val="000000"/>
                  </a:solidFill>
                </a:rPr>
                <a:t>to focus learning</a:t>
              </a:r>
              <a:endParaRPr lang="en-US" dirty="0">
                <a:solidFill>
                  <a:srgbClr val="000000"/>
                </a:solidFill>
              </a:endParaRPr>
            </a:p>
          </p:txBody>
        </p:sp>
        <p:sp>
          <p:nvSpPr>
            <p:cNvPr id="5" name="Rectangle 4"/>
            <p:cNvSpPr/>
            <p:nvPr/>
          </p:nvSpPr>
          <p:spPr>
            <a:xfrm>
              <a:off x="2604196" y="2533768"/>
              <a:ext cx="2739274" cy="1047632"/>
            </a:xfrm>
            <a:prstGeom prst="rect">
              <a:avLst/>
            </a:prstGeom>
            <a:solidFill>
              <a:srgbClr val="A8CDF4"/>
            </a:solidFill>
            <a:ln w="19050" cmpd="sng">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defTabSz="933450">
                <a:lnSpc>
                  <a:spcPct val="100000"/>
                </a:lnSpc>
                <a:spcBef>
                  <a:spcPct val="0"/>
                </a:spcBef>
                <a:spcAft>
                  <a:spcPct val="35000"/>
                </a:spcAft>
              </a:pPr>
              <a:r>
                <a:rPr lang="en-US" dirty="0" smtClean="0">
                  <a:solidFill>
                    <a:schemeClr val="tx1"/>
                  </a:solidFill>
                  <a:cs typeface="Calibri"/>
                </a:rPr>
                <a:t>Implement tasks that promote reasoning and problem solving</a:t>
              </a:r>
              <a:endParaRPr lang="en-US" dirty="0">
                <a:solidFill>
                  <a:schemeClr val="tx1"/>
                </a:solidFill>
                <a:cs typeface="Calibri"/>
              </a:endParaRPr>
            </a:p>
          </p:txBody>
        </p:sp>
        <p:sp>
          <p:nvSpPr>
            <p:cNvPr id="7" name="TextBox 6"/>
            <p:cNvSpPr txBox="1"/>
            <p:nvPr/>
          </p:nvSpPr>
          <p:spPr>
            <a:xfrm>
              <a:off x="2621183" y="3946678"/>
              <a:ext cx="5948087" cy="400110"/>
            </a:xfrm>
            <a:prstGeom prst="rect">
              <a:avLst/>
            </a:prstGeom>
            <a:noFill/>
          </p:spPr>
          <p:txBody>
            <a:bodyPr wrap="square" rtlCol="0">
              <a:spAutoFit/>
            </a:bodyPr>
            <a:lstStyle/>
            <a:p>
              <a:pPr lvl="0" algn="ctr"/>
              <a:r>
                <a:rPr lang="en-US" dirty="0">
                  <a:solidFill>
                    <a:srgbClr val="000000"/>
                  </a:solidFill>
                  <a:cs typeface="Calibri"/>
                </a:rPr>
                <a:t>Facilitate meaningful </a:t>
              </a:r>
              <a:r>
                <a:rPr lang="en-US" dirty="0" smtClean="0">
                  <a:solidFill>
                    <a:srgbClr val="000000"/>
                  </a:solidFill>
                  <a:cs typeface="Calibri"/>
                </a:rPr>
                <a:t>mathematical discourse</a:t>
              </a:r>
              <a:endParaRPr lang="en-US" dirty="0">
                <a:solidFill>
                  <a:srgbClr val="000000"/>
                </a:solidFill>
                <a:cs typeface="Calibri"/>
              </a:endParaRPr>
            </a:p>
          </p:txBody>
        </p:sp>
        <p:sp>
          <p:nvSpPr>
            <p:cNvPr id="8" name="Rectangle 7"/>
            <p:cNvSpPr/>
            <p:nvPr/>
          </p:nvSpPr>
          <p:spPr>
            <a:xfrm>
              <a:off x="5843788" y="2533768"/>
              <a:ext cx="2725482" cy="1047632"/>
            </a:xfrm>
            <a:prstGeom prst="rect">
              <a:avLst/>
            </a:prstGeom>
            <a:solidFill>
              <a:srgbClr val="A8CDF4"/>
            </a:solidFill>
            <a:ln w="19050" cmpd="sng">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dirty="0">
                  <a:solidFill>
                    <a:schemeClr val="tx1"/>
                  </a:solidFill>
                  <a:cs typeface="Calibri"/>
                </a:rPr>
                <a:t>Build procedural fluency from conceptual understanding</a:t>
              </a:r>
            </a:p>
          </p:txBody>
        </p:sp>
        <p:cxnSp>
          <p:nvCxnSpPr>
            <p:cNvPr id="9" name="Straight Arrow Connector 8"/>
            <p:cNvCxnSpPr>
              <a:stCxn id="4" idx="2"/>
            </p:cNvCxnSpPr>
            <p:nvPr/>
          </p:nvCxnSpPr>
          <p:spPr>
            <a:xfrm>
              <a:off x="5595648" y="2195250"/>
              <a:ext cx="577767" cy="293526"/>
            </a:xfrm>
            <a:prstGeom prst="straightConnector1">
              <a:avLst/>
            </a:prstGeom>
            <a:noFill/>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a:stCxn id="8" idx="2"/>
            </p:cNvCxnSpPr>
            <p:nvPr/>
          </p:nvCxnSpPr>
          <p:spPr>
            <a:xfrm>
              <a:off x="7206529" y="3581400"/>
              <a:ext cx="0" cy="276378"/>
            </a:xfrm>
            <a:prstGeom prst="straightConnector1">
              <a:avLst/>
            </a:prstGeom>
            <a:noFill/>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5" idx="2"/>
            </p:cNvCxnSpPr>
            <p:nvPr/>
          </p:nvCxnSpPr>
          <p:spPr>
            <a:xfrm>
              <a:off x="3973833" y="3581400"/>
              <a:ext cx="0" cy="276378"/>
            </a:xfrm>
            <a:prstGeom prst="straightConnector1">
              <a:avLst/>
            </a:prstGeom>
            <a:noFill/>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a:endCxn id="4" idx="1"/>
            </p:cNvCxnSpPr>
            <p:nvPr/>
          </p:nvCxnSpPr>
          <p:spPr>
            <a:xfrm>
              <a:off x="2133133" y="1689183"/>
              <a:ext cx="2119517" cy="10767"/>
            </a:xfrm>
            <a:prstGeom prst="straightConnector1">
              <a:avLst/>
            </a:prstGeom>
            <a:noFill/>
            <a:ln w="19050" cmpd="sng">
              <a:solidFill>
                <a:schemeClr val="tx1">
                  <a:lumMod val="50000"/>
                  <a:lumOff val="50000"/>
                </a:schemeClr>
              </a:solidFill>
              <a:prstDash val="dash"/>
              <a:tailEnd type="arrow"/>
            </a:ln>
            <a:effectLst/>
          </p:spPr>
          <p:style>
            <a:lnRef idx="2">
              <a:schemeClr val="accent1"/>
            </a:lnRef>
            <a:fillRef idx="0">
              <a:schemeClr val="accent1"/>
            </a:fillRef>
            <a:effectRef idx="1">
              <a:schemeClr val="accent1"/>
            </a:effectRef>
            <a:fontRef idx="minor">
              <a:schemeClr val="tx1"/>
            </a:fontRef>
          </p:style>
        </p:cxnSp>
        <p:cxnSp>
          <p:nvCxnSpPr>
            <p:cNvPr id="13" name="Elbow Connector 12"/>
            <p:cNvCxnSpPr/>
            <p:nvPr/>
          </p:nvCxnSpPr>
          <p:spPr>
            <a:xfrm rot="5400000" flipH="1">
              <a:off x="1250317" y="2573123"/>
              <a:ext cx="5219700" cy="3453134"/>
            </a:xfrm>
            <a:prstGeom prst="bentConnector3">
              <a:avLst>
                <a:gd name="adj1" fmla="val -4380"/>
              </a:avLst>
            </a:prstGeom>
            <a:noFill/>
            <a:ln w="19050" cmpd="sng">
              <a:solidFill>
                <a:schemeClr val="tx1">
                  <a:lumMod val="50000"/>
                  <a:lumOff val="50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5" idx="3"/>
              <a:endCxn id="8" idx="1"/>
            </p:cNvCxnSpPr>
            <p:nvPr/>
          </p:nvCxnSpPr>
          <p:spPr>
            <a:xfrm>
              <a:off x="5343470" y="3057584"/>
              <a:ext cx="500318" cy="0"/>
            </a:xfrm>
            <a:prstGeom prst="straightConnector1">
              <a:avLst/>
            </a:prstGeom>
            <a:noFill/>
            <a:ln>
              <a:solidFill>
                <a:schemeClr val="tx1">
                  <a:lumMod val="50000"/>
                </a:schemeClr>
              </a:solidFill>
              <a:prstDash val="sysDash"/>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a:endCxn id="24" idx="1"/>
            </p:cNvCxnSpPr>
            <p:nvPr/>
          </p:nvCxnSpPr>
          <p:spPr>
            <a:xfrm>
              <a:off x="5227316" y="4966018"/>
              <a:ext cx="694980" cy="0"/>
            </a:xfrm>
            <a:prstGeom prst="line">
              <a:avLst/>
            </a:prstGeom>
            <a:noFill/>
            <a:ln>
              <a:solidFill>
                <a:srgbClr val="10253F"/>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5227316" y="6157235"/>
              <a:ext cx="694980" cy="1"/>
            </a:xfrm>
            <a:prstGeom prst="line">
              <a:avLst/>
            </a:prstGeom>
            <a:noFill/>
            <a:ln>
              <a:solidFill>
                <a:srgbClr val="10253F"/>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a:stCxn id="22" idx="0"/>
              <a:endCxn id="23" idx="2"/>
            </p:cNvCxnSpPr>
            <p:nvPr/>
          </p:nvCxnSpPr>
          <p:spPr>
            <a:xfrm flipH="1" flipV="1">
              <a:off x="4059842" y="5458836"/>
              <a:ext cx="1" cy="247950"/>
            </a:xfrm>
            <a:prstGeom prst="line">
              <a:avLst/>
            </a:prstGeom>
            <a:noFill/>
            <a:ln>
              <a:solidFill>
                <a:srgbClr val="10253F"/>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a:stCxn id="25" idx="0"/>
              <a:endCxn id="24" idx="2"/>
            </p:cNvCxnSpPr>
            <p:nvPr/>
          </p:nvCxnSpPr>
          <p:spPr>
            <a:xfrm flipH="1" flipV="1">
              <a:off x="7087032" y="5458836"/>
              <a:ext cx="1" cy="235250"/>
            </a:xfrm>
            <a:prstGeom prst="line">
              <a:avLst/>
            </a:prstGeom>
            <a:noFill/>
            <a:ln>
              <a:solidFill>
                <a:srgbClr val="10253F"/>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V="1">
              <a:off x="5085745" y="5405830"/>
              <a:ext cx="891448" cy="375141"/>
            </a:xfrm>
            <a:prstGeom prst="line">
              <a:avLst/>
            </a:prstGeom>
            <a:noFill/>
            <a:ln>
              <a:solidFill>
                <a:srgbClr val="10253F"/>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flipV="1">
              <a:off x="5085745" y="5298884"/>
              <a:ext cx="891448" cy="482087"/>
            </a:xfrm>
            <a:prstGeom prst="line">
              <a:avLst/>
            </a:prstGeom>
            <a:noFill/>
            <a:ln>
              <a:solidFill>
                <a:srgbClr val="10253F"/>
              </a:solidFill>
            </a:ln>
            <a:effectLst/>
          </p:spPr>
          <p:style>
            <a:lnRef idx="2">
              <a:schemeClr val="accent1"/>
            </a:lnRef>
            <a:fillRef idx="0">
              <a:schemeClr val="accent1"/>
            </a:fillRef>
            <a:effectRef idx="1">
              <a:schemeClr val="accent1"/>
            </a:effectRef>
            <a:fontRef idx="minor">
              <a:schemeClr val="tx1"/>
            </a:fontRef>
          </p:style>
        </p:cxnSp>
        <p:sp>
          <p:nvSpPr>
            <p:cNvPr id="22" name="Rounded Rectangle 21"/>
            <p:cNvSpPr/>
            <p:nvPr/>
          </p:nvSpPr>
          <p:spPr>
            <a:xfrm>
              <a:off x="2892369" y="5706786"/>
              <a:ext cx="2334947" cy="985637"/>
            </a:xfrm>
            <a:prstGeom prst="roundRect">
              <a:avLst/>
            </a:prstGeom>
            <a:solidFill>
              <a:schemeClr val="accent5">
                <a:lumMod val="20000"/>
                <a:lumOff val="80000"/>
              </a:schemeClr>
            </a:solidFill>
            <a:ln w="19050" cmpd="sng">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defTabSz="933450">
                <a:lnSpc>
                  <a:spcPct val="100000"/>
                </a:lnSpc>
                <a:spcBef>
                  <a:spcPct val="0"/>
                </a:spcBef>
                <a:spcAft>
                  <a:spcPct val="35000"/>
                </a:spcAft>
              </a:pPr>
              <a:r>
                <a:rPr lang="en-US" sz="1900" dirty="0">
                  <a:solidFill>
                    <a:schemeClr val="tx1"/>
                  </a:solidFill>
                  <a:cs typeface="Calibri"/>
                </a:rPr>
                <a:t>Elicit </a:t>
              </a:r>
              <a:r>
                <a:rPr lang="en-US" sz="1900" dirty="0" smtClean="0">
                  <a:solidFill>
                    <a:schemeClr val="tx1"/>
                  </a:solidFill>
                  <a:cs typeface="Calibri"/>
                </a:rPr>
                <a:t>and </a:t>
              </a:r>
              <a:r>
                <a:rPr lang="en-US" sz="1900" dirty="0">
                  <a:solidFill>
                    <a:schemeClr val="tx1"/>
                  </a:solidFill>
                  <a:cs typeface="Calibri"/>
                </a:rPr>
                <a:t>use evidence </a:t>
              </a:r>
              <a:r>
                <a:rPr lang="en-US" sz="1900" dirty="0" smtClean="0">
                  <a:solidFill>
                    <a:schemeClr val="tx1"/>
                  </a:solidFill>
                  <a:cs typeface="Calibri"/>
                </a:rPr>
                <a:t>of </a:t>
              </a:r>
              <a:r>
                <a:rPr lang="en-US" sz="1900" dirty="0">
                  <a:solidFill>
                    <a:schemeClr val="tx1"/>
                  </a:solidFill>
                  <a:cs typeface="Calibri"/>
                </a:rPr>
                <a:t>student thinking</a:t>
              </a:r>
            </a:p>
          </p:txBody>
        </p:sp>
        <p:sp>
          <p:nvSpPr>
            <p:cNvPr id="23" name="Rounded Rectangle 22"/>
            <p:cNvSpPr/>
            <p:nvPr/>
          </p:nvSpPr>
          <p:spPr>
            <a:xfrm>
              <a:off x="2892369" y="4473199"/>
              <a:ext cx="2334945" cy="985637"/>
            </a:xfrm>
            <a:prstGeom prst="roundRect">
              <a:avLst/>
            </a:prstGeom>
            <a:solidFill>
              <a:schemeClr val="accent5">
                <a:lumMod val="20000"/>
                <a:lumOff val="80000"/>
              </a:schemeClr>
            </a:solidFill>
            <a:ln w="19050" cmpd="sng">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defTabSz="933450">
                <a:lnSpc>
                  <a:spcPct val="100000"/>
                </a:lnSpc>
                <a:spcBef>
                  <a:spcPct val="0"/>
                </a:spcBef>
                <a:spcAft>
                  <a:spcPct val="35000"/>
                </a:spcAft>
              </a:pPr>
              <a:r>
                <a:rPr lang="en-US" sz="1900" dirty="0">
                  <a:solidFill>
                    <a:schemeClr val="tx1"/>
                  </a:solidFill>
                  <a:cs typeface="Calibri"/>
                </a:rPr>
                <a:t>Pose purposeful</a:t>
              </a:r>
              <a:br>
                <a:rPr lang="en-US" sz="1900" dirty="0">
                  <a:solidFill>
                    <a:schemeClr val="tx1"/>
                  </a:solidFill>
                  <a:cs typeface="Calibri"/>
                </a:rPr>
              </a:br>
              <a:r>
                <a:rPr lang="en-US" sz="1900" dirty="0">
                  <a:solidFill>
                    <a:schemeClr val="tx1"/>
                  </a:solidFill>
                  <a:cs typeface="Calibri"/>
                </a:rPr>
                <a:t>questions</a:t>
              </a:r>
            </a:p>
          </p:txBody>
        </p:sp>
        <p:sp>
          <p:nvSpPr>
            <p:cNvPr id="24" name="Rounded Rectangle 23"/>
            <p:cNvSpPr/>
            <p:nvPr/>
          </p:nvSpPr>
          <p:spPr>
            <a:xfrm>
              <a:off x="5922296" y="4473199"/>
              <a:ext cx="2329473" cy="985637"/>
            </a:xfrm>
            <a:prstGeom prst="roundRect">
              <a:avLst/>
            </a:prstGeom>
            <a:solidFill>
              <a:schemeClr val="accent5">
                <a:lumMod val="20000"/>
                <a:lumOff val="80000"/>
              </a:schemeClr>
            </a:solidFill>
            <a:ln w="19050" cmpd="sng">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defTabSz="933450">
                <a:lnSpc>
                  <a:spcPct val="100000"/>
                </a:lnSpc>
                <a:spcBef>
                  <a:spcPct val="0"/>
                </a:spcBef>
                <a:spcAft>
                  <a:spcPct val="35000"/>
                </a:spcAft>
              </a:pPr>
              <a:r>
                <a:rPr lang="en-US" sz="1900" dirty="0">
                  <a:solidFill>
                    <a:schemeClr val="tx1"/>
                  </a:solidFill>
                  <a:cs typeface="Calibri"/>
                </a:rPr>
                <a:t>Use and connect mathematical representations</a:t>
              </a:r>
            </a:p>
          </p:txBody>
        </p:sp>
        <p:sp>
          <p:nvSpPr>
            <p:cNvPr id="25" name="Rounded Rectangle 24"/>
            <p:cNvSpPr/>
            <p:nvPr/>
          </p:nvSpPr>
          <p:spPr>
            <a:xfrm>
              <a:off x="5922296" y="5694086"/>
              <a:ext cx="2329474" cy="985637"/>
            </a:xfrm>
            <a:prstGeom prst="roundRect">
              <a:avLst/>
            </a:prstGeom>
            <a:solidFill>
              <a:schemeClr val="accent5">
                <a:lumMod val="20000"/>
                <a:lumOff val="80000"/>
              </a:schemeClr>
            </a:solidFill>
            <a:ln w="19050" cmpd="sng">
              <a:solidFill>
                <a:schemeClr val="tx2">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defTabSz="933450">
                <a:lnSpc>
                  <a:spcPct val="100000"/>
                </a:lnSpc>
                <a:spcBef>
                  <a:spcPct val="0"/>
                </a:spcBef>
                <a:spcAft>
                  <a:spcPct val="35000"/>
                </a:spcAft>
              </a:pPr>
              <a:r>
                <a:rPr lang="en-US" sz="1900" dirty="0">
                  <a:solidFill>
                    <a:schemeClr val="tx1"/>
                  </a:solidFill>
                  <a:cs typeface="Calibri"/>
                </a:rPr>
                <a:t>Support productive struggle in learning mathematics</a:t>
              </a:r>
            </a:p>
          </p:txBody>
        </p:sp>
        <p:cxnSp>
          <p:nvCxnSpPr>
            <p:cNvPr id="48" name="Straight Arrow Connector 47"/>
            <p:cNvCxnSpPr/>
            <p:nvPr/>
          </p:nvCxnSpPr>
          <p:spPr>
            <a:xfrm flipH="1">
              <a:off x="4953000" y="2209800"/>
              <a:ext cx="577767" cy="293526"/>
            </a:xfrm>
            <a:prstGeom prst="straightConnector1">
              <a:avLst/>
            </a:prstGeom>
            <a:noFill/>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28647697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14861 principles to action cover.psd"/>
          <p:cNvPicPr>
            <a:picLocks noChangeAspect="1"/>
          </p:cNvPicPr>
          <p:nvPr/>
        </p:nvPicPr>
        <p:blipFill>
          <a:blip r:embed="rId3" cstate="screen">
            <a:extLst>
              <a:ext uri="{BEBA8EAE-BF5A-486C-A8C5-ECC9F3942E4B}">
                <a14:imgProps xmlns:a14="http://schemas.microsoft.com/office/drawing/2010/main">
                  <a14:imgLayer r:embed="rId4">
                    <a14:imgEffect>
                      <a14:sharpenSoften amount="5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167642" y="172720"/>
            <a:ext cx="838199" cy="1230423"/>
          </a:xfrm>
          <a:prstGeom prst="rect">
            <a:avLst/>
          </a:prstGeom>
          <a:ln>
            <a:noFill/>
          </a:ln>
          <a:effectLst>
            <a:outerShdw blurRad="292100" dist="139700" dir="2700000" algn="tl" rotWithShape="0">
              <a:srgbClr val="333333">
                <a:alpha val="65000"/>
              </a:srgbClr>
            </a:outerShdw>
          </a:effectLst>
        </p:spPr>
      </p:pic>
      <p:sp>
        <p:nvSpPr>
          <p:cNvPr id="11" name="TextBox 10"/>
          <p:cNvSpPr txBox="1"/>
          <p:nvPr/>
        </p:nvSpPr>
        <p:spPr>
          <a:xfrm>
            <a:off x="1257300" y="863600"/>
            <a:ext cx="8549640" cy="5603229"/>
          </a:xfrm>
          <a:prstGeom prst="rect">
            <a:avLst/>
          </a:prstGeom>
          <a:noFill/>
        </p:spPr>
        <p:txBody>
          <a:bodyPr wrap="square" lIns="101882" tIns="50941" rIns="101882" bIns="50941" rtlCol="0">
            <a:spAutoFit/>
          </a:bodyPr>
          <a:lstStyle/>
          <a:p>
            <a:pPr>
              <a:spcAft>
                <a:spcPts val="4011"/>
              </a:spcAft>
            </a:pPr>
            <a:r>
              <a:rPr lang="en-US" sz="3600" dirty="0">
                <a:solidFill>
                  <a:srgbClr val="000000"/>
                </a:solidFill>
                <a:cs typeface="Verdana"/>
              </a:rPr>
              <a:t>As you reflect on this framework for the teaching and learning of mathematics, identify 1-2 mathematics teaching practices that </a:t>
            </a:r>
            <a:r>
              <a:rPr lang="en-US" sz="3600" dirty="0" smtClean="0">
                <a:solidFill>
                  <a:srgbClr val="000000"/>
                </a:solidFill>
                <a:cs typeface="Verdana"/>
              </a:rPr>
              <a:t>you want </a:t>
            </a:r>
            <a:r>
              <a:rPr lang="en-US" sz="3600" dirty="0">
                <a:solidFill>
                  <a:srgbClr val="000000"/>
                </a:solidFill>
                <a:cs typeface="Verdana"/>
              </a:rPr>
              <a:t>to </a:t>
            </a:r>
            <a:r>
              <a:rPr lang="en-US" sz="3600" dirty="0" smtClean="0">
                <a:solidFill>
                  <a:srgbClr val="000000"/>
                </a:solidFill>
                <a:cs typeface="Verdana"/>
              </a:rPr>
              <a:t>begin </a:t>
            </a:r>
            <a:r>
              <a:rPr lang="en-US" sz="3600" dirty="0">
                <a:solidFill>
                  <a:srgbClr val="000000"/>
                </a:solidFill>
                <a:cs typeface="Verdana"/>
              </a:rPr>
              <a:t>strengthening in your own instruction.</a:t>
            </a:r>
          </a:p>
          <a:p>
            <a:pPr>
              <a:spcAft>
                <a:spcPts val="4011"/>
              </a:spcAft>
            </a:pPr>
            <a:r>
              <a:rPr lang="en-US" sz="3600" dirty="0">
                <a:solidFill>
                  <a:srgbClr val="000000"/>
                </a:solidFill>
                <a:cs typeface="Verdana"/>
              </a:rPr>
              <a:t>Working with a partner, develop a list of </a:t>
            </a:r>
            <a:r>
              <a:rPr lang="en-US" sz="3600" u="sng" dirty="0">
                <a:solidFill>
                  <a:srgbClr val="000000"/>
                </a:solidFill>
                <a:cs typeface="Verdana"/>
              </a:rPr>
              <a:t>actions</a:t>
            </a:r>
            <a:r>
              <a:rPr lang="en-US" sz="3600" dirty="0">
                <a:solidFill>
                  <a:srgbClr val="000000"/>
                </a:solidFill>
                <a:cs typeface="Verdana"/>
              </a:rPr>
              <a:t> to begin the next steps of your journey toward ensuring mathematical success for </a:t>
            </a:r>
            <a:r>
              <a:rPr lang="en-US" sz="3600" dirty="0" smtClean="0">
                <a:solidFill>
                  <a:srgbClr val="000000"/>
                </a:solidFill>
                <a:cs typeface="Verdana"/>
              </a:rPr>
              <a:t>all of your students</a:t>
            </a:r>
            <a:r>
              <a:rPr lang="en-US" sz="3600" dirty="0">
                <a:solidFill>
                  <a:srgbClr val="000000"/>
                </a:solidFill>
                <a:cs typeface="Verdana"/>
              </a:rPr>
              <a:t>. </a:t>
            </a:r>
          </a:p>
        </p:txBody>
      </p:sp>
    </p:spTree>
    <p:extLst>
      <p:ext uri="{BB962C8B-B14F-4D97-AF65-F5344CB8AC3E}">
        <p14:creationId xmlns:p14="http://schemas.microsoft.com/office/powerpoint/2010/main" val="129965393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5"/>
          <p:cNvSpPr txBox="1"/>
          <p:nvPr/>
        </p:nvSpPr>
        <p:spPr>
          <a:xfrm>
            <a:off x="586740" y="0"/>
            <a:ext cx="9471660" cy="7772400"/>
          </a:xfrm>
          <a:prstGeom prst="rect">
            <a:avLst/>
          </a:prstGeom>
          <a:solidFill>
            <a:schemeClr val="tx2">
              <a:lumMod val="50000"/>
            </a:schemeClr>
          </a:solidFill>
        </p:spPr>
        <p:txBody>
          <a:bodyPr wrap="square" lIns="0" tIns="0" rIns="0" bIns="0" rtlCol="0">
            <a:noAutofit/>
          </a:bodyPr>
          <a:lstStyle/>
          <a:p>
            <a:pPr marL="14150" algn="ctr">
              <a:lnSpc>
                <a:spcPts val="9136"/>
              </a:lnSpc>
              <a:spcBef>
                <a:spcPts val="457"/>
              </a:spcBef>
              <a:spcAft>
                <a:spcPts val="4200"/>
              </a:spcAft>
            </a:pPr>
            <a:endParaRPr lang="en-US" sz="172100" b="1" baseline="3072" dirty="0" smtClean="0">
              <a:solidFill>
                <a:srgbClr val="FFFFFF"/>
              </a:solidFill>
              <a:latin typeface="Calibri"/>
              <a:cs typeface="Calibri"/>
            </a:endParaRPr>
          </a:p>
          <a:p>
            <a:pPr marL="14150" algn="ctr">
              <a:lnSpc>
                <a:spcPts val="9136"/>
              </a:lnSpc>
              <a:spcBef>
                <a:spcPts val="457"/>
              </a:spcBef>
            </a:pPr>
            <a:endParaRPr lang="en-US" sz="119500" b="1" baseline="3072" dirty="0">
              <a:solidFill>
                <a:srgbClr val="FFFFFF"/>
              </a:solidFill>
              <a:latin typeface="Calibri"/>
              <a:cs typeface="Calibri"/>
            </a:endParaRPr>
          </a:p>
          <a:p>
            <a:pPr marL="14150" algn="ctr">
              <a:lnSpc>
                <a:spcPts val="9136"/>
              </a:lnSpc>
              <a:spcBef>
                <a:spcPts val="457"/>
              </a:spcBef>
            </a:pPr>
            <a:r>
              <a:rPr sz="13400" b="1" baseline="3072" dirty="0">
                <a:solidFill>
                  <a:srgbClr val="FFFFFF"/>
                </a:solidFill>
                <a:latin typeface="Calibri"/>
                <a:cs typeface="Calibri"/>
              </a:rPr>
              <a:t>Thank</a:t>
            </a:r>
            <a:r>
              <a:rPr lang="en-US" sz="13400" b="1" baseline="3072" dirty="0">
                <a:solidFill>
                  <a:srgbClr val="FFFFFF"/>
                </a:solidFill>
                <a:latin typeface="Calibri"/>
                <a:cs typeface="Calibri"/>
              </a:rPr>
              <a:t> You!</a:t>
            </a:r>
            <a:endParaRPr sz="8900" dirty="0">
              <a:solidFill>
                <a:srgbClr val="FFFFFF"/>
              </a:solidFill>
              <a:latin typeface="Calibri"/>
              <a:cs typeface="Calibri"/>
            </a:endParaRPr>
          </a:p>
        </p:txBody>
      </p:sp>
      <p:pic>
        <p:nvPicPr>
          <p:cNvPr id="6" name="Picture 5" descr="14861 principles to action cover.psd"/>
          <p:cNvPicPr>
            <a:picLocks noChangeAspect="1"/>
          </p:cNvPicPr>
          <p:nvPr/>
        </p:nvPicPr>
        <p:blipFill>
          <a:blip r:embed="rId3" cstate="screen">
            <a:extLst>
              <a:ext uri="{BEBA8EAE-BF5A-486C-A8C5-ECC9F3942E4B}">
                <a14:imgProps xmlns:a14="http://schemas.microsoft.com/office/drawing/2010/main">
                  <a14:imgLayer r:embed="rId4">
                    <a14:imgEffect>
                      <a14:sharpenSoften amount="5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167642" y="172721"/>
            <a:ext cx="1592579" cy="2337805"/>
          </a:xfrm>
          <a:prstGeom prst="rect">
            <a:avLst/>
          </a:prstGeom>
          <a:ln>
            <a:noFill/>
          </a:ln>
          <a:effectLst>
            <a:outerShdw blurRad="292100" dist="139700" dir="2700000" algn="tl" rotWithShape="0">
              <a:srgbClr val="333333">
                <a:alpha val="65000"/>
              </a:srgbClr>
            </a:outerShdw>
          </a:effectLst>
        </p:spPr>
      </p:pic>
      <p:pic>
        <p:nvPicPr>
          <p:cNvPr id="7" name="Picture 6" descr="NCTM-logo1.png"/>
          <p:cNvPicPr>
            <a:picLocks noChangeAspect="1"/>
          </p:cNvPicPr>
          <p:nvPr/>
        </p:nvPicPr>
        <p:blipFill>
          <a:blip r:embed="rId5">
            <a:lum bright="70000" contrast="-70000"/>
            <a:extLst>
              <a:ext uri="{28A0092B-C50C-407E-A947-70E740481C1C}">
                <a14:useLocalDpi xmlns:a14="http://schemas.microsoft.com/office/drawing/2010/main"/>
              </a:ext>
            </a:extLst>
          </a:blip>
          <a:stretch>
            <a:fillRect/>
          </a:stretch>
        </p:blipFill>
        <p:spPr>
          <a:xfrm>
            <a:off x="6537959" y="6713369"/>
            <a:ext cx="3248968" cy="726810"/>
          </a:xfrm>
          <a:prstGeom prst="rect">
            <a:avLst/>
          </a:prstGeom>
        </p:spPr>
      </p:pic>
    </p:spTree>
    <p:extLst>
      <p:ext uri="{BB962C8B-B14F-4D97-AF65-F5344CB8AC3E}">
        <p14:creationId xmlns:p14="http://schemas.microsoft.com/office/powerpoint/2010/main" val="316593260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Untitled-1.psd"/>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61720" y="2777913"/>
            <a:ext cx="7922737" cy="2203980"/>
          </a:xfrm>
          <a:prstGeom prst="rect">
            <a:avLst/>
          </a:prstGeom>
          <a:noFill/>
          <a:ln w="9525">
            <a:noFill/>
            <a:miter lim="800000"/>
            <a:headEnd/>
            <a:tailEnd/>
          </a:ln>
        </p:spPr>
      </p:pic>
      <p:sp>
        <p:nvSpPr>
          <p:cNvPr id="3" name="TextBox 2"/>
          <p:cNvSpPr txBox="1"/>
          <p:nvPr/>
        </p:nvSpPr>
        <p:spPr>
          <a:xfrm>
            <a:off x="685800" y="7306065"/>
            <a:ext cx="3276600" cy="390135"/>
          </a:xfrm>
          <a:prstGeom prst="rect">
            <a:avLst/>
          </a:prstGeom>
          <a:noFill/>
        </p:spPr>
        <p:txBody>
          <a:bodyPr wrap="square" lIns="101882" tIns="50941" rIns="101882" bIns="50941" rtlCol="0">
            <a:spAutoFit/>
          </a:bodyPr>
          <a:lstStyle/>
          <a:p>
            <a:pPr>
              <a:lnSpc>
                <a:spcPct val="120000"/>
              </a:lnSpc>
            </a:pPr>
            <a:r>
              <a:rPr lang="en-US" sz="1600" dirty="0" smtClean="0">
                <a:solidFill>
                  <a:srgbClr val="000000"/>
                </a:solidFill>
              </a:rPr>
              <a:t>Version 08.08.2016</a:t>
            </a:r>
            <a:endParaRPr lang="en-US" sz="1600" dirty="0">
              <a:solidFill>
                <a:srgbClr val="000000"/>
              </a:solidFill>
            </a:endParaRPr>
          </a:p>
        </p:txBody>
      </p:sp>
    </p:spTree>
    <p:extLst>
      <p:ext uri="{BB962C8B-B14F-4D97-AF65-F5344CB8AC3E}">
        <p14:creationId xmlns:p14="http://schemas.microsoft.com/office/powerpoint/2010/main" val="174031885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173480" y="1554480"/>
            <a:ext cx="8199120" cy="4160520"/>
          </a:xfrm>
          <a:prstGeom prst="rect">
            <a:avLst/>
          </a:prstGeom>
          <a:solidFill>
            <a:schemeClr val="accent5">
              <a:lumMod val="20000"/>
              <a:lumOff val="80000"/>
            </a:schemeClr>
          </a:solidFill>
        </p:spPr>
        <p:txBody>
          <a:bodyPr lIns="101882" tIns="50941" rIns="101882" bIns="50941" anchor="ctr">
            <a:noAutofit/>
          </a:bodyPr>
          <a:lstStyle/>
          <a:p>
            <a:pPr algn="ctr"/>
            <a:r>
              <a:rPr lang="en-US" sz="3600" dirty="0">
                <a:solidFill>
                  <a:srgbClr val="000000"/>
                </a:solidFill>
              </a:rPr>
              <a:t>Student learning of mathematics </a:t>
            </a:r>
            <a:r>
              <a:rPr lang="en-US" sz="3600" dirty="0" smtClean="0">
                <a:solidFill>
                  <a:srgbClr val="000000"/>
                </a:solidFill>
              </a:rPr>
              <a:t/>
            </a:r>
            <a:br>
              <a:rPr lang="en-US" sz="3600" dirty="0" smtClean="0">
                <a:solidFill>
                  <a:srgbClr val="000000"/>
                </a:solidFill>
              </a:rPr>
            </a:br>
            <a:r>
              <a:rPr lang="en-US" sz="3600" dirty="0" smtClean="0">
                <a:solidFill>
                  <a:srgbClr val="000000"/>
                </a:solidFill>
              </a:rPr>
              <a:t>“</a:t>
            </a:r>
            <a:r>
              <a:rPr lang="en-US" sz="3600" dirty="0">
                <a:solidFill>
                  <a:srgbClr val="000000"/>
                </a:solidFill>
              </a:rPr>
              <a:t>depends fundamentally on what happens inside the classroom as teachers and learners interact </a:t>
            </a:r>
            <a:r>
              <a:rPr lang="en-US" sz="3600" dirty="0" smtClean="0">
                <a:solidFill>
                  <a:srgbClr val="000000"/>
                </a:solidFill>
              </a:rPr>
              <a:t>over </a:t>
            </a:r>
            <a:r>
              <a:rPr lang="en-US" sz="3600" dirty="0">
                <a:solidFill>
                  <a:srgbClr val="000000"/>
                </a:solidFill>
              </a:rPr>
              <a:t>the curriculum.”</a:t>
            </a:r>
            <a:br>
              <a:rPr lang="en-US" sz="3600" dirty="0">
                <a:solidFill>
                  <a:srgbClr val="000000"/>
                </a:solidFill>
              </a:rPr>
            </a:br>
            <a:endParaRPr lang="en-US" sz="3600" dirty="0">
              <a:solidFill>
                <a:srgbClr val="000000"/>
              </a:solidFill>
            </a:endParaRPr>
          </a:p>
          <a:p>
            <a:pPr algn="r">
              <a:lnSpc>
                <a:spcPct val="70000"/>
              </a:lnSpc>
            </a:pPr>
            <a:r>
              <a:rPr lang="en-US" sz="2800" dirty="0">
                <a:solidFill>
                  <a:srgbClr val="000000"/>
                </a:solidFill>
              </a:rPr>
              <a:t>(Ball &amp; Forzani, 2011, p. 17</a:t>
            </a:r>
            <a:r>
              <a:rPr lang="en-US" sz="2800" dirty="0" smtClean="0">
                <a:solidFill>
                  <a:srgbClr val="000000"/>
                </a:solidFill>
              </a:rPr>
              <a:t>)</a:t>
            </a:r>
            <a:endParaRPr lang="en-US" sz="2800" dirty="0">
              <a:solidFill>
                <a:srgbClr val="000000"/>
              </a:solidFill>
            </a:endParaRPr>
          </a:p>
        </p:txBody>
      </p:sp>
      <p:sp>
        <p:nvSpPr>
          <p:cNvPr id="4" name="TextBox 3"/>
          <p:cNvSpPr txBox="1"/>
          <p:nvPr/>
        </p:nvSpPr>
        <p:spPr>
          <a:xfrm>
            <a:off x="670560" y="6995160"/>
            <a:ext cx="9387840" cy="777240"/>
          </a:xfrm>
          <a:prstGeom prst="rect">
            <a:avLst/>
          </a:prstGeom>
          <a:solidFill>
            <a:schemeClr val="bg1">
              <a:lumMod val="85000"/>
            </a:schemeClr>
          </a:solidFill>
        </p:spPr>
        <p:txBody>
          <a:bodyPr wrap="square" lIns="101882" tIns="50941" rIns="101882" bIns="50941" rtlCol="0" anchor="ctr">
            <a:noAutofit/>
          </a:bodyPr>
          <a:lstStyle/>
          <a:p>
            <a:pPr>
              <a:spcAft>
                <a:spcPts val="669"/>
              </a:spcAft>
            </a:pPr>
            <a:r>
              <a:rPr lang="en-US" sz="1600" dirty="0">
                <a:solidFill>
                  <a:srgbClr val="000000"/>
                </a:solidFill>
              </a:rPr>
              <a:t>Ball, D. L, &amp; Forzani, F. M. (2011). Building a common core for learning to teach, and connecting professional learning to practice. </a:t>
            </a:r>
            <a:r>
              <a:rPr lang="en-US" sz="1600" i="1" dirty="0">
                <a:solidFill>
                  <a:srgbClr val="000000"/>
                </a:solidFill>
              </a:rPr>
              <a:t>American Educator, 35</a:t>
            </a:r>
            <a:r>
              <a:rPr lang="en-US" sz="1600" dirty="0">
                <a:solidFill>
                  <a:srgbClr val="000000"/>
                </a:solidFill>
              </a:rPr>
              <a:t>(2), 17-21.</a:t>
            </a:r>
          </a:p>
        </p:txBody>
      </p:sp>
      <p:sp>
        <p:nvSpPr>
          <p:cNvPr id="6" name="Title 1"/>
          <p:cNvSpPr txBox="1">
            <a:spLocks/>
          </p:cNvSpPr>
          <p:nvPr/>
        </p:nvSpPr>
        <p:spPr>
          <a:xfrm>
            <a:off x="1173480" y="345440"/>
            <a:ext cx="8667195" cy="1036320"/>
          </a:xfrm>
          <a:prstGeom prst="rect">
            <a:avLst/>
          </a:prstGeom>
        </p:spPr>
        <p:txBody>
          <a:bodyPr lIns="101882" tIns="50941" rIns="101882" bIns="50941"/>
          <a:lstStyle>
            <a:lvl1pPr algn="ctr" defTabSz="457200" rtl="0" eaLnBrk="1" latinLnBrk="0" hangingPunct="1">
              <a:spcBef>
                <a:spcPct val="0"/>
              </a:spcBef>
              <a:buNone/>
              <a:defRPr sz="3600" kern="1200">
                <a:solidFill>
                  <a:schemeClr val="tx1"/>
                </a:solidFill>
                <a:latin typeface="+mj-lt"/>
                <a:ea typeface="+mj-ea"/>
                <a:cs typeface="+mj-cs"/>
              </a:defRPr>
            </a:lvl1pPr>
          </a:lstStyle>
          <a:p>
            <a:r>
              <a:rPr lang="en-US" b="1" dirty="0" smtClean="0">
                <a:solidFill>
                  <a:srgbClr val="000000"/>
                </a:solidFill>
              </a:rPr>
              <a:t>Why Focus on Teaching?</a:t>
            </a:r>
            <a:endParaRPr lang="en-US" b="1" dirty="0">
              <a:solidFill>
                <a:srgbClr val="000000"/>
              </a:solidFill>
            </a:endParaRPr>
          </a:p>
        </p:txBody>
      </p:sp>
    </p:spTree>
    <p:extLst>
      <p:ext uri="{BB962C8B-B14F-4D97-AF65-F5344CB8AC3E}">
        <p14:creationId xmlns:p14="http://schemas.microsoft.com/office/powerpoint/2010/main" val="137966287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089660" y="1899920"/>
            <a:ext cx="8633460" cy="2418080"/>
          </a:xfrm>
          <a:noFill/>
        </p:spPr>
        <p:txBody>
          <a:bodyPr anchor="t">
            <a:noAutofit/>
          </a:bodyPr>
          <a:lstStyle/>
          <a:p>
            <a:pPr marL="0" indent="0" algn="ctr">
              <a:lnSpc>
                <a:spcPct val="110000"/>
              </a:lnSpc>
              <a:buNone/>
            </a:pPr>
            <a:r>
              <a:rPr lang="en-US" dirty="0"/>
              <a:t>“</a:t>
            </a:r>
            <a:r>
              <a:rPr lang="en-US" u="sng" dirty="0"/>
              <a:t>Effective teaching </a:t>
            </a:r>
            <a:r>
              <a:rPr lang="en-US" dirty="0"/>
              <a:t>is the non-negotiable core that ensures that all students learn mathematics at high levels.”</a:t>
            </a:r>
          </a:p>
        </p:txBody>
      </p:sp>
      <p:sp>
        <p:nvSpPr>
          <p:cNvPr id="6" name="Title 1"/>
          <p:cNvSpPr>
            <a:spLocks noGrp="1"/>
          </p:cNvSpPr>
          <p:nvPr>
            <p:ph type="title"/>
          </p:nvPr>
        </p:nvSpPr>
        <p:spPr>
          <a:xfrm>
            <a:off x="247564" y="513579"/>
            <a:ext cx="9593111" cy="934221"/>
          </a:xfrm>
        </p:spPr>
        <p:txBody>
          <a:bodyPr/>
          <a:lstStyle/>
          <a:p>
            <a:r>
              <a:rPr lang="en-US" b="1" dirty="0" smtClean="0"/>
              <a:t>Overarching Message</a:t>
            </a:r>
            <a:endParaRPr lang="en-US" b="1" dirty="0"/>
          </a:p>
        </p:txBody>
      </p:sp>
      <p:sp>
        <p:nvSpPr>
          <p:cNvPr id="5" name="TextBox 4"/>
          <p:cNvSpPr txBox="1"/>
          <p:nvPr/>
        </p:nvSpPr>
        <p:spPr>
          <a:xfrm>
            <a:off x="4107180" y="4922521"/>
            <a:ext cx="5798452" cy="523220"/>
          </a:xfrm>
          <a:prstGeom prst="rect">
            <a:avLst/>
          </a:prstGeom>
          <a:noFill/>
        </p:spPr>
        <p:txBody>
          <a:bodyPr wrap="none" lIns="101882" tIns="50941" rIns="101882" bIns="50941" rtlCol="0">
            <a:spAutoFit/>
          </a:bodyPr>
          <a:lstStyle/>
          <a:p>
            <a:r>
              <a:rPr lang="en-US" sz="2700" i="1" dirty="0">
                <a:solidFill>
                  <a:srgbClr val="000000"/>
                </a:solidFill>
              </a:rPr>
              <a:t>Principles to Actions</a:t>
            </a:r>
            <a:r>
              <a:rPr lang="en-US" sz="2700" dirty="0">
                <a:solidFill>
                  <a:srgbClr val="000000"/>
                </a:solidFill>
              </a:rPr>
              <a:t> (NCTM, 2014, p. 4)</a:t>
            </a:r>
          </a:p>
        </p:txBody>
      </p:sp>
    </p:spTree>
    <p:extLst>
      <p:ext uri="{BB962C8B-B14F-4D97-AF65-F5344CB8AC3E}">
        <p14:creationId xmlns:p14="http://schemas.microsoft.com/office/powerpoint/2010/main" val="3732863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1" y="223567"/>
            <a:ext cx="6629400" cy="1583851"/>
          </a:xfrm>
        </p:spPr>
        <p:txBody>
          <a:bodyPr>
            <a:normAutofit/>
          </a:bodyPr>
          <a:lstStyle/>
          <a:p>
            <a:r>
              <a:rPr lang="en-US" b="1" dirty="0" smtClean="0"/>
              <a:t>Teaching </a:t>
            </a:r>
            <a:r>
              <a:rPr lang="en-US" b="1" dirty="0"/>
              <a:t>and </a:t>
            </a:r>
            <a:r>
              <a:rPr lang="en-US" b="1" dirty="0" smtClean="0"/>
              <a:t>Learning</a:t>
            </a:r>
            <a:br>
              <a:rPr lang="en-US" b="1" dirty="0" smtClean="0"/>
            </a:br>
            <a:r>
              <a:rPr lang="en-US" b="1" dirty="0" smtClean="0"/>
              <a:t>Principle </a:t>
            </a:r>
            <a:endParaRPr lang="en-US" b="1" dirty="0"/>
          </a:p>
        </p:txBody>
      </p:sp>
      <p:sp>
        <p:nvSpPr>
          <p:cNvPr id="3" name="Content Placeholder 2"/>
          <p:cNvSpPr>
            <a:spLocks noGrp="1"/>
          </p:cNvSpPr>
          <p:nvPr>
            <p:ph sz="quarter" idx="1"/>
          </p:nvPr>
        </p:nvSpPr>
        <p:spPr>
          <a:xfrm>
            <a:off x="1005840" y="1813560"/>
            <a:ext cx="8774075" cy="4153412"/>
          </a:xfrm>
          <a:noFill/>
        </p:spPr>
        <p:txBody>
          <a:bodyPr anchor="ctr">
            <a:noAutofit/>
          </a:bodyPr>
          <a:lstStyle/>
          <a:p>
            <a:pPr marL="132660" indent="0">
              <a:buNone/>
            </a:pPr>
            <a:r>
              <a:rPr lang="en-US" dirty="0" smtClean="0"/>
              <a:t>“An </a:t>
            </a:r>
            <a:r>
              <a:rPr lang="en-US" dirty="0"/>
              <a:t>excellent mathematics program </a:t>
            </a:r>
            <a:r>
              <a:rPr lang="en-US" dirty="0" smtClean="0"/>
              <a:t>requires </a:t>
            </a:r>
            <a:r>
              <a:rPr lang="en-US" dirty="0"/>
              <a:t>effective teaching that </a:t>
            </a:r>
            <a:r>
              <a:rPr lang="en-US" dirty="0" smtClean="0"/>
              <a:t>engages students in </a:t>
            </a:r>
            <a:r>
              <a:rPr lang="en-US" dirty="0"/>
              <a:t>meaningful learning through individual and collaborative experiences that promote </a:t>
            </a:r>
            <a:r>
              <a:rPr lang="en-US" dirty="0" smtClean="0"/>
              <a:t>their ability </a:t>
            </a:r>
            <a:r>
              <a:rPr lang="en-US" dirty="0"/>
              <a:t>to make sense of mathematical ideas </a:t>
            </a:r>
            <a:r>
              <a:rPr lang="en-US" dirty="0" smtClean="0"/>
              <a:t/>
            </a:r>
            <a:br>
              <a:rPr lang="en-US" dirty="0" smtClean="0"/>
            </a:br>
            <a:r>
              <a:rPr lang="en-US" dirty="0" smtClean="0"/>
              <a:t>and </a:t>
            </a:r>
            <a:r>
              <a:rPr lang="en-US" dirty="0"/>
              <a:t>reason mathematically</a:t>
            </a:r>
            <a:r>
              <a:rPr lang="en-US" dirty="0" smtClean="0"/>
              <a:t>.”</a:t>
            </a:r>
            <a:endParaRPr lang="en-US" dirty="0"/>
          </a:p>
        </p:txBody>
      </p:sp>
      <p:pic>
        <p:nvPicPr>
          <p:cNvPr id="5" name="Picture 4" descr="Screen Shot 2014-04-11 at 8.54.27 AM.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59501" y="0"/>
            <a:ext cx="2314694" cy="1807418"/>
          </a:xfrm>
          <a:prstGeom prst="rect">
            <a:avLst/>
          </a:prstGeom>
        </p:spPr>
      </p:pic>
      <p:sp>
        <p:nvSpPr>
          <p:cNvPr id="6" name="TextBox 5"/>
          <p:cNvSpPr txBox="1"/>
          <p:nvPr/>
        </p:nvSpPr>
        <p:spPr>
          <a:xfrm>
            <a:off x="4107180" y="6131561"/>
            <a:ext cx="5753390" cy="518375"/>
          </a:xfrm>
          <a:prstGeom prst="rect">
            <a:avLst/>
          </a:prstGeom>
          <a:noFill/>
        </p:spPr>
        <p:txBody>
          <a:bodyPr wrap="none" lIns="101882" tIns="50941" rIns="101882" bIns="50941" rtlCol="0">
            <a:spAutoFit/>
          </a:bodyPr>
          <a:lstStyle/>
          <a:p>
            <a:r>
              <a:rPr lang="en-US" sz="2700" i="1" dirty="0">
                <a:solidFill>
                  <a:srgbClr val="000000"/>
                </a:solidFill>
              </a:rPr>
              <a:t>Principles to Actions</a:t>
            </a:r>
            <a:r>
              <a:rPr lang="en-US" sz="2700" dirty="0">
                <a:solidFill>
                  <a:srgbClr val="000000"/>
                </a:solidFill>
              </a:rPr>
              <a:t> (NCTM, 2014, p. 7)</a:t>
            </a:r>
          </a:p>
        </p:txBody>
      </p:sp>
    </p:spTree>
    <p:extLst>
      <p:ext uri="{BB962C8B-B14F-4D97-AF65-F5344CB8AC3E}">
        <p14:creationId xmlns:p14="http://schemas.microsoft.com/office/powerpoint/2010/main" val="236337364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6740" y="0"/>
            <a:ext cx="9471660" cy="7772400"/>
          </a:xfrm>
          <a:solidFill>
            <a:srgbClr val="10253F"/>
          </a:solidFill>
        </p:spPr>
        <p:txBody>
          <a:bodyPr anchor="t">
            <a:normAutofit/>
          </a:bodyPr>
          <a:lstStyle/>
          <a:p>
            <a:pPr marL="0" indent="0">
              <a:buNone/>
            </a:pPr>
            <a:r>
              <a:rPr lang="en-US" sz="5300" b="1" dirty="0">
                <a:solidFill>
                  <a:schemeClr val="bg1"/>
                </a:solidFill>
              </a:rPr>
              <a:t>	</a:t>
            </a:r>
          </a:p>
          <a:p>
            <a:pPr marL="0" indent="0">
              <a:buNone/>
            </a:pPr>
            <a:endParaRPr lang="en-US" sz="3100" b="1" dirty="0">
              <a:solidFill>
                <a:schemeClr val="bg1"/>
              </a:solidFill>
            </a:endParaRPr>
          </a:p>
          <a:p>
            <a:pPr marL="0" indent="0">
              <a:buNone/>
            </a:pPr>
            <a:r>
              <a:rPr lang="en-US" sz="5300" b="1" dirty="0">
                <a:solidFill>
                  <a:schemeClr val="bg1"/>
                </a:solidFill>
              </a:rPr>
              <a:t>		</a:t>
            </a:r>
          </a:p>
          <a:p>
            <a:pPr marL="1524699" indent="0" defTabSz="383829">
              <a:lnSpc>
                <a:spcPct val="70000"/>
              </a:lnSpc>
              <a:buNone/>
            </a:pPr>
            <a:r>
              <a:rPr lang="en-US" sz="5300" b="1" dirty="0">
                <a:solidFill>
                  <a:schemeClr val="bg1"/>
                </a:solidFill>
              </a:rPr>
              <a:t>Effective </a:t>
            </a:r>
          </a:p>
          <a:p>
            <a:pPr marL="1524699" indent="0" defTabSz="383829">
              <a:lnSpc>
                <a:spcPct val="70000"/>
              </a:lnSpc>
              <a:buNone/>
            </a:pPr>
            <a:r>
              <a:rPr lang="en-US" sz="5300" b="1" dirty="0">
                <a:solidFill>
                  <a:schemeClr val="bg1"/>
                </a:solidFill>
              </a:rPr>
              <a:t>Mathematics </a:t>
            </a:r>
          </a:p>
          <a:p>
            <a:pPr marL="1524699" indent="0" defTabSz="383829">
              <a:lnSpc>
                <a:spcPct val="90000"/>
              </a:lnSpc>
              <a:spcBef>
                <a:spcPts val="0"/>
              </a:spcBef>
              <a:spcAft>
                <a:spcPts val="1337"/>
              </a:spcAft>
              <a:buNone/>
            </a:pPr>
            <a:r>
              <a:rPr lang="en-US" sz="5300" b="1" dirty="0">
                <a:solidFill>
                  <a:schemeClr val="bg1"/>
                </a:solidFill>
              </a:rPr>
              <a:t>Teaching Practices</a:t>
            </a:r>
          </a:p>
        </p:txBody>
      </p:sp>
      <p:pic>
        <p:nvPicPr>
          <p:cNvPr id="4" name="Picture 3" descr="14861 principles to action cover.psd"/>
          <p:cNvPicPr>
            <a:picLocks noChangeAspect="1"/>
          </p:cNvPicPr>
          <p:nvPr/>
        </p:nvPicPr>
        <p:blipFill>
          <a:blip r:embed="rId3" cstate="screen">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a:ext>
            </a:extLst>
          </a:blip>
          <a:stretch>
            <a:fillRect/>
          </a:stretch>
        </p:blipFill>
        <p:spPr>
          <a:xfrm rot="20866513">
            <a:off x="7849395" y="1096909"/>
            <a:ext cx="1589697" cy="2333572"/>
          </a:xfrm>
          <a:prstGeom prst="rect">
            <a:avLst/>
          </a:prstGeom>
          <a:ln w="6350" cmpd="sng">
            <a:solidFill>
              <a:schemeClr val="tx2"/>
            </a:solidFill>
          </a:ln>
          <a:effectLst>
            <a:outerShdw blurRad="50800" dist="38100" dir="2700000" algn="tl" rotWithShape="0">
              <a:prstClr val="black">
                <a:alpha val="40000"/>
              </a:prstClr>
            </a:outerShdw>
          </a:effectLst>
        </p:spPr>
      </p:pic>
      <p:pic>
        <p:nvPicPr>
          <p:cNvPr id="5" name="Picture 4" descr="14861 principles to action cover.psd"/>
          <p:cNvPicPr>
            <a:picLocks noChangeAspect="1"/>
          </p:cNvPicPr>
          <p:nvPr/>
        </p:nvPicPr>
        <p:blipFill>
          <a:blip r:embed="rId5" cstate="screen">
            <a:extLst>
              <a:ext uri="{BEBA8EAE-BF5A-486C-A8C5-ECC9F3942E4B}">
                <a14:imgProps xmlns:a14="http://schemas.microsoft.com/office/drawing/2010/main">
                  <a14:imgLayer r:embed="rId6">
                    <a14:imgEffect>
                      <a14:sharpenSoften amount="5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167642" y="172720"/>
            <a:ext cx="838199" cy="1230423"/>
          </a:xfrm>
          <a:prstGeom prst="rect">
            <a:avLst/>
          </a:prstGeom>
          <a:ln>
            <a:noFill/>
          </a:ln>
          <a:effectLst>
            <a:outerShdw blurRad="292100" dist="139700" dir="2700000" algn="tl" rotWithShape="0">
              <a:srgbClr val="333333">
                <a:alpha val="65000"/>
              </a:srgbClr>
            </a:outerShdw>
          </a:effectLst>
        </p:spPr>
      </p:pic>
      <p:pic>
        <p:nvPicPr>
          <p:cNvPr id="6" name="Picture 5" descr="NCTM-logo1.png"/>
          <p:cNvPicPr>
            <a:picLocks noChangeAspect="1"/>
          </p:cNvPicPr>
          <p:nvPr/>
        </p:nvPicPr>
        <p:blipFill>
          <a:blip r:embed="rId7">
            <a:lum bright="70000" contrast="-70000"/>
            <a:extLst>
              <a:ext uri="{28A0092B-C50C-407E-A947-70E740481C1C}">
                <a14:useLocalDpi xmlns:a14="http://schemas.microsoft.com/office/drawing/2010/main"/>
              </a:ext>
            </a:extLst>
          </a:blip>
          <a:stretch>
            <a:fillRect/>
          </a:stretch>
        </p:blipFill>
        <p:spPr>
          <a:xfrm>
            <a:off x="6537959" y="6713369"/>
            <a:ext cx="3248968" cy="726810"/>
          </a:xfrm>
          <a:prstGeom prst="rect">
            <a:avLst/>
          </a:prstGeom>
        </p:spPr>
      </p:pic>
    </p:spTree>
    <p:extLst>
      <p:ext uri="{BB962C8B-B14F-4D97-AF65-F5344CB8AC3E}">
        <p14:creationId xmlns:p14="http://schemas.microsoft.com/office/powerpoint/2010/main" val="336704857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theme/theme1.xml><?xml version="1.0" encoding="utf-8"?>
<a:theme xmlns:a="http://schemas.openxmlformats.org/drawingml/2006/main" name="P2A-whi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P2A-white.thmx</Template>
  <TotalTime>4522</TotalTime>
  <Words>5288</Words>
  <Application>Microsoft Office PowerPoint</Application>
  <PresentationFormat>Custom</PresentationFormat>
  <Paragraphs>610</Paragraphs>
  <Slides>58</Slides>
  <Notes>58</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58</vt:i4>
      </vt:variant>
    </vt:vector>
  </HeadingPairs>
  <TitlesOfParts>
    <vt:vector size="71" baseType="lpstr">
      <vt:lpstr>ＭＳ 明朝</vt:lpstr>
      <vt:lpstr>ＭＳ Ｐゴシック</vt:lpstr>
      <vt:lpstr>Adobe Garamond Pro Bold</vt:lpstr>
      <vt:lpstr>Arial</vt:lpstr>
      <vt:lpstr>Calibri</vt:lpstr>
      <vt:lpstr>Cambria</vt:lpstr>
      <vt:lpstr>Coming Soon</vt:lpstr>
      <vt:lpstr>Helvetica Neue</vt:lpstr>
      <vt:lpstr>Quicksand</vt:lpstr>
      <vt:lpstr>Times New Roman</vt:lpstr>
      <vt:lpstr>Verdana</vt:lpstr>
      <vt:lpstr>Wingdings</vt:lpstr>
      <vt:lpstr>P2A-white</vt:lpstr>
      <vt:lpstr>PowerPoint Presentation</vt:lpstr>
      <vt:lpstr>Agenda</vt:lpstr>
      <vt:lpstr>PowerPoint Presentation</vt:lpstr>
      <vt:lpstr>PowerPoint Presentation</vt:lpstr>
      <vt:lpstr>PowerPoint Presentation</vt:lpstr>
      <vt:lpstr>PowerPoint Presentation</vt:lpstr>
      <vt:lpstr>Overarching Message</vt:lpstr>
      <vt:lpstr>Teaching and Learning Principle </vt:lpstr>
      <vt:lpstr>PowerPoint Presentation</vt:lpstr>
      <vt:lpstr>PowerPoint Presentation</vt:lpstr>
      <vt:lpstr>Effective Mathematics Teaching Practices</vt:lpstr>
      <vt:lpstr>Effective Mathematics Teaching Practices</vt:lpstr>
      <vt:lpstr>PowerPoint Presentation</vt:lpstr>
      <vt:lpstr>PowerPoint Presentation</vt:lpstr>
      <vt:lpstr>Hungry Caterpillar Task</vt:lpstr>
      <vt:lpstr>PowerPoint Presentation</vt:lpstr>
      <vt:lpstr>PowerPoint Presentation</vt:lpstr>
      <vt:lpstr>Effective Mathematics Teaching Practices</vt:lpstr>
      <vt:lpstr>PowerPoint Presentation</vt:lpstr>
      <vt:lpstr>PowerPoint Presentation</vt:lpstr>
      <vt:lpstr>PowerPoint Presentation</vt:lpstr>
      <vt:lpstr>Ms. Bouchard’s Math Goals</vt:lpstr>
      <vt:lpstr>Alignment to the  Common Core State Standards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Effective Mathematics Teaching Practices</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stevel</dc:creator>
  <cp:lastModifiedBy>Chonda Long</cp:lastModifiedBy>
  <cp:revision>1064</cp:revision>
  <cp:lastPrinted>2015-02-17T19:19:23Z</cp:lastPrinted>
  <dcterms:created xsi:type="dcterms:W3CDTF">2015-01-18T12:29:40Z</dcterms:created>
  <dcterms:modified xsi:type="dcterms:W3CDTF">2016-08-23T13:56:39Z</dcterms:modified>
</cp:coreProperties>
</file>