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7"/>
  </p:notesMasterIdLst>
  <p:sldIdLst>
    <p:sldId id="300" r:id="rId2"/>
    <p:sldId id="256" r:id="rId3"/>
    <p:sldId id="301" r:id="rId4"/>
    <p:sldId id="304" r:id="rId5"/>
    <p:sldId id="278" r:id="rId6"/>
    <p:sldId id="295" r:id="rId7"/>
    <p:sldId id="311" r:id="rId8"/>
    <p:sldId id="312" r:id="rId9"/>
    <p:sldId id="258" r:id="rId10"/>
    <p:sldId id="302" r:id="rId11"/>
    <p:sldId id="303" r:id="rId12"/>
    <p:sldId id="305" r:id="rId13"/>
    <p:sldId id="265" r:id="rId14"/>
    <p:sldId id="267" r:id="rId15"/>
    <p:sldId id="307" r:id="rId16"/>
    <p:sldId id="299" r:id="rId17"/>
    <p:sldId id="269" r:id="rId18"/>
    <p:sldId id="313" r:id="rId19"/>
    <p:sldId id="314" r:id="rId20"/>
    <p:sldId id="268" r:id="rId21"/>
    <p:sldId id="309" r:id="rId22"/>
    <p:sldId id="272" r:id="rId23"/>
    <p:sldId id="310" r:id="rId24"/>
    <p:sldId id="261" r:id="rId25"/>
    <p:sldId id="296"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my Hillen" initials="AH" lastIdx="6" clrIdx="0"/>
  <p:cmAuthor id="1" name="Amy Hillen" initials="" lastIdx="3" clrIdx="1"/>
  <p:cmAuthor id="2" name="dh" initials="" lastIdx="0" clrIdx="2"/>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119" autoAdjust="0"/>
    <p:restoredTop sz="54631" autoAdjust="0"/>
  </p:normalViewPr>
  <p:slideViewPr>
    <p:cSldViewPr snapToGrid="0" snapToObjects="1">
      <p:cViewPr varScale="1">
        <p:scale>
          <a:sx n="77" d="100"/>
          <a:sy n="77" d="100"/>
        </p:scale>
        <p:origin x="-1392" y="-96"/>
      </p:cViewPr>
      <p:guideLst>
        <p:guide orient="horz" pos="2160"/>
        <p:guide pos="2880"/>
      </p:guideLst>
    </p:cSldViewPr>
  </p:slideViewPr>
  <p:notesTextViewPr>
    <p:cViewPr>
      <p:scale>
        <a:sx n="114" d="100"/>
        <a:sy n="114" d="100"/>
      </p:scale>
      <p:origin x="0" y="0"/>
    </p:cViewPr>
  </p:notesTextViewPr>
  <p:sorterViewPr>
    <p:cViewPr>
      <p:scale>
        <a:sx n="66" d="100"/>
        <a:sy n="66" d="100"/>
      </p:scale>
      <p:origin x="0" y="0"/>
    </p:cViewPr>
  </p:sorterViewPr>
  <p:notesViewPr>
    <p:cSldViewPr snapToGrid="0" snapToObjects="1">
      <p:cViewPr varScale="1">
        <p:scale>
          <a:sx n="97" d="100"/>
          <a:sy n="97" d="100"/>
        </p:scale>
        <p:origin x="-3392"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printerSettings" Target="printerSettings/printerSettings1.bin"/><Relationship Id="rId29" Type="http://schemas.openxmlformats.org/officeDocument/2006/relationships/commentAuthors" Target="commentAuthor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0460E9-3F44-7C4F-9F0F-50EB60CDAA9E}" type="datetimeFigureOut">
              <a:rPr lang="en-US" smtClean="0"/>
              <a:pPr/>
              <a:t>4/9/15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9F3DE2-FB79-A444-9137-F017C8010924}" type="slidenum">
              <a:rPr lang="en-US" smtClean="0"/>
              <a:pPr/>
              <a:t>‹#›</a:t>
            </a:fld>
            <a:endParaRPr lang="en-US"/>
          </a:p>
        </p:txBody>
      </p:sp>
    </p:spTree>
    <p:extLst>
      <p:ext uri="{BB962C8B-B14F-4D97-AF65-F5344CB8AC3E}">
        <p14:creationId xmlns:p14="http://schemas.microsoft.com/office/powerpoint/2010/main" val="6102436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 Id="rId3" Type="http://schemas.openxmlformats.org/officeDocument/2006/relationships/hyperlink" Target="http://www.nctm.org/PrinciplestoActions/"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09600" y="4343400"/>
            <a:ext cx="5486400" cy="4114800"/>
          </a:xfrm>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Background</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It is suggested that teachers have some familiarity with the Effective Mathematics Teaching Practices prior to engaging in this focused professional learning module.</a:t>
            </a:r>
            <a:r>
              <a:rPr lang="en-US" sz="1200" baseline="0" dirty="0" smtClean="0"/>
              <a:t> NCTM developed three </a:t>
            </a:r>
            <a:r>
              <a:rPr lang="en-US" sz="1200" dirty="0" smtClean="0"/>
              <a:t>modules</a:t>
            </a:r>
            <a:r>
              <a:rPr lang="en-US" sz="1200" baseline="0" dirty="0" smtClean="0"/>
              <a:t> </a:t>
            </a:r>
            <a:r>
              <a:rPr lang="en-US" sz="1200" dirty="0" smtClean="0"/>
              <a:t>that provide an overview of the Teaching and Learning Principle</a:t>
            </a:r>
            <a:r>
              <a:rPr lang="en-US" sz="1200" baseline="0" dirty="0" smtClean="0"/>
              <a:t> and</a:t>
            </a:r>
            <a:r>
              <a:rPr lang="en-US" sz="1200" dirty="0" smtClean="0"/>
              <a:t> the eight effective teaching practices for mathematics: The Case of Mr. Harris and the Band Concert Task (elementary school content),  The Case of Ms. Donnelly and the Candy Jar Task (middle school content),</a:t>
            </a:r>
            <a:r>
              <a:rPr lang="en-US" sz="1200" baseline="0" dirty="0" smtClean="0"/>
              <a:t> and The Case of Ms. Culver and the</a:t>
            </a:r>
            <a:r>
              <a:rPr lang="en-US" sz="1200" dirty="0" smtClean="0"/>
              <a:t> Pay It Forward Task (high school content). These overview</a:t>
            </a:r>
            <a:r>
              <a:rPr lang="en-US" sz="1200" baseline="0" dirty="0" smtClean="0"/>
              <a:t> modules are available on the NCTM website as part of the </a:t>
            </a:r>
            <a:r>
              <a:rPr lang="en-US" sz="1200" b="1" i="1" kern="1200" baseline="0" dirty="0" smtClean="0">
                <a:solidFill>
                  <a:schemeClr val="tx1"/>
                </a:solidFill>
                <a:effectLst/>
                <a:latin typeface="+mn-lt"/>
                <a:ea typeface="+mn-ea"/>
                <a:cs typeface="+mn-cs"/>
              </a:rPr>
              <a:t>Principles to Actions</a:t>
            </a:r>
            <a:r>
              <a:rPr lang="en-US" sz="1200" i="1" baseline="0" dirty="0" smtClean="0"/>
              <a:t> </a:t>
            </a:r>
            <a:r>
              <a:rPr lang="en-US" sz="1200" b="0" kern="1200" baseline="0" dirty="0" smtClean="0">
                <a:solidFill>
                  <a:schemeClr val="tx1"/>
                </a:solidFill>
                <a:effectLst/>
                <a:latin typeface="+mn-lt"/>
                <a:ea typeface="+mn-ea"/>
                <a:cs typeface="+mn-cs"/>
              </a:rPr>
              <a:t>p</a:t>
            </a:r>
            <a:r>
              <a:rPr lang="en-US" sz="1200" b="0" kern="1200" dirty="0" smtClean="0">
                <a:solidFill>
                  <a:schemeClr val="tx1"/>
                </a:solidFill>
                <a:effectLst/>
                <a:latin typeface="+mn-lt"/>
                <a:ea typeface="+mn-ea"/>
                <a:cs typeface="+mn-cs"/>
              </a:rPr>
              <a:t>rofessional learning materials</a:t>
            </a:r>
            <a:r>
              <a:rPr lang="en-US" sz="1200" b="1" kern="1200" baseline="0" dirty="0" smtClean="0">
                <a:solidFill>
                  <a:schemeClr val="tx1"/>
                </a:solidFill>
                <a:effectLst/>
                <a:latin typeface="+mn-lt"/>
                <a:ea typeface="+mn-ea"/>
                <a:cs typeface="+mn-cs"/>
              </a:rPr>
              <a:t>:</a:t>
            </a:r>
            <a:r>
              <a:rPr lang="en-US" sz="1200" dirty="0" smtClean="0"/>
              <a:t> </a:t>
            </a:r>
            <a:r>
              <a:rPr lang="en-US" sz="1200" dirty="0" smtClean="0">
                <a:hlinkClick r:id="rId3"/>
              </a:rPr>
              <a:t>http://www.nctm.org/PrinciplestoActions/</a:t>
            </a:r>
            <a:r>
              <a:rPr lang="en-US" sz="1200" dirty="0" smtClean="0"/>
              <a: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Module Synopsis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latin typeface="+mn-lt"/>
                <a:ea typeface="ＭＳ Ｐゴシック" pitchFamily="34" charset="-128"/>
                <a:cs typeface="Calibri"/>
              </a:rPr>
              <a:t>This module on “The Case of Mille Brooks and the Half of a Whole Task” will provide users with an opportunity to think about the Effective Mathematics Teaching Practices as they are illustrated in a video example</a:t>
            </a:r>
            <a:r>
              <a:rPr lang="en-US" sz="1200" baseline="0" dirty="0" smtClean="0">
                <a:latin typeface="+mn-lt"/>
                <a:ea typeface="ＭＳ Ｐゴシック" pitchFamily="34" charset="-128"/>
                <a:cs typeface="Calibri"/>
              </a:rPr>
              <a:t> and to focus in on two specific teaching practices: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latin typeface="+mn-lt"/>
                <a:ea typeface="ＭＳ Ｐゴシック" pitchFamily="34" charset="-128"/>
                <a:cs typeface="Calibri"/>
              </a:rPr>
              <a:t>	• Facilitate meaningful mathematical discourse; and</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latin typeface="+mn-lt"/>
                <a:ea typeface="ＭＳ Ｐゴシック" pitchFamily="34" charset="-128"/>
                <a:cs typeface="Calibri"/>
              </a:rPr>
              <a:t>	• Pose purposeful questions.</a:t>
            </a: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r>
              <a:rPr lang="en-US" sz="1200" b="1" dirty="0" smtClean="0"/>
              <a:t>Materials</a:t>
            </a:r>
          </a:p>
          <a:p>
            <a:r>
              <a:rPr lang="en-US" sz="1200" dirty="0" smtClean="0"/>
              <a:t>In preparation for</a:t>
            </a:r>
            <a:r>
              <a:rPr lang="en-US" sz="1200" baseline="0" dirty="0" smtClean="0"/>
              <a:t> </a:t>
            </a:r>
            <a:r>
              <a:rPr lang="en-US" sz="1200" dirty="0" smtClean="0"/>
              <a:t>this module, the</a:t>
            </a:r>
            <a:r>
              <a:rPr lang="en-US" sz="1200" baseline="0" dirty="0" smtClean="0"/>
              <a:t> facilitator </a:t>
            </a:r>
            <a:r>
              <a:rPr lang="en-US" sz="1200" dirty="0" smtClean="0"/>
              <a:t>will need the</a:t>
            </a:r>
            <a:r>
              <a:rPr lang="en-US" sz="1200" baseline="0" dirty="0" smtClean="0"/>
              <a:t> following set of materials. It would be beneficial for the facilitator of the session to work through the task, study the sample solutions, and examine the lesson guide prior to the session.</a:t>
            </a:r>
          </a:p>
          <a:p>
            <a:r>
              <a:rPr lang="en-US" sz="1200" kern="1200" dirty="0" smtClean="0">
                <a:solidFill>
                  <a:schemeClr val="tx1"/>
                </a:solidFill>
                <a:effectLst/>
                <a:latin typeface="+mn-lt"/>
                <a:ea typeface="+mn-ea"/>
                <a:cs typeface="+mn-cs"/>
              </a:rPr>
              <a:t>	1–Slides-ES-Brooks.pptx</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2-Task-HalfoftheWhole-ES-Brooks.pdf</a:t>
            </a:r>
          </a:p>
          <a:p>
            <a:r>
              <a:rPr lang="en-US" sz="1200" kern="1200" dirty="0" smtClean="0">
                <a:solidFill>
                  <a:schemeClr val="tx1"/>
                </a:solidFill>
                <a:effectLst/>
                <a:latin typeface="+mn-lt"/>
                <a:ea typeface="+mn-ea"/>
                <a:cs typeface="+mn-cs"/>
              </a:rPr>
              <a:t>	3-SampleSolutions-ES-Brooks.pdf</a:t>
            </a:r>
          </a:p>
          <a:p>
            <a:r>
              <a:rPr lang="en-US" sz="1200" kern="1200" dirty="0" smtClean="0">
                <a:solidFill>
                  <a:schemeClr val="tx1"/>
                </a:solidFill>
                <a:effectLst/>
                <a:latin typeface="+mn-lt"/>
                <a:ea typeface="+mn-ea"/>
                <a:cs typeface="+mn-cs"/>
              </a:rPr>
              <a:t>	4-Article-Watanabe.pdf</a:t>
            </a:r>
          </a:p>
          <a:p>
            <a:r>
              <a:rPr lang="en-US" sz="1200" kern="1200" dirty="0" smtClean="0">
                <a:solidFill>
                  <a:schemeClr val="tx1"/>
                </a:solidFill>
                <a:effectLst/>
                <a:latin typeface="+mn-lt"/>
                <a:ea typeface="+mn-ea"/>
                <a:cs typeface="+mn-cs"/>
              </a:rPr>
              <a:t>	5-Video-ES-Brooks.mp4</a:t>
            </a:r>
          </a:p>
          <a:p>
            <a:r>
              <a:rPr lang="en-US" sz="1200" kern="1200" dirty="0" smtClean="0">
                <a:solidFill>
                  <a:schemeClr val="tx1"/>
                </a:solidFill>
                <a:effectLst/>
                <a:latin typeface="+mn-lt"/>
                <a:ea typeface="+mn-ea"/>
                <a:cs typeface="+mn-cs"/>
              </a:rPr>
              <a:t>	6-Transcript-ES-Brooks.pdf</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7-MathTeachingPractices-ES-Brooks.pdf</a:t>
            </a:r>
          </a:p>
          <a:p>
            <a:r>
              <a:rPr lang="en-US" sz="1200" kern="1200" dirty="0" smtClean="0">
                <a:solidFill>
                  <a:schemeClr val="tx1"/>
                </a:solidFill>
                <a:effectLst/>
                <a:latin typeface="+mn-lt"/>
                <a:ea typeface="+mn-ea"/>
                <a:cs typeface="+mn-cs"/>
              </a:rPr>
              <a:t>	8-LessonGuide-ES-Brooks.pdf</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Participant Handouts</a:t>
            </a:r>
          </a:p>
          <a:p>
            <a:r>
              <a:rPr lang="en-US" sz="1200" b="0" kern="1200" dirty="0" smtClean="0">
                <a:solidFill>
                  <a:schemeClr val="tx1"/>
                </a:solidFill>
                <a:effectLst/>
                <a:latin typeface="+mn-lt"/>
                <a:ea typeface="+mn-ea"/>
                <a:cs typeface="+mn-cs"/>
              </a:rPr>
              <a:t>Prepare one copy per participant</a:t>
            </a:r>
            <a:r>
              <a:rPr lang="en-US" sz="1200" b="0" kern="1200" baseline="0" dirty="0" smtClean="0">
                <a:solidFill>
                  <a:schemeClr val="tx1"/>
                </a:solidFill>
                <a:effectLst/>
                <a:latin typeface="+mn-lt"/>
                <a:ea typeface="+mn-ea"/>
                <a:cs typeface="+mn-cs"/>
              </a:rPr>
              <a:t> of each of the following handouts.</a:t>
            </a:r>
            <a:endParaRPr lang="en-US" sz="1200" b="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2-Task-HalfofaWhole-ES-Brooks.pdf</a:t>
            </a:r>
          </a:p>
          <a:p>
            <a:r>
              <a:rPr lang="en-US" sz="1200" kern="1200" dirty="0" smtClean="0">
                <a:solidFill>
                  <a:schemeClr val="tx1"/>
                </a:solidFill>
                <a:effectLst/>
                <a:latin typeface="+mn-lt"/>
                <a:ea typeface="+mn-ea"/>
                <a:cs typeface="+mn-cs"/>
              </a:rPr>
              <a:t>	3-SampleSolutions-ES-Brooks.pdf</a:t>
            </a:r>
          </a:p>
          <a:p>
            <a:r>
              <a:rPr lang="en-US" sz="1200" kern="1200" dirty="0" smtClean="0">
                <a:solidFill>
                  <a:schemeClr val="tx1"/>
                </a:solidFill>
                <a:effectLst/>
                <a:latin typeface="+mn-lt"/>
                <a:ea typeface="+mn-ea"/>
                <a:cs typeface="+mn-cs"/>
              </a:rPr>
              <a:t>	4-Article-Watanabe.pdf</a:t>
            </a:r>
          </a:p>
          <a:p>
            <a:r>
              <a:rPr lang="en-US" sz="1200" kern="1200" dirty="0" smtClean="0">
                <a:solidFill>
                  <a:schemeClr val="tx1"/>
                </a:solidFill>
                <a:effectLst/>
                <a:latin typeface="+mn-lt"/>
                <a:ea typeface="+mn-ea"/>
                <a:cs typeface="+mn-cs"/>
              </a:rPr>
              <a:t>	6-Transcript-ES-Brooks.pdf</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7-MathTeachingPractices-ES-Brooks.pdf</a:t>
            </a:r>
          </a:p>
          <a:p>
            <a:r>
              <a:rPr lang="en-US" sz="1200" kern="1200" dirty="0" smtClean="0">
                <a:solidFill>
                  <a:schemeClr val="tx1"/>
                </a:solidFill>
                <a:effectLst/>
                <a:latin typeface="+mn-lt"/>
                <a:ea typeface="+mn-ea"/>
                <a:cs typeface="+mn-cs"/>
              </a:rPr>
              <a:t>	8-LessonGuide-ES-Brooks.pdf (optional handout)</a:t>
            </a:r>
          </a:p>
          <a:p>
            <a:endParaRPr lang="en-US" sz="1200"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1</a:t>
            </a:fld>
            <a:endParaRPr lang="en-US" dirty="0"/>
          </a:p>
        </p:txBody>
      </p:sp>
    </p:spTree>
    <p:extLst>
      <p:ext uri="{BB962C8B-B14F-4D97-AF65-F5344CB8AC3E}">
        <p14:creationId xmlns:p14="http://schemas.microsoft.com/office/powerpoint/2010/main" val="4293602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38667" y="4152294"/>
            <a:ext cx="6095999" cy="5245705"/>
          </a:xfrm>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latin typeface="+mn-lt"/>
                <a:cs typeface="Arial" pitchFamily="34" charset="0"/>
              </a:rPr>
              <a:t>Facilitation Suggestion</a:t>
            </a:r>
            <a:endParaRPr lang="en-US" sz="1200" dirty="0" smtClean="0">
              <a:latin typeface="+mn-lt"/>
              <a:cs typeface="Arial"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baseline="0" dirty="0" smtClean="0">
                <a:latin typeface="+mn-lt"/>
              </a:rPr>
              <a:t>Ask participants to read the </a:t>
            </a:r>
            <a:r>
              <a:rPr lang="en-US" sz="1200" b="0" dirty="0" smtClean="0"/>
              <a:t>CCSSM</a:t>
            </a:r>
            <a:r>
              <a:rPr lang="en-US" sz="1200" b="0" i="0" baseline="0" dirty="0" smtClean="0">
                <a:latin typeface="+mn-lt"/>
              </a:rPr>
              <a:t> Standards for Mathematical Content listed on the slide and to discuss with a should partner how these standards are aligned to the teacher’s mathematics learning goals for the lesson.</a:t>
            </a:r>
          </a:p>
        </p:txBody>
      </p:sp>
      <p:sp>
        <p:nvSpPr>
          <p:cNvPr id="4" name="Slide Number Placeholder 3"/>
          <p:cNvSpPr>
            <a:spLocks noGrp="1"/>
          </p:cNvSpPr>
          <p:nvPr>
            <p:ph type="sldNum" sz="quarter" idx="10"/>
          </p:nvPr>
        </p:nvSpPr>
        <p:spPr/>
        <p:txBody>
          <a:bodyPr/>
          <a:lstStyle/>
          <a:p>
            <a:fld id="{169F3DE2-FB79-A444-9137-F017C8010924}" type="slidenum">
              <a:rPr lang="en-US" smtClean="0"/>
              <a:t>10</a:t>
            </a:fld>
            <a:endParaRPr lang="en-US"/>
          </a:p>
        </p:txBody>
      </p:sp>
    </p:spTree>
    <p:extLst>
      <p:ext uri="{BB962C8B-B14F-4D97-AF65-F5344CB8AC3E}">
        <p14:creationId xmlns:p14="http://schemas.microsoft.com/office/powerpoint/2010/main" val="20358613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5428" y="4345819"/>
            <a:ext cx="5878286" cy="4114800"/>
          </a:xfrm>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mn-lt"/>
                <a:cs typeface="Calibri"/>
              </a:rPr>
              <a:t>Facilitation Suggestion</a:t>
            </a:r>
            <a:r>
              <a:rPr lang="en-US" sz="1200" dirty="0" smtClean="0">
                <a:latin typeface="+mn-lt"/>
                <a:cs typeface="Calibri"/>
              </a:rPr>
              <a:t>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smtClean="0"/>
              <a:t>As participants</a:t>
            </a:r>
            <a:r>
              <a:rPr lang="en-US" sz="1200" b="0" baseline="0" dirty="0" smtClean="0"/>
              <a:t> to t</a:t>
            </a:r>
            <a:r>
              <a:rPr lang="en-US" sz="1200" b="0" dirty="0" smtClean="0"/>
              <a:t>ake a moment to reflect on and jot down how the</a:t>
            </a:r>
            <a:r>
              <a:rPr lang="en-US" sz="1200" b="0" baseline="0" dirty="0" smtClean="0"/>
              <a:t> Half of a Whole Task would engage students in the two </a:t>
            </a:r>
            <a:r>
              <a:rPr lang="en-US" sz="1200" b="0" dirty="0" smtClean="0"/>
              <a:t>highlighted CCSSM Standards for Mathematical Practice. Ask</a:t>
            </a:r>
            <a:r>
              <a:rPr lang="en-US" sz="1200" b="0" baseline="0" dirty="0" smtClean="0"/>
              <a:t> for volunteers to share some of their thoughts with the whole group.</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baseline="0" dirty="0" smtClean="0"/>
          </a:p>
          <a:p>
            <a:endParaRPr lang="en-US" sz="1200" dirty="0" smtClean="0">
              <a:latin typeface="Calibri"/>
              <a:cs typeface="Calibri"/>
            </a:endParaRPr>
          </a:p>
          <a:p>
            <a:endParaRPr lang="en-US" sz="1200" b="0" baseline="0" dirty="0" smtClean="0">
              <a:latin typeface="Calibri"/>
              <a:cs typeface="Calibri"/>
            </a:endParaRPr>
          </a:p>
          <a:p>
            <a:pPr marL="3150">
              <a:spcBef>
                <a:spcPts val="0"/>
              </a:spcBef>
              <a:spcAft>
                <a:spcPts val="594"/>
              </a:spcAft>
              <a:defRPr/>
            </a:pPr>
            <a:endParaRPr lang="en-US" sz="1200" b="1" dirty="0" smtClean="0">
              <a:latin typeface="Calibri"/>
              <a:cs typeface="Calibri"/>
            </a:endParaRPr>
          </a:p>
          <a:p>
            <a:endParaRPr lang="en-US" sz="1200" b="0" dirty="0">
              <a:latin typeface="Calibri"/>
              <a:cs typeface="Calibri"/>
            </a:endParaRPr>
          </a:p>
        </p:txBody>
      </p:sp>
      <p:sp>
        <p:nvSpPr>
          <p:cNvPr id="4" name="Slide Number Placeholder 3"/>
          <p:cNvSpPr>
            <a:spLocks noGrp="1"/>
          </p:cNvSpPr>
          <p:nvPr>
            <p:ph type="sldNum" sz="quarter" idx="10"/>
          </p:nvPr>
        </p:nvSpPr>
        <p:spPr/>
        <p:txBody>
          <a:bodyPr/>
          <a:lstStyle/>
          <a:p>
            <a:fld id="{169F3DE2-FB79-A444-9137-F017C8010924}" type="slidenum">
              <a:rPr lang="en-US" smtClean="0"/>
              <a:t>11</a:t>
            </a:fld>
            <a:endParaRPr lang="en-US"/>
          </a:p>
        </p:txBody>
      </p:sp>
    </p:spTree>
    <p:extLst>
      <p:ext uri="{BB962C8B-B14F-4D97-AF65-F5344CB8AC3E}">
        <p14:creationId xmlns:p14="http://schemas.microsoft.com/office/powerpoint/2010/main" val="12688977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9F3DE2-FB79-A444-9137-F017C8010924}" type="slidenum">
              <a:rPr lang="en-US" smtClean="0"/>
              <a:t>12</a:t>
            </a:fld>
            <a:endParaRPr lang="en-US"/>
          </a:p>
        </p:txBody>
      </p:sp>
    </p:spTree>
    <p:extLst>
      <p:ext uri="{BB962C8B-B14F-4D97-AF65-F5344CB8AC3E}">
        <p14:creationId xmlns:p14="http://schemas.microsoft.com/office/powerpoint/2010/main" val="8750743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mn-lt"/>
                <a:cs typeface="Calibri"/>
              </a:rPr>
              <a:t>Facilitation Suggestions</a:t>
            </a:r>
            <a:r>
              <a:rPr lang="en-US" sz="1200" dirty="0" smtClean="0">
                <a:latin typeface="+mn-lt"/>
                <a:cs typeface="Calibri"/>
              </a:rPr>
              <a:t>  </a:t>
            </a:r>
          </a:p>
          <a:p>
            <a:r>
              <a:rPr lang="en-US" sz="1200" dirty="0" smtClean="0"/>
              <a:t>Summarize the context of the video.</a:t>
            </a:r>
            <a:r>
              <a:rPr lang="en-US" sz="1200" baseline="0" dirty="0" smtClean="0"/>
              <a:t> Then t</a:t>
            </a:r>
            <a:r>
              <a:rPr lang="en-US" sz="1200" dirty="0" smtClean="0"/>
              <a:t>o</a:t>
            </a:r>
            <a:r>
              <a:rPr lang="en-US" sz="1200" baseline="0" dirty="0" smtClean="0"/>
              <a:t> establish a norm for the viewing and discussion of the video, remind participants that the teacher was willing to share her classroom instruction </a:t>
            </a:r>
            <a:r>
              <a:rPr lang="en-US" sz="1200" dirty="0" smtClean="0"/>
              <a:t>so that we could use the video to analyze and discuss the</a:t>
            </a:r>
            <a:r>
              <a:rPr lang="en-US" sz="1200" baseline="0" dirty="0" smtClean="0"/>
              <a:t> teaching of mathematics</a:t>
            </a:r>
            <a:r>
              <a:rPr lang="en-US" sz="1200" dirty="0" smtClean="0"/>
              <a:t>.  It is important to be respectful of her work.  We also need to remember that we are only seeing a “snapshot” of her interactions with the students. </a:t>
            </a:r>
          </a:p>
        </p:txBody>
      </p:sp>
      <p:sp>
        <p:nvSpPr>
          <p:cNvPr id="4" name="Slide Number Placeholder 3"/>
          <p:cNvSpPr>
            <a:spLocks noGrp="1"/>
          </p:cNvSpPr>
          <p:nvPr>
            <p:ph type="sldNum" sz="quarter" idx="10"/>
          </p:nvPr>
        </p:nvSpPr>
        <p:spPr/>
        <p:txBody>
          <a:bodyPr/>
          <a:lstStyle/>
          <a:p>
            <a:fld id="{169F3DE2-FB79-A444-9137-F017C8010924}" type="slidenum">
              <a:rPr lang="en-US" smtClean="0"/>
              <a:pPr/>
              <a:t>13</a:t>
            </a:fld>
            <a:endParaRPr lang="en-US"/>
          </a:p>
        </p:txBody>
      </p:sp>
    </p:spTree>
    <p:extLst>
      <p:ext uri="{BB962C8B-B14F-4D97-AF65-F5344CB8AC3E}">
        <p14:creationId xmlns:p14="http://schemas.microsoft.com/office/powerpoint/2010/main" val="23635618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Handout</a:t>
            </a:r>
            <a:r>
              <a:rPr lang="en-US" dirty="0" smtClean="0"/>
              <a:t>:</a:t>
            </a:r>
            <a:r>
              <a:rPr lang="en-US" baseline="0" dirty="0" smtClean="0"/>
              <a:t> </a:t>
            </a:r>
            <a:r>
              <a:rPr lang="en-US" sz="1200" kern="1200" dirty="0" smtClean="0">
                <a:solidFill>
                  <a:schemeClr val="tx1"/>
                </a:solidFill>
                <a:effectLst/>
                <a:latin typeface="+mn-lt"/>
                <a:ea typeface="+mn-ea"/>
                <a:cs typeface="+mn-cs"/>
              </a:rPr>
              <a:t> 6-Transcript-ES-</a:t>
            </a:r>
            <a:r>
              <a:rPr lang="en-US" sz="1200" kern="1200" dirty="0" smtClean="0">
                <a:solidFill>
                  <a:schemeClr val="tx1"/>
                </a:solidFill>
                <a:effectLst/>
                <a:latin typeface="+mn-lt"/>
                <a:ea typeface="+mn-ea"/>
                <a:cs typeface="+mn-cs"/>
              </a:rPr>
              <a:t>Brooks.pdf</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Facilitator Material</a:t>
            </a:r>
            <a:r>
              <a:rPr lang="en-US" sz="1200" kern="1200" dirty="0" smtClean="0">
                <a:solidFill>
                  <a:schemeClr val="tx1"/>
                </a:solidFill>
                <a:effectLst/>
                <a:latin typeface="+mn-lt"/>
                <a:ea typeface="+mn-ea"/>
                <a:cs typeface="+mn-cs"/>
              </a:rPr>
              <a:t>:	5-Video-ES-Brooks.mp4</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Facilitation</a:t>
            </a:r>
            <a:r>
              <a:rPr lang="en-US" b="1" baseline="0" dirty="0" smtClean="0"/>
              <a:t> Suggestion</a:t>
            </a:r>
            <a:endParaRPr lang="en-US" b="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Summarize the lens</a:t>
            </a:r>
            <a:r>
              <a:rPr lang="en-US" baseline="0" dirty="0" smtClean="0"/>
              <a:t> for watching this initial viewing of the video.</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Distribute</a:t>
            </a:r>
            <a:r>
              <a:rPr lang="en-US" baseline="0" dirty="0" smtClean="0"/>
              <a:t> the transcript so participants can follow along with the video as well as use it to take notes.</a:t>
            </a:r>
            <a:endParaRPr lang="en-US" dirty="0" smtClean="0"/>
          </a:p>
          <a:p>
            <a:r>
              <a:rPr lang="en-US" dirty="0" smtClean="0"/>
              <a:t>Show the video.</a:t>
            </a:r>
          </a:p>
          <a:p>
            <a:r>
              <a:rPr lang="en-US" dirty="0" smtClean="0"/>
              <a:t>Have participants </a:t>
            </a:r>
            <a:r>
              <a:rPr lang="en-US" baseline="0" dirty="0" smtClean="0"/>
              <a:t>share and discuss what they noticed in small groups for about 5 minutes. (If time permits, you could also facilitate a whole-group, share-and-discuss.)</a:t>
            </a:r>
          </a:p>
          <a:p>
            <a:endParaRPr lang="en-US" baseline="0" dirty="0" smtClean="0"/>
          </a:p>
          <a:p>
            <a:r>
              <a:rPr lang="en-US" b="0" u="sng" baseline="0" dirty="0" smtClean="0"/>
              <a:t>Things that participants might notice</a:t>
            </a:r>
            <a:r>
              <a:rPr lang="en-US" b="0" baseline="0" dirty="0" smtClean="0"/>
              <a:t>: </a:t>
            </a:r>
          </a:p>
          <a:p>
            <a:pPr>
              <a:buFont typeface="Arial"/>
              <a:buChar char="•"/>
            </a:pPr>
            <a:r>
              <a:rPr lang="en-US" baseline="0" dirty="0" smtClean="0"/>
              <a:t> Teacher asks students to prove their claim or to prove someone else’s claim wrong (lines 2-8).</a:t>
            </a:r>
          </a:p>
          <a:p>
            <a:pPr>
              <a:buFont typeface="Arial"/>
              <a:buChar char="•"/>
            </a:pPr>
            <a:r>
              <a:rPr lang="en-US" baseline="0" dirty="0" smtClean="0"/>
              <a:t> Teacher </a:t>
            </a:r>
            <a:r>
              <a:rPr lang="en-US" baseline="0" dirty="0" err="1" smtClean="0"/>
              <a:t>revoices</a:t>
            </a:r>
            <a:r>
              <a:rPr lang="en-US" baseline="0" dirty="0" smtClean="0"/>
              <a:t> students’ ideas (lines 13-15, 35-37).</a:t>
            </a:r>
          </a:p>
          <a:p>
            <a:pPr>
              <a:buFont typeface="Arial"/>
              <a:buChar char="•"/>
            </a:pPr>
            <a:r>
              <a:rPr lang="en-US" baseline="0" dirty="0" smtClean="0"/>
              <a:t> Teacher encourages students to explore using appropriate tools (scissors) (line 16).</a:t>
            </a:r>
          </a:p>
          <a:p>
            <a:pPr>
              <a:buFont typeface="Arial"/>
              <a:buChar char="•"/>
            </a:pPr>
            <a:r>
              <a:rPr lang="en-US" baseline="0" dirty="0" smtClean="0"/>
              <a:t> Teacher holds students accountable. For example:</a:t>
            </a:r>
          </a:p>
          <a:p>
            <a:pPr>
              <a:buFont typeface="Arial"/>
              <a:buNone/>
            </a:pPr>
            <a:r>
              <a:rPr lang="en-US" baseline="0" dirty="0" smtClean="0"/>
              <a:t>    – Teacher leaves the small group with something to do or think about, and when she comes back to that group, she checks in with what they did (lines 17-18)</a:t>
            </a:r>
          </a:p>
          <a:p>
            <a:pPr>
              <a:buFont typeface="Arial"/>
              <a:buNone/>
            </a:pPr>
            <a:r>
              <a:rPr lang="en-US" baseline="0" dirty="0" smtClean="0"/>
              <a:t>    –  Teacher makes sure that students are listening to each other, by asking students to explain what others in the group are thinking (line 21)</a:t>
            </a:r>
          </a:p>
          <a:p>
            <a:pPr>
              <a:buFont typeface="Arial"/>
              <a:buNone/>
            </a:pPr>
            <a:r>
              <a:rPr lang="en-US" baseline="0" dirty="0" smtClean="0"/>
              <a:t>     – Teacher holds the entire small group accountable for understanding – that is, it’s not ok if only some group members understand (lines 19, 41-42, 44, 55)</a:t>
            </a:r>
            <a:endParaRPr lang="en-US" dirty="0" smtClean="0"/>
          </a:p>
          <a:p>
            <a:pPr>
              <a:buFont typeface="Arial"/>
              <a:buChar char="•"/>
            </a:pPr>
            <a:r>
              <a:rPr lang="en-US" baseline="0" dirty="0" smtClean="0"/>
              <a:t> Some students in the group are not sure that Figure (d) shows one-half, because even though there are the same number of shaded pieces as </a:t>
            </a:r>
            <a:r>
              <a:rPr lang="en-US" baseline="0" dirty="0" err="1" smtClean="0"/>
              <a:t>unshaded</a:t>
            </a:r>
            <a:r>
              <a:rPr lang="en-US" baseline="0" dirty="0" smtClean="0"/>
              <a:t> pieces in Figure (d), there are 3 shaded pieces rather than 1 shaded piece.</a:t>
            </a:r>
          </a:p>
          <a:p>
            <a:pPr>
              <a:buFont typeface="Arial"/>
              <a:buNone/>
            </a:pPr>
            <a:endParaRPr lang="en-US" baseline="0" dirty="0" smtClean="0"/>
          </a:p>
        </p:txBody>
      </p:sp>
      <p:sp>
        <p:nvSpPr>
          <p:cNvPr id="4" name="Slide Number Placeholder 3"/>
          <p:cNvSpPr>
            <a:spLocks noGrp="1"/>
          </p:cNvSpPr>
          <p:nvPr>
            <p:ph type="sldNum" sz="quarter" idx="10"/>
          </p:nvPr>
        </p:nvSpPr>
        <p:spPr/>
        <p:txBody>
          <a:bodyPr/>
          <a:lstStyle/>
          <a:p>
            <a:fld id="{169F3DE2-FB79-A444-9137-F017C8010924}" type="slidenum">
              <a:rPr lang="en-US" smtClean="0"/>
              <a:pPr/>
              <a:t>14</a:t>
            </a:fld>
            <a:endParaRPr lang="en-US"/>
          </a:p>
        </p:txBody>
      </p:sp>
    </p:spTree>
    <p:extLst>
      <p:ext uri="{BB962C8B-B14F-4D97-AF65-F5344CB8AC3E}">
        <p14:creationId xmlns:p14="http://schemas.microsoft.com/office/powerpoint/2010/main" val="30413220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9F3DE2-FB79-A444-9137-F017C8010924}" type="slidenum">
              <a:rPr lang="en-US" smtClean="0"/>
              <a:t>15</a:t>
            </a:fld>
            <a:endParaRPr lang="en-US"/>
          </a:p>
        </p:txBody>
      </p:sp>
    </p:spTree>
    <p:extLst>
      <p:ext uri="{BB962C8B-B14F-4D97-AF65-F5344CB8AC3E}">
        <p14:creationId xmlns:p14="http://schemas.microsoft.com/office/powerpoint/2010/main" val="8750743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baseline="0" dirty="0" smtClean="0"/>
              <a:t>Handout</a:t>
            </a:r>
            <a:r>
              <a:rPr lang="en-US" sz="1200" b="0" baseline="0" dirty="0" smtClean="0"/>
              <a:t>: 7-MathTeachingPractices-ES-Brooks.pdf</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b="1" baseline="0" dirty="0" smtClean="0"/>
              <a:t>Facilitation Suggestion</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t>Distribute the list of </a:t>
            </a:r>
            <a:r>
              <a:rPr lang="en-US" sz="1200" b="0" baseline="0" dirty="0" smtClean="0"/>
              <a:t>the eight Effective Mathematics Teaching Practices identified in </a:t>
            </a:r>
            <a:r>
              <a:rPr lang="en-US" sz="1200" b="0" i="1" baseline="0" dirty="0" smtClean="0"/>
              <a:t>Principles to Actions.</a:t>
            </a:r>
            <a:endParaRPr lang="en-US" sz="1200" baseline="0" dirty="0" smtClean="0"/>
          </a:p>
          <a:p>
            <a:r>
              <a:rPr lang="en-US" sz="1200" baseline="0" dirty="0" smtClean="0"/>
              <a:t>Ask the participants:</a:t>
            </a:r>
          </a:p>
          <a:p>
            <a:r>
              <a:rPr lang="en-US" sz="1200" baseline="0" dirty="0" smtClean="0"/>
              <a:t>	• What was a mathematics teaching practice that you noticed in the video?</a:t>
            </a:r>
          </a:p>
          <a:p>
            <a:r>
              <a:rPr lang="en-US" sz="1200" baseline="0" dirty="0" smtClean="0"/>
              <a:t>	• What was the teacher doing that led you to identify this teaching practice?</a:t>
            </a: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baseline="0" dirty="0" smtClean="0"/>
              <a:t>If participants have made comments about the discourse in the small group or the questions asked by Ms. Brooks, use these comments as an opportunity to highlight the teaching practices related to discourse and questioning and note that the group will now spend some time studying these two teaching practices.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baseline="0" dirty="0" smtClean="0"/>
          </a:p>
        </p:txBody>
      </p:sp>
      <p:sp>
        <p:nvSpPr>
          <p:cNvPr id="4" name="Slide Number Placeholder 3"/>
          <p:cNvSpPr>
            <a:spLocks noGrp="1"/>
          </p:cNvSpPr>
          <p:nvPr>
            <p:ph type="sldNum" sz="quarter" idx="10"/>
          </p:nvPr>
        </p:nvSpPr>
        <p:spPr/>
        <p:txBody>
          <a:bodyPr/>
          <a:lstStyle/>
          <a:p>
            <a:fld id="{169F3DE2-FB79-A444-9137-F017C8010924}" type="slidenum">
              <a:rPr lang="en-US" smtClean="0"/>
              <a:pPr/>
              <a:t>16</a:t>
            </a:fld>
            <a:endParaRPr lang="en-US"/>
          </a:p>
        </p:txBody>
      </p:sp>
    </p:spTree>
    <p:extLst>
      <p:ext uri="{BB962C8B-B14F-4D97-AF65-F5344CB8AC3E}">
        <p14:creationId xmlns:p14="http://schemas.microsoft.com/office/powerpoint/2010/main" val="8254487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p>
        </p:txBody>
      </p:sp>
      <p:sp>
        <p:nvSpPr>
          <p:cNvPr id="4" name="Slide Number Placeholder 3"/>
          <p:cNvSpPr>
            <a:spLocks noGrp="1"/>
          </p:cNvSpPr>
          <p:nvPr>
            <p:ph type="sldNum" sz="quarter" idx="10"/>
          </p:nvPr>
        </p:nvSpPr>
        <p:spPr/>
        <p:txBody>
          <a:bodyPr/>
          <a:lstStyle/>
          <a:p>
            <a:fld id="{169F3DE2-FB79-A444-9137-F017C8010924}" type="slidenum">
              <a:rPr lang="en-US" smtClean="0"/>
              <a:pPr/>
              <a:t>17</a:t>
            </a:fld>
            <a:endParaRPr lang="en-US"/>
          </a:p>
        </p:txBody>
      </p:sp>
    </p:spTree>
    <p:extLst>
      <p:ext uri="{BB962C8B-B14F-4D97-AF65-F5344CB8AC3E}">
        <p14:creationId xmlns:p14="http://schemas.microsoft.com/office/powerpoint/2010/main" val="8254487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mn-lt"/>
                <a:cs typeface="Calibri"/>
              </a:rPr>
              <a:t>Facilitation Suggestions</a:t>
            </a:r>
            <a:r>
              <a:rPr lang="en-US" sz="1200" dirty="0" smtClean="0">
                <a:latin typeface="+mn-lt"/>
                <a:cs typeface="Calibri"/>
              </a:rPr>
              <a:t>  </a:t>
            </a:r>
          </a:p>
          <a:p>
            <a:r>
              <a:rPr lang="en-US" dirty="0" smtClean="0"/>
              <a:t>Summarize the key features of this Mathematics</a:t>
            </a:r>
            <a:r>
              <a:rPr lang="en-US" baseline="0" dirty="0" smtClean="0"/>
              <a:t> Teaching Practice.</a:t>
            </a:r>
          </a:p>
          <a:p>
            <a:r>
              <a:rPr lang="en-US" baseline="0" dirty="0" smtClean="0"/>
              <a:t>Ask the participants to jot down some of the key features about facilitating mathematics discourse. </a:t>
            </a:r>
            <a:r>
              <a:rPr lang="en-US" baseline="0" dirty="0" smtClean="0"/>
              <a:t>They will use their list as </a:t>
            </a:r>
            <a:r>
              <a:rPr lang="en-US" baseline="0" dirty="0" smtClean="0"/>
              <a:t>they re-watch the video with this specific lens.</a:t>
            </a:r>
          </a:p>
          <a:p>
            <a:endParaRPr lang="en-US" baseline="0"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18</a:t>
            </a:fld>
            <a:endParaRPr lang="en-US" dirty="0"/>
          </a:p>
        </p:txBody>
      </p:sp>
    </p:spTree>
    <p:extLst>
      <p:ext uri="{BB962C8B-B14F-4D97-AF65-F5344CB8AC3E}">
        <p14:creationId xmlns:p14="http://schemas.microsoft.com/office/powerpoint/2010/main" val="5629836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mn-lt"/>
                <a:cs typeface="Calibri"/>
              </a:rPr>
              <a:t>Facilitation Suggestions</a:t>
            </a:r>
            <a:r>
              <a:rPr lang="en-US" sz="1200" dirty="0" smtClean="0">
                <a:latin typeface="+mn-lt"/>
                <a:cs typeface="Calibri"/>
              </a:rPr>
              <a:t>  </a:t>
            </a:r>
          </a:p>
          <a:p>
            <a:r>
              <a:rPr lang="en-US" dirty="0" smtClean="0"/>
              <a:t>Summarize the key features of this Mathematics</a:t>
            </a:r>
            <a:r>
              <a:rPr lang="en-US" baseline="0" dirty="0" smtClean="0"/>
              <a:t> Teaching Practice.</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Ask the participants to jot down some of the key features about posing purposeful questions. </a:t>
            </a:r>
            <a:r>
              <a:rPr lang="en-US" baseline="0" dirty="0" smtClean="0"/>
              <a:t>They will use their list as </a:t>
            </a:r>
            <a:r>
              <a:rPr lang="en-US" baseline="0" dirty="0" smtClean="0"/>
              <a:t>they re-watch the video with this specific lens.</a:t>
            </a:r>
          </a:p>
          <a:p>
            <a:endParaRPr lang="en-US" baseline="0" dirty="0" smtClean="0"/>
          </a:p>
        </p:txBody>
      </p:sp>
      <p:sp>
        <p:nvSpPr>
          <p:cNvPr id="4" name="Slide Number Placeholder 3"/>
          <p:cNvSpPr>
            <a:spLocks noGrp="1"/>
          </p:cNvSpPr>
          <p:nvPr>
            <p:ph type="sldNum" sz="quarter" idx="10"/>
          </p:nvPr>
        </p:nvSpPr>
        <p:spPr/>
        <p:txBody>
          <a:bodyPr/>
          <a:lstStyle/>
          <a:p>
            <a:fld id="{574782EB-4FAA-490E-8F2D-179336FF04BD}" type="slidenum">
              <a:rPr lang="en-US" smtClean="0"/>
              <a:pPr/>
              <a:t>19</a:t>
            </a:fld>
            <a:endParaRPr lang="en-US" dirty="0"/>
          </a:p>
        </p:txBody>
      </p:sp>
    </p:spTree>
    <p:extLst>
      <p:ext uri="{BB962C8B-B14F-4D97-AF65-F5344CB8AC3E}">
        <p14:creationId xmlns:p14="http://schemas.microsoft.com/office/powerpoint/2010/main" val="5629836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baseline="0" dirty="0" smtClean="0">
                <a:latin typeface="+mn-lt"/>
                <a:cs typeface="Calibri"/>
              </a:rPr>
              <a:t>Module Outline </a:t>
            </a:r>
          </a:p>
          <a:p>
            <a:pPr marL="0" indent="0">
              <a:buFont typeface="Arial"/>
              <a:buNone/>
            </a:pPr>
            <a:endParaRPr lang="en-US" sz="1200" dirty="0" smtClean="0">
              <a:latin typeface="+mn-lt"/>
              <a:cs typeface="Calibri"/>
            </a:endParaRPr>
          </a:p>
          <a:p>
            <a:pPr marL="171450" indent="-171450">
              <a:buFont typeface="Arial"/>
              <a:buChar char="•"/>
            </a:pPr>
            <a:r>
              <a:rPr lang="en-US" sz="1200" dirty="0" smtClean="0">
                <a:solidFill>
                  <a:srgbClr val="003366"/>
                </a:solidFill>
                <a:latin typeface="+mn-lt"/>
                <a:cs typeface="Calibri"/>
              </a:rPr>
              <a:t>Overview of the Session – 3 minutes</a:t>
            </a:r>
          </a:p>
          <a:p>
            <a:pPr marL="171450" indent="-171450">
              <a:buFont typeface="Arial"/>
              <a:buChar char="•"/>
            </a:pPr>
            <a:endParaRPr lang="en-US" sz="1200" dirty="0" smtClean="0">
              <a:solidFill>
                <a:srgbClr val="003366"/>
              </a:solidFill>
              <a:latin typeface="+mn-lt"/>
              <a:cs typeface="Calibri"/>
            </a:endParaRPr>
          </a:p>
          <a:p>
            <a:pPr marL="171450" indent="-171450">
              <a:buFont typeface="Arial"/>
              <a:buChar char="•"/>
            </a:pPr>
            <a:r>
              <a:rPr lang="en-US" sz="1200" dirty="0" smtClean="0">
                <a:solidFill>
                  <a:srgbClr val="003366"/>
                </a:solidFill>
                <a:latin typeface="+mn-lt"/>
                <a:cs typeface="Calibri"/>
              </a:rPr>
              <a:t>Solve</a:t>
            </a:r>
            <a:r>
              <a:rPr lang="en-US" sz="1200" baseline="0" dirty="0" smtClean="0">
                <a:solidFill>
                  <a:srgbClr val="003366"/>
                </a:solidFill>
                <a:latin typeface="+mn-lt"/>
                <a:cs typeface="Calibri"/>
              </a:rPr>
              <a:t> and discuss the Half of a Whole Task– 15 minutes</a:t>
            </a:r>
          </a:p>
          <a:p>
            <a:pPr marL="171450" indent="-171450">
              <a:buFont typeface="Arial"/>
              <a:buChar char="•"/>
            </a:pPr>
            <a:endParaRPr lang="en-US" sz="1200" baseline="0" dirty="0" smtClean="0">
              <a:solidFill>
                <a:srgbClr val="003366"/>
              </a:solidFill>
              <a:latin typeface="+mn-lt"/>
              <a:cs typeface="Calibri"/>
            </a:endParaRPr>
          </a:p>
          <a:p>
            <a:pPr marL="171450" indent="-171450">
              <a:buFont typeface="Arial"/>
              <a:buChar char="•"/>
            </a:pPr>
            <a:r>
              <a:rPr lang="en-US" sz="1200" dirty="0" smtClean="0">
                <a:solidFill>
                  <a:srgbClr val="003366"/>
                </a:solidFill>
                <a:latin typeface="+mn-lt"/>
                <a:cs typeface="Calibri"/>
              </a:rPr>
              <a:t>Examine the teacher’s mathematics</a:t>
            </a:r>
            <a:r>
              <a:rPr lang="en-US" sz="1200" baseline="0" dirty="0" smtClean="0">
                <a:solidFill>
                  <a:srgbClr val="003366"/>
                </a:solidFill>
                <a:latin typeface="+mn-lt"/>
                <a:cs typeface="Calibri"/>
              </a:rPr>
              <a:t> learning goals and make connections to the CCSSM standards – 8 minutes</a:t>
            </a:r>
          </a:p>
          <a:p>
            <a:pPr marL="171450" indent="-171450">
              <a:buFont typeface="Arial"/>
              <a:buChar char="•"/>
            </a:pPr>
            <a:endParaRPr lang="en-US" sz="1200" baseline="0" dirty="0" smtClean="0">
              <a:solidFill>
                <a:srgbClr val="003366"/>
              </a:solidFill>
              <a:latin typeface="+mn-lt"/>
              <a:cs typeface="Calibri"/>
            </a:endParaRPr>
          </a:p>
          <a:p>
            <a:pPr marL="171450" indent="-171450">
              <a:buFont typeface="Arial"/>
              <a:buChar char="•"/>
            </a:pPr>
            <a:r>
              <a:rPr lang="en-US" sz="1200" dirty="0" smtClean="0">
                <a:solidFill>
                  <a:srgbClr val="003366"/>
                </a:solidFill>
                <a:latin typeface="+mn-lt"/>
                <a:cs typeface="Calibri"/>
              </a:rPr>
              <a:t>Watch</a:t>
            </a:r>
            <a:r>
              <a:rPr lang="en-US" sz="1200" baseline="0" dirty="0" smtClean="0">
                <a:solidFill>
                  <a:srgbClr val="003366"/>
                </a:solidFill>
                <a:latin typeface="+mn-lt"/>
                <a:cs typeface="Calibri"/>
              </a:rPr>
              <a:t> and discuss the video (first viewing) – 12 minutes</a:t>
            </a:r>
          </a:p>
          <a:p>
            <a:pPr marL="0" indent="0">
              <a:buFont typeface="Arial"/>
              <a:buNone/>
            </a:pPr>
            <a:endParaRPr lang="en-US" sz="1200" baseline="0" dirty="0" smtClean="0">
              <a:solidFill>
                <a:srgbClr val="003366"/>
              </a:solidFill>
              <a:latin typeface="+mn-lt"/>
              <a:cs typeface="Calibri"/>
            </a:endParaRPr>
          </a:p>
          <a:p>
            <a:pPr marL="171450" indent="-171450">
              <a:buFont typeface="Arial"/>
              <a:buChar char="•"/>
            </a:pPr>
            <a:r>
              <a:rPr lang="en-US" sz="1200" baseline="0" dirty="0" smtClean="0">
                <a:solidFill>
                  <a:srgbClr val="003366"/>
                </a:solidFill>
                <a:latin typeface="+mn-lt"/>
                <a:cs typeface="Calibri"/>
              </a:rPr>
              <a:t>Effective Mathematics Teaching Practices – 15 minutes</a:t>
            </a:r>
          </a:p>
          <a:p>
            <a:pPr marL="628650" lvl="1" indent="-171450">
              <a:buFont typeface="Arial"/>
              <a:buChar char="•"/>
            </a:pPr>
            <a:r>
              <a:rPr lang="en-US" sz="1200" baseline="0" dirty="0" smtClean="0">
                <a:solidFill>
                  <a:srgbClr val="003366"/>
                </a:solidFill>
                <a:latin typeface="+mn-lt"/>
                <a:cs typeface="Calibri"/>
              </a:rPr>
              <a:t>Overview</a:t>
            </a:r>
          </a:p>
          <a:p>
            <a:pPr marL="628650" lvl="1" indent="-171450">
              <a:buFont typeface="Arial"/>
              <a:buChar char="•"/>
            </a:pPr>
            <a:r>
              <a:rPr lang="en-US" sz="1200" baseline="0" dirty="0" smtClean="0">
                <a:solidFill>
                  <a:srgbClr val="003366"/>
                </a:solidFill>
                <a:latin typeface="+mn-lt"/>
                <a:cs typeface="Calibri"/>
              </a:rPr>
              <a:t>Facilitate meaningful mathematical discourse</a:t>
            </a:r>
          </a:p>
          <a:p>
            <a:pPr marL="628650" lvl="1" indent="-171450">
              <a:buFont typeface="Arial"/>
              <a:buChar char="•"/>
            </a:pPr>
            <a:r>
              <a:rPr lang="en-US" sz="1200" baseline="0" dirty="0" smtClean="0">
                <a:solidFill>
                  <a:srgbClr val="003366"/>
                </a:solidFill>
                <a:latin typeface="+mn-lt"/>
                <a:cs typeface="Calibri"/>
              </a:rPr>
              <a:t>Pose purposeful questions</a:t>
            </a:r>
            <a:endParaRPr lang="en-US" sz="1200" dirty="0" smtClean="0">
              <a:solidFill>
                <a:srgbClr val="003366"/>
              </a:solidFill>
              <a:latin typeface="+mn-lt"/>
              <a:cs typeface="Calibri"/>
            </a:endParaRPr>
          </a:p>
          <a:p>
            <a:pPr marL="171450" indent="-171450">
              <a:buFont typeface="Arial"/>
              <a:buChar char="•"/>
            </a:pPr>
            <a:endParaRPr lang="en-US" sz="1200" baseline="0" dirty="0" smtClean="0">
              <a:solidFill>
                <a:srgbClr val="003366"/>
              </a:solidFill>
              <a:latin typeface="+mn-lt"/>
              <a:cs typeface="Calibri"/>
            </a:endParaRPr>
          </a:p>
          <a:p>
            <a:pPr marL="171450" indent="-171450">
              <a:buFont typeface="Arial"/>
              <a:buChar char="•"/>
            </a:pPr>
            <a:r>
              <a:rPr lang="en-US" sz="1200" baseline="0" dirty="0" smtClean="0">
                <a:solidFill>
                  <a:srgbClr val="003366"/>
                </a:solidFill>
                <a:latin typeface="+mn-lt"/>
                <a:cs typeface="Calibri"/>
              </a:rPr>
              <a:t>Watch and discuss the video (second viewing) – 30 minutes</a:t>
            </a:r>
          </a:p>
          <a:p>
            <a:pPr marL="0" marR="0" lvl="1" indent="0" algn="l" defTabSz="914400" rtl="0" eaLnBrk="1" fontAlgn="auto" latinLnBrk="0" hangingPunct="1">
              <a:lnSpc>
                <a:spcPct val="100000"/>
              </a:lnSpc>
              <a:spcBef>
                <a:spcPts val="0"/>
              </a:spcBef>
              <a:spcAft>
                <a:spcPts val="0"/>
              </a:spcAft>
              <a:buClrTx/>
              <a:buSzTx/>
              <a:buFont typeface="Arial"/>
              <a:buNone/>
              <a:tabLst/>
              <a:defRPr/>
            </a:pPr>
            <a:endParaRPr lang="en-US" sz="1200" baseline="0" dirty="0" smtClean="0">
              <a:solidFill>
                <a:srgbClr val="003366"/>
              </a:solidFill>
              <a:latin typeface="+mn-lt"/>
              <a:cs typeface="Calibri"/>
            </a:endParaRPr>
          </a:p>
          <a:p>
            <a:pPr marL="171450" marR="0" lvl="1"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solidFill>
                  <a:srgbClr val="003366"/>
                </a:solidFill>
                <a:latin typeface="+mn-lt"/>
                <a:cs typeface="Calibri"/>
              </a:rPr>
              <a:t>Discuss next steps in applying the ideas to teachers’ own classroom – 7 minutes</a:t>
            </a:r>
          </a:p>
          <a:p>
            <a:pPr marL="0" indent="0">
              <a:buFont typeface="Arial"/>
              <a:buNone/>
            </a:pPr>
            <a:endParaRPr lang="en-US" sz="1200" dirty="0" smtClean="0">
              <a:solidFill>
                <a:srgbClr val="003366"/>
              </a:solidFill>
              <a:latin typeface="+mn-lt"/>
              <a:cs typeface="Calibri"/>
            </a:endParaRPr>
          </a:p>
          <a:p>
            <a:r>
              <a:rPr lang="en-US" sz="1200" b="1" dirty="0" smtClean="0">
                <a:solidFill>
                  <a:srgbClr val="003366"/>
                </a:solidFill>
                <a:latin typeface="+mn-lt"/>
                <a:cs typeface="Calibri"/>
              </a:rPr>
              <a:t>TOTAL TIME – approximately 1.5 hours</a:t>
            </a:r>
            <a:endParaRPr lang="en-US" sz="1200" b="1" dirty="0" smtClean="0">
              <a:solidFill>
                <a:srgbClr val="003366"/>
              </a:solidFill>
              <a:latin typeface="Calibri"/>
              <a:cs typeface="Calibri"/>
            </a:endParaRPr>
          </a:p>
          <a:p>
            <a:endParaRPr lang="en-US" sz="1200" dirty="0" smtClean="0">
              <a:solidFill>
                <a:srgbClr val="003366"/>
              </a:solidFill>
              <a:latin typeface="Calibri"/>
              <a:cs typeface="Calibri"/>
            </a:endParaRPr>
          </a:p>
          <a:p>
            <a:endParaRPr lang="en-US" sz="1200" dirty="0">
              <a:latin typeface="Calibri"/>
              <a:cs typeface="Calibri"/>
            </a:endParaRPr>
          </a:p>
        </p:txBody>
      </p:sp>
      <p:sp>
        <p:nvSpPr>
          <p:cNvPr id="4" name="Slide Number Placeholder 3"/>
          <p:cNvSpPr>
            <a:spLocks noGrp="1"/>
          </p:cNvSpPr>
          <p:nvPr>
            <p:ph type="sldNum" sz="quarter" idx="10"/>
          </p:nvPr>
        </p:nvSpPr>
        <p:spPr/>
        <p:txBody>
          <a:bodyPr/>
          <a:lstStyle/>
          <a:p>
            <a:fld id="{169F3DE2-FB79-A444-9137-F017C8010924}" type="slidenum">
              <a:rPr lang="en-US" smtClean="0"/>
              <a:pPr/>
              <a:t>2</a:t>
            </a:fld>
            <a:endParaRPr lang="en-US"/>
          </a:p>
        </p:txBody>
      </p:sp>
    </p:spTree>
    <p:extLst>
      <p:ext uri="{BB962C8B-B14F-4D97-AF65-F5344CB8AC3E}">
        <p14:creationId xmlns:p14="http://schemas.microsoft.com/office/powerpoint/2010/main" val="2733569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3363" marR="0" indent="-233363" algn="l" defTabSz="457200" rtl="0" eaLnBrk="1" fontAlgn="auto" latinLnBrk="0" hangingPunct="1">
              <a:lnSpc>
                <a:spcPct val="100000"/>
              </a:lnSpc>
              <a:spcBef>
                <a:spcPts val="0"/>
              </a:spcBef>
              <a:spcAft>
                <a:spcPts val="0"/>
              </a:spcAft>
              <a:buClrTx/>
              <a:buSzTx/>
              <a:buFontTx/>
              <a:buNone/>
              <a:tabLst/>
              <a:defRPr/>
            </a:pPr>
            <a:r>
              <a:rPr lang="en-US" sz="1200" b="1" dirty="0" smtClean="0"/>
              <a:t>Handout</a:t>
            </a:r>
            <a:r>
              <a:rPr lang="en-US" sz="1200" dirty="0" smtClean="0"/>
              <a:t>:</a:t>
            </a:r>
            <a:r>
              <a:rPr lang="en-US" sz="1200" baseline="0" dirty="0" smtClean="0"/>
              <a:t> </a:t>
            </a:r>
            <a:r>
              <a:rPr lang="en-US" sz="1200" kern="1200" dirty="0" smtClean="0">
                <a:solidFill>
                  <a:schemeClr val="tx1"/>
                </a:solidFill>
                <a:effectLst/>
                <a:latin typeface="+mn-lt"/>
                <a:ea typeface="+mn-ea"/>
                <a:cs typeface="+mn-cs"/>
              </a:rPr>
              <a:t> 6-Transcript-ES-Brooks.pdf</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Facilitator Material</a:t>
            </a:r>
            <a:r>
              <a:rPr lang="en-US" sz="1200" kern="1200" dirty="0" smtClean="0">
                <a:solidFill>
                  <a:schemeClr val="tx1"/>
                </a:solidFill>
                <a:effectLst/>
                <a:latin typeface="+mn-lt"/>
                <a:ea typeface="+mn-ea"/>
                <a:cs typeface="+mn-cs"/>
              </a:rPr>
              <a:t>:	5-Video-ES-Brooks.mp4</a:t>
            </a:r>
          </a:p>
          <a:p>
            <a:pPr marL="233363" indent="-233363"/>
            <a:endParaRPr lang="en-US" sz="1200" b="1" dirty="0" smtClean="0">
              <a:solidFill>
                <a:srgbClr val="000000"/>
              </a:solidFill>
              <a:cs typeface="Calibri"/>
            </a:endParaRPr>
          </a:p>
          <a:p>
            <a:pPr marL="233363" indent="-233363"/>
            <a:r>
              <a:rPr lang="en-US" sz="1200" b="1" dirty="0" smtClean="0">
                <a:solidFill>
                  <a:srgbClr val="000000"/>
                </a:solidFill>
                <a:cs typeface="Calibri"/>
              </a:rPr>
              <a:t>Facilitation Suggestion</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Summarize the lens</a:t>
            </a:r>
            <a:r>
              <a:rPr lang="en-US" sz="1200" baseline="0" dirty="0" smtClean="0"/>
              <a:t> for watching this second viewing of the video.</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Remind participants to use </a:t>
            </a:r>
            <a:r>
              <a:rPr lang="en-US" sz="1200" baseline="0" dirty="0" smtClean="0"/>
              <a:t>the transcript to follow along with the video and for taking notes.</a:t>
            </a:r>
            <a:endParaRPr lang="en-US" sz="1200" dirty="0" smtClean="0"/>
          </a:p>
          <a:p>
            <a:r>
              <a:rPr lang="en-US" sz="1200" dirty="0" smtClean="0"/>
              <a:t>Show the video.</a:t>
            </a:r>
          </a:p>
          <a:p>
            <a:r>
              <a:rPr lang="en-US" sz="1200" i="0" baseline="0" dirty="0" smtClean="0"/>
              <a:t>Give the participants a few moments to review the transcript and to use their lists of key features for the two teaching practices—discourse and questions.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i="0" baseline="0" dirty="0" smtClean="0"/>
              <a:t>As you engage the participants in a whole group discussion of their observations, you might want to go back and show the previous two slides. First, first show the slide on discourse to focus the participants on this specific teaching practice and press them to be specific about the purpose of each of the teacher moves and how it </a:t>
            </a:r>
            <a:r>
              <a:rPr lang="en-US" sz="1200" baseline="0" dirty="0" smtClean="0"/>
              <a:t>advanced student learning</a:t>
            </a:r>
            <a:r>
              <a:rPr lang="en-US" sz="1200" i="0" baseline="0" dirty="0" smtClean="0"/>
              <a:t> within the small group. Then show the slide on purposeful questions and </a:t>
            </a:r>
            <a:r>
              <a:rPr lang="en-US" sz="1200" dirty="0" smtClean="0"/>
              <a:t>direct participants</a:t>
            </a:r>
            <a:r>
              <a:rPr lang="en-US" sz="1200" baseline="0" dirty="0" smtClean="0"/>
              <a:t> to be specific as to the purpose of each of the questions asked by the teacher and how the questions engaged students in thinking mathematically and </a:t>
            </a:r>
            <a:r>
              <a:rPr lang="en-US" sz="1200" i="0" baseline="0" dirty="0" smtClean="0"/>
              <a:t>supported student learning</a:t>
            </a:r>
            <a:r>
              <a:rPr lang="en-US" sz="1200" baseline="0" dirty="0" smtClean="0"/>
              <a:t>.</a:t>
            </a:r>
            <a:endParaRPr lang="en-US" sz="1200" dirty="0" smtClean="0"/>
          </a:p>
          <a:p>
            <a:pPr marL="233363" indent="-233363"/>
            <a:endParaRPr lang="en-US" sz="1200" b="1" dirty="0" smtClean="0">
              <a:solidFill>
                <a:srgbClr val="000000"/>
              </a:solidFill>
              <a:cs typeface="Calibri"/>
            </a:endParaRPr>
          </a:p>
          <a:p>
            <a:pPr marL="233363" indent="-233363"/>
            <a:r>
              <a:rPr lang="en-US" sz="1200" b="1" dirty="0" smtClean="0">
                <a:solidFill>
                  <a:srgbClr val="000000"/>
                </a:solidFill>
                <a:cs typeface="Calibri"/>
              </a:rPr>
              <a:t>Ways the teacher facilitated meaningful mathematical discourse:</a:t>
            </a:r>
          </a:p>
          <a:p>
            <a:pPr marL="233363" indent="-233363">
              <a:buFont typeface="Arial"/>
              <a:buChar char="•"/>
            </a:pPr>
            <a:r>
              <a:rPr lang="en-US" sz="1200" dirty="0" err="1" smtClean="0">
                <a:solidFill>
                  <a:srgbClr val="000000"/>
                </a:solidFill>
                <a:cs typeface="Calibri"/>
              </a:rPr>
              <a:t>Revoiced</a:t>
            </a:r>
            <a:r>
              <a:rPr lang="en-US" sz="1200" dirty="0" smtClean="0">
                <a:solidFill>
                  <a:srgbClr val="000000"/>
                </a:solidFill>
                <a:cs typeface="Calibri"/>
              </a:rPr>
              <a:t> students’ ideas </a:t>
            </a:r>
            <a:r>
              <a:rPr lang="en-US" sz="1200" baseline="0" dirty="0" smtClean="0"/>
              <a:t>(lines 13-15, 35-37)</a:t>
            </a:r>
            <a:endParaRPr lang="en-US" sz="1200" baseline="0" dirty="0" smtClean="0">
              <a:solidFill>
                <a:srgbClr val="000000"/>
              </a:solidFill>
              <a:cs typeface="Calibri"/>
            </a:endParaRPr>
          </a:p>
          <a:p>
            <a:pPr marL="233363" indent="-233363">
              <a:buFont typeface="Arial"/>
              <a:buChar char="•"/>
            </a:pPr>
            <a:r>
              <a:rPr lang="en-US" sz="1200" baseline="0" dirty="0" smtClean="0">
                <a:solidFill>
                  <a:srgbClr val="000000"/>
                </a:solidFill>
                <a:cs typeface="Calibri"/>
              </a:rPr>
              <a:t>Highlighted the disagreement that students were </a:t>
            </a:r>
            <a:r>
              <a:rPr lang="en-US" sz="1200" baseline="0" dirty="0" err="1" smtClean="0">
                <a:solidFill>
                  <a:srgbClr val="000000"/>
                </a:solidFill>
                <a:cs typeface="Calibri"/>
              </a:rPr>
              <a:t>havin</a:t>
            </a:r>
            <a:r>
              <a:rPr lang="en-US" sz="1200" baseline="0" dirty="0" smtClean="0">
                <a:solidFill>
                  <a:srgbClr val="000000"/>
                </a:solidFill>
                <a:cs typeface="Calibri"/>
              </a:rPr>
              <a:t> –some that thought one-half of Figure (d) was shaded but others did not agree with this statement.</a:t>
            </a:r>
          </a:p>
          <a:p>
            <a:pPr marL="233363" indent="-233363">
              <a:buFont typeface="Arial"/>
              <a:buChar char="•"/>
            </a:pPr>
            <a:r>
              <a:rPr lang="en-US" sz="1200" baseline="0" dirty="0" smtClean="0">
                <a:solidFill>
                  <a:srgbClr val="000000"/>
                </a:solidFill>
                <a:cs typeface="Calibri"/>
              </a:rPr>
              <a:t>Held students accountable by returning to their group multiple times and asking them to respond to questions that she had left them with </a:t>
            </a:r>
            <a:r>
              <a:rPr lang="en-US" sz="1200" baseline="0" dirty="0" smtClean="0"/>
              <a:t>(lines 17-18).</a:t>
            </a:r>
          </a:p>
          <a:p>
            <a:pPr marL="233363" indent="-233363">
              <a:buFont typeface="Arial"/>
              <a:buChar char="•"/>
            </a:pPr>
            <a:r>
              <a:rPr lang="en-US" sz="1200" baseline="0" dirty="0" smtClean="0"/>
              <a:t>Made sure that the students were listening and understanding what each other was saying by asking students to explain what others in the group are thinking (line 21).</a:t>
            </a:r>
          </a:p>
          <a:p>
            <a:pPr marL="233363" indent="-233363"/>
            <a:endParaRPr lang="en-US" sz="1200" dirty="0" smtClean="0">
              <a:solidFill>
                <a:srgbClr val="000000"/>
              </a:solidFill>
              <a:cs typeface="Calibri"/>
            </a:endParaRPr>
          </a:p>
          <a:p>
            <a:pPr marL="233363" indent="-233363"/>
            <a:r>
              <a:rPr lang="en-US" sz="1200" b="1" dirty="0" smtClean="0">
                <a:solidFill>
                  <a:srgbClr val="000000"/>
                </a:solidFill>
                <a:cs typeface="Calibri"/>
              </a:rPr>
              <a:t>Questions asked by the teacher:</a:t>
            </a:r>
          </a:p>
          <a:p>
            <a:pPr marL="233363" indent="-233363">
              <a:buFont typeface="Arial"/>
              <a:buChar char="•"/>
            </a:pPr>
            <a:r>
              <a:rPr lang="en-US" sz="1200" b="0" dirty="0" smtClean="0">
                <a:solidFill>
                  <a:srgbClr val="000000"/>
                </a:solidFill>
                <a:cs typeface="Calibri"/>
              </a:rPr>
              <a:t>Asked</a:t>
            </a:r>
            <a:r>
              <a:rPr lang="en-US" sz="1200" b="0" baseline="0" dirty="0" smtClean="0">
                <a:solidFill>
                  <a:srgbClr val="000000"/>
                </a:solidFill>
                <a:cs typeface="Calibri"/>
              </a:rPr>
              <a:t> students to prove </a:t>
            </a:r>
            <a:r>
              <a:rPr lang="en-US" sz="1200" baseline="0" dirty="0" smtClean="0"/>
              <a:t>their claim or to prove someone else’s claim wrong (lines 2-8).</a:t>
            </a:r>
            <a:endParaRPr lang="en-US" sz="1200" b="0" baseline="0" dirty="0" smtClean="0">
              <a:solidFill>
                <a:srgbClr val="000000"/>
              </a:solidFill>
              <a:cs typeface="Calibri"/>
            </a:endParaRPr>
          </a:p>
          <a:p>
            <a:pPr marL="233363" indent="-233363">
              <a:buFont typeface="Arial"/>
              <a:buChar char="•"/>
            </a:pPr>
            <a:r>
              <a:rPr lang="en-US" sz="1200" b="0" baseline="0" dirty="0" smtClean="0">
                <a:solidFill>
                  <a:srgbClr val="000000"/>
                </a:solidFill>
                <a:cs typeface="Calibri"/>
              </a:rPr>
              <a:t>Suggested that students cut the pieces in the figures out (line 16).</a:t>
            </a:r>
          </a:p>
          <a:p>
            <a:pPr marL="233363" indent="-233363">
              <a:buFont typeface="Arial"/>
              <a:buChar char="•"/>
            </a:pPr>
            <a:r>
              <a:rPr lang="en-US" sz="1200" b="0" baseline="0" dirty="0" smtClean="0">
                <a:solidFill>
                  <a:srgbClr val="000000"/>
                </a:solidFill>
                <a:cs typeface="Calibri"/>
              </a:rPr>
              <a:t>Asked students to explain to each other </a:t>
            </a:r>
            <a:r>
              <a:rPr lang="en-US" sz="1200" baseline="0" dirty="0" smtClean="0"/>
              <a:t>(lines 19, 41-42, 44, 55).</a:t>
            </a:r>
            <a:endParaRPr lang="en-US" sz="1200" b="0" dirty="0" smtClean="0">
              <a:solidFill>
                <a:srgbClr val="000000"/>
              </a:solidFill>
              <a:cs typeface="Calibri"/>
            </a:endParaRPr>
          </a:p>
          <a:p>
            <a:pPr>
              <a:buFont typeface="Arial"/>
              <a:buNone/>
            </a:pPr>
            <a:endParaRPr lang="en-US" sz="1200" dirty="0" smtClean="0"/>
          </a:p>
        </p:txBody>
      </p:sp>
      <p:sp>
        <p:nvSpPr>
          <p:cNvPr id="4" name="Slide Number Placeholder 3"/>
          <p:cNvSpPr>
            <a:spLocks noGrp="1"/>
          </p:cNvSpPr>
          <p:nvPr>
            <p:ph type="sldNum" sz="quarter" idx="10"/>
          </p:nvPr>
        </p:nvSpPr>
        <p:spPr/>
        <p:txBody>
          <a:bodyPr/>
          <a:lstStyle/>
          <a:p>
            <a:fld id="{169F3DE2-FB79-A444-9137-F017C8010924}" type="slidenum">
              <a:rPr lang="en-US" smtClean="0"/>
              <a:pPr/>
              <a:t>20</a:t>
            </a:fld>
            <a:endParaRPr lang="en-US"/>
          </a:p>
        </p:txBody>
      </p:sp>
    </p:spTree>
    <p:extLst>
      <p:ext uri="{BB962C8B-B14F-4D97-AF65-F5344CB8AC3E}">
        <p14:creationId xmlns:p14="http://schemas.microsoft.com/office/powerpoint/2010/main" val="18057918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9F3DE2-FB79-A444-9137-F017C8010924}" type="slidenum">
              <a:rPr lang="en-US" smtClean="0"/>
              <a:t>21</a:t>
            </a:fld>
            <a:endParaRPr lang="en-US"/>
          </a:p>
        </p:txBody>
      </p:sp>
    </p:spTree>
    <p:extLst>
      <p:ext uri="{BB962C8B-B14F-4D97-AF65-F5344CB8AC3E}">
        <p14:creationId xmlns:p14="http://schemas.microsoft.com/office/powerpoint/2010/main" val="8750743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latin typeface="+mn-lt"/>
                <a:cs typeface="Arial" pitchFamily="34" charset="0"/>
              </a:rPr>
              <a:t>Facilitation Suggestion</a:t>
            </a:r>
            <a:r>
              <a:rPr lang="en-US" sz="1200" dirty="0" smtClean="0">
                <a:latin typeface="+mn-lt"/>
                <a:cs typeface="Arial" pitchFamily="34" charset="0"/>
              </a:rPr>
              <a:t> </a:t>
            </a: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Give participants 1-2 minutes</a:t>
            </a:r>
            <a:r>
              <a:rPr lang="en-US" sz="1200" baseline="0" dirty="0" smtClean="0"/>
              <a:t> to reflect on the prompt on the slide and to jot down some ideas. Then ask for volunteers to share one of their ideas with the whole group.</a:t>
            </a:r>
          </a:p>
          <a:p>
            <a:endParaRPr lang="en-US" dirty="0"/>
          </a:p>
        </p:txBody>
      </p:sp>
      <p:sp>
        <p:nvSpPr>
          <p:cNvPr id="4" name="Slide Number Placeholder 3"/>
          <p:cNvSpPr>
            <a:spLocks noGrp="1"/>
          </p:cNvSpPr>
          <p:nvPr>
            <p:ph type="sldNum" sz="quarter" idx="10"/>
          </p:nvPr>
        </p:nvSpPr>
        <p:spPr/>
        <p:txBody>
          <a:bodyPr/>
          <a:lstStyle/>
          <a:p>
            <a:fld id="{169F3DE2-FB79-A444-9137-F017C8010924}" type="slidenum">
              <a:rPr lang="en-US" smtClean="0"/>
              <a:pPr/>
              <a:t>22</a:t>
            </a:fld>
            <a:endParaRPr lang="en-US"/>
          </a:p>
        </p:txBody>
      </p:sp>
    </p:spTree>
    <p:extLst>
      <p:ext uri="{BB962C8B-B14F-4D97-AF65-F5344CB8AC3E}">
        <p14:creationId xmlns:p14="http://schemas.microsoft.com/office/powerpoint/2010/main" val="16035060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mn-lt"/>
                <a:cs typeface="Calibri"/>
              </a:rPr>
              <a:t>Facilitation Suggestions</a:t>
            </a:r>
            <a:r>
              <a:rPr lang="en-US" sz="1200" dirty="0" smtClean="0">
                <a:latin typeface="+mn-lt"/>
                <a:cs typeface="Calibri"/>
              </a:rPr>
              <a:t>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t>Close the session by summarizing how the two teaching practices studied in this session (i.e., purposeful questions and using representations) each contribute to more effective mathematics teaching and learning within the overall framework of the core set of eight, research-based effective mathematics teaching practices identified in Principles to Actions.</a:t>
            </a:r>
            <a:endParaRPr lang="en-US" sz="1200" dirty="0"/>
          </a:p>
        </p:txBody>
      </p:sp>
      <p:sp>
        <p:nvSpPr>
          <p:cNvPr id="4" name="Slide Number Placeholder 3"/>
          <p:cNvSpPr>
            <a:spLocks noGrp="1"/>
          </p:cNvSpPr>
          <p:nvPr>
            <p:ph type="sldNum" sz="quarter" idx="10"/>
          </p:nvPr>
        </p:nvSpPr>
        <p:spPr/>
        <p:txBody>
          <a:bodyPr/>
          <a:lstStyle/>
          <a:p>
            <a:fld id="{169F3DE2-FB79-A444-9137-F017C8010924}" type="slidenum">
              <a:rPr lang="en-US" smtClean="0"/>
              <a:t>23</a:t>
            </a:fld>
            <a:endParaRPr lang="en-US"/>
          </a:p>
        </p:txBody>
      </p:sp>
    </p:spTree>
    <p:extLst>
      <p:ext uri="{BB962C8B-B14F-4D97-AF65-F5344CB8AC3E}">
        <p14:creationId xmlns:p14="http://schemas.microsoft.com/office/powerpoint/2010/main" val="8254487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74782EB-4FAA-490E-8F2D-179336FF04BD}" type="slidenum">
              <a:rPr lang="en-US" smtClean="0"/>
              <a:pPr/>
              <a:t>24</a:t>
            </a:fld>
            <a:endParaRPr lang="en-US" dirty="0"/>
          </a:p>
        </p:txBody>
      </p:sp>
    </p:spTree>
    <p:extLst>
      <p:ext uri="{BB962C8B-B14F-4D97-AF65-F5344CB8AC3E}">
        <p14:creationId xmlns:p14="http://schemas.microsoft.com/office/powerpoint/2010/main" val="32227438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p:txBody>
      </p:sp>
      <p:sp>
        <p:nvSpPr>
          <p:cNvPr id="4" name="Slide Number Placeholder 3"/>
          <p:cNvSpPr>
            <a:spLocks noGrp="1"/>
          </p:cNvSpPr>
          <p:nvPr>
            <p:ph type="sldNum" sz="quarter" idx="10"/>
          </p:nvPr>
        </p:nvSpPr>
        <p:spPr/>
        <p:txBody>
          <a:bodyPr/>
          <a:lstStyle/>
          <a:p>
            <a:fld id="{169F3DE2-FB79-A444-9137-F017C8010924}" type="slidenum">
              <a:rPr lang="en-US" smtClean="0"/>
              <a:pPr/>
              <a:t>25</a:t>
            </a:fld>
            <a:endParaRPr lang="en-US"/>
          </a:p>
        </p:txBody>
      </p:sp>
    </p:spTree>
    <p:extLst>
      <p:ext uri="{BB962C8B-B14F-4D97-AF65-F5344CB8AC3E}">
        <p14:creationId xmlns:p14="http://schemas.microsoft.com/office/powerpoint/2010/main" val="22790080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latin typeface="+mn-lt"/>
                <a:cs typeface="Arial" pitchFamily="34" charset="0"/>
              </a:rPr>
              <a:t>Facilitation Suggestion</a:t>
            </a:r>
            <a:endParaRPr lang="en-US" sz="1200" dirty="0" smtClean="0"/>
          </a:p>
          <a:p>
            <a:r>
              <a:rPr lang="en-US" sz="1200" dirty="0" smtClean="0"/>
              <a:t>Summarize the</a:t>
            </a:r>
            <a:r>
              <a:rPr lang="en-US" sz="1200" baseline="0" dirty="0" smtClean="0"/>
              <a:t> Teaching and Learning Principle, </a:t>
            </a:r>
            <a:r>
              <a:rPr lang="en-US" sz="1200" dirty="0" smtClean="0"/>
              <a:t>noting the strong emphasis on promoting</a:t>
            </a:r>
            <a:r>
              <a:rPr lang="en-US" sz="1200" baseline="0" dirty="0" smtClean="0"/>
              <a:t> students’ ability to make sense of mathematical ideas and to reason mathematically. Ask them to keep this Principle in mind throughout the session and in particular, as they watch the video clips from the kindergarten classroom.</a:t>
            </a:r>
          </a:p>
          <a:p>
            <a:endParaRPr lang="en-US" sz="1100" baseline="0" dirty="0" smtClean="0"/>
          </a:p>
        </p:txBody>
      </p:sp>
      <p:sp>
        <p:nvSpPr>
          <p:cNvPr id="4" name="Slide Number Placeholder 3"/>
          <p:cNvSpPr>
            <a:spLocks noGrp="1"/>
          </p:cNvSpPr>
          <p:nvPr>
            <p:ph type="sldNum" sz="quarter" idx="10"/>
          </p:nvPr>
        </p:nvSpPr>
        <p:spPr/>
        <p:txBody>
          <a:bodyPr/>
          <a:lstStyle/>
          <a:p>
            <a:fld id="{169F3DE2-FB79-A444-9137-F017C8010924}" type="slidenum">
              <a:rPr lang="en-US" smtClean="0"/>
              <a:pPr/>
              <a:t>3</a:t>
            </a:fld>
            <a:endParaRPr lang="en-US"/>
          </a:p>
        </p:txBody>
      </p:sp>
    </p:spTree>
    <p:extLst>
      <p:ext uri="{BB962C8B-B14F-4D97-AF65-F5344CB8AC3E}">
        <p14:creationId xmlns:p14="http://schemas.microsoft.com/office/powerpoint/2010/main" val="22930201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9F3DE2-FB79-A444-9137-F017C8010924}" type="slidenum">
              <a:rPr lang="en-US" smtClean="0"/>
              <a:t>4</a:t>
            </a:fld>
            <a:endParaRPr lang="en-US"/>
          </a:p>
        </p:txBody>
      </p:sp>
    </p:spTree>
    <p:extLst>
      <p:ext uri="{BB962C8B-B14F-4D97-AF65-F5344CB8AC3E}">
        <p14:creationId xmlns:p14="http://schemas.microsoft.com/office/powerpoint/2010/main" val="8750743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u="none" baseline="0" dirty="0" smtClean="0"/>
              <a:t>  </a:t>
            </a:r>
            <a:r>
              <a:rPr lang="en-US" sz="1200" b="1" dirty="0" smtClean="0"/>
              <a:t>Handouts</a:t>
            </a:r>
            <a:endParaRPr lang="en-US" sz="1200" baseline="0" dirty="0" smtClean="0"/>
          </a:p>
          <a:p>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2-Task-HalfoftheWhole-ES-Brooks.pdf</a:t>
            </a:r>
          </a:p>
          <a:p>
            <a:r>
              <a:rPr lang="en-US" sz="1200" kern="1200" dirty="0" smtClean="0">
                <a:solidFill>
                  <a:schemeClr val="tx1"/>
                </a:solidFill>
                <a:effectLst/>
                <a:latin typeface="+mn-lt"/>
                <a:ea typeface="+mn-ea"/>
                <a:cs typeface="+mn-cs"/>
              </a:rPr>
              <a:t>	4-Article-</a:t>
            </a:r>
            <a:r>
              <a:rPr lang="en-US" sz="1200" kern="1200" dirty="0" smtClean="0">
                <a:solidFill>
                  <a:schemeClr val="tx1"/>
                </a:solidFill>
                <a:effectLst/>
                <a:latin typeface="+mn-lt"/>
                <a:ea typeface="+mn-ea"/>
                <a:cs typeface="+mn-cs"/>
              </a:rPr>
              <a:t>Watanabe</a:t>
            </a:r>
            <a:r>
              <a:rPr lang="en-US" sz="1200" kern="1200" dirty="0" smtClean="0">
                <a:solidFill>
                  <a:schemeClr val="tx1"/>
                </a:solidFill>
                <a:effectLst/>
                <a:latin typeface="+mn-lt"/>
                <a:ea typeface="+mn-ea"/>
                <a:cs typeface="+mn-cs"/>
              </a:rPr>
              <a:t>-ES-Brooks.pdf</a:t>
            </a:r>
            <a:r>
              <a:rPr lang="en-US" sz="1200" kern="1200" baseline="0" dirty="0" smtClean="0">
                <a:solidFill>
                  <a:schemeClr val="tx1"/>
                </a:solidFill>
                <a:effectLst/>
                <a:latin typeface="+mn-lt"/>
                <a:ea typeface="+mn-ea"/>
                <a:cs typeface="+mn-cs"/>
              </a:rPr>
              <a:t> (optional)</a:t>
            </a: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solidFill>
                <a:srgbClr val="008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1" baseline="0" dirty="0" smtClean="0">
                <a:solidFill>
                  <a:srgbClr val="008000"/>
                </a:solidFill>
              </a:rPr>
              <a:t>Facilitator Materials</a:t>
            </a:r>
            <a:endParaRPr lang="en-US" sz="1200" baseline="0" dirty="0" smtClean="0">
              <a:solidFill>
                <a:srgbClr val="008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solidFill>
                  <a:srgbClr val="008000"/>
                </a:solidFill>
              </a:rPr>
              <a:t>	</a:t>
            </a:r>
            <a:r>
              <a:rPr lang="en-US" sz="1200" kern="1200" dirty="0" smtClean="0">
                <a:solidFill>
                  <a:schemeClr val="tx1"/>
                </a:solidFill>
                <a:effectLst/>
                <a:latin typeface="+mn-lt"/>
                <a:ea typeface="+mn-ea"/>
                <a:cs typeface="+mn-cs"/>
              </a:rPr>
              <a:t>3-SampleSolutions-ES-Brooks.pdf</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This</a:t>
            </a:r>
            <a:r>
              <a:rPr lang="en-US" sz="1200" kern="1200" baseline="0" dirty="0" smtClean="0">
                <a:solidFill>
                  <a:schemeClr val="tx1"/>
                </a:solidFill>
                <a:effectLst/>
                <a:latin typeface="+mn-lt"/>
                <a:ea typeface="+mn-ea"/>
                <a:cs typeface="+mn-cs"/>
              </a:rPr>
              <a:t> reference document </a:t>
            </a:r>
            <a:r>
              <a:rPr lang="en-US" baseline="0" dirty="0" smtClean="0"/>
              <a:t>provides descriptions of different strategies that participants and their students may use as they explore the task.</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solidFill>
                <a:srgbClr val="008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latin typeface="+mn-lt"/>
                <a:cs typeface="Arial" pitchFamily="34" charset="0"/>
              </a:rPr>
              <a:t>Facilitation Suggestion</a:t>
            </a:r>
            <a:endParaRPr lang="en-US" sz="1200" dirty="0" smtClean="0">
              <a:latin typeface="+mn-lt"/>
              <a:cs typeface="Arial"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latin typeface="+mn-lt"/>
                <a:ea typeface="ＭＳ Ｐゴシック" pitchFamily="34" charset="-128"/>
              </a:rPr>
              <a:t>Ask participants to individually work through the Half of a Whole Task</a:t>
            </a:r>
            <a:r>
              <a:rPr lang="en-US" sz="1200" baseline="0" dirty="0" smtClean="0">
                <a:latin typeface="+mn-lt"/>
                <a:ea typeface="ＭＳ Ｐゴシック" pitchFamily="34" charset="-128"/>
              </a:rPr>
              <a:t>.</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latin typeface="+mn-lt"/>
                <a:ea typeface="ＭＳ Ｐゴシック" pitchFamily="34" charset="-128"/>
              </a:rPr>
              <a:t>Then in small groups, participants should compare their justifications for why a figure is or is not showing halves.</a:t>
            </a:r>
            <a:r>
              <a:rPr lang="en-US" sz="1200" dirty="0" smtClean="0">
                <a:latin typeface="+mn-lt"/>
                <a:ea typeface="ＭＳ Ｐゴシック" pitchFamily="34" charset="-128"/>
              </a:rPr>
              <a:t> </a:t>
            </a:r>
            <a:endParaRPr lang="en-US" baseline="0" dirty="0" smtClean="0"/>
          </a:p>
          <a:p>
            <a:endParaRPr lang="en-US" baseline="0" dirty="0" smtClean="0"/>
          </a:p>
          <a:p>
            <a:r>
              <a:rPr lang="en-US" b="1" i="0" u="none" baseline="0" dirty="0" smtClean="0"/>
              <a:t>Optional Professional Learning Extension</a:t>
            </a:r>
          </a:p>
          <a:p>
            <a:r>
              <a:rPr lang="en-US" b="0" i="0" u="none" baseline="0" dirty="0" smtClean="0"/>
              <a:t>Depending on your goals for the professional learning session, and if time permits, you might ask participants to read the article, “Ben’s Understanding of One-Half” by Tad Watanabe. The article describes a second-grader’s thinking about the Half of a Whole Task and several other tasks that are intended to uncover students’ conceptions of one-half.</a:t>
            </a:r>
            <a:endParaRPr lang="en-US" sz="1200" dirty="0" smtClean="0"/>
          </a:p>
        </p:txBody>
      </p:sp>
      <p:sp>
        <p:nvSpPr>
          <p:cNvPr id="4" name="Slide Number Placeholder 3"/>
          <p:cNvSpPr>
            <a:spLocks noGrp="1"/>
          </p:cNvSpPr>
          <p:nvPr>
            <p:ph type="sldNum" sz="quarter" idx="10"/>
          </p:nvPr>
        </p:nvSpPr>
        <p:spPr/>
        <p:txBody>
          <a:bodyPr/>
          <a:lstStyle/>
          <a:p>
            <a:fld id="{169F3DE2-FB79-A444-9137-F017C8010924}" type="slidenum">
              <a:rPr lang="en-US" smtClean="0"/>
              <a:pPr/>
              <a:t>5</a:t>
            </a:fld>
            <a:endParaRPr lang="en-US"/>
          </a:p>
        </p:txBody>
      </p:sp>
    </p:spTree>
    <p:extLst>
      <p:ext uri="{BB962C8B-B14F-4D97-AF65-F5344CB8AC3E}">
        <p14:creationId xmlns:p14="http://schemas.microsoft.com/office/powerpoint/2010/main" val="22930201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latin typeface="+mn-lt"/>
                <a:cs typeface="Arial" pitchFamily="34" charset="0"/>
              </a:rPr>
              <a:t>Facilitation Suggestion</a:t>
            </a:r>
            <a:endParaRPr lang="en-US" sz="1200" dirty="0" smtClean="0">
              <a:latin typeface="+mn-lt"/>
              <a:cs typeface="Arial" pitchFamily="34" charset="0"/>
            </a:endParaRPr>
          </a:p>
          <a:p>
            <a:r>
              <a:rPr lang="en-US" baseline="0" dirty="0" smtClean="0"/>
              <a:t>The intent of these two questions is to ground a discussion about tasks and the specific mathematical ideas that this task provides students with opportunities to consider. </a:t>
            </a:r>
          </a:p>
          <a:p>
            <a:endParaRPr lang="en-US" baseline="0" dirty="0" smtClean="0"/>
          </a:p>
          <a:p>
            <a:pPr marL="342900" marR="0" lvl="0" indent="-342900" algn="l" defTabSz="457200" rtl="0" eaLnBrk="1" fontAlgn="auto" latinLnBrk="0" hangingPunct="1">
              <a:lnSpc>
                <a:spcPct val="100000"/>
              </a:lnSpc>
              <a:spcBef>
                <a:spcPct val="20000"/>
              </a:spcBef>
              <a:spcAft>
                <a:spcPts val="1200"/>
              </a:spcAft>
              <a:buClrTx/>
              <a:buSzTx/>
              <a:buFont typeface="Arial"/>
              <a:buNone/>
              <a:tabLst/>
              <a:defRPr/>
            </a:pPr>
            <a:r>
              <a:rPr lang="en-US" sz="1200" b="1" dirty="0" smtClean="0"/>
              <a:t>What do students need to know and be able to do in order to engage with this task?</a:t>
            </a:r>
          </a:p>
          <a:p>
            <a:pPr marL="342900" marR="0" lvl="0" indent="-342900" algn="l" defTabSz="457200" rtl="0" eaLnBrk="1" fontAlgn="auto" latinLnBrk="0" hangingPunct="1">
              <a:lnSpc>
                <a:spcPct val="100000"/>
              </a:lnSpc>
              <a:spcBef>
                <a:spcPct val="20000"/>
              </a:spcBef>
              <a:spcAft>
                <a:spcPts val="1200"/>
              </a:spcAft>
              <a:buClrTx/>
              <a:buSzTx/>
              <a:buFont typeface="Arial"/>
              <a:buNone/>
              <a:tabLst/>
              <a:defRPr/>
            </a:pPr>
            <a:r>
              <a:rPr kumimoji="0" lang="en-US" sz="1200" b="0" i="0" u="none" strike="noStrike" kern="1200" cap="none" spc="0" normalizeH="0" baseline="0" noProof="0" dirty="0" smtClean="0">
                <a:ln>
                  <a:noFill/>
                </a:ln>
                <a:effectLst/>
                <a:uLnTx/>
                <a:uFillTx/>
                <a:latin typeface="+mn-lt"/>
                <a:ea typeface="+mn-ea"/>
                <a:cs typeface="+mn-cs"/>
              </a:rPr>
              <a:t>     Students need to know what one-half means. For example:</a:t>
            </a:r>
          </a:p>
          <a:p>
            <a:pPr marL="457200" marR="0" lvl="1" indent="0" algn="l" defTabSz="457200" rtl="0" eaLnBrk="1" fontAlgn="auto" latinLnBrk="0" hangingPunct="1">
              <a:lnSpc>
                <a:spcPct val="100000"/>
              </a:lnSpc>
              <a:spcBef>
                <a:spcPct val="20000"/>
              </a:spcBef>
              <a:spcAft>
                <a:spcPts val="1200"/>
              </a:spcAft>
              <a:buClrTx/>
              <a:buSzTx/>
              <a:buFont typeface="Arial"/>
              <a:buNone/>
              <a:tabLst/>
              <a:defRPr/>
            </a:pPr>
            <a:r>
              <a:rPr kumimoji="0" lang="en-US" sz="1200" b="0" i="0" u="none" strike="noStrike" kern="1200" cap="none" spc="0" normalizeH="0" baseline="0" noProof="0" dirty="0" smtClean="0">
                <a:ln>
                  <a:noFill/>
                </a:ln>
                <a:effectLst/>
                <a:uLnTx/>
                <a:uFillTx/>
                <a:latin typeface="+mn-lt"/>
                <a:ea typeface="+mn-ea"/>
                <a:cs typeface="+mn-cs"/>
              </a:rPr>
              <a:t>– If a figure is partitioned into two pieces, these pieces are called halves only if the pieces are equal in size (but they do not need to be equal with respect to their shape).</a:t>
            </a:r>
          </a:p>
          <a:p>
            <a:pPr marL="457200" marR="0" lvl="1" indent="0" algn="l" defTabSz="457200" rtl="0" eaLnBrk="1" fontAlgn="auto" latinLnBrk="0" hangingPunct="1">
              <a:lnSpc>
                <a:spcPct val="100000"/>
              </a:lnSpc>
              <a:spcBef>
                <a:spcPct val="20000"/>
              </a:spcBef>
              <a:spcAft>
                <a:spcPts val="1200"/>
              </a:spcAft>
              <a:buClrTx/>
              <a:buSzTx/>
              <a:buFont typeface="Arial"/>
              <a:buNone/>
              <a:tabLst/>
              <a:defRPr/>
            </a:pPr>
            <a:r>
              <a:rPr kumimoji="0" lang="en-US" sz="1200" b="0" i="0" u="none" strike="noStrike" kern="1200" cap="none" spc="0" normalizeH="0" baseline="0" noProof="0" dirty="0" smtClean="0">
                <a:ln>
                  <a:noFill/>
                </a:ln>
                <a:effectLst/>
                <a:uLnTx/>
                <a:uFillTx/>
                <a:latin typeface="+mn-lt"/>
                <a:ea typeface="+mn-ea"/>
                <a:cs typeface="+mn-cs"/>
              </a:rPr>
              <a:t>– One-half means sharing fairly amongst two people.</a:t>
            </a:r>
          </a:p>
          <a:p>
            <a:pPr marL="0" marR="0" lvl="0" indent="0" algn="l" defTabSz="457200" rtl="0" eaLnBrk="1" fontAlgn="auto" latinLnBrk="0" hangingPunct="1">
              <a:lnSpc>
                <a:spcPct val="100000"/>
              </a:lnSpc>
              <a:spcBef>
                <a:spcPct val="20000"/>
              </a:spcBef>
              <a:spcAft>
                <a:spcPts val="1200"/>
              </a:spcAft>
              <a:buClrTx/>
              <a:buSzTx/>
              <a:buFont typeface="Arial"/>
              <a:buNone/>
              <a:tabLst/>
              <a:defRPr/>
            </a:pPr>
            <a:r>
              <a:rPr kumimoji="0" lang="en-US" sz="1200" b="0" i="0" u="none" strike="noStrike" kern="1200" cap="none" spc="0" normalizeH="0" baseline="0" noProof="0" dirty="0" smtClean="0">
                <a:ln>
                  <a:noFill/>
                </a:ln>
                <a:effectLst/>
                <a:uLnTx/>
                <a:uFillTx/>
                <a:latin typeface="+mn-lt"/>
                <a:ea typeface="+mn-ea"/>
                <a:cs typeface="+mn-cs"/>
              </a:rPr>
              <a:t>     Students also need to know at least one way to determine if pieces are equal in size. </a:t>
            </a:r>
          </a:p>
          <a:p>
            <a:pPr marL="342900" marR="0" lvl="0" indent="-342900" algn="l" defTabSz="457200" rtl="0" eaLnBrk="1" fontAlgn="auto" latinLnBrk="0" hangingPunct="1">
              <a:lnSpc>
                <a:spcPct val="100000"/>
              </a:lnSpc>
              <a:spcBef>
                <a:spcPct val="20000"/>
              </a:spcBef>
              <a:spcAft>
                <a:spcPts val="1200"/>
              </a:spcAft>
              <a:buClrTx/>
              <a:buSzTx/>
              <a:buFont typeface="Arial"/>
              <a:buNone/>
              <a:tabLst/>
              <a:defRPr/>
            </a:pPr>
            <a:endParaRPr kumimoji="0" lang="en-US" sz="1200" b="0" i="0" u="none" strike="noStrike" kern="1200" cap="none" spc="0" normalizeH="0" baseline="0" noProof="0" dirty="0" smtClean="0">
              <a:ln>
                <a:noFill/>
              </a:ln>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1200"/>
              </a:spcAft>
              <a:buClrTx/>
              <a:buSzTx/>
              <a:buFont typeface="Arial"/>
              <a:buNone/>
              <a:tabLst/>
              <a:defRPr/>
            </a:pPr>
            <a:r>
              <a:rPr kumimoji="0" lang="en-US" sz="1200" b="1" i="0" u="none" strike="noStrike" kern="1200" cap="none" spc="0" normalizeH="0" baseline="0" noProof="0" dirty="0" smtClean="0">
                <a:ln>
                  <a:noFill/>
                </a:ln>
                <a:effectLst/>
                <a:uLnTx/>
                <a:uFillTx/>
                <a:latin typeface="+mn-lt"/>
                <a:ea typeface="+mn-ea"/>
                <a:cs typeface="+mn-cs"/>
              </a:rPr>
              <a:t>What opportunities to learn does the task provide?</a:t>
            </a:r>
          </a:p>
          <a:p>
            <a:pPr marL="228600" marR="0" lvl="0" indent="-228600" algn="l" defTabSz="457200" rtl="0" eaLnBrk="1" fontAlgn="auto" latinLnBrk="0" hangingPunct="1">
              <a:lnSpc>
                <a:spcPct val="100000"/>
              </a:lnSpc>
              <a:spcBef>
                <a:spcPct val="20000"/>
              </a:spcBef>
              <a:spcAft>
                <a:spcPts val="1200"/>
              </a:spcAft>
              <a:buClrTx/>
              <a:buSzTx/>
              <a:buFont typeface="+mj-lt"/>
              <a:buAutoNum type="arabicPeriod"/>
              <a:tabLst/>
              <a:defRPr/>
            </a:pPr>
            <a:r>
              <a:rPr kumimoji="0" lang="en-US" sz="1200" b="0" i="0" u="none" strike="noStrike" kern="1200" cap="none" spc="0" normalizeH="0" baseline="0" noProof="0" dirty="0" smtClean="0">
                <a:ln>
                  <a:noFill/>
                </a:ln>
                <a:effectLst/>
                <a:uLnTx/>
                <a:uFillTx/>
                <a:latin typeface="+mn-lt"/>
                <a:ea typeface="+mn-ea"/>
                <a:cs typeface="+mn-cs"/>
              </a:rPr>
              <a:t>One big idea that emerges from this task is that one-half does NOT necessarily mean that the figure is partitioned into TWO PIECES. For example, one-half is shaded in Figures (a), (c), (d), and (</a:t>
            </a:r>
            <a:r>
              <a:rPr kumimoji="0" lang="en-US" sz="1200" b="0" i="0" u="none" strike="noStrike" kern="1200" cap="none" spc="0" normalizeH="0" baseline="0" noProof="0" dirty="0" err="1" smtClean="0">
                <a:ln>
                  <a:noFill/>
                </a:ln>
                <a:effectLst/>
                <a:uLnTx/>
                <a:uFillTx/>
                <a:latin typeface="+mn-lt"/>
                <a:ea typeface="+mn-ea"/>
                <a:cs typeface="+mn-cs"/>
              </a:rPr>
              <a:t>i</a:t>
            </a:r>
            <a:r>
              <a:rPr kumimoji="0" lang="en-US" sz="1200" b="0" i="0" u="none" strike="noStrike" kern="1200" cap="none" spc="0" normalizeH="0" baseline="0" noProof="0" dirty="0" smtClean="0">
                <a:ln>
                  <a:noFill/>
                </a:ln>
                <a:effectLst/>
                <a:uLnTx/>
                <a:uFillTx/>
                <a:latin typeface="+mn-lt"/>
                <a:ea typeface="+mn-ea"/>
                <a:cs typeface="+mn-cs"/>
              </a:rPr>
              <a:t>) and these figures are partitioned into more than two pieces. </a:t>
            </a:r>
          </a:p>
          <a:p>
            <a:pPr marL="228600" marR="0" lvl="0" indent="-228600" algn="l" defTabSz="457200" rtl="0" eaLnBrk="1" fontAlgn="auto" latinLnBrk="0" hangingPunct="1">
              <a:lnSpc>
                <a:spcPct val="100000"/>
              </a:lnSpc>
              <a:spcBef>
                <a:spcPct val="20000"/>
              </a:spcBef>
              <a:spcAft>
                <a:spcPts val="1200"/>
              </a:spcAft>
              <a:buClrTx/>
              <a:buSzTx/>
              <a:buFont typeface="+mj-lt"/>
              <a:buAutoNum type="arabicPeriod"/>
              <a:tabLst/>
              <a:defRPr/>
            </a:pPr>
            <a:endParaRPr kumimoji="0" lang="en-US" sz="1200" b="0" i="0" u="none" strike="noStrike" kern="1200" cap="none" spc="0" normalizeH="0" baseline="0" noProof="0" dirty="0" smtClean="0">
              <a:ln>
                <a:noFill/>
              </a:ln>
              <a:effectLst/>
              <a:uLnTx/>
              <a:uFillTx/>
              <a:latin typeface="+mn-lt"/>
              <a:ea typeface="+mn-ea"/>
              <a:cs typeface="+mn-cs"/>
            </a:endParaRPr>
          </a:p>
          <a:p>
            <a:pPr marL="228600" marR="0" lvl="0" indent="-228600" algn="l" defTabSz="457200" rtl="0" eaLnBrk="1" fontAlgn="auto" latinLnBrk="0" hangingPunct="1">
              <a:lnSpc>
                <a:spcPct val="100000"/>
              </a:lnSpc>
              <a:spcBef>
                <a:spcPct val="20000"/>
              </a:spcBef>
              <a:spcAft>
                <a:spcPts val="1200"/>
              </a:spcAft>
              <a:buClrTx/>
              <a:buSzTx/>
              <a:buFont typeface="+mj-lt"/>
              <a:buAutoNum type="arabicPeriod"/>
              <a:tabLst/>
              <a:defRPr/>
            </a:pPr>
            <a:r>
              <a:rPr kumimoji="0" lang="en-US" sz="1200" b="0" i="0" u="none" strike="noStrike" kern="1200" cap="none" spc="0" normalizeH="0" baseline="0" noProof="0" dirty="0" smtClean="0">
                <a:ln>
                  <a:noFill/>
                </a:ln>
                <a:effectLst/>
                <a:uLnTx/>
                <a:uFillTx/>
                <a:latin typeface="+mn-lt"/>
                <a:ea typeface="+mn-ea"/>
                <a:cs typeface="+mn-cs"/>
              </a:rPr>
              <a:t>It is also important to note that one-half does not necessarily mean that a figure is partitioned into an even number of pieces. For example, Figure (g) is partitioned into three pieces yet the shaded amount represents one-half of it.</a:t>
            </a:r>
          </a:p>
          <a:p>
            <a:pPr marL="228600" marR="0" lvl="0" indent="-228600" algn="l" defTabSz="457200" rtl="0" eaLnBrk="1" fontAlgn="auto" latinLnBrk="0" hangingPunct="1">
              <a:lnSpc>
                <a:spcPct val="100000"/>
              </a:lnSpc>
              <a:spcBef>
                <a:spcPct val="20000"/>
              </a:spcBef>
              <a:spcAft>
                <a:spcPts val="1200"/>
              </a:spcAft>
              <a:buClrTx/>
              <a:buSzTx/>
              <a:buFont typeface="+mj-lt"/>
              <a:buAutoNum type="arabicPeriod"/>
              <a:tabLst/>
              <a:defRPr/>
            </a:pPr>
            <a:endParaRPr kumimoji="0" lang="en-US" sz="1200" b="0" i="0" u="none" strike="noStrike" kern="1200" cap="none" spc="0" normalizeH="0" baseline="0" noProof="0" dirty="0" smtClean="0">
              <a:ln>
                <a:noFill/>
              </a:ln>
              <a:effectLst/>
              <a:uLnTx/>
              <a:uFillTx/>
              <a:latin typeface="+mn-lt"/>
              <a:ea typeface="+mn-ea"/>
              <a:cs typeface="+mn-cs"/>
            </a:endParaRPr>
          </a:p>
          <a:p>
            <a:pPr marL="228600" marR="0" lvl="0" indent="-228600" algn="l" defTabSz="457200" rtl="0" eaLnBrk="1" fontAlgn="auto" latinLnBrk="0" hangingPunct="1">
              <a:lnSpc>
                <a:spcPct val="100000"/>
              </a:lnSpc>
              <a:spcBef>
                <a:spcPct val="20000"/>
              </a:spcBef>
              <a:spcAft>
                <a:spcPts val="1200"/>
              </a:spcAft>
              <a:buClrTx/>
              <a:buSzTx/>
              <a:buFont typeface="+mj-lt"/>
              <a:buAutoNum type="arabicPeriod"/>
              <a:tabLst/>
              <a:defRPr/>
            </a:pPr>
            <a:r>
              <a:rPr kumimoji="0" lang="en-US" sz="1200" b="0" i="0" u="none" strike="noStrike" kern="1200" cap="none" spc="0" normalizeH="0" baseline="0" noProof="0" dirty="0" smtClean="0">
                <a:ln>
                  <a:noFill/>
                </a:ln>
                <a:effectLst/>
                <a:uLnTx/>
                <a:uFillTx/>
                <a:latin typeface="+mn-lt"/>
                <a:ea typeface="+mn-ea"/>
                <a:cs typeface="+mn-cs"/>
              </a:rPr>
              <a:t>Another big idea that emerges from this task is that 3/6 = 2/4 = 1/2.</a:t>
            </a:r>
          </a:p>
          <a:p>
            <a:pPr marL="800100" marR="0" lvl="1" indent="-342900" algn="l" defTabSz="457200" rtl="0" eaLnBrk="1" fontAlgn="auto" latinLnBrk="0" hangingPunct="1">
              <a:lnSpc>
                <a:spcPct val="100000"/>
              </a:lnSpc>
              <a:spcBef>
                <a:spcPct val="20000"/>
              </a:spcBef>
              <a:spcAft>
                <a:spcPts val="1200"/>
              </a:spcAft>
              <a:buClrTx/>
              <a:buSzTx/>
              <a:buFont typeface="Arial"/>
              <a:buChar char="•"/>
              <a:tabLst/>
              <a:defRPr/>
            </a:pPr>
            <a:endParaRPr kumimoji="0" lang="en-US" sz="1200" b="0" i="0" u="none" strike="noStrike" kern="1200" cap="none" spc="0" normalizeH="0" baseline="0" noProof="0" dirty="0" smtClean="0">
              <a:ln>
                <a:noFill/>
              </a:ln>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1200"/>
              </a:spcAft>
              <a:buClrTx/>
              <a:buSzTx/>
              <a:buFont typeface="Arial"/>
              <a:buChar char="•"/>
              <a:tabLst/>
              <a:defRPr/>
            </a:pPr>
            <a:endParaRPr kumimoji="0" lang="en-US" sz="1200" b="0" i="0" u="none" strike="noStrike" kern="1200" cap="none" spc="0" normalizeH="0" baseline="0" noProof="0" dirty="0" smtClean="0">
              <a:ln>
                <a:noFill/>
              </a:ln>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fld id="{169F3DE2-FB79-A444-9137-F017C8010924}" type="slidenum">
              <a:rPr lang="en-US" smtClean="0"/>
              <a:pPr/>
              <a:t>6</a:t>
            </a:fld>
            <a:endParaRPr lang="en-US"/>
          </a:p>
        </p:txBody>
      </p:sp>
    </p:spTree>
    <p:extLst>
      <p:ext uri="{BB962C8B-B14F-4D97-AF65-F5344CB8AC3E}">
        <p14:creationId xmlns:p14="http://schemas.microsoft.com/office/powerpoint/2010/main" val="22930201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9F3DE2-FB79-A444-9137-F017C8010924}" type="slidenum">
              <a:rPr lang="en-US" smtClean="0"/>
              <a:t>7</a:t>
            </a:fld>
            <a:endParaRPr lang="en-US"/>
          </a:p>
        </p:txBody>
      </p:sp>
    </p:spTree>
    <p:extLst>
      <p:ext uri="{BB962C8B-B14F-4D97-AF65-F5344CB8AC3E}">
        <p14:creationId xmlns:p14="http://schemas.microsoft.com/office/powerpoint/2010/main" val="8750743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mn-lt"/>
                <a:cs typeface="Calibri"/>
              </a:rPr>
              <a:t>Facilitation Suggestion</a:t>
            </a:r>
            <a:r>
              <a:rPr lang="en-US" sz="1200" dirty="0" smtClean="0">
                <a:latin typeface="+mn-lt"/>
                <a:cs typeface="Calibri"/>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Summarize:</a:t>
            </a:r>
            <a:r>
              <a:rPr lang="en-US" baseline="0" dirty="0" smtClean="0"/>
              <a:t> One of the research-based, teaching practices identified by NCTM is the importance of establishing clear mathematics goals to focus student learning and to guide teacher decisions. </a:t>
            </a:r>
          </a:p>
          <a:p>
            <a:endParaRPr lang="en-US" sz="1200" dirty="0" smtClean="0"/>
          </a:p>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8</a:t>
            </a:fld>
            <a:endParaRPr lang="en-US" dirty="0"/>
          </a:p>
        </p:txBody>
      </p:sp>
    </p:spTree>
    <p:extLst>
      <p:ext uri="{BB962C8B-B14F-4D97-AF65-F5344CB8AC3E}">
        <p14:creationId xmlns:p14="http://schemas.microsoft.com/office/powerpoint/2010/main" val="5629836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latin typeface="+mn-lt"/>
                <a:cs typeface="Arial" pitchFamily="34" charset="0"/>
              </a:rPr>
              <a:t>Facilitation Suggestion</a:t>
            </a:r>
            <a:endParaRPr lang="en-US" sz="1200" dirty="0" smtClean="0">
              <a:latin typeface="+mn-lt"/>
              <a:cs typeface="Arial"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Ask participants to take a moment to examine Ms. Brooks’ mathematics learning goals for the lesson.</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t>Summarize the math goals for the lesson. Point out that the </a:t>
            </a:r>
            <a:r>
              <a:rPr lang="en-US" sz="1200" dirty="0" smtClean="0"/>
              <a:t>lesson provides students with an opportunity to identify many different ways of representing halves and to begin exploring ideas of fraction equivalence.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endParaRPr lang="en-US" dirty="0"/>
          </a:p>
        </p:txBody>
      </p:sp>
      <p:sp>
        <p:nvSpPr>
          <p:cNvPr id="4" name="Slide Number Placeholder 3"/>
          <p:cNvSpPr>
            <a:spLocks noGrp="1"/>
          </p:cNvSpPr>
          <p:nvPr>
            <p:ph type="sldNum" sz="quarter" idx="10"/>
          </p:nvPr>
        </p:nvSpPr>
        <p:spPr/>
        <p:txBody>
          <a:bodyPr/>
          <a:lstStyle/>
          <a:p>
            <a:fld id="{169F3DE2-FB79-A444-9137-F017C8010924}" type="slidenum">
              <a:rPr lang="en-US" smtClean="0"/>
              <a:pPr/>
              <a:t>9</a:t>
            </a:fld>
            <a:endParaRPr lang="en-US"/>
          </a:p>
        </p:txBody>
      </p:sp>
    </p:spTree>
    <p:extLst>
      <p:ext uri="{BB962C8B-B14F-4D97-AF65-F5344CB8AC3E}">
        <p14:creationId xmlns:p14="http://schemas.microsoft.com/office/powerpoint/2010/main" val="36056810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2750302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pPr/>
              <a:t>4/9/15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3782661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pPr/>
              <a:t>4/9/15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2869900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36535580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2618695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pPr/>
              <a:t>4/9/15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2288661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pPr/>
              <a:t>4/9/15</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1117847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pPr/>
              <a:t>4/9/15</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132038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pPr/>
              <a:t>4/9/15</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1879903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209077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pPr/>
              <a:t>4/9/15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286606192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4" Type="http://schemas.openxmlformats.org/officeDocument/2006/relationships/image" Target="../media/image2.png"/><Relationship Id="rId15" Type="http://schemas.microsoft.com/office/2007/relationships/hdphoto" Target="../media/hdphoto1.wdp"/><Relationship Id="rId16" Type="http://schemas.openxmlformats.org/officeDocument/2006/relationships/image" Target="../media/image3.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8" descr="14861 principles to action cover bar 1.jpg"/>
          <p:cNvPicPr>
            <a:picLocks noChangeAspect="1"/>
          </p:cNvPicPr>
          <p:nvPr userDrawn="1"/>
        </p:nvPicPr>
        <p:blipFill>
          <a:blip r:embed="rId13" cstate="print">
            <a:extLst>
              <a:ext uri="{28A0092B-C50C-407E-A947-70E740481C1C}">
                <a14:useLocalDpi xmlns:a14="http://schemas.microsoft.com/office/drawing/2010/main"/>
              </a:ext>
            </a:extLst>
          </a:blip>
          <a:stretch>
            <a:fillRect/>
          </a:stretch>
        </p:blipFill>
        <p:spPr>
          <a:xfrm>
            <a:off x="1" y="-23724"/>
            <a:ext cx="889121" cy="6894423"/>
          </a:xfrm>
          <a:prstGeom prst="rect">
            <a:avLst/>
          </a:prstGeom>
        </p:spPr>
      </p:pic>
      <p:sp>
        <p:nvSpPr>
          <p:cNvPr id="2" name="Title Placeholder 1"/>
          <p:cNvSpPr>
            <a:spLocks noGrp="1"/>
          </p:cNvSpPr>
          <p:nvPr>
            <p:ph type="title"/>
          </p:nvPr>
        </p:nvSpPr>
        <p:spPr>
          <a:xfrm>
            <a:off x="1020618" y="274638"/>
            <a:ext cx="7940502" cy="895576"/>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020618" y="1268410"/>
            <a:ext cx="7940502" cy="485775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pic>
        <p:nvPicPr>
          <p:cNvPr id="10" name="Picture 9" descr="14861 principles to action cover.psd"/>
          <p:cNvPicPr>
            <a:picLocks noChangeAspect="1"/>
          </p:cNvPicPr>
          <p:nvPr/>
        </p:nvPicPr>
        <p:blipFill>
          <a:blip r:embed="rId14" cstate="print">
            <a:extLst>
              <a:ext uri="{BEBA8EAE-BF5A-486C-A8C5-ECC9F3942E4B}">
                <a14:imgProps xmlns:a14="http://schemas.microsoft.com/office/drawing/2010/main">
                  <a14:imgLayer r:embed="rId15">
                    <a14:imgEffect>
                      <a14:sharpenSoften amount="25000"/>
                    </a14:imgEffect>
                  </a14:imgLayer>
                </a14:imgProps>
              </a:ext>
              <a:ext uri="{28A0092B-C50C-407E-A947-70E740481C1C}">
                <a14:useLocalDpi xmlns:a14="http://schemas.microsoft.com/office/drawing/2010/main"/>
              </a:ext>
            </a:extLst>
          </a:blip>
          <a:stretch>
            <a:fillRect/>
          </a:stretch>
        </p:blipFill>
        <p:spPr>
          <a:xfrm>
            <a:off x="176716" y="152861"/>
            <a:ext cx="761999" cy="1085667"/>
          </a:xfrm>
          <a:prstGeom prst="rect">
            <a:avLst/>
          </a:prstGeom>
          <a:ln w="6350" cmpd="sng">
            <a:solidFill>
              <a:schemeClr val="bg1">
                <a:lumMod val="50000"/>
              </a:schemeClr>
            </a:solidFill>
          </a:ln>
          <a:effectLst>
            <a:outerShdw blurRad="50800" dist="38100" dir="2700000" algn="tl" rotWithShape="0">
              <a:prstClr val="black">
                <a:alpha val="40000"/>
              </a:prstClr>
            </a:outerShdw>
          </a:effectLst>
        </p:spPr>
      </p:pic>
      <p:pic>
        <p:nvPicPr>
          <p:cNvPr id="16" name="Picture 15" descr="NCTM_R_LogoandName4C_L.eps"/>
          <p:cNvPicPr>
            <a:picLocks noChangeAspect="1"/>
          </p:cNvPicPr>
          <p:nvPr/>
        </p:nvPicPr>
        <p:blipFill>
          <a:blip r:embed="rId16">
            <a:extLst>
              <a:ext uri="{28A0092B-C50C-407E-A947-70E740481C1C}">
                <a14:useLocalDpi xmlns:a14="http://schemas.microsoft.com/office/drawing/2010/main"/>
              </a:ext>
            </a:extLst>
          </a:blip>
          <a:stretch>
            <a:fillRect/>
          </a:stretch>
        </p:blipFill>
        <p:spPr>
          <a:xfrm>
            <a:off x="6507755" y="6119112"/>
            <a:ext cx="2507617" cy="652927"/>
          </a:xfrm>
          <a:prstGeom prst="rect">
            <a:avLst/>
          </a:prstGeom>
        </p:spPr>
      </p:pic>
      <p:sp>
        <p:nvSpPr>
          <p:cNvPr id="6" name="Slide Number Placeholder 5"/>
          <p:cNvSpPr>
            <a:spLocks noGrp="1"/>
          </p:cNvSpPr>
          <p:nvPr>
            <p:ph type="sldNum" sz="quarter" idx="4"/>
          </p:nvPr>
        </p:nvSpPr>
        <p:spPr>
          <a:xfrm>
            <a:off x="136071" y="6356350"/>
            <a:ext cx="44085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8DC32-157D-FB47-B777-6B598C7343C7}" type="slidenum">
              <a:rPr lang="en-US" smtClean="0"/>
              <a:pPr/>
              <a:t>‹#›</a:t>
            </a:fld>
            <a:r>
              <a:rPr lang="en-US" dirty="0" smtClean="0"/>
              <a:t>1</a:t>
            </a:r>
            <a:endParaRPr lang="en-US" dirty="0"/>
          </a:p>
        </p:txBody>
      </p:sp>
    </p:spTree>
    <p:extLst>
      <p:ext uri="{BB962C8B-B14F-4D97-AF65-F5344CB8AC3E}">
        <p14:creationId xmlns:p14="http://schemas.microsoft.com/office/powerpoint/2010/main" val="20969970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32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hyperlink" Target="http://www.corestandards.org/Math/Practice"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4" Type="http://schemas.microsoft.com/office/2007/relationships/hdphoto" Target="../media/hdphoto2.wdp"/><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 Id="rId3" Type="http://schemas.openxmlformats.org/officeDocument/2006/relationships/image" Target="../media/image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076050" y="4876519"/>
            <a:ext cx="7910419" cy="1338828"/>
          </a:xfrm>
          <a:prstGeom prst="rect">
            <a:avLst/>
          </a:prstGeom>
          <a:solidFill>
            <a:schemeClr val="bg1">
              <a:lumMod val="85000"/>
            </a:schemeClr>
          </a:solidFill>
        </p:spPr>
        <p:txBody>
          <a:bodyPr wrap="square" rtlCol="0">
            <a:spAutoFit/>
          </a:bodyPr>
          <a:lstStyle/>
          <a:p>
            <a:r>
              <a:rPr lang="en-US" sz="1200" dirty="0" smtClean="0"/>
              <a:t>This module was developed by </a:t>
            </a:r>
            <a:r>
              <a:rPr lang="en-US" sz="1200" dirty="0"/>
              <a:t>Amy Hillen, Kennesaw State </a:t>
            </a:r>
            <a:r>
              <a:rPr lang="en-US" sz="1200" dirty="0" smtClean="0"/>
              <a:t>University; DeAnn Huinke</a:t>
            </a:r>
            <a:r>
              <a:rPr lang="en-US" sz="1200" dirty="0"/>
              <a:t>r</a:t>
            </a:r>
            <a:r>
              <a:rPr lang="en-US" sz="1200" dirty="0" smtClean="0"/>
              <a:t>, University </a:t>
            </a:r>
            <a:r>
              <a:rPr lang="en-US" sz="1200" dirty="0"/>
              <a:t>of Wisconsin-</a:t>
            </a:r>
            <a:r>
              <a:rPr lang="en-US" sz="1200" dirty="0" smtClean="0"/>
              <a:t>Milwaukee; and  </a:t>
            </a:r>
            <a:r>
              <a:rPr lang="en-US" sz="1200" dirty="0"/>
              <a:t>Victoria </a:t>
            </a:r>
            <a:r>
              <a:rPr lang="en-US" sz="1200" dirty="0" smtClean="0"/>
              <a:t>Bill, University </a:t>
            </a:r>
            <a:r>
              <a:rPr lang="en-US" sz="1200" dirty="0"/>
              <a:t>of </a:t>
            </a:r>
            <a:r>
              <a:rPr lang="en-US" sz="1200" dirty="0" smtClean="0"/>
              <a:t>Pittsburgh </a:t>
            </a:r>
            <a:r>
              <a:rPr lang="en-US" sz="1200" dirty="0"/>
              <a:t>Institute for </a:t>
            </a:r>
            <a:r>
              <a:rPr lang="en-US" sz="1200" dirty="0" smtClean="0"/>
              <a:t>Learning. Video </a:t>
            </a:r>
            <a:r>
              <a:rPr lang="en-US" sz="1200" dirty="0"/>
              <a:t>courtesy Patterson Public Schools </a:t>
            </a:r>
            <a:r>
              <a:rPr lang="en-US" sz="1200" dirty="0" smtClean="0"/>
              <a:t>and </a:t>
            </a:r>
            <a:r>
              <a:rPr lang="en-US" sz="1200" dirty="0"/>
              <a:t>the University of </a:t>
            </a:r>
            <a:r>
              <a:rPr lang="en-US" sz="1200" dirty="0" smtClean="0"/>
              <a:t>Pittsburgh Institute </a:t>
            </a:r>
            <a:r>
              <a:rPr lang="en-US" sz="1200" dirty="0"/>
              <a:t>for Learning.  </a:t>
            </a:r>
            <a:endParaRPr lang="en-US" sz="1200" dirty="0" smtClean="0"/>
          </a:p>
          <a:p>
            <a:endParaRPr lang="en-US" sz="900" dirty="0"/>
          </a:p>
          <a:p>
            <a:r>
              <a:rPr lang="en-US" sz="1200" dirty="0" smtClean="0"/>
              <a:t>These </a:t>
            </a:r>
            <a:r>
              <a:rPr lang="en-US" sz="1200" dirty="0"/>
              <a:t>materials are part of the</a:t>
            </a:r>
            <a:r>
              <a:rPr lang="en-US" sz="1200" b="1" dirty="0"/>
              <a:t> </a:t>
            </a:r>
            <a:r>
              <a:rPr lang="en-US" sz="1200" b="1" i="1" dirty="0"/>
              <a:t>Principles to Actions</a:t>
            </a:r>
            <a:r>
              <a:rPr lang="en-US" sz="1200" b="1" dirty="0"/>
              <a:t> </a:t>
            </a:r>
            <a:r>
              <a:rPr lang="en-US" sz="1200" b="1" i="1" dirty="0"/>
              <a:t>Professional Learning Toolkit: Teaching and Learning</a:t>
            </a:r>
            <a:r>
              <a:rPr lang="en-US" sz="1200" dirty="0"/>
              <a:t> created by </a:t>
            </a:r>
            <a:r>
              <a:rPr lang="en-US" sz="1200" dirty="0" smtClean="0"/>
              <a:t/>
            </a:r>
            <a:br>
              <a:rPr lang="en-US" sz="1200" dirty="0" smtClean="0"/>
            </a:br>
            <a:r>
              <a:rPr lang="en-US" sz="1200" dirty="0" smtClean="0"/>
              <a:t>the project team that </a:t>
            </a:r>
            <a:r>
              <a:rPr lang="en-US" sz="1200" dirty="0"/>
              <a:t>includes: Margaret Smith (chair), Victoria Bill (co-chair), Melissa Boston, Fredrick Dillon, Amy Hillen, </a:t>
            </a:r>
            <a:r>
              <a:rPr lang="en-US" sz="1200" dirty="0" smtClean="0"/>
              <a:t>DeAnn </a:t>
            </a:r>
            <a:r>
              <a:rPr lang="en-US" sz="1200" dirty="0"/>
              <a:t>Huinker, Stephen Miller, Lynn Raith, </a:t>
            </a:r>
            <a:r>
              <a:rPr lang="en-US" sz="1200" dirty="0" smtClean="0"/>
              <a:t>and </a:t>
            </a:r>
            <a:r>
              <a:rPr lang="en-US" sz="1200" dirty="0"/>
              <a:t>Michael Steele</a:t>
            </a:r>
            <a:r>
              <a:rPr lang="en-US" sz="1200" dirty="0" smtClean="0"/>
              <a:t>.</a:t>
            </a:r>
            <a:endParaRPr lang="en-US" sz="1200" dirty="0"/>
          </a:p>
        </p:txBody>
      </p:sp>
      <p:sp>
        <p:nvSpPr>
          <p:cNvPr id="9" name="Text Placeholder 4"/>
          <p:cNvSpPr txBox="1">
            <a:spLocks/>
          </p:cNvSpPr>
          <p:nvPr/>
        </p:nvSpPr>
        <p:spPr>
          <a:xfrm>
            <a:off x="1076050" y="329630"/>
            <a:ext cx="7910419" cy="4314275"/>
          </a:xfrm>
          <a:prstGeom prst="rect">
            <a:avLst/>
          </a:prstGeom>
          <a:solidFill>
            <a:schemeClr val="tx2">
              <a:lumMod val="50000"/>
            </a:schemeClr>
          </a:solidFill>
          <a:ln>
            <a:noFill/>
          </a:ln>
          <a:effectLst>
            <a:outerShdw blurRad="50800" dist="38100" dir="2700000">
              <a:srgbClr val="000000">
                <a:alpha val="43000"/>
              </a:srgbClr>
            </a:outerShdw>
          </a:effectLst>
        </p:spPr>
        <p:txBody>
          <a:bodyPr vert="horz" lIns="91440" tIns="45720" rIns="91440" bIns="45720" rtlCol="0" anchor="ctr">
            <a:noAutofit/>
          </a:bodyPr>
          <a:lstStyle>
            <a:lvl1pPr marL="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18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lvl="0">
              <a:spcAft>
                <a:spcPts val="600"/>
              </a:spcAft>
              <a:defRPr/>
            </a:pPr>
            <a:r>
              <a:rPr lang="en-US" sz="3400" b="1" i="1" dirty="0">
                <a:solidFill>
                  <a:schemeClr val="bg1"/>
                </a:solidFill>
                <a:ea typeface="Calibri"/>
                <a:cs typeface="Calibri"/>
              </a:rPr>
              <a:t>Principles to Actions</a:t>
            </a:r>
          </a:p>
          <a:p>
            <a:pPr lvl="0">
              <a:defRPr/>
            </a:pPr>
            <a:r>
              <a:rPr lang="en-US" sz="3400" b="1" i="1" dirty="0">
                <a:solidFill>
                  <a:schemeClr val="bg1"/>
                </a:solidFill>
                <a:ea typeface="Calibri"/>
                <a:cs typeface="Calibri"/>
              </a:rPr>
              <a:t>Effective Mathematics Teaching </a:t>
            </a:r>
            <a:r>
              <a:rPr lang="en-US" sz="3400" b="1" i="1" dirty="0" smtClean="0">
                <a:solidFill>
                  <a:schemeClr val="bg1"/>
                </a:solidFill>
                <a:ea typeface="Calibri"/>
                <a:cs typeface="Calibri"/>
              </a:rPr>
              <a:t>Practices</a:t>
            </a:r>
          </a:p>
          <a:p>
            <a:pPr lvl="0">
              <a:defRPr/>
            </a:pPr>
            <a:endParaRPr lang="en-US" sz="2400" b="1" dirty="0" smtClean="0">
              <a:solidFill>
                <a:srgbClr val="FFFFFF"/>
              </a:solidFill>
            </a:endParaRPr>
          </a:p>
          <a:p>
            <a:pPr lvl="0">
              <a:defRPr/>
            </a:pPr>
            <a:r>
              <a:rPr lang="en-US" sz="3400" b="1" dirty="0" smtClean="0">
                <a:solidFill>
                  <a:srgbClr val="FFFFFF"/>
                </a:solidFill>
              </a:rPr>
              <a:t>The Case of Millie Brooks</a:t>
            </a:r>
            <a:br>
              <a:rPr lang="en-US" sz="3400" b="1" dirty="0" smtClean="0">
                <a:solidFill>
                  <a:srgbClr val="FFFFFF"/>
                </a:solidFill>
              </a:rPr>
            </a:br>
            <a:r>
              <a:rPr lang="en-US" sz="3400" b="1" dirty="0" smtClean="0">
                <a:solidFill>
                  <a:srgbClr val="FFFFFF"/>
                </a:solidFill>
              </a:rPr>
              <a:t>and the Half of a Whole Task </a:t>
            </a:r>
          </a:p>
          <a:p>
            <a:r>
              <a:rPr lang="en-US" sz="3400" b="1" dirty="0" smtClean="0">
                <a:solidFill>
                  <a:srgbClr val="FFFFFF"/>
                </a:solidFill>
                <a:cs typeface="Calibri"/>
              </a:rPr>
              <a:t>Grade 3</a:t>
            </a:r>
          </a:p>
        </p:txBody>
      </p:sp>
      <p:pic>
        <p:nvPicPr>
          <p:cNvPr id="5" name="Picture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80931" y="6431456"/>
            <a:ext cx="1776807" cy="297208"/>
          </a:xfrm>
          <a:prstGeom prst="rect">
            <a:avLst/>
          </a:prstGeom>
        </p:spPr>
      </p:pic>
    </p:spTree>
    <p:extLst>
      <p:ext uri="{BB962C8B-B14F-4D97-AF65-F5344CB8AC3E}">
        <p14:creationId xmlns:p14="http://schemas.microsoft.com/office/powerpoint/2010/main" val="49534758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212378"/>
            <a:ext cx="7940502" cy="783791"/>
          </a:xfrm>
        </p:spPr>
        <p:txBody>
          <a:bodyPr>
            <a:noAutofit/>
          </a:bodyPr>
          <a:lstStyle/>
          <a:p>
            <a:r>
              <a:rPr lang="en-US" sz="3000" b="1" dirty="0" smtClean="0"/>
              <a:t>Connections to the CCSSM Grade 3</a:t>
            </a:r>
            <a:br>
              <a:rPr lang="en-US" sz="3000" b="1" dirty="0" smtClean="0"/>
            </a:br>
            <a:r>
              <a:rPr lang="en-US" sz="3000" b="1" dirty="0" smtClean="0"/>
              <a:t>Standards for Mathematical Content</a:t>
            </a:r>
            <a:endParaRPr lang="en-US" sz="3000" b="1" dirty="0"/>
          </a:p>
        </p:txBody>
      </p:sp>
      <p:graphicFrame>
        <p:nvGraphicFramePr>
          <p:cNvPr id="6" name="Table 5"/>
          <p:cNvGraphicFramePr>
            <a:graphicFrameLocks noGrp="1"/>
          </p:cNvGraphicFramePr>
          <p:nvPr>
            <p:extLst>
              <p:ext uri="{D42A27DB-BD31-4B8C-83A1-F6EECF244321}">
                <p14:modId xmlns:p14="http://schemas.microsoft.com/office/powerpoint/2010/main" val="2885754377"/>
              </p:ext>
            </p:extLst>
          </p:nvPr>
        </p:nvGraphicFramePr>
        <p:xfrm>
          <a:off x="980906" y="1283839"/>
          <a:ext cx="8106237" cy="4687182"/>
        </p:xfrm>
        <a:graphic>
          <a:graphicData uri="http://schemas.openxmlformats.org/drawingml/2006/table">
            <a:tbl>
              <a:tblPr firstRow="1" bandRow="1">
                <a:tableStyleId>{22838BEF-8BB2-4498-84A7-C5851F593DF1}</a:tableStyleId>
              </a:tblPr>
              <a:tblGrid>
                <a:gridCol w="1139721"/>
                <a:gridCol w="6966516"/>
              </a:tblGrid>
              <a:tr h="411944">
                <a:tc gridSpan="2">
                  <a:txBody>
                    <a:bodyPr/>
                    <a:lstStyle/>
                    <a:p>
                      <a:pPr marL="0" marR="0" indent="0" algn="ctr" defTabSz="457200" rtl="0" eaLnBrk="1" fontAlgn="auto" latinLnBrk="0" hangingPunct="1">
                        <a:lnSpc>
                          <a:spcPct val="90000"/>
                        </a:lnSpc>
                        <a:spcBef>
                          <a:spcPts val="0"/>
                        </a:spcBef>
                        <a:spcAft>
                          <a:spcPts val="0"/>
                        </a:spcAft>
                        <a:buClrTx/>
                        <a:buSzTx/>
                        <a:buFontTx/>
                        <a:buNone/>
                        <a:tabLst>
                          <a:tab pos="8175625" algn="r"/>
                        </a:tabLst>
                        <a:defRPr/>
                      </a:pPr>
                      <a:r>
                        <a:rPr lang="en-US" sz="2400" b="1" dirty="0" smtClean="0">
                          <a:ea typeface="ＭＳ Ｐゴシック" pitchFamily="34" charset="-128"/>
                        </a:rPr>
                        <a:t>Number</a:t>
                      </a:r>
                      <a:r>
                        <a:rPr lang="en-US" sz="2400" b="1" baseline="0" dirty="0" smtClean="0">
                          <a:ea typeface="ＭＳ Ｐゴシック" pitchFamily="34" charset="-128"/>
                        </a:rPr>
                        <a:t> and </a:t>
                      </a:r>
                      <a:r>
                        <a:rPr lang="en-US" sz="2400" b="1" dirty="0" smtClean="0">
                          <a:ea typeface="ＭＳ Ｐゴシック" pitchFamily="34" charset="-128"/>
                        </a:rPr>
                        <a:t>Operations</a:t>
                      </a:r>
                      <a:r>
                        <a:rPr lang="en-US" sz="2400" b="1" baseline="0" dirty="0" smtClean="0">
                          <a:ea typeface="ＭＳ Ｐゴシック" pitchFamily="34" charset="-128"/>
                        </a:rPr>
                        <a:t> – Fractions (</a:t>
                      </a:r>
                      <a:r>
                        <a:rPr lang="en-US" sz="2400" b="1" dirty="0" smtClean="0">
                          <a:ea typeface="ＭＳ Ｐゴシック" pitchFamily="34" charset="-128"/>
                        </a:rPr>
                        <a:t>NF)</a:t>
                      </a:r>
                    </a:p>
                  </a:txBody>
                  <a:tcPr marT="36576" marB="36576" anchor="ctr">
                    <a:lnL w="12700" cap="flat" cmpd="sng" algn="ctr">
                      <a:solidFill>
                        <a:prstClr val="white">
                          <a:lumMod val="50000"/>
                        </a:prstClr>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DBEEF4"/>
                    </a:solidFill>
                  </a:tcPr>
                </a:tc>
                <a:tc hMerge="1">
                  <a:txBody>
                    <a:bodyPr/>
                    <a:lstStyle/>
                    <a:p>
                      <a:endParaRPr lang="en-US"/>
                    </a:p>
                  </a:txBody>
                  <a:tcPr/>
                </a:tc>
              </a:tr>
              <a:tr h="579168">
                <a:tc gridSpan="2">
                  <a:txBody>
                    <a:bodyPr/>
                    <a:lstStyle/>
                    <a:p>
                      <a:r>
                        <a:rPr lang="en-US" sz="2200" b="1" dirty="0" smtClean="0"/>
                        <a:t>Develop understanding of fractions as numbers.</a:t>
                      </a:r>
                      <a:endParaRPr lang="en-US" sz="2200" dirty="0" smtClean="0"/>
                    </a:p>
                  </a:txBody>
                  <a:tcPr marT="36576" marB="36576" anchor="ctr">
                    <a:lnL w="12700" cap="flat" cmpd="sng" algn="ctr">
                      <a:solidFill>
                        <a:prstClr val="white">
                          <a:lumMod val="50000"/>
                        </a:prstClr>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chemeClr val="bg1"/>
                    </a:solidFill>
                  </a:tcPr>
                </a:tc>
                <a:tc hMerge="1">
                  <a:txBody>
                    <a:bodyPr/>
                    <a:lstStyle/>
                    <a:p>
                      <a:endParaRPr lang="en-US"/>
                    </a:p>
                  </a:txBody>
                  <a:tcPr/>
                </a:tc>
              </a:tr>
              <a:tr h="1109177">
                <a:tc>
                  <a:txBody>
                    <a:bodyPr/>
                    <a:lstStyle/>
                    <a:p>
                      <a:pPr marL="0" marR="0">
                        <a:spcBef>
                          <a:spcPts val="600"/>
                        </a:spcBef>
                        <a:spcAft>
                          <a:spcPts val="0"/>
                        </a:spcAft>
                      </a:pPr>
                      <a:r>
                        <a:rPr lang="en-US" sz="2200" b="0" dirty="0" smtClean="0"/>
                        <a:t>3.NF.A.1</a:t>
                      </a:r>
                      <a:r>
                        <a:rPr lang="en-US" sz="2200" b="0" kern="1200" dirty="0">
                          <a:solidFill>
                            <a:srgbClr val="000000"/>
                          </a:solidFill>
                          <a:effectLst/>
                          <a:latin typeface="Calibri"/>
                          <a:ea typeface="ＭＳ ゴシック"/>
                          <a:cs typeface="Calibri"/>
                        </a:rPr>
                        <a:t> </a:t>
                      </a:r>
                      <a:endParaRPr lang="en-US" sz="2200" b="0" dirty="0">
                        <a:effectLst/>
                        <a:latin typeface="Calibri"/>
                        <a:ea typeface="Cambria"/>
                        <a:cs typeface="Calibri"/>
                      </a:endParaRPr>
                    </a:p>
                  </a:txBody>
                  <a:tcPr marL="68580" marR="68580" marT="0" marB="0">
                    <a:lnL w="12700" cap="flat" cmpd="sng" algn="ctr">
                      <a:solidFill>
                        <a:prstClr val="white">
                          <a:lumMod val="50000"/>
                        </a:prstClr>
                      </a:solidFill>
                      <a:prstDash val="solid"/>
                      <a:round/>
                      <a:headEnd type="none" w="med" len="med"/>
                      <a:tailEnd type="none" w="med" len="med"/>
                    </a:lnL>
                    <a:lnR w="12700" cmpd="sng">
                      <a:noFill/>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chemeClr val="bg1"/>
                    </a:solidFill>
                  </a:tcPr>
                </a:tc>
                <a:tc>
                  <a:txBody>
                    <a:bodyPr/>
                    <a:lstStyle/>
                    <a:p>
                      <a:pPr marL="0" marR="0">
                        <a:spcBef>
                          <a:spcPts val="600"/>
                        </a:spcBef>
                        <a:spcAft>
                          <a:spcPts val="0"/>
                        </a:spcAft>
                      </a:pPr>
                      <a:r>
                        <a:rPr lang="en-US" sz="2200" dirty="0" smtClean="0"/>
                        <a:t>Understand a fraction 1/</a:t>
                      </a:r>
                      <a:r>
                        <a:rPr lang="en-US" sz="2200" i="1" dirty="0" smtClean="0"/>
                        <a:t>b</a:t>
                      </a:r>
                      <a:r>
                        <a:rPr lang="en-US" sz="2200" dirty="0" smtClean="0"/>
                        <a:t> as the quantity formed by 1 part when a whole is partitioned into </a:t>
                      </a:r>
                      <a:r>
                        <a:rPr lang="en-US" sz="2200" i="1" dirty="0" smtClean="0"/>
                        <a:t>b</a:t>
                      </a:r>
                      <a:r>
                        <a:rPr lang="en-US" sz="2200" dirty="0" smtClean="0"/>
                        <a:t> equal parts; understand a fraction</a:t>
                      </a:r>
                      <a:r>
                        <a:rPr lang="en-US" sz="2200" i="1" dirty="0" smtClean="0"/>
                        <a:t> a</a:t>
                      </a:r>
                      <a:r>
                        <a:rPr lang="en-US" sz="2200" dirty="0" smtClean="0"/>
                        <a:t>/</a:t>
                      </a:r>
                      <a:r>
                        <a:rPr lang="en-US" sz="2200" i="1" dirty="0" smtClean="0"/>
                        <a:t>b</a:t>
                      </a:r>
                      <a:r>
                        <a:rPr lang="en-US" sz="2200" dirty="0" smtClean="0"/>
                        <a:t> as the quantity formed by a parts of size 1/</a:t>
                      </a:r>
                      <a:r>
                        <a:rPr lang="en-US" sz="2200" i="1" dirty="0" smtClean="0"/>
                        <a:t>b</a:t>
                      </a:r>
                      <a:r>
                        <a:rPr lang="en-US" sz="2200" dirty="0" smtClean="0"/>
                        <a:t>.</a:t>
                      </a:r>
                      <a:endParaRPr lang="en-US" sz="2200" dirty="0">
                        <a:effectLst/>
                        <a:latin typeface="Calibri"/>
                        <a:ea typeface="Cambria"/>
                        <a:cs typeface="Calibri"/>
                      </a:endParaRPr>
                    </a:p>
                  </a:txBody>
                  <a:tcPr marL="68580" marR="68580" marT="0" marB="0">
                    <a:lnL w="12700" cmpd="sng">
                      <a:noFill/>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chemeClr val="bg1"/>
                    </a:solidFill>
                  </a:tcPr>
                </a:tc>
              </a:tr>
              <a:tr h="751416">
                <a:tc>
                  <a:txBody>
                    <a:bodyPr/>
                    <a:lstStyle/>
                    <a:p>
                      <a:pPr marL="0" marR="0">
                        <a:spcBef>
                          <a:spcPts val="600"/>
                        </a:spcBef>
                        <a:spcAft>
                          <a:spcPts val="0"/>
                        </a:spcAft>
                      </a:pPr>
                      <a:r>
                        <a:rPr lang="en-US" sz="2200" b="0" dirty="0" smtClean="0"/>
                        <a:t>3.NF.A.3</a:t>
                      </a:r>
                      <a:endParaRPr lang="en-US" sz="2200" b="0" dirty="0" smtClean="0">
                        <a:effectLst/>
                        <a:latin typeface="+mn-lt"/>
                        <a:ea typeface="Cambria"/>
                        <a:cs typeface="Calibri"/>
                      </a:endParaRPr>
                    </a:p>
                  </a:txBody>
                  <a:tcPr marL="68580" marR="68580" marT="0" marB="0">
                    <a:lnL w="12700" cap="flat" cmpd="sng" algn="ctr">
                      <a:solidFill>
                        <a:prstClr val="white">
                          <a:lumMod val="50000"/>
                        </a:prstClr>
                      </a:solidFill>
                      <a:prstDash val="solid"/>
                      <a:round/>
                      <a:headEnd type="none" w="med" len="med"/>
                      <a:tailEnd type="none" w="med" len="med"/>
                    </a:lnL>
                    <a:lnR w="12700" cmpd="sng">
                      <a:noFill/>
                    </a:lnR>
                    <a:lnT w="12700" cap="flat" cmpd="sng" algn="ctr">
                      <a:solidFill>
                        <a:prstClr val="white">
                          <a:lumMod val="50000"/>
                        </a:prstClr>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marL="0" marR="0">
                        <a:spcBef>
                          <a:spcPts val="600"/>
                        </a:spcBef>
                        <a:spcAft>
                          <a:spcPts val="0"/>
                        </a:spcAft>
                      </a:pPr>
                      <a:r>
                        <a:rPr lang="en-US" sz="2200" dirty="0" smtClean="0"/>
                        <a:t>Explain equivalence of fractions in special cases, and compare fractions by reasoning about their size.</a:t>
                      </a:r>
                      <a:endParaRPr lang="en-US" sz="2200" dirty="0">
                        <a:effectLst/>
                        <a:latin typeface="Calibri"/>
                        <a:ea typeface="Cambria"/>
                        <a:cs typeface="Calibri"/>
                      </a:endParaRPr>
                    </a:p>
                  </a:txBody>
                  <a:tcPr marL="68580" marR="68580" marT="0" marB="0">
                    <a:lnL w="12700" cmpd="sng">
                      <a:noFill/>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chemeClr val="bg1"/>
                    </a:solidFill>
                  </a:tcPr>
                </a:tc>
              </a:tr>
              <a:tr h="751416">
                <a:tc>
                  <a:txBody>
                    <a:bodyPr/>
                    <a:lstStyle/>
                    <a:p>
                      <a:pPr marL="0" marR="0" indent="0" algn="l" defTabSz="457200" rtl="0" eaLnBrk="1" fontAlgn="auto" latinLnBrk="0" hangingPunct="1">
                        <a:lnSpc>
                          <a:spcPct val="100000"/>
                        </a:lnSpc>
                        <a:spcBef>
                          <a:spcPts val="600"/>
                        </a:spcBef>
                        <a:spcAft>
                          <a:spcPts val="200"/>
                        </a:spcAft>
                        <a:buClrTx/>
                        <a:buSzTx/>
                        <a:buFontTx/>
                        <a:buNone/>
                        <a:tabLst/>
                        <a:defRPr/>
                      </a:pPr>
                      <a:endParaRPr lang="en-US" sz="2200" b="0" dirty="0" smtClean="0">
                        <a:effectLst/>
                        <a:latin typeface="+mn-lt"/>
                        <a:ea typeface="Cambria"/>
                        <a:cs typeface="Calibri"/>
                      </a:endParaRPr>
                    </a:p>
                  </a:txBody>
                  <a:tcPr marL="68580" marR="68580" marT="0" marB="0">
                    <a:lnL w="12700" cap="flat" cmpd="sng" algn="ctr">
                      <a:solidFill>
                        <a:prstClr val="white">
                          <a:lumMod val="50000"/>
                        </a:prstClr>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600"/>
                        </a:spcBef>
                        <a:spcAft>
                          <a:spcPts val="0"/>
                        </a:spcAft>
                      </a:pPr>
                      <a:r>
                        <a:rPr lang="en-US" sz="2200" b="0" dirty="0" smtClean="0"/>
                        <a:t>(a)</a:t>
                      </a:r>
                      <a:r>
                        <a:rPr lang="en-US" sz="2200" b="0" baseline="0" dirty="0" smtClean="0"/>
                        <a:t> </a:t>
                      </a:r>
                      <a:r>
                        <a:rPr lang="en-US" sz="2200" dirty="0" smtClean="0"/>
                        <a:t>Understand two fractions as equivalent (equal) if they are the same size, or the same point on a number line.</a:t>
                      </a:r>
                      <a:endParaRPr lang="en-US" sz="2200" dirty="0">
                        <a:effectLst/>
                        <a:latin typeface="Calibri"/>
                        <a:ea typeface="Cambria"/>
                        <a:cs typeface="Calibri"/>
                      </a:endParaRPr>
                    </a:p>
                  </a:txBody>
                  <a:tcPr marL="68580" marR="68580" marT="0" marB="0">
                    <a:lnL w="12700" cmpd="sng">
                      <a:noFill/>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chemeClr val="bg1"/>
                    </a:solidFill>
                  </a:tcPr>
                </a:tc>
              </a:tr>
              <a:tr h="1084061">
                <a:tc>
                  <a:txBody>
                    <a:bodyPr/>
                    <a:lstStyle/>
                    <a:p>
                      <a:pPr marL="0" marR="0" indent="0" algn="l" defTabSz="457200" rtl="0" eaLnBrk="1" fontAlgn="auto" latinLnBrk="0" hangingPunct="1">
                        <a:lnSpc>
                          <a:spcPct val="100000"/>
                        </a:lnSpc>
                        <a:spcBef>
                          <a:spcPts val="600"/>
                        </a:spcBef>
                        <a:spcAft>
                          <a:spcPts val="200"/>
                        </a:spcAft>
                        <a:buClrTx/>
                        <a:buSzTx/>
                        <a:buFontTx/>
                        <a:buNone/>
                        <a:tabLst/>
                        <a:defRPr/>
                      </a:pPr>
                      <a:endParaRPr lang="en-US" sz="2200" b="0" dirty="0" smtClean="0">
                        <a:effectLst/>
                        <a:latin typeface="+mn-lt"/>
                        <a:ea typeface="Cambria"/>
                        <a:cs typeface="Calibri"/>
                      </a:endParaRPr>
                    </a:p>
                  </a:txBody>
                  <a:tcPr marL="68580" marR="68580" marT="0" marB="0">
                    <a:lnL w="12700" cap="flat" cmpd="sng" algn="ctr">
                      <a:solidFill>
                        <a:prstClr val="white">
                          <a:lumMod val="50000"/>
                        </a:prstClr>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chemeClr val="bg1"/>
                    </a:solidFill>
                  </a:tcPr>
                </a:tc>
                <a:tc>
                  <a:txBody>
                    <a:bodyPr/>
                    <a:lstStyle/>
                    <a:p>
                      <a:pPr marL="0" marR="0">
                        <a:spcBef>
                          <a:spcPts val="600"/>
                        </a:spcBef>
                        <a:spcAft>
                          <a:spcPts val="0"/>
                        </a:spcAft>
                      </a:pPr>
                      <a:r>
                        <a:rPr lang="en-US" sz="2200" dirty="0" smtClean="0"/>
                        <a:t>(b) Recognize and generate simple equivalent fractions (e.g., 1/2=2/4, 4/6=2/3). Explain why the fractions are equivalent, e.g., by using a visual fraction model.</a:t>
                      </a:r>
                      <a:endParaRPr lang="en-US" sz="2200" dirty="0">
                        <a:effectLst/>
                        <a:latin typeface="Calibri"/>
                        <a:ea typeface="Cambria"/>
                        <a:cs typeface="Calibri"/>
                      </a:endParaRPr>
                    </a:p>
                  </a:txBody>
                  <a:tcPr marL="68580" marR="68580" marT="0" marB="0">
                    <a:lnL w="12700" cmpd="sng">
                      <a:noFill/>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chemeClr val="bg1"/>
                    </a:solidFill>
                  </a:tcPr>
                </a:tc>
              </a:tr>
            </a:tbl>
          </a:graphicData>
        </a:graphic>
      </p:graphicFrame>
      <p:sp>
        <p:nvSpPr>
          <p:cNvPr id="3" name="TextBox 2"/>
          <p:cNvSpPr txBox="1"/>
          <p:nvPr/>
        </p:nvSpPr>
        <p:spPr>
          <a:xfrm>
            <a:off x="864745" y="6207784"/>
            <a:ext cx="8279255" cy="461665"/>
          </a:xfrm>
          <a:prstGeom prst="rect">
            <a:avLst/>
          </a:prstGeom>
          <a:solidFill>
            <a:schemeClr val="bg1"/>
          </a:solidFill>
        </p:spPr>
        <p:txBody>
          <a:bodyPr wrap="square" rtlCol="0">
            <a:spAutoFit/>
          </a:bodyPr>
          <a:lstStyle/>
          <a:p>
            <a:pPr marL="230188" indent="-230188">
              <a:defRPr/>
            </a:pPr>
            <a:r>
              <a:rPr lang="en-US" sz="1200" dirty="0" smtClean="0">
                <a:solidFill>
                  <a:schemeClr val="dk1"/>
                </a:solidFill>
              </a:rPr>
              <a:t>National Governors Association Center for Best Practices (NGA Center) and Council of Chief  State School Officers (CCSSO). (2014). </a:t>
            </a:r>
            <a:r>
              <a:rPr lang="en-US" sz="1200" i="1" dirty="0" smtClean="0">
                <a:solidFill>
                  <a:schemeClr val="dk1"/>
                </a:solidFill>
              </a:rPr>
              <a:t>Common core state standards for mathematics</a:t>
            </a:r>
            <a:r>
              <a:rPr lang="en-US" sz="1200" dirty="0" smtClean="0">
                <a:solidFill>
                  <a:schemeClr val="dk1"/>
                </a:solidFill>
              </a:rPr>
              <a:t>. </a:t>
            </a:r>
            <a:r>
              <a:rPr lang="en-US" sz="1200" dirty="0" smtClean="0"/>
              <a:t>http://www.corestandards.org/Math/Content/3/NF</a:t>
            </a:r>
            <a:endParaRPr lang="en-US" sz="1200" dirty="0"/>
          </a:p>
        </p:txBody>
      </p:sp>
    </p:spTree>
    <p:extLst>
      <p:ext uri="{BB962C8B-B14F-4D97-AF65-F5344CB8AC3E}">
        <p14:creationId xmlns:p14="http://schemas.microsoft.com/office/powerpoint/2010/main" val="165789561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199925"/>
            <a:ext cx="7940502" cy="895576"/>
          </a:xfrm>
        </p:spPr>
        <p:txBody>
          <a:bodyPr>
            <a:noAutofit/>
          </a:bodyPr>
          <a:lstStyle/>
          <a:p>
            <a:pPr>
              <a:lnSpc>
                <a:spcPct val="90000"/>
              </a:lnSpc>
            </a:pPr>
            <a:r>
              <a:rPr lang="en-US" sz="3000" b="1" dirty="0" smtClean="0"/>
              <a:t>Connections to the CCSSM </a:t>
            </a:r>
            <a:br>
              <a:rPr lang="en-US" sz="3000" b="1" dirty="0" smtClean="0"/>
            </a:br>
            <a:r>
              <a:rPr lang="en-US" sz="3000" b="1" dirty="0" smtClean="0"/>
              <a:t>Standards for Mathematical Practice</a:t>
            </a:r>
            <a:endParaRPr lang="en-US" sz="3000" b="1" dirty="0"/>
          </a:p>
        </p:txBody>
      </p:sp>
      <p:sp>
        <p:nvSpPr>
          <p:cNvPr id="8" name="TextBox 7"/>
          <p:cNvSpPr txBox="1"/>
          <p:nvPr/>
        </p:nvSpPr>
        <p:spPr>
          <a:xfrm>
            <a:off x="1095439" y="6095175"/>
            <a:ext cx="7865682" cy="692497"/>
          </a:xfrm>
          <a:prstGeom prst="rect">
            <a:avLst/>
          </a:prstGeom>
          <a:solidFill>
            <a:srgbClr val="FFFFFF"/>
          </a:solidFill>
        </p:spPr>
        <p:txBody>
          <a:bodyPr wrap="square" rtlCol="0">
            <a:spAutoFit/>
          </a:bodyPr>
          <a:lstStyle/>
          <a:p>
            <a:pPr algn="r"/>
            <a:r>
              <a:rPr lang="en-US" sz="1300" dirty="0" smtClean="0"/>
              <a:t>National Governors Association Center for Best Practices (NGA Center) and Council of Chief State </a:t>
            </a:r>
            <a:br>
              <a:rPr lang="en-US" sz="1300" dirty="0" smtClean="0"/>
            </a:br>
            <a:r>
              <a:rPr lang="en-US" sz="1300" dirty="0" smtClean="0"/>
              <a:t>School Officers (CCSSO). </a:t>
            </a:r>
            <a:r>
              <a:rPr lang="en-US" sz="1300" dirty="0"/>
              <a:t>(</a:t>
            </a:r>
            <a:r>
              <a:rPr lang="en-US" sz="1300" dirty="0" smtClean="0"/>
              <a:t>2014). Mathematics. </a:t>
            </a:r>
            <a:r>
              <a:rPr lang="en-US" sz="1300" i="1" dirty="0"/>
              <a:t>Common core state standards for mathematics</a:t>
            </a:r>
            <a:r>
              <a:rPr lang="en-US" sz="1300" i="1" dirty="0" smtClean="0"/>
              <a:t>. </a:t>
            </a:r>
            <a:br>
              <a:rPr lang="en-US" sz="1300" i="1" dirty="0" smtClean="0"/>
            </a:br>
            <a:r>
              <a:rPr lang="en-US" sz="1300" dirty="0" smtClean="0"/>
              <a:t>Retrieved </a:t>
            </a:r>
            <a:r>
              <a:rPr lang="en-US" sz="1300" dirty="0"/>
              <a:t>from  </a:t>
            </a:r>
            <a:r>
              <a:rPr lang="en-US" sz="1300" u="sng" dirty="0" smtClean="0">
                <a:hlinkClick r:id="rId3"/>
              </a:rPr>
              <a:t>http</a:t>
            </a:r>
            <a:r>
              <a:rPr lang="en-US" sz="1300" u="sng" dirty="0">
                <a:hlinkClick r:id="rId3"/>
              </a:rPr>
              <a:t>://</a:t>
            </a:r>
            <a:r>
              <a:rPr lang="en-US" sz="1300" u="sng" dirty="0" smtClean="0">
                <a:hlinkClick r:id="rId3"/>
              </a:rPr>
              <a:t>www.corestandards.org/Math/Practice</a:t>
            </a:r>
            <a:endParaRPr lang="en-US" sz="1300" dirty="0"/>
          </a:p>
        </p:txBody>
      </p:sp>
      <p:sp>
        <p:nvSpPr>
          <p:cNvPr id="9" name="Content Placeholder 4"/>
          <p:cNvSpPr>
            <a:spLocks noGrp="1"/>
          </p:cNvSpPr>
          <p:nvPr>
            <p:ph idx="1"/>
          </p:nvPr>
        </p:nvSpPr>
        <p:spPr>
          <a:xfrm>
            <a:off x="1020617" y="1256250"/>
            <a:ext cx="8123383" cy="4618919"/>
          </a:xfrm>
        </p:spPr>
        <p:txBody>
          <a:bodyPr>
            <a:normAutofit/>
          </a:bodyPr>
          <a:lstStyle/>
          <a:p>
            <a:pPr marL="465138" indent="-465138">
              <a:spcAft>
                <a:spcPts val="600"/>
              </a:spcAft>
              <a:buSzPct val="90000"/>
              <a:buFont typeface="+mj-lt"/>
              <a:buAutoNum type="arabicPeriod"/>
            </a:pPr>
            <a:r>
              <a:rPr lang="en-US" sz="2500" b="1" dirty="0">
                <a:solidFill>
                  <a:srgbClr val="0000FF"/>
                </a:solidFill>
              </a:rPr>
              <a:t>Make sense of problems and persevere in solving them.</a:t>
            </a:r>
          </a:p>
          <a:p>
            <a:pPr marL="465138" indent="-465138">
              <a:spcAft>
                <a:spcPts val="600"/>
              </a:spcAft>
              <a:buSzPct val="90000"/>
              <a:buFont typeface="+mj-lt"/>
              <a:buAutoNum type="arabicPeriod"/>
            </a:pPr>
            <a:r>
              <a:rPr lang="en-US" sz="2500" dirty="0">
                <a:solidFill>
                  <a:srgbClr val="000000"/>
                </a:solidFill>
              </a:rPr>
              <a:t>Reason abstractly and quantitatively.</a:t>
            </a:r>
          </a:p>
          <a:p>
            <a:pPr marL="465138" indent="-465138">
              <a:spcAft>
                <a:spcPts val="600"/>
              </a:spcAft>
              <a:buSzPct val="90000"/>
              <a:buFont typeface="+mj-lt"/>
              <a:buAutoNum type="arabicPeriod"/>
            </a:pPr>
            <a:r>
              <a:rPr lang="en-US" sz="2500" b="1" dirty="0">
                <a:solidFill>
                  <a:srgbClr val="0000FF"/>
                </a:solidFill>
              </a:rPr>
              <a:t>Construct viable arguments and critique the reasoning </a:t>
            </a:r>
            <a:r>
              <a:rPr lang="en-US" sz="2500" b="1" dirty="0" smtClean="0">
                <a:solidFill>
                  <a:srgbClr val="0000FF"/>
                </a:solidFill>
              </a:rPr>
              <a:t/>
            </a:r>
            <a:br>
              <a:rPr lang="en-US" sz="2500" b="1" dirty="0" smtClean="0">
                <a:solidFill>
                  <a:srgbClr val="0000FF"/>
                </a:solidFill>
              </a:rPr>
            </a:br>
            <a:r>
              <a:rPr lang="en-US" sz="2500" b="1" dirty="0" smtClean="0">
                <a:solidFill>
                  <a:srgbClr val="0000FF"/>
                </a:solidFill>
              </a:rPr>
              <a:t>of </a:t>
            </a:r>
            <a:r>
              <a:rPr lang="en-US" sz="2500" b="1" dirty="0">
                <a:solidFill>
                  <a:srgbClr val="0000FF"/>
                </a:solidFill>
              </a:rPr>
              <a:t>others.</a:t>
            </a:r>
          </a:p>
          <a:p>
            <a:pPr marL="465138" indent="-465138">
              <a:spcAft>
                <a:spcPts val="600"/>
              </a:spcAft>
              <a:buSzPct val="90000"/>
              <a:buFont typeface="+mj-lt"/>
              <a:buAutoNum type="arabicPeriod"/>
            </a:pPr>
            <a:r>
              <a:rPr lang="en-US" sz="2500" dirty="0">
                <a:solidFill>
                  <a:srgbClr val="000000"/>
                </a:solidFill>
              </a:rPr>
              <a:t>Model with mathematics. </a:t>
            </a:r>
          </a:p>
          <a:p>
            <a:pPr marL="465138" indent="-465138">
              <a:spcAft>
                <a:spcPts val="600"/>
              </a:spcAft>
              <a:buSzPct val="90000"/>
              <a:buFont typeface="+mj-lt"/>
              <a:buAutoNum type="arabicPeriod"/>
            </a:pPr>
            <a:r>
              <a:rPr lang="en-US" sz="2500" dirty="0">
                <a:solidFill>
                  <a:srgbClr val="000000"/>
                </a:solidFill>
              </a:rPr>
              <a:t>Use appropriate tools strategically. </a:t>
            </a:r>
          </a:p>
          <a:p>
            <a:pPr marL="465138" indent="-465138">
              <a:spcAft>
                <a:spcPts val="600"/>
              </a:spcAft>
              <a:buSzPct val="90000"/>
              <a:buFont typeface="+mj-lt"/>
              <a:buAutoNum type="arabicPeriod"/>
            </a:pPr>
            <a:r>
              <a:rPr lang="en-US" sz="2500" dirty="0">
                <a:solidFill>
                  <a:srgbClr val="000000"/>
                </a:solidFill>
              </a:rPr>
              <a:t>Attend to precision. </a:t>
            </a:r>
          </a:p>
          <a:p>
            <a:pPr marL="465138" indent="-465138">
              <a:spcAft>
                <a:spcPts val="600"/>
              </a:spcAft>
              <a:buSzPct val="90000"/>
              <a:buFont typeface="+mj-lt"/>
              <a:buAutoNum type="arabicPeriod"/>
            </a:pPr>
            <a:r>
              <a:rPr lang="en-US" sz="2500" dirty="0">
                <a:solidFill>
                  <a:srgbClr val="000000"/>
                </a:solidFill>
              </a:rPr>
              <a:t>Look for and make use of structure.</a:t>
            </a:r>
          </a:p>
          <a:p>
            <a:pPr marL="465138" indent="-465138">
              <a:spcAft>
                <a:spcPts val="600"/>
              </a:spcAft>
              <a:buSzPct val="90000"/>
              <a:buFont typeface="+mj-lt"/>
              <a:buAutoNum type="arabicPeriod"/>
            </a:pPr>
            <a:r>
              <a:rPr lang="en-US" sz="2500" dirty="0">
                <a:solidFill>
                  <a:srgbClr val="000000"/>
                </a:solidFill>
              </a:rPr>
              <a:t>Look for and express regularity in repeated reasoning</a:t>
            </a:r>
            <a:r>
              <a:rPr lang="en-US" sz="2500" dirty="0" smtClean="0">
                <a:solidFill>
                  <a:srgbClr val="000000"/>
                </a:solidFill>
              </a:rPr>
              <a:t>.</a:t>
            </a:r>
            <a:endParaRPr lang="en-US" sz="2500" dirty="0">
              <a:solidFill>
                <a:srgbClr val="000000"/>
              </a:solidFill>
            </a:endParaRPr>
          </a:p>
        </p:txBody>
      </p:sp>
    </p:spTree>
    <p:extLst>
      <p:ext uri="{BB962C8B-B14F-4D97-AF65-F5344CB8AC3E}">
        <p14:creationId xmlns:p14="http://schemas.microsoft.com/office/powerpoint/2010/main" val="158595431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165411" y="1240116"/>
            <a:ext cx="7765781" cy="3893673"/>
          </a:xfrm>
          <a:solidFill>
            <a:schemeClr val="tx2">
              <a:lumMod val="50000"/>
            </a:schemeClr>
          </a:solidFill>
          <a:ln>
            <a:noFill/>
          </a:ln>
          <a:effectLst>
            <a:outerShdw blurRad="50800" dist="38100" dir="2700000">
              <a:srgbClr val="000000">
                <a:alpha val="43000"/>
              </a:srgbClr>
            </a:outerShdw>
          </a:effectLst>
        </p:spPr>
        <p:txBody>
          <a:bodyPr anchor="ctr">
            <a:noAutofit/>
          </a:bodyPr>
          <a:lstStyle/>
          <a:p>
            <a:pPr algn="ctr"/>
            <a:r>
              <a:rPr lang="en-US" sz="3600" dirty="0" smtClean="0">
                <a:solidFill>
                  <a:srgbClr val="FFFFFF"/>
                </a:solidFill>
                <a:cs typeface="Calibri"/>
              </a:rPr>
              <a:t>Ms. Brooks</a:t>
            </a:r>
          </a:p>
          <a:p>
            <a:pPr algn="ctr"/>
            <a:r>
              <a:rPr lang="en-US" sz="3600" dirty="0" smtClean="0">
                <a:solidFill>
                  <a:srgbClr val="FFFFFF"/>
                </a:solidFill>
                <a:cs typeface="Calibri"/>
              </a:rPr>
              <a:t>Third Grade Classroom</a:t>
            </a:r>
            <a:endParaRPr lang="en-US" sz="3200" dirty="0">
              <a:solidFill>
                <a:srgbClr val="FFFFFF"/>
              </a:solidFill>
            </a:endParaRPr>
          </a:p>
        </p:txBody>
      </p:sp>
    </p:spTree>
    <p:extLst>
      <p:ext uri="{BB962C8B-B14F-4D97-AF65-F5344CB8AC3E}">
        <p14:creationId xmlns:p14="http://schemas.microsoft.com/office/powerpoint/2010/main" val="229432596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341" y="0"/>
            <a:ext cx="7745073" cy="1102660"/>
          </a:xfrm>
        </p:spPr>
        <p:txBody>
          <a:bodyPr>
            <a:noAutofit/>
          </a:bodyPr>
          <a:lstStyle/>
          <a:p>
            <a:r>
              <a:rPr lang="en-US" sz="3200" dirty="0" smtClean="0"/>
              <a:t>Context of the Video Clip</a:t>
            </a:r>
            <a:endParaRPr lang="en-US" sz="3200" dirty="0"/>
          </a:p>
        </p:txBody>
      </p:sp>
      <p:sp>
        <p:nvSpPr>
          <p:cNvPr id="3" name="Content Placeholder 2"/>
          <p:cNvSpPr>
            <a:spLocks noGrp="1"/>
          </p:cNvSpPr>
          <p:nvPr>
            <p:ph idx="1"/>
          </p:nvPr>
        </p:nvSpPr>
        <p:spPr>
          <a:xfrm>
            <a:off x="1086483" y="868693"/>
            <a:ext cx="7940502" cy="5380500"/>
          </a:xfrm>
        </p:spPr>
        <p:txBody>
          <a:bodyPr>
            <a:noAutofit/>
          </a:bodyPr>
          <a:lstStyle/>
          <a:p>
            <a:pPr marL="0" indent="0" defTabSz="463550">
              <a:buNone/>
              <a:tabLst>
                <a:tab pos="1538288" algn="l"/>
              </a:tabLst>
            </a:pPr>
            <a:r>
              <a:rPr lang="en-US" dirty="0">
                <a:latin typeface="Calibri"/>
                <a:cs typeface="Calibri"/>
              </a:rPr>
              <a:t>Teacher:</a:t>
            </a:r>
            <a:r>
              <a:rPr lang="en-US" dirty="0" smtClean="0">
                <a:latin typeface="Calibri"/>
                <a:cs typeface="Calibri"/>
              </a:rPr>
              <a:t>	Millie Brooks</a:t>
            </a:r>
          </a:p>
          <a:p>
            <a:pPr marL="0" indent="0" defTabSz="463550">
              <a:buNone/>
              <a:tabLst>
                <a:tab pos="1538288" algn="l"/>
              </a:tabLst>
            </a:pPr>
            <a:r>
              <a:rPr lang="en-US" dirty="0" smtClean="0">
                <a:latin typeface="Calibri"/>
                <a:cs typeface="Calibri"/>
              </a:rPr>
              <a:t>Grade:	3</a:t>
            </a:r>
          </a:p>
          <a:p>
            <a:pPr marL="0" indent="0" defTabSz="463550">
              <a:buNone/>
              <a:tabLst>
                <a:tab pos="1538288" algn="l"/>
              </a:tabLst>
            </a:pPr>
            <a:r>
              <a:rPr lang="en-US" dirty="0" smtClean="0">
                <a:latin typeface="Calibri"/>
                <a:cs typeface="Calibri"/>
              </a:rPr>
              <a:t>School:	#26</a:t>
            </a:r>
          </a:p>
          <a:p>
            <a:pPr marL="0" indent="0" defTabSz="463550">
              <a:buNone/>
              <a:tabLst>
                <a:tab pos="1538288" algn="l"/>
              </a:tabLst>
            </a:pPr>
            <a:r>
              <a:rPr lang="en-US" dirty="0" smtClean="0">
                <a:solidFill>
                  <a:srgbClr val="000000"/>
                </a:solidFill>
                <a:latin typeface="Calibri"/>
                <a:cs typeface="Calibri"/>
              </a:rPr>
              <a:t>District:	Paterson Public Schools</a:t>
            </a:r>
          </a:p>
          <a:p>
            <a:pPr marL="0" indent="0" defTabSz="463550">
              <a:spcAft>
                <a:spcPts val="600"/>
              </a:spcAft>
              <a:buNone/>
              <a:tabLst>
                <a:tab pos="1377950" algn="l"/>
              </a:tabLst>
            </a:pPr>
            <a:r>
              <a:rPr lang="en-US" dirty="0" smtClean="0">
                <a:latin typeface="Calibri"/>
                <a:cs typeface="Calibri"/>
              </a:rPr>
              <a:t>This lesson takes place in February. Students </a:t>
            </a:r>
            <a:r>
              <a:rPr lang="en-US" dirty="0">
                <a:cs typeface="Calibri"/>
              </a:rPr>
              <a:t>have just begun their study of fractions. </a:t>
            </a:r>
            <a:r>
              <a:rPr lang="en-US" dirty="0" smtClean="0">
                <a:latin typeface="Calibri"/>
                <a:cs typeface="Calibri"/>
              </a:rPr>
              <a:t>After reading the instructions aloud</a:t>
            </a:r>
            <a:r>
              <a:rPr lang="en-US" dirty="0">
                <a:cs typeface="Calibri"/>
              </a:rPr>
              <a:t>, Ms. Brooks asked students to work on the task in small </a:t>
            </a:r>
            <a:r>
              <a:rPr lang="en-US" dirty="0" smtClean="0">
                <a:cs typeface="Calibri"/>
              </a:rPr>
              <a:t>groups. </a:t>
            </a:r>
            <a:endParaRPr lang="en-US" dirty="0" smtClean="0">
              <a:latin typeface="Calibri"/>
              <a:cs typeface="Calibri"/>
            </a:endParaRPr>
          </a:p>
          <a:p>
            <a:pPr marL="0" indent="0" defTabSz="463550">
              <a:spcAft>
                <a:spcPts val="600"/>
              </a:spcAft>
              <a:buNone/>
              <a:tabLst>
                <a:tab pos="1377950" algn="l"/>
              </a:tabLst>
            </a:pPr>
            <a:r>
              <a:rPr lang="en-US" dirty="0" smtClean="0">
                <a:latin typeface="Calibri"/>
                <a:cs typeface="Calibri"/>
              </a:rPr>
              <a:t>The clip shows the interactions that Ms. Brooks had with one of the small groups, in which there was a disagreement about Figure (</a:t>
            </a:r>
            <a:r>
              <a:rPr lang="en-US" dirty="0" err="1" smtClean="0">
                <a:latin typeface="Calibri"/>
                <a:cs typeface="Calibri"/>
              </a:rPr>
              <a:t>d</a:t>
            </a:r>
            <a:r>
              <a:rPr lang="en-US" dirty="0" smtClean="0">
                <a:latin typeface="Calibri"/>
                <a:cs typeface="Calibri"/>
              </a:rPr>
              <a:t>). </a:t>
            </a:r>
          </a:p>
        </p:txBody>
      </p:sp>
    </p:spTree>
    <p:extLst>
      <p:ext uri="{BB962C8B-B14F-4D97-AF65-F5344CB8AC3E}">
        <p14:creationId xmlns:p14="http://schemas.microsoft.com/office/powerpoint/2010/main" val="5791781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274638"/>
            <a:ext cx="7940502" cy="726421"/>
          </a:xfrm>
        </p:spPr>
        <p:txBody>
          <a:bodyPr>
            <a:normAutofit/>
          </a:bodyPr>
          <a:lstStyle/>
          <a:p>
            <a:r>
              <a:rPr lang="en-US" sz="3200" dirty="0" smtClean="0"/>
              <a:t>Lens for Watching the Video: Viewing #1</a:t>
            </a:r>
            <a:endParaRPr lang="en-US" sz="3200" dirty="0"/>
          </a:p>
        </p:txBody>
      </p:sp>
      <p:sp>
        <p:nvSpPr>
          <p:cNvPr id="3" name="Content Placeholder 2"/>
          <p:cNvSpPr>
            <a:spLocks noGrp="1"/>
          </p:cNvSpPr>
          <p:nvPr>
            <p:ph idx="1"/>
          </p:nvPr>
        </p:nvSpPr>
        <p:spPr>
          <a:xfrm>
            <a:off x="1225176" y="1374588"/>
            <a:ext cx="7735944" cy="4557059"/>
          </a:xfrm>
        </p:spPr>
        <p:txBody>
          <a:bodyPr>
            <a:noAutofit/>
          </a:bodyPr>
          <a:lstStyle/>
          <a:p>
            <a:pPr marL="0" indent="0">
              <a:spcAft>
                <a:spcPts val="1200"/>
              </a:spcAft>
              <a:buNone/>
            </a:pPr>
            <a:r>
              <a:rPr lang="en-US" sz="3200" dirty="0">
                <a:solidFill>
                  <a:srgbClr val="000000"/>
                </a:solidFill>
                <a:cs typeface="Calibri"/>
              </a:rPr>
              <a:t>As you watch the </a:t>
            </a:r>
            <a:r>
              <a:rPr lang="en-US" sz="3200" dirty="0" smtClean="0">
                <a:solidFill>
                  <a:srgbClr val="000000"/>
                </a:solidFill>
                <a:cs typeface="Calibri"/>
              </a:rPr>
              <a:t>video clip, make note of:</a:t>
            </a:r>
          </a:p>
          <a:p>
            <a:pPr>
              <a:spcAft>
                <a:spcPts val="1200"/>
              </a:spcAft>
            </a:pPr>
            <a:r>
              <a:rPr lang="en-US" sz="3200" dirty="0" smtClean="0">
                <a:solidFill>
                  <a:srgbClr val="000000"/>
                </a:solidFill>
                <a:cs typeface="Calibri"/>
              </a:rPr>
              <a:t>Ways Ms. Brooks supports her students’ learning, and </a:t>
            </a:r>
          </a:p>
          <a:p>
            <a:pPr>
              <a:spcAft>
                <a:spcPts val="1200"/>
              </a:spcAft>
            </a:pPr>
            <a:r>
              <a:rPr lang="en-US" sz="3200" dirty="0" smtClean="0">
                <a:solidFill>
                  <a:srgbClr val="000000"/>
                </a:solidFill>
                <a:cs typeface="Calibri"/>
              </a:rPr>
              <a:t>The mathematical ideas students are grappling with as they discuss, explain, and try to justify their reasoning.</a:t>
            </a:r>
          </a:p>
        </p:txBody>
      </p:sp>
    </p:spTree>
    <p:extLst>
      <p:ext uri="{BB962C8B-B14F-4D97-AF65-F5344CB8AC3E}">
        <p14:creationId xmlns:p14="http://schemas.microsoft.com/office/powerpoint/2010/main" val="297773663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165411" y="1240116"/>
            <a:ext cx="7711734" cy="3907183"/>
          </a:xfrm>
          <a:solidFill>
            <a:schemeClr val="tx2">
              <a:lumMod val="50000"/>
            </a:schemeClr>
          </a:solidFill>
          <a:ln>
            <a:noFill/>
          </a:ln>
          <a:effectLst>
            <a:outerShdw blurRad="50800" dist="38100" dir="2700000">
              <a:srgbClr val="000000">
                <a:alpha val="43000"/>
              </a:srgbClr>
            </a:outerShdw>
          </a:effectLst>
        </p:spPr>
        <p:txBody>
          <a:bodyPr anchor="ctr">
            <a:noAutofit/>
          </a:bodyPr>
          <a:lstStyle/>
          <a:p>
            <a:pPr>
              <a:tabLst>
                <a:tab pos="3201988" algn="ctr"/>
              </a:tabLst>
            </a:pPr>
            <a:r>
              <a:rPr lang="en-US" sz="4000" i="1" dirty="0" smtClean="0">
                <a:solidFill>
                  <a:schemeClr val="bg1"/>
                </a:solidFill>
                <a:cs typeface="Calibri"/>
              </a:rPr>
              <a:t>	Effective </a:t>
            </a:r>
            <a:r>
              <a:rPr lang="en-US" sz="4000" i="1" dirty="0">
                <a:solidFill>
                  <a:schemeClr val="bg1"/>
                </a:solidFill>
                <a:cs typeface="Calibri"/>
              </a:rPr>
              <a:t>Mathematics </a:t>
            </a:r>
            <a:endParaRPr lang="en-US" sz="4000" i="1" dirty="0" smtClean="0">
              <a:solidFill>
                <a:schemeClr val="bg1"/>
              </a:solidFill>
              <a:cs typeface="Calibri"/>
            </a:endParaRPr>
          </a:p>
          <a:p>
            <a:pPr>
              <a:tabLst>
                <a:tab pos="3201988" algn="ctr"/>
              </a:tabLst>
            </a:pPr>
            <a:r>
              <a:rPr lang="en-US" sz="4000" i="1" dirty="0" smtClean="0">
                <a:solidFill>
                  <a:schemeClr val="bg1"/>
                </a:solidFill>
                <a:cs typeface="Calibri"/>
              </a:rPr>
              <a:t>	Teaching Practice</a:t>
            </a:r>
            <a:endParaRPr lang="en-US" sz="4000" dirty="0">
              <a:solidFill>
                <a:schemeClr val="bg1"/>
              </a:solidFill>
              <a:cs typeface="Calibri"/>
            </a:endParaRPr>
          </a:p>
          <a:p>
            <a:pPr algn="ctr"/>
            <a:r>
              <a:rPr lang="en-US" sz="3600" dirty="0">
                <a:solidFill>
                  <a:schemeClr val="bg1"/>
                </a:solidFill>
                <a:cs typeface="Calibri"/>
              </a:rPr>
              <a:t> </a:t>
            </a:r>
            <a:endParaRPr lang="en-US" sz="3600" dirty="0">
              <a:solidFill>
                <a:srgbClr val="FFFFFF"/>
              </a:solidFill>
              <a:cs typeface="Calibri"/>
            </a:endParaRPr>
          </a:p>
        </p:txBody>
      </p:sp>
      <p:pic>
        <p:nvPicPr>
          <p:cNvPr id="3" name="Picture 2"/>
          <p:cNvPicPr/>
          <p:nvPr/>
        </p:nvPicPr>
        <p:blipFill>
          <a:blip r:embed="rId3" cstate="screen">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a:ext>
            </a:extLst>
          </a:blip>
          <a:srcRect/>
          <a:stretch>
            <a:fillRect/>
          </a:stretch>
        </p:blipFill>
        <p:spPr bwMode="auto">
          <a:xfrm rot="21136530">
            <a:off x="7152280" y="2160971"/>
            <a:ext cx="1164308" cy="1657815"/>
          </a:xfrm>
          <a:prstGeom prst="rect">
            <a:avLst/>
          </a:prstGeom>
          <a:noFill/>
          <a:ln w="9525">
            <a:noFill/>
            <a:miter lim="800000"/>
            <a:headEnd/>
            <a:tailEnd/>
          </a:ln>
        </p:spPr>
      </p:pic>
    </p:spTree>
    <p:extLst>
      <p:ext uri="{BB962C8B-B14F-4D97-AF65-F5344CB8AC3E}">
        <p14:creationId xmlns:p14="http://schemas.microsoft.com/office/powerpoint/2010/main" val="266520142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214874"/>
            <a:ext cx="7940502" cy="681597"/>
          </a:xfrm>
        </p:spPr>
        <p:txBody>
          <a:bodyPr>
            <a:normAutofit/>
          </a:bodyPr>
          <a:lstStyle/>
          <a:p>
            <a:r>
              <a:rPr lang="en-US" sz="3200" dirty="0" smtClean="0"/>
              <a:t>Effective Mathematics Teaching Practices</a:t>
            </a:r>
            <a:endParaRPr lang="en-US" sz="3200" dirty="0"/>
          </a:p>
        </p:txBody>
      </p:sp>
      <p:sp>
        <p:nvSpPr>
          <p:cNvPr id="3" name="Content Placeholder 2"/>
          <p:cNvSpPr>
            <a:spLocks noGrp="1"/>
          </p:cNvSpPr>
          <p:nvPr>
            <p:ph idx="1"/>
          </p:nvPr>
        </p:nvSpPr>
        <p:spPr>
          <a:xfrm>
            <a:off x="990735" y="1074174"/>
            <a:ext cx="8106947" cy="5217554"/>
          </a:xfrm>
        </p:spPr>
        <p:txBody>
          <a:bodyPr>
            <a:noAutofit/>
          </a:bodyPr>
          <a:lstStyle/>
          <a:p>
            <a:pPr marL="409575" lvl="0" indent="-409575">
              <a:spcAft>
                <a:spcPts val="600"/>
              </a:spcAft>
              <a:buFont typeface="+mj-lt"/>
              <a:buAutoNum type="arabicPeriod"/>
            </a:pPr>
            <a:r>
              <a:rPr lang="en-US" sz="2600" dirty="0">
                <a:solidFill>
                  <a:srgbClr val="000000"/>
                </a:solidFill>
                <a:cs typeface="Calibri"/>
              </a:rPr>
              <a:t>Establish mathematics goals to focus learning.</a:t>
            </a:r>
          </a:p>
          <a:p>
            <a:pPr marL="409575" lvl="0" indent="-409575">
              <a:spcAft>
                <a:spcPts val="600"/>
              </a:spcAft>
              <a:buFont typeface="+mj-lt"/>
              <a:buAutoNum type="arabicPeriod"/>
            </a:pPr>
            <a:r>
              <a:rPr lang="en-US" sz="2600" dirty="0">
                <a:solidFill>
                  <a:srgbClr val="000000"/>
                </a:solidFill>
                <a:cs typeface="Calibri"/>
              </a:rPr>
              <a:t>Implement tasks that promote reasoning </a:t>
            </a:r>
            <a:r>
              <a:rPr lang="en-US" sz="2600" dirty="0" smtClean="0">
                <a:solidFill>
                  <a:srgbClr val="000000"/>
                </a:solidFill>
                <a:cs typeface="Calibri"/>
              </a:rPr>
              <a:t>and problem </a:t>
            </a:r>
            <a:r>
              <a:rPr lang="en-US" sz="2600" dirty="0">
                <a:solidFill>
                  <a:srgbClr val="000000"/>
                </a:solidFill>
                <a:cs typeface="Calibri"/>
              </a:rPr>
              <a:t>solving. </a:t>
            </a:r>
          </a:p>
          <a:p>
            <a:pPr marL="409575" lvl="0" indent="-409575">
              <a:spcAft>
                <a:spcPts val="600"/>
              </a:spcAft>
              <a:buFont typeface="+mj-lt"/>
              <a:buAutoNum type="arabicPeriod"/>
            </a:pPr>
            <a:r>
              <a:rPr lang="en-US" sz="2600" dirty="0">
                <a:solidFill>
                  <a:srgbClr val="000000"/>
                </a:solidFill>
                <a:cs typeface="Calibri"/>
              </a:rPr>
              <a:t>Use and connect mathematical representations.</a:t>
            </a:r>
          </a:p>
          <a:p>
            <a:pPr marL="409575" lvl="0" indent="-409575">
              <a:spcAft>
                <a:spcPts val="600"/>
              </a:spcAft>
              <a:buFont typeface="+mj-lt"/>
              <a:buAutoNum type="arabicPeriod"/>
            </a:pPr>
            <a:r>
              <a:rPr lang="en-US" sz="2600" dirty="0">
                <a:solidFill>
                  <a:srgbClr val="000000"/>
                </a:solidFill>
                <a:cs typeface="Calibri"/>
              </a:rPr>
              <a:t>Facilitate meaningful mathematical discourse</a:t>
            </a:r>
            <a:r>
              <a:rPr lang="en-US" sz="2600" i="1" dirty="0">
                <a:solidFill>
                  <a:srgbClr val="000000"/>
                </a:solidFill>
                <a:cs typeface="Calibri"/>
              </a:rPr>
              <a:t>. </a:t>
            </a:r>
          </a:p>
          <a:p>
            <a:pPr marL="409575" lvl="0" indent="-409575">
              <a:spcAft>
                <a:spcPts val="600"/>
              </a:spcAft>
              <a:buFont typeface="+mj-lt"/>
              <a:buAutoNum type="arabicPeriod"/>
            </a:pPr>
            <a:r>
              <a:rPr lang="en-US" sz="2600" dirty="0">
                <a:solidFill>
                  <a:srgbClr val="000000"/>
                </a:solidFill>
                <a:cs typeface="Calibri"/>
              </a:rPr>
              <a:t>Pose purposeful questions.</a:t>
            </a:r>
          </a:p>
          <a:p>
            <a:pPr marL="409575" lvl="0" indent="-409575">
              <a:spcAft>
                <a:spcPts val="600"/>
              </a:spcAft>
              <a:buFont typeface="+mj-lt"/>
              <a:buAutoNum type="arabicPeriod"/>
            </a:pPr>
            <a:r>
              <a:rPr lang="en-US" sz="2600" dirty="0">
                <a:solidFill>
                  <a:srgbClr val="000000"/>
                </a:solidFill>
                <a:cs typeface="Calibri"/>
              </a:rPr>
              <a:t>Build procedural </a:t>
            </a:r>
            <a:r>
              <a:rPr lang="en-US" sz="2600" spc="-40" dirty="0">
                <a:solidFill>
                  <a:srgbClr val="000000"/>
                </a:solidFill>
                <a:cs typeface="Calibri"/>
              </a:rPr>
              <a:t>fluency</a:t>
            </a:r>
            <a:r>
              <a:rPr lang="en-US" sz="2600" dirty="0">
                <a:solidFill>
                  <a:srgbClr val="000000"/>
                </a:solidFill>
                <a:cs typeface="Calibri"/>
              </a:rPr>
              <a:t> </a:t>
            </a:r>
            <a:r>
              <a:rPr lang="en-US" sz="2600" spc="-40" dirty="0">
                <a:solidFill>
                  <a:srgbClr val="000000"/>
                </a:solidFill>
                <a:cs typeface="Calibri"/>
              </a:rPr>
              <a:t>from </a:t>
            </a:r>
            <a:r>
              <a:rPr lang="en-US" sz="2600" spc="-40" dirty="0" smtClean="0">
                <a:solidFill>
                  <a:srgbClr val="000000"/>
                </a:solidFill>
                <a:cs typeface="Calibri"/>
              </a:rPr>
              <a:t>conceptual understanding</a:t>
            </a:r>
            <a:r>
              <a:rPr lang="en-US" sz="2600" spc="-40" dirty="0">
                <a:solidFill>
                  <a:srgbClr val="000000"/>
                </a:solidFill>
                <a:cs typeface="Calibri"/>
              </a:rPr>
              <a:t>.</a:t>
            </a:r>
          </a:p>
          <a:p>
            <a:pPr marL="409575" lvl="0" indent="-409575">
              <a:spcAft>
                <a:spcPts val="600"/>
              </a:spcAft>
              <a:buFont typeface="+mj-lt"/>
              <a:buAutoNum type="arabicPeriod"/>
            </a:pPr>
            <a:r>
              <a:rPr lang="en-US" sz="2600" spc="-50" dirty="0">
                <a:solidFill>
                  <a:srgbClr val="000000"/>
                </a:solidFill>
                <a:cs typeface="Calibri"/>
              </a:rPr>
              <a:t>Support</a:t>
            </a:r>
            <a:r>
              <a:rPr lang="en-US" sz="2600" dirty="0">
                <a:solidFill>
                  <a:srgbClr val="000000"/>
                </a:solidFill>
                <a:cs typeface="Calibri"/>
              </a:rPr>
              <a:t> productive struggle in </a:t>
            </a:r>
            <a:r>
              <a:rPr lang="en-US" sz="2600" spc="-20" dirty="0" smtClean="0">
                <a:solidFill>
                  <a:srgbClr val="000000"/>
                </a:solidFill>
                <a:cs typeface="Calibri"/>
              </a:rPr>
              <a:t>learning</a:t>
            </a:r>
            <a:r>
              <a:rPr lang="en-US" sz="2600" dirty="0" smtClean="0">
                <a:solidFill>
                  <a:srgbClr val="000000"/>
                </a:solidFill>
                <a:cs typeface="Calibri"/>
              </a:rPr>
              <a:t> </a:t>
            </a:r>
            <a:r>
              <a:rPr lang="en-US" sz="2600" spc="-50" dirty="0" smtClean="0">
                <a:solidFill>
                  <a:srgbClr val="000000"/>
                </a:solidFill>
                <a:cs typeface="Calibri"/>
              </a:rPr>
              <a:t>mathematics</a:t>
            </a:r>
            <a:r>
              <a:rPr lang="en-US" sz="2600" dirty="0" smtClean="0">
                <a:solidFill>
                  <a:srgbClr val="000000"/>
                </a:solidFill>
                <a:cs typeface="Calibri"/>
              </a:rPr>
              <a:t>.</a:t>
            </a:r>
            <a:endParaRPr lang="en-US" sz="2600" dirty="0">
              <a:solidFill>
                <a:srgbClr val="000000"/>
              </a:solidFill>
              <a:cs typeface="Calibri"/>
            </a:endParaRPr>
          </a:p>
          <a:p>
            <a:pPr marL="409575" lvl="0" indent="-409575">
              <a:spcAft>
                <a:spcPts val="600"/>
              </a:spcAft>
              <a:buFont typeface="+mj-lt"/>
              <a:buAutoNum type="arabicPeriod"/>
            </a:pPr>
            <a:r>
              <a:rPr lang="en-US" sz="2600" dirty="0">
                <a:solidFill>
                  <a:srgbClr val="000000"/>
                </a:solidFill>
                <a:cs typeface="Calibri"/>
              </a:rPr>
              <a:t>Elicit and use evidence of student thinking</a:t>
            </a:r>
            <a:r>
              <a:rPr lang="en-US" sz="2600" dirty="0" smtClean="0">
                <a:solidFill>
                  <a:srgbClr val="000000"/>
                </a:solidFill>
                <a:cs typeface="Calibri"/>
              </a:rPr>
              <a:t>.</a:t>
            </a:r>
            <a:endParaRPr lang="en-US" sz="2600" dirty="0">
              <a:solidFill>
                <a:srgbClr val="000000"/>
              </a:solidFill>
              <a:cs typeface="Calibri"/>
            </a:endParaRPr>
          </a:p>
        </p:txBody>
      </p:sp>
    </p:spTree>
    <p:extLst>
      <p:ext uri="{BB962C8B-B14F-4D97-AF65-F5344CB8AC3E}">
        <p14:creationId xmlns:p14="http://schemas.microsoft.com/office/powerpoint/2010/main" val="92896152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214874"/>
            <a:ext cx="7940502" cy="681597"/>
          </a:xfrm>
        </p:spPr>
        <p:txBody>
          <a:bodyPr>
            <a:normAutofit/>
          </a:bodyPr>
          <a:lstStyle/>
          <a:p>
            <a:r>
              <a:rPr lang="en-US" sz="3200" dirty="0" smtClean="0"/>
              <a:t>Effective Mathematics Teaching Practices</a:t>
            </a:r>
            <a:endParaRPr lang="en-US" sz="3200" dirty="0"/>
          </a:p>
        </p:txBody>
      </p:sp>
      <p:sp>
        <p:nvSpPr>
          <p:cNvPr id="3" name="Content Placeholder 2"/>
          <p:cNvSpPr>
            <a:spLocks noGrp="1"/>
          </p:cNvSpPr>
          <p:nvPr>
            <p:ph idx="1"/>
          </p:nvPr>
        </p:nvSpPr>
        <p:spPr>
          <a:xfrm>
            <a:off x="990735" y="1024689"/>
            <a:ext cx="8106947" cy="5217554"/>
          </a:xfrm>
        </p:spPr>
        <p:txBody>
          <a:bodyPr>
            <a:noAutofit/>
          </a:bodyPr>
          <a:lstStyle/>
          <a:p>
            <a:pPr marL="409575" lvl="0" indent="-409575">
              <a:spcAft>
                <a:spcPts val="600"/>
              </a:spcAft>
              <a:buFont typeface="+mj-lt"/>
              <a:buAutoNum type="arabicPeriod"/>
            </a:pPr>
            <a:r>
              <a:rPr lang="en-US" sz="2600" dirty="0">
                <a:solidFill>
                  <a:srgbClr val="000000"/>
                </a:solidFill>
                <a:cs typeface="Calibri"/>
              </a:rPr>
              <a:t>Establish mathematics goals to focus learning.</a:t>
            </a:r>
          </a:p>
          <a:p>
            <a:pPr marL="409575" lvl="0" indent="-409575">
              <a:spcAft>
                <a:spcPts val="600"/>
              </a:spcAft>
              <a:buFont typeface="+mj-lt"/>
              <a:buAutoNum type="arabicPeriod"/>
            </a:pPr>
            <a:r>
              <a:rPr lang="en-US" sz="2600" dirty="0">
                <a:solidFill>
                  <a:srgbClr val="000000"/>
                </a:solidFill>
                <a:cs typeface="Calibri"/>
              </a:rPr>
              <a:t>Implement tasks that promote reasoning </a:t>
            </a:r>
            <a:r>
              <a:rPr lang="en-US" sz="2600" dirty="0" smtClean="0">
                <a:solidFill>
                  <a:srgbClr val="000000"/>
                </a:solidFill>
                <a:cs typeface="Calibri"/>
              </a:rPr>
              <a:t>and problem </a:t>
            </a:r>
            <a:r>
              <a:rPr lang="en-US" sz="2600" dirty="0">
                <a:solidFill>
                  <a:srgbClr val="000000"/>
                </a:solidFill>
                <a:cs typeface="Calibri"/>
              </a:rPr>
              <a:t>solving. </a:t>
            </a:r>
          </a:p>
          <a:p>
            <a:pPr marL="409575" lvl="0" indent="-409575">
              <a:spcAft>
                <a:spcPts val="600"/>
              </a:spcAft>
              <a:buFont typeface="+mj-lt"/>
              <a:buAutoNum type="arabicPeriod"/>
            </a:pPr>
            <a:r>
              <a:rPr lang="en-US" sz="2600" dirty="0">
                <a:solidFill>
                  <a:srgbClr val="000000"/>
                </a:solidFill>
                <a:cs typeface="Calibri"/>
              </a:rPr>
              <a:t>Use and connect mathematical representations.</a:t>
            </a:r>
          </a:p>
          <a:p>
            <a:pPr marL="409575" lvl="0" indent="-409575">
              <a:spcAft>
                <a:spcPts val="600"/>
              </a:spcAft>
              <a:buFont typeface="+mj-lt"/>
              <a:buAutoNum type="arabicPeriod"/>
            </a:pPr>
            <a:r>
              <a:rPr lang="en-US" sz="2600" b="1" dirty="0">
                <a:solidFill>
                  <a:srgbClr val="0000FF"/>
                </a:solidFill>
                <a:cs typeface="Calibri"/>
              </a:rPr>
              <a:t>Facilitate meaningful mathematical discourse</a:t>
            </a:r>
            <a:r>
              <a:rPr lang="en-US" sz="2600" b="1" i="1" dirty="0">
                <a:solidFill>
                  <a:srgbClr val="0000FF"/>
                </a:solidFill>
                <a:cs typeface="Calibri"/>
              </a:rPr>
              <a:t>. </a:t>
            </a:r>
          </a:p>
          <a:p>
            <a:pPr marL="409575" lvl="0" indent="-409575">
              <a:spcAft>
                <a:spcPts val="600"/>
              </a:spcAft>
              <a:buFont typeface="+mj-lt"/>
              <a:buAutoNum type="arabicPeriod"/>
            </a:pPr>
            <a:r>
              <a:rPr lang="en-US" sz="2600" b="1" dirty="0">
                <a:solidFill>
                  <a:srgbClr val="0000FF"/>
                </a:solidFill>
                <a:cs typeface="Calibri"/>
              </a:rPr>
              <a:t>Pose purposeful questions.</a:t>
            </a:r>
          </a:p>
          <a:p>
            <a:pPr marL="409575" lvl="0" indent="-409575">
              <a:spcAft>
                <a:spcPts val="600"/>
              </a:spcAft>
              <a:buFont typeface="+mj-lt"/>
              <a:buAutoNum type="arabicPeriod"/>
            </a:pPr>
            <a:r>
              <a:rPr lang="en-US" sz="2600" dirty="0">
                <a:solidFill>
                  <a:srgbClr val="000000"/>
                </a:solidFill>
                <a:cs typeface="Calibri"/>
              </a:rPr>
              <a:t>Build procedural </a:t>
            </a:r>
            <a:r>
              <a:rPr lang="en-US" sz="2600" spc="-40" dirty="0">
                <a:solidFill>
                  <a:srgbClr val="000000"/>
                </a:solidFill>
                <a:cs typeface="Calibri"/>
              </a:rPr>
              <a:t>fluency</a:t>
            </a:r>
            <a:r>
              <a:rPr lang="en-US" sz="2600" dirty="0">
                <a:solidFill>
                  <a:srgbClr val="000000"/>
                </a:solidFill>
                <a:cs typeface="Calibri"/>
              </a:rPr>
              <a:t> </a:t>
            </a:r>
            <a:r>
              <a:rPr lang="en-US" sz="2600" spc="-40" dirty="0">
                <a:solidFill>
                  <a:srgbClr val="000000"/>
                </a:solidFill>
                <a:cs typeface="Calibri"/>
              </a:rPr>
              <a:t>from </a:t>
            </a:r>
            <a:r>
              <a:rPr lang="en-US" sz="2600" spc="-40" dirty="0" smtClean="0">
                <a:solidFill>
                  <a:srgbClr val="000000"/>
                </a:solidFill>
                <a:cs typeface="Calibri"/>
              </a:rPr>
              <a:t>conceptual understanding</a:t>
            </a:r>
            <a:r>
              <a:rPr lang="en-US" sz="2600" spc="-40" dirty="0">
                <a:solidFill>
                  <a:srgbClr val="000000"/>
                </a:solidFill>
                <a:cs typeface="Calibri"/>
              </a:rPr>
              <a:t>.</a:t>
            </a:r>
          </a:p>
          <a:p>
            <a:pPr marL="409575" lvl="0" indent="-409575">
              <a:spcAft>
                <a:spcPts val="600"/>
              </a:spcAft>
              <a:buFont typeface="+mj-lt"/>
              <a:buAutoNum type="arabicPeriod"/>
            </a:pPr>
            <a:r>
              <a:rPr lang="en-US" sz="2600" spc="-50" dirty="0">
                <a:solidFill>
                  <a:srgbClr val="000000"/>
                </a:solidFill>
                <a:cs typeface="Calibri"/>
              </a:rPr>
              <a:t>Support</a:t>
            </a:r>
            <a:r>
              <a:rPr lang="en-US" sz="2600" dirty="0">
                <a:solidFill>
                  <a:srgbClr val="000000"/>
                </a:solidFill>
                <a:cs typeface="Calibri"/>
              </a:rPr>
              <a:t> productive struggle in </a:t>
            </a:r>
            <a:r>
              <a:rPr lang="en-US" sz="2600" spc="-20" dirty="0" smtClean="0">
                <a:solidFill>
                  <a:srgbClr val="000000"/>
                </a:solidFill>
                <a:cs typeface="Calibri"/>
              </a:rPr>
              <a:t>learning</a:t>
            </a:r>
            <a:r>
              <a:rPr lang="en-US" sz="2600" dirty="0" smtClean="0">
                <a:solidFill>
                  <a:srgbClr val="000000"/>
                </a:solidFill>
                <a:cs typeface="Calibri"/>
              </a:rPr>
              <a:t> </a:t>
            </a:r>
            <a:r>
              <a:rPr lang="en-US" sz="2600" spc="-50" dirty="0" smtClean="0">
                <a:solidFill>
                  <a:srgbClr val="000000"/>
                </a:solidFill>
                <a:cs typeface="Calibri"/>
              </a:rPr>
              <a:t>mathematics</a:t>
            </a:r>
            <a:r>
              <a:rPr lang="en-US" sz="2600" dirty="0" smtClean="0">
                <a:solidFill>
                  <a:srgbClr val="000000"/>
                </a:solidFill>
                <a:cs typeface="Calibri"/>
              </a:rPr>
              <a:t>.</a:t>
            </a:r>
            <a:endParaRPr lang="en-US" sz="2600" dirty="0">
              <a:solidFill>
                <a:srgbClr val="000000"/>
              </a:solidFill>
              <a:cs typeface="Calibri"/>
            </a:endParaRPr>
          </a:p>
          <a:p>
            <a:pPr marL="409575" lvl="0" indent="-409575">
              <a:spcAft>
                <a:spcPts val="600"/>
              </a:spcAft>
              <a:buFont typeface="+mj-lt"/>
              <a:buAutoNum type="arabicPeriod"/>
            </a:pPr>
            <a:r>
              <a:rPr lang="en-US" sz="2600" dirty="0">
                <a:solidFill>
                  <a:srgbClr val="000000"/>
                </a:solidFill>
                <a:cs typeface="Calibri"/>
              </a:rPr>
              <a:t>Elicit and use evidence of student thinking</a:t>
            </a:r>
            <a:r>
              <a:rPr lang="en-US" sz="2600" dirty="0" smtClean="0">
                <a:solidFill>
                  <a:srgbClr val="000000"/>
                </a:solidFill>
                <a:cs typeface="Calibri"/>
              </a:rPr>
              <a:t>.</a:t>
            </a:r>
            <a:endParaRPr lang="en-US" sz="2600" dirty="0">
              <a:solidFill>
                <a:srgbClr val="000000"/>
              </a:solidFill>
              <a:cs typeface="Calibri"/>
            </a:endParaRPr>
          </a:p>
        </p:txBody>
      </p:sp>
    </p:spTree>
    <p:extLst>
      <p:ext uri="{BB962C8B-B14F-4D97-AF65-F5344CB8AC3E}">
        <p14:creationId xmlns:p14="http://schemas.microsoft.com/office/powerpoint/2010/main" val="92896152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888999" y="182743"/>
            <a:ext cx="8255001" cy="681895"/>
          </a:xfrm>
          <a:prstGeom prst="rect">
            <a:avLst/>
          </a:prstGeom>
        </p:spPr>
        <p:txBody>
          <a:bodyPr vert="horz" lIns="91440" tIns="45720" rIns="91440" bIns="45720" rtlCol="0" anchor="ctr">
            <a:noAutofit/>
          </a:bodyPr>
          <a:lstStyle/>
          <a:p>
            <a:pPr lvl="0" algn="ctr">
              <a:spcBef>
                <a:spcPct val="0"/>
              </a:spcBef>
              <a:defRPr/>
            </a:pPr>
            <a:r>
              <a:rPr lang="en-US" sz="3200" b="1" dirty="0"/>
              <a:t>Facilitate Meaningful Mathematical Discourse</a:t>
            </a:r>
            <a:endParaRPr lang="en-US" sz="3200" b="1" dirty="0" smtClean="0">
              <a:ea typeface="Calibri"/>
              <a:cs typeface="Calibri"/>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endParaRPr lang="en-US" sz="2800" dirty="0" smtClean="0">
              <a:solidFill>
                <a:srgbClr val="1F497D"/>
              </a:solidFill>
              <a:latin typeface="Calibri"/>
              <a:cs typeface="Calibri"/>
            </a:endParaRPr>
          </a:p>
          <a:p>
            <a:pPr algn="r"/>
            <a:r>
              <a:rPr lang="en-US" sz="2000" b="1" i="1" dirty="0" smtClean="0">
                <a:solidFill>
                  <a:srgbClr val="1F497D"/>
                </a:solidFill>
                <a:latin typeface="Calibri"/>
                <a:ea typeface="Calibri"/>
                <a:cs typeface="Calibri"/>
              </a:rPr>
              <a:t> </a:t>
            </a:r>
            <a:endParaRPr lang="en-US" sz="2000" i="1" dirty="0" smtClean="0">
              <a:solidFill>
                <a:srgbClr val="1F497D"/>
              </a:solidFill>
              <a:latin typeface="Calibri"/>
              <a:ea typeface="Calibri"/>
              <a:cs typeface="Calibri"/>
            </a:endParaRPr>
          </a:p>
          <a:p>
            <a:pPr marL="457200" indent="-457200">
              <a:buAutoNum type="arabicPeriod"/>
            </a:pPr>
            <a:endParaRPr lang="en-US" sz="2000" i="1" dirty="0" smtClean="0">
              <a:solidFill>
                <a:srgbClr val="1F497D"/>
              </a:solidFill>
              <a:latin typeface="Calibri"/>
              <a:ea typeface="Calibri"/>
              <a:cs typeface="Calibri"/>
            </a:endParaRPr>
          </a:p>
        </p:txBody>
      </p:sp>
      <p:sp>
        <p:nvSpPr>
          <p:cNvPr id="44" name="Rectangle 43"/>
          <p:cNvSpPr/>
          <p:nvPr/>
        </p:nvSpPr>
        <p:spPr>
          <a:xfrm>
            <a:off x="1323975" y="1050557"/>
            <a:ext cx="7820026" cy="3139321"/>
          </a:xfrm>
          <a:prstGeom prst="rect">
            <a:avLst/>
          </a:prstGeom>
        </p:spPr>
        <p:txBody>
          <a:bodyPr wrap="square">
            <a:spAutoFit/>
          </a:bodyPr>
          <a:lstStyle/>
          <a:p>
            <a:pPr>
              <a:spcAft>
                <a:spcPts val="1200"/>
              </a:spcAft>
            </a:pPr>
            <a:r>
              <a:rPr lang="en-US" sz="2800" dirty="0">
                <a:solidFill>
                  <a:srgbClr val="000000"/>
                </a:solidFill>
                <a:cs typeface="Calibri"/>
              </a:rPr>
              <a:t>Mathematical discourse should:</a:t>
            </a:r>
          </a:p>
          <a:p>
            <a:pPr marL="457200" indent="-292100">
              <a:spcAft>
                <a:spcPts val="1200"/>
              </a:spcAft>
              <a:buFont typeface="Arial"/>
              <a:buChar char="•"/>
            </a:pPr>
            <a:r>
              <a:rPr lang="en-US" sz="2800" dirty="0">
                <a:solidFill>
                  <a:srgbClr val="000000"/>
                </a:solidFill>
                <a:cs typeface="Calibri"/>
              </a:rPr>
              <a:t>Build on and honor students’ thinking;</a:t>
            </a:r>
          </a:p>
          <a:p>
            <a:pPr marL="457200" indent="-292100">
              <a:spcAft>
                <a:spcPts val="1200"/>
              </a:spcAft>
              <a:buFont typeface="Arial"/>
              <a:buChar char="•"/>
            </a:pPr>
            <a:r>
              <a:rPr lang="en-US" sz="2800" dirty="0">
                <a:solidFill>
                  <a:srgbClr val="000000"/>
                </a:solidFill>
                <a:cs typeface="Calibri"/>
              </a:rPr>
              <a:t>Provide students with the opportunity to </a:t>
            </a:r>
            <a:r>
              <a:rPr lang="en-US" sz="2800" dirty="0" smtClean="0">
                <a:solidFill>
                  <a:srgbClr val="000000"/>
                </a:solidFill>
                <a:cs typeface="Calibri"/>
              </a:rPr>
              <a:t>share ideas</a:t>
            </a:r>
            <a:r>
              <a:rPr lang="en-US" sz="2800" dirty="0">
                <a:solidFill>
                  <a:srgbClr val="000000"/>
                </a:solidFill>
                <a:cs typeface="Calibri"/>
              </a:rPr>
              <a:t>, clarify understandings, and develop convincing arguments; and</a:t>
            </a:r>
          </a:p>
          <a:p>
            <a:pPr marL="457200" indent="-292100">
              <a:spcAft>
                <a:spcPts val="1200"/>
              </a:spcAft>
              <a:buFont typeface="Arial"/>
              <a:buChar char="•"/>
            </a:pPr>
            <a:r>
              <a:rPr lang="en-US" sz="2800" dirty="0">
                <a:solidFill>
                  <a:srgbClr val="000000"/>
                </a:solidFill>
                <a:cs typeface="Calibri"/>
              </a:rPr>
              <a:t>Advance the </a:t>
            </a:r>
            <a:r>
              <a:rPr lang="en-US" sz="2800" dirty="0" smtClean="0">
                <a:solidFill>
                  <a:srgbClr val="000000"/>
                </a:solidFill>
                <a:cs typeface="Calibri"/>
              </a:rPr>
              <a:t>math learning </a:t>
            </a:r>
            <a:r>
              <a:rPr lang="en-US" sz="2800" dirty="0">
                <a:solidFill>
                  <a:srgbClr val="000000"/>
                </a:solidFill>
                <a:cs typeface="Calibri"/>
              </a:rPr>
              <a:t>of the whole </a:t>
            </a:r>
            <a:r>
              <a:rPr lang="en-US" sz="2800" dirty="0" smtClean="0">
                <a:solidFill>
                  <a:srgbClr val="000000"/>
                </a:solidFill>
                <a:cs typeface="Calibri"/>
              </a:rPr>
              <a:t>class</a:t>
            </a:r>
            <a:r>
              <a:rPr lang="en-US" sz="2800" dirty="0" smtClean="0">
                <a:latin typeface="Calibri"/>
                <a:cs typeface="Calibri"/>
              </a:rPr>
              <a:t>.</a:t>
            </a:r>
            <a:endParaRPr lang="en-US" sz="2800" b="1" i="1" dirty="0" smtClean="0">
              <a:latin typeface="Calibri"/>
              <a:ea typeface="ＭＳ Ｐゴシック" charset="0"/>
              <a:cs typeface="Calibri"/>
            </a:endParaRPr>
          </a:p>
        </p:txBody>
      </p:sp>
      <p:sp>
        <p:nvSpPr>
          <p:cNvPr id="2" name="TextBox 1"/>
          <p:cNvSpPr txBox="1"/>
          <p:nvPr/>
        </p:nvSpPr>
        <p:spPr>
          <a:xfrm>
            <a:off x="1072127" y="4222846"/>
            <a:ext cx="7954830" cy="2449466"/>
          </a:xfrm>
          <a:prstGeom prst="rect">
            <a:avLst/>
          </a:prstGeom>
          <a:solidFill>
            <a:schemeClr val="accent5">
              <a:lumMod val="20000"/>
              <a:lumOff val="80000"/>
            </a:schemeClr>
          </a:solidFill>
        </p:spPr>
        <p:txBody>
          <a:bodyPr wrap="square" rtlCol="0">
            <a:noAutofit/>
          </a:bodyPr>
          <a:lstStyle/>
          <a:p>
            <a:pPr>
              <a:spcAft>
                <a:spcPts val="1200"/>
              </a:spcAft>
            </a:pPr>
            <a:r>
              <a:rPr lang="en-US" sz="2600" i="1" dirty="0">
                <a:solidFill>
                  <a:srgbClr val="000000"/>
                </a:solidFill>
                <a:cs typeface="Calibri"/>
              </a:rPr>
              <a:t>Discussions that focus on cognitively challenging mathematical tasks, namely those that promote thinking, reasoning, and problem solving, are a primary mechanism for promoting conceptual understanding of </a:t>
            </a:r>
            <a:r>
              <a:rPr lang="en-US" sz="2600" i="1" dirty="0" smtClean="0">
                <a:solidFill>
                  <a:srgbClr val="000000"/>
                </a:solidFill>
                <a:cs typeface="Calibri"/>
              </a:rPr>
              <a:t>mathematics.</a:t>
            </a:r>
            <a:endParaRPr lang="en-US" sz="2600" i="1" dirty="0">
              <a:solidFill>
                <a:srgbClr val="000000"/>
              </a:solidFill>
              <a:cs typeface="Calibri"/>
            </a:endParaRPr>
          </a:p>
          <a:p>
            <a:pPr marL="233363" indent="-233363" algn="r">
              <a:buNone/>
            </a:pPr>
            <a:r>
              <a:rPr lang="en-US" sz="2400" i="1" dirty="0">
                <a:solidFill>
                  <a:srgbClr val="000000"/>
                </a:solidFill>
                <a:cs typeface="Calibri"/>
              </a:rPr>
              <a:t>(Smith, Hughes, Engle, &amp; Stein, 2009, p. 549)</a:t>
            </a:r>
          </a:p>
        </p:txBody>
      </p:sp>
    </p:spTree>
    <p:extLst>
      <p:ext uri="{BB962C8B-B14F-4D97-AF65-F5344CB8AC3E}">
        <p14:creationId xmlns:p14="http://schemas.microsoft.com/office/powerpoint/2010/main" val="251392146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888999" y="182743"/>
            <a:ext cx="8255001" cy="681895"/>
          </a:xfrm>
          <a:prstGeom prst="rect">
            <a:avLst/>
          </a:prstGeom>
        </p:spPr>
        <p:txBody>
          <a:bodyPr vert="horz" lIns="91440" tIns="45720" rIns="91440" bIns="45720" rtlCol="0" anchor="ctr">
            <a:noAutofit/>
          </a:bodyPr>
          <a:lstStyle/>
          <a:p>
            <a:pPr lvl="0" algn="ctr">
              <a:spcBef>
                <a:spcPct val="0"/>
              </a:spcBef>
              <a:defRPr/>
            </a:pPr>
            <a:r>
              <a:rPr lang="en-US" sz="3200" b="1" dirty="0" smtClean="0">
                <a:cs typeface="Calibri"/>
              </a:rPr>
              <a:t>Pose Purposeful Questions</a:t>
            </a:r>
            <a:endParaRPr lang="en-US" sz="3200" b="1" dirty="0" smtClean="0">
              <a:ea typeface="Calibri"/>
              <a:cs typeface="Calibri"/>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endParaRPr lang="en-US" sz="2800" dirty="0" smtClean="0">
              <a:solidFill>
                <a:srgbClr val="1F497D"/>
              </a:solidFill>
              <a:latin typeface="Calibri"/>
              <a:cs typeface="Calibri"/>
            </a:endParaRPr>
          </a:p>
          <a:p>
            <a:pPr algn="r"/>
            <a:r>
              <a:rPr lang="en-US" sz="2000" b="1" i="1" dirty="0" smtClean="0">
                <a:solidFill>
                  <a:srgbClr val="1F497D"/>
                </a:solidFill>
                <a:latin typeface="Calibri"/>
                <a:ea typeface="Calibri"/>
                <a:cs typeface="Calibri"/>
              </a:rPr>
              <a:t> </a:t>
            </a:r>
            <a:endParaRPr lang="en-US" sz="2000" i="1" dirty="0" smtClean="0">
              <a:solidFill>
                <a:srgbClr val="1F497D"/>
              </a:solidFill>
              <a:latin typeface="Calibri"/>
              <a:ea typeface="Calibri"/>
              <a:cs typeface="Calibri"/>
            </a:endParaRPr>
          </a:p>
          <a:p>
            <a:pPr marL="457200" indent="-457200">
              <a:buAutoNum type="arabicPeriod"/>
            </a:pPr>
            <a:endParaRPr lang="en-US" sz="2000" i="1" dirty="0" smtClean="0">
              <a:solidFill>
                <a:srgbClr val="1F497D"/>
              </a:solidFill>
              <a:latin typeface="Calibri"/>
              <a:ea typeface="Calibri"/>
              <a:cs typeface="Calibri"/>
            </a:endParaRPr>
          </a:p>
        </p:txBody>
      </p:sp>
      <p:sp>
        <p:nvSpPr>
          <p:cNvPr id="44" name="Rectangle 43"/>
          <p:cNvSpPr/>
          <p:nvPr/>
        </p:nvSpPr>
        <p:spPr>
          <a:xfrm>
            <a:off x="1202537" y="1050557"/>
            <a:ext cx="7941464" cy="2908489"/>
          </a:xfrm>
          <a:prstGeom prst="rect">
            <a:avLst/>
          </a:prstGeom>
        </p:spPr>
        <p:txBody>
          <a:bodyPr wrap="square">
            <a:spAutoFit/>
          </a:bodyPr>
          <a:lstStyle/>
          <a:p>
            <a:pPr marL="114300" indent="-114300">
              <a:spcBef>
                <a:spcPts val="600"/>
              </a:spcBef>
              <a:buNone/>
            </a:pPr>
            <a:r>
              <a:rPr lang="en-US" sz="2800" dirty="0" smtClean="0">
                <a:latin typeface="Calibri"/>
                <a:cs typeface="Calibri"/>
              </a:rPr>
              <a:t>Effective Questions should:</a:t>
            </a:r>
          </a:p>
          <a:p>
            <a:pPr marL="463550" indent="-287338">
              <a:spcBef>
                <a:spcPts val="600"/>
              </a:spcBef>
              <a:buFont typeface="Arial"/>
              <a:buChar char="•"/>
            </a:pPr>
            <a:r>
              <a:rPr lang="en-US" sz="2800" dirty="0" smtClean="0">
                <a:latin typeface="Calibri"/>
                <a:cs typeface="Calibri"/>
              </a:rPr>
              <a:t>Reveal students’ current understandings; </a:t>
            </a:r>
          </a:p>
          <a:p>
            <a:pPr marL="463550" indent="-287338">
              <a:spcBef>
                <a:spcPts val="600"/>
              </a:spcBef>
              <a:buFont typeface="Arial"/>
              <a:buChar char="•"/>
            </a:pPr>
            <a:r>
              <a:rPr lang="en-US" sz="2800" dirty="0" smtClean="0">
                <a:latin typeface="Calibri"/>
                <a:cs typeface="Calibri"/>
              </a:rPr>
              <a:t>Encourage students to explain, elaborate, or clarify their thinking; and</a:t>
            </a:r>
          </a:p>
          <a:p>
            <a:pPr marL="463550" indent="-287338">
              <a:spcBef>
                <a:spcPts val="600"/>
              </a:spcBef>
              <a:buFont typeface="Arial"/>
              <a:buChar char="•"/>
            </a:pPr>
            <a:r>
              <a:rPr lang="en-US" sz="2800" dirty="0" smtClean="0">
                <a:latin typeface="Calibri"/>
                <a:cs typeface="Calibri"/>
              </a:rPr>
              <a:t>Make the mathematics more visible and accessible for student examination and discussion.</a:t>
            </a:r>
            <a:endParaRPr lang="en-US" sz="2800" b="1" i="1" dirty="0" smtClean="0">
              <a:latin typeface="Calibri"/>
              <a:ea typeface="ＭＳ Ｐゴシック" charset="0"/>
              <a:cs typeface="Calibri"/>
            </a:endParaRPr>
          </a:p>
        </p:txBody>
      </p:sp>
      <p:sp>
        <p:nvSpPr>
          <p:cNvPr id="2" name="TextBox 1"/>
          <p:cNvSpPr txBox="1"/>
          <p:nvPr/>
        </p:nvSpPr>
        <p:spPr>
          <a:xfrm>
            <a:off x="1268513" y="4117557"/>
            <a:ext cx="7638380" cy="2647748"/>
          </a:xfrm>
          <a:prstGeom prst="rect">
            <a:avLst/>
          </a:prstGeom>
          <a:solidFill>
            <a:schemeClr val="accent5">
              <a:lumMod val="20000"/>
              <a:lumOff val="80000"/>
            </a:schemeClr>
          </a:solidFill>
        </p:spPr>
        <p:txBody>
          <a:bodyPr wrap="square" rtlCol="0">
            <a:noAutofit/>
          </a:bodyPr>
          <a:lstStyle/>
          <a:p>
            <a:r>
              <a:rPr lang="en-US" sz="2400" b="1" i="1" dirty="0" smtClean="0">
                <a:solidFill>
                  <a:srgbClr val="000000"/>
                </a:solidFill>
                <a:ea typeface="ＭＳ Ｐゴシック" charset="0"/>
                <a:cs typeface="Calibri"/>
              </a:rPr>
              <a:t>Teachers’ </a:t>
            </a:r>
            <a:r>
              <a:rPr lang="en-US" altLang="ja-JP" sz="2400" b="1" i="1" dirty="0" smtClean="0">
                <a:solidFill>
                  <a:srgbClr val="000000"/>
                </a:solidFill>
                <a:ea typeface="ＭＳ Ｐゴシック" charset="0"/>
                <a:cs typeface="Calibri"/>
              </a:rPr>
              <a:t>questions </a:t>
            </a:r>
            <a:r>
              <a:rPr lang="en-US" altLang="ja-JP" sz="2400" b="1" i="1" dirty="0">
                <a:solidFill>
                  <a:srgbClr val="000000"/>
                </a:solidFill>
                <a:ea typeface="ＭＳ Ｐゴシック" charset="0"/>
                <a:cs typeface="Calibri"/>
              </a:rPr>
              <a:t>are crucial </a:t>
            </a:r>
            <a:r>
              <a:rPr lang="en-US" altLang="ja-JP" sz="2400" i="1" dirty="0">
                <a:solidFill>
                  <a:srgbClr val="000000"/>
                </a:solidFill>
                <a:ea typeface="ＭＳ Ｐゴシック" charset="0"/>
                <a:cs typeface="Calibri"/>
              </a:rPr>
              <a:t>in helping students make connections and learn important mathematics </a:t>
            </a:r>
            <a:r>
              <a:rPr lang="en-US" altLang="ja-JP" sz="2400" i="1" dirty="0" smtClean="0">
                <a:solidFill>
                  <a:srgbClr val="000000"/>
                </a:solidFill>
                <a:ea typeface="ＭＳ Ｐゴシック" charset="0"/>
                <a:cs typeface="Calibri"/>
              </a:rPr>
              <a:t>concepts</a:t>
            </a:r>
            <a:r>
              <a:rPr lang="en-US" altLang="ja-JP" sz="2400" i="1" dirty="0">
                <a:solidFill>
                  <a:srgbClr val="000000"/>
                </a:solidFill>
                <a:ea typeface="ＭＳ Ｐゴシック" charset="0"/>
                <a:cs typeface="Calibri"/>
              </a:rPr>
              <a:t>. Teachers need to know how students typically think about particular concepts, how to determine what a particular student or group of students thinks about those ideas, and how to help students deepen their understanding. </a:t>
            </a:r>
          </a:p>
          <a:p>
            <a:pPr algn="r">
              <a:lnSpc>
                <a:spcPct val="120000"/>
              </a:lnSpc>
            </a:pPr>
            <a:r>
              <a:rPr lang="en-US" sz="2000" dirty="0" smtClean="0">
                <a:solidFill>
                  <a:srgbClr val="000000"/>
                </a:solidFill>
                <a:ea typeface="ＭＳ Ｐゴシック" charset="0"/>
                <a:cs typeface="Calibri"/>
              </a:rPr>
              <a:t>(Weiss </a:t>
            </a:r>
            <a:r>
              <a:rPr lang="en-US" sz="2000" dirty="0">
                <a:solidFill>
                  <a:srgbClr val="000000"/>
                </a:solidFill>
                <a:ea typeface="ＭＳ Ｐゴシック" charset="0"/>
                <a:cs typeface="Calibri"/>
              </a:rPr>
              <a:t>&amp; Pasley, </a:t>
            </a:r>
            <a:r>
              <a:rPr lang="en-US" sz="2000" dirty="0" smtClean="0">
                <a:solidFill>
                  <a:srgbClr val="000000"/>
                </a:solidFill>
                <a:ea typeface="ＭＳ Ｐゴシック" charset="0"/>
                <a:cs typeface="Calibri"/>
              </a:rPr>
              <a:t>2004)</a:t>
            </a:r>
            <a:endParaRPr lang="en-US" sz="2000" dirty="0">
              <a:solidFill>
                <a:srgbClr val="000000"/>
              </a:solidFill>
            </a:endParaRPr>
          </a:p>
        </p:txBody>
      </p:sp>
    </p:spTree>
    <p:extLst>
      <p:ext uri="{BB962C8B-B14F-4D97-AF65-F5344CB8AC3E}">
        <p14:creationId xmlns:p14="http://schemas.microsoft.com/office/powerpoint/2010/main" val="303333313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20618" y="274639"/>
            <a:ext cx="7940502" cy="777648"/>
          </a:xfrm>
        </p:spPr>
        <p:txBody>
          <a:bodyPr>
            <a:normAutofit/>
          </a:bodyPr>
          <a:lstStyle/>
          <a:p>
            <a:r>
              <a:rPr lang="en-US" b="1" dirty="0" smtClean="0"/>
              <a:t>Overview of the Session</a:t>
            </a:r>
            <a:endParaRPr lang="en-US" b="1" dirty="0"/>
          </a:p>
        </p:txBody>
      </p:sp>
      <p:sp>
        <p:nvSpPr>
          <p:cNvPr id="5" name="Content Placeholder 4"/>
          <p:cNvSpPr>
            <a:spLocks noGrp="1"/>
          </p:cNvSpPr>
          <p:nvPr>
            <p:ph idx="1"/>
          </p:nvPr>
        </p:nvSpPr>
        <p:spPr>
          <a:xfrm>
            <a:off x="1020618" y="1324430"/>
            <a:ext cx="7940502" cy="4801734"/>
          </a:xfrm>
        </p:spPr>
        <p:txBody>
          <a:bodyPr>
            <a:normAutofit lnSpcReduction="10000"/>
          </a:bodyPr>
          <a:lstStyle/>
          <a:p>
            <a:pPr>
              <a:spcAft>
                <a:spcPts val="1200"/>
              </a:spcAft>
            </a:pPr>
            <a:r>
              <a:rPr lang="en-US" dirty="0" smtClean="0"/>
              <a:t>Solve and discuss the Half of a Whole Task.</a:t>
            </a:r>
          </a:p>
          <a:p>
            <a:pPr>
              <a:spcAft>
                <a:spcPts val="1200"/>
              </a:spcAft>
            </a:pPr>
            <a:r>
              <a:rPr lang="en-US" dirty="0" smtClean="0"/>
              <a:t>Watch a video clip of a third grade teacher facilitating small group work using this task.</a:t>
            </a:r>
          </a:p>
          <a:p>
            <a:pPr>
              <a:spcAft>
                <a:spcPts val="1200"/>
              </a:spcAft>
            </a:pPr>
            <a:r>
              <a:rPr lang="en-US" dirty="0"/>
              <a:t>Discuss </a:t>
            </a:r>
            <a:r>
              <a:rPr lang="en-US" dirty="0" smtClean="0"/>
              <a:t>ways the teacher supports her </a:t>
            </a:r>
            <a:r>
              <a:rPr lang="en-US" dirty="0"/>
              <a:t>students’ learning of </a:t>
            </a:r>
            <a:r>
              <a:rPr lang="en-US" dirty="0" smtClean="0"/>
              <a:t>mathematics.</a:t>
            </a:r>
          </a:p>
          <a:p>
            <a:pPr>
              <a:spcAft>
                <a:spcPts val="1200"/>
              </a:spcAft>
            </a:pPr>
            <a:r>
              <a:rPr lang="en-US" dirty="0" smtClean="0"/>
              <a:t>Connect specific teacher actions seen in the video to the </a:t>
            </a:r>
            <a:r>
              <a:rPr lang="en-US" i="1" dirty="0" smtClean="0"/>
              <a:t>Effective Mathematics </a:t>
            </a:r>
            <a:r>
              <a:rPr lang="en-US" i="1" dirty="0"/>
              <a:t>T</a:t>
            </a:r>
            <a:r>
              <a:rPr lang="en-US" i="1" dirty="0" smtClean="0"/>
              <a:t>eaching Practices.</a:t>
            </a:r>
          </a:p>
        </p:txBody>
      </p:sp>
    </p:spTree>
    <p:extLst>
      <p:ext uri="{BB962C8B-B14F-4D97-AF65-F5344CB8AC3E}">
        <p14:creationId xmlns:p14="http://schemas.microsoft.com/office/powerpoint/2010/main" val="40832276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274638"/>
            <a:ext cx="7940502" cy="726421"/>
          </a:xfrm>
        </p:spPr>
        <p:txBody>
          <a:bodyPr>
            <a:normAutofit/>
          </a:bodyPr>
          <a:lstStyle/>
          <a:p>
            <a:r>
              <a:rPr lang="en-US" sz="3200" dirty="0" smtClean="0"/>
              <a:t>Lens for Watching the Video: Viewing #2</a:t>
            </a:r>
            <a:endParaRPr lang="en-US" sz="3200" dirty="0"/>
          </a:p>
        </p:txBody>
      </p:sp>
      <p:sp>
        <p:nvSpPr>
          <p:cNvPr id="3" name="Content Placeholder 2"/>
          <p:cNvSpPr>
            <a:spLocks noGrp="1"/>
          </p:cNvSpPr>
          <p:nvPr>
            <p:ph idx="1"/>
          </p:nvPr>
        </p:nvSpPr>
        <p:spPr>
          <a:xfrm>
            <a:off x="1498944" y="1268410"/>
            <a:ext cx="7462176" cy="4663237"/>
          </a:xfrm>
        </p:spPr>
        <p:txBody>
          <a:bodyPr>
            <a:normAutofit/>
          </a:bodyPr>
          <a:lstStyle/>
          <a:p>
            <a:pPr marL="0" indent="0">
              <a:spcAft>
                <a:spcPts val="1200"/>
              </a:spcAft>
              <a:buNone/>
            </a:pPr>
            <a:r>
              <a:rPr lang="en-US" dirty="0">
                <a:solidFill>
                  <a:srgbClr val="000000"/>
                </a:solidFill>
                <a:cs typeface="Calibri"/>
              </a:rPr>
              <a:t>As you</a:t>
            </a:r>
            <a:r>
              <a:rPr lang="en-US" dirty="0" smtClean="0">
                <a:solidFill>
                  <a:srgbClr val="000000"/>
                </a:solidFill>
                <a:cs typeface="Calibri"/>
              </a:rPr>
              <a:t> re-watch </a:t>
            </a:r>
            <a:r>
              <a:rPr lang="en-US" dirty="0">
                <a:solidFill>
                  <a:srgbClr val="000000"/>
                </a:solidFill>
                <a:cs typeface="Calibri"/>
              </a:rPr>
              <a:t>the </a:t>
            </a:r>
            <a:r>
              <a:rPr lang="en-US" dirty="0" smtClean="0">
                <a:solidFill>
                  <a:srgbClr val="000000"/>
                </a:solidFill>
                <a:cs typeface="Calibri"/>
              </a:rPr>
              <a:t>video clip, pay particular attention to:</a:t>
            </a:r>
          </a:p>
          <a:p>
            <a:pPr marL="233363" indent="-233363">
              <a:spcAft>
                <a:spcPts val="1200"/>
              </a:spcAft>
            </a:pPr>
            <a:r>
              <a:rPr lang="en-US" dirty="0">
                <a:solidFill>
                  <a:srgbClr val="000000"/>
                </a:solidFill>
                <a:cs typeface="Calibri"/>
              </a:rPr>
              <a:t>T</a:t>
            </a:r>
            <a:r>
              <a:rPr lang="en-US" dirty="0" smtClean="0">
                <a:solidFill>
                  <a:srgbClr val="000000"/>
                </a:solidFill>
                <a:cs typeface="Calibri"/>
              </a:rPr>
              <a:t>he ways in which Ms. Brooks facilitated meaningful mathematical discourse, and</a:t>
            </a:r>
          </a:p>
          <a:p>
            <a:pPr marL="233363" indent="-233363">
              <a:spcAft>
                <a:spcPts val="1200"/>
              </a:spcAft>
            </a:pPr>
            <a:r>
              <a:rPr lang="en-US" dirty="0">
                <a:solidFill>
                  <a:srgbClr val="000000"/>
                </a:solidFill>
                <a:cs typeface="Calibri"/>
              </a:rPr>
              <a:t>T</a:t>
            </a:r>
            <a:r>
              <a:rPr lang="en-US" dirty="0" smtClean="0">
                <a:solidFill>
                  <a:srgbClr val="000000"/>
                </a:solidFill>
                <a:cs typeface="Calibri"/>
              </a:rPr>
              <a:t>he questions asked by Ms. Brooks.</a:t>
            </a:r>
          </a:p>
          <a:p>
            <a:pPr marL="620713" lvl="1" indent="-233363">
              <a:buNone/>
            </a:pPr>
            <a:endParaRPr lang="en-US" sz="2000" i="1" dirty="0" smtClean="0">
              <a:solidFill>
                <a:srgbClr val="000000"/>
              </a:solidFill>
              <a:cs typeface="Calibri"/>
            </a:endParaRPr>
          </a:p>
          <a:p>
            <a:pPr marL="0" indent="0">
              <a:buNone/>
            </a:pPr>
            <a:r>
              <a:rPr lang="en-US" i="1" dirty="0" smtClean="0">
                <a:solidFill>
                  <a:srgbClr val="000000"/>
                </a:solidFill>
                <a:cs typeface="Calibri"/>
              </a:rPr>
              <a:t>Be </a:t>
            </a:r>
            <a:r>
              <a:rPr lang="en-US" i="1" dirty="0">
                <a:solidFill>
                  <a:srgbClr val="000000"/>
                </a:solidFill>
                <a:cs typeface="Calibri"/>
              </a:rPr>
              <a:t>prepared to give examples and to cite line numbers from the transcript to support your </a:t>
            </a:r>
            <a:r>
              <a:rPr lang="en-US" i="1" dirty="0" smtClean="0">
                <a:solidFill>
                  <a:srgbClr val="000000"/>
                </a:solidFill>
                <a:cs typeface="Calibri"/>
              </a:rPr>
              <a:t>observations.</a:t>
            </a:r>
            <a:endParaRPr lang="en-US" i="1" dirty="0">
              <a:solidFill>
                <a:srgbClr val="000000"/>
              </a:solidFill>
              <a:cs typeface="Calibri"/>
            </a:endParaRPr>
          </a:p>
        </p:txBody>
      </p:sp>
    </p:spTree>
    <p:extLst>
      <p:ext uri="{BB962C8B-B14F-4D97-AF65-F5344CB8AC3E}">
        <p14:creationId xmlns:p14="http://schemas.microsoft.com/office/powerpoint/2010/main" val="33219865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165411" y="1240117"/>
            <a:ext cx="7613183" cy="3750236"/>
          </a:xfrm>
          <a:solidFill>
            <a:schemeClr val="tx2">
              <a:lumMod val="50000"/>
            </a:schemeClr>
          </a:solidFill>
          <a:ln>
            <a:noFill/>
          </a:ln>
          <a:effectLst>
            <a:outerShdw blurRad="50800" dist="38100" dir="2700000">
              <a:srgbClr val="000000">
                <a:alpha val="43000"/>
              </a:srgbClr>
            </a:outerShdw>
          </a:effectLst>
        </p:spPr>
        <p:txBody>
          <a:bodyPr anchor="ctr">
            <a:noAutofit/>
          </a:bodyPr>
          <a:lstStyle/>
          <a:p>
            <a:pPr algn="ctr"/>
            <a:r>
              <a:rPr lang="en-US" sz="3600" dirty="0" smtClean="0">
                <a:solidFill>
                  <a:srgbClr val="FFFFFF"/>
                </a:solidFill>
              </a:rPr>
              <a:t>Applying Ideas to </a:t>
            </a:r>
            <a:br>
              <a:rPr lang="en-US" sz="3600" dirty="0" smtClean="0">
                <a:solidFill>
                  <a:srgbClr val="FFFFFF"/>
                </a:solidFill>
              </a:rPr>
            </a:br>
            <a:r>
              <a:rPr lang="en-US" sz="3600" dirty="0" smtClean="0">
                <a:solidFill>
                  <a:srgbClr val="FFFFFF"/>
                </a:solidFill>
              </a:rPr>
              <a:t>Your Own Classroom </a:t>
            </a:r>
            <a:endParaRPr lang="en-US" sz="3600" dirty="0">
              <a:solidFill>
                <a:srgbClr val="FFFFFF"/>
              </a:solidFill>
              <a:cs typeface="Calibri"/>
            </a:endParaRPr>
          </a:p>
        </p:txBody>
      </p:sp>
    </p:spTree>
    <p:extLst>
      <p:ext uri="{BB962C8B-B14F-4D97-AF65-F5344CB8AC3E}">
        <p14:creationId xmlns:p14="http://schemas.microsoft.com/office/powerpoint/2010/main" val="210700092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41208" y="520531"/>
            <a:ext cx="8302792" cy="5142457"/>
          </a:xfrm>
        </p:spPr>
        <p:txBody>
          <a:bodyPr anchor="ctr">
            <a:noAutofit/>
          </a:bodyPr>
          <a:lstStyle/>
          <a:p>
            <a:pPr marL="0" indent="0" algn="ctr">
              <a:lnSpc>
                <a:spcPct val="110000"/>
              </a:lnSpc>
              <a:buNone/>
            </a:pPr>
            <a:r>
              <a:rPr lang="en-US" sz="3200" dirty="0" smtClean="0">
                <a:ea typeface="Calibri"/>
                <a:cs typeface="Calibri"/>
              </a:rPr>
              <a:t>As you reflect on the </a:t>
            </a:r>
            <a:br>
              <a:rPr lang="en-US" sz="3200" dirty="0" smtClean="0">
                <a:ea typeface="Calibri"/>
                <a:cs typeface="Calibri"/>
              </a:rPr>
            </a:br>
            <a:r>
              <a:rPr lang="en-US" sz="3200" i="1" dirty="0" smtClean="0"/>
              <a:t>Effective Mathematics Teaching Practices</a:t>
            </a:r>
            <a:r>
              <a:rPr lang="en-US" sz="3200" dirty="0" smtClean="0">
                <a:ea typeface="Calibri"/>
                <a:cs typeface="Calibri"/>
              </a:rPr>
              <a:t> examined in this session, identify one or two ideas or insights that you might apply to your own classroom instruction.</a:t>
            </a:r>
            <a:endParaRPr lang="en-US" sz="3200" dirty="0"/>
          </a:p>
        </p:txBody>
      </p:sp>
    </p:spTree>
    <p:extLst>
      <p:ext uri="{BB962C8B-B14F-4D97-AF65-F5344CB8AC3E}">
        <p14:creationId xmlns:p14="http://schemas.microsoft.com/office/powerpoint/2010/main" val="2628839614"/>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214874"/>
            <a:ext cx="7940502" cy="681597"/>
          </a:xfrm>
        </p:spPr>
        <p:txBody>
          <a:bodyPr>
            <a:normAutofit/>
          </a:bodyPr>
          <a:lstStyle/>
          <a:p>
            <a:r>
              <a:rPr lang="en-US" sz="3200" b="1" dirty="0" smtClean="0"/>
              <a:t>Effective Mathematics Teaching Practices</a:t>
            </a:r>
            <a:endParaRPr lang="en-US" sz="3200" b="1" dirty="0"/>
          </a:p>
        </p:txBody>
      </p:sp>
      <p:sp>
        <p:nvSpPr>
          <p:cNvPr id="3" name="Content Placeholder 2"/>
          <p:cNvSpPr>
            <a:spLocks noGrp="1"/>
          </p:cNvSpPr>
          <p:nvPr>
            <p:ph idx="1"/>
          </p:nvPr>
        </p:nvSpPr>
        <p:spPr>
          <a:xfrm>
            <a:off x="1297116" y="1006624"/>
            <a:ext cx="7742401" cy="5198980"/>
          </a:xfrm>
          <a:solidFill>
            <a:schemeClr val="accent5">
              <a:lumMod val="40000"/>
              <a:lumOff val="60000"/>
            </a:schemeClr>
          </a:solidFill>
        </p:spPr>
        <p:txBody>
          <a:bodyPr>
            <a:noAutofit/>
          </a:bodyPr>
          <a:lstStyle/>
          <a:p>
            <a:pPr marL="409575" lvl="0" indent="-409575">
              <a:spcAft>
                <a:spcPts val="600"/>
              </a:spcAft>
              <a:buFont typeface="+mj-lt"/>
              <a:buAutoNum type="arabicPeriod"/>
            </a:pPr>
            <a:r>
              <a:rPr lang="en-US" sz="2600" dirty="0">
                <a:solidFill>
                  <a:srgbClr val="000000"/>
                </a:solidFill>
                <a:cs typeface="Calibri"/>
              </a:rPr>
              <a:t>Establish mathematics goals to focus learning.</a:t>
            </a:r>
          </a:p>
          <a:p>
            <a:pPr marL="409575" lvl="0" indent="-409575">
              <a:spcAft>
                <a:spcPts val="600"/>
              </a:spcAft>
              <a:buFont typeface="+mj-lt"/>
              <a:buAutoNum type="arabicPeriod"/>
            </a:pPr>
            <a:r>
              <a:rPr lang="en-US" sz="2600" dirty="0">
                <a:solidFill>
                  <a:srgbClr val="000000"/>
                </a:solidFill>
                <a:cs typeface="Calibri"/>
              </a:rPr>
              <a:t>Implement tasks that promote reasoning </a:t>
            </a:r>
            <a:r>
              <a:rPr lang="en-US" sz="2600" dirty="0" smtClean="0">
                <a:solidFill>
                  <a:srgbClr val="000000"/>
                </a:solidFill>
                <a:cs typeface="Calibri"/>
              </a:rPr>
              <a:t>and problem </a:t>
            </a:r>
            <a:r>
              <a:rPr lang="en-US" sz="2600" dirty="0">
                <a:solidFill>
                  <a:srgbClr val="000000"/>
                </a:solidFill>
                <a:cs typeface="Calibri"/>
              </a:rPr>
              <a:t>solving. </a:t>
            </a:r>
          </a:p>
          <a:p>
            <a:pPr marL="409575" lvl="0" indent="-409575">
              <a:spcAft>
                <a:spcPts val="600"/>
              </a:spcAft>
              <a:buFont typeface="+mj-lt"/>
              <a:buAutoNum type="arabicPeriod"/>
            </a:pPr>
            <a:r>
              <a:rPr lang="en-US" sz="2600" dirty="0">
                <a:solidFill>
                  <a:srgbClr val="000000"/>
                </a:solidFill>
                <a:cs typeface="Calibri"/>
              </a:rPr>
              <a:t>Use and connect mathematical representations.</a:t>
            </a:r>
          </a:p>
          <a:p>
            <a:pPr marL="409575" lvl="0" indent="-409575">
              <a:spcAft>
                <a:spcPts val="600"/>
              </a:spcAft>
              <a:buFont typeface="+mj-lt"/>
              <a:buAutoNum type="arabicPeriod"/>
            </a:pPr>
            <a:r>
              <a:rPr lang="en-US" sz="2600" dirty="0">
                <a:solidFill>
                  <a:srgbClr val="000000"/>
                </a:solidFill>
                <a:cs typeface="Calibri"/>
              </a:rPr>
              <a:t>Facilitate meaningful mathematical discourse</a:t>
            </a:r>
            <a:r>
              <a:rPr lang="en-US" sz="2600" i="1" dirty="0">
                <a:solidFill>
                  <a:srgbClr val="000000"/>
                </a:solidFill>
                <a:cs typeface="Calibri"/>
              </a:rPr>
              <a:t>. </a:t>
            </a:r>
          </a:p>
          <a:p>
            <a:pPr marL="409575" lvl="0" indent="-409575">
              <a:spcAft>
                <a:spcPts val="600"/>
              </a:spcAft>
              <a:buFont typeface="+mj-lt"/>
              <a:buAutoNum type="arabicPeriod"/>
            </a:pPr>
            <a:r>
              <a:rPr lang="en-US" sz="2600" dirty="0">
                <a:solidFill>
                  <a:srgbClr val="000000"/>
                </a:solidFill>
                <a:cs typeface="Calibri"/>
              </a:rPr>
              <a:t>Pose purposeful questions.</a:t>
            </a:r>
          </a:p>
          <a:p>
            <a:pPr marL="409575" lvl="0" indent="-409575">
              <a:spcAft>
                <a:spcPts val="600"/>
              </a:spcAft>
              <a:buFont typeface="+mj-lt"/>
              <a:buAutoNum type="arabicPeriod"/>
            </a:pPr>
            <a:r>
              <a:rPr lang="en-US" sz="2600" dirty="0">
                <a:solidFill>
                  <a:srgbClr val="000000"/>
                </a:solidFill>
                <a:cs typeface="Calibri"/>
              </a:rPr>
              <a:t>Build procedural </a:t>
            </a:r>
            <a:r>
              <a:rPr lang="en-US" sz="2600" spc="-40" dirty="0">
                <a:solidFill>
                  <a:srgbClr val="000000"/>
                </a:solidFill>
                <a:cs typeface="Calibri"/>
              </a:rPr>
              <a:t>fluency</a:t>
            </a:r>
            <a:r>
              <a:rPr lang="en-US" sz="2600" dirty="0">
                <a:solidFill>
                  <a:srgbClr val="000000"/>
                </a:solidFill>
                <a:cs typeface="Calibri"/>
              </a:rPr>
              <a:t> </a:t>
            </a:r>
            <a:r>
              <a:rPr lang="en-US" sz="2600" spc="-40" dirty="0">
                <a:solidFill>
                  <a:srgbClr val="000000"/>
                </a:solidFill>
                <a:cs typeface="Calibri"/>
              </a:rPr>
              <a:t>from </a:t>
            </a:r>
            <a:r>
              <a:rPr lang="en-US" sz="2600" spc="-40" dirty="0" smtClean="0">
                <a:solidFill>
                  <a:srgbClr val="000000"/>
                </a:solidFill>
                <a:cs typeface="Calibri"/>
              </a:rPr>
              <a:t>conceptual understanding</a:t>
            </a:r>
            <a:r>
              <a:rPr lang="en-US" sz="2600" spc="-40" dirty="0">
                <a:solidFill>
                  <a:srgbClr val="000000"/>
                </a:solidFill>
                <a:cs typeface="Calibri"/>
              </a:rPr>
              <a:t>.</a:t>
            </a:r>
          </a:p>
          <a:p>
            <a:pPr marL="409575" lvl="0" indent="-409575">
              <a:spcAft>
                <a:spcPts val="600"/>
              </a:spcAft>
              <a:buFont typeface="+mj-lt"/>
              <a:buAutoNum type="arabicPeriod"/>
            </a:pPr>
            <a:r>
              <a:rPr lang="en-US" sz="2600" spc="-50" dirty="0">
                <a:solidFill>
                  <a:srgbClr val="000000"/>
                </a:solidFill>
                <a:cs typeface="Calibri"/>
              </a:rPr>
              <a:t>Support</a:t>
            </a:r>
            <a:r>
              <a:rPr lang="en-US" sz="2600" dirty="0">
                <a:solidFill>
                  <a:srgbClr val="000000"/>
                </a:solidFill>
                <a:cs typeface="Calibri"/>
              </a:rPr>
              <a:t> productive struggle in </a:t>
            </a:r>
            <a:r>
              <a:rPr lang="en-US" sz="2600" spc="-20" dirty="0" smtClean="0">
                <a:solidFill>
                  <a:srgbClr val="000000"/>
                </a:solidFill>
                <a:cs typeface="Calibri"/>
              </a:rPr>
              <a:t>learning</a:t>
            </a:r>
            <a:r>
              <a:rPr lang="en-US" sz="2600" dirty="0" smtClean="0">
                <a:solidFill>
                  <a:srgbClr val="000000"/>
                </a:solidFill>
                <a:cs typeface="Calibri"/>
              </a:rPr>
              <a:t> </a:t>
            </a:r>
            <a:r>
              <a:rPr lang="en-US" sz="2600" spc="-50" dirty="0" smtClean="0">
                <a:solidFill>
                  <a:srgbClr val="000000"/>
                </a:solidFill>
                <a:cs typeface="Calibri"/>
              </a:rPr>
              <a:t>mathematics</a:t>
            </a:r>
            <a:r>
              <a:rPr lang="en-US" sz="2600" dirty="0" smtClean="0">
                <a:solidFill>
                  <a:srgbClr val="000000"/>
                </a:solidFill>
                <a:cs typeface="Calibri"/>
              </a:rPr>
              <a:t>.</a:t>
            </a:r>
            <a:endParaRPr lang="en-US" sz="2600" dirty="0">
              <a:solidFill>
                <a:srgbClr val="000000"/>
              </a:solidFill>
              <a:cs typeface="Calibri"/>
            </a:endParaRPr>
          </a:p>
          <a:p>
            <a:pPr marL="409575" lvl="0" indent="-409575">
              <a:spcAft>
                <a:spcPts val="600"/>
              </a:spcAft>
              <a:buFont typeface="+mj-lt"/>
              <a:buAutoNum type="arabicPeriod"/>
            </a:pPr>
            <a:r>
              <a:rPr lang="en-US" sz="2600" dirty="0">
                <a:solidFill>
                  <a:srgbClr val="000000"/>
                </a:solidFill>
                <a:cs typeface="Calibri"/>
              </a:rPr>
              <a:t>Elicit and use evidence of student thinking</a:t>
            </a:r>
            <a:r>
              <a:rPr lang="en-US" sz="2600" dirty="0" smtClean="0">
                <a:solidFill>
                  <a:srgbClr val="000000"/>
                </a:solidFill>
                <a:cs typeface="Calibri"/>
              </a:rPr>
              <a:t>.</a:t>
            </a:r>
            <a:endParaRPr lang="en-US" sz="2600" dirty="0">
              <a:solidFill>
                <a:srgbClr val="000000"/>
              </a:solidFill>
              <a:cs typeface="Calibri"/>
            </a:endParaRPr>
          </a:p>
        </p:txBody>
      </p:sp>
      <p:sp>
        <p:nvSpPr>
          <p:cNvPr id="4" name="TextBox 3"/>
          <p:cNvSpPr txBox="1"/>
          <p:nvPr/>
        </p:nvSpPr>
        <p:spPr>
          <a:xfrm>
            <a:off x="1125855" y="6205604"/>
            <a:ext cx="7970385" cy="584775"/>
          </a:xfrm>
          <a:prstGeom prst="rect">
            <a:avLst/>
          </a:prstGeom>
          <a:solidFill>
            <a:schemeClr val="bg1"/>
          </a:solidFill>
        </p:spPr>
        <p:txBody>
          <a:bodyPr wrap="square" rtlCol="0">
            <a:spAutoFit/>
          </a:bodyPr>
          <a:lstStyle/>
          <a:p>
            <a:pPr algn="r"/>
            <a:r>
              <a:rPr lang="en-US" sz="1600" dirty="0" smtClean="0"/>
              <a:t>National Council of Teachers of Mathematics. (2014). </a:t>
            </a:r>
            <a:r>
              <a:rPr lang="en-US" sz="1600" i="1" dirty="0" smtClean="0"/>
              <a:t>Principles to actions: </a:t>
            </a:r>
            <a:br>
              <a:rPr lang="en-US" sz="1600" i="1" dirty="0" smtClean="0"/>
            </a:br>
            <a:r>
              <a:rPr lang="en-US" sz="1600" i="1" dirty="0" smtClean="0"/>
              <a:t>Ensuring mathematical success for all</a:t>
            </a:r>
            <a:r>
              <a:rPr lang="en-US" sz="1600" dirty="0" smtClean="0"/>
              <a:t>. Reston, VA: Author. </a:t>
            </a:r>
            <a:endParaRPr lang="en-US" sz="1600" dirty="0"/>
          </a:p>
        </p:txBody>
      </p:sp>
    </p:spTree>
    <p:extLst>
      <p:ext uri="{BB962C8B-B14F-4D97-AF65-F5344CB8AC3E}">
        <p14:creationId xmlns:p14="http://schemas.microsoft.com/office/powerpoint/2010/main" val="279049335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Untitled-1.psd"/>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1855847" y="2230405"/>
            <a:ext cx="6398759" cy="1727679"/>
          </a:xfrm>
          <a:prstGeom prst="rect">
            <a:avLst/>
          </a:prstGeom>
          <a:noFill/>
          <a:ln w="9525">
            <a:noFill/>
            <a:miter lim="800000"/>
            <a:headEnd/>
            <a:tailEnd/>
          </a:ln>
        </p:spPr>
      </p:pic>
    </p:spTree>
    <p:extLst>
      <p:ext uri="{BB962C8B-B14F-4D97-AF65-F5344CB8AC3E}">
        <p14:creationId xmlns:p14="http://schemas.microsoft.com/office/powerpoint/2010/main" val="9473774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274638"/>
            <a:ext cx="7940502" cy="726421"/>
          </a:xfrm>
        </p:spPr>
        <p:txBody>
          <a:bodyPr>
            <a:normAutofit/>
          </a:bodyPr>
          <a:lstStyle/>
          <a:p>
            <a:r>
              <a:rPr lang="en-US" sz="3200" dirty="0" smtClean="0"/>
              <a:t>References</a:t>
            </a:r>
            <a:endParaRPr lang="en-US" sz="3200" dirty="0"/>
          </a:p>
        </p:txBody>
      </p:sp>
      <p:sp>
        <p:nvSpPr>
          <p:cNvPr id="3" name="Content Placeholder 2"/>
          <p:cNvSpPr>
            <a:spLocks noGrp="1"/>
          </p:cNvSpPr>
          <p:nvPr>
            <p:ph idx="1"/>
          </p:nvPr>
        </p:nvSpPr>
        <p:spPr>
          <a:xfrm>
            <a:off x="1271032" y="1199057"/>
            <a:ext cx="7690088" cy="4467412"/>
          </a:xfrm>
        </p:spPr>
        <p:txBody>
          <a:bodyPr>
            <a:normAutofit/>
          </a:bodyPr>
          <a:lstStyle/>
          <a:p>
            <a:pPr marL="280988" indent="-280988">
              <a:spcAft>
                <a:spcPts val="1200"/>
              </a:spcAft>
              <a:buNone/>
            </a:pPr>
            <a:r>
              <a:rPr lang="en-US" sz="2400" dirty="0" smtClean="0">
                <a:solidFill>
                  <a:srgbClr val="000000"/>
                </a:solidFill>
                <a:cs typeface="Calibri"/>
              </a:rPr>
              <a:t>National Council of Teachers of Mathematics. (2014). </a:t>
            </a:r>
            <a:r>
              <a:rPr lang="en-US" sz="2400" i="1" dirty="0" smtClean="0">
                <a:solidFill>
                  <a:srgbClr val="000000"/>
                </a:solidFill>
                <a:cs typeface="Calibri"/>
              </a:rPr>
              <a:t>Principles to actions: Ensuring mathematical success for all</a:t>
            </a:r>
            <a:r>
              <a:rPr lang="en-US" sz="2400" dirty="0" smtClean="0">
                <a:solidFill>
                  <a:srgbClr val="000000"/>
                </a:solidFill>
                <a:cs typeface="Calibri"/>
              </a:rPr>
              <a:t>. Reston, VA: Author. </a:t>
            </a:r>
          </a:p>
          <a:p>
            <a:pPr marL="280988" indent="-280988">
              <a:spcAft>
                <a:spcPts val="1200"/>
              </a:spcAft>
              <a:buNone/>
            </a:pPr>
            <a:r>
              <a:rPr lang="en-US" sz="2400" dirty="0" smtClean="0"/>
              <a:t>National Governors Association Center for Best Practices and Council of Chief State School Officers. (2010). </a:t>
            </a:r>
            <a:r>
              <a:rPr lang="en-US" sz="2400" i="1" dirty="0" smtClean="0"/>
              <a:t>Common core state standards for mathematics. </a:t>
            </a:r>
            <a:r>
              <a:rPr lang="en-US" sz="2400" dirty="0" smtClean="0"/>
              <a:t>Washington, DC: Authors.</a:t>
            </a:r>
          </a:p>
          <a:p>
            <a:pPr marL="280988" indent="-280988">
              <a:spcAft>
                <a:spcPts val="1200"/>
              </a:spcAft>
              <a:buNone/>
            </a:pPr>
            <a:r>
              <a:rPr lang="en-US" sz="2400" dirty="0" smtClean="0">
                <a:solidFill>
                  <a:srgbClr val="000000"/>
                </a:solidFill>
                <a:cs typeface="Calibri"/>
              </a:rPr>
              <a:t>Watanabe, T. (1996). Ben’s understanding of one-half. </a:t>
            </a:r>
            <a:r>
              <a:rPr lang="en-US" sz="2400" i="1" dirty="0" smtClean="0">
                <a:solidFill>
                  <a:srgbClr val="000000"/>
                </a:solidFill>
                <a:cs typeface="Calibri"/>
              </a:rPr>
              <a:t>Teaching Children Mathematics</a:t>
            </a:r>
            <a:r>
              <a:rPr lang="en-US" sz="2400" dirty="0" smtClean="0">
                <a:solidFill>
                  <a:srgbClr val="000000"/>
                </a:solidFill>
                <a:cs typeface="Calibri"/>
              </a:rPr>
              <a:t>, </a:t>
            </a:r>
            <a:r>
              <a:rPr lang="en-US" sz="2400" i="1" dirty="0" smtClean="0">
                <a:solidFill>
                  <a:srgbClr val="000000"/>
                </a:solidFill>
                <a:cs typeface="Calibri"/>
              </a:rPr>
              <a:t>2</a:t>
            </a:r>
            <a:r>
              <a:rPr lang="en-US" sz="2400" dirty="0" smtClean="0">
                <a:solidFill>
                  <a:srgbClr val="000000"/>
                </a:solidFill>
                <a:cs typeface="Calibri"/>
              </a:rPr>
              <a:t>(8), 460-464.</a:t>
            </a:r>
            <a:endParaRPr lang="en-US" sz="2400" dirty="0">
              <a:solidFill>
                <a:srgbClr val="000000"/>
              </a:solidFill>
              <a:cs typeface="Calibri"/>
            </a:endParaRPr>
          </a:p>
        </p:txBody>
      </p:sp>
    </p:spTree>
    <p:extLst>
      <p:ext uri="{BB962C8B-B14F-4D97-AF65-F5344CB8AC3E}">
        <p14:creationId xmlns:p14="http://schemas.microsoft.com/office/powerpoint/2010/main" val="13220629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060824" y="182743"/>
            <a:ext cx="8083176"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0000"/>
                </a:solidFill>
                <a:latin typeface="+mj-lt"/>
                <a:cs typeface="Verdana"/>
              </a:rPr>
              <a:t>Teaching and Learning Principle</a:t>
            </a:r>
            <a:endParaRPr lang="en-US" sz="3200" b="1" dirty="0" smtClean="0">
              <a:solidFill>
                <a:srgbClr val="000000"/>
              </a:solidFill>
              <a:latin typeface="+mj-lt"/>
              <a:ea typeface="Verdana" pitchFamily="34" charset="0"/>
              <a:cs typeface="Verdana"/>
            </a:endParaRPr>
          </a:p>
        </p:txBody>
      </p:sp>
      <p:sp>
        <p:nvSpPr>
          <p:cNvPr id="6" name="Rectangle 3"/>
          <p:cNvSpPr txBox="1">
            <a:spLocks noChangeArrowheads="1"/>
          </p:cNvSpPr>
          <p:nvPr/>
        </p:nvSpPr>
        <p:spPr>
          <a:xfrm>
            <a:off x="1060824" y="1460119"/>
            <a:ext cx="7908658" cy="4191000"/>
          </a:xfrm>
          <a:prstGeom prst="rect">
            <a:avLst/>
          </a:prstGeom>
          <a:solidFill>
            <a:srgbClr val="DBEEF4"/>
          </a:solidFill>
          <a:ln>
            <a:noFill/>
          </a:ln>
        </p:spPr>
        <p:txBody>
          <a:bodyPr vert="horz" lIns="91440" tIns="45720" rIns="91440" bIns="45720" rtlCol="0">
            <a:noAutofit/>
          </a:bodyPr>
          <a:lstStyle/>
          <a:p>
            <a:pPr>
              <a:spcBef>
                <a:spcPts val="600"/>
              </a:spcBef>
            </a:pPr>
            <a:endParaRPr lang="en-US" sz="1400" dirty="0" smtClean="0">
              <a:solidFill>
                <a:srgbClr val="000000"/>
              </a:solidFill>
              <a:cs typeface="Verdana"/>
            </a:endParaRPr>
          </a:p>
          <a:p>
            <a:pPr>
              <a:spcBef>
                <a:spcPts val="600"/>
              </a:spcBef>
            </a:pPr>
            <a:r>
              <a:rPr lang="en-US" sz="2800" dirty="0" smtClean="0">
                <a:solidFill>
                  <a:srgbClr val="000000"/>
                </a:solidFill>
                <a:cs typeface="Verdana"/>
              </a:rPr>
              <a:t>An excellent mathematics program requires effective teaching that engages students in meaningful learning through individual and collaborative experiences that promote their ability to make sense of mathematical ideas and reason mathematically.</a:t>
            </a:r>
            <a:endParaRPr lang="en-US" sz="2800" dirty="0">
              <a:solidFill>
                <a:srgbClr val="000000"/>
              </a:solidFill>
              <a:cs typeface="Verdana"/>
            </a:endParaRPr>
          </a:p>
        </p:txBody>
      </p:sp>
      <p:sp>
        <p:nvSpPr>
          <p:cNvPr id="3" name="TextBox 2"/>
          <p:cNvSpPr txBox="1"/>
          <p:nvPr/>
        </p:nvSpPr>
        <p:spPr>
          <a:xfrm>
            <a:off x="2458065" y="4743177"/>
            <a:ext cx="6420465" cy="584775"/>
          </a:xfrm>
          <a:prstGeom prst="rect">
            <a:avLst/>
          </a:prstGeom>
          <a:noFill/>
        </p:spPr>
        <p:txBody>
          <a:bodyPr wrap="square" rtlCol="0">
            <a:spAutoFit/>
          </a:bodyPr>
          <a:lstStyle/>
          <a:p>
            <a:pPr algn="r"/>
            <a:r>
              <a:rPr lang="en-US" sz="1600" dirty="0" smtClean="0"/>
              <a:t>National Council of Teachers of Mathematics. (2014). </a:t>
            </a:r>
            <a:r>
              <a:rPr lang="en-US" sz="1600" i="1" dirty="0" smtClean="0"/>
              <a:t>Principles to actions: Ensuring mathematical success for all</a:t>
            </a:r>
            <a:r>
              <a:rPr lang="en-US" sz="1600" dirty="0" smtClean="0"/>
              <a:t>. Reston, VA: Author.  (p. 7)</a:t>
            </a:r>
            <a:endParaRPr lang="en-US" sz="1600" dirty="0"/>
          </a:p>
        </p:txBody>
      </p:sp>
    </p:spTree>
    <p:extLst>
      <p:ext uri="{BB962C8B-B14F-4D97-AF65-F5344CB8AC3E}">
        <p14:creationId xmlns:p14="http://schemas.microsoft.com/office/powerpoint/2010/main" val="406071587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165411" y="1240116"/>
            <a:ext cx="7765781" cy="3893673"/>
          </a:xfrm>
          <a:solidFill>
            <a:schemeClr val="tx2">
              <a:lumMod val="50000"/>
            </a:schemeClr>
          </a:solidFill>
          <a:ln>
            <a:noFill/>
          </a:ln>
          <a:effectLst>
            <a:outerShdw blurRad="50800" dist="38100" dir="2700000">
              <a:srgbClr val="000000">
                <a:alpha val="43000"/>
              </a:srgbClr>
            </a:outerShdw>
          </a:effectLst>
        </p:spPr>
        <p:txBody>
          <a:bodyPr anchor="ctr">
            <a:noAutofit/>
          </a:bodyPr>
          <a:lstStyle/>
          <a:p>
            <a:pPr algn="ctr"/>
            <a:r>
              <a:rPr lang="en-US" sz="3600" dirty="0" smtClean="0">
                <a:solidFill>
                  <a:srgbClr val="FFFFFF"/>
                </a:solidFill>
                <a:cs typeface="Calibri"/>
              </a:rPr>
              <a:t>Half of a Whole Task</a:t>
            </a:r>
          </a:p>
        </p:txBody>
      </p:sp>
    </p:spTree>
    <p:extLst>
      <p:ext uri="{BB962C8B-B14F-4D97-AF65-F5344CB8AC3E}">
        <p14:creationId xmlns:p14="http://schemas.microsoft.com/office/powerpoint/2010/main" val="195520442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rcRect/>
          <a:stretch>
            <a:fillRect/>
          </a:stretch>
        </p:blipFill>
        <p:spPr bwMode="auto">
          <a:xfrm>
            <a:off x="1331080" y="2205162"/>
            <a:ext cx="7404737" cy="4215583"/>
          </a:xfrm>
          <a:prstGeom prst="rect">
            <a:avLst/>
          </a:prstGeom>
          <a:noFill/>
          <a:ln w="9525">
            <a:noFill/>
            <a:miter lim="800000"/>
            <a:headEnd/>
            <a:tailEnd/>
          </a:ln>
        </p:spPr>
      </p:pic>
      <p:sp>
        <p:nvSpPr>
          <p:cNvPr id="9" name="Title 1"/>
          <p:cNvSpPr txBox="1">
            <a:spLocks/>
          </p:cNvSpPr>
          <p:nvPr/>
        </p:nvSpPr>
        <p:spPr>
          <a:xfrm>
            <a:off x="1060824" y="182744"/>
            <a:ext cx="8083176" cy="570922"/>
          </a:xfrm>
          <a:prstGeom prst="rect">
            <a:avLst/>
          </a:prstGeom>
        </p:spPr>
        <p:txBody>
          <a:bodyPr vert="horz" lIns="91440" tIns="45720" rIns="91440" bIns="45720" rtlCol="0" anchor="ctr">
            <a:noAutofit/>
          </a:bodyPr>
          <a:lstStyle/>
          <a:p>
            <a:pPr lvl="0" algn="ctr">
              <a:spcBef>
                <a:spcPct val="0"/>
              </a:spcBef>
              <a:defRPr/>
            </a:pPr>
            <a:r>
              <a:rPr lang="en-US" sz="3200" b="1" dirty="0" smtClean="0"/>
              <a:t>The Half of a Whole Task</a:t>
            </a:r>
            <a:endParaRPr lang="en-US" sz="3200" b="1" dirty="0" smtClean="0">
              <a:solidFill>
                <a:srgbClr val="000000"/>
              </a:solidFill>
              <a:latin typeface="+mj-lt"/>
              <a:ea typeface="Calibri"/>
              <a:cs typeface="Calibri"/>
            </a:endParaRPr>
          </a:p>
        </p:txBody>
      </p:sp>
      <p:sp>
        <p:nvSpPr>
          <p:cNvPr id="5" name="Content Placeholder 4"/>
          <p:cNvSpPr txBox="1">
            <a:spLocks/>
          </p:cNvSpPr>
          <p:nvPr/>
        </p:nvSpPr>
        <p:spPr>
          <a:xfrm>
            <a:off x="1060823" y="813541"/>
            <a:ext cx="8097131" cy="1475363"/>
          </a:xfrm>
          <a:prstGeom prst="rect">
            <a:avLst/>
          </a:prstGeom>
        </p:spPr>
        <p:txBody>
          <a:bodyPr vert="horz" lIns="91440" tIns="45720" rIns="91440" bIns="45720" rtlCol="0">
            <a:noAutofit/>
          </a:bodyPr>
          <a:lstStyle/>
          <a:p>
            <a:r>
              <a:rPr lang="en-US" sz="2000" dirty="0" smtClean="0"/>
              <a:t>Identify all of the figures that have one half shaded. Be prepared to explain how you know that one half of the figure is shaded. Write a written description giving your reason why a figure is showing halves. If a figure does not show one half shaded explain why the figure is not showing halves.                  </a:t>
            </a:r>
            <a:endParaRPr lang="en-US" sz="2000" dirty="0"/>
          </a:p>
        </p:txBody>
      </p:sp>
      <p:sp>
        <p:nvSpPr>
          <p:cNvPr id="10" name="Content Placeholder 4"/>
          <p:cNvSpPr txBox="1">
            <a:spLocks/>
          </p:cNvSpPr>
          <p:nvPr/>
        </p:nvSpPr>
        <p:spPr>
          <a:xfrm>
            <a:off x="4270224" y="6322409"/>
            <a:ext cx="4831911" cy="535591"/>
          </a:xfrm>
          <a:prstGeom prst="rect">
            <a:avLst/>
          </a:prstGeom>
          <a:solidFill>
            <a:srgbClr val="FFFFFF"/>
          </a:solidFill>
        </p:spPr>
        <p:txBody>
          <a:bodyPr vert="horz" lIns="91440" tIns="45720" rIns="91440" bIns="45720" rtlCol="0" anchor="ctr">
            <a:noAutofit/>
          </a:bodyPr>
          <a:lstStyle/>
          <a:p>
            <a:pPr marL="342900" indent="-342900" algn="r">
              <a:spcBef>
                <a:spcPct val="20000"/>
              </a:spcBef>
              <a:spcAft>
                <a:spcPts val="1200"/>
              </a:spcAft>
            </a:pPr>
            <a:r>
              <a:rPr kumimoji="0" lang="en-US" sz="1600" b="0" i="0" u="none" strike="noStrike" kern="1200" cap="none" spc="0" normalizeH="0" baseline="0" noProof="0" dirty="0" smtClean="0">
                <a:ln>
                  <a:noFill/>
                </a:ln>
                <a:effectLst/>
                <a:uLnTx/>
                <a:uFillTx/>
              </a:rPr>
              <a:t>(Adapted from Watanabe</a:t>
            </a:r>
            <a:r>
              <a:rPr lang="en-US" sz="1600" dirty="0"/>
              <a:t>,</a:t>
            </a:r>
            <a:r>
              <a:rPr lang="en-US" sz="1600" noProof="0" dirty="0" smtClean="0"/>
              <a:t> </a:t>
            </a:r>
            <a:r>
              <a:rPr kumimoji="0" lang="en-US" sz="1600" b="0" i="0" u="none" strike="noStrike" kern="1200" cap="none" spc="0" normalizeH="0" noProof="0" dirty="0" smtClean="0">
                <a:ln>
                  <a:noFill/>
                </a:ln>
                <a:effectLst/>
                <a:uLnTx/>
                <a:uFillTx/>
              </a:rPr>
              <a:t>1996, p. 461)</a:t>
            </a:r>
            <a:endParaRPr kumimoji="0" lang="en-US" sz="1600" b="0" i="0" u="none" strike="noStrike" kern="1200" cap="none" spc="0" normalizeH="0" baseline="0" noProof="0" dirty="0" smtClean="0">
              <a:ln>
                <a:noFill/>
              </a:ln>
              <a:effectLst/>
              <a:uLnTx/>
              <a:uFillTx/>
            </a:endParaRPr>
          </a:p>
        </p:txBody>
      </p:sp>
    </p:spTree>
    <p:extLst>
      <p:ext uri="{BB962C8B-B14F-4D97-AF65-F5344CB8AC3E}">
        <p14:creationId xmlns:p14="http://schemas.microsoft.com/office/powerpoint/2010/main" val="257178074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060824" y="182743"/>
            <a:ext cx="8083176" cy="1143000"/>
          </a:xfrm>
          <a:prstGeom prst="rect">
            <a:avLst/>
          </a:prstGeom>
        </p:spPr>
        <p:txBody>
          <a:bodyPr vert="horz" lIns="91440" tIns="45720" rIns="91440" bIns="45720" rtlCol="0" anchor="ctr">
            <a:noAutofit/>
          </a:bodyPr>
          <a:lstStyle/>
          <a:p>
            <a:pPr lvl="0" algn="ctr">
              <a:spcBef>
                <a:spcPct val="0"/>
              </a:spcBef>
              <a:defRPr/>
            </a:pPr>
            <a:r>
              <a:rPr lang="en-US" sz="3200" b="1" dirty="0" smtClean="0"/>
              <a:t>The Half of a Whole Task</a:t>
            </a:r>
            <a:endParaRPr lang="en-US" sz="3200" b="1" dirty="0" smtClean="0">
              <a:solidFill>
                <a:srgbClr val="000000"/>
              </a:solidFill>
              <a:latin typeface="+mj-lt"/>
              <a:ea typeface="Calibri"/>
              <a:cs typeface="Calibri"/>
            </a:endParaRPr>
          </a:p>
        </p:txBody>
      </p:sp>
      <p:sp>
        <p:nvSpPr>
          <p:cNvPr id="7" name="Content Placeholder 4"/>
          <p:cNvSpPr txBox="1">
            <a:spLocks/>
          </p:cNvSpPr>
          <p:nvPr/>
        </p:nvSpPr>
        <p:spPr>
          <a:xfrm>
            <a:off x="1020618" y="1574800"/>
            <a:ext cx="7940502" cy="4551364"/>
          </a:xfrm>
          <a:prstGeom prst="rect">
            <a:avLst/>
          </a:prstGeom>
        </p:spPr>
        <p:txBody>
          <a:bodyPr vert="horz" lIns="91440" tIns="45720" rIns="91440" bIns="45720" rtlCol="0">
            <a:normAutofit/>
          </a:bodyPr>
          <a:lstStyle/>
          <a:p>
            <a:pPr marL="342900" indent="-342900">
              <a:spcBef>
                <a:spcPct val="20000"/>
              </a:spcBef>
              <a:spcAft>
                <a:spcPts val="2400"/>
              </a:spcAft>
              <a:buFont typeface="Arial"/>
              <a:buChar char="•"/>
            </a:pPr>
            <a:r>
              <a:rPr lang="en-US" sz="2800" dirty="0" smtClean="0"/>
              <a:t>What do students need to know and be able to do in order to engage with the task?</a:t>
            </a:r>
          </a:p>
          <a:p>
            <a:pPr marL="342900" marR="0" lvl="0" indent="-342900" algn="l" defTabSz="457200" rtl="0" eaLnBrk="1" fontAlgn="auto" latinLnBrk="0" hangingPunct="1">
              <a:lnSpc>
                <a:spcPct val="100000"/>
              </a:lnSpc>
              <a:spcBef>
                <a:spcPct val="20000"/>
              </a:spcBef>
              <a:spcAft>
                <a:spcPts val="2400"/>
              </a:spcAft>
              <a:buClrTx/>
              <a:buSzTx/>
              <a:buFont typeface="Arial"/>
              <a:buChar char="•"/>
              <a:tabLst/>
              <a:defRPr/>
            </a:pPr>
            <a:r>
              <a:rPr kumimoji="0" lang="en-US" sz="2800" b="0" i="0" u="none" strike="noStrike" kern="1200" cap="none" spc="0" normalizeH="0" baseline="0" noProof="0" dirty="0" smtClean="0">
                <a:ln>
                  <a:noFill/>
                </a:ln>
                <a:effectLst/>
                <a:uLnTx/>
                <a:uFillTx/>
              </a:rPr>
              <a:t>What mathematical ideas does the task provide </a:t>
            </a:r>
            <a:r>
              <a:rPr lang="en-US" sz="2800" dirty="0" smtClean="0"/>
              <a:t>an </a:t>
            </a:r>
            <a:r>
              <a:rPr kumimoji="0" lang="en-US" sz="2800" b="0" i="0" u="none" strike="noStrike" kern="1200" cap="none" spc="0" normalizeH="0" baseline="0" noProof="0" dirty="0" smtClean="0">
                <a:ln>
                  <a:noFill/>
                </a:ln>
                <a:effectLst/>
                <a:uLnTx/>
                <a:uFillTx/>
              </a:rPr>
              <a:t>opportunity</a:t>
            </a:r>
            <a:r>
              <a:rPr kumimoji="0" lang="en-US" sz="2800" b="0" i="0" u="none" strike="noStrike" kern="1200" cap="none" spc="0" normalizeH="0" noProof="0" dirty="0" smtClean="0">
                <a:ln>
                  <a:noFill/>
                </a:ln>
                <a:effectLst/>
                <a:uLnTx/>
                <a:uFillTx/>
              </a:rPr>
              <a:t> for students to learn?</a:t>
            </a:r>
            <a:endParaRPr kumimoji="0" lang="en-US" sz="2800" b="0" i="0" u="none" strike="noStrike" kern="1200" cap="none" spc="0" normalizeH="0" baseline="0" noProof="0" dirty="0" smtClean="0">
              <a:ln>
                <a:noFill/>
              </a:ln>
              <a:effectLst/>
              <a:uLnTx/>
              <a:uFillTx/>
            </a:endParaRPr>
          </a:p>
        </p:txBody>
      </p:sp>
    </p:spTree>
    <p:extLst>
      <p:ext uri="{BB962C8B-B14F-4D97-AF65-F5344CB8AC3E}">
        <p14:creationId xmlns:p14="http://schemas.microsoft.com/office/powerpoint/2010/main" val="257178074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165411" y="1240116"/>
            <a:ext cx="7765781" cy="3893673"/>
          </a:xfrm>
          <a:solidFill>
            <a:schemeClr val="tx2">
              <a:lumMod val="50000"/>
            </a:schemeClr>
          </a:solidFill>
          <a:ln>
            <a:noFill/>
          </a:ln>
          <a:effectLst>
            <a:outerShdw blurRad="50800" dist="38100" dir="2700000">
              <a:srgbClr val="000000">
                <a:alpha val="43000"/>
              </a:srgbClr>
            </a:outerShdw>
          </a:effectLst>
        </p:spPr>
        <p:txBody>
          <a:bodyPr anchor="ctr">
            <a:noAutofit/>
          </a:bodyPr>
          <a:lstStyle/>
          <a:p>
            <a:pPr algn="ctr"/>
            <a:r>
              <a:rPr lang="en-US" sz="3600" dirty="0" smtClean="0">
                <a:solidFill>
                  <a:srgbClr val="FFFFFF"/>
                </a:solidFill>
                <a:cs typeface="Calibri"/>
              </a:rPr>
              <a:t>Ms. Brooks Learning Goals and Connections to the </a:t>
            </a:r>
          </a:p>
          <a:p>
            <a:pPr algn="ctr"/>
            <a:r>
              <a:rPr lang="en-US" sz="3600" i="1" dirty="0" smtClean="0">
                <a:solidFill>
                  <a:srgbClr val="FFFFFF"/>
                </a:solidFill>
                <a:cs typeface="Calibri"/>
              </a:rPr>
              <a:t>Common Core State Standards</a:t>
            </a:r>
            <a:endParaRPr lang="en-US" sz="3200" i="1" dirty="0">
              <a:solidFill>
                <a:srgbClr val="FFFFFF"/>
              </a:solidFill>
            </a:endParaRPr>
          </a:p>
        </p:txBody>
      </p:sp>
    </p:spTree>
    <p:extLst>
      <p:ext uri="{BB962C8B-B14F-4D97-AF65-F5344CB8AC3E}">
        <p14:creationId xmlns:p14="http://schemas.microsoft.com/office/powerpoint/2010/main" val="410866002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888999" y="182743"/>
            <a:ext cx="8255001" cy="1043444"/>
          </a:xfrm>
          <a:prstGeom prst="rect">
            <a:avLst/>
          </a:prstGeom>
        </p:spPr>
        <p:txBody>
          <a:bodyPr vert="horz" lIns="91440" tIns="45720" rIns="91440" bIns="45720" rtlCol="0" anchor="ctr">
            <a:noAutofit/>
          </a:bodyPr>
          <a:lstStyle/>
          <a:p>
            <a:pPr lvl="0" algn="ctr">
              <a:spcBef>
                <a:spcPct val="0"/>
              </a:spcBef>
              <a:defRPr/>
            </a:pPr>
            <a:r>
              <a:rPr lang="en-US" sz="3200" b="1" dirty="0" smtClean="0">
                <a:cs typeface="Calibri"/>
              </a:rPr>
              <a:t>Establish Mathematics Goals </a:t>
            </a:r>
            <a:br>
              <a:rPr lang="en-US" sz="3200" b="1" dirty="0" smtClean="0">
                <a:cs typeface="Calibri"/>
              </a:rPr>
            </a:br>
            <a:r>
              <a:rPr lang="en-US" sz="3200" b="1" dirty="0" smtClean="0">
                <a:cs typeface="Calibri"/>
              </a:rPr>
              <a:t>to Focus Learning</a:t>
            </a:r>
            <a:endParaRPr lang="en-US" sz="3200" b="1" dirty="0" smtClean="0">
              <a:ea typeface="Calibri"/>
              <a:cs typeface="Calibri"/>
            </a:endParaRPr>
          </a:p>
        </p:txBody>
      </p:sp>
      <p:sp>
        <p:nvSpPr>
          <p:cNvPr id="6" name="Rectangle 3"/>
          <p:cNvSpPr txBox="1">
            <a:spLocks noChangeArrowheads="1"/>
          </p:cNvSpPr>
          <p:nvPr/>
        </p:nvSpPr>
        <p:spPr>
          <a:xfrm>
            <a:off x="1323975" y="1581150"/>
            <a:ext cx="7286625" cy="4191000"/>
          </a:xfrm>
          <a:prstGeom prst="rect">
            <a:avLst/>
          </a:prstGeom>
        </p:spPr>
        <p:txBody>
          <a:bodyPr vert="horz" lIns="91440" tIns="45720" rIns="91440" bIns="45720" rtlCol="0">
            <a:noAutofit/>
          </a:bodyPr>
          <a:lstStyle/>
          <a:p>
            <a:endParaRPr lang="en-US" sz="2800" dirty="0" smtClean="0">
              <a:solidFill>
                <a:srgbClr val="1F497D"/>
              </a:solidFill>
              <a:latin typeface="Calibri"/>
              <a:cs typeface="Calibri"/>
            </a:endParaRPr>
          </a:p>
          <a:p>
            <a:pPr algn="r"/>
            <a:r>
              <a:rPr lang="en-US" sz="2000" b="1" i="1" dirty="0" smtClean="0">
                <a:solidFill>
                  <a:srgbClr val="1F497D"/>
                </a:solidFill>
                <a:latin typeface="Calibri"/>
                <a:ea typeface="Calibri"/>
                <a:cs typeface="Calibri"/>
              </a:rPr>
              <a:t> </a:t>
            </a:r>
            <a:endParaRPr lang="en-US" sz="2000" i="1" dirty="0" smtClean="0">
              <a:solidFill>
                <a:srgbClr val="1F497D"/>
              </a:solidFill>
              <a:latin typeface="Calibri"/>
              <a:ea typeface="Calibri"/>
              <a:cs typeface="Calibri"/>
            </a:endParaRPr>
          </a:p>
          <a:p>
            <a:pPr marL="457200" indent="-457200">
              <a:buAutoNum type="arabicPeriod"/>
            </a:pPr>
            <a:endParaRPr lang="en-US" sz="2000" i="1" dirty="0" smtClean="0">
              <a:solidFill>
                <a:srgbClr val="1F497D"/>
              </a:solidFill>
              <a:latin typeface="Calibri"/>
              <a:ea typeface="Calibri"/>
              <a:cs typeface="Calibri"/>
            </a:endParaRPr>
          </a:p>
        </p:txBody>
      </p:sp>
      <p:sp>
        <p:nvSpPr>
          <p:cNvPr id="44" name="Rectangle 43"/>
          <p:cNvSpPr/>
          <p:nvPr/>
        </p:nvSpPr>
        <p:spPr>
          <a:xfrm>
            <a:off x="1080764" y="1307247"/>
            <a:ext cx="8022700" cy="3139321"/>
          </a:xfrm>
          <a:prstGeom prst="rect">
            <a:avLst/>
          </a:prstGeom>
        </p:spPr>
        <p:txBody>
          <a:bodyPr wrap="square">
            <a:spAutoFit/>
          </a:bodyPr>
          <a:lstStyle/>
          <a:p>
            <a:pPr marL="114300" indent="-114300">
              <a:spcBef>
                <a:spcPts val="600"/>
              </a:spcBef>
              <a:spcAft>
                <a:spcPts val="1200"/>
              </a:spcAft>
              <a:buNone/>
            </a:pPr>
            <a:r>
              <a:rPr lang="en-US" sz="2800" dirty="0" smtClean="0">
                <a:latin typeface="Calibri"/>
                <a:cs typeface="Calibri"/>
              </a:rPr>
              <a:t>Learning Goals should:</a:t>
            </a:r>
          </a:p>
          <a:p>
            <a:pPr marL="295275" indent="-295275">
              <a:spcAft>
                <a:spcPts val="1200"/>
              </a:spcAft>
              <a:buFont typeface="Arial"/>
              <a:buChar char="•"/>
            </a:pPr>
            <a:r>
              <a:rPr lang="en-US" sz="2800" dirty="0" smtClean="0"/>
              <a:t>clearly </a:t>
            </a:r>
            <a:r>
              <a:rPr lang="en-US" sz="2800" dirty="0"/>
              <a:t>state what it is students are to learn and understand about mathematics as the result of instruction;</a:t>
            </a:r>
          </a:p>
          <a:p>
            <a:pPr marL="295275" indent="-295275">
              <a:spcAft>
                <a:spcPts val="1200"/>
              </a:spcAft>
              <a:buFont typeface="Arial"/>
              <a:buChar char="•"/>
            </a:pPr>
            <a:r>
              <a:rPr lang="en-US" sz="2800" dirty="0"/>
              <a:t>be situated within learning progressions; and</a:t>
            </a:r>
          </a:p>
          <a:p>
            <a:pPr marL="295275" indent="-295275">
              <a:spcAft>
                <a:spcPts val="1200"/>
              </a:spcAft>
              <a:buFont typeface="Arial"/>
              <a:buChar char="•"/>
            </a:pPr>
            <a:r>
              <a:rPr lang="en-US" sz="2800" dirty="0"/>
              <a:t>frame the decisions teachers make during a lesson</a:t>
            </a:r>
            <a:r>
              <a:rPr lang="en-US" sz="2800" dirty="0" smtClean="0"/>
              <a:t>.</a:t>
            </a:r>
            <a:endParaRPr lang="en-US" sz="2800" dirty="0"/>
          </a:p>
        </p:txBody>
      </p:sp>
      <p:sp>
        <p:nvSpPr>
          <p:cNvPr id="2" name="TextBox 1"/>
          <p:cNvSpPr txBox="1"/>
          <p:nvPr/>
        </p:nvSpPr>
        <p:spPr>
          <a:xfrm>
            <a:off x="1026885" y="4745397"/>
            <a:ext cx="7941464" cy="1261884"/>
          </a:xfrm>
          <a:prstGeom prst="rect">
            <a:avLst/>
          </a:prstGeom>
          <a:solidFill>
            <a:schemeClr val="accent5">
              <a:lumMod val="20000"/>
              <a:lumOff val="80000"/>
            </a:schemeClr>
          </a:solidFill>
        </p:spPr>
        <p:txBody>
          <a:bodyPr wrap="square" rtlCol="0">
            <a:spAutoFit/>
          </a:bodyPr>
          <a:lstStyle/>
          <a:p>
            <a:pPr marL="114300" indent="0">
              <a:buNone/>
            </a:pPr>
            <a:r>
              <a:rPr lang="en-US" sz="2800" i="1" dirty="0" smtClean="0"/>
              <a:t>“Formulating </a:t>
            </a:r>
            <a:r>
              <a:rPr lang="en-US" sz="2800" i="1" dirty="0"/>
              <a:t>clear, explicit learning goals sets the stage for everything else.”</a:t>
            </a:r>
            <a:r>
              <a:rPr lang="en-US" sz="2400" i="1" dirty="0"/>
              <a:t> </a:t>
            </a:r>
          </a:p>
          <a:p>
            <a:pPr marL="114300" indent="0" algn="r">
              <a:buNone/>
            </a:pPr>
            <a:r>
              <a:rPr lang="en-US" sz="2000" dirty="0"/>
              <a:t>(Hiebert, Morris, Berk, &amp; Janssen, 2007, p.57)</a:t>
            </a:r>
          </a:p>
        </p:txBody>
      </p:sp>
    </p:spTree>
    <p:extLst>
      <p:ext uri="{BB962C8B-B14F-4D97-AF65-F5344CB8AC3E}">
        <p14:creationId xmlns:p14="http://schemas.microsoft.com/office/powerpoint/2010/main" val="317675963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b="1" dirty="0" smtClean="0"/>
              <a:t>Ms. Brooks’ </a:t>
            </a:r>
            <a:br>
              <a:rPr lang="en-US" b="1" dirty="0" smtClean="0"/>
            </a:br>
            <a:r>
              <a:rPr lang="en-US" b="1" dirty="0" smtClean="0"/>
              <a:t>Mathematics Learning Goals</a:t>
            </a:r>
            <a:endParaRPr lang="en-US" b="1" dirty="0"/>
          </a:p>
        </p:txBody>
      </p:sp>
      <p:sp>
        <p:nvSpPr>
          <p:cNvPr id="5" name="Content Placeholder 4"/>
          <p:cNvSpPr>
            <a:spLocks noGrp="1"/>
          </p:cNvSpPr>
          <p:nvPr>
            <p:ph idx="1"/>
          </p:nvPr>
        </p:nvSpPr>
        <p:spPr>
          <a:xfrm>
            <a:off x="1020618" y="1530930"/>
            <a:ext cx="7858370" cy="4595233"/>
          </a:xfrm>
        </p:spPr>
        <p:txBody>
          <a:bodyPr>
            <a:noAutofit/>
          </a:bodyPr>
          <a:lstStyle/>
          <a:p>
            <a:pPr marL="0" indent="0">
              <a:spcAft>
                <a:spcPts val="600"/>
              </a:spcAft>
              <a:buNone/>
            </a:pPr>
            <a:r>
              <a:rPr lang="en-US" sz="2400" dirty="0" smtClean="0"/>
              <a:t>Students will understand that:</a:t>
            </a:r>
            <a:endParaRPr lang="en-US" sz="2400" dirty="0"/>
          </a:p>
          <a:p>
            <a:pPr>
              <a:spcAft>
                <a:spcPts val="600"/>
              </a:spcAft>
            </a:pPr>
            <a:r>
              <a:rPr lang="en-US" sz="2400" dirty="0"/>
              <a:t>A fraction describes the division of a </a:t>
            </a:r>
            <a:r>
              <a:rPr lang="en-US" sz="2400" dirty="0" smtClean="0"/>
              <a:t>whole region or area </a:t>
            </a:r>
            <a:r>
              <a:rPr lang="en-US" sz="2400" dirty="0"/>
              <a:t>into equal parts. </a:t>
            </a:r>
          </a:p>
          <a:p>
            <a:pPr>
              <a:spcAft>
                <a:spcPts val="600"/>
              </a:spcAft>
            </a:pPr>
            <a:r>
              <a:rPr lang="en-US" sz="2400" dirty="0"/>
              <a:t>A fraction is relative to the size of the </a:t>
            </a:r>
            <a:r>
              <a:rPr lang="en-US" sz="2400" dirty="0" smtClean="0"/>
              <a:t>whole unit. </a:t>
            </a:r>
            <a:endParaRPr lang="en-US" sz="2400" dirty="0"/>
          </a:p>
          <a:p>
            <a:pPr>
              <a:spcAft>
                <a:spcPts val="600"/>
              </a:spcAft>
            </a:pPr>
            <a:r>
              <a:rPr lang="en-US" sz="2400" dirty="0"/>
              <a:t>If the numerator is half the quantity in the denominator then the fraction is equal to a half. </a:t>
            </a:r>
          </a:p>
          <a:p>
            <a:pPr>
              <a:spcAft>
                <a:spcPts val="600"/>
              </a:spcAft>
            </a:pPr>
            <a:r>
              <a:rPr lang="en-US" sz="2400" dirty="0" smtClean="0"/>
              <a:t>Fractions </a:t>
            </a:r>
            <a:r>
              <a:rPr lang="en-US" sz="2400" dirty="0"/>
              <a:t>have an infinite number of equivalent forms, </a:t>
            </a:r>
            <a:r>
              <a:rPr lang="en-US" sz="2400" dirty="0" smtClean="0"/>
              <a:t>regardless </a:t>
            </a:r>
            <a:r>
              <a:rPr lang="en-US" sz="2400" dirty="0"/>
              <a:t>of </a:t>
            </a:r>
            <a:r>
              <a:rPr lang="en-US" sz="2400" dirty="0" smtClean="0"/>
              <a:t>whether or not the pieces </a:t>
            </a:r>
            <a:r>
              <a:rPr lang="en-US" sz="2400" dirty="0"/>
              <a:t>of the </a:t>
            </a:r>
            <a:r>
              <a:rPr lang="en-US" sz="2400" dirty="0" smtClean="0"/>
              <a:t>whole unit are adjacent.  </a:t>
            </a:r>
            <a:r>
              <a:rPr lang="en-US" sz="2400" dirty="0"/>
              <a:t>	</a:t>
            </a:r>
          </a:p>
          <a:p>
            <a:pPr marL="0" indent="0">
              <a:spcAft>
                <a:spcPts val="600"/>
              </a:spcAft>
              <a:buNone/>
            </a:pPr>
            <a:endParaRPr lang="en-US" sz="2400" dirty="0" smtClean="0"/>
          </a:p>
        </p:txBody>
      </p:sp>
    </p:spTree>
    <p:extLst>
      <p:ext uri="{BB962C8B-B14F-4D97-AF65-F5344CB8AC3E}">
        <p14:creationId xmlns:p14="http://schemas.microsoft.com/office/powerpoint/2010/main" val="367974149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P2A-5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2705</TotalTime>
  <Words>2334</Words>
  <Application>Microsoft Macintosh PowerPoint</Application>
  <PresentationFormat>On-screen Show (4:3)</PresentationFormat>
  <Paragraphs>312</Paragraphs>
  <Slides>25</Slides>
  <Notes>25</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P2A-55</vt:lpstr>
      <vt:lpstr>PowerPoint Presentation</vt:lpstr>
      <vt:lpstr>Overview of the Session</vt:lpstr>
      <vt:lpstr>PowerPoint Presentation</vt:lpstr>
      <vt:lpstr>PowerPoint Presentation</vt:lpstr>
      <vt:lpstr>PowerPoint Presentation</vt:lpstr>
      <vt:lpstr>PowerPoint Presentation</vt:lpstr>
      <vt:lpstr>PowerPoint Presentation</vt:lpstr>
      <vt:lpstr>PowerPoint Presentation</vt:lpstr>
      <vt:lpstr>Ms. Brooks’  Mathematics Learning Goals</vt:lpstr>
      <vt:lpstr>Connections to the CCSSM Grade 3 Standards for Mathematical Content</vt:lpstr>
      <vt:lpstr>Connections to the CCSSM  Standards for Mathematical Practice</vt:lpstr>
      <vt:lpstr>PowerPoint Presentation</vt:lpstr>
      <vt:lpstr>Context of the Video Clip</vt:lpstr>
      <vt:lpstr>Lens for Watching the Video: Viewing #1</vt:lpstr>
      <vt:lpstr>PowerPoint Presentation</vt:lpstr>
      <vt:lpstr>Effective Mathematics Teaching Practices</vt:lpstr>
      <vt:lpstr>Effective Mathematics Teaching Practices</vt:lpstr>
      <vt:lpstr>PowerPoint Presentation</vt:lpstr>
      <vt:lpstr>PowerPoint Presentation</vt:lpstr>
      <vt:lpstr>Lens for Watching the Video: Viewing #2</vt:lpstr>
      <vt:lpstr>PowerPoint Presentation</vt:lpstr>
      <vt:lpstr>PowerPoint Presentation</vt:lpstr>
      <vt:lpstr>Effective Mathematics Teaching Practices</vt:lpstr>
      <vt:lpstr>PowerPoint Presentation</vt:lpstr>
      <vt:lpstr>References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dh</dc:creator>
  <cp:lastModifiedBy>dh</cp:lastModifiedBy>
  <cp:revision>380</cp:revision>
  <dcterms:created xsi:type="dcterms:W3CDTF">2015-03-25T15:43:28Z</dcterms:created>
  <dcterms:modified xsi:type="dcterms:W3CDTF">2015-04-10T00:27:25Z</dcterms:modified>
</cp:coreProperties>
</file>