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9"/>
  </p:notesMasterIdLst>
  <p:sldIdLst>
    <p:sldId id="297" r:id="rId2"/>
    <p:sldId id="256" r:id="rId3"/>
    <p:sldId id="278" r:id="rId4"/>
    <p:sldId id="295" r:id="rId5"/>
    <p:sldId id="330" r:id="rId6"/>
    <p:sldId id="317" r:id="rId7"/>
    <p:sldId id="266" r:id="rId8"/>
    <p:sldId id="311" r:id="rId9"/>
    <p:sldId id="264" r:id="rId10"/>
    <p:sldId id="304" r:id="rId11"/>
    <p:sldId id="312" r:id="rId12"/>
    <p:sldId id="265" r:id="rId13"/>
    <p:sldId id="298" r:id="rId14"/>
    <p:sldId id="325" r:id="rId15"/>
    <p:sldId id="267" r:id="rId16"/>
    <p:sldId id="334" r:id="rId17"/>
    <p:sldId id="340" r:id="rId18"/>
    <p:sldId id="339" r:id="rId19"/>
    <p:sldId id="269" r:id="rId20"/>
    <p:sldId id="273" r:id="rId21"/>
    <p:sldId id="293" r:id="rId22"/>
    <p:sldId id="275" r:id="rId23"/>
    <p:sldId id="285" r:id="rId24"/>
    <p:sldId id="291" r:id="rId25"/>
    <p:sldId id="286" r:id="rId26"/>
    <p:sldId id="332" r:id="rId27"/>
    <p:sldId id="268" r:id="rId28"/>
    <p:sldId id="335" r:id="rId29"/>
    <p:sldId id="292" r:id="rId30"/>
    <p:sldId id="338" r:id="rId31"/>
    <p:sldId id="341" r:id="rId32"/>
    <p:sldId id="342" r:id="rId33"/>
    <p:sldId id="345" r:id="rId34"/>
    <p:sldId id="343" r:id="rId35"/>
    <p:sldId id="336" r:id="rId36"/>
    <p:sldId id="337" r:id="rId37"/>
    <p:sldId id="261"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xmlns:mv="urn:schemas-microsoft-com:mac:vml" xmlns:mc="http://schemas.openxmlformats.org/markup-compatibility/2006">
        <p15:guide id="1" orient="horz" pos="2160">
          <p15:clr>
            <a:srgbClr val="A4A3A4"/>
          </p15:clr>
        </p15:guide>
        <p15:guide id="2" pos="2880">
          <p15:clr>
            <a:srgbClr val="A4A3A4"/>
          </p15:clr>
        </p15:guide>
      </p15:sldGuideLst>
    </p:ext>
    <p:ext uri="{2D200454-40CA-4A62-9FC3-DE9A4176ACB9}">
      <p15:notesGuideLst xmlns:p15="http://schemas.microsoft.com/office/powerpoint/2012/main" xmlns="" xmlns:mv="urn:schemas-microsoft-com:mac:vml" xmlns:mc="http://schemas.openxmlformats.org/markup-compatibility/2006">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y Hillen" initials="AH" lastIdx="41" clrIdx="0"/>
  <p:cmAuthor id="1" name="Vicki Bill" initials="" lastIdx="3" clrIdx="1"/>
  <p:cmAuthor id="2" name="dh"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C49C4"/>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61" autoAdjust="0"/>
    <p:restoredTop sz="53757" autoAdjust="0"/>
  </p:normalViewPr>
  <p:slideViewPr>
    <p:cSldViewPr snapToGrid="0" snapToObjects="1">
      <p:cViewPr>
        <p:scale>
          <a:sx n="112" d="100"/>
          <a:sy n="112" d="100"/>
        </p:scale>
        <p:origin x="-440" y="-104"/>
      </p:cViewPr>
      <p:guideLst>
        <p:guide orient="horz" pos="2160"/>
        <p:guide pos="2880"/>
      </p:guideLst>
    </p:cSldViewPr>
  </p:slideViewPr>
  <p:notesTextViewPr>
    <p:cViewPr>
      <p:scale>
        <a:sx n="125" d="100"/>
        <a:sy n="125" d="100"/>
      </p:scale>
      <p:origin x="0" y="1936"/>
    </p:cViewPr>
  </p:notesTextViewPr>
  <p:sorterViewPr>
    <p:cViewPr>
      <p:scale>
        <a:sx n="158" d="100"/>
        <a:sy n="158" d="100"/>
      </p:scale>
      <p:origin x="0" y="6096"/>
    </p:cViewPr>
  </p:sorterViewPr>
  <p:notesViewPr>
    <p:cSldViewPr snapToGrid="0" snapToObjects="1">
      <p:cViewPr>
        <p:scale>
          <a:sx n="121" d="100"/>
          <a:sy n="121" d="100"/>
        </p:scale>
        <p:origin x="-2824" y="79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commentAuthors" Target="commentAuthors.xml"/><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0460E9-3F44-7C4F-9F0F-50EB60CDAA9E}" type="datetimeFigureOut">
              <a:rPr lang="en-US" smtClean="0"/>
              <a:pPr/>
              <a:t>11/30/15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9F3DE2-FB79-A444-9137-F017C8010924}" type="slidenum">
              <a:rPr lang="en-US" smtClean="0"/>
              <a:pPr/>
              <a:t>‹#›</a:t>
            </a:fld>
            <a:endParaRPr lang="en-US"/>
          </a:p>
        </p:txBody>
      </p:sp>
    </p:spTree>
    <p:extLst>
      <p:ext uri="{BB962C8B-B14F-4D97-AF65-F5344CB8AC3E}">
        <p14:creationId xmlns:p14="http://schemas.microsoft.com/office/powerpoint/2010/main" val="6102436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www.nctm.org/PrinciplestoActions/"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19851" y="4343400"/>
            <a:ext cx="5982873" cy="4114800"/>
          </a:xfrm>
        </p:spPr>
        <p:txBody>
          <a:bodyPr>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1" dirty="0" smtClean="0"/>
              <a:t>Background</a:t>
            </a:r>
          </a:p>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smtClean="0"/>
              <a:t>It is suggested that teachers have some familiarity with the Effective Mathematics Teaching Practices prior to engaging in this focused professional learning module.</a:t>
            </a:r>
            <a:r>
              <a:rPr lang="en-US" sz="1100" baseline="0" dirty="0" smtClean="0"/>
              <a:t> NCTM developed three </a:t>
            </a:r>
            <a:r>
              <a:rPr lang="en-US" sz="1100" dirty="0" smtClean="0"/>
              <a:t>modules</a:t>
            </a:r>
            <a:r>
              <a:rPr lang="en-US" sz="1100" baseline="0" dirty="0" smtClean="0"/>
              <a:t> </a:t>
            </a:r>
            <a:r>
              <a:rPr lang="en-US" sz="1100" dirty="0" smtClean="0"/>
              <a:t>that provide an overview of the Teaching and Learning Principle</a:t>
            </a:r>
            <a:r>
              <a:rPr lang="en-US" sz="1100" baseline="0" dirty="0" smtClean="0"/>
              <a:t> and</a:t>
            </a:r>
            <a:r>
              <a:rPr lang="en-US" sz="1100" dirty="0" smtClean="0"/>
              <a:t> the eight effective teaching practices for mathematics: The Case of Mr. Harris and the Band Concert Task (elementary school content),  The Case of Ms. Donnelly and the Candy Jar Task (middle school content),</a:t>
            </a:r>
            <a:r>
              <a:rPr lang="en-US" sz="1100" baseline="0" dirty="0" smtClean="0"/>
              <a:t> and The Case of Ms. Culver and the</a:t>
            </a:r>
            <a:r>
              <a:rPr lang="en-US" sz="1100" dirty="0" smtClean="0"/>
              <a:t> Pay It Forward Task (high school content). These overview</a:t>
            </a:r>
            <a:r>
              <a:rPr lang="en-US" sz="1100" baseline="0" dirty="0" smtClean="0"/>
              <a:t> modules are available on the NCTM website as part of the </a:t>
            </a:r>
            <a:r>
              <a:rPr lang="en-US" sz="1100" b="1" i="1" kern="1200" baseline="0" dirty="0" smtClean="0">
                <a:solidFill>
                  <a:schemeClr val="tx1"/>
                </a:solidFill>
                <a:effectLst/>
              </a:rPr>
              <a:t>Principles to Actions</a:t>
            </a:r>
            <a:r>
              <a:rPr lang="en-US" sz="1100" i="1" baseline="0" dirty="0" smtClean="0"/>
              <a:t> </a:t>
            </a:r>
            <a:r>
              <a:rPr lang="en-US" sz="1100" b="0" kern="1200" baseline="0" dirty="0" smtClean="0">
                <a:solidFill>
                  <a:schemeClr val="tx1"/>
                </a:solidFill>
                <a:effectLst/>
              </a:rPr>
              <a:t>p</a:t>
            </a:r>
            <a:r>
              <a:rPr lang="en-US" sz="1100" b="0" kern="1200" dirty="0" smtClean="0">
                <a:solidFill>
                  <a:schemeClr val="tx1"/>
                </a:solidFill>
                <a:effectLst/>
              </a:rPr>
              <a:t>rofessional learning materials</a:t>
            </a:r>
            <a:r>
              <a:rPr lang="en-US" sz="1100" b="1" kern="1200" baseline="0" dirty="0" smtClean="0">
                <a:solidFill>
                  <a:schemeClr val="tx1"/>
                </a:solidFill>
                <a:effectLst/>
              </a:rPr>
              <a:t>:</a:t>
            </a:r>
            <a:r>
              <a:rPr lang="en-US" sz="1100" dirty="0" smtClean="0"/>
              <a:t> </a:t>
            </a:r>
            <a:r>
              <a:rPr lang="en-US" sz="1100" dirty="0" smtClean="0">
                <a:hlinkClick r:id="rId3"/>
              </a:rPr>
              <a:t>http://www.nctm.org/pta/</a:t>
            </a:r>
            <a:r>
              <a:rPr lang="en-US" sz="1100" dirty="0" smtClean="0"/>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1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Module Synopsis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This focused professional learning</a:t>
            </a:r>
            <a:r>
              <a:rPr lang="en-US" sz="1200" baseline="0" dirty="0" smtClean="0"/>
              <a:t> </a:t>
            </a:r>
            <a:r>
              <a:rPr lang="en-US" sz="1200" dirty="0" smtClean="0"/>
              <a:t>module uses “The Case of Katherine</a:t>
            </a:r>
            <a:r>
              <a:rPr lang="en-US" sz="1200" baseline="0" dirty="0" smtClean="0"/>
              <a:t> Casey </a:t>
            </a:r>
            <a:r>
              <a:rPr lang="en-US" sz="1200" dirty="0" smtClean="0"/>
              <a:t>and the Multiplication Strings Task”  to study </a:t>
            </a:r>
            <a:r>
              <a:rPr lang="en-US" sz="1200" baseline="0" dirty="0" smtClean="0"/>
              <a:t>two Effective Mathematics Teaching Practices: </a:t>
            </a: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t>Build procedural fluency from conceptual understanding, and</a:t>
            </a: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cs typeface="Calibri"/>
              </a:rPr>
              <a:t>Implement tasks that promote reasoning and problem solving.</a:t>
            </a:r>
            <a:endParaRPr lang="en-US" sz="1200" dirty="0" smtClean="0">
              <a:ea typeface="Calibri"/>
              <a:cs typeface="Calibri"/>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r>
              <a:rPr lang="en-US" sz="1200" b="1" dirty="0" smtClean="0"/>
              <a:t>Materials</a:t>
            </a:r>
          </a:p>
          <a:p>
            <a:r>
              <a:rPr lang="en-US" sz="1200" dirty="0" smtClean="0"/>
              <a:t>In preparation for</a:t>
            </a:r>
            <a:r>
              <a:rPr lang="en-US" sz="1200" baseline="0" dirty="0" smtClean="0"/>
              <a:t> </a:t>
            </a:r>
            <a:r>
              <a:rPr lang="en-US" sz="1200" dirty="0" smtClean="0"/>
              <a:t>this module, the</a:t>
            </a:r>
            <a:r>
              <a:rPr lang="en-US" sz="1200" baseline="0" dirty="0" smtClean="0"/>
              <a:t> facilitator </a:t>
            </a:r>
            <a:r>
              <a:rPr lang="en-US" sz="1200" dirty="0" smtClean="0"/>
              <a:t>will need the</a:t>
            </a:r>
            <a:r>
              <a:rPr lang="en-US" sz="1200" baseline="0" dirty="0" smtClean="0"/>
              <a:t> following materials which are available </a:t>
            </a:r>
            <a:r>
              <a:rPr lang="en-US" sz="1200" kern="1200" baseline="0" dirty="0" smtClean="0">
                <a:solidFill>
                  <a:schemeClr val="tx1"/>
                </a:solidFill>
                <a:effectLst/>
              </a:rPr>
              <a:t>through the</a:t>
            </a:r>
            <a:r>
              <a:rPr lang="en-US" sz="1200" kern="1200" dirty="0" smtClean="0">
                <a:solidFill>
                  <a:schemeClr val="tx1"/>
                </a:solidFill>
                <a:effectLst/>
              </a:rPr>
              <a:t> NCTM Principles</a:t>
            </a:r>
            <a:r>
              <a:rPr lang="en-US" sz="1200" kern="1200" baseline="0" dirty="0" smtClean="0">
                <a:solidFill>
                  <a:schemeClr val="tx1"/>
                </a:solidFill>
                <a:effectLst/>
              </a:rPr>
              <a:t> to Actions Toolkit: http://www.nctm.org/ptatoolkit/</a:t>
            </a:r>
            <a:endParaRPr lang="en-US" sz="1200" kern="1200" dirty="0" smtClean="0">
              <a:solidFill>
                <a:schemeClr val="tx1"/>
              </a:solidFill>
              <a:effectLst/>
            </a:endParaRPr>
          </a:p>
          <a:p>
            <a:r>
              <a:rPr lang="en-US" sz="1200" kern="1200" dirty="0" smtClean="0">
                <a:solidFill>
                  <a:schemeClr val="tx1"/>
                </a:solidFill>
                <a:effectLst/>
              </a:rPr>
              <a:t>	1–Slides-MultiplicationStrings-ES-</a:t>
            </a:r>
            <a:r>
              <a:rPr lang="en-US" sz="1200" dirty="0" smtClean="0"/>
              <a:t>Casey</a:t>
            </a:r>
            <a:r>
              <a:rPr lang="en-US" sz="1200" kern="1200" dirty="0" smtClean="0">
                <a:solidFill>
                  <a:schemeClr val="tx1"/>
                </a:solidFill>
                <a:effectLst/>
              </a:rPr>
              <a:t>.pptx</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rPr>
              <a:t>	</a:t>
            </a:r>
            <a:r>
              <a:rPr lang="en-US" sz="1200" dirty="0" smtClean="0"/>
              <a:t>2</a:t>
            </a:r>
            <a:r>
              <a:rPr lang="en-US" sz="1200" kern="1200" dirty="0" smtClean="0">
                <a:solidFill>
                  <a:schemeClr val="tx1"/>
                </a:solidFill>
                <a:effectLst/>
              </a:rPr>
              <a:t>–Task-</a:t>
            </a:r>
            <a:r>
              <a:rPr lang="en-US" sz="1200" dirty="0" smtClean="0"/>
              <a:t>Multiplication</a:t>
            </a:r>
            <a:r>
              <a:rPr lang="en-US" sz="1200" kern="1200" dirty="0" smtClean="0">
                <a:solidFill>
                  <a:schemeClr val="tx1"/>
                </a:solidFill>
                <a:effectLst/>
              </a:rPr>
              <a:t>Strings-</a:t>
            </a:r>
            <a:r>
              <a:rPr lang="en-US" sz="1200" dirty="0" smtClean="0"/>
              <a:t>ES-Casey</a:t>
            </a:r>
            <a:r>
              <a:rPr lang="en-US" sz="1200" kern="1200" dirty="0" smtClean="0">
                <a:solidFill>
                  <a:schemeClr val="tx1"/>
                </a:solidFill>
                <a:effectLst/>
              </a:rPr>
              <a:t>.pdf </a:t>
            </a:r>
          </a:p>
          <a:p>
            <a:r>
              <a:rPr lang="en-US" sz="1200" dirty="0" smtClean="0"/>
              <a:t>	3–CCSSM-</a:t>
            </a:r>
            <a:r>
              <a:rPr lang="en-US" sz="1200" kern="1200" dirty="0" smtClean="0">
                <a:solidFill>
                  <a:schemeClr val="tx1"/>
                </a:solidFill>
                <a:effectLst/>
              </a:rPr>
              <a:t>MultiplicationStrings-</a:t>
            </a:r>
            <a:r>
              <a:rPr lang="en-US" sz="1200" dirty="0" smtClean="0"/>
              <a:t>ES-Casey.pdf</a:t>
            </a:r>
            <a:endParaRPr lang="en-US" sz="1200" kern="1200" dirty="0" smtClean="0">
              <a:solidFill>
                <a:schemeClr val="tx1"/>
              </a:solidFill>
              <a:effectLst/>
            </a:endParaRPr>
          </a:p>
          <a:p>
            <a:r>
              <a:rPr lang="en-US" sz="1200" kern="1200" dirty="0" smtClean="0">
                <a:solidFill>
                  <a:schemeClr val="tx1"/>
                </a:solidFill>
                <a:effectLst/>
              </a:rPr>
              <a:t>	</a:t>
            </a:r>
            <a:r>
              <a:rPr lang="en-US" sz="1200" dirty="0" smtClean="0"/>
              <a:t>4</a:t>
            </a:r>
            <a:r>
              <a:rPr lang="en-US" sz="1200" kern="1200" dirty="0" smtClean="0">
                <a:solidFill>
                  <a:schemeClr val="tx1"/>
                </a:solidFill>
                <a:effectLst/>
              </a:rPr>
              <a:t>–Transcript-MultiplicationStrings-ES-</a:t>
            </a:r>
            <a:r>
              <a:rPr lang="en-US" sz="1200" dirty="0" smtClean="0"/>
              <a:t>Casey</a:t>
            </a:r>
            <a:r>
              <a:rPr lang="en-US" sz="1200" kern="1200" dirty="0" smtClean="0">
                <a:solidFill>
                  <a:schemeClr val="tx1"/>
                </a:solidFill>
                <a:effectLst/>
              </a:rPr>
              <a:t>.pdf</a:t>
            </a:r>
          </a:p>
          <a:p>
            <a:r>
              <a:rPr lang="en-US" sz="1200" kern="1200" dirty="0" smtClean="0">
                <a:solidFill>
                  <a:schemeClr val="tx1"/>
                </a:solidFill>
                <a:effectLst/>
              </a:rPr>
              <a:t>	</a:t>
            </a:r>
            <a:r>
              <a:rPr lang="en-US" sz="1200" dirty="0" smtClean="0"/>
              <a:t>5</a:t>
            </a:r>
            <a:r>
              <a:rPr lang="en-US" sz="1200" kern="1200" dirty="0" smtClean="0">
                <a:solidFill>
                  <a:schemeClr val="tx1"/>
                </a:solidFill>
                <a:effectLst/>
              </a:rPr>
              <a:t>–VideoClip-MultiplicationStrings-ES-</a:t>
            </a:r>
            <a:r>
              <a:rPr lang="en-US" sz="1200" dirty="0" smtClean="0"/>
              <a:t>Casey</a:t>
            </a:r>
            <a:r>
              <a:rPr lang="en-US" sz="1200" kern="1200" dirty="0" smtClean="0">
                <a:solidFill>
                  <a:schemeClr val="tx1"/>
                </a:solidFill>
                <a:effectLst/>
              </a:rPr>
              <a:t>.mp4</a:t>
            </a:r>
          </a:p>
          <a:p>
            <a:r>
              <a:rPr lang="en-US" sz="1200" dirty="0" smtClean="0"/>
              <a:t>	6–MathTeachingPracticesList-ES-Casey.pdf</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	7–TeacherStudentActions-Fluency-ES-Casey.pdf</a:t>
            </a:r>
          </a:p>
          <a:p>
            <a:endParaRPr lang="en-US" sz="1200" kern="1200" dirty="0" smtClean="0">
              <a:solidFill>
                <a:schemeClr val="tx1"/>
              </a:solidFill>
              <a:effectLst/>
            </a:endParaRPr>
          </a:p>
          <a:p>
            <a:r>
              <a:rPr lang="en-US" sz="1200" b="1" kern="1200" dirty="0" smtClean="0">
                <a:solidFill>
                  <a:schemeClr val="tx1"/>
                </a:solidFill>
                <a:effectLst/>
              </a:rPr>
              <a:t>Participant Handouts</a:t>
            </a:r>
          </a:p>
          <a:p>
            <a:r>
              <a:rPr lang="en-US" sz="1200" b="0" kern="1200" dirty="0" smtClean="0">
                <a:solidFill>
                  <a:schemeClr val="tx1"/>
                </a:solidFill>
                <a:effectLst/>
              </a:rPr>
              <a:t>Prepare one copy per participant</a:t>
            </a:r>
            <a:r>
              <a:rPr lang="en-US" sz="1200" b="0" kern="1200" baseline="0" dirty="0" smtClean="0">
                <a:solidFill>
                  <a:schemeClr val="tx1"/>
                </a:solidFill>
                <a:effectLst/>
              </a:rPr>
              <a:t> of each of the following handouts.</a:t>
            </a:r>
            <a:endParaRPr lang="en-US" sz="1200" b="0" kern="1200" dirty="0" smtClean="0">
              <a:solidFill>
                <a:schemeClr val="tx1"/>
              </a:solidFill>
              <a:effectLs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rPr>
              <a:t>	</a:t>
            </a:r>
            <a:r>
              <a:rPr lang="en-US" sz="1200" dirty="0" smtClean="0"/>
              <a:t>2</a:t>
            </a:r>
            <a:r>
              <a:rPr lang="en-US" sz="1200" kern="1200" dirty="0" smtClean="0">
                <a:solidFill>
                  <a:schemeClr val="tx1"/>
                </a:solidFill>
                <a:effectLst/>
              </a:rPr>
              <a:t>–Task-</a:t>
            </a:r>
            <a:r>
              <a:rPr lang="en-US" sz="1200" dirty="0" smtClean="0"/>
              <a:t>Multiplication</a:t>
            </a:r>
            <a:r>
              <a:rPr lang="en-US" sz="1200" kern="1200" dirty="0" smtClean="0">
                <a:solidFill>
                  <a:schemeClr val="tx1"/>
                </a:solidFill>
                <a:effectLst/>
              </a:rPr>
              <a:t>Strings-</a:t>
            </a:r>
            <a:r>
              <a:rPr lang="en-US" sz="1200" dirty="0" smtClean="0"/>
              <a:t>ES-Casey</a:t>
            </a:r>
            <a:r>
              <a:rPr lang="en-US" sz="1200" kern="1200" dirty="0" smtClean="0">
                <a:solidFill>
                  <a:schemeClr val="tx1"/>
                </a:solidFill>
                <a:effectLst/>
              </a:rPr>
              <a:t>.pdf </a:t>
            </a:r>
          </a:p>
          <a:p>
            <a:r>
              <a:rPr lang="en-US" sz="1200" dirty="0" smtClean="0"/>
              <a:t>	3–CCSSM-</a:t>
            </a:r>
            <a:r>
              <a:rPr lang="en-US" sz="1200" kern="1200" dirty="0" smtClean="0">
                <a:solidFill>
                  <a:schemeClr val="tx1"/>
                </a:solidFill>
                <a:effectLst/>
              </a:rPr>
              <a:t>MultiplicationStrings-</a:t>
            </a:r>
            <a:r>
              <a:rPr lang="en-US" sz="1200" dirty="0" smtClean="0"/>
              <a:t>ES-Casey.pdf</a:t>
            </a:r>
            <a:endParaRPr lang="en-US" sz="1200" kern="1200" dirty="0" smtClean="0">
              <a:solidFill>
                <a:schemeClr val="tx1"/>
              </a:solidFill>
              <a:effectLst/>
            </a:endParaRPr>
          </a:p>
          <a:p>
            <a:r>
              <a:rPr lang="en-US" sz="1200" kern="1200" dirty="0" smtClean="0">
                <a:solidFill>
                  <a:schemeClr val="tx1"/>
                </a:solidFill>
                <a:effectLst/>
              </a:rPr>
              <a:t>	</a:t>
            </a:r>
            <a:r>
              <a:rPr lang="en-US" sz="1200" dirty="0" smtClean="0"/>
              <a:t>4</a:t>
            </a:r>
            <a:r>
              <a:rPr lang="en-US" sz="1200" kern="1200" dirty="0" smtClean="0">
                <a:solidFill>
                  <a:schemeClr val="tx1"/>
                </a:solidFill>
                <a:effectLst/>
              </a:rPr>
              <a:t>–Transcript-MultiplicationStrings-ES-</a:t>
            </a:r>
            <a:r>
              <a:rPr lang="en-US" sz="1200" dirty="0" smtClean="0"/>
              <a:t>Casey</a:t>
            </a:r>
            <a:r>
              <a:rPr lang="en-US" sz="1200" kern="1200" dirty="0" smtClean="0">
                <a:solidFill>
                  <a:schemeClr val="tx1"/>
                </a:solidFill>
                <a:effectLst/>
              </a:rPr>
              <a:t>.pdf</a:t>
            </a:r>
          </a:p>
          <a:p>
            <a:r>
              <a:rPr lang="en-US" sz="1200" dirty="0" smtClean="0"/>
              <a:t>	6–MathTeachingPracticesList-ES-Casey.pdf</a:t>
            </a:r>
          </a:p>
          <a:p>
            <a:r>
              <a:rPr lang="en-US" sz="1200" dirty="0" smtClean="0"/>
              <a:t>	7–TeacherStudentActions-Fluency-ES-Casey.pdf</a:t>
            </a:r>
          </a:p>
          <a:p>
            <a:endParaRPr lang="en-US" sz="1200" dirty="0" smtClean="0"/>
          </a:p>
          <a:p>
            <a:endParaRPr lang="en-US" sz="1200" kern="1200" dirty="0" smtClean="0">
              <a:solidFill>
                <a:schemeClr val="tx1"/>
              </a:solidFill>
              <a:effectLst/>
            </a:endParaRPr>
          </a:p>
          <a:p>
            <a:pPr algn="r"/>
            <a:r>
              <a:rPr lang="en-US" sz="1200" kern="1200" dirty="0" smtClean="0">
                <a:solidFill>
                  <a:schemeClr val="tx1"/>
                </a:solidFill>
                <a:effectLst/>
              </a:rPr>
              <a:t>(</a:t>
            </a:r>
            <a:r>
              <a:rPr lang="en-US" sz="1200" kern="1200" smtClean="0">
                <a:solidFill>
                  <a:schemeClr val="tx1"/>
                </a:solidFill>
                <a:effectLst/>
              </a:rPr>
              <a:t>dh </a:t>
            </a:r>
            <a:r>
              <a:rPr lang="en-US" sz="1200" kern="1200" baseline="0" smtClean="0">
                <a:solidFill>
                  <a:schemeClr val="tx1"/>
                </a:solidFill>
                <a:effectLst/>
              </a:rPr>
              <a:t>11.30.2015</a:t>
            </a:r>
            <a:r>
              <a:rPr lang="en-US" sz="1200" kern="1200" baseline="0" dirty="0" smtClean="0">
                <a:solidFill>
                  <a:schemeClr val="tx1"/>
                </a:solidFill>
                <a:effectLst/>
              </a:rPr>
              <a:t>)</a:t>
            </a:r>
            <a:r>
              <a:rPr lang="en-US" sz="1100" kern="1200" dirty="0" smtClean="0">
                <a:solidFill>
                  <a:schemeClr val="tx1"/>
                </a:solidFill>
                <a:effectLst/>
              </a:rPr>
              <a:t>	</a:t>
            </a:r>
          </a:p>
          <a:p>
            <a:endParaRPr lang="en-US" sz="1100"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Tree>
    <p:extLst>
      <p:ext uri="{BB962C8B-B14F-4D97-AF65-F5344CB8AC3E}">
        <p14:creationId xmlns:p14="http://schemas.microsoft.com/office/powerpoint/2010/main" val="429360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41905" y="4114800"/>
            <a:ext cx="6265333"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endParaRPr lang="en-US" sz="1200" b="0" i="0" baseline="0" dirty="0" smtClean="0">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baseline="0" dirty="0" smtClean="0">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baseline="0" dirty="0" smtClean="0">
                <a:latin typeface="+mn-lt"/>
              </a:rPr>
              <a:t>Use this slide as a reference when discussing SMP 7.</a:t>
            </a:r>
            <a:endParaRPr lang="en-US" sz="1200" b="0" baseline="0" dirty="0" smtClean="0">
              <a:latin typeface="+mn-lt"/>
            </a:endParaRPr>
          </a:p>
          <a:p>
            <a:pPr marL="3150" indent="0">
              <a:spcBef>
                <a:spcPts val="0"/>
              </a:spcBef>
              <a:spcAft>
                <a:spcPts val="594"/>
              </a:spcAft>
              <a:buFont typeface="Arial" pitchFamily="34" charset="0"/>
              <a:buNone/>
              <a:defRPr/>
            </a:pPr>
            <a:endParaRPr lang="en-US" sz="1200" dirty="0">
              <a:latin typeface="Calibri"/>
              <a:cs typeface="Calibri"/>
            </a:endParaRPr>
          </a:p>
          <a:p>
            <a:endParaRPr lang="en-US" sz="1200" dirty="0" smtClean="0">
              <a:latin typeface="Calibri"/>
              <a:cs typeface="Calibri"/>
            </a:endParaRPr>
          </a:p>
          <a:p>
            <a:endParaRPr lang="en-US" sz="1200" dirty="0">
              <a:latin typeface="Calibri"/>
              <a:cs typeface="Calibri"/>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10</a:t>
            </a:fld>
            <a:endParaRPr lang="en-US" dirty="0"/>
          </a:p>
        </p:txBody>
      </p:sp>
    </p:spTree>
    <p:extLst>
      <p:ext uri="{BB962C8B-B14F-4D97-AF65-F5344CB8AC3E}">
        <p14:creationId xmlns:p14="http://schemas.microsoft.com/office/powerpoint/2010/main" val="40098977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41905" y="4114800"/>
            <a:ext cx="6265333"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endParaRPr lang="en-US" sz="1200" b="0" i="0" baseline="0" dirty="0" smtClean="0">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baseline="0" dirty="0" smtClean="0">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baseline="0" dirty="0" smtClean="0">
                <a:latin typeface="+mn-lt"/>
              </a:rPr>
              <a:t>Use this slide as a reference when discussing SMP 8.</a:t>
            </a:r>
            <a:endParaRPr lang="en-US" sz="1200" b="0" baseline="0" dirty="0" smtClean="0">
              <a:latin typeface="+mn-lt"/>
            </a:endParaRPr>
          </a:p>
          <a:p>
            <a:endParaRPr lang="en-US" sz="1200" dirty="0">
              <a:latin typeface="Calibri"/>
              <a:cs typeface="Calibri"/>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11</a:t>
            </a:fld>
            <a:endParaRPr lang="en-US"/>
          </a:p>
        </p:txBody>
      </p:sp>
    </p:spTree>
    <p:extLst>
      <p:ext uri="{BB962C8B-B14F-4D97-AF65-F5344CB8AC3E}">
        <p14:creationId xmlns:p14="http://schemas.microsoft.com/office/powerpoint/2010/main" val="40098977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5428" y="4223658"/>
            <a:ext cx="6011333"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p>
          <a:p>
            <a:endParaRPr lang="en-US" sz="1200" b="0" dirty="0" smtClean="0">
              <a:latin typeface="+mj-lt"/>
            </a:endParaRPr>
          </a:p>
          <a:p>
            <a:r>
              <a:rPr lang="en-US" sz="1200" b="0" dirty="0" smtClean="0">
                <a:latin typeface="+mj-lt"/>
              </a:rPr>
              <a:t>A Description of the Multiplication</a:t>
            </a:r>
            <a:r>
              <a:rPr lang="en-US" sz="1200" b="0" baseline="0" dirty="0" smtClean="0">
                <a:latin typeface="+mj-lt"/>
              </a:rPr>
              <a:t> </a:t>
            </a:r>
            <a:r>
              <a:rPr lang="en-US" sz="1200" b="0" dirty="0" smtClean="0">
                <a:latin typeface="+mj-lt"/>
              </a:rPr>
              <a:t>Strings Task:</a:t>
            </a:r>
          </a:p>
          <a:p>
            <a:r>
              <a:rPr lang="en-US" sz="1200" b="0" dirty="0" smtClean="0">
                <a:latin typeface="+mj-lt"/>
              </a:rPr>
              <a:t>Explain</a:t>
            </a:r>
            <a:r>
              <a:rPr lang="en-US" sz="1200" b="0" baseline="0" dirty="0" smtClean="0">
                <a:latin typeface="+mj-lt"/>
              </a:rPr>
              <a:t> that a </a:t>
            </a:r>
            <a:r>
              <a:rPr lang="en-US" sz="1200" b="0" dirty="0" smtClean="0">
                <a:latin typeface="+mj-lt"/>
              </a:rPr>
              <a:t>multiplication</a:t>
            </a:r>
            <a:r>
              <a:rPr lang="en-US" sz="1200" b="0" baseline="0" dirty="0" smtClean="0">
                <a:latin typeface="+mj-lt"/>
              </a:rPr>
              <a:t> string is a set of related mathematical equations that are crafted and sequenced to support students in noticing important mathematical ideas and to build toward more fluent computational strategies. </a:t>
            </a:r>
            <a:r>
              <a:rPr lang="en-US" sz="1200" b="0" dirty="0" smtClean="0">
                <a:latin typeface="+mj-lt"/>
              </a:rPr>
              <a:t>Multiplication</a:t>
            </a:r>
            <a:r>
              <a:rPr lang="en-US" sz="1200" b="0" baseline="0" dirty="0" smtClean="0">
                <a:latin typeface="+mj-lt"/>
              </a:rPr>
              <a:t> strings are sometimes called “number strings” or a “number talk.” </a:t>
            </a:r>
          </a:p>
          <a:p>
            <a:endParaRPr lang="en-US" sz="1200" b="0" baseline="0" dirty="0" smtClean="0">
              <a:latin typeface="+mj-lt"/>
            </a:endParaRPr>
          </a:p>
          <a:p>
            <a:r>
              <a:rPr lang="en-US" sz="1200" b="0" baseline="0" dirty="0" smtClean="0">
                <a:latin typeface="+mj-lt"/>
              </a:rPr>
              <a:t>Typically, a teacher presents the equations one at a time, asks the students to solve the problem mentally, and then has students share their strategies. The teacher often represents students’ strategies visually to support students in understanding each others’ reasoning. </a:t>
            </a:r>
          </a:p>
          <a:p>
            <a:endParaRPr lang="en-US" sz="1200" b="0" baseline="0" dirty="0" smtClean="0">
              <a:latin typeface="+mj-lt"/>
            </a:endParaRPr>
          </a:p>
          <a:p>
            <a:r>
              <a:rPr lang="en-US" sz="1200" b="0" baseline="0" dirty="0" smtClean="0">
                <a:latin typeface="+mj-lt"/>
              </a:rPr>
              <a:t>After several equations have been discussed, the teacher facilitates a conversation among students about regularities or patterns that they are noticing within and across the equations and the answers.</a:t>
            </a:r>
          </a:p>
          <a:p>
            <a:endParaRPr lang="en-US" sz="1200" b="0" baseline="0" dirty="0" smtClean="0">
              <a:latin typeface="+mj-lt"/>
            </a:endParaRPr>
          </a:p>
          <a:p>
            <a:r>
              <a:rPr lang="en-US" sz="1200" b="0" dirty="0" smtClean="0">
                <a:latin typeface="+mj-lt"/>
                <a:cs typeface="Arial"/>
              </a:rPr>
              <a:t>Specific</a:t>
            </a:r>
            <a:r>
              <a:rPr lang="en-US" sz="1200" b="0" baseline="0" dirty="0" smtClean="0">
                <a:latin typeface="+mj-lt"/>
                <a:cs typeface="Arial"/>
              </a:rPr>
              <a:t> Background about </a:t>
            </a:r>
            <a:r>
              <a:rPr lang="en-US" sz="1200" b="0" dirty="0" smtClean="0">
                <a:latin typeface="+mj-lt"/>
                <a:cs typeface="Arial"/>
              </a:rPr>
              <a:t>Katherine Casey</a:t>
            </a:r>
            <a:r>
              <a:rPr lang="en-US" sz="1200" b="0" baseline="0" dirty="0" smtClean="0">
                <a:latin typeface="+mj-lt"/>
                <a:cs typeface="Arial"/>
              </a:rPr>
              <a:t>’s Classroom:</a:t>
            </a:r>
          </a:p>
          <a:p>
            <a:r>
              <a:rPr lang="en-US" sz="1200" b="0" dirty="0" smtClean="0">
                <a:latin typeface="+mj-lt"/>
                <a:cs typeface="Arial"/>
              </a:rPr>
              <a:t>The teacher is using an area model to visually represent</a:t>
            </a:r>
            <a:r>
              <a:rPr lang="en-US" sz="1200" b="0" baseline="0" dirty="0" smtClean="0">
                <a:latin typeface="+mj-lt"/>
                <a:cs typeface="Arial"/>
              </a:rPr>
              <a:t> </a:t>
            </a:r>
            <a:r>
              <a:rPr lang="en-US" sz="1200" b="0" dirty="0" smtClean="0">
                <a:latin typeface="+mj-lt"/>
                <a:cs typeface="Arial"/>
              </a:rPr>
              <a:t>student</a:t>
            </a:r>
            <a:r>
              <a:rPr lang="en-US" sz="1200" b="0" baseline="0" dirty="0" smtClean="0">
                <a:latin typeface="+mj-lt"/>
                <a:cs typeface="Arial"/>
              </a:rPr>
              <a:t> strategies</a:t>
            </a:r>
            <a:r>
              <a:rPr lang="en-US" sz="1200" b="0" dirty="0" smtClean="0">
                <a:latin typeface="+mj-lt"/>
                <a:cs typeface="Arial"/>
              </a:rPr>
              <a:t>.  The students are just beginning to solve a one-digit by a two-digit multiplication equation.</a:t>
            </a:r>
            <a:endParaRPr lang="en-US" sz="1200" b="0" dirty="0" smtClean="0">
              <a:latin typeface="+mj-lt"/>
            </a:endParaRPr>
          </a:p>
          <a:p>
            <a:endParaRPr lang="en-US" sz="1200" baseline="0" dirty="0" smtClean="0">
              <a:latin typeface="+mj-lt"/>
            </a:endParaRPr>
          </a:p>
          <a:p>
            <a:endParaRPr lang="en-US" sz="1200" baseline="0" dirty="0" smtClean="0">
              <a:latin typeface="+mj-lt"/>
            </a:endParaRPr>
          </a:p>
          <a:p>
            <a:endParaRPr lang="en-US" sz="1200" dirty="0">
              <a:latin typeface="+mj-lt"/>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12</a:t>
            </a:fld>
            <a:endParaRPr lang="en-US"/>
          </a:p>
        </p:txBody>
      </p:sp>
    </p:spTree>
    <p:extLst>
      <p:ext uri="{BB962C8B-B14F-4D97-AF65-F5344CB8AC3E}">
        <p14:creationId xmlns:p14="http://schemas.microsoft.com/office/powerpoint/2010/main" val="23635618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979" eaLnBrk="0" hangingPunct="0">
              <a:defRPr sz="2300" baseline="30000">
                <a:solidFill>
                  <a:schemeClr val="tx1"/>
                </a:solidFill>
                <a:latin typeface="Arial" charset="0"/>
                <a:ea typeface="ＭＳ Ｐゴシック" charset="0"/>
                <a:cs typeface="ＭＳ Ｐゴシック" charset="0"/>
              </a:defRPr>
            </a:lvl1pPr>
            <a:lvl2pPr marL="702756" indent="-270291" defTabSz="909979" eaLnBrk="0" hangingPunct="0">
              <a:defRPr sz="2300" baseline="30000">
                <a:solidFill>
                  <a:schemeClr val="tx1"/>
                </a:solidFill>
                <a:latin typeface="Arial" charset="0"/>
                <a:ea typeface="ＭＳ Ｐゴシック" charset="0"/>
              </a:defRPr>
            </a:lvl2pPr>
            <a:lvl3pPr marL="1081164" indent="-216233" defTabSz="909979" eaLnBrk="0" hangingPunct="0">
              <a:defRPr sz="2300" baseline="30000">
                <a:solidFill>
                  <a:schemeClr val="tx1"/>
                </a:solidFill>
                <a:latin typeface="Arial" charset="0"/>
                <a:ea typeface="ＭＳ Ｐゴシック" charset="0"/>
              </a:defRPr>
            </a:lvl3pPr>
            <a:lvl4pPr marL="1513629" indent="-216233" defTabSz="909979" eaLnBrk="0" hangingPunct="0">
              <a:defRPr sz="2300" baseline="30000">
                <a:solidFill>
                  <a:schemeClr val="tx1"/>
                </a:solidFill>
                <a:latin typeface="Arial" charset="0"/>
                <a:ea typeface="ＭＳ Ｐゴシック" charset="0"/>
              </a:defRPr>
            </a:lvl4pPr>
            <a:lvl5pPr marL="1946095" indent="-216233" defTabSz="909979" eaLnBrk="0" hangingPunct="0">
              <a:defRPr sz="2300" baseline="30000">
                <a:solidFill>
                  <a:schemeClr val="tx1"/>
                </a:solidFill>
                <a:latin typeface="Arial" charset="0"/>
                <a:ea typeface="ＭＳ Ｐゴシック" charset="0"/>
              </a:defRPr>
            </a:lvl5pPr>
            <a:lvl6pPr marL="2378560" indent="-216233" algn="ctr" defTabSz="909979" eaLnBrk="0" fontAlgn="base" hangingPunct="0">
              <a:spcBef>
                <a:spcPct val="0"/>
              </a:spcBef>
              <a:spcAft>
                <a:spcPct val="0"/>
              </a:spcAft>
              <a:defRPr sz="2300" baseline="30000">
                <a:solidFill>
                  <a:schemeClr val="tx1"/>
                </a:solidFill>
                <a:latin typeface="Arial" charset="0"/>
                <a:ea typeface="ＭＳ Ｐゴシック" charset="0"/>
              </a:defRPr>
            </a:lvl6pPr>
            <a:lvl7pPr marL="2811026" indent="-216233" algn="ctr" defTabSz="909979" eaLnBrk="0" fontAlgn="base" hangingPunct="0">
              <a:spcBef>
                <a:spcPct val="0"/>
              </a:spcBef>
              <a:spcAft>
                <a:spcPct val="0"/>
              </a:spcAft>
              <a:defRPr sz="2300" baseline="30000">
                <a:solidFill>
                  <a:schemeClr val="tx1"/>
                </a:solidFill>
                <a:latin typeface="Arial" charset="0"/>
                <a:ea typeface="ＭＳ Ｐゴシック" charset="0"/>
              </a:defRPr>
            </a:lvl7pPr>
            <a:lvl8pPr marL="3243491" indent="-216233" algn="ctr" defTabSz="909979" eaLnBrk="0" fontAlgn="base" hangingPunct="0">
              <a:spcBef>
                <a:spcPct val="0"/>
              </a:spcBef>
              <a:spcAft>
                <a:spcPct val="0"/>
              </a:spcAft>
              <a:defRPr sz="2300" baseline="30000">
                <a:solidFill>
                  <a:schemeClr val="tx1"/>
                </a:solidFill>
                <a:latin typeface="Arial" charset="0"/>
                <a:ea typeface="ＭＳ Ｐゴシック" charset="0"/>
              </a:defRPr>
            </a:lvl8pPr>
            <a:lvl9pPr marL="3675957" indent="-216233" algn="ctr" defTabSz="909979" eaLnBrk="0" fontAlgn="base" hangingPunct="0">
              <a:spcBef>
                <a:spcPct val="0"/>
              </a:spcBef>
              <a:spcAft>
                <a:spcPct val="0"/>
              </a:spcAft>
              <a:defRPr sz="2300" baseline="30000">
                <a:solidFill>
                  <a:schemeClr val="tx1"/>
                </a:solidFill>
                <a:latin typeface="Arial" charset="0"/>
                <a:ea typeface="ＭＳ Ｐゴシック" charset="0"/>
              </a:defRPr>
            </a:lvl9pPr>
          </a:lstStyle>
          <a:p>
            <a:pPr eaLnBrk="1" hangingPunct="1"/>
            <a:fld id="{7488207A-C6D3-7144-9218-24977DD38D63}" type="slidenum">
              <a:rPr lang="en-US" sz="1200" baseline="0"/>
              <a:pPr eaLnBrk="1" hangingPunct="1"/>
              <a:t>13</a:t>
            </a:fld>
            <a:endParaRPr lang="en-US" sz="1200" baseline="0"/>
          </a:p>
        </p:txBody>
      </p:sp>
      <p:sp>
        <p:nvSpPr>
          <p:cNvPr id="19458" name="Rectangle 2"/>
          <p:cNvSpPr>
            <a:spLocks noGrp="1" noRot="1" noChangeAspect="1" noChangeArrowheads="1" noTextEdit="1"/>
          </p:cNvSpPr>
          <p:nvPr>
            <p:ph type="sldImg"/>
          </p:nvPr>
        </p:nvSpPr>
        <p:spPr>
          <a:xfrm>
            <a:off x="1154113" y="693738"/>
            <a:ext cx="4549775" cy="3413125"/>
          </a:xfrm>
          <a:ln w="12700" cap="flat">
            <a:solidFill>
              <a:schemeClr val="tx1"/>
            </a:solidFill>
          </a:ln>
        </p:spPr>
      </p:sp>
      <p:sp>
        <p:nvSpPr>
          <p:cNvPr id="19459" name="Rectangle 3"/>
          <p:cNvSpPr>
            <a:spLocks noGrp="1" noChangeArrowheads="1"/>
          </p:cNvSpPr>
          <p:nvPr>
            <p:ph type="body" idx="1"/>
          </p:nvPr>
        </p:nvSpPr>
        <p:spPr>
          <a:xfrm>
            <a:off x="913805" y="4572000"/>
            <a:ext cx="5030391" cy="38735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465" tIns="42474" rIns="86465" bIns="42474"/>
          <a:lstStyle/>
          <a:p>
            <a:pPr eaLnBrk="1" hangingPunct="1"/>
            <a:r>
              <a:rPr lang="en-US" b="1" dirty="0" smtClean="0">
                <a:ea typeface="ＭＳ Ｐゴシック" charset="0"/>
                <a:cs typeface="ＭＳ Ｐゴシック" charset="0"/>
              </a:rPr>
              <a:t>Facilitator </a:t>
            </a:r>
            <a:r>
              <a:rPr lang="en-US" b="1" dirty="0" smtClean="0">
                <a:ea typeface="ＭＳ Ｐゴシック" charset="0"/>
                <a:cs typeface="ＭＳ Ｐゴシック" charset="0"/>
              </a:rPr>
              <a:t>Suggestions</a:t>
            </a:r>
            <a:endParaRPr lang="en-US" b="1" dirty="0" smtClean="0">
              <a:ea typeface="ＭＳ Ｐゴシック" charset="0"/>
              <a:cs typeface="ＭＳ Ｐゴシック" charset="0"/>
            </a:endParaRPr>
          </a:p>
          <a:p>
            <a:pPr eaLnBrk="1" hangingPunct="1"/>
            <a:endParaRPr lang="en-US" dirty="0" smtClean="0">
              <a:ea typeface="ＭＳ Ｐゴシック" charset="0"/>
              <a:cs typeface="ＭＳ Ｐゴシック" charset="0"/>
            </a:endParaRPr>
          </a:p>
          <a:p>
            <a:pPr eaLnBrk="1" hangingPunct="1"/>
            <a:r>
              <a:rPr lang="en-US" dirty="0" smtClean="0">
                <a:ea typeface="ＭＳ Ｐゴシック" charset="0"/>
                <a:cs typeface="ＭＳ Ｐゴシック" charset="0"/>
              </a:rPr>
              <a:t>In previous lessons the students used square tiles to make rectangular arrays to represent areas of different amounts.  They have also represented different areas with graph paper.</a:t>
            </a:r>
            <a:r>
              <a:rPr lang="en-US" baseline="0" dirty="0" smtClean="0">
                <a:ea typeface="ＭＳ Ｐゴシック" charset="0"/>
                <a:cs typeface="ＭＳ Ｐゴシック" charset="0"/>
              </a:rPr>
              <a:t> In this lesson, </a:t>
            </a:r>
            <a:r>
              <a:rPr lang="en-US" dirty="0" smtClean="0">
                <a:ea typeface="ＭＳ Ｐゴシック" charset="0"/>
                <a:cs typeface="ＭＳ Ｐゴシック" charset="0"/>
              </a:rPr>
              <a:t>the teacher uses an area model to represent students’ reasoning. The area model is a rectangle</a:t>
            </a:r>
            <a:r>
              <a:rPr lang="en-US" baseline="0" dirty="0" smtClean="0">
                <a:ea typeface="ＭＳ Ｐゴシック" charset="0"/>
                <a:cs typeface="ＭＳ Ｐゴシック" charset="0"/>
              </a:rPr>
              <a:t> </a:t>
            </a:r>
            <a:r>
              <a:rPr lang="en-US" dirty="0" smtClean="0">
                <a:ea typeface="ＭＳ Ｐゴシック" charset="0"/>
                <a:cs typeface="ＭＳ Ｐゴシック" charset="0"/>
              </a:rPr>
              <a:t>with only the dimensions of the figure labeled.   </a:t>
            </a:r>
          </a:p>
          <a:p>
            <a:pPr eaLnBrk="1" hangingPunct="1"/>
            <a:endParaRPr lang="en-US" dirty="0">
              <a:ea typeface="ＭＳ Ｐゴシック" charset="0"/>
              <a:cs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979" eaLnBrk="0" hangingPunct="0">
              <a:defRPr sz="2300" baseline="30000">
                <a:solidFill>
                  <a:schemeClr val="tx1"/>
                </a:solidFill>
                <a:latin typeface="Arial" charset="0"/>
                <a:ea typeface="ＭＳ Ｐゴシック" charset="0"/>
                <a:cs typeface="ＭＳ Ｐゴシック" charset="0"/>
              </a:defRPr>
            </a:lvl1pPr>
            <a:lvl2pPr marL="702756" indent="-270291" defTabSz="909979" eaLnBrk="0" hangingPunct="0">
              <a:defRPr sz="2300" baseline="30000">
                <a:solidFill>
                  <a:schemeClr val="tx1"/>
                </a:solidFill>
                <a:latin typeface="Arial" charset="0"/>
                <a:ea typeface="ＭＳ Ｐゴシック" charset="0"/>
              </a:defRPr>
            </a:lvl2pPr>
            <a:lvl3pPr marL="1081164" indent="-216233" defTabSz="909979" eaLnBrk="0" hangingPunct="0">
              <a:defRPr sz="2300" baseline="30000">
                <a:solidFill>
                  <a:schemeClr val="tx1"/>
                </a:solidFill>
                <a:latin typeface="Arial" charset="0"/>
                <a:ea typeface="ＭＳ Ｐゴシック" charset="0"/>
              </a:defRPr>
            </a:lvl3pPr>
            <a:lvl4pPr marL="1513629" indent="-216233" defTabSz="909979" eaLnBrk="0" hangingPunct="0">
              <a:defRPr sz="2300" baseline="30000">
                <a:solidFill>
                  <a:schemeClr val="tx1"/>
                </a:solidFill>
                <a:latin typeface="Arial" charset="0"/>
                <a:ea typeface="ＭＳ Ｐゴシック" charset="0"/>
              </a:defRPr>
            </a:lvl4pPr>
            <a:lvl5pPr marL="1946095" indent="-216233" defTabSz="909979" eaLnBrk="0" hangingPunct="0">
              <a:defRPr sz="2300" baseline="30000">
                <a:solidFill>
                  <a:schemeClr val="tx1"/>
                </a:solidFill>
                <a:latin typeface="Arial" charset="0"/>
                <a:ea typeface="ＭＳ Ｐゴシック" charset="0"/>
              </a:defRPr>
            </a:lvl5pPr>
            <a:lvl6pPr marL="2378560" indent="-216233" algn="ctr" defTabSz="909979" eaLnBrk="0" fontAlgn="base" hangingPunct="0">
              <a:spcBef>
                <a:spcPct val="0"/>
              </a:spcBef>
              <a:spcAft>
                <a:spcPct val="0"/>
              </a:spcAft>
              <a:defRPr sz="2300" baseline="30000">
                <a:solidFill>
                  <a:schemeClr val="tx1"/>
                </a:solidFill>
                <a:latin typeface="Arial" charset="0"/>
                <a:ea typeface="ＭＳ Ｐゴシック" charset="0"/>
              </a:defRPr>
            </a:lvl6pPr>
            <a:lvl7pPr marL="2811026" indent="-216233" algn="ctr" defTabSz="909979" eaLnBrk="0" fontAlgn="base" hangingPunct="0">
              <a:spcBef>
                <a:spcPct val="0"/>
              </a:spcBef>
              <a:spcAft>
                <a:spcPct val="0"/>
              </a:spcAft>
              <a:defRPr sz="2300" baseline="30000">
                <a:solidFill>
                  <a:schemeClr val="tx1"/>
                </a:solidFill>
                <a:latin typeface="Arial" charset="0"/>
                <a:ea typeface="ＭＳ Ｐゴシック" charset="0"/>
              </a:defRPr>
            </a:lvl7pPr>
            <a:lvl8pPr marL="3243491" indent="-216233" algn="ctr" defTabSz="909979" eaLnBrk="0" fontAlgn="base" hangingPunct="0">
              <a:spcBef>
                <a:spcPct val="0"/>
              </a:spcBef>
              <a:spcAft>
                <a:spcPct val="0"/>
              </a:spcAft>
              <a:defRPr sz="2300" baseline="30000">
                <a:solidFill>
                  <a:schemeClr val="tx1"/>
                </a:solidFill>
                <a:latin typeface="Arial" charset="0"/>
                <a:ea typeface="ＭＳ Ｐゴシック" charset="0"/>
              </a:defRPr>
            </a:lvl8pPr>
            <a:lvl9pPr marL="3675957" indent="-216233" algn="ctr" defTabSz="909979" eaLnBrk="0" fontAlgn="base" hangingPunct="0">
              <a:spcBef>
                <a:spcPct val="0"/>
              </a:spcBef>
              <a:spcAft>
                <a:spcPct val="0"/>
              </a:spcAft>
              <a:defRPr sz="2300" baseline="30000">
                <a:solidFill>
                  <a:schemeClr val="tx1"/>
                </a:solidFill>
                <a:latin typeface="Arial" charset="0"/>
                <a:ea typeface="ＭＳ Ｐゴシック" charset="0"/>
              </a:defRPr>
            </a:lvl9pPr>
          </a:lstStyle>
          <a:p>
            <a:pPr eaLnBrk="1" hangingPunct="1"/>
            <a:fld id="{92E0D875-67C4-734E-B447-8F7F61C8B3B3}" type="slidenum">
              <a:rPr lang="en-US" sz="1200" baseline="0"/>
              <a:pPr eaLnBrk="1" hangingPunct="1"/>
              <a:t>14</a:t>
            </a:fld>
            <a:endParaRPr lang="en-US" sz="1200" baseline="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en-US" sz="1200" b="1" kern="1200" dirty="0" smtClean="0">
                <a:solidFill>
                  <a:schemeClr val="tx1"/>
                </a:solidFill>
                <a:latin typeface="+mn-lt"/>
                <a:ea typeface="+mn-ea"/>
                <a:cs typeface="+mn-cs"/>
              </a:rPr>
              <a:t>Facilitation </a:t>
            </a:r>
            <a:r>
              <a:rPr lang="en-US" b="1" dirty="0" smtClean="0">
                <a:ea typeface="ＭＳ Ｐゴシック" charset="0"/>
                <a:cs typeface="ＭＳ Ｐゴシック" charset="0"/>
              </a:rPr>
              <a:t>Suggestions</a:t>
            </a:r>
          </a:p>
          <a:p>
            <a:endParaRPr lang="en-US" b="1" dirty="0" smtClean="0">
              <a:ea typeface="ＭＳ Ｐゴシック" charset="0"/>
              <a:cs typeface="ＭＳ Ｐゴシック" charset="0"/>
            </a:endParaRPr>
          </a:p>
          <a:p>
            <a:r>
              <a:rPr lang="en-US" dirty="0" smtClean="0">
                <a:ea typeface="ＭＳ Ｐゴシック" charset="0"/>
                <a:cs typeface="ＭＳ Ｐゴシック" charset="0"/>
              </a:rPr>
              <a:t>This slide is optional.  Showing participants this slide prior to watching the video helps them to know what is going on in the video.   Video clips of the board are not available at</a:t>
            </a:r>
            <a:r>
              <a:rPr lang="en-US" baseline="0" dirty="0" smtClean="0">
                <a:ea typeface="ＭＳ Ｐゴシック" charset="0"/>
                <a:cs typeface="ＭＳ Ｐゴシック" charset="0"/>
              </a:rPr>
              <a:t> every</a:t>
            </a:r>
            <a:r>
              <a:rPr lang="en-US" dirty="0" smtClean="0">
                <a:ea typeface="ＭＳ Ｐゴシック" charset="0"/>
                <a:cs typeface="ＭＳ Ｐゴシック" charset="0"/>
              </a:rPr>
              <a:t> point during the lesson so sometimes participants struggle to understand what the teacher is drawing on the board.  </a:t>
            </a:r>
          </a:p>
          <a:p>
            <a:endParaRPr lang="en-US" dirty="0">
              <a:ea typeface="ＭＳ Ｐゴシック" charset="0"/>
              <a:cs typeface="ＭＳ Ｐゴシック" charset="0"/>
            </a:endParaRPr>
          </a:p>
          <a:p>
            <a:r>
              <a:rPr lang="en-US" dirty="0" smtClean="0">
                <a:ea typeface="ＭＳ Ｐゴシック" charset="0"/>
                <a:cs typeface="ＭＳ Ｐゴシック" charset="0"/>
              </a:rPr>
              <a:t>A brief discussion of this visual will make it easier for participants to listen to the student explanations and to follow what the teacher is writing and drawing on the board. </a:t>
            </a:r>
          </a:p>
          <a:p>
            <a:endParaRPr lang="en-US" dirty="0">
              <a:ea typeface="ＭＳ Ｐゴシック" charset="0"/>
              <a:cs typeface="ＭＳ Ｐゴシック" charset="0"/>
            </a:endParaRPr>
          </a:p>
          <a:p>
            <a:r>
              <a:rPr lang="en-US" dirty="0" smtClean="0">
                <a:ea typeface="ＭＳ Ｐゴシック" charset="0"/>
                <a:cs typeface="ＭＳ Ｐゴシック" charset="0"/>
              </a:rPr>
              <a:t>The teacher starts with the equation 8 x 4 = .  </a:t>
            </a:r>
          </a:p>
          <a:p>
            <a:r>
              <a:rPr lang="en-US" dirty="0" smtClean="0">
                <a:ea typeface="ＭＳ Ｐゴシック" charset="0"/>
                <a:cs typeface="ＭＳ Ｐゴシック" charset="0"/>
              </a:rPr>
              <a:t>A student explains how</a:t>
            </a:r>
            <a:r>
              <a:rPr lang="en-US" baseline="0" dirty="0" smtClean="0">
                <a:ea typeface="ＭＳ Ｐゴシック" charset="0"/>
                <a:cs typeface="ＭＳ Ｐゴシック" charset="0"/>
              </a:rPr>
              <a:t> to</a:t>
            </a:r>
            <a:r>
              <a:rPr lang="en-US" dirty="0" smtClean="0">
                <a:ea typeface="ＭＳ Ｐゴシック" charset="0"/>
                <a:cs typeface="ＭＳ Ｐゴシック" charset="0"/>
              </a:rPr>
              <a:t> skip count</a:t>
            </a:r>
            <a:r>
              <a:rPr lang="en-US" baseline="0" dirty="0" smtClean="0">
                <a:ea typeface="ＭＳ Ｐゴシック" charset="0"/>
                <a:cs typeface="ＭＳ Ｐゴシック" charset="0"/>
              </a:rPr>
              <a:t> to get the answer.</a:t>
            </a:r>
          </a:p>
          <a:p>
            <a:r>
              <a:rPr lang="en-US" baseline="0" dirty="0" smtClean="0">
                <a:ea typeface="ＭＳ Ｐゴシック" charset="0"/>
                <a:cs typeface="ＭＳ Ｐゴシック" charset="0"/>
              </a:rPr>
              <a:t>Another student explains that 16 could be doubled; the teacher writes 8 x 8 = 16; 16 + 16 = 32.</a:t>
            </a:r>
            <a:endParaRPr lang="en-US" dirty="0" smtClean="0">
              <a:ea typeface="ＭＳ Ｐゴシック" charset="0"/>
              <a:cs typeface="ＭＳ Ｐゴシック" charset="0"/>
            </a:endParaRPr>
          </a:p>
          <a:p>
            <a:endParaRPr lang="en-US" dirty="0">
              <a:ea typeface="ＭＳ Ｐゴシック" charset="0"/>
              <a:cs typeface="ＭＳ Ｐゴシック" charset="0"/>
            </a:endParaRPr>
          </a:p>
          <a:p>
            <a:r>
              <a:rPr lang="en-US" dirty="0" smtClean="0">
                <a:ea typeface="ＭＳ Ｐゴシック" charset="0"/>
                <a:cs typeface="ＭＳ Ｐゴシック" charset="0"/>
              </a:rPr>
              <a:t>Each time the teacher poses</a:t>
            </a:r>
            <a:r>
              <a:rPr lang="en-US" baseline="0" dirty="0" smtClean="0">
                <a:ea typeface="ＭＳ Ｐゴシック" charset="0"/>
                <a:cs typeface="ＭＳ Ｐゴシック" charset="0"/>
              </a:rPr>
              <a:t> a problem, </a:t>
            </a:r>
            <a:r>
              <a:rPr lang="en-US" dirty="0" smtClean="0">
                <a:ea typeface="ＭＳ Ｐゴシック" charset="0"/>
                <a:cs typeface="ＭＳ Ｐゴシック" charset="0"/>
              </a:rPr>
              <a:t>students share how they arrived at their solutions. The draws area models to represent some of the students’ reasoning.</a:t>
            </a:r>
            <a:endParaRPr lang="en-US" dirty="0">
              <a:ea typeface="ＭＳ Ｐゴシック" charset="0"/>
              <a:cs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7046" y="4140200"/>
            <a:ext cx="6470953" cy="6334276"/>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Handout</a:t>
            </a:r>
            <a:r>
              <a:rPr lang="en-US" sz="1200" dirty="0" smtClean="0"/>
              <a:t>:</a:t>
            </a:r>
            <a:r>
              <a:rPr lang="en-US" sz="1200" kern="1200" baseline="0" dirty="0" smtClean="0">
                <a:solidFill>
                  <a:schemeClr val="tx1"/>
                </a:solidFill>
                <a:effectLst/>
                <a:latin typeface="+mn-lt"/>
                <a:ea typeface="+mn-ea"/>
                <a:cs typeface="+mn-cs"/>
              </a:rPr>
              <a:t>  </a:t>
            </a:r>
            <a:r>
              <a:rPr lang="en-US" sz="1200" dirty="0" smtClean="0"/>
              <a:t>4</a:t>
            </a:r>
            <a:r>
              <a:rPr lang="en-US" sz="1200" kern="1200" dirty="0" smtClean="0">
                <a:solidFill>
                  <a:schemeClr val="tx1"/>
                </a:solidFill>
                <a:effectLst/>
                <a:latin typeface="+mn-lt"/>
                <a:ea typeface="+mn-ea"/>
                <a:cs typeface="+mn-cs"/>
              </a:rPr>
              <a:t>-Transcript-</a:t>
            </a:r>
            <a:r>
              <a:rPr lang="en-US" sz="1200" kern="1200" dirty="0" smtClean="0">
                <a:solidFill>
                  <a:schemeClr val="tx1"/>
                </a:solidFill>
                <a:effectLst/>
              </a:rPr>
              <a:t>MultiplicationStrings-</a:t>
            </a:r>
            <a:r>
              <a:rPr lang="en-US" sz="1200" kern="1200" dirty="0" smtClean="0">
                <a:solidFill>
                  <a:schemeClr val="tx1"/>
                </a:solidFill>
                <a:effectLst/>
                <a:latin typeface="+mn-lt"/>
                <a:ea typeface="+mn-ea"/>
                <a:cs typeface="+mn-cs"/>
              </a:rPr>
              <a:t>ES-</a:t>
            </a:r>
            <a:r>
              <a:rPr lang="en-US" sz="1200" dirty="0" smtClean="0"/>
              <a:t>Casey</a:t>
            </a:r>
            <a:r>
              <a:rPr lang="en-US" sz="1200" kern="1200" dirty="0" smtClean="0">
                <a:solidFill>
                  <a:schemeClr val="tx1"/>
                </a:solidFill>
                <a:effectLst/>
                <a:latin typeface="+mn-lt"/>
                <a:ea typeface="+mn-ea"/>
                <a:cs typeface="+mn-cs"/>
              </a:rPr>
              <a:t>.pdf</a:t>
            </a:r>
          </a:p>
          <a:p>
            <a:r>
              <a:rPr lang="en-US" sz="1200" b="1" kern="1200" dirty="0" smtClean="0">
                <a:solidFill>
                  <a:schemeClr val="tx1"/>
                </a:solidFill>
                <a:effectLst/>
                <a:latin typeface="+mn-lt"/>
                <a:ea typeface="+mn-ea"/>
                <a:cs typeface="+mn-cs"/>
              </a:rPr>
              <a:t>Materials: </a:t>
            </a:r>
            <a:r>
              <a:rPr lang="en-US" sz="1200" dirty="0" smtClean="0"/>
              <a:t>5</a:t>
            </a:r>
            <a:r>
              <a:rPr lang="en-US" sz="1200" b="0" kern="1200" dirty="0" smtClean="0">
                <a:solidFill>
                  <a:schemeClr val="tx1"/>
                </a:solidFill>
                <a:effectLst/>
                <a:latin typeface="+mn-lt"/>
                <a:ea typeface="+mn-ea"/>
                <a:cs typeface="+mn-cs"/>
              </a:rPr>
              <a:t>-VideoClip-</a:t>
            </a:r>
            <a:r>
              <a:rPr lang="en-US" sz="1200" kern="1200" dirty="0" smtClean="0">
                <a:solidFill>
                  <a:schemeClr val="tx1"/>
                </a:solidFill>
                <a:effectLst/>
              </a:rPr>
              <a:t>MultiplicationStrings-</a:t>
            </a:r>
            <a:r>
              <a:rPr lang="en-US" sz="1200" b="0" kern="1200" dirty="0" smtClean="0">
                <a:solidFill>
                  <a:schemeClr val="tx1"/>
                </a:solidFill>
                <a:effectLst/>
                <a:latin typeface="+mn-lt"/>
                <a:ea typeface="+mn-ea"/>
                <a:cs typeface="+mn-cs"/>
              </a:rPr>
              <a:t>ES-</a:t>
            </a:r>
            <a:r>
              <a:rPr lang="en-US" sz="1200" dirty="0" smtClean="0"/>
              <a:t>Casey</a:t>
            </a:r>
            <a:r>
              <a:rPr lang="en-US" sz="1200" b="0" kern="1200" dirty="0" smtClean="0">
                <a:solidFill>
                  <a:schemeClr val="tx1"/>
                </a:solidFill>
                <a:effectLst/>
                <a:latin typeface="+mn-lt"/>
                <a:ea typeface="+mn-ea"/>
                <a:cs typeface="+mn-cs"/>
              </a:rPr>
              <a:t>.mp4</a:t>
            </a:r>
          </a:p>
          <a:p>
            <a:endParaRPr lang="en-US" sz="1200" dirty="0" smtClean="0">
              <a:latin typeface="+mn-lt"/>
              <a:cs typeface="Arial" pitchFamily="34" charset="0"/>
            </a:endParaRPr>
          </a:p>
          <a:p>
            <a:r>
              <a:rPr lang="en-US" sz="1200" b="1" dirty="0" smtClean="0">
                <a:latin typeface="+mn-lt"/>
                <a:cs typeface="Arial" pitchFamily="34" charset="0"/>
              </a:rPr>
              <a:t>Facilitation Suggestions</a:t>
            </a:r>
            <a:r>
              <a:rPr lang="en-US" sz="1200" dirty="0" smtClean="0">
                <a:latin typeface="+mn-lt"/>
                <a:cs typeface="Arial" pitchFamily="34" charset="0"/>
              </a:rPr>
              <a:t>  </a:t>
            </a:r>
          </a:p>
          <a:p>
            <a:endParaRPr lang="en-US" sz="1100" kern="1200" dirty="0" smtClean="0">
              <a:solidFill>
                <a:schemeClr val="tx1"/>
              </a:solidFill>
              <a:latin typeface="+mn-lt"/>
              <a:ea typeface="+mn-ea"/>
              <a:cs typeface="+mn-cs"/>
            </a:endParaRPr>
          </a:p>
          <a:p>
            <a:r>
              <a:rPr lang="en-US" sz="1100" kern="1200" dirty="0" smtClean="0">
                <a:solidFill>
                  <a:schemeClr val="tx1"/>
                </a:solidFill>
                <a:latin typeface="+mn-lt"/>
                <a:ea typeface="+mn-ea"/>
                <a:cs typeface="+mn-cs"/>
              </a:rPr>
              <a:t>Distribute the transcript</a:t>
            </a:r>
            <a:r>
              <a:rPr lang="en-US" sz="1100" kern="1200" baseline="0" dirty="0" smtClean="0">
                <a:solidFill>
                  <a:schemeClr val="tx1"/>
                </a:solidFill>
                <a:latin typeface="+mn-lt"/>
                <a:ea typeface="+mn-ea"/>
                <a:cs typeface="+mn-cs"/>
              </a:rPr>
              <a:t> for the video. In some places it is difficult to hear the students and the transcript will help to know what the students are saying.</a:t>
            </a:r>
            <a:r>
              <a:rPr lang="en-US" sz="1100" kern="1200" dirty="0" smtClean="0">
                <a:solidFill>
                  <a:schemeClr val="tx1"/>
                </a:solidFill>
                <a:latin typeface="+mn-lt"/>
                <a:ea typeface="+mn-ea"/>
                <a:cs typeface="+mn-cs"/>
              </a:rPr>
              <a:t> </a:t>
            </a:r>
          </a:p>
          <a:p>
            <a:r>
              <a:rPr lang="en-US" sz="1100" kern="1200" dirty="0" smtClean="0">
                <a:solidFill>
                  <a:schemeClr val="tx1"/>
                </a:solidFill>
                <a:latin typeface="+mn-lt"/>
                <a:ea typeface="+mn-ea"/>
                <a:cs typeface="+mn-cs"/>
              </a:rPr>
              <a:t>Explain</a:t>
            </a:r>
            <a:r>
              <a:rPr lang="en-US" sz="1100" kern="1200" baseline="0" dirty="0" smtClean="0">
                <a:solidFill>
                  <a:schemeClr val="tx1"/>
                </a:solidFill>
                <a:latin typeface="+mn-lt"/>
                <a:ea typeface="+mn-ea"/>
                <a:cs typeface="+mn-cs"/>
              </a:rPr>
              <a:t> the lens for watching the video.</a:t>
            </a:r>
            <a:r>
              <a:rPr lang="en-US" sz="1100" kern="1200" baseline="0" dirty="0" smtClean="0">
                <a:solidFill>
                  <a:srgbClr val="C0504D"/>
                </a:solidFill>
                <a:latin typeface="+mn-lt"/>
                <a:ea typeface="+mn-ea"/>
                <a:cs typeface="+mn-cs"/>
              </a:rPr>
              <a:t> </a:t>
            </a:r>
            <a:r>
              <a:rPr lang="en-US" sz="1100" kern="1200" baseline="0" dirty="0" smtClean="0">
                <a:solidFill>
                  <a:srgbClr val="000000"/>
                </a:solidFill>
                <a:latin typeface="+mn-lt"/>
                <a:ea typeface="+mn-ea"/>
                <a:cs typeface="+mn-cs"/>
              </a:rPr>
              <a:t>The video segment lasts </a:t>
            </a:r>
            <a:r>
              <a:rPr lang="en-US" sz="1100" dirty="0" smtClean="0">
                <a:solidFill>
                  <a:srgbClr val="000000"/>
                </a:solidFill>
              </a:rPr>
              <a:t>8 </a:t>
            </a:r>
            <a:r>
              <a:rPr lang="en-US" sz="1100" kern="1200" baseline="0" dirty="0" smtClean="0">
                <a:solidFill>
                  <a:srgbClr val="000000"/>
                </a:solidFill>
                <a:latin typeface="+mn-lt"/>
                <a:ea typeface="+mn-ea"/>
                <a:cs typeface="+mn-cs"/>
              </a:rPr>
              <a:t>minutes and </a:t>
            </a:r>
            <a:r>
              <a:rPr lang="en-US" sz="1100" dirty="0" smtClean="0">
                <a:solidFill>
                  <a:srgbClr val="000000"/>
                </a:solidFill>
              </a:rPr>
              <a:t>17</a:t>
            </a:r>
            <a:r>
              <a:rPr lang="en-US" sz="1100" kern="1200" baseline="0" dirty="0" smtClean="0">
                <a:solidFill>
                  <a:srgbClr val="000000"/>
                </a:solidFill>
                <a:latin typeface="+mn-lt"/>
                <a:ea typeface="+mn-ea"/>
                <a:cs typeface="+mn-cs"/>
              </a:rPr>
              <a:t> seconds.</a:t>
            </a:r>
          </a:p>
          <a:p>
            <a:endParaRPr lang="en-US" sz="1100" dirty="0">
              <a:solidFill>
                <a:srgbClr val="000000"/>
              </a:solidFill>
            </a:endParaRPr>
          </a:p>
          <a:p>
            <a:endParaRPr lang="en-US" sz="1100" dirty="0" smtClean="0">
              <a:solidFill>
                <a:srgbClr val="000000"/>
              </a:solidFill>
            </a:endParaRPr>
          </a:p>
          <a:p>
            <a:endParaRPr lang="en-US" sz="1100" dirty="0" smtClean="0">
              <a:solidFill>
                <a:srgbClr val="000000"/>
              </a:solidFill>
            </a:endParaRPr>
          </a:p>
          <a:p>
            <a:endParaRPr lang="en-US" sz="1100" b="1" kern="1200" dirty="0" smtClean="0">
              <a:solidFill>
                <a:srgbClr val="000000"/>
              </a:solidFill>
              <a:latin typeface="+mn-lt"/>
              <a:ea typeface="+mn-ea"/>
              <a:cs typeface="+mn-cs"/>
            </a:endParaRPr>
          </a:p>
          <a:p>
            <a:endParaRPr lang="en-US" sz="1200" dirty="0" smtClean="0">
              <a:latin typeface="+mn-lt"/>
              <a:cs typeface="Arial" pitchFamily="34" charset="0"/>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15</a:t>
            </a:fld>
            <a:endParaRPr lang="en-US"/>
          </a:p>
        </p:txBody>
      </p:sp>
    </p:spTree>
    <p:extLst>
      <p:ext uri="{BB962C8B-B14F-4D97-AF65-F5344CB8AC3E}">
        <p14:creationId xmlns:p14="http://schemas.microsoft.com/office/powerpoint/2010/main" val="30413220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fld id="{169F3DE2-FB79-A444-9137-F017C8010924}" type="slidenum">
              <a:rPr lang="en-US" smtClean="0"/>
              <a:t>16</a:t>
            </a:fld>
            <a:endParaRPr lang="en-US"/>
          </a:p>
        </p:txBody>
      </p:sp>
    </p:spTree>
    <p:extLst>
      <p:ext uri="{BB962C8B-B14F-4D97-AF65-F5344CB8AC3E}">
        <p14:creationId xmlns:p14="http://schemas.microsoft.com/office/powerpoint/2010/main" val="42214982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23341" y="4412166"/>
            <a:ext cx="5785152" cy="4114800"/>
          </a:xfrm>
        </p:spPr>
        <p:txBody>
          <a:bodyPr/>
          <a:lstStyle/>
          <a:p>
            <a:r>
              <a:rPr lang="en-US" b="1" dirty="0" smtClean="0">
                <a:latin typeface="+mj-lt"/>
              </a:rPr>
              <a:t>Facilitation </a:t>
            </a:r>
            <a:r>
              <a:rPr lang="en-US" b="1" dirty="0" smtClean="0">
                <a:latin typeface="+mj-lt"/>
              </a:rPr>
              <a:t>Suggestions</a:t>
            </a:r>
            <a:endParaRPr lang="en-US" b="1" dirty="0" smtClean="0">
              <a:latin typeface="+mj-lt"/>
            </a:endParaRPr>
          </a:p>
          <a:p>
            <a:endParaRPr lang="en-US" dirty="0" smtClean="0"/>
          </a:p>
          <a:p>
            <a:r>
              <a:rPr lang="en-US" dirty="0" smtClean="0"/>
              <a:t>Engage the participants in a discussion of student mathematical</a:t>
            </a:r>
            <a:r>
              <a:rPr lang="en-US" baseline="0" dirty="0" smtClean="0"/>
              <a:t> insights and related teacher actions. It might be helpful to post the teacher’s learning goals on chart paper for reference.</a:t>
            </a:r>
            <a:endParaRPr lang="en-US" dirty="0" smtClean="0">
              <a:latin typeface="+mj-lt"/>
            </a:endParaRPr>
          </a:p>
          <a:p>
            <a:endParaRPr lang="en-US" dirty="0" smtClean="0">
              <a:latin typeface="+mj-lt"/>
            </a:endParaRPr>
          </a:p>
          <a:p>
            <a:r>
              <a:rPr lang="en-US" sz="1200" b="0" dirty="0" smtClean="0">
                <a:solidFill>
                  <a:srgbClr val="000000"/>
                </a:solidFill>
              </a:rPr>
              <a:t>Possible Probing Question:</a:t>
            </a:r>
          </a:p>
          <a:p>
            <a:r>
              <a:rPr lang="en-US" sz="1200" i="1" dirty="0" smtClean="0">
                <a:solidFill>
                  <a:srgbClr val="000000"/>
                </a:solidFill>
              </a:rPr>
              <a:t>What does the teacher do to support student learning of mathematics? </a:t>
            </a:r>
          </a:p>
          <a:p>
            <a:endParaRPr lang="en-US" sz="1200" dirty="0" smtClean="0">
              <a:solidFill>
                <a:srgbClr val="000000"/>
              </a:solidFill>
            </a:endParaRPr>
          </a:p>
          <a:p>
            <a:r>
              <a:rPr lang="en-US" sz="1200" b="0" dirty="0" smtClean="0">
                <a:solidFill>
                  <a:srgbClr val="000000"/>
                </a:solidFill>
              </a:rPr>
              <a:t>Anticipated Responses </a:t>
            </a:r>
            <a:r>
              <a:rPr lang="en-US" sz="1200" dirty="0" smtClean="0">
                <a:solidFill>
                  <a:srgbClr val="000000"/>
                </a:solidFill>
              </a:rPr>
              <a:t>from the Transcript:</a:t>
            </a:r>
          </a:p>
          <a:p>
            <a:r>
              <a:rPr lang="en-US" sz="1200" dirty="0" smtClean="0">
                <a:solidFill>
                  <a:srgbClr val="000000"/>
                </a:solidFill>
              </a:rPr>
              <a:t>Line 6: Teacher asks a student to share her skip counting.</a:t>
            </a:r>
          </a:p>
          <a:p>
            <a:r>
              <a:rPr lang="en-US" sz="1200" dirty="0" smtClean="0">
                <a:solidFill>
                  <a:srgbClr val="000000"/>
                </a:solidFill>
              </a:rPr>
              <a:t>Lines 13-15:  Teacher </a:t>
            </a:r>
            <a:r>
              <a:rPr lang="en-US" sz="1200" b="1" dirty="0" smtClean="0">
                <a:solidFill>
                  <a:srgbClr val="000000"/>
                </a:solidFill>
              </a:rPr>
              <a:t>records the addition equations and the multiplication equations.</a:t>
            </a:r>
          </a:p>
          <a:p>
            <a:r>
              <a:rPr lang="en-US" sz="1200" dirty="0" smtClean="0">
                <a:solidFill>
                  <a:srgbClr val="000000"/>
                </a:solidFill>
              </a:rPr>
              <a:t>Lines 20-24: Teacher creates an area mode (a visual model)l that matches the student’s explanation. </a:t>
            </a:r>
          </a:p>
          <a:p>
            <a:r>
              <a:rPr lang="en-US" sz="1200" dirty="0" smtClean="0">
                <a:solidFill>
                  <a:srgbClr val="000000"/>
                </a:solidFill>
              </a:rPr>
              <a:t>Lines 26-28: Teacher </a:t>
            </a:r>
            <a:r>
              <a:rPr lang="en-US" sz="1200" b="1" dirty="0" smtClean="0">
                <a:solidFill>
                  <a:srgbClr val="000000"/>
                </a:solidFill>
              </a:rPr>
              <a:t>revoices </a:t>
            </a:r>
            <a:r>
              <a:rPr lang="en-US" sz="1200" dirty="0" smtClean="0">
                <a:solidFill>
                  <a:srgbClr val="000000"/>
                </a:solidFill>
              </a:rPr>
              <a:t>the student’s contribution making the point that four more groups of 8 are needed.  </a:t>
            </a:r>
            <a:r>
              <a:rPr lang="en-US" sz="1200" b="1" dirty="0" smtClean="0">
                <a:solidFill>
                  <a:srgbClr val="000000"/>
                </a:solidFill>
              </a:rPr>
              <a:t>Revoicing helps to pull ideas together but allows the teacher to insert vocabulary.</a:t>
            </a:r>
            <a:endParaRPr lang="en-US" sz="1200" dirty="0" smtClean="0">
              <a:solidFill>
                <a:srgbClr val="000000"/>
              </a:solidFill>
            </a:endParaRPr>
          </a:p>
          <a:p>
            <a:r>
              <a:rPr lang="en-US" sz="1200" dirty="0" smtClean="0">
                <a:solidFill>
                  <a:srgbClr val="000000"/>
                </a:solidFill>
              </a:rPr>
              <a:t>Line</a:t>
            </a:r>
            <a:r>
              <a:rPr lang="en-US" sz="1200" baseline="0" dirty="0" smtClean="0">
                <a:solidFill>
                  <a:srgbClr val="000000"/>
                </a:solidFill>
              </a:rPr>
              <a:t> </a:t>
            </a:r>
            <a:r>
              <a:rPr lang="en-US" sz="1200" dirty="0" smtClean="0">
                <a:solidFill>
                  <a:srgbClr val="000000"/>
                </a:solidFill>
              </a:rPr>
              <a:t>30: The teacher has a student put another student’s strategies into her own words.</a:t>
            </a:r>
          </a:p>
          <a:p>
            <a:r>
              <a:rPr lang="en-US" sz="1200" dirty="0" smtClean="0">
                <a:solidFill>
                  <a:srgbClr val="000000"/>
                </a:solidFill>
              </a:rPr>
              <a:t>Line</a:t>
            </a:r>
            <a:r>
              <a:rPr lang="en-US" sz="1200" baseline="0" dirty="0" smtClean="0">
                <a:solidFill>
                  <a:srgbClr val="000000"/>
                </a:solidFill>
              </a:rPr>
              <a:t> </a:t>
            </a:r>
            <a:r>
              <a:rPr lang="en-US" sz="1200" dirty="0" smtClean="0">
                <a:solidFill>
                  <a:srgbClr val="000000"/>
                </a:solidFill>
              </a:rPr>
              <a:t>44: A student explains</a:t>
            </a:r>
            <a:r>
              <a:rPr lang="en-US" sz="1200" baseline="0" dirty="0" smtClean="0">
                <a:solidFill>
                  <a:srgbClr val="000000"/>
                </a:solidFill>
              </a:rPr>
              <a:t> what another student did, “</a:t>
            </a:r>
            <a:r>
              <a:rPr lang="en-US" sz="1200" b="0" i="0" u="none" strike="noStrike" kern="1200" baseline="0" dirty="0" smtClean="0">
                <a:solidFill>
                  <a:schemeClr val="tx1"/>
                </a:solidFill>
                <a:latin typeface="+mn-lt"/>
                <a:ea typeface="+mn-ea"/>
                <a:cs typeface="+mn-cs"/>
              </a:rPr>
              <a:t>he probably did 8 times 4 two times</a:t>
            </a:r>
            <a:r>
              <a:rPr lang="en-US" sz="1200" dirty="0" smtClean="0">
                <a:solidFill>
                  <a:srgbClr val="000000"/>
                </a:solidFill>
              </a:rPr>
              <a:t>.” </a:t>
            </a:r>
          </a:p>
          <a:p>
            <a:r>
              <a:rPr lang="en-US" sz="1200" dirty="0" smtClean="0">
                <a:solidFill>
                  <a:srgbClr val="000000"/>
                </a:solidFill>
              </a:rPr>
              <a:t>Lines 49- 51: The teacher </a:t>
            </a:r>
            <a:r>
              <a:rPr lang="en-US" sz="1200" b="1" dirty="0" smtClean="0">
                <a:solidFill>
                  <a:srgbClr val="000000"/>
                </a:solidFill>
              </a:rPr>
              <a:t>revoices</a:t>
            </a:r>
            <a:r>
              <a:rPr lang="en-US" sz="1200" dirty="0" smtClean="0">
                <a:solidFill>
                  <a:srgbClr val="000000"/>
                </a:solidFill>
              </a:rPr>
              <a:t> the student’s contribution while pointing to the </a:t>
            </a:r>
            <a:r>
              <a:rPr lang="en-US" sz="1200" b="1" dirty="0" smtClean="0">
                <a:solidFill>
                  <a:srgbClr val="000000"/>
                </a:solidFill>
              </a:rPr>
              <a:t>visual diagram.  </a:t>
            </a:r>
          </a:p>
          <a:p>
            <a:r>
              <a:rPr lang="en-US" sz="1200" dirty="0" smtClean="0">
                <a:solidFill>
                  <a:srgbClr val="000000"/>
                </a:solidFill>
              </a:rPr>
              <a:t>Lines 59-61: The teacher </a:t>
            </a:r>
            <a:r>
              <a:rPr lang="en-US" sz="1200" b="1" dirty="0" smtClean="0">
                <a:solidFill>
                  <a:srgbClr val="000000"/>
                </a:solidFill>
              </a:rPr>
              <a:t>revoices </a:t>
            </a:r>
            <a:r>
              <a:rPr lang="en-US" sz="1200" dirty="0" smtClean="0">
                <a:solidFill>
                  <a:srgbClr val="000000"/>
                </a:solidFill>
              </a:rPr>
              <a:t>the doubling of two products but presses students to say how they arrived at the product.   </a:t>
            </a:r>
          </a:p>
          <a:p>
            <a:r>
              <a:rPr lang="en-US" sz="1200" dirty="0" smtClean="0">
                <a:solidFill>
                  <a:srgbClr val="000000"/>
                </a:solidFill>
              </a:rPr>
              <a:t>Lines 77-80: The teacher points to the </a:t>
            </a:r>
            <a:r>
              <a:rPr lang="en-US" sz="1200" b="1" dirty="0" smtClean="0">
                <a:solidFill>
                  <a:srgbClr val="000000"/>
                </a:solidFill>
              </a:rPr>
              <a:t>visual mode</a:t>
            </a:r>
            <a:r>
              <a:rPr lang="en-US" sz="1200" dirty="0" smtClean="0">
                <a:solidFill>
                  <a:srgbClr val="000000"/>
                </a:solidFill>
              </a:rPr>
              <a:t>l of (8 x 8) + (8 x 8) and then ends by connecting this to the previous model of (4 x 8) + (4 x 8). </a:t>
            </a:r>
          </a:p>
          <a:p>
            <a:r>
              <a:rPr lang="en-US" sz="1200" dirty="0" smtClean="0">
                <a:solidFill>
                  <a:srgbClr val="000000"/>
                </a:solidFill>
              </a:rPr>
              <a:t>Lines 100-108: </a:t>
            </a:r>
            <a:r>
              <a:rPr lang="en-US" sz="1200" b="1" dirty="0" smtClean="0">
                <a:solidFill>
                  <a:srgbClr val="000000"/>
                </a:solidFill>
              </a:rPr>
              <a:t>Teacher presses </a:t>
            </a:r>
            <a:r>
              <a:rPr lang="en-US" sz="1200" dirty="0" smtClean="0">
                <a:solidFill>
                  <a:srgbClr val="000000"/>
                </a:solidFill>
              </a:rPr>
              <a:t>students to </a:t>
            </a:r>
            <a:r>
              <a:rPr lang="en-US" sz="1200" b="1" dirty="0" smtClean="0">
                <a:solidFill>
                  <a:srgbClr val="000000"/>
                </a:solidFill>
              </a:rPr>
              <a:t>talk about the pattern</a:t>
            </a:r>
            <a:r>
              <a:rPr lang="en-US" sz="1200" dirty="0" smtClean="0">
                <a:solidFill>
                  <a:srgbClr val="000000"/>
                </a:solidFill>
              </a:rPr>
              <a:t>, the double one factor and double the product</a:t>
            </a:r>
          </a:p>
          <a:p>
            <a:endParaRPr lang="en-US" dirty="0">
              <a:latin typeface="+mj-lt"/>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t>17</a:t>
            </a:fld>
            <a:endParaRPr lang="en-US"/>
          </a:p>
        </p:txBody>
      </p:sp>
    </p:spTree>
    <p:extLst>
      <p:ext uri="{BB962C8B-B14F-4D97-AF65-F5344CB8AC3E}">
        <p14:creationId xmlns:p14="http://schemas.microsoft.com/office/powerpoint/2010/main" val="14841318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18</a:t>
            </a:fld>
            <a:endParaRPr lang="en-US"/>
          </a:p>
        </p:txBody>
      </p:sp>
    </p:spTree>
    <p:extLst>
      <p:ext uri="{BB962C8B-B14F-4D97-AF65-F5344CB8AC3E}">
        <p14:creationId xmlns:p14="http://schemas.microsoft.com/office/powerpoint/2010/main" val="18508164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Handout</a:t>
            </a:r>
            <a:r>
              <a:rPr lang="en-US" sz="1200" dirty="0" smtClean="0"/>
              <a:t>:</a:t>
            </a:r>
            <a:r>
              <a:rPr lang="en-US" sz="1200" kern="1200" dirty="0" smtClean="0">
                <a:solidFill>
                  <a:schemeClr val="tx1"/>
                </a:solidFill>
                <a:effectLst/>
                <a:latin typeface="+mn-lt"/>
                <a:ea typeface="+mn-ea"/>
                <a:cs typeface="+mn-cs"/>
              </a:rPr>
              <a:t> 6-MathTeachingPracticesList-ES-</a:t>
            </a:r>
            <a:r>
              <a:rPr lang="en-US" sz="1200" dirty="0" smtClean="0"/>
              <a:t>Casey</a:t>
            </a:r>
            <a:r>
              <a:rPr lang="en-US" sz="1200" kern="1200" dirty="0" smtClean="0">
                <a:solidFill>
                  <a:schemeClr val="tx1"/>
                </a:solidFill>
                <a:effectLst/>
                <a:latin typeface="+mn-lt"/>
                <a:ea typeface="+mn-ea"/>
                <a:cs typeface="+mn-cs"/>
              </a:rPr>
              <a:t>.pdf</a:t>
            </a:r>
          </a:p>
          <a:p>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r>
              <a:rPr lang="en-US" sz="1200" dirty="0" smtClean="0"/>
              <a:t>The purpose of this slide is to shift the participants’ attention to</a:t>
            </a:r>
            <a:r>
              <a:rPr lang="en-US" sz="1200" baseline="0" dirty="0" smtClean="0"/>
              <a:t> the eight Effective Mathematics Teaching Practices.</a:t>
            </a:r>
          </a:p>
          <a:p>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Distribute the handout listing</a:t>
            </a:r>
            <a:r>
              <a:rPr lang="en-US" sz="1200" baseline="0" dirty="0" smtClean="0"/>
              <a:t> the eight Effective Mathematics Teaching Practices.</a:t>
            </a:r>
            <a:endParaRPr lang="en-US" sz="1200" dirty="0" smtClean="0"/>
          </a:p>
          <a:p>
            <a:endParaRPr lang="en-US" sz="1200" baseline="0" dirty="0" smtClean="0"/>
          </a:p>
          <a:p>
            <a:r>
              <a:rPr lang="en-US" sz="1200" baseline="0" dirty="0" smtClean="0"/>
              <a:t>Provide about a minute for the participants to review the list of teaching practices and jot down or mark those teaching practices they recall being used in the lesson</a:t>
            </a:r>
          </a:p>
        </p:txBody>
      </p:sp>
      <p:sp>
        <p:nvSpPr>
          <p:cNvPr id="4" name="Slide Number Placeholder 3"/>
          <p:cNvSpPr>
            <a:spLocks noGrp="1"/>
          </p:cNvSpPr>
          <p:nvPr>
            <p:ph type="sldNum" sz="quarter" idx="10"/>
          </p:nvPr>
        </p:nvSpPr>
        <p:spPr/>
        <p:txBody>
          <a:bodyPr/>
          <a:lstStyle/>
          <a:p>
            <a:fld id="{169F3DE2-FB79-A444-9137-F017C8010924}" type="slidenum">
              <a:rPr lang="en-US" smtClean="0"/>
              <a:pPr/>
              <a:t>19</a:t>
            </a:fld>
            <a:endParaRPr lang="en-US"/>
          </a:p>
        </p:txBody>
      </p:sp>
    </p:spTree>
    <p:extLst>
      <p:ext uri="{BB962C8B-B14F-4D97-AF65-F5344CB8AC3E}">
        <p14:creationId xmlns:p14="http://schemas.microsoft.com/office/powerpoint/2010/main" val="825448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9619" y="4322684"/>
            <a:ext cx="6247497" cy="4114800"/>
          </a:xfrm>
        </p:spPr>
        <p:txBody>
          <a:bodyPr/>
          <a:lstStyle/>
          <a:p>
            <a:r>
              <a:rPr lang="en-US" sz="1400" b="1" baseline="0" dirty="0" smtClean="0">
                <a:latin typeface="Calibri"/>
                <a:cs typeface="Calibri"/>
              </a:rPr>
              <a:t>Module Outline </a:t>
            </a:r>
            <a:endParaRPr lang="en-US" dirty="0" smtClean="0">
              <a:latin typeface="Calibri"/>
              <a:cs typeface="Calibri"/>
            </a:endParaRPr>
          </a:p>
          <a:p>
            <a:pPr marL="171450" indent="-171450">
              <a:lnSpc>
                <a:spcPct val="110000"/>
              </a:lnSpc>
              <a:buFont typeface="Arial"/>
              <a:buChar char="•"/>
            </a:pPr>
            <a:r>
              <a:rPr lang="en-US" dirty="0" smtClean="0">
                <a:solidFill>
                  <a:srgbClr val="003366"/>
                </a:solidFill>
                <a:latin typeface="Calibri"/>
                <a:cs typeface="Calibri"/>
              </a:rPr>
              <a:t>Overview of the Session – 3 minutes</a:t>
            </a:r>
          </a:p>
          <a:p>
            <a:pPr marL="171450" indent="-171450">
              <a:lnSpc>
                <a:spcPct val="110000"/>
              </a:lnSpc>
              <a:buFont typeface="Arial"/>
              <a:buChar char="•"/>
            </a:pPr>
            <a:r>
              <a:rPr lang="en-US" dirty="0" smtClean="0">
                <a:solidFill>
                  <a:srgbClr val="003366"/>
                </a:solidFill>
                <a:latin typeface="Calibri"/>
                <a:cs typeface="Calibri"/>
              </a:rPr>
              <a:t>Multiplication</a:t>
            </a:r>
            <a:r>
              <a:rPr lang="en-US" baseline="0" dirty="0" smtClean="0">
                <a:solidFill>
                  <a:srgbClr val="003366"/>
                </a:solidFill>
                <a:latin typeface="Calibri"/>
                <a:cs typeface="Calibri"/>
              </a:rPr>
              <a:t> Strings Task – 5 minutes</a:t>
            </a:r>
          </a:p>
          <a:p>
            <a:pPr marL="171450" indent="-171450">
              <a:lnSpc>
                <a:spcPct val="110000"/>
              </a:lnSpc>
              <a:buFont typeface="Arial"/>
              <a:buChar char="•"/>
            </a:pPr>
            <a:r>
              <a:rPr lang="en-US" dirty="0" smtClean="0">
                <a:solidFill>
                  <a:srgbClr val="003366"/>
                </a:solidFill>
                <a:latin typeface="Calibri"/>
                <a:cs typeface="Calibri"/>
              </a:rPr>
              <a:t>Discuss the </a:t>
            </a:r>
            <a:r>
              <a:rPr lang="en-US" baseline="0" dirty="0" smtClean="0">
                <a:solidFill>
                  <a:srgbClr val="003366"/>
                </a:solidFill>
                <a:latin typeface="Calibri"/>
                <a:cs typeface="Calibri"/>
              </a:rPr>
              <a:t>mathematics learning goals and connections to Standards– 7 minutes</a:t>
            </a:r>
            <a:endParaRPr lang="en-US" dirty="0" smtClean="0">
              <a:solidFill>
                <a:srgbClr val="003366"/>
              </a:solidFill>
              <a:latin typeface="Calibri"/>
              <a:cs typeface="Calibri"/>
            </a:endParaRPr>
          </a:p>
          <a:p>
            <a:pPr marL="171450" indent="-171450">
              <a:lnSpc>
                <a:spcPct val="110000"/>
              </a:lnSpc>
              <a:buFont typeface="Arial"/>
              <a:buChar char="•"/>
            </a:pPr>
            <a:r>
              <a:rPr lang="en-US" dirty="0" smtClean="0">
                <a:solidFill>
                  <a:srgbClr val="003366"/>
                </a:solidFill>
                <a:latin typeface="Calibri"/>
                <a:cs typeface="Calibri"/>
              </a:rPr>
              <a:t>Watch</a:t>
            </a:r>
            <a:r>
              <a:rPr lang="en-US" baseline="0" dirty="0" smtClean="0">
                <a:solidFill>
                  <a:srgbClr val="003366"/>
                </a:solidFill>
                <a:latin typeface="Calibri"/>
                <a:cs typeface="Calibri"/>
              </a:rPr>
              <a:t> the video clip and discuss student learning – 15 minutes</a:t>
            </a:r>
          </a:p>
          <a:p>
            <a:pPr marL="171450" indent="-171450">
              <a:lnSpc>
                <a:spcPct val="110000"/>
              </a:lnSpc>
              <a:buFont typeface="Arial"/>
              <a:buChar char="•"/>
            </a:pPr>
            <a:r>
              <a:rPr lang="en-US" dirty="0" smtClean="0">
                <a:solidFill>
                  <a:srgbClr val="003366"/>
                </a:solidFill>
                <a:latin typeface="Calibri"/>
                <a:cs typeface="Calibri"/>
              </a:rPr>
              <a:t>Identify </a:t>
            </a:r>
            <a:r>
              <a:rPr lang="en-US" i="1" baseline="0" dirty="0" smtClean="0">
                <a:solidFill>
                  <a:srgbClr val="003366"/>
                </a:solidFill>
                <a:latin typeface="Calibri"/>
                <a:cs typeface="Calibri"/>
              </a:rPr>
              <a:t>Effective Mathematics Teaching Practices </a:t>
            </a:r>
            <a:r>
              <a:rPr lang="en-US" baseline="0" dirty="0" smtClean="0">
                <a:solidFill>
                  <a:srgbClr val="003366"/>
                </a:solidFill>
                <a:latin typeface="Calibri"/>
                <a:cs typeface="Calibri"/>
              </a:rPr>
              <a:t>used by the teacher – 5 minutes</a:t>
            </a:r>
          </a:p>
          <a:p>
            <a:pPr marL="171450" indent="-171450">
              <a:lnSpc>
                <a:spcPct val="110000"/>
              </a:lnSpc>
              <a:buFont typeface="Arial"/>
              <a:buChar char="•"/>
            </a:pPr>
            <a:r>
              <a:rPr lang="en-US" baseline="0" dirty="0" smtClean="0">
                <a:solidFill>
                  <a:srgbClr val="003366"/>
                </a:solidFill>
                <a:latin typeface="Calibri"/>
                <a:cs typeface="Calibri"/>
              </a:rPr>
              <a:t>Teaching Practice Focus: “B</a:t>
            </a:r>
            <a:r>
              <a:rPr lang="en-US" dirty="0" smtClean="0">
                <a:solidFill>
                  <a:srgbClr val="003366"/>
                </a:solidFill>
                <a:latin typeface="Calibri"/>
                <a:cs typeface="Calibri"/>
              </a:rPr>
              <a:t>uild procedural</a:t>
            </a:r>
            <a:r>
              <a:rPr lang="en-US" baseline="0" dirty="0" smtClean="0">
                <a:solidFill>
                  <a:srgbClr val="003366"/>
                </a:solidFill>
                <a:latin typeface="Calibri"/>
                <a:cs typeface="Calibri"/>
              </a:rPr>
              <a:t> fluency from conceptual understanding” – 25 minutes</a:t>
            </a:r>
          </a:p>
          <a:p>
            <a:pPr marL="457200" lvl="1" indent="0">
              <a:buFont typeface="Arial"/>
              <a:buNone/>
            </a:pPr>
            <a:r>
              <a:rPr lang="en-US" baseline="0" dirty="0" smtClean="0">
                <a:solidFill>
                  <a:srgbClr val="003366"/>
                </a:solidFill>
                <a:latin typeface="Calibri"/>
                <a:cs typeface="Calibri"/>
              </a:rPr>
              <a:t>Reflect, study, and discuss</a:t>
            </a:r>
          </a:p>
          <a:p>
            <a:pPr marL="457200" lvl="1" indent="0">
              <a:buFont typeface="Arial"/>
              <a:buNone/>
            </a:pPr>
            <a:r>
              <a:rPr lang="en-US" baseline="0" dirty="0" smtClean="0">
                <a:solidFill>
                  <a:srgbClr val="003366"/>
                </a:solidFill>
                <a:latin typeface="Calibri"/>
                <a:cs typeface="Calibri"/>
              </a:rPr>
              <a:t>Watch the video clip again</a:t>
            </a:r>
          </a:p>
          <a:p>
            <a:pPr marL="457200" lvl="1" indent="0">
              <a:buFont typeface="Arial"/>
              <a:buNone/>
            </a:pPr>
            <a:r>
              <a:rPr lang="en-US" baseline="0" dirty="0" smtClean="0">
                <a:solidFill>
                  <a:srgbClr val="003366"/>
                </a:solidFill>
                <a:latin typeface="Calibri"/>
                <a:cs typeface="Calibri"/>
              </a:rPr>
              <a:t>Discuss teacher actions that support building toward fluency </a:t>
            </a:r>
            <a:endParaRPr lang="en-US" dirty="0" smtClean="0">
              <a:solidFill>
                <a:srgbClr val="003366"/>
              </a:solidFill>
              <a:latin typeface="Calibri"/>
              <a:cs typeface="Calibri"/>
            </a:endParaRPr>
          </a:p>
          <a:p>
            <a:pPr marL="171450" indent="-171450">
              <a:buFont typeface="Arial"/>
              <a:buChar char="•"/>
            </a:pPr>
            <a:r>
              <a:rPr lang="en-US" baseline="0" dirty="0" smtClean="0">
                <a:solidFill>
                  <a:srgbClr val="003366"/>
                </a:solidFill>
                <a:latin typeface="Calibri"/>
                <a:cs typeface="Calibri"/>
              </a:rPr>
              <a:t>Teaching Practice Focus: </a:t>
            </a:r>
            <a:r>
              <a:rPr lang="en-US" dirty="0" smtClean="0">
                <a:solidFill>
                  <a:srgbClr val="003366"/>
                </a:solidFill>
                <a:latin typeface="Calibri"/>
                <a:cs typeface="Calibri"/>
              </a:rPr>
              <a:t>“Implement</a:t>
            </a:r>
            <a:r>
              <a:rPr lang="en-US" baseline="0" dirty="0" smtClean="0">
                <a:solidFill>
                  <a:srgbClr val="003366"/>
                </a:solidFill>
                <a:latin typeface="Calibri"/>
                <a:cs typeface="Calibri"/>
              </a:rPr>
              <a:t> Tasks that Promote Reasoning and Problem Solving” – 25 minutes</a:t>
            </a:r>
          </a:p>
          <a:p>
            <a:pPr marL="457200" lvl="1" indent="0">
              <a:buFont typeface="Arial"/>
              <a:buNone/>
            </a:pPr>
            <a:r>
              <a:rPr lang="en-US" baseline="0" dirty="0" smtClean="0">
                <a:solidFill>
                  <a:srgbClr val="003366"/>
                </a:solidFill>
                <a:latin typeface="Calibri"/>
                <a:cs typeface="Calibri"/>
              </a:rPr>
              <a:t>Reflect, study, and discuss</a:t>
            </a:r>
          </a:p>
          <a:p>
            <a:pPr marL="457200" lvl="1" indent="0">
              <a:buFont typeface="Arial"/>
              <a:buNone/>
            </a:pPr>
            <a:r>
              <a:rPr lang="en-US" baseline="0" dirty="0" smtClean="0">
                <a:solidFill>
                  <a:srgbClr val="003366"/>
                </a:solidFill>
                <a:latin typeface="Calibri"/>
                <a:cs typeface="Calibri"/>
              </a:rPr>
              <a:t>Activity to examine some sample multiplication strings</a:t>
            </a:r>
            <a:endParaRPr lang="en-US" dirty="0" smtClean="0">
              <a:solidFill>
                <a:srgbClr val="003366"/>
              </a:solidFill>
              <a:latin typeface="Calibri"/>
              <a:cs typeface="Calibri"/>
            </a:endParaRPr>
          </a:p>
          <a:p>
            <a:pPr marL="171450" indent="-171450">
              <a:buFont typeface="Arial"/>
              <a:buChar char="•"/>
            </a:pPr>
            <a:r>
              <a:rPr lang="en-US" dirty="0" smtClean="0">
                <a:solidFill>
                  <a:srgbClr val="003366"/>
                </a:solidFill>
                <a:latin typeface="Calibri"/>
                <a:cs typeface="Calibri"/>
              </a:rPr>
              <a:t>Reflection</a:t>
            </a:r>
            <a:r>
              <a:rPr lang="en-US" baseline="0" dirty="0" smtClean="0">
                <a:solidFill>
                  <a:srgbClr val="003366"/>
                </a:solidFill>
                <a:latin typeface="Calibri"/>
                <a:cs typeface="Calibri"/>
              </a:rPr>
              <a:t> and closure </a:t>
            </a:r>
            <a:r>
              <a:rPr lang="en-US" dirty="0" smtClean="0">
                <a:solidFill>
                  <a:srgbClr val="003366"/>
                </a:solidFill>
                <a:latin typeface="Calibri"/>
                <a:cs typeface="Calibri"/>
              </a:rPr>
              <a:t>– 5</a:t>
            </a:r>
            <a:r>
              <a:rPr lang="en-US" baseline="0" dirty="0" smtClean="0">
                <a:solidFill>
                  <a:srgbClr val="003366"/>
                </a:solidFill>
                <a:latin typeface="Calibri"/>
                <a:cs typeface="Calibri"/>
              </a:rPr>
              <a:t> </a:t>
            </a:r>
            <a:r>
              <a:rPr lang="en-US" dirty="0" smtClean="0">
                <a:solidFill>
                  <a:srgbClr val="003366"/>
                </a:solidFill>
                <a:latin typeface="Calibri"/>
                <a:cs typeface="Calibri"/>
              </a:rPr>
              <a:t>minutes</a:t>
            </a:r>
          </a:p>
          <a:p>
            <a:endParaRPr lang="en-US" b="1" dirty="0" smtClean="0">
              <a:solidFill>
                <a:srgbClr val="003366"/>
              </a:solidFill>
              <a:latin typeface="Calibri"/>
              <a:cs typeface="Calibri"/>
            </a:endParaRPr>
          </a:p>
          <a:p>
            <a:r>
              <a:rPr lang="en-US" b="1" dirty="0" smtClean="0">
                <a:solidFill>
                  <a:srgbClr val="003366"/>
                </a:solidFill>
                <a:latin typeface="Calibri"/>
                <a:cs typeface="Calibri"/>
              </a:rPr>
              <a:t>TOTAL TIME – approximately 1.5 hours</a:t>
            </a:r>
            <a:endParaRPr lang="en-US" dirty="0" smtClean="0">
              <a:solidFill>
                <a:srgbClr val="003366"/>
              </a:solidFill>
              <a:latin typeface="Calibri"/>
              <a:cs typeface="Calibri"/>
            </a:endParaRPr>
          </a:p>
          <a:p>
            <a:endParaRPr lang="en-US" sz="1400" b="1" baseline="0" dirty="0" smtClean="0">
              <a:latin typeface="Calibri"/>
              <a:cs typeface="Calibri"/>
            </a:endParaRPr>
          </a:p>
          <a:p>
            <a:endParaRPr lang="en-US" sz="1400" b="0" baseline="0" dirty="0" smtClean="0">
              <a:latin typeface="Calibri"/>
              <a:cs typeface="Calibri"/>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2</a:t>
            </a:fld>
            <a:endParaRPr lang="en-US"/>
          </a:p>
        </p:txBody>
      </p:sp>
    </p:spTree>
    <p:extLst>
      <p:ext uri="{BB962C8B-B14F-4D97-AF65-F5344CB8AC3E}">
        <p14:creationId xmlns:p14="http://schemas.microsoft.com/office/powerpoint/2010/main" val="2733569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p>
          <a:p>
            <a:endParaRPr lang="en-US" sz="1200" baseline="0" dirty="0" smtClean="0"/>
          </a:p>
          <a:p>
            <a:r>
              <a:rPr lang="en-US" sz="1200" baseline="0" dirty="0" smtClean="0"/>
              <a:t>What was a mathematics teaching practice that you noticed?</a:t>
            </a:r>
          </a:p>
          <a:p>
            <a:endParaRPr lang="en-US" sz="1200" baseline="0" dirty="0" smtClean="0"/>
          </a:p>
          <a:p>
            <a:r>
              <a:rPr lang="en-US" sz="1200" baseline="0" dirty="0" smtClean="0"/>
              <a:t>What was the teacher doing that led you to identify this teaching practice?</a:t>
            </a:r>
            <a:endParaRPr lang="en-US" sz="1200" dirty="0" smtClean="0"/>
          </a:p>
          <a:p>
            <a:endParaRPr lang="en-US" sz="1200" baseline="0" dirty="0" smtClean="0"/>
          </a:p>
          <a:p>
            <a:endParaRPr lang="en-US" sz="1200"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20</a:t>
            </a:fld>
            <a:endParaRPr lang="en-US"/>
          </a:p>
        </p:txBody>
      </p:sp>
    </p:spTree>
    <p:extLst>
      <p:ext uri="{BB962C8B-B14F-4D97-AF65-F5344CB8AC3E}">
        <p14:creationId xmlns:p14="http://schemas.microsoft.com/office/powerpoint/2010/main" val="14841318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p>
          <a:p>
            <a:endParaRPr lang="en-US" sz="1200" dirty="0" smtClean="0"/>
          </a:p>
          <a:p>
            <a:r>
              <a:rPr lang="en-US" sz="1200" dirty="0" smtClean="0"/>
              <a:t>It</a:t>
            </a:r>
            <a:r>
              <a:rPr lang="en-US" sz="1200" baseline="0" dirty="0" smtClean="0"/>
              <a:t> is likely that participants mentioned building students’ procedural fluency. If not, suggest that this was embedded in the teacher actions in the lesson.</a:t>
            </a:r>
          </a:p>
          <a:p>
            <a:endParaRPr lang="en-US" sz="1200" baseline="0" dirty="0" smtClean="0"/>
          </a:p>
          <a:p>
            <a:r>
              <a:rPr lang="en-US" sz="1200" baseline="0" dirty="0" smtClean="0"/>
              <a:t>Inform the participants that we are now going to focus on this teaching practice In order to deepen our understanding of how teachers can be effective in supporting students to build fluency from a foundation of conceptual understanding.</a:t>
            </a:r>
          </a:p>
        </p:txBody>
      </p:sp>
      <p:sp>
        <p:nvSpPr>
          <p:cNvPr id="4" name="Slide Number Placeholder 3"/>
          <p:cNvSpPr>
            <a:spLocks noGrp="1"/>
          </p:cNvSpPr>
          <p:nvPr>
            <p:ph type="sldNum" sz="quarter" idx="10"/>
          </p:nvPr>
        </p:nvSpPr>
        <p:spPr/>
        <p:txBody>
          <a:bodyPr/>
          <a:lstStyle/>
          <a:p>
            <a:fld id="{169F3DE2-FB79-A444-9137-F017C8010924}" type="slidenum">
              <a:rPr lang="en-US" smtClean="0"/>
              <a:pPr/>
              <a:t>21</a:t>
            </a:fld>
            <a:endParaRPr lang="en-US"/>
          </a:p>
        </p:txBody>
      </p:sp>
    </p:spTree>
    <p:extLst>
      <p:ext uri="{BB962C8B-B14F-4D97-AF65-F5344CB8AC3E}">
        <p14:creationId xmlns:p14="http://schemas.microsoft.com/office/powerpoint/2010/main" val="18508164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p>
          <a:p>
            <a:endParaRPr lang="en-US" sz="1200" dirty="0" smtClean="0"/>
          </a:p>
          <a:p>
            <a:r>
              <a:rPr lang="en-US" sz="1200" dirty="0" smtClean="0"/>
              <a:t>Paraphrase the bullets on the slide.</a:t>
            </a:r>
          </a:p>
        </p:txBody>
      </p:sp>
      <p:sp>
        <p:nvSpPr>
          <p:cNvPr id="4" name="Slide Number Placeholder 3"/>
          <p:cNvSpPr>
            <a:spLocks noGrp="1"/>
          </p:cNvSpPr>
          <p:nvPr>
            <p:ph type="sldNum" sz="quarter" idx="10"/>
          </p:nvPr>
        </p:nvSpPr>
        <p:spPr/>
        <p:txBody>
          <a:bodyPr/>
          <a:lstStyle/>
          <a:p>
            <a:fld id="{169F3DE2-FB79-A444-9137-F017C8010924}" type="slidenum">
              <a:rPr lang="en-US" smtClean="0"/>
              <a:pPr/>
              <a:t>22</a:t>
            </a:fld>
            <a:endParaRPr lang="en-US"/>
          </a:p>
        </p:txBody>
      </p:sp>
    </p:spTree>
    <p:extLst>
      <p:ext uri="{BB962C8B-B14F-4D97-AF65-F5344CB8AC3E}">
        <p14:creationId xmlns:p14="http://schemas.microsoft.com/office/powerpoint/2010/main" val="40832350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latin typeface="+mn-lt"/>
                <a:cs typeface="Arial" pitchFamily="34" charset="0"/>
              </a:rPr>
              <a:t>Facilitation Suggestions</a:t>
            </a:r>
            <a:r>
              <a:rPr lang="en-US" sz="1200" dirty="0" smtClean="0">
                <a:latin typeface="+mn-lt"/>
                <a:cs typeface="Arial" pitchFamily="34" charset="0"/>
              </a:rPr>
              <a:t>  </a:t>
            </a:r>
          </a:p>
          <a:p>
            <a:endParaRPr lang="en-US" sz="1200" baseline="0" dirty="0" smtClean="0"/>
          </a:p>
          <a:p>
            <a:r>
              <a:rPr lang="en-US" sz="1200" baseline="0" dirty="0" smtClean="0"/>
              <a:t>Give participants 1-2 minutes to jot down their initial thoughts in response to the two questions on the slide. </a:t>
            </a:r>
          </a:p>
          <a:p>
            <a:endParaRPr lang="en-US" sz="1200" baseline="0" dirty="0" smtClean="0"/>
          </a:p>
          <a:p>
            <a:r>
              <a:rPr lang="en-US" sz="1200" baseline="0" dirty="0" smtClean="0"/>
              <a:t>Then, if participants have copies of the </a:t>
            </a:r>
            <a:r>
              <a:rPr lang="en-US" sz="1200" i="1" baseline="0" dirty="0" smtClean="0"/>
              <a:t>Principles to Actions </a:t>
            </a:r>
            <a:r>
              <a:rPr lang="en-US" sz="1200" baseline="0" dirty="0" smtClean="0"/>
              <a:t>book, ask them to read pp. 42-43 (or you could make photocopies of these two pages as a handout). If you do not have access to the book, the participants can also just read the excerpts from the book on the next two slides.</a:t>
            </a:r>
            <a:endParaRPr lang="en-US" sz="1200" dirty="0" smtClean="0"/>
          </a:p>
          <a:p>
            <a:endParaRPr lang="en-US" sz="1200" baseline="0" dirty="0" smtClean="0"/>
          </a:p>
          <a:p>
            <a:r>
              <a:rPr lang="en-US" sz="1200" baseline="0" dirty="0" smtClean="0"/>
              <a:t>Participants should be looking for answers to the two questions and compare it to their own initial responses:</a:t>
            </a:r>
          </a:p>
          <a:p>
            <a:pPr marL="171450" indent="-171450">
              <a:spcBef>
                <a:spcPts val="0"/>
              </a:spcBef>
              <a:buClrTx/>
              <a:buFont typeface="Arial"/>
              <a:buChar char="•"/>
            </a:pPr>
            <a:r>
              <a:rPr lang="en-US" sz="1200" dirty="0" smtClean="0"/>
              <a:t>What does it mean to be fluent with computational procedures?</a:t>
            </a:r>
          </a:p>
          <a:p>
            <a:pPr marL="171450" indent="-171450">
              <a:spcBef>
                <a:spcPts val="0"/>
              </a:spcBef>
              <a:buClrTx/>
              <a:buFont typeface="Arial"/>
              <a:buChar char="•"/>
            </a:pPr>
            <a:r>
              <a:rPr lang="en-US" sz="1200" dirty="0" smtClean="0"/>
              <a:t>Why is it important to build procedures from conceptual understanding?</a:t>
            </a:r>
          </a:p>
          <a:p>
            <a:endParaRPr lang="en-US" sz="1200" baseline="0" dirty="0" smtClean="0"/>
          </a:p>
        </p:txBody>
      </p:sp>
      <p:sp>
        <p:nvSpPr>
          <p:cNvPr id="4" name="Slide Number Placeholder 3"/>
          <p:cNvSpPr>
            <a:spLocks noGrp="1"/>
          </p:cNvSpPr>
          <p:nvPr>
            <p:ph type="sldNum" sz="quarter" idx="10"/>
          </p:nvPr>
        </p:nvSpPr>
        <p:spPr/>
        <p:txBody>
          <a:bodyPr/>
          <a:lstStyle/>
          <a:p>
            <a:fld id="{E62E1278-4F30-9C4B-B6E5-B0FD30B1CB29}" type="slidenum">
              <a:rPr lang="en-US" smtClean="0"/>
              <a:pPr/>
              <a:t>23</a:t>
            </a:fld>
            <a:endParaRPr lang="en-US"/>
          </a:p>
        </p:txBody>
      </p:sp>
    </p:spTree>
    <p:extLst>
      <p:ext uri="{BB962C8B-B14F-4D97-AF65-F5344CB8AC3E}">
        <p14:creationId xmlns:p14="http://schemas.microsoft.com/office/powerpoint/2010/main" val="24080829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latin typeface="+mn-lt"/>
                <a:cs typeface="Arial" pitchFamily="34" charset="0"/>
              </a:rPr>
              <a:t>Facilitation Suggestions</a:t>
            </a:r>
            <a:r>
              <a:rPr lang="en-US" sz="1200" dirty="0" smtClean="0">
                <a:latin typeface="+mn-lt"/>
                <a:cs typeface="Arial" pitchFamily="34" charset="0"/>
              </a:rPr>
              <a:t>  </a:t>
            </a:r>
          </a:p>
          <a:p>
            <a:endParaRPr lang="en-US" sz="1200" baseline="0" dirty="0" smtClean="0"/>
          </a:p>
          <a:p>
            <a:r>
              <a:rPr lang="en-US" sz="1200" baseline="0" dirty="0" smtClean="0"/>
              <a:t>Discuss the first question: </a:t>
            </a:r>
            <a:r>
              <a:rPr lang="en-US" sz="1200" dirty="0" smtClean="0"/>
              <a:t>What does it mean to be fluent with computational procedures?</a:t>
            </a:r>
          </a:p>
        </p:txBody>
      </p:sp>
      <p:sp>
        <p:nvSpPr>
          <p:cNvPr id="4" name="Slide Number Placeholder 3"/>
          <p:cNvSpPr>
            <a:spLocks noGrp="1"/>
          </p:cNvSpPr>
          <p:nvPr>
            <p:ph type="sldNum" sz="quarter" idx="10"/>
          </p:nvPr>
        </p:nvSpPr>
        <p:spPr/>
        <p:txBody>
          <a:bodyPr/>
          <a:lstStyle/>
          <a:p>
            <a:fld id="{E62E1278-4F30-9C4B-B6E5-B0FD30B1CB29}" type="slidenum">
              <a:rPr lang="en-US" smtClean="0"/>
              <a:pPr/>
              <a:t>24</a:t>
            </a:fld>
            <a:endParaRPr lang="en-US"/>
          </a:p>
        </p:txBody>
      </p:sp>
    </p:spTree>
    <p:extLst>
      <p:ext uri="{BB962C8B-B14F-4D97-AF65-F5344CB8AC3E}">
        <p14:creationId xmlns:p14="http://schemas.microsoft.com/office/powerpoint/2010/main" val="24080829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latin typeface="+mn-lt"/>
                <a:cs typeface="Arial" pitchFamily="34" charset="0"/>
              </a:rPr>
              <a:t>Facilitation Suggestions</a:t>
            </a:r>
            <a:r>
              <a:rPr lang="en-US" sz="1200" dirty="0" smtClean="0">
                <a:latin typeface="+mn-lt"/>
                <a:cs typeface="Arial" pitchFamily="34" charset="0"/>
              </a:rPr>
              <a:t>  </a:t>
            </a:r>
          </a:p>
          <a:p>
            <a:endParaRPr lang="en-US" sz="1200" baseline="0" dirty="0" smtClean="0"/>
          </a:p>
          <a:p>
            <a:r>
              <a:rPr lang="en-US" sz="1200" baseline="0" dirty="0" smtClean="0"/>
              <a:t>Discuss the second question: </a:t>
            </a:r>
            <a:r>
              <a:rPr lang="en-US" sz="1200" dirty="0" smtClean="0"/>
              <a:t>Why is it important to build procedures from conceptual understanding?</a:t>
            </a:r>
          </a:p>
          <a:p>
            <a:endParaRPr lang="en-US" sz="1200" dirty="0"/>
          </a:p>
        </p:txBody>
      </p:sp>
      <p:sp>
        <p:nvSpPr>
          <p:cNvPr id="4" name="Slide Number Placeholder 3"/>
          <p:cNvSpPr>
            <a:spLocks noGrp="1"/>
          </p:cNvSpPr>
          <p:nvPr>
            <p:ph type="sldNum" sz="quarter" idx="10"/>
          </p:nvPr>
        </p:nvSpPr>
        <p:spPr/>
        <p:txBody>
          <a:bodyPr/>
          <a:lstStyle/>
          <a:p>
            <a:fld id="{E62E1278-4F30-9C4B-B6E5-B0FD30B1CB29}" type="slidenum">
              <a:rPr lang="en-US" smtClean="0"/>
              <a:pPr/>
              <a:t>25</a:t>
            </a:fld>
            <a:endParaRPr lang="en-US"/>
          </a:p>
        </p:txBody>
      </p:sp>
    </p:spTree>
    <p:extLst>
      <p:ext uri="{BB962C8B-B14F-4D97-AF65-F5344CB8AC3E}">
        <p14:creationId xmlns:p14="http://schemas.microsoft.com/office/powerpoint/2010/main" val="24080829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68971" y="4163742"/>
            <a:ext cx="5986346" cy="4114800"/>
          </a:xfrm>
        </p:spPr>
        <p:txBody>
          <a:bodyPr/>
          <a:lstStyle/>
          <a:p>
            <a:r>
              <a:rPr lang="en-US" sz="1200" b="1" dirty="0" smtClean="0"/>
              <a:t>Handout: </a:t>
            </a:r>
            <a:r>
              <a:rPr lang="en-US" sz="1200" dirty="0" smtClean="0"/>
              <a:t>7–TeacherStudentActions-Fluency-ES-Casey.pdf</a:t>
            </a:r>
          </a:p>
          <a:p>
            <a:endParaRPr lang="en-US" sz="1200" b="1" dirty="0" smtClean="0"/>
          </a:p>
          <a:p>
            <a:r>
              <a:rPr lang="en-US" sz="1200" b="1" dirty="0" smtClean="0"/>
              <a:t>Facilitation</a:t>
            </a:r>
            <a:r>
              <a:rPr lang="en-US" sz="1200" b="1" baseline="0" dirty="0" smtClean="0"/>
              <a:t> </a:t>
            </a:r>
            <a:r>
              <a:rPr lang="en-US" sz="1200" b="1" dirty="0" smtClean="0"/>
              <a:t>Suggestions</a:t>
            </a:r>
          </a:p>
          <a:p>
            <a:endParaRPr lang="en-US" sz="1200" b="1" dirty="0" smtClean="0"/>
          </a:p>
          <a:p>
            <a:r>
              <a:rPr lang="en-US" sz="1200" b="0" dirty="0" smtClean="0"/>
              <a:t>Mention</a:t>
            </a:r>
            <a:r>
              <a:rPr lang="en-US" sz="1200" b="0" baseline="0" dirty="0" smtClean="0"/>
              <a:t> that the </a:t>
            </a:r>
            <a:r>
              <a:rPr lang="en-US" sz="1200" b="0" i="1" baseline="0" dirty="0" smtClean="0"/>
              <a:t>Principles to Actions </a:t>
            </a:r>
            <a:r>
              <a:rPr lang="en-US" sz="1200" b="0" baseline="0" dirty="0" smtClean="0"/>
              <a:t>book includes a table such as this on Teacher and Student Actions for each of the eight effective mathematics teaching practices.</a:t>
            </a:r>
          </a:p>
          <a:p>
            <a:r>
              <a:rPr lang="en-US" sz="1200" b="0" baseline="0" dirty="0" smtClean="0"/>
              <a:t>Explain that they are going to watch the video again, attending to the teacher actions.</a:t>
            </a:r>
          </a:p>
          <a:p>
            <a:r>
              <a:rPr lang="en-US" sz="1200" b="0" baseline="0" dirty="0" smtClean="0"/>
              <a:t>Distribute the handout listing the teacher and student actions for this teaching practice.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baseline="0" dirty="0" smtClean="0"/>
              <a:t>Provide a moment for the participants to read through the list of teacher actions and to jot down some notes in preparation for viewing the video.</a:t>
            </a:r>
          </a:p>
          <a:p>
            <a:endParaRPr lang="en-US" sz="1200" b="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26</a:t>
            </a:fld>
            <a:endParaRPr lang="en-US" dirty="0"/>
          </a:p>
        </p:txBody>
      </p:sp>
    </p:spTree>
    <p:extLst>
      <p:ext uri="{BB962C8B-B14F-4D97-AF65-F5344CB8AC3E}">
        <p14:creationId xmlns:p14="http://schemas.microsoft.com/office/powerpoint/2010/main" val="36165385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Handouts</a:t>
            </a:r>
            <a:r>
              <a:rPr lang="en-US" sz="1200" dirty="0" smtClean="0"/>
              <a:t>:</a:t>
            </a:r>
            <a:r>
              <a:rPr lang="en-US" sz="1200" kern="1200" baseline="0" dirty="0" smtClean="0">
                <a:solidFill>
                  <a:schemeClr val="tx1"/>
                </a:solidFill>
                <a:effectLst/>
                <a:latin typeface="+mn-lt"/>
                <a:ea typeface="+mn-ea"/>
                <a:cs typeface="+mn-cs"/>
              </a:rPr>
              <a:t>  </a:t>
            </a:r>
            <a:r>
              <a:rPr lang="en-US" sz="1200" dirty="0" smtClean="0"/>
              <a:t>4</a:t>
            </a:r>
            <a:r>
              <a:rPr lang="en-US" sz="1200" kern="1200" dirty="0" smtClean="0">
                <a:solidFill>
                  <a:schemeClr val="tx1"/>
                </a:solidFill>
                <a:effectLst/>
                <a:latin typeface="+mn-lt"/>
                <a:ea typeface="+mn-ea"/>
                <a:cs typeface="+mn-cs"/>
              </a:rPr>
              <a:t>-Transcript-ES-</a:t>
            </a:r>
            <a:r>
              <a:rPr lang="en-US" sz="1200" dirty="0" smtClean="0"/>
              <a:t>Casey</a:t>
            </a:r>
            <a:r>
              <a:rPr lang="en-US" sz="1200" kern="1200" dirty="0" smtClean="0">
                <a:solidFill>
                  <a:schemeClr val="tx1"/>
                </a:solidFill>
                <a:effectLst/>
                <a:latin typeface="+mn-lt"/>
                <a:ea typeface="+mn-ea"/>
                <a:cs typeface="+mn-cs"/>
              </a:rPr>
              <a:t>.pdf</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a:t>
            </a:r>
            <a:r>
              <a:rPr lang="en-US" sz="1200" dirty="0" smtClean="0"/>
              <a:t>7–TeacherStudentActions-Fluency-ES-Casey.pdf</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Materials:  </a:t>
            </a:r>
            <a:r>
              <a:rPr lang="en-US" sz="1200" dirty="0" smtClean="0"/>
              <a:t>5</a:t>
            </a:r>
            <a:r>
              <a:rPr lang="en-US" sz="1200" b="0" kern="1200" dirty="0" smtClean="0">
                <a:solidFill>
                  <a:schemeClr val="tx1"/>
                </a:solidFill>
                <a:effectLst/>
                <a:latin typeface="+mn-lt"/>
                <a:ea typeface="+mn-ea"/>
                <a:cs typeface="+mn-cs"/>
              </a:rPr>
              <a:t>-VideoClip-ES-</a:t>
            </a:r>
            <a:r>
              <a:rPr lang="en-US" sz="1200" dirty="0" smtClean="0"/>
              <a:t>Casey</a:t>
            </a:r>
            <a:r>
              <a:rPr lang="en-US" sz="1200" b="0" kern="1200" dirty="0" smtClean="0">
                <a:solidFill>
                  <a:schemeClr val="tx1"/>
                </a:solidFill>
                <a:effectLst/>
                <a:latin typeface="+mn-lt"/>
                <a:ea typeface="+mn-ea"/>
                <a:cs typeface="+mn-cs"/>
              </a:rPr>
              <a:t>.mp4</a:t>
            </a:r>
          </a:p>
          <a:p>
            <a:endParaRPr lang="en-US" sz="1200" dirty="0" smtClean="0"/>
          </a:p>
          <a:p>
            <a:r>
              <a:rPr lang="en-US" sz="1200" b="1" dirty="0" smtClean="0"/>
              <a:t>Facilitator Suggestions</a:t>
            </a:r>
            <a:r>
              <a:rPr lang="en-US" sz="1200" dirty="0" smtClean="0"/>
              <a:t/>
            </a:r>
            <a:br>
              <a:rPr lang="en-US" sz="1200" dirty="0" smtClean="0"/>
            </a:br>
            <a:endParaRPr lang="en-US" sz="1200" baseline="0" dirty="0" smtClean="0"/>
          </a:p>
          <a:p>
            <a:r>
              <a:rPr lang="en-US" sz="1200" dirty="0" smtClean="0"/>
              <a:t>At this point, participants have established some common understanding of this mathematics teaching practice. Now have them watch the video again</a:t>
            </a:r>
            <a:r>
              <a:rPr lang="en-US" sz="1200" baseline="0" dirty="0" smtClean="0"/>
              <a:t> and this time they should focus their viewing on the teacher actions that specifically supported building procedural fluency and developing students’ conceptual understanding. Mention that participants might want to refer to and jot notes on the transcript as they follow along with the video.</a:t>
            </a:r>
            <a:endParaRPr lang="en-US" sz="1200"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27</a:t>
            </a:fld>
            <a:endParaRPr lang="en-US"/>
          </a:p>
        </p:txBody>
      </p:sp>
    </p:spTree>
    <p:extLst>
      <p:ext uri="{BB962C8B-B14F-4D97-AF65-F5344CB8AC3E}">
        <p14:creationId xmlns:p14="http://schemas.microsoft.com/office/powerpoint/2010/main" val="18057918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t>28</a:t>
            </a:fld>
            <a:endParaRPr lang="en-US"/>
          </a:p>
        </p:txBody>
      </p:sp>
    </p:spTree>
    <p:extLst>
      <p:ext uri="{BB962C8B-B14F-4D97-AF65-F5344CB8AC3E}">
        <p14:creationId xmlns:p14="http://schemas.microsoft.com/office/powerpoint/2010/main" val="42214982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95905" y="4114799"/>
            <a:ext cx="6106248" cy="5027613"/>
          </a:xfrm>
        </p:spPr>
        <p:txBody>
          <a:bodyPr/>
          <a:lstStyle/>
          <a:p>
            <a:r>
              <a:rPr lang="en-US" sz="1200" b="1" dirty="0" smtClean="0"/>
              <a:t>Facilitation Suggestions</a:t>
            </a:r>
            <a:endParaRPr lang="en-US" sz="1200" dirty="0" smtClean="0"/>
          </a:p>
          <a:p>
            <a:endParaRPr lang="en-US" sz="1200" dirty="0" smtClean="0"/>
          </a:p>
          <a:p>
            <a:r>
              <a:rPr lang="en-US" sz="1200" dirty="0" smtClean="0"/>
              <a:t>A</a:t>
            </a:r>
            <a:r>
              <a:rPr lang="en-US" sz="1200" baseline="0" dirty="0" smtClean="0"/>
              <a:t>sk participants to engage in a short conversation as a small group and then shift to a whole group discussion. </a:t>
            </a:r>
            <a:r>
              <a:rPr lang="en-US" sz="1200" baseline="0" dirty="0" smtClean="0"/>
              <a:t>Link observations </a:t>
            </a:r>
            <a:r>
              <a:rPr lang="en-US" sz="1200" baseline="0" dirty="0" smtClean="0"/>
              <a:t>to the list of teacher actions for this teaching practice.</a:t>
            </a:r>
          </a:p>
        </p:txBody>
      </p:sp>
      <p:sp>
        <p:nvSpPr>
          <p:cNvPr id="4" name="Slide Number Placeholder 3"/>
          <p:cNvSpPr>
            <a:spLocks noGrp="1"/>
          </p:cNvSpPr>
          <p:nvPr>
            <p:ph type="sldNum" sz="quarter" idx="10"/>
          </p:nvPr>
        </p:nvSpPr>
        <p:spPr/>
        <p:txBody>
          <a:bodyPr/>
          <a:lstStyle/>
          <a:p>
            <a:fld id="{169F3DE2-FB79-A444-9137-F017C8010924}" type="slidenum">
              <a:rPr lang="en-US" smtClean="0"/>
              <a:pPr/>
              <a:t>29</a:t>
            </a:fld>
            <a:endParaRPr lang="en-US"/>
          </a:p>
        </p:txBody>
      </p:sp>
    </p:spTree>
    <p:extLst>
      <p:ext uri="{BB962C8B-B14F-4D97-AF65-F5344CB8AC3E}">
        <p14:creationId xmlns:p14="http://schemas.microsoft.com/office/powerpoint/2010/main" val="2279008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p>
          <a:p>
            <a:endParaRPr lang="en-US" sz="1200" dirty="0" smtClean="0"/>
          </a:p>
          <a:p>
            <a:r>
              <a:rPr lang="en-US" sz="1200" dirty="0" smtClean="0"/>
              <a:t>Working</a:t>
            </a:r>
            <a:r>
              <a:rPr lang="en-US" sz="1200" baseline="0" dirty="0" smtClean="0"/>
              <a:t> in pairs, participants should identify 3-4 key messages of the </a:t>
            </a:r>
            <a:r>
              <a:rPr lang="en-US" sz="1200" dirty="0" smtClean="0"/>
              <a:t>Teaching and Learning Principle</a:t>
            </a:r>
            <a:r>
              <a:rPr lang="en-US" sz="1200" baseline="0" dirty="0" smtClean="0"/>
              <a:t>.</a:t>
            </a:r>
            <a:endParaRPr lang="en-US" sz="1200" dirty="0" smtClean="0"/>
          </a:p>
          <a:p>
            <a:endParaRPr lang="en-US" sz="1200" dirty="0" smtClean="0"/>
          </a:p>
          <a:p>
            <a:r>
              <a:rPr lang="en-US" sz="1200" dirty="0" smtClean="0"/>
              <a:t>Summarize by noting the strong emphasis in the Teaching and Learning Principle on promoting</a:t>
            </a:r>
            <a:r>
              <a:rPr lang="en-US" sz="1200" baseline="0" dirty="0" smtClean="0"/>
              <a:t> students’ ability to make sense of mathematical ideas and to reason mathematically. Ask participants to keep this Principle in mind throughout the session and in particular, as they watch the video clip from the </a:t>
            </a:r>
            <a:r>
              <a:rPr lang="en-US" sz="1200" dirty="0" smtClean="0"/>
              <a:t>fourth</a:t>
            </a:r>
            <a:r>
              <a:rPr lang="en-US" sz="1200" baseline="0" dirty="0" smtClean="0"/>
              <a:t> grade classroom.</a:t>
            </a:r>
          </a:p>
          <a:p>
            <a:endParaRPr lang="en-US"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3</a:t>
            </a:fld>
            <a:endParaRPr lang="en-US"/>
          </a:p>
        </p:txBody>
      </p:sp>
    </p:spTree>
    <p:extLst>
      <p:ext uri="{BB962C8B-B14F-4D97-AF65-F5344CB8AC3E}">
        <p14:creationId xmlns:p14="http://schemas.microsoft.com/office/powerpoint/2010/main" val="22930201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p>
          <a:p>
            <a:endParaRPr lang="en-US" sz="1200" dirty="0" smtClean="0"/>
          </a:p>
          <a:p>
            <a:r>
              <a:rPr lang="en-US" sz="1200" baseline="0" dirty="0" smtClean="0"/>
              <a:t>Introduce the second mathematics teaching practice focus for this module: Implement tasks that promote reasoning and problem solving.</a:t>
            </a:r>
          </a:p>
        </p:txBody>
      </p:sp>
      <p:sp>
        <p:nvSpPr>
          <p:cNvPr id="4" name="Slide Number Placeholder 3"/>
          <p:cNvSpPr>
            <a:spLocks noGrp="1"/>
          </p:cNvSpPr>
          <p:nvPr>
            <p:ph type="sldNum" sz="quarter" idx="10"/>
          </p:nvPr>
        </p:nvSpPr>
        <p:spPr/>
        <p:txBody>
          <a:bodyPr/>
          <a:lstStyle/>
          <a:p>
            <a:fld id="{169F3DE2-FB79-A444-9137-F017C8010924}" type="slidenum">
              <a:rPr lang="en-US" smtClean="0"/>
              <a:pPr/>
              <a:t>30</a:t>
            </a:fld>
            <a:endParaRPr lang="en-US"/>
          </a:p>
        </p:txBody>
      </p:sp>
    </p:spTree>
    <p:extLst>
      <p:ext uri="{BB962C8B-B14F-4D97-AF65-F5344CB8AC3E}">
        <p14:creationId xmlns:p14="http://schemas.microsoft.com/office/powerpoint/2010/main" val="18508164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4300" marR="0" indent="0" algn="l" defTabSz="457200" rtl="0" eaLnBrk="1" fontAlgn="auto" latinLnBrk="0" hangingPunct="1">
              <a:lnSpc>
                <a:spcPct val="100000"/>
              </a:lnSpc>
              <a:spcBef>
                <a:spcPts val="0"/>
              </a:spcBef>
              <a:spcAft>
                <a:spcPts val="60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p>
          <a:p>
            <a:pPr marL="114300" indent="0">
              <a:spcAft>
                <a:spcPts val="600"/>
              </a:spcAft>
              <a:buNone/>
            </a:pPr>
            <a:endParaRPr lang="en-US" sz="1200" b="1" dirty="0" smtClean="0"/>
          </a:p>
          <a:p>
            <a:pPr marL="114300" indent="0">
              <a:spcAft>
                <a:spcPts val="600"/>
              </a:spcAft>
              <a:buNone/>
            </a:pPr>
            <a:r>
              <a:rPr lang="en-US" sz="1200" b="0" dirty="0" smtClean="0"/>
              <a:t>Summarize the key elements of effective </a:t>
            </a:r>
            <a:r>
              <a:rPr lang="en-US" sz="1200" b="0" dirty="0"/>
              <a:t>teaching of </a:t>
            </a:r>
            <a:r>
              <a:rPr lang="en-US" sz="1200" b="0" dirty="0" smtClean="0"/>
              <a:t>mathematics related to this</a:t>
            </a:r>
            <a:r>
              <a:rPr lang="en-US" sz="1200" b="0" baseline="0" dirty="0" smtClean="0"/>
              <a:t> teaching practice as listed on the slide.</a:t>
            </a:r>
          </a:p>
          <a:p>
            <a:pPr marL="114300" indent="0">
              <a:spcAft>
                <a:spcPts val="600"/>
              </a:spcAft>
              <a:buNone/>
            </a:pPr>
            <a:endParaRPr lang="en-US" sz="1200" b="0" baseline="0" dirty="0" smtClean="0"/>
          </a:p>
          <a:p>
            <a:pPr marL="114300" indent="0">
              <a:spcAft>
                <a:spcPts val="600"/>
              </a:spcAft>
              <a:buNone/>
            </a:pPr>
            <a:r>
              <a:rPr lang="en-US" sz="1200" b="0" baseline="0" dirty="0" smtClean="0"/>
              <a:t>Ask the participants to discuss, “In what ways did the multiplication strings task support these elements of effective teaching?”</a:t>
            </a:r>
            <a:endParaRPr lang="en-US" sz="1200" b="0" dirty="0"/>
          </a:p>
          <a:p>
            <a:pPr marL="171450" indent="-171450">
              <a:buFont typeface="Arial"/>
              <a:buChar char="•"/>
            </a:pPr>
            <a:endParaRPr lang="en-US" sz="1200" b="0" dirty="0"/>
          </a:p>
        </p:txBody>
      </p:sp>
      <p:sp>
        <p:nvSpPr>
          <p:cNvPr id="4" name="Slide Number Placeholder 3"/>
          <p:cNvSpPr>
            <a:spLocks noGrp="1"/>
          </p:cNvSpPr>
          <p:nvPr>
            <p:ph type="sldNum" sz="quarter" idx="10"/>
          </p:nvPr>
        </p:nvSpPr>
        <p:spPr/>
        <p:txBody>
          <a:bodyPr/>
          <a:lstStyle/>
          <a:p>
            <a:fld id="{E62E1278-4F30-9C4B-B6E5-B0FD30B1CB29}" type="slidenum">
              <a:rPr lang="en-US" smtClean="0"/>
              <a:pPr/>
              <a:t>31</a:t>
            </a:fld>
            <a:endParaRPr lang="en-US"/>
          </a:p>
        </p:txBody>
      </p:sp>
    </p:spTree>
    <p:extLst>
      <p:ext uri="{BB962C8B-B14F-4D97-AF65-F5344CB8AC3E}">
        <p14:creationId xmlns:p14="http://schemas.microsoft.com/office/powerpoint/2010/main" val="24080829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Facilitator Suggestions</a:t>
            </a:r>
          </a:p>
          <a:p>
            <a:endParaRPr lang="en-US" sz="1200" dirty="0" smtClean="0"/>
          </a:p>
          <a:p>
            <a:r>
              <a:rPr lang="en-US" sz="1200" dirty="0" smtClean="0"/>
              <a:t>Ask the participants to read the two excerpts on the slide taken from the </a:t>
            </a:r>
            <a:r>
              <a:rPr lang="en-US" sz="1200" i="1" dirty="0" smtClean="0"/>
              <a:t>Principles to Actions </a:t>
            </a:r>
            <a:r>
              <a:rPr lang="en-US" sz="1200" dirty="0" smtClean="0"/>
              <a:t>book.</a:t>
            </a:r>
          </a:p>
          <a:p>
            <a:endParaRPr lang="en-US" sz="1200" dirty="0" smtClean="0"/>
          </a:p>
          <a:p>
            <a:r>
              <a:rPr lang="en-US" sz="1200" dirty="0" smtClean="0"/>
              <a:t>Summarize</a:t>
            </a:r>
            <a:r>
              <a:rPr lang="en-US" sz="1200" baseline="0" dirty="0" smtClean="0"/>
              <a:t> that tasks do not always have to be situated in a real-world context or require an extend period of time for investigation and discussion, and that tasks, such as the multiplication strings task, can also be used to effectively to promote reasoning and problem solving.</a:t>
            </a:r>
            <a:endParaRPr lang="en-US" sz="1200" dirty="0" smtClean="0"/>
          </a:p>
        </p:txBody>
      </p:sp>
      <p:sp>
        <p:nvSpPr>
          <p:cNvPr id="4" name="Slide Number Placeholder 3"/>
          <p:cNvSpPr>
            <a:spLocks noGrp="1"/>
          </p:cNvSpPr>
          <p:nvPr>
            <p:ph type="sldNum" sz="quarter" idx="10"/>
          </p:nvPr>
        </p:nvSpPr>
        <p:spPr/>
        <p:txBody>
          <a:bodyPr/>
          <a:lstStyle/>
          <a:p>
            <a:fld id="{E62E1278-4F30-9C4B-B6E5-B0FD30B1CB29}" type="slidenum">
              <a:rPr lang="en-US" smtClean="0"/>
              <a:pPr/>
              <a:t>32</a:t>
            </a:fld>
            <a:endParaRPr lang="en-US"/>
          </a:p>
        </p:txBody>
      </p:sp>
    </p:spTree>
    <p:extLst>
      <p:ext uri="{BB962C8B-B14F-4D97-AF65-F5344CB8AC3E}">
        <p14:creationId xmlns:p14="http://schemas.microsoft.com/office/powerpoint/2010/main" val="24080829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Facilitator Suggestions</a:t>
            </a:r>
          </a:p>
          <a:p>
            <a:endParaRPr lang="en-US" dirty="0" smtClean="0"/>
          </a:p>
          <a:p>
            <a:r>
              <a:rPr lang="en-US" dirty="0" smtClean="0"/>
              <a:t>Have</a:t>
            </a:r>
            <a:r>
              <a:rPr lang="en-US" baseline="0" dirty="0" smtClean="0"/>
              <a:t> participants work in pairs as directed on the slide. </a:t>
            </a:r>
          </a:p>
          <a:p>
            <a:r>
              <a:rPr lang="en-US" baseline="0" dirty="0" smtClean="0"/>
              <a:t>Then assign each corner of the room as A, B, C, D. </a:t>
            </a:r>
          </a:p>
          <a:p>
            <a:r>
              <a:rPr lang="en-US" baseline="0" dirty="0" smtClean="0"/>
              <a:t>All pairs that studied Set A should meet in that corner, same for Set B, Set C, and Set D.</a:t>
            </a:r>
          </a:p>
          <a:p>
            <a:r>
              <a:rPr lang="en-US" baseline="0" dirty="0" smtClean="0"/>
              <a:t>Then the participants in each small group  share their responses and area diagrams with each other.</a:t>
            </a:r>
          </a:p>
          <a:p>
            <a:endParaRPr lang="en-US" baseline="0" dirty="0" smtClean="0"/>
          </a:p>
          <a:p>
            <a:r>
              <a:rPr lang="en-US" baseline="0" dirty="0" smtClean="0"/>
              <a:t>Some potential student reasoning for the strings include:</a:t>
            </a:r>
          </a:p>
          <a:p>
            <a:r>
              <a:rPr lang="en-US" baseline="0" dirty="0" smtClean="0"/>
              <a:t>Set A: Supports student reasoning in using the distributive property to compose 7 x 8 as 5 x 8 + 2 x 8 = 40 + 16 = 56.</a:t>
            </a:r>
          </a:p>
          <a:p>
            <a:r>
              <a:rPr lang="en-US" baseline="0" dirty="0" smtClean="0"/>
              <a:t>Set B: Supports student reasoning in thinking about having one fewer groups, such as, “If 10 groups of 4 is 40, then 9 groups of 4 must be 4 less, so 40-4=36.”</a:t>
            </a:r>
          </a:p>
          <a:p>
            <a:r>
              <a:rPr lang="en-US" baseline="0" dirty="0" smtClean="0"/>
              <a:t>Set C: Supports student reasoning in composing 3 x 150 as 3 x 100 + 3 x 50 = 300 + 150 = 450. It then goes on to support student reasoning that 3 x 149 would be 3 less (because 3 groups of 149 would be one less in each group), so 450 – 3 = 447.</a:t>
            </a:r>
          </a:p>
          <a:p>
            <a:r>
              <a:rPr lang="en-US" baseline="0" dirty="0" smtClean="0"/>
              <a:t>Set D: Supports similar student reasoning but with larger numbers, 200 x 25 = 200 x 20 + 200 x 5 = 4000 + 1000 = 5000. Then for the final equation, the product would be 2 fewer groups of 25 or 50 less, 5000 – 50 = 4950.</a:t>
            </a:r>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33</a:t>
            </a:fld>
            <a:endParaRPr lang="en-US"/>
          </a:p>
        </p:txBody>
      </p:sp>
    </p:spTree>
    <p:extLst>
      <p:ext uri="{BB962C8B-B14F-4D97-AF65-F5344CB8AC3E}">
        <p14:creationId xmlns:p14="http://schemas.microsoft.com/office/powerpoint/2010/main" val="21071568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p>
          <a:p>
            <a:endParaRPr lang="en-US" sz="1200" dirty="0" smtClean="0"/>
          </a:p>
          <a:p>
            <a:r>
              <a:rPr lang="en-US" sz="1200" dirty="0" smtClean="0"/>
              <a:t>As a whole group, ask participants to discuss the question</a:t>
            </a:r>
            <a:r>
              <a:rPr lang="en-US" sz="1200" baseline="0" dirty="0" smtClean="0"/>
              <a:t> on the slide.</a:t>
            </a:r>
            <a:endParaRPr lang="en-US" sz="1200"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34</a:t>
            </a:fld>
            <a:endParaRPr lang="en-US"/>
          </a:p>
        </p:txBody>
      </p:sp>
    </p:spTree>
    <p:extLst>
      <p:ext uri="{BB962C8B-B14F-4D97-AF65-F5344CB8AC3E}">
        <p14:creationId xmlns:p14="http://schemas.microsoft.com/office/powerpoint/2010/main" val="11588471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35</a:t>
            </a:fld>
            <a:endParaRPr lang="en-US"/>
          </a:p>
        </p:txBody>
      </p:sp>
    </p:spTree>
    <p:extLst>
      <p:ext uri="{BB962C8B-B14F-4D97-AF65-F5344CB8AC3E}">
        <p14:creationId xmlns:p14="http://schemas.microsoft.com/office/powerpoint/2010/main" val="18508164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cs typeface="Arial" pitchFamily="34" charset="0"/>
              </a:rPr>
              <a:t>Facilitation </a:t>
            </a:r>
            <a:r>
              <a:rPr lang="en-US" b="1" dirty="0" smtClean="0">
                <a:cs typeface="Arial" pitchFamily="34" charset="0"/>
              </a:rPr>
              <a:t>Suggestions</a:t>
            </a:r>
            <a:endParaRPr lang="en-US" dirty="0" smtClean="0">
              <a:cs typeface="Arial" pitchFamily="34" charset="0"/>
            </a:endParaRP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Give participants 1-2 minutes</a:t>
            </a:r>
            <a:r>
              <a:rPr lang="en-US" baseline="0" dirty="0" smtClean="0"/>
              <a:t> to reflect on the prompt on the slide and to jot down one or two ideas. Then ask for volunteers to share some of their ideas or insights with the whole group.</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baseline="0" dirty="0" smtClean="0"/>
          </a:p>
          <a:p>
            <a:endParaRPr lang="en-US" sz="1400"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36</a:t>
            </a:fld>
            <a:endParaRPr lang="en-US"/>
          </a:p>
        </p:txBody>
      </p:sp>
    </p:spTree>
    <p:extLst>
      <p:ext uri="{BB962C8B-B14F-4D97-AF65-F5344CB8AC3E}">
        <p14:creationId xmlns:p14="http://schemas.microsoft.com/office/powerpoint/2010/main" val="16035060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37</a:t>
            </a:fld>
            <a:endParaRPr lang="en-US" dirty="0"/>
          </a:p>
        </p:txBody>
      </p:sp>
    </p:spTree>
    <p:extLst>
      <p:ext uri="{BB962C8B-B14F-4D97-AF65-F5344CB8AC3E}">
        <p14:creationId xmlns:p14="http://schemas.microsoft.com/office/powerpoint/2010/main" val="3222743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4</a:t>
            </a:fld>
            <a:endParaRPr lang="en-US"/>
          </a:p>
        </p:txBody>
      </p:sp>
    </p:spTree>
    <p:extLst>
      <p:ext uri="{BB962C8B-B14F-4D97-AF65-F5344CB8AC3E}">
        <p14:creationId xmlns:p14="http://schemas.microsoft.com/office/powerpoint/2010/main" val="875074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Handout</a:t>
            </a:r>
            <a:r>
              <a:rPr lang="en-US" sz="1200" dirty="0" smtClean="0"/>
              <a:t>:</a:t>
            </a:r>
            <a:r>
              <a:rPr lang="en-US" sz="1200" baseline="0" dirty="0" smtClean="0"/>
              <a:t> </a:t>
            </a:r>
            <a:r>
              <a:rPr lang="en-US" sz="1200" kern="1200" dirty="0" smtClean="0">
                <a:solidFill>
                  <a:schemeClr val="tx1"/>
                </a:solidFill>
                <a:effectLst/>
                <a:latin typeface="+mn-lt"/>
                <a:ea typeface="+mn-ea"/>
                <a:cs typeface="+mn-cs"/>
              </a:rPr>
              <a:t>2-Task-MultiplicationStrings-ES-Casey</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solidFill>
                <a:srgbClr val="008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latin typeface="+mn-lt"/>
              <a:cs typeface="Arial" pitchFamily="34" charset="0"/>
            </a:endParaRPr>
          </a:p>
          <a:p>
            <a:r>
              <a:rPr lang="en-US" sz="1200" dirty="0" smtClean="0"/>
              <a:t>State:</a:t>
            </a:r>
            <a:r>
              <a:rPr lang="en-US" sz="1200" baseline="0" dirty="0" smtClean="0"/>
              <a:t> T</a:t>
            </a:r>
            <a:r>
              <a:rPr lang="en-US" sz="1200" dirty="0" smtClean="0"/>
              <a:t>he video featured in this session engages students in solving a sequence of multiplication equations. The hope is that students notice how to use the solution from one equation</a:t>
            </a:r>
            <a:r>
              <a:rPr lang="en-US" sz="1200" baseline="0" dirty="0" smtClean="0"/>
              <a:t> </a:t>
            </a:r>
            <a:r>
              <a:rPr lang="en-US" sz="1200" dirty="0" smtClean="0"/>
              <a:t>to solve the next equation in the sequence</a:t>
            </a:r>
            <a:r>
              <a:rPr lang="en-US" sz="1200" baseline="0" dirty="0" smtClean="0"/>
              <a:t>.  </a:t>
            </a:r>
          </a:p>
          <a:p>
            <a:endParaRPr lang="en-US" sz="1200" baseline="0" dirty="0" smtClean="0"/>
          </a:p>
          <a:p>
            <a:r>
              <a:rPr lang="en-US" sz="1200" baseline="0" dirty="0" smtClean="0"/>
              <a:t>A</a:t>
            </a:r>
            <a:r>
              <a:rPr lang="en-US" sz="1200" dirty="0" smtClean="0"/>
              <a:t>sk</a:t>
            </a:r>
            <a:r>
              <a:rPr lang="en-US" sz="1200" baseline="0" dirty="0" smtClean="0"/>
              <a:t> the participants to spend a few minutes working through the sequence of equations while noticing patterns and regularity in reasoning that might emerge among a students, and to then sketch an area model to represent a student’s thinking while considering how the students’ reasoning utilizes properties of the operations.</a:t>
            </a:r>
          </a:p>
          <a:p>
            <a:endParaRPr lang="en-US" sz="1200" baseline="0" dirty="0" smtClean="0"/>
          </a:p>
          <a:p>
            <a:r>
              <a:rPr lang="en-US" sz="1200" baseline="0" dirty="0" smtClean="0"/>
              <a:t>Then hold a brief discussion of their observations and area models.</a:t>
            </a:r>
          </a:p>
          <a:p>
            <a:endParaRPr lang="en-US" sz="1200" baseline="0" dirty="0" smtClean="0"/>
          </a:p>
          <a:p>
            <a:r>
              <a:rPr lang="en-US" sz="1200" baseline="0" dirty="0" smtClean="0"/>
              <a:t>You might close the discussion by asking participants to summarize, “W</a:t>
            </a:r>
            <a:r>
              <a:rPr lang="en-US" sz="1200" kern="1200" dirty="0" smtClean="0">
                <a:solidFill>
                  <a:schemeClr val="tx1"/>
                </a:solidFill>
                <a:latin typeface="+mn-lt"/>
                <a:ea typeface="+mn-ea"/>
                <a:cs typeface="+mn-cs"/>
              </a:rPr>
              <a:t>hat might this this task</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provides students with an opportunity to learn?”</a:t>
            </a:r>
            <a:endParaRPr lang="en-US" sz="1200" baseline="0" dirty="0" smtClean="0"/>
          </a:p>
          <a:p>
            <a:endParaRPr lang="en-US" sz="1200"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5</a:t>
            </a:fld>
            <a:endParaRPr lang="en-US" dirty="0"/>
          </a:p>
        </p:txBody>
      </p:sp>
    </p:spTree>
    <p:extLst>
      <p:ext uri="{BB962C8B-B14F-4D97-AF65-F5344CB8AC3E}">
        <p14:creationId xmlns:p14="http://schemas.microsoft.com/office/powerpoint/2010/main" val="3605681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144646"/>
            <a:ext cx="5486400" cy="4912768"/>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Facilitator Suggestions</a:t>
            </a:r>
            <a:r>
              <a:rPr lang="en-US" sz="1200" dirty="0" smtClean="0">
                <a:latin typeface="+mn-lt"/>
                <a:cs typeface="Arial" pitchFamily="34" charset="0"/>
              </a:rPr>
              <a:t>  </a:t>
            </a:r>
          </a:p>
          <a:p>
            <a:endParaRPr lang="en-US" sz="1200" dirty="0" smtClean="0"/>
          </a:p>
          <a:p>
            <a:r>
              <a:rPr lang="en-US" sz="1200" dirty="0" smtClean="0"/>
              <a:t>Read Ms. Casey’s mathematics learning goals to the participants. </a:t>
            </a:r>
          </a:p>
          <a:p>
            <a:endParaRPr lang="en-US" sz="1200" dirty="0" smtClean="0"/>
          </a:p>
          <a:p>
            <a:r>
              <a:rPr lang="en-US" sz="1200" dirty="0" smtClean="0"/>
              <a:t>You might ask participants:</a:t>
            </a:r>
            <a:r>
              <a:rPr lang="en-US" sz="1200" baseline="0" dirty="0" smtClean="0"/>
              <a:t> </a:t>
            </a:r>
          </a:p>
          <a:p>
            <a:r>
              <a:rPr lang="en-US" sz="1200" i="1" dirty="0" smtClean="0"/>
              <a:t>As</a:t>
            </a:r>
            <a:r>
              <a:rPr lang="en-US" sz="1200" i="1" baseline="0" dirty="0" smtClean="0"/>
              <a:t> you reflect upon Ms. </a:t>
            </a:r>
            <a:r>
              <a:rPr lang="en-US" sz="1200" i="1" dirty="0" smtClean="0"/>
              <a:t>Casey</a:t>
            </a:r>
            <a:r>
              <a:rPr lang="en-US" sz="1200" i="1" baseline="0" dirty="0" smtClean="0"/>
              <a:t>’s math goals for her students, what are some of your thoughts about her learning expectations?  </a:t>
            </a:r>
          </a:p>
          <a:p>
            <a:endParaRPr lang="en-US" sz="1200" dirty="0" smtClean="0"/>
          </a:p>
          <a:p>
            <a:r>
              <a:rPr lang="en-US" sz="1200" dirty="0" smtClean="0"/>
              <a:t>Possible responses:</a:t>
            </a:r>
          </a:p>
          <a:p>
            <a:pPr marL="171450" indent="-171450">
              <a:buFont typeface="Arial"/>
              <a:buChar char="•"/>
            </a:pPr>
            <a:r>
              <a:rPr lang="en-US" sz="1200" dirty="0" smtClean="0"/>
              <a:t>Two </a:t>
            </a:r>
            <a:r>
              <a:rPr lang="en-US" sz="1200" dirty="0"/>
              <a:t>factors can be multiplied in any order and the product will remain the same</a:t>
            </a:r>
            <a:r>
              <a:rPr lang="en-US" sz="1200" dirty="0" smtClean="0"/>
              <a:t>. 2 </a:t>
            </a:r>
            <a:r>
              <a:rPr lang="en-US" sz="1200" dirty="0"/>
              <a:t>x 4 = 8, 4 x 2 = 8, therefore 2 x 4 = 4 x </a:t>
            </a:r>
            <a:r>
              <a:rPr lang="en-US" sz="1200" dirty="0" smtClean="0"/>
              <a:t>2</a:t>
            </a:r>
            <a:r>
              <a:rPr lang="en-US" sz="1200" baseline="0" dirty="0" smtClean="0"/>
              <a:t> </a:t>
            </a:r>
            <a:r>
              <a:rPr lang="en-US" sz="1200" i="1" dirty="0" smtClean="0"/>
              <a:t>(Commutative Property of Multiplication)</a:t>
            </a:r>
            <a:endParaRPr lang="en-US" sz="1200" dirty="0"/>
          </a:p>
          <a:p>
            <a:pPr marL="171450" indent="-171450">
              <a:buFont typeface="Arial"/>
              <a:buChar char="•"/>
            </a:pPr>
            <a:r>
              <a:rPr lang="en-US" sz="1200" dirty="0"/>
              <a:t>Doubling one factor means that the product will also double because the number of items in each group has </a:t>
            </a:r>
            <a:r>
              <a:rPr lang="en-US" sz="1200" dirty="0" smtClean="0"/>
              <a:t>doubled and </a:t>
            </a:r>
            <a:r>
              <a:rPr lang="en-US" sz="1200" dirty="0"/>
              <a:t>therefore the total number of items, the product, also doubles. </a:t>
            </a:r>
            <a:r>
              <a:rPr lang="en-US" sz="1200" dirty="0" smtClean="0"/>
              <a:t>8 </a:t>
            </a:r>
            <a:r>
              <a:rPr lang="en-US" sz="1200" dirty="0"/>
              <a:t>x 8 = </a:t>
            </a:r>
            <a:r>
              <a:rPr lang="en-US" sz="1200" dirty="0" smtClean="0"/>
              <a:t>2 x (4 x 8) = 2 x 32 = 64.</a:t>
            </a:r>
            <a:r>
              <a:rPr lang="en-US" sz="1200" i="1" dirty="0" smtClean="0"/>
              <a:t> (Associative Property of Multiplication)</a:t>
            </a:r>
            <a:endParaRPr lang="en-US" sz="1200" dirty="0" smtClean="0"/>
          </a:p>
          <a:p>
            <a:pPr marL="171450" indent="-171450">
              <a:buFont typeface="Arial"/>
              <a:buChar char="•"/>
            </a:pPr>
            <a:r>
              <a:rPr lang="en-US" sz="1200" dirty="0" smtClean="0"/>
              <a:t>A</a:t>
            </a:r>
            <a:r>
              <a:rPr lang="en-US" sz="1200" baseline="0" dirty="0" smtClean="0"/>
              <a:t> factor can also be decomposed additively: 8 x 8 = 8 x (4 + 4) = 8 x 4 + 8 x 4 = 32 + 32 = 64 </a:t>
            </a:r>
            <a:r>
              <a:rPr lang="en-US" sz="1200" i="1" baseline="0" dirty="0" smtClean="0"/>
              <a:t>(Distributive Property of Multiplication over Addition)</a:t>
            </a:r>
            <a:endParaRPr lang="en-US" sz="1200" dirty="0"/>
          </a:p>
          <a:p>
            <a:pPr marL="171450" indent="-171450">
              <a:buFont typeface="Arial"/>
              <a:buChar char="•"/>
            </a:pPr>
            <a:r>
              <a:rPr lang="en-US" sz="1200" dirty="0" smtClean="0"/>
              <a:t>Area models allow students to </a:t>
            </a:r>
            <a:r>
              <a:rPr lang="en-US" sz="1200" dirty="0"/>
              <a:t>see that doubling an area results in doubling the total </a:t>
            </a:r>
            <a:r>
              <a:rPr lang="en-US" sz="1200" dirty="0" smtClean="0"/>
              <a:t>area</a:t>
            </a:r>
            <a:r>
              <a:rPr lang="en-US" sz="1200" baseline="0" dirty="0" smtClean="0"/>
              <a:t> or </a:t>
            </a:r>
            <a:r>
              <a:rPr lang="en-US" sz="1200" dirty="0" smtClean="0"/>
              <a:t>product, 2 </a:t>
            </a:r>
            <a:r>
              <a:rPr lang="en-US" sz="1200" dirty="0"/>
              <a:t>x (4 x 8) = (2 x 4) x 8 = 8 x </a:t>
            </a:r>
            <a:r>
              <a:rPr lang="en-US" sz="1200" dirty="0" smtClean="0"/>
              <a:t>8; or to show students how the area of a figure can be decomposed</a:t>
            </a:r>
            <a:r>
              <a:rPr lang="en-US" sz="1200" baseline="0" dirty="0" smtClean="0"/>
              <a:t> and recomposed, </a:t>
            </a:r>
            <a:r>
              <a:rPr lang="en-US" sz="1200" dirty="0" smtClean="0"/>
              <a:t> 8 x 8 =</a:t>
            </a:r>
            <a:r>
              <a:rPr lang="en-US" sz="1200" baseline="0" dirty="0" smtClean="0"/>
              <a:t>  8 x (4 + 4) = 8 x 4 + 8 x 4 = 32 + 32.</a:t>
            </a:r>
            <a:endParaRPr lang="en-US" sz="1200" dirty="0"/>
          </a:p>
          <a:p>
            <a:pPr marL="285750" indent="-285750">
              <a:buFont typeface="Arial"/>
              <a:buChar char="•"/>
            </a:pPr>
            <a:endParaRPr lang="en-US" sz="120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6</a:t>
            </a:fld>
            <a:endParaRPr lang="en-US"/>
          </a:p>
        </p:txBody>
      </p:sp>
      <p:grpSp>
        <p:nvGrpSpPr>
          <p:cNvPr id="5" name="Group 13"/>
          <p:cNvGrpSpPr>
            <a:grpSpLocks/>
          </p:cNvGrpSpPr>
          <p:nvPr/>
        </p:nvGrpSpPr>
        <p:grpSpPr bwMode="auto">
          <a:xfrm>
            <a:off x="3656858" y="8230076"/>
            <a:ext cx="2058118" cy="713898"/>
            <a:chOff x="2022" y="3753"/>
            <a:chExt cx="1007" cy="336"/>
          </a:xfrm>
        </p:grpSpPr>
        <p:grpSp>
          <p:nvGrpSpPr>
            <p:cNvPr id="6" name="Group 14"/>
            <p:cNvGrpSpPr>
              <a:grpSpLocks/>
            </p:cNvGrpSpPr>
            <p:nvPr/>
          </p:nvGrpSpPr>
          <p:grpSpPr bwMode="auto">
            <a:xfrm>
              <a:off x="2022" y="3753"/>
              <a:ext cx="960" cy="336"/>
              <a:chOff x="2022" y="3801"/>
              <a:chExt cx="960" cy="336"/>
            </a:xfrm>
          </p:grpSpPr>
          <p:sp>
            <p:nvSpPr>
              <p:cNvPr id="9" name="Rectangle 15"/>
              <p:cNvSpPr>
                <a:spLocks noChangeArrowheads="1"/>
              </p:cNvSpPr>
              <p:nvPr/>
            </p:nvSpPr>
            <p:spPr bwMode="auto">
              <a:xfrm>
                <a:off x="2022" y="3801"/>
                <a:ext cx="480"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 name="Rectangle 16"/>
              <p:cNvSpPr>
                <a:spLocks noChangeArrowheads="1"/>
              </p:cNvSpPr>
              <p:nvPr/>
            </p:nvSpPr>
            <p:spPr bwMode="auto">
              <a:xfrm>
                <a:off x="2502" y="3801"/>
                <a:ext cx="480"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7" name="Text Box 17"/>
            <p:cNvSpPr txBox="1">
              <a:spLocks noChangeArrowheads="1"/>
            </p:cNvSpPr>
            <p:nvPr/>
          </p:nvSpPr>
          <p:spPr bwMode="auto">
            <a:xfrm>
              <a:off x="2022" y="3844"/>
              <a:ext cx="1007"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aseline="30000">
                  <a:solidFill>
                    <a:schemeClr val="tx1"/>
                  </a:solidFill>
                  <a:latin typeface="Arial" charset="0"/>
                  <a:ea typeface="ＭＳ Ｐゴシック" charset="0"/>
                  <a:cs typeface="ＭＳ Ｐゴシック" charset="0"/>
                </a:defRPr>
              </a:lvl1pPr>
              <a:lvl2pPr marL="742950" indent="-285750" eaLnBrk="0" hangingPunct="0">
                <a:defRPr sz="2400" baseline="30000">
                  <a:solidFill>
                    <a:schemeClr val="tx1"/>
                  </a:solidFill>
                  <a:latin typeface="Arial" charset="0"/>
                  <a:ea typeface="ＭＳ Ｐゴシック" charset="0"/>
                </a:defRPr>
              </a:lvl2pPr>
              <a:lvl3pPr marL="1143000" indent="-228600" eaLnBrk="0" hangingPunct="0">
                <a:defRPr sz="2400" baseline="30000">
                  <a:solidFill>
                    <a:schemeClr val="tx1"/>
                  </a:solidFill>
                  <a:latin typeface="Arial" charset="0"/>
                  <a:ea typeface="ＭＳ Ｐゴシック" charset="0"/>
                </a:defRPr>
              </a:lvl3pPr>
              <a:lvl4pPr marL="1600200" indent="-228600" eaLnBrk="0" hangingPunct="0">
                <a:defRPr sz="2400" baseline="30000">
                  <a:solidFill>
                    <a:schemeClr val="tx1"/>
                  </a:solidFill>
                  <a:latin typeface="Arial" charset="0"/>
                  <a:ea typeface="ＭＳ Ｐゴシック" charset="0"/>
                </a:defRPr>
              </a:lvl4pPr>
              <a:lvl5pPr marL="2057400" indent="-228600" eaLnBrk="0" hangingPunct="0">
                <a:defRPr sz="2400" baseline="300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aseline="300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aseline="300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aseline="300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aseline="30000">
                  <a:solidFill>
                    <a:schemeClr val="tx1"/>
                  </a:solidFill>
                  <a:latin typeface="Arial" charset="0"/>
                  <a:ea typeface="ＭＳ Ｐゴシック" charset="0"/>
                </a:defRPr>
              </a:lvl9pPr>
            </a:lstStyle>
            <a:p>
              <a:pPr eaLnBrk="1" hangingPunct="1">
                <a:spcBef>
                  <a:spcPct val="50000"/>
                </a:spcBef>
              </a:pPr>
              <a:r>
                <a:rPr lang="en-US" sz="2000" b="1" dirty="0" smtClean="0">
                  <a:latin typeface="Trebuchet MS" charset="0"/>
                </a:rPr>
                <a:t>4 x 8 = 32    4 x 8 = 32</a:t>
              </a:r>
              <a:endParaRPr lang="en-US" sz="2000" b="1" dirty="0">
                <a:latin typeface="Trebuchet MS" charset="0"/>
              </a:endParaRPr>
            </a:p>
          </p:txBody>
        </p:sp>
      </p:grpSp>
    </p:spTree>
    <p:extLst>
      <p:ext uri="{BB962C8B-B14F-4D97-AF65-F5344CB8AC3E}">
        <p14:creationId xmlns:p14="http://schemas.microsoft.com/office/powerpoint/2010/main" val="36056810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38667" y="4152294"/>
            <a:ext cx="6239477" cy="5245705"/>
          </a:xfrm>
        </p:spPr>
        <p:txBody>
          <a:bodyPr/>
          <a:lstStyle/>
          <a:p>
            <a:pPr>
              <a:defRPr/>
            </a:pPr>
            <a:r>
              <a:rPr lang="en-US" sz="1200" b="1" dirty="0" smtClean="0">
                <a:latin typeface="+mn-lt"/>
                <a:cs typeface="Arial" pitchFamily="34" charset="0"/>
              </a:rPr>
              <a:t>Handout: </a:t>
            </a:r>
            <a:r>
              <a:rPr lang="en-US" sz="1200" dirty="0">
                <a:cs typeface="Calibri"/>
              </a:rPr>
              <a:t>: </a:t>
            </a:r>
            <a:r>
              <a:rPr lang="en-US" sz="1200" dirty="0" smtClean="0">
                <a:cs typeface="Calibri"/>
              </a:rPr>
              <a:t>3-</a:t>
            </a:r>
            <a:r>
              <a:rPr lang="en-US" sz="1200" dirty="0">
                <a:cs typeface="Calibri"/>
              </a:rPr>
              <a:t>CCSSM</a:t>
            </a:r>
            <a:r>
              <a:rPr lang="en-US" sz="1200" dirty="0" smtClean="0">
                <a:cs typeface="Calibri"/>
              </a:rPr>
              <a:t>-MultipliationStrings-ES</a:t>
            </a:r>
            <a:r>
              <a:rPr lang="en-US" sz="1200" dirty="0">
                <a:cs typeface="Calibri"/>
              </a:rPr>
              <a:t>-</a:t>
            </a:r>
            <a:r>
              <a:rPr lang="en-US" sz="1200" dirty="0" smtClean="0">
                <a:cs typeface="Calibri"/>
              </a:rPr>
              <a:t>Casey.pdf</a:t>
            </a:r>
          </a:p>
          <a:p>
            <a:pPr>
              <a:defRPr/>
            </a:pPr>
            <a:endParaRPr lang="en-US" sz="1200" b="1" dirty="0" smtClean="0">
              <a:latin typeface="+mn-lt"/>
              <a:cs typeface="Arial"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latin typeface="+mn-lt"/>
              </a:rPr>
              <a:t>Distribute the handout listing the selected </a:t>
            </a:r>
            <a:r>
              <a:rPr lang="en-US" sz="1200" b="0" baseline="0" dirty="0" smtClean="0">
                <a:latin typeface="+mn-lt"/>
              </a:rPr>
              <a:t>from the </a:t>
            </a:r>
            <a:r>
              <a:rPr lang="en-US" sz="1200" b="0" i="1" baseline="0" dirty="0" smtClean="0">
                <a:latin typeface="+mn-lt"/>
              </a:rPr>
              <a:t>Common Core State Standards for Mathematics.</a:t>
            </a:r>
            <a:endParaRPr lang="en-US" sz="1200" b="0" i="0" baseline="0" dirty="0" smtClean="0">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baseline="0" dirty="0" smtClean="0">
                <a:latin typeface="+mn-lt"/>
              </a:rPr>
              <a:t>Ask participants to first read through the selected </a:t>
            </a:r>
            <a:r>
              <a:rPr lang="en-US" sz="1200" b="0" dirty="0" smtClean="0">
                <a:latin typeface="+mn-lt"/>
              </a:rPr>
              <a:t>Standards</a:t>
            </a:r>
            <a:r>
              <a:rPr lang="en-US" sz="1200" b="0" baseline="0" dirty="0" smtClean="0">
                <a:latin typeface="+mn-lt"/>
              </a:rPr>
              <a:t> for Mathematical Content for Grade 3 and Grade 4 and discuss how the multiplication strings tasks supports student learning towards these standards.</a:t>
            </a:r>
            <a:endParaRPr lang="en-US" sz="1200" b="0" dirty="0" smtClean="0">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latin typeface="+mn-lt"/>
              </a:rPr>
              <a:t>State:</a:t>
            </a:r>
            <a:r>
              <a:rPr lang="en-US" sz="1200" b="0" baseline="0" dirty="0" smtClean="0">
                <a:latin typeface="+mn-lt"/>
              </a:rPr>
              <a:t> </a:t>
            </a:r>
            <a:r>
              <a:rPr lang="en-US" sz="1200" b="0" dirty="0" smtClean="0">
                <a:latin typeface="+mn-lt"/>
              </a:rPr>
              <a:t>The math learning goals for the lesson</a:t>
            </a:r>
            <a:r>
              <a:rPr lang="en-US" sz="1200" b="0" baseline="0" dirty="0" smtClean="0">
                <a:latin typeface="+mn-lt"/>
              </a:rPr>
              <a:t> support student progress toward these mathematics content standards.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baseline="0" dirty="0" smtClean="0">
              <a:latin typeface="+mn-lt"/>
            </a:endParaRPr>
          </a:p>
          <a:p>
            <a:r>
              <a:rPr lang="en-US" sz="1200" b="0" dirty="0" smtClean="0">
                <a:latin typeface="+mn-lt"/>
                <a:cs typeface="Arial" pitchFamily="34" charset="0"/>
              </a:rPr>
              <a:t>Possible Probing Question  </a:t>
            </a:r>
            <a:r>
              <a:rPr lang="en-US" sz="1200" b="0" i="1" dirty="0" smtClean="0">
                <a:latin typeface="+mn-lt"/>
                <a:cs typeface="Arial" pitchFamily="34" charset="0"/>
              </a:rPr>
              <a:t>(Anticipated Responses in Italics):</a:t>
            </a:r>
            <a:endParaRPr lang="en-US" sz="1200" b="0" dirty="0" smtClean="0">
              <a:latin typeface="+mn-lt"/>
              <a:cs typeface="Arial" pitchFamily="34" charset="0"/>
            </a:endParaRPr>
          </a:p>
          <a:p>
            <a:r>
              <a:rPr lang="en-US" sz="1200" baseline="0" dirty="0" smtClean="0">
                <a:latin typeface="+mn-lt"/>
                <a:cs typeface="Arial" pitchFamily="34" charset="0"/>
              </a:rPr>
              <a:t>H</a:t>
            </a:r>
            <a:r>
              <a:rPr lang="en-US" sz="1200" dirty="0" smtClean="0">
                <a:latin typeface="+mn-lt"/>
                <a:cs typeface="Arial" pitchFamily="34" charset="0"/>
              </a:rPr>
              <a:t>ow might a task like the Multiplication Strings Task support</a:t>
            </a:r>
            <a:r>
              <a:rPr lang="en-US" sz="1200" baseline="0" dirty="0" smtClean="0">
                <a:latin typeface="+mn-lt"/>
                <a:cs typeface="Arial" pitchFamily="34" charset="0"/>
              </a:rPr>
              <a:t> </a:t>
            </a:r>
            <a:r>
              <a:rPr lang="en-US" sz="1200" dirty="0" smtClean="0">
                <a:latin typeface="+mn-lt"/>
                <a:cs typeface="Arial" pitchFamily="34" charset="0"/>
              </a:rPr>
              <a:t>students in making progress toward these standards?</a:t>
            </a:r>
            <a:r>
              <a:rPr lang="en-US" sz="1200" baseline="0" dirty="0" smtClean="0">
                <a:latin typeface="+mn-lt"/>
                <a:cs typeface="Arial" pitchFamily="34" charset="0"/>
              </a:rPr>
              <a:t> </a:t>
            </a:r>
            <a:r>
              <a:rPr lang="en-US" sz="1200" i="1" dirty="0" smtClean="0">
                <a:latin typeface="+mn-lt"/>
                <a:cs typeface="Arial" pitchFamily="34" charset="0"/>
              </a:rPr>
              <a:t>(Students hear</a:t>
            </a:r>
            <a:r>
              <a:rPr lang="en-US" sz="1200" i="1" baseline="0" dirty="0" smtClean="0">
                <a:latin typeface="+mn-lt"/>
                <a:cs typeface="Arial" pitchFamily="34" charset="0"/>
              </a:rPr>
              <a:t>, think about, and discuss </a:t>
            </a:r>
            <a:r>
              <a:rPr lang="en-US" sz="1200" i="1" dirty="0" smtClean="0">
                <a:latin typeface="+mn-lt"/>
                <a:cs typeface="Arial" pitchFamily="34" charset="0"/>
              </a:rPr>
              <a:t>different strategies,</a:t>
            </a:r>
            <a:r>
              <a:rPr lang="en-US" sz="1200" i="1" baseline="0" dirty="0" smtClean="0">
                <a:latin typeface="+mn-lt"/>
                <a:cs typeface="Arial" pitchFamily="34" charset="0"/>
              </a:rPr>
              <a:t> such as</a:t>
            </a:r>
            <a:r>
              <a:rPr lang="en-US" sz="1200" i="1" dirty="0" smtClean="0">
                <a:latin typeface="+mn-lt"/>
                <a:cs typeface="Arial" pitchFamily="34" charset="0"/>
              </a:rPr>
              <a:t> skip counting, addition, using easier multiplication facts,</a:t>
            </a:r>
            <a:r>
              <a:rPr lang="en-US" sz="1200" i="1" baseline="0" dirty="0" smtClean="0">
                <a:latin typeface="+mn-lt"/>
                <a:cs typeface="Arial" pitchFamily="34" charset="0"/>
              </a:rPr>
              <a:t> </a:t>
            </a:r>
            <a:r>
              <a:rPr lang="en-US" sz="1200" i="1" dirty="0" smtClean="0">
                <a:latin typeface="+mn-lt"/>
                <a:cs typeface="Arial" pitchFamily="34" charset="0"/>
              </a:rPr>
              <a:t>using the previous fact and doubling the product</a:t>
            </a:r>
            <a:r>
              <a:rPr lang="en-US" sz="1200" i="1" baseline="0" dirty="0" smtClean="0">
                <a:latin typeface="+mn-lt"/>
                <a:cs typeface="Arial" pitchFamily="34" charset="0"/>
              </a:rPr>
              <a:t>.)</a:t>
            </a:r>
            <a:endParaRPr lang="en-US" sz="1200" baseline="0" dirty="0" smtClean="0"/>
          </a:p>
          <a:p>
            <a:endParaRPr lang="en-US" sz="1200" i="1" dirty="0" smtClean="0">
              <a:latin typeface="+mn-lt"/>
              <a:cs typeface="Arial" pitchFamily="34" charset="0"/>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7</a:t>
            </a:fld>
            <a:endParaRPr lang="en-US"/>
          </a:p>
        </p:txBody>
      </p:sp>
    </p:spTree>
    <p:extLst>
      <p:ext uri="{BB962C8B-B14F-4D97-AF65-F5344CB8AC3E}">
        <p14:creationId xmlns:p14="http://schemas.microsoft.com/office/powerpoint/2010/main" val="2035861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38667" y="4152294"/>
            <a:ext cx="6095999" cy="5245705"/>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endParaRPr lang="en-US" sz="1200" b="0" i="0" baseline="0" dirty="0" smtClean="0">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baseline="0" dirty="0" smtClean="0">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baseline="0" dirty="0" smtClean="0">
                <a:latin typeface="+mn-lt"/>
              </a:rPr>
              <a:t>See notes on previous slide.</a:t>
            </a:r>
            <a:endParaRPr lang="en-US" sz="1200" b="0" baseline="0" dirty="0" smtClean="0">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baseline="0" dirty="0" smtClean="0">
              <a:latin typeface="+mn-lt"/>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8</a:t>
            </a:fld>
            <a:endParaRPr lang="en-US"/>
          </a:p>
        </p:txBody>
      </p:sp>
    </p:spTree>
    <p:extLst>
      <p:ext uri="{BB962C8B-B14F-4D97-AF65-F5344CB8AC3E}">
        <p14:creationId xmlns:p14="http://schemas.microsoft.com/office/powerpoint/2010/main" val="2035861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5428" y="4345819"/>
            <a:ext cx="5878286" cy="4114800"/>
          </a:xfrm>
        </p:spPr>
        <p:txBody>
          <a:bodyPr/>
          <a:lstStyle/>
          <a:p>
            <a:pPr>
              <a:defRPr/>
            </a:pPr>
            <a:r>
              <a:rPr lang="en-US" sz="1200" b="1" dirty="0" smtClean="0">
                <a:latin typeface="Calibri"/>
                <a:cs typeface="Calibri"/>
              </a:rPr>
              <a:t>Handout</a:t>
            </a:r>
            <a:r>
              <a:rPr lang="en-US" sz="1200" dirty="0" smtClean="0">
                <a:cs typeface="Calibri"/>
              </a:rPr>
              <a:t>: </a:t>
            </a:r>
            <a:r>
              <a:rPr lang="en-US" sz="1200" dirty="0">
                <a:cs typeface="Calibri"/>
              </a:rPr>
              <a:t>2-CCSSM</a:t>
            </a:r>
            <a:r>
              <a:rPr lang="en-US" sz="1200" dirty="0" smtClean="0">
                <a:cs typeface="Calibri"/>
              </a:rPr>
              <a:t>-MultiplicationStrings-ES</a:t>
            </a:r>
            <a:r>
              <a:rPr lang="en-US" sz="1200" dirty="0">
                <a:cs typeface="Calibri"/>
              </a:rPr>
              <a:t>-Casey.pdf</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latin typeface="Calibri"/>
              <a:cs typeface="Calibri"/>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endParaRPr lang="en-US" sz="1200" b="0" dirty="0" smtClean="0">
              <a:latin typeface="Calibri"/>
              <a:cs typeface="Calibri"/>
            </a:endParaRPr>
          </a:p>
          <a:p>
            <a:r>
              <a:rPr lang="en-US" sz="1200" b="0" dirty="0" smtClean="0">
                <a:latin typeface="Calibri"/>
                <a:cs typeface="Calibri"/>
              </a:rPr>
              <a:t>The math learning goals for the lesson</a:t>
            </a:r>
            <a:r>
              <a:rPr lang="en-US" sz="1200" b="0" baseline="0" dirty="0" smtClean="0">
                <a:latin typeface="Calibri"/>
                <a:cs typeface="Calibri"/>
              </a:rPr>
              <a:t> are related to developing student proficiency with several of the mathematical practice standards. </a:t>
            </a:r>
          </a:p>
          <a:p>
            <a:r>
              <a:rPr lang="en-US" sz="1200" b="0" baseline="0" dirty="0" smtClean="0">
                <a:latin typeface="Calibri"/>
                <a:cs typeface="Calibri"/>
              </a:rPr>
              <a:t> We will highlight just two of them now. </a:t>
            </a:r>
            <a:r>
              <a:rPr lang="en-US" sz="1200" dirty="0" smtClean="0">
                <a:latin typeface="Calibri"/>
                <a:cs typeface="Calibri"/>
              </a:rPr>
              <a:t>Please take a </a:t>
            </a:r>
            <a:r>
              <a:rPr lang="en-US" sz="1200" dirty="0">
                <a:latin typeface="Calibri"/>
                <a:cs typeface="Calibri"/>
              </a:rPr>
              <a:t>moment to read through the elaborations of SMP 7</a:t>
            </a:r>
            <a:r>
              <a:rPr lang="en-US" sz="1200" dirty="0" smtClean="0">
                <a:latin typeface="Calibri"/>
                <a:cs typeface="Calibri"/>
              </a:rPr>
              <a:t> </a:t>
            </a:r>
            <a:r>
              <a:rPr lang="en-US" sz="1200" dirty="0">
                <a:latin typeface="Calibri"/>
                <a:cs typeface="Calibri"/>
              </a:rPr>
              <a:t>and SMP 8</a:t>
            </a:r>
            <a:r>
              <a:rPr lang="en-US" sz="1200" dirty="0" smtClean="0">
                <a:latin typeface="Calibri"/>
                <a:cs typeface="Calibri"/>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baseline="0" dirty="0" smtClean="0">
              <a:latin typeface="Calibri"/>
              <a:cs typeface="Calibri"/>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baseline="0" dirty="0" smtClean="0">
                <a:latin typeface="+mn-lt"/>
              </a:rPr>
              <a:t>Then discuss how these math practice standards are related to the task.</a:t>
            </a:r>
            <a:endParaRPr lang="en-US" sz="1200" b="0" dirty="0" smtClean="0">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baseline="0" dirty="0" smtClean="0">
              <a:latin typeface="+mn-lt"/>
            </a:endParaRPr>
          </a:p>
          <a:p>
            <a:r>
              <a:rPr lang="en-US" sz="1200" b="1" dirty="0" smtClean="0">
                <a:latin typeface="+mn-lt"/>
                <a:cs typeface="Arial" pitchFamily="34" charset="0"/>
              </a:rPr>
              <a:t>Possible Probing Question  </a:t>
            </a:r>
            <a:r>
              <a:rPr lang="en-US" sz="1200" i="1" dirty="0" smtClean="0">
                <a:latin typeface="+mn-lt"/>
                <a:cs typeface="Arial" pitchFamily="34" charset="0"/>
              </a:rPr>
              <a:t>(Anticipated Responses in Italics)</a:t>
            </a:r>
            <a:endParaRPr lang="en-US" sz="1200" b="1" dirty="0" smtClean="0">
              <a:latin typeface="+mn-lt"/>
              <a:cs typeface="Arial" pitchFamily="34" charset="0"/>
            </a:endParaRPr>
          </a:p>
          <a:p>
            <a:r>
              <a:rPr lang="en-US" sz="1200" dirty="0" smtClean="0">
                <a:latin typeface="+mn-lt"/>
                <a:cs typeface="Arial"/>
              </a:rPr>
              <a:t>What conjectures might students formulate about patterns</a:t>
            </a:r>
            <a:r>
              <a:rPr lang="en-US" sz="1200" baseline="0" dirty="0" smtClean="0">
                <a:latin typeface="+mn-lt"/>
                <a:cs typeface="Arial"/>
              </a:rPr>
              <a:t> they notice in the factors and products?</a:t>
            </a:r>
            <a:r>
              <a:rPr lang="en-US" sz="1200" dirty="0" smtClean="0">
                <a:latin typeface="+mn-lt"/>
                <a:cs typeface="Arial"/>
              </a:rPr>
              <a:t> </a:t>
            </a:r>
            <a:r>
              <a:rPr lang="en-US" sz="1200" i="1" dirty="0" smtClean="0">
                <a:latin typeface="+mn-lt"/>
                <a:cs typeface="Arial"/>
              </a:rPr>
              <a:t>(</a:t>
            </a:r>
            <a:r>
              <a:rPr lang="en-US" sz="1200" i="1" baseline="0" dirty="0" smtClean="0">
                <a:latin typeface="+mn-lt"/>
                <a:cs typeface="Arial" pitchFamily="34" charset="0"/>
              </a:rPr>
              <a:t>Students learn that there is a relationship between what</a:t>
            </a:r>
            <a:r>
              <a:rPr lang="en-US" sz="1200" i="1" dirty="0" smtClean="0">
                <a:latin typeface="+mn-lt"/>
                <a:cs typeface="Arial" pitchFamily="34" charset="0"/>
              </a:rPr>
              <a:t> one does to a</a:t>
            </a:r>
            <a:r>
              <a:rPr lang="en-US" sz="1200" i="1" baseline="0" dirty="0" smtClean="0">
                <a:latin typeface="+mn-lt"/>
                <a:cs typeface="Arial" pitchFamily="34" charset="0"/>
              </a:rPr>
              <a:t> factor and </a:t>
            </a:r>
            <a:r>
              <a:rPr lang="en-US" sz="1200" i="1" dirty="0" smtClean="0">
                <a:cs typeface="Arial" pitchFamily="34" charset="0"/>
              </a:rPr>
              <a:t>the</a:t>
            </a:r>
            <a:r>
              <a:rPr lang="en-US" sz="1200" i="1" baseline="0" dirty="0" smtClean="0">
                <a:latin typeface="+mn-lt"/>
                <a:cs typeface="Arial" pitchFamily="34" charset="0"/>
              </a:rPr>
              <a:t> product</a:t>
            </a:r>
            <a:r>
              <a:rPr lang="en-US" sz="1200" i="1" baseline="0" dirty="0" smtClean="0">
                <a:latin typeface="+mn-lt"/>
                <a:cs typeface="Arial"/>
              </a:rPr>
              <a:t>;</a:t>
            </a:r>
            <a:r>
              <a:rPr lang="en-US" sz="1200" i="1" dirty="0" smtClean="0">
                <a:cs typeface="Arial"/>
              </a:rPr>
              <a:t> they learn that doubling a factor means that the product is doubled.) </a:t>
            </a:r>
          </a:p>
          <a:p>
            <a:endParaRPr lang="en-US" sz="1200" b="0" baseline="0" dirty="0" smtClean="0">
              <a:latin typeface="Calibri"/>
              <a:cs typeface="Calibri"/>
            </a:endParaRPr>
          </a:p>
          <a:p>
            <a:pPr marL="3150">
              <a:spcBef>
                <a:spcPts val="0"/>
              </a:spcBef>
              <a:spcAft>
                <a:spcPts val="594"/>
              </a:spcAft>
              <a:defRPr/>
            </a:pPr>
            <a:endParaRPr lang="en-US" sz="1200" b="1" dirty="0" smtClean="0">
              <a:latin typeface="Calibri"/>
              <a:cs typeface="Calibri"/>
            </a:endParaRPr>
          </a:p>
          <a:p>
            <a:endParaRPr lang="en-US" sz="1200" b="0" dirty="0">
              <a:latin typeface="Calibri"/>
              <a:cs typeface="Calibri"/>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9</a:t>
            </a:fld>
            <a:endParaRPr lang="en-US"/>
          </a:p>
        </p:txBody>
      </p:sp>
    </p:spTree>
    <p:extLst>
      <p:ext uri="{BB962C8B-B14F-4D97-AF65-F5344CB8AC3E}">
        <p14:creationId xmlns:p14="http://schemas.microsoft.com/office/powerpoint/2010/main" val="1268897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a:xfrm>
            <a:off x="136071" y="6356350"/>
            <a:ext cx="440857" cy="365125"/>
          </a:xfrm>
          <a:prstGeom prst="rect">
            <a:avLst/>
          </a:prstGeom>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11/30/15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136071" y="6356350"/>
            <a:ext cx="440857" cy="365125"/>
          </a:xfrm>
          <a:prstGeom prst="rect">
            <a:avLst/>
          </a:prstGeom>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11/30/15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136071" y="6356350"/>
            <a:ext cx="440857" cy="365125"/>
          </a:xfrm>
          <a:prstGeom prst="rect">
            <a:avLst/>
          </a:prstGeom>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869900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136071" y="6356350"/>
            <a:ext cx="440857" cy="365125"/>
          </a:xfrm>
          <a:prstGeom prst="rect">
            <a:avLst/>
          </a:prstGeom>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3653558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136071" y="6356350"/>
            <a:ext cx="440857" cy="365125"/>
          </a:xfrm>
          <a:prstGeom prst="rect">
            <a:avLst/>
          </a:prstGeom>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11/30/15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136071" y="6356350"/>
            <a:ext cx="440857" cy="365125"/>
          </a:xfrm>
          <a:prstGeom prst="rect">
            <a:avLst/>
          </a:prstGeom>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11/30/15</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136071" y="6356350"/>
            <a:ext cx="440857" cy="365125"/>
          </a:xfrm>
          <a:prstGeom prst="rect">
            <a:avLst/>
          </a:prstGeom>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11/30/15</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136071" y="6356350"/>
            <a:ext cx="440857" cy="365125"/>
          </a:xfrm>
          <a:prstGeom prst="rect">
            <a:avLst/>
          </a:prstGeom>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11/30/15</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36071" y="6356350"/>
            <a:ext cx="440857" cy="365125"/>
          </a:xfrm>
          <a:prstGeom prst="rect">
            <a:avLst/>
          </a:prstGeom>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136071" y="6356350"/>
            <a:ext cx="440857" cy="365125"/>
          </a:xfrm>
          <a:prstGeom prst="rect">
            <a:avLst/>
          </a:prstGeom>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11/30/15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136071" y="6356350"/>
            <a:ext cx="440857" cy="365125"/>
          </a:xfrm>
          <a:prstGeom prst="rect">
            <a:avLst/>
          </a:prstGeom>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8660619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5" Type="http://schemas.microsoft.com/office/2007/relationships/hdphoto" Target="../media/hdphoto1.wdp"/><Relationship Id="rId16"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descr="14861 principles to action cover bar 1.jpg"/>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1" y="-23724"/>
            <a:ext cx="680377" cy="6894423"/>
          </a:xfrm>
          <a:prstGeom prst="rect">
            <a:avLst/>
          </a:prstGeom>
        </p:spPr>
      </p:pic>
      <p:sp>
        <p:nvSpPr>
          <p:cNvPr id="2" name="Title Placeholder 1"/>
          <p:cNvSpPr>
            <a:spLocks noGrp="1"/>
          </p:cNvSpPr>
          <p:nvPr>
            <p:ph type="title"/>
          </p:nvPr>
        </p:nvSpPr>
        <p:spPr>
          <a:xfrm>
            <a:off x="929850" y="152861"/>
            <a:ext cx="8031270" cy="99013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29850" y="1268409"/>
            <a:ext cx="8031270" cy="505943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10" name="Picture 9" descr="14861 principles to action cover.psd"/>
          <p:cNvPicPr>
            <a:picLocks noChangeAspect="1"/>
          </p:cNvPicPr>
          <p:nvPr/>
        </p:nvPicPr>
        <p:blipFill>
          <a:blip r:embed="rId14" cstate="print">
            <a:extLst>
              <a:ext uri="{BEBA8EAE-BF5A-486C-A8C5-ECC9F3942E4B}">
                <a14:imgProps xmlns:a14="http://schemas.microsoft.com/office/drawing/2010/main">
                  <a14:imgLayer r:embed="rId15">
                    <a14:imgEffect>
                      <a14:sharpenSoften amount="25000"/>
                    </a14:imgEffect>
                  </a14:imgLayer>
                </a14:imgProps>
              </a:ext>
              <a:ext uri="{28A0092B-C50C-407E-A947-70E740481C1C}">
                <a14:useLocalDpi xmlns:a14="http://schemas.microsoft.com/office/drawing/2010/main"/>
              </a:ext>
            </a:extLst>
          </a:blip>
          <a:stretch>
            <a:fillRect/>
          </a:stretch>
        </p:blipFill>
        <p:spPr>
          <a:xfrm>
            <a:off x="89056" y="152861"/>
            <a:ext cx="694951" cy="990139"/>
          </a:xfrm>
          <a:prstGeom prst="rect">
            <a:avLst/>
          </a:prstGeom>
          <a:ln>
            <a:solidFill>
              <a:schemeClr val="tx2"/>
            </a:solidFill>
          </a:ln>
          <a:effectLst>
            <a:outerShdw blurRad="222250" dist="139700" dir="2700000" sx="96000" sy="96000" algn="tl" rotWithShape="0">
              <a:srgbClr val="333333">
                <a:alpha val="62000"/>
              </a:srgbClr>
            </a:outerShdw>
          </a:effectLst>
        </p:spPr>
      </p:pic>
      <p:pic>
        <p:nvPicPr>
          <p:cNvPr id="16" name="Picture 15" descr="NCTM_R_LogoandName4C_L.eps"/>
          <p:cNvPicPr>
            <a:picLocks noChangeAspect="1"/>
          </p:cNvPicPr>
          <p:nvPr/>
        </p:nvPicPr>
        <p:blipFill>
          <a:blip r:embed="rId16">
            <a:extLst>
              <a:ext uri="{28A0092B-C50C-407E-A947-70E740481C1C}">
                <a14:useLocalDpi xmlns:a14="http://schemas.microsoft.com/office/drawing/2010/main"/>
              </a:ext>
            </a:extLst>
          </a:blip>
          <a:stretch>
            <a:fillRect/>
          </a:stretch>
        </p:blipFill>
        <p:spPr>
          <a:xfrm>
            <a:off x="6553199" y="6202699"/>
            <a:ext cx="2471443" cy="643508"/>
          </a:xfrm>
          <a:prstGeom prst="rect">
            <a:avLst/>
          </a:prstGeom>
        </p:spPr>
      </p:pic>
    </p:spTree>
    <p:extLst>
      <p:ext uri="{BB962C8B-B14F-4D97-AF65-F5344CB8AC3E}">
        <p14:creationId xmlns:p14="http://schemas.microsoft.com/office/powerpoint/2010/main" val="20969970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7.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76050" y="4876519"/>
            <a:ext cx="7910419" cy="1338828"/>
          </a:xfrm>
          <a:prstGeom prst="rect">
            <a:avLst/>
          </a:prstGeom>
          <a:solidFill>
            <a:schemeClr val="bg1">
              <a:lumMod val="85000"/>
            </a:schemeClr>
          </a:solidFill>
        </p:spPr>
        <p:txBody>
          <a:bodyPr wrap="square" rtlCol="0">
            <a:spAutoFit/>
          </a:bodyPr>
          <a:lstStyle/>
          <a:p>
            <a:r>
              <a:rPr lang="en-US" sz="1200" dirty="0" smtClean="0"/>
              <a:t>This module was developed by </a:t>
            </a:r>
            <a:r>
              <a:rPr lang="en-US" sz="1200" dirty="0"/>
              <a:t>DeAnn </a:t>
            </a:r>
            <a:r>
              <a:rPr lang="en-US" sz="1200" dirty="0" smtClean="0"/>
              <a:t>Huinke</a:t>
            </a:r>
            <a:r>
              <a:rPr lang="en-US" sz="1200" dirty="0"/>
              <a:t>r</a:t>
            </a:r>
            <a:r>
              <a:rPr lang="en-US" sz="1200" dirty="0" smtClean="0"/>
              <a:t>, University </a:t>
            </a:r>
            <a:r>
              <a:rPr lang="en-US" sz="1200" dirty="0"/>
              <a:t>of Wisconsin-</a:t>
            </a:r>
            <a:r>
              <a:rPr lang="en-US" sz="1200" dirty="0" smtClean="0"/>
              <a:t>Milwaukee; </a:t>
            </a:r>
            <a:r>
              <a:rPr lang="en-US" sz="1200" dirty="0"/>
              <a:t>Victoria </a:t>
            </a:r>
            <a:r>
              <a:rPr lang="en-US" sz="1200" dirty="0" smtClean="0"/>
              <a:t>Bill, University </a:t>
            </a:r>
            <a:r>
              <a:rPr lang="en-US" sz="1200" dirty="0"/>
              <a:t>of </a:t>
            </a:r>
            <a:r>
              <a:rPr lang="en-US" sz="1200" dirty="0" smtClean="0"/>
              <a:t>Pittsburgh </a:t>
            </a:r>
            <a:r>
              <a:rPr lang="en-US" sz="1200" dirty="0"/>
              <a:t>Institute for </a:t>
            </a:r>
            <a:r>
              <a:rPr lang="en-US" sz="1200" dirty="0" smtClean="0"/>
              <a:t>Learning; </a:t>
            </a:r>
            <a:r>
              <a:rPr lang="en-US" sz="1200" dirty="0"/>
              <a:t>and Amy </a:t>
            </a:r>
            <a:r>
              <a:rPr lang="en-US" sz="1200" dirty="0" smtClean="0"/>
              <a:t>Hillen, Kennesaw State University. Video </a:t>
            </a:r>
            <a:r>
              <a:rPr lang="en-US" sz="1200" dirty="0"/>
              <a:t>courtesy of New York City Public Schools and the University of </a:t>
            </a:r>
            <a:r>
              <a:rPr lang="en-US" sz="1200" dirty="0" smtClean="0"/>
              <a:t>Pittsburgh Institute </a:t>
            </a:r>
            <a:r>
              <a:rPr lang="en-US" sz="1200" dirty="0"/>
              <a:t>for Learning.  </a:t>
            </a:r>
            <a:endParaRPr lang="en-US" sz="1200" dirty="0" smtClean="0"/>
          </a:p>
          <a:p>
            <a:endParaRPr lang="en-US" sz="900" dirty="0"/>
          </a:p>
          <a:p>
            <a:r>
              <a:rPr lang="en-US" sz="1200" dirty="0" smtClean="0"/>
              <a:t>These </a:t>
            </a:r>
            <a:r>
              <a:rPr lang="en-US" sz="1200" dirty="0"/>
              <a:t>materials are part of the</a:t>
            </a:r>
            <a:r>
              <a:rPr lang="en-US" sz="1200" b="1" dirty="0"/>
              <a:t> </a:t>
            </a:r>
            <a:r>
              <a:rPr lang="en-US" sz="1200" b="1" i="1" dirty="0"/>
              <a:t>Principles to Actions</a:t>
            </a:r>
            <a:r>
              <a:rPr lang="en-US" sz="1200" b="1" dirty="0"/>
              <a:t> </a:t>
            </a:r>
            <a:r>
              <a:rPr lang="en-US" sz="1200" b="1" i="1" dirty="0"/>
              <a:t>Professional Learning Toolkit: Teaching and Learning</a:t>
            </a:r>
            <a:r>
              <a:rPr lang="en-US" sz="1200" dirty="0"/>
              <a:t> created by the </a:t>
            </a:r>
            <a:r>
              <a:rPr lang="en-US" sz="1200" dirty="0" smtClean="0"/>
              <a:t>NCTM project team that </a:t>
            </a:r>
            <a:r>
              <a:rPr lang="en-US" sz="1200" dirty="0"/>
              <a:t>includes: Margaret Smith (chair), Victoria Bill (co-chair), Melissa Boston, Fredrick Dillon, Amy Hillen, DeAnn Huinker, Stephen Miller, Lynn Raith, </a:t>
            </a:r>
            <a:r>
              <a:rPr lang="en-US" sz="1200" dirty="0" smtClean="0"/>
              <a:t>and </a:t>
            </a:r>
            <a:r>
              <a:rPr lang="en-US" sz="1200" dirty="0"/>
              <a:t>Michael Steele</a:t>
            </a:r>
            <a:r>
              <a:rPr lang="en-US" sz="1200" dirty="0" smtClean="0"/>
              <a:t>.</a:t>
            </a:r>
            <a:endParaRPr lang="en-US" sz="1200" dirty="0"/>
          </a:p>
        </p:txBody>
      </p:sp>
      <p:sp>
        <p:nvSpPr>
          <p:cNvPr id="9" name="Text Placeholder 4"/>
          <p:cNvSpPr txBox="1">
            <a:spLocks/>
          </p:cNvSpPr>
          <p:nvPr/>
        </p:nvSpPr>
        <p:spPr>
          <a:xfrm>
            <a:off x="1076050" y="329630"/>
            <a:ext cx="7910419" cy="4314275"/>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spcAft>
                <a:spcPts val="600"/>
              </a:spcAft>
              <a:defRPr/>
            </a:pPr>
            <a:r>
              <a:rPr lang="en-US" sz="3400" b="1" i="1" dirty="0">
                <a:solidFill>
                  <a:schemeClr val="bg1"/>
                </a:solidFill>
                <a:ea typeface="Verdana" pitchFamily="34" charset="0"/>
                <a:cs typeface="Verdana"/>
              </a:rPr>
              <a:t>Principles to Actions</a:t>
            </a:r>
          </a:p>
          <a:p>
            <a:pPr lvl="0">
              <a:defRPr/>
            </a:pPr>
            <a:r>
              <a:rPr lang="en-US" sz="3400" b="1" i="1" dirty="0">
                <a:solidFill>
                  <a:schemeClr val="bg1"/>
                </a:solidFill>
                <a:ea typeface="Verdana" pitchFamily="34" charset="0"/>
                <a:cs typeface="Verdana"/>
              </a:rPr>
              <a:t>Effective Mathematics Teaching </a:t>
            </a:r>
            <a:r>
              <a:rPr lang="en-US" sz="3400" b="1" i="1" dirty="0" smtClean="0">
                <a:solidFill>
                  <a:schemeClr val="bg1"/>
                </a:solidFill>
                <a:ea typeface="Verdana" pitchFamily="34" charset="0"/>
                <a:cs typeface="Verdana"/>
              </a:rPr>
              <a:t>Practices</a:t>
            </a:r>
          </a:p>
          <a:p>
            <a:pPr lvl="0">
              <a:defRPr/>
            </a:pPr>
            <a:endParaRPr lang="en-US" sz="2400" b="1" dirty="0" smtClean="0">
              <a:solidFill>
                <a:srgbClr val="FFFFFF"/>
              </a:solidFill>
            </a:endParaRPr>
          </a:p>
          <a:p>
            <a:pPr lvl="0">
              <a:defRPr/>
            </a:pPr>
            <a:r>
              <a:rPr lang="en-US" sz="3400" b="1" dirty="0" smtClean="0">
                <a:solidFill>
                  <a:srgbClr val="FFFFFF"/>
                </a:solidFill>
              </a:rPr>
              <a:t>The Case of Katherine Casey </a:t>
            </a:r>
            <a:br>
              <a:rPr lang="en-US" sz="3400" b="1" dirty="0" smtClean="0">
                <a:solidFill>
                  <a:srgbClr val="FFFFFF"/>
                </a:solidFill>
              </a:rPr>
            </a:br>
            <a:r>
              <a:rPr lang="en-US" sz="3400" b="1" dirty="0" smtClean="0">
                <a:solidFill>
                  <a:srgbClr val="FFFFFF"/>
                </a:solidFill>
              </a:rPr>
              <a:t>and the Multiplication Strings Task </a:t>
            </a:r>
          </a:p>
          <a:p>
            <a:r>
              <a:rPr lang="en-US" sz="3400" b="1" dirty="0" smtClean="0">
                <a:solidFill>
                  <a:srgbClr val="FFFFFF"/>
                </a:solidFill>
                <a:cs typeface="Verdana"/>
              </a:rPr>
              <a:t>Grade 4</a:t>
            </a:r>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0931" y="6431456"/>
            <a:ext cx="1776807" cy="297208"/>
          </a:xfrm>
          <a:prstGeom prst="rect">
            <a:avLst/>
          </a:prstGeom>
        </p:spPr>
      </p:pic>
    </p:spTree>
    <p:extLst>
      <p:ext uri="{BB962C8B-B14F-4D97-AF65-F5344CB8AC3E}">
        <p14:creationId xmlns:p14="http://schemas.microsoft.com/office/powerpoint/2010/main" val="272467982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06338"/>
            <a:ext cx="7940502" cy="606899"/>
          </a:xfrm>
        </p:spPr>
        <p:txBody>
          <a:bodyPr>
            <a:noAutofit/>
          </a:bodyPr>
          <a:lstStyle/>
          <a:p>
            <a:r>
              <a:rPr lang="en-US" sz="2800" dirty="0" smtClean="0"/>
              <a:t>Standards for Mathematical Practice (SMP)</a:t>
            </a:r>
            <a:endParaRPr lang="en-US" sz="2800" dirty="0"/>
          </a:p>
        </p:txBody>
      </p:sp>
      <p:sp>
        <p:nvSpPr>
          <p:cNvPr id="3" name="Content Placeholder 2"/>
          <p:cNvSpPr>
            <a:spLocks noGrp="1"/>
          </p:cNvSpPr>
          <p:nvPr>
            <p:ph idx="1"/>
          </p:nvPr>
        </p:nvSpPr>
        <p:spPr>
          <a:xfrm>
            <a:off x="859555" y="859447"/>
            <a:ext cx="8284446" cy="5058715"/>
          </a:xfrm>
          <a:noFill/>
        </p:spPr>
        <p:txBody>
          <a:bodyPr>
            <a:noAutofit/>
          </a:bodyPr>
          <a:lstStyle/>
          <a:p>
            <a:pPr marL="1587" indent="0">
              <a:spcBef>
                <a:spcPts val="0"/>
              </a:spcBef>
              <a:spcAft>
                <a:spcPts val="300"/>
              </a:spcAft>
              <a:buNone/>
              <a:defRPr/>
            </a:pPr>
            <a:r>
              <a:rPr lang="en-US" sz="2800" b="1" dirty="0">
                <a:solidFill>
                  <a:srgbClr val="0000FF"/>
                </a:solidFill>
                <a:cs typeface="Verdana"/>
              </a:rPr>
              <a:t>SMP 7. Look for and make use of structure</a:t>
            </a:r>
            <a:r>
              <a:rPr lang="en-US" sz="2800" dirty="0">
                <a:solidFill>
                  <a:srgbClr val="0000FF"/>
                </a:solidFill>
                <a:cs typeface="Verdana"/>
              </a:rPr>
              <a:t>.</a:t>
            </a:r>
          </a:p>
          <a:p>
            <a:pPr marL="1587" indent="0">
              <a:spcBef>
                <a:spcPts val="0"/>
              </a:spcBef>
              <a:spcAft>
                <a:spcPts val="300"/>
              </a:spcAft>
              <a:buNone/>
              <a:defRPr/>
            </a:pPr>
            <a:endParaRPr lang="en-US" sz="900" dirty="0" smtClean="0"/>
          </a:p>
          <a:p>
            <a:pPr marL="1587" indent="0">
              <a:spcBef>
                <a:spcPts val="0"/>
              </a:spcBef>
              <a:spcAft>
                <a:spcPts val="2100"/>
              </a:spcAft>
              <a:buNone/>
              <a:defRPr/>
            </a:pPr>
            <a:r>
              <a:rPr lang="en-US" sz="2400" dirty="0" smtClean="0"/>
              <a:t>Mathematically </a:t>
            </a:r>
            <a:r>
              <a:rPr lang="en-US" sz="2400" dirty="0"/>
              <a:t>proficient students at the elementary grades use structures such as place value, the properties of operations, other generalizations about the behavior of the </a:t>
            </a:r>
            <a:r>
              <a:rPr lang="en-US" sz="2400" dirty="0" smtClean="0"/>
              <a:t>operations, </a:t>
            </a:r>
            <a:r>
              <a:rPr lang="en-US" sz="2400" dirty="0"/>
              <a:t>and attributes of shapes to solve problems. In many cases, they have identified and described these structures through repeated </a:t>
            </a:r>
            <a:r>
              <a:rPr lang="en-US" sz="2400" dirty="0" smtClean="0"/>
              <a:t>reasoning (SMP 8).</a:t>
            </a:r>
          </a:p>
          <a:p>
            <a:pPr marL="1587" indent="0">
              <a:spcBef>
                <a:spcPts val="0"/>
              </a:spcBef>
              <a:spcAft>
                <a:spcPts val="2100"/>
              </a:spcAft>
              <a:buNone/>
              <a:defRPr/>
            </a:pPr>
            <a:r>
              <a:rPr lang="en-US" sz="2400" dirty="0" smtClean="0"/>
              <a:t>When </a:t>
            </a:r>
            <a:r>
              <a:rPr lang="en-US" sz="2400" dirty="0"/>
              <a:t>older students calculate 16 x 9, they might apply the structure of place value and the distributive property to find the product: 16 x 9 = (10 + 6) x 9 = (10 x 9) + (6 x 9). To determine the volume of a 3 x 4 x 5 rectangular prism, students might see the structure of the prism as five layers of 3 x 4 arrays of cubes.</a:t>
            </a:r>
          </a:p>
          <a:p>
            <a:pPr marL="1587" indent="0">
              <a:spcBef>
                <a:spcPts val="0"/>
              </a:spcBef>
              <a:spcAft>
                <a:spcPts val="2100"/>
              </a:spcAft>
              <a:buNone/>
              <a:defRPr/>
            </a:pPr>
            <a:r>
              <a:rPr lang="en-US" sz="2400" dirty="0" smtClean="0"/>
              <a:t> </a:t>
            </a:r>
            <a:endParaRPr lang="en-US" sz="2400" dirty="0"/>
          </a:p>
          <a:p>
            <a:pPr marL="1587" indent="0">
              <a:spcBef>
                <a:spcPts val="0"/>
              </a:spcBef>
              <a:spcAft>
                <a:spcPts val="300"/>
              </a:spcAft>
              <a:buNone/>
              <a:defRPr/>
            </a:pPr>
            <a:endParaRPr lang="en-US" sz="2400" b="1" dirty="0">
              <a:solidFill>
                <a:srgbClr val="0000FF"/>
              </a:solidFill>
            </a:endParaRPr>
          </a:p>
          <a:p>
            <a:pPr marL="1587" indent="0">
              <a:spcBef>
                <a:spcPts val="0"/>
              </a:spcBef>
              <a:spcAft>
                <a:spcPts val="300"/>
              </a:spcAft>
              <a:buNone/>
              <a:defRPr/>
            </a:pPr>
            <a:endParaRPr lang="en-US" sz="2400" b="1" dirty="0" smtClean="0">
              <a:solidFill>
                <a:srgbClr val="0000FF"/>
              </a:solidFill>
              <a:cs typeface="Verdana"/>
            </a:endParaRPr>
          </a:p>
          <a:p>
            <a:pPr marL="1587" indent="0">
              <a:spcBef>
                <a:spcPts val="0"/>
              </a:spcBef>
              <a:spcAft>
                <a:spcPts val="300"/>
              </a:spcAft>
              <a:buNone/>
              <a:defRPr/>
            </a:pPr>
            <a:endParaRPr lang="en-US" sz="2400" b="1" dirty="0">
              <a:solidFill>
                <a:srgbClr val="0000FF"/>
              </a:solidFill>
              <a:cs typeface="Verdana"/>
            </a:endParaRPr>
          </a:p>
          <a:p>
            <a:pPr marL="1587" indent="0">
              <a:spcBef>
                <a:spcPts val="0"/>
              </a:spcBef>
              <a:spcAft>
                <a:spcPts val="300"/>
              </a:spcAft>
              <a:buNone/>
              <a:defRPr/>
            </a:pPr>
            <a:endParaRPr lang="en-US" sz="2400" b="1" dirty="0" smtClean="0">
              <a:solidFill>
                <a:srgbClr val="0000FF"/>
              </a:solidFill>
              <a:cs typeface="Verdana"/>
            </a:endParaRPr>
          </a:p>
        </p:txBody>
      </p:sp>
      <p:sp>
        <p:nvSpPr>
          <p:cNvPr id="4" name="TextBox 3"/>
          <p:cNvSpPr txBox="1"/>
          <p:nvPr/>
        </p:nvSpPr>
        <p:spPr>
          <a:xfrm>
            <a:off x="756923" y="6208027"/>
            <a:ext cx="8387078" cy="612595"/>
          </a:xfrm>
          <a:prstGeom prst="rect">
            <a:avLst/>
          </a:prstGeom>
          <a:solidFill>
            <a:srgbClr val="FFFFFF"/>
          </a:solidFill>
        </p:spPr>
        <p:txBody>
          <a:bodyPr wrap="square" rtlCol="0">
            <a:noAutofit/>
          </a:bodyPr>
          <a:lstStyle/>
          <a:p>
            <a:pPr marL="1587" indent="0">
              <a:spcBef>
                <a:spcPts val="0"/>
              </a:spcBef>
              <a:spcAft>
                <a:spcPts val="900"/>
              </a:spcAft>
              <a:buNone/>
              <a:defRPr/>
            </a:pPr>
            <a:r>
              <a:rPr lang="en-US" sz="1200" dirty="0"/>
              <a:t>Illustrative </a:t>
            </a:r>
            <a:r>
              <a:rPr lang="en-US" sz="1200" dirty="0" smtClean="0"/>
              <a:t>Mathematics. (2014, February 12). </a:t>
            </a:r>
            <a:r>
              <a:rPr lang="en-US" sz="1200" i="1" dirty="0" smtClean="0"/>
              <a:t>Standards for Mathematical Practice: Commentary and Elaborations for K–5</a:t>
            </a:r>
            <a:r>
              <a:rPr lang="en-US" sz="1200" dirty="0" smtClean="0"/>
              <a:t>. Tucson, AZ.. Retrieved from http</a:t>
            </a:r>
            <a:r>
              <a:rPr lang="en-US" sz="1200" dirty="0"/>
              <a:t>://commoncoretools.me/wp-content/uploads/2014/02/</a:t>
            </a:r>
            <a:r>
              <a:rPr lang="en-US" sz="1200" dirty="0" smtClean="0"/>
              <a:t>Elaborations.pdf  (pp.18-19)</a:t>
            </a:r>
            <a:endParaRPr lang="en-US" sz="1200" dirty="0"/>
          </a:p>
        </p:txBody>
      </p:sp>
    </p:spTree>
    <p:extLst>
      <p:ext uri="{BB962C8B-B14F-4D97-AF65-F5344CB8AC3E}">
        <p14:creationId xmlns:p14="http://schemas.microsoft.com/office/powerpoint/2010/main" val="66572876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260641" y="6054666"/>
            <a:ext cx="2883359" cy="8033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20618" y="103714"/>
            <a:ext cx="7940502" cy="606899"/>
          </a:xfrm>
        </p:spPr>
        <p:txBody>
          <a:bodyPr>
            <a:noAutofit/>
          </a:bodyPr>
          <a:lstStyle/>
          <a:p>
            <a:r>
              <a:rPr lang="en-US" sz="2800" dirty="0" smtClean="0"/>
              <a:t>Standards for Mathematical Practice (SMP)</a:t>
            </a:r>
            <a:endParaRPr lang="en-US" sz="2800" dirty="0"/>
          </a:p>
        </p:txBody>
      </p:sp>
      <p:sp>
        <p:nvSpPr>
          <p:cNvPr id="3" name="Content Placeholder 2"/>
          <p:cNvSpPr>
            <a:spLocks noGrp="1"/>
          </p:cNvSpPr>
          <p:nvPr>
            <p:ph idx="1"/>
          </p:nvPr>
        </p:nvSpPr>
        <p:spPr>
          <a:xfrm>
            <a:off x="795410" y="744000"/>
            <a:ext cx="8348589" cy="5849427"/>
          </a:xfrm>
          <a:noFill/>
        </p:spPr>
        <p:txBody>
          <a:bodyPr>
            <a:noAutofit/>
          </a:bodyPr>
          <a:lstStyle/>
          <a:p>
            <a:pPr marL="1587" indent="0">
              <a:spcBef>
                <a:spcPts val="0"/>
              </a:spcBef>
              <a:spcAft>
                <a:spcPts val="300"/>
              </a:spcAft>
              <a:buNone/>
              <a:defRPr/>
            </a:pPr>
            <a:r>
              <a:rPr lang="en-US" sz="2500" b="1" dirty="0" smtClean="0">
                <a:solidFill>
                  <a:srgbClr val="0000FF"/>
                </a:solidFill>
                <a:cs typeface="Verdana"/>
              </a:rPr>
              <a:t>SMP 8. Look for and express regularity in repeated reasoning.</a:t>
            </a:r>
            <a:endParaRPr lang="en-US" sz="2500" b="1" cap="all" dirty="0" smtClean="0">
              <a:solidFill>
                <a:srgbClr val="0000FF"/>
              </a:solidFill>
              <a:cs typeface="Verdana"/>
            </a:endParaRPr>
          </a:p>
          <a:p>
            <a:pPr marL="1587" indent="0">
              <a:spcBef>
                <a:spcPts val="0"/>
              </a:spcBef>
              <a:spcAft>
                <a:spcPts val="300"/>
              </a:spcAft>
              <a:buNone/>
              <a:defRPr/>
            </a:pPr>
            <a:endParaRPr lang="en-US" sz="700" dirty="0" smtClean="0"/>
          </a:p>
          <a:p>
            <a:pPr marL="1587" indent="0">
              <a:spcBef>
                <a:spcPts val="0"/>
              </a:spcBef>
              <a:spcAft>
                <a:spcPts val="900"/>
              </a:spcAft>
              <a:buNone/>
              <a:defRPr/>
            </a:pPr>
            <a:r>
              <a:rPr lang="en-US" sz="2300" dirty="0" smtClean="0"/>
              <a:t>Mathematically </a:t>
            </a:r>
            <a:r>
              <a:rPr lang="en-US" sz="2300" dirty="0"/>
              <a:t>proficient students at the elementary grades look for regularities as they solve multiple related problems, then identify and describe these regularities. </a:t>
            </a:r>
            <a:endParaRPr lang="en-US" sz="2300" dirty="0" smtClean="0"/>
          </a:p>
          <a:p>
            <a:pPr marL="1587" indent="0">
              <a:spcBef>
                <a:spcPts val="0"/>
              </a:spcBef>
              <a:spcAft>
                <a:spcPts val="900"/>
              </a:spcAft>
              <a:buNone/>
              <a:defRPr/>
            </a:pPr>
            <a:r>
              <a:rPr lang="en-US" sz="2300" dirty="0" smtClean="0"/>
              <a:t>For </a:t>
            </a:r>
            <a:r>
              <a:rPr lang="en-US" sz="2300" dirty="0"/>
              <a:t>example, students might notice a pattern in the change to the product when a factor is increased by 1: 5 x 7 = 35 and 5 </a:t>
            </a:r>
            <a:r>
              <a:rPr lang="en-US" sz="2300" dirty="0" smtClean="0"/>
              <a:t>x 8 </a:t>
            </a:r>
            <a:r>
              <a:rPr lang="en-US" sz="2300" dirty="0"/>
              <a:t>= 40, the product changes by 5; 9 x 4 = 36 and 10 x 4 = 40, the product changes by 4. Students might then express this regularity by saying something like, “When you change one factor by 1, the product increases by the other factor</a:t>
            </a:r>
            <a:r>
              <a:rPr lang="en-US" sz="2300" dirty="0" smtClean="0"/>
              <a:t>.” </a:t>
            </a:r>
          </a:p>
          <a:p>
            <a:pPr marL="1587" indent="0">
              <a:spcBef>
                <a:spcPts val="0"/>
              </a:spcBef>
              <a:spcAft>
                <a:spcPts val="300"/>
              </a:spcAft>
              <a:buNone/>
              <a:defRPr/>
            </a:pPr>
            <a:r>
              <a:rPr lang="en-US" sz="2300" dirty="0" smtClean="0"/>
              <a:t>Mathematically </a:t>
            </a:r>
            <a:r>
              <a:rPr lang="en-US" sz="2300" dirty="0"/>
              <a:t>proficient students formulate conjectures about what they </a:t>
            </a:r>
            <a:r>
              <a:rPr lang="en-US" sz="2300" dirty="0" smtClean="0"/>
              <a:t>notice.... </a:t>
            </a:r>
            <a:r>
              <a:rPr lang="en-US" sz="2300" dirty="0"/>
              <a:t>As students practice articulating their observations, they learn to communicate with greater precision </a:t>
            </a:r>
            <a:r>
              <a:rPr lang="en-US" sz="2300" dirty="0" smtClean="0"/>
              <a:t>(SMP 6</a:t>
            </a:r>
            <a:r>
              <a:rPr lang="en-US" sz="2300" dirty="0"/>
              <a:t>). As they explain why these generalizations must be true, they construct, critique, and compare arguments </a:t>
            </a:r>
            <a:r>
              <a:rPr lang="en-US" sz="2300" dirty="0" smtClean="0"/>
              <a:t>(SMP 3</a:t>
            </a:r>
            <a:r>
              <a:rPr lang="en-US" sz="2300" dirty="0"/>
              <a:t>). </a:t>
            </a:r>
            <a:endParaRPr lang="en-US" sz="2400" b="1" dirty="0">
              <a:solidFill>
                <a:srgbClr val="0000FF"/>
              </a:solidFill>
              <a:cs typeface="Verdana"/>
            </a:endParaRPr>
          </a:p>
          <a:p>
            <a:pPr marL="1587" indent="0">
              <a:spcBef>
                <a:spcPts val="0"/>
              </a:spcBef>
              <a:spcAft>
                <a:spcPts val="300"/>
              </a:spcAft>
              <a:buNone/>
              <a:defRPr/>
            </a:pPr>
            <a:endParaRPr lang="en-US" sz="2400" b="1" dirty="0" smtClean="0">
              <a:solidFill>
                <a:srgbClr val="0000FF"/>
              </a:solidFill>
              <a:cs typeface="Verdana"/>
            </a:endParaRPr>
          </a:p>
        </p:txBody>
      </p:sp>
    </p:spTree>
    <p:extLst>
      <p:ext uri="{BB962C8B-B14F-4D97-AF65-F5344CB8AC3E}">
        <p14:creationId xmlns:p14="http://schemas.microsoft.com/office/powerpoint/2010/main" val="317098134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2385" y="136988"/>
            <a:ext cx="8238146" cy="722468"/>
          </a:xfrm>
        </p:spPr>
        <p:txBody>
          <a:bodyPr>
            <a:noAutofit/>
          </a:bodyPr>
          <a:lstStyle/>
          <a:p>
            <a:r>
              <a:rPr lang="en-US" sz="2800" dirty="0" smtClean="0"/>
              <a:t>Classroom Context for the Video Segment</a:t>
            </a:r>
            <a:endParaRPr lang="en-US" sz="2800" dirty="0"/>
          </a:p>
        </p:txBody>
      </p:sp>
      <p:sp>
        <p:nvSpPr>
          <p:cNvPr id="3" name="Content Placeholder 2"/>
          <p:cNvSpPr>
            <a:spLocks noGrp="1"/>
          </p:cNvSpPr>
          <p:nvPr>
            <p:ph idx="1"/>
          </p:nvPr>
        </p:nvSpPr>
        <p:spPr>
          <a:xfrm>
            <a:off x="872384" y="980464"/>
            <a:ext cx="8094698" cy="5233977"/>
          </a:xfrm>
          <a:solidFill>
            <a:schemeClr val="accent5">
              <a:lumMod val="20000"/>
              <a:lumOff val="80000"/>
            </a:schemeClr>
          </a:solidFill>
        </p:spPr>
        <p:txBody>
          <a:bodyPr>
            <a:noAutofit/>
          </a:bodyPr>
          <a:lstStyle/>
          <a:p>
            <a:pPr marL="0" indent="0" defTabSz="463550">
              <a:spcBef>
                <a:spcPts val="0"/>
              </a:spcBef>
              <a:buNone/>
              <a:tabLst>
                <a:tab pos="1206500" algn="l"/>
              </a:tabLst>
            </a:pPr>
            <a:r>
              <a:rPr lang="en-US" sz="2400" dirty="0">
                <a:cs typeface="Verdana"/>
              </a:rPr>
              <a:t>Teacher:	</a:t>
            </a:r>
            <a:r>
              <a:rPr lang="en-US" sz="2400" dirty="0" smtClean="0">
                <a:cs typeface="Verdana"/>
              </a:rPr>
              <a:t>Katherine Casey</a:t>
            </a:r>
          </a:p>
          <a:p>
            <a:pPr marL="0" indent="0" defTabSz="463550">
              <a:spcBef>
                <a:spcPts val="0"/>
              </a:spcBef>
              <a:buNone/>
              <a:tabLst>
                <a:tab pos="1206500" algn="l"/>
              </a:tabLst>
            </a:pPr>
            <a:r>
              <a:rPr lang="en-US" sz="2400" dirty="0" smtClean="0">
                <a:cs typeface="Verdana"/>
              </a:rPr>
              <a:t>Grade:	4</a:t>
            </a:r>
          </a:p>
          <a:p>
            <a:pPr marL="0" indent="0" defTabSz="463550">
              <a:spcBef>
                <a:spcPts val="0"/>
              </a:spcBef>
              <a:buNone/>
              <a:tabLst>
                <a:tab pos="1206500" algn="l"/>
              </a:tabLst>
            </a:pPr>
            <a:r>
              <a:rPr lang="en-US" sz="2400" dirty="0" smtClean="0">
                <a:cs typeface="Verdana"/>
              </a:rPr>
              <a:t>School:	PS 116</a:t>
            </a:r>
          </a:p>
          <a:p>
            <a:pPr marL="0" indent="0" defTabSz="463550">
              <a:spcBef>
                <a:spcPts val="0"/>
              </a:spcBef>
              <a:buNone/>
              <a:tabLst>
                <a:tab pos="1206500" algn="l"/>
              </a:tabLst>
            </a:pPr>
            <a:r>
              <a:rPr lang="en-US" sz="2400" dirty="0" smtClean="0">
                <a:cs typeface="Verdana"/>
              </a:rPr>
              <a:t>District:	New York Community School District 2</a:t>
            </a:r>
          </a:p>
          <a:p>
            <a:pPr marL="0" indent="0" defTabSz="463550">
              <a:spcBef>
                <a:spcPts val="0"/>
              </a:spcBef>
              <a:buNone/>
              <a:tabLst>
                <a:tab pos="1206500" algn="l"/>
              </a:tabLst>
            </a:pPr>
            <a:r>
              <a:rPr lang="en-US" sz="2400" dirty="0" smtClean="0">
                <a:cs typeface="Verdana"/>
              </a:rPr>
              <a:t>Month: 	November</a:t>
            </a:r>
          </a:p>
          <a:p>
            <a:pPr marL="0" indent="0" defTabSz="463550">
              <a:spcBef>
                <a:spcPts val="0"/>
              </a:spcBef>
              <a:buNone/>
              <a:tabLst>
                <a:tab pos="1538288" algn="l"/>
              </a:tabLst>
            </a:pPr>
            <a:r>
              <a:rPr lang="en-US" sz="2400" dirty="0" smtClean="0">
                <a:cs typeface="Verdana"/>
              </a:rPr>
              <a:t>Number of students in the classroom:  27</a:t>
            </a:r>
          </a:p>
          <a:p>
            <a:pPr marL="0" indent="0" defTabSz="463550">
              <a:buNone/>
              <a:tabLst>
                <a:tab pos="1377950" algn="l"/>
              </a:tabLst>
            </a:pPr>
            <a:endParaRPr lang="en-US" sz="1100" dirty="0" smtClean="0">
              <a:cs typeface="Verdana"/>
            </a:endParaRPr>
          </a:p>
          <a:p>
            <a:pPr marL="0" indent="0" defTabSz="463550">
              <a:spcAft>
                <a:spcPts val="600"/>
              </a:spcAft>
              <a:buNone/>
              <a:tabLst>
                <a:tab pos="1377950" algn="l"/>
              </a:tabLst>
            </a:pPr>
            <a:r>
              <a:rPr lang="en-US" sz="2400" dirty="0" smtClean="0">
                <a:cs typeface="Verdana"/>
              </a:rPr>
              <a:t>The class has been creating all of the possible rectangular arrays for a given number of square units. In this video, the teacher poses a sequence of equations for the students to solve. Students are challenged to use one equation to solve another equation.  The students share their strategies and discuss “what they notice” about the multiplication equations and the products. The teacher uses an area model to represent the students’ reasoning.</a:t>
            </a:r>
            <a:endParaRPr lang="en-US" sz="2400" dirty="0" smtClean="0">
              <a:latin typeface="Verdana"/>
              <a:cs typeface="Verdana"/>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0931" y="6431456"/>
            <a:ext cx="1776807" cy="297208"/>
          </a:xfrm>
          <a:prstGeom prst="rect">
            <a:avLst/>
          </a:prstGeom>
        </p:spPr>
      </p:pic>
    </p:spTree>
    <p:extLst>
      <p:ext uri="{BB962C8B-B14F-4D97-AF65-F5344CB8AC3E}">
        <p14:creationId xmlns:p14="http://schemas.microsoft.com/office/powerpoint/2010/main" val="5791781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Rectangle 88"/>
          <p:cNvSpPr>
            <a:spLocks noChangeArrowheads="1"/>
          </p:cNvSpPr>
          <p:nvPr/>
        </p:nvSpPr>
        <p:spPr bwMode="auto">
          <a:xfrm rot="16200000">
            <a:off x="1264707" y="4767682"/>
            <a:ext cx="2619626" cy="1343398"/>
          </a:xfrm>
          <a:prstGeom prst="rect">
            <a:avLst/>
          </a:prstGeom>
          <a:solidFill>
            <a:srgbClr val="FFC26D"/>
          </a:solidFill>
          <a:ln w="9525">
            <a:solidFill>
              <a:schemeClr val="tx1"/>
            </a:solidFill>
            <a:round/>
            <a:headEnd/>
            <a:tailEnd/>
          </a:ln>
        </p:spPr>
        <p:txBody>
          <a:bodyPr wrap="none" anchor="ctr"/>
          <a:lstStyle/>
          <a:p>
            <a:endParaRPr lang="en-US"/>
          </a:p>
        </p:txBody>
      </p:sp>
      <p:sp>
        <p:nvSpPr>
          <p:cNvPr id="18435" name="Rectangle 2"/>
          <p:cNvSpPr>
            <a:spLocks noGrp="1" noChangeArrowheads="1"/>
          </p:cNvSpPr>
          <p:nvPr>
            <p:ph type="title"/>
          </p:nvPr>
        </p:nvSpPr>
        <p:spPr>
          <a:xfrm>
            <a:off x="4886917" y="81942"/>
            <a:ext cx="4109012" cy="668573"/>
          </a:xfrm>
          <a:solidFill>
            <a:srgbClr val="DCE6F2"/>
          </a:solidFill>
        </p:spPr>
        <p:txBody>
          <a:bodyPr lIns="90487" tIns="44450" rIns="90487" bIns="44450" anchor="t">
            <a:normAutofit/>
          </a:bodyPr>
          <a:lstStyle/>
          <a:p>
            <a:pPr eaLnBrk="1" hangingPunct="1"/>
            <a:r>
              <a:rPr lang="en-US" sz="3200" dirty="0" smtClean="0">
                <a:latin typeface="Arial" charset="0"/>
                <a:ea typeface="ＭＳ Ｐゴシック" charset="0"/>
                <a:cs typeface="ＭＳ Ｐゴシック" charset="0"/>
              </a:rPr>
              <a:t>Rectangular </a:t>
            </a:r>
            <a:r>
              <a:rPr lang="en-US" sz="3200" b="1" dirty="0" smtClean="0">
                <a:latin typeface="Arial" charset="0"/>
                <a:ea typeface="ＭＳ Ｐゴシック" charset="0"/>
                <a:cs typeface="ＭＳ Ｐゴシック" charset="0"/>
              </a:rPr>
              <a:t>Arrays</a:t>
            </a:r>
            <a:endParaRPr lang="en-US" sz="3200" dirty="0">
              <a:latin typeface="Arial" charset="0"/>
              <a:ea typeface="ＭＳ Ｐゴシック" charset="0"/>
              <a:cs typeface="ＭＳ Ｐゴシック" charset="0"/>
            </a:endParaRPr>
          </a:p>
        </p:txBody>
      </p:sp>
      <p:sp>
        <p:nvSpPr>
          <p:cNvPr id="18439" name="TextBox 16392"/>
          <p:cNvSpPr txBox="1">
            <a:spLocks noChangeArrowheads="1"/>
          </p:cNvSpPr>
          <p:nvPr/>
        </p:nvSpPr>
        <p:spPr bwMode="auto">
          <a:xfrm>
            <a:off x="4825727" y="2012568"/>
            <a:ext cx="4030762" cy="1102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aseline="30000">
                <a:solidFill>
                  <a:schemeClr val="tx1"/>
                </a:solidFill>
                <a:latin typeface="Arial" charset="0"/>
                <a:ea typeface="ＭＳ Ｐゴシック" charset="0"/>
                <a:cs typeface="ＭＳ Ｐゴシック" charset="0"/>
              </a:defRPr>
            </a:lvl1pPr>
            <a:lvl2pPr marL="742950" indent="-285750" eaLnBrk="0" hangingPunct="0">
              <a:defRPr sz="2400" baseline="30000">
                <a:solidFill>
                  <a:schemeClr val="tx1"/>
                </a:solidFill>
                <a:latin typeface="Arial" charset="0"/>
                <a:ea typeface="ＭＳ Ｐゴシック" charset="0"/>
              </a:defRPr>
            </a:lvl2pPr>
            <a:lvl3pPr marL="1143000" indent="-228600" eaLnBrk="0" hangingPunct="0">
              <a:defRPr sz="2400" baseline="30000">
                <a:solidFill>
                  <a:schemeClr val="tx1"/>
                </a:solidFill>
                <a:latin typeface="Arial" charset="0"/>
                <a:ea typeface="ＭＳ Ｐゴシック" charset="0"/>
              </a:defRPr>
            </a:lvl3pPr>
            <a:lvl4pPr marL="1600200" indent="-228600" eaLnBrk="0" hangingPunct="0">
              <a:defRPr sz="2400" baseline="30000">
                <a:solidFill>
                  <a:schemeClr val="tx1"/>
                </a:solidFill>
                <a:latin typeface="Arial" charset="0"/>
                <a:ea typeface="ＭＳ Ｐゴシック" charset="0"/>
              </a:defRPr>
            </a:lvl4pPr>
            <a:lvl5pPr marL="2057400" indent="-228600" eaLnBrk="0" hangingPunct="0">
              <a:defRPr sz="2400" baseline="300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aseline="300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aseline="300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aseline="300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aseline="30000">
                <a:solidFill>
                  <a:schemeClr val="tx1"/>
                </a:solidFill>
                <a:latin typeface="Arial" charset="0"/>
                <a:ea typeface="ＭＳ Ｐゴシック" charset="0"/>
              </a:defRPr>
            </a:lvl9pPr>
          </a:lstStyle>
          <a:p>
            <a:pPr eaLnBrk="1" hangingPunct="1">
              <a:lnSpc>
                <a:spcPct val="110000"/>
              </a:lnSpc>
            </a:pPr>
            <a:r>
              <a:rPr lang="en-US" sz="2000" baseline="0" dirty="0"/>
              <a:t>4 x 8</a:t>
            </a:r>
          </a:p>
          <a:p>
            <a:pPr eaLnBrk="1" hangingPunct="1">
              <a:lnSpc>
                <a:spcPct val="110000"/>
              </a:lnSpc>
            </a:pPr>
            <a:r>
              <a:rPr lang="en-US" sz="2000" baseline="0" dirty="0" smtClean="0"/>
              <a:t>4 </a:t>
            </a:r>
            <a:r>
              <a:rPr lang="en-US" sz="2000" baseline="0" dirty="0"/>
              <a:t>rows with 8 in each </a:t>
            </a:r>
            <a:r>
              <a:rPr lang="en-US" sz="2000" baseline="0" dirty="0" smtClean="0"/>
              <a:t>row</a:t>
            </a:r>
          </a:p>
          <a:p>
            <a:pPr eaLnBrk="1" hangingPunct="1">
              <a:lnSpc>
                <a:spcPct val="110000"/>
              </a:lnSpc>
            </a:pPr>
            <a:r>
              <a:rPr lang="en-US" sz="2000" baseline="0" dirty="0" smtClean="0"/>
              <a:t>8 columns with 4 in each column</a:t>
            </a:r>
            <a:endParaRPr lang="en-US" sz="2000" baseline="0" dirty="0"/>
          </a:p>
        </p:txBody>
      </p:sp>
      <p:sp>
        <p:nvSpPr>
          <p:cNvPr id="18442" name="TextBox 83"/>
          <p:cNvSpPr txBox="1">
            <a:spLocks noChangeArrowheads="1"/>
          </p:cNvSpPr>
          <p:nvPr/>
        </p:nvSpPr>
        <p:spPr bwMode="auto">
          <a:xfrm>
            <a:off x="883667" y="2497720"/>
            <a:ext cx="3863975" cy="1102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aseline="30000">
                <a:solidFill>
                  <a:schemeClr val="tx1"/>
                </a:solidFill>
                <a:latin typeface="Arial" charset="0"/>
                <a:ea typeface="ＭＳ Ｐゴシック" charset="0"/>
                <a:cs typeface="ＭＳ Ｐゴシック" charset="0"/>
              </a:defRPr>
            </a:lvl1pPr>
            <a:lvl2pPr marL="742950" indent="-285750" eaLnBrk="0" hangingPunct="0">
              <a:defRPr sz="2400" baseline="30000">
                <a:solidFill>
                  <a:schemeClr val="tx1"/>
                </a:solidFill>
                <a:latin typeface="Arial" charset="0"/>
                <a:ea typeface="ＭＳ Ｐゴシック" charset="0"/>
              </a:defRPr>
            </a:lvl2pPr>
            <a:lvl3pPr marL="1143000" indent="-228600" eaLnBrk="0" hangingPunct="0">
              <a:defRPr sz="2400" baseline="30000">
                <a:solidFill>
                  <a:schemeClr val="tx1"/>
                </a:solidFill>
                <a:latin typeface="Arial" charset="0"/>
                <a:ea typeface="ＭＳ Ｐゴシック" charset="0"/>
              </a:defRPr>
            </a:lvl3pPr>
            <a:lvl4pPr marL="1600200" indent="-228600" eaLnBrk="0" hangingPunct="0">
              <a:defRPr sz="2400" baseline="30000">
                <a:solidFill>
                  <a:schemeClr val="tx1"/>
                </a:solidFill>
                <a:latin typeface="Arial" charset="0"/>
                <a:ea typeface="ＭＳ Ｐゴシック" charset="0"/>
              </a:defRPr>
            </a:lvl4pPr>
            <a:lvl5pPr marL="2057400" indent="-228600" eaLnBrk="0" hangingPunct="0">
              <a:defRPr sz="2400" baseline="300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aseline="300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aseline="300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aseline="300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aseline="30000">
                <a:solidFill>
                  <a:schemeClr val="tx1"/>
                </a:solidFill>
                <a:latin typeface="Arial" charset="0"/>
                <a:ea typeface="ＭＳ Ｐゴシック" charset="0"/>
              </a:defRPr>
            </a:lvl9pPr>
          </a:lstStyle>
          <a:p>
            <a:pPr eaLnBrk="1" hangingPunct="1">
              <a:lnSpc>
                <a:spcPct val="110000"/>
              </a:lnSpc>
            </a:pPr>
            <a:r>
              <a:rPr lang="en-US" sz="2000" baseline="0" dirty="0"/>
              <a:t>8 x 4</a:t>
            </a:r>
          </a:p>
          <a:p>
            <a:pPr eaLnBrk="1" hangingPunct="1">
              <a:lnSpc>
                <a:spcPct val="110000"/>
              </a:lnSpc>
            </a:pPr>
            <a:r>
              <a:rPr lang="en-US" sz="2000" baseline="0" dirty="0" smtClean="0"/>
              <a:t>8 </a:t>
            </a:r>
            <a:r>
              <a:rPr lang="en-US" sz="2000" baseline="0" dirty="0"/>
              <a:t>rows with 4 in each </a:t>
            </a:r>
            <a:r>
              <a:rPr lang="en-US" sz="2000" baseline="0" dirty="0" smtClean="0"/>
              <a:t>row</a:t>
            </a:r>
          </a:p>
          <a:p>
            <a:pPr eaLnBrk="1" hangingPunct="1">
              <a:lnSpc>
                <a:spcPct val="110000"/>
              </a:lnSpc>
            </a:pPr>
            <a:r>
              <a:rPr lang="en-US" sz="2000" baseline="0" dirty="0" smtClean="0"/>
              <a:t>4 columns with 8 in each column</a:t>
            </a:r>
            <a:endParaRPr lang="en-US" sz="2000" baseline="0" dirty="0"/>
          </a:p>
        </p:txBody>
      </p:sp>
      <p:grpSp>
        <p:nvGrpSpPr>
          <p:cNvPr id="18445" name="Group 89"/>
          <p:cNvGrpSpPr>
            <a:grpSpLocks/>
          </p:cNvGrpSpPr>
          <p:nvPr/>
        </p:nvGrpSpPr>
        <p:grpSpPr bwMode="auto">
          <a:xfrm rot="5400000">
            <a:off x="1260466" y="844161"/>
            <a:ext cx="2619402" cy="1342566"/>
            <a:chOff x="762000" y="1143000"/>
            <a:chExt cx="3657600" cy="1828800"/>
          </a:xfrm>
        </p:grpSpPr>
        <p:sp>
          <p:nvSpPr>
            <p:cNvPr id="18446" name="Rectangle 90"/>
            <p:cNvSpPr>
              <a:spLocks noChangeArrowheads="1"/>
            </p:cNvSpPr>
            <p:nvPr/>
          </p:nvSpPr>
          <p:spPr bwMode="auto">
            <a:xfrm>
              <a:off x="762000" y="11430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47" name="Rectangle 91"/>
            <p:cNvSpPr>
              <a:spLocks noChangeArrowheads="1"/>
            </p:cNvSpPr>
            <p:nvPr/>
          </p:nvSpPr>
          <p:spPr bwMode="auto">
            <a:xfrm>
              <a:off x="762000" y="16002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48" name="Rectangle 92"/>
            <p:cNvSpPr>
              <a:spLocks noChangeArrowheads="1"/>
            </p:cNvSpPr>
            <p:nvPr/>
          </p:nvSpPr>
          <p:spPr bwMode="auto">
            <a:xfrm>
              <a:off x="762000" y="20574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49" name="Rectangle 93"/>
            <p:cNvSpPr>
              <a:spLocks noChangeArrowheads="1"/>
            </p:cNvSpPr>
            <p:nvPr/>
          </p:nvSpPr>
          <p:spPr bwMode="auto">
            <a:xfrm>
              <a:off x="762000" y="25146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50" name="Rectangle 94"/>
            <p:cNvSpPr>
              <a:spLocks noChangeArrowheads="1"/>
            </p:cNvSpPr>
            <p:nvPr/>
          </p:nvSpPr>
          <p:spPr bwMode="auto">
            <a:xfrm>
              <a:off x="1219200" y="11430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51" name="Rectangle 95"/>
            <p:cNvSpPr>
              <a:spLocks noChangeArrowheads="1"/>
            </p:cNvSpPr>
            <p:nvPr/>
          </p:nvSpPr>
          <p:spPr bwMode="auto">
            <a:xfrm>
              <a:off x="1219200" y="16002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52" name="Rectangle 96"/>
            <p:cNvSpPr>
              <a:spLocks noChangeArrowheads="1"/>
            </p:cNvSpPr>
            <p:nvPr/>
          </p:nvSpPr>
          <p:spPr bwMode="auto">
            <a:xfrm>
              <a:off x="1219200" y="20574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53" name="Rectangle 97"/>
            <p:cNvSpPr>
              <a:spLocks noChangeArrowheads="1"/>
            </p:cNvSpPr>
            <p:nvPr/>
          </p:nvSpPr>
          <p:spPr bwMode="auto">
            <a:xfrm>
              <a:off x="1219200" y="25146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54" name="Rectangle 98"/>
            <p:cNvSpPr>
              <a:spLocks noChangeArrowheads="1"/>
            </p:cNvSpPr>
            <p:nvPr/>
          </p:nvSpPr>
          <p:spPr bwMode="auto">
            <a:xfrm>
              <a:off x="1676400" y="11430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55" name="Rectangle 99"/>
            <p:cNvSpPr>
              <a:spLocks noChangeArrowheads="1"/>
            </p:cNvSpPr>
            <p:nvPr/>
          </p:nvSpPr>
          <p:spPr bwMode="auto">
            <a:xfrm>
              <a:off x="1676400" y="16002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56" name="Rectangle 100"/>
            <p:cNvSpPr>
              <a:spLocks noChangeArrowheads="1"/>
            </p:cNvSpPr>
            <p:nvPr/>
          </p:nvSpPr>
          <p:spPr bwMode="auto">
            <a:xfrm>
              <a:off x="1676400" y="20574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57" name="Rectangle 101"/>
            <p:cNvSpPr>
              <a:spLocks noChangeArrowheads="1"/>
            </p:cNvSpPr>
            <p:nvPr/>
          </p:nvSpPr>
          <p:spPr bwMode="auto">
            <a:xfrm>
              <a:off x="1676400" y="25146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58" name="Rectangle 102"/>
            <p:cNvSpPr>
              <a:spLocks noChangeArrowheads="1"/>
            </p:cNvSpPr>
            <p:nvPr/>
          </p:nvSpPr>
          <p:spPr bwMode="auto">
            <a:xfrm>
              <a:off x="2133600" y="11430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59" name="Rectangle 103"/>
            <p:cNvSpPr>
              <a:spLocks noChangeArrowheads="1"/>
            </p:cNvSpPr>
            <p:nvPr/>
          </p:nvSpPr>
          <p:spPr bwMode="auto">
            <a:xfrm>
              <a:off x="2133600" y="16002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60" name="Rectangle 104"/>
            <p:cNvSpPr>
              <a:spLocks noChangeArrowheads="1"/>
            </p:cNvSpPr>
            <p:nvPr/>
          </p:nvSpPr>
          <p:spPr bwMode="auto">
            <a:xfrm>
              <a:off x="2133600" y="20574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61" name="Rectangle 105"/>
            <p:cNvSpPr>
              <a:spLocks noChangeArrowheads="1"/>
            </p:cNvSpPr>
            <p:nvPr/>
          </p:nvSpPr>
          <p:spPr bwMode="auto">
            <a:xfrm>
              <a:off x="2133600" y="25146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62" name="Rectangle 106"/>
            <p:cNvSpPr>
              <a:spLocks noChangeArrowheads="1"/>
            </p:cNvSpPr>
            <p:nvPr/>
          </p:nvSpPr>
          <p:spPr bwMode="auto">
            <a:xfrm>
              <a:off x="2590800" y="11430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63" name="Rectangle 107"/>
            <p:cNvSpPr>
              <a:spLocks noChangeArrowheads="1"/>
            </p:cNvSpPr>
            <p:nvPr/>
          </p:nvSpPr>
          <p:spPr bwMode="auto">
            <a:xfrm>
              <a:off x="2590800" y="16002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64" name="Rectangle 108"/>
            <p:cNvSpPr>
              <a:spLocks noChangeArrowheads="1"/>
            </p:cNvSpPr>
            <p:nvPr/>
          </p:nvSpPr>
          <p:spPr bwMode="auto">
            <a:xfrm>
              <a:off x="2590800" y="20574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65" name="Rectangle 109"/>
            <p:cNvSpPr>
              <a:spLocks noChangeArrowheads="1"/>
            </p:cNvSpPr>
            <p:nvPr/>
          </p:nvSpPr>
          <p:spPr bwMode="auto">
            <a:xfrm>
              <a:off x="2590800" y="25146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66" name="Rectangle 110"/>
            <p:cNvSpPr>
              <a:spLocks noChangeArrowheads="1"/>
            </p:cNvSpPr>
            <p:nvPr/>
          </p:nvSpPr>
          <p:spPr bwMode="auto">
            <a:xfrm>
              <a:off x="3048000" y="11430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67" name="Rectangle 111"/>
            <p:cNvSpPr>
              <a:spLocks noChangeArrowheads="1"/>
            </p:cNvSpPr>
            <p:nvPr/>
          </p:nvSpPr>
          <p:spPr bwMode="auto">
            <a:xfrm>
              <a:off x="3048000" y="16002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68" name="Rectangle 112"/>
            <p:cNvSpPr>
              <a:spLocks noChangeArrowheads="1"/>
            </p:cNvSpPr>
            <p:nvPr/>
          </p:nvSpPr>
          <p:spPr bwMode="auto">
            <a:xfrm>
              <a:off x="3048000" y="20574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69" name="Rectangle 113"/>
            <p:cNvSpPr>
              <a:spLocks noChangeArrowheads="1"/>
            </p:cNvSpPr>
            <p:nvPr/>
          </p:nvSpPr>
          <p:spPr bwMode="auto">
            <a:xfrm>
              <a:off x="3048000" y="25146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70" name="Rectangle 114"/>
            <p:cNvSpPr>
              <a:spLocks noChangeArrowheads="1"/>
            </p:cNvSpPr>
            <p:nvPr/>
          </p:nvSpPr>
          <p:spPr bwMode="auto">
            <a:xfrm>
              <a:off x="3505200" y="11430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71" name="Rectangle 115"/>
            <p:cNvSpPr>
              <a:spLocks noChangeArrowheads="1"/>
            </p:cNvSpPr>
            <p:nvPr/>
          </p:nvSpPr>
          <p:spPr bwMode="auto">
            <a:xfrm>
              <a:off x="3505200" y="16002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72" name="Rectangle 116"/>
            <p:cNvSpPr>
              <a:spLocks noChangeArrowheads="1"/>
            </p:cNvSpPr>
            <p:nvPr/>
          </p:nvSpPr>
          <p:spPr bwMode="auto">
            <a:xfrm>
              <a:off x="3505200" y="20574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73" name="Rectangle 117"/>
            <p:cNvSpPr>
              <a:spLocks noChangeArrowheads="1"/>
            </p:cNvSpPr>
            <p:nvPr/>
          </p:nvSpPr>
          <p:spPr bwMode="auto">
            <a:xfrm>
              <a:off x="3505200" y="25146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74" name="Rectangle 118"/>
            <p:cNvSpPr>
              <a:spLocks noChangeArrowheads="1"/>
            </p:cNvSpPr>
            <p:nvPr/>
          </p:nvSpPr>
          <p:spPr bwMode="auto">
            <a:xfrm>
              <a:off x="3962400" y="11430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75" name="Rectangle 119"/>
            <p:cNvSpPr>
              <a:spLocks noChangeArrowheads="1"/>
            </p:cNvSpPr>
            <p:nvPr/>
          </p:nvSpPr>
          <p:spPr bwMode="auto">
            <a:xfrm>
              <a:off x="3962400" y="16002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76" name="Rectangle 120"/>
            <p:cNvSpPr>
              <a:spLocks noChangeArrowheads="1"/>
            </p:cNvSpPr>
            <p:nvPr/>
          </p:nvSpPr>
          <p:spPr bwMode="auto">
            <a:xfrm>
              <a:off x="3962400" y="20574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77" name="Rectangle 121"/>
            <p:cNvSpPr>
              <a:spLocks noChangeArrowheads="1"/>
            </p:cNvSpPr>
            <p:nvPr/>
          </p:nvSpPr>
          <p:spPr bwMode="auto">
            <a:xfrm>
              <a:off x="3962400" y="2514600"/>
              <a:ext cx="457200" cy="457200"/>
            </a:xfrm>
            <a:prstGeom prst="rect">
              <a:avLst/>
            </a:prstGeom>
            <a:solidFill>
              <a:srgbClr val="FFFFB7"/>
            </a:solidFill>
            <a:ln w="9525">
              <a:solidFill>
                <a:schemeClr val="tx1"/>
              </a:solidFill>
              <a:round/>
              <a:headEnd/>
              <a:tailEnd/>
            </a:ln>
          </p:spPr>
          <p:txBody>
            <a:bodyPr wrap="none" anchor="ctr"/>
            <a:lstStyle/>
            <a:p>
              <a:endParaRPr lang="en-US"/>
            </a:p>
          </p:txBody>
        </p:sp>
      </p:grpSp>
      <p:sp>
        <p:nvSpPr>
          <p:cNvPr id="2" name="TextBox 1"/>
          <p:cNvSpPr txBox="1"/>
          <p:nvPr/>
        </p:nvSpPr>
        <p:spPr>
          <a:xfrm>
            <a:off x="5021445" y="5303195"/>
            <a:ext cx="755884" cy="400110"/>
          </a:xfrm>
          <a:prstGeom prst="rect">
            <a:avLst/>
          </a:prstGeom>
          <a:noFill/>
        </p:spPr>
        <p:txBody>
          <a:bodyPr wrap="square" rtlCol="0">
            <a:spAutoFit/>
          </a:bodyPr>
          <a:lstStyle/>
          <a:p>
            <a:r>
              <a:rPr lang="en-US" sz="2000" dirty="0" smtClean="0"/>
              <a:t>4 cm</a:t>
            </a:r>
            <a:endParaRPr lang="en-US" sz="2000" dirty="0"/>
          </a:p>
        </p:txBody>
      </p:sp>
      <p:grpSp>
        <p:nvGrpSpPr>
          <p:cNvPr id="18" name="Group 17"/>
          <p:cNvGrpSpPr/>
          <p:nvPr/>
        </p:nvGrpSpPr>
        <p:grpSpPr>
          <a:xfrm>
            <a:off x="3962341" y="990830"/>
            <a:ext cx="968916" cy="641213"/>
            <a:chOff x="3328827" y="1520577"/>
            <a:chExt cx="968916" cy="641213"/>
          </a:xfrm>
        </p:grpSpPr>
        <p:sp>
          <p:nvSpPr>
            <p:cNvPr id="18443" name="TextBox 16393"/>
            <p:cNvSpPr txBox="1">
              <a:spLocks noChangeArrowheads="1"/>
            </p:cNvSpPr>
            <p:nvPr/>
          </p:nvSpPr>
          <p:spPr bwMode="auto">
            <a:xfrm rot="1853460">
              <a:off x="3457223" y="1520577"/>
              <a:ext cx="8405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30000">
                  <a:solidFill>
                    <a:schemeClr val="tx1"/>
                  </a:solidFill>
                  <a:latin typeface="Arial" charset="0"/>
                  <a:ea typeface="ＭＳ Ｐゴシック" charset="0"/>
                  <a:cs typeface="ＭＳ Ｐゴシック" charset="0"/>
                </a:defRPr>
              </a:lvl1pPr>
              <a:lvl2pPr marL="742950" indent="-285750" eaLnBrk="0" hangingPunct="0">
                <a:defRPr sz="2400" baseline="30000">
                  <a:solidFill>
                    <a:schemeClr val="tx1"/>
                  </a:solidFill>
                  <a:latin typeface="Arial" charset="0"/>
                  <a:ea typeface="ＭＳ Ｐゴシック" charset="0"/>
                </a:defRPr>
              </a:lvl2pPr>
              <a:lvl3pPr marL="1143000" indent="-228600" eaLnBrk="0" hangingPunct="0">
                <a:defRPr sz="2400" baseline="30000">
                  <a:solidFill>
                    <a:schemeClr val="tx1"/>
                  </a:solidFill>
                  <a:latin typeface="Arial" charset="0"/>
                  <a:ea typeface="ＭＳ Ｐゴシック" charset="0"/>
                </a:defRPr>
              </a:lvl3pPr>
              <a:lvl4pPr marL="1600200" indent="-228600" eaLnBrk="0" hangingPunct="0">
                <a:defRPr sz="2400" baseline="30000">
                  <a:solidFill>
                    <a:schemeClr val="tx1"/>
                  </a:solidFill>
                  <a:latin typeface="Arial" charset="0"/>
                  <a:ea typeface="ＭＳ Ｐゴシック" charset="0"/>
                </a:defRPr>
              </a:lvl4pPr>
              <a:lvl5pPr marL="2057400" indent="-228600" eaLnBrk="0" hangingPunct="0">
                <a:defRPr sz="2400" baseline="300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aseline="300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aseline="300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aseline="300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aseline="30000">
                  <a:solidFill>
                    <a:schemeClr val="tx1"/>
                  </a:solidFill>
                  <a:latin typeface="Arial" charset="0"/>
                  <a:ea typeface="ＭＳ Ｐゴシック" charset="0"/>
                </a:defRPr>
              </a:lvl9pPr>
            </a:lstStyle>
            <a:p>
              <a:pPr eaLnBrk="1" hangingPunct="1"/>
              <a:r>
                <a:rPr lang="en-US" sz="2000" baseline="0" dirty="0" smtClean="0"/>
                <a:t>rotate</a:t>
              </a:r>
              <a:endParaRPr lang="en-US" sz="1600" baseline="0" dirty="0"/>
            </a:p>
          </p:txBody>
        </p:sp>
        <p:cxnSp>
          <p:nvCxnSpPr>
            <p:cNvPr id="9" name="Straight Arrow Connector 8"/>
            <p:cNvCxnSpPr/>
            <p:nvPr/>
          </p:nvCxnSpPr>
          <p:spPr>
            <a:xfrm>
              <a:off x="3328827" y="1669658"/>
              <a:ext cx="801215" cy="492132"/>
            </a:xfrm>
            <a:prstGeom prst="straightConnector1">
              <a:avLst/>
            </a:prstGeom>
            <a:ln>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grpSp>
      <p:sp>
        <p:nvSpPr>
          <p:cNvPr id="161" name="Rectangle 2"/>
          <p:cNvSpPr txBox="1">
            <a:spLocks noChangeArrowheads="1"/>
          </p:cNvSpPr>
          <p:nvPr/>
        </p:nvSpPr>
        <p:spPr>
          <a:xfrm>
            <a:off x="4886917" y="3670159"/>
            <a:ext cx="4109012" cy="668573"/>
          </a:xfrm>
          <a:prstGeom prst="rect">
            <a:avLst/>
          </a:prstGeom>
          <a:solidFill>
            <a:schemeClr val="accent1">
              <a:lumMod val="20000"/>
              <a:lumOff val="80000"/>
            </a:schemeClr>
          </a:solidFill>
        </p:spPr>
        <p:txBody>
          <a:bodyPr vert="horz" lIns="90487" tIns="44450" rIns="90487" bIns="44450" rtlCol="0" anchor="t">
            <a:noAutofit/>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r>
              <a:rPr lang="en-US" sz="3200" dirty="0" smtClean="0">
                <a:latin typeface="Arial" charset="0"/>
                <a:ea typeface="ＭＳ Ｐゴシック" charset="0"/>
                <a:cs typeface="ＭＳ Ｐゴシック" charset="0"/>
              </a:rPr>
              <a:t>Area Models</a:t>
            </a:r>
            <a:endParaRPr lang="en-US" sz="3200" dirty="0">
              <a:latin typeface="Arial" charset="0"/>
              <a:ea typeface="ＭＳ Ｐゴシック" charset="0"/>
              <a:cs typeface="ＭＳ Ｐゴシック" charset="0"/>
            </a:endParaRPr>
          </a:p>
        </p:txBody>
      </p:sp>
      <p:sp>
        <p:nvSpPr>
          <p:cNvPr id="163" name="Rectangle 88"/>
          <p:cNvSpPr>
            <a:spLocks noChangeArrowheads="1"/>
          </p:cNvSpPr>
          <p:nvPr/>
        </p:nvSpPr>
        <p:spPr bwMode="auto">
          <a:xfrm>
            <a:off x="5714247" y="4819402"/>
            <a:ext cx="2619626" cy="1343398"/>
          </a:xfrm>
          <a:prstGeom prst="rect">
            <a:avLst/>
          </a:prstGeom>
          <a:solidFill>
            <a:srgbClr val="FFC26D"/>
          </a:solidFill>
          <a:ln w="9525">
            <a:solidFill>
              <a:schemeClr val="tx1"/>
            </a:solidFill>
            <a:round/>
            <a:headEnd/>
            <a:tailEnd/>
          </a:ln>
        </p:spPr>
        <p:txBody>
          <a:bodyPr wrap="none" anchor="ctr"/>
          <a:lstStyle/>
          <a:p>
            <a:endParaRPr lang="en-US"/>
          </a:p>
        </p:txBody>
      </p:sp>
      <p:sp>
        <p:nvSpPr>
          <p:cNvPr id="164" name="TextBox 163"/>
          <p:cNvSpPr txBox="1"/>
          <p:nvPr/>
        </p:nvSpPr>
        <p:spPr>
          <a:xfrm>
            <a:off x="6613998" y="4419292"/>
            <a:ext cx="755884" cy="400110"/>
          </a:xfrm>
          <a:prstGeom prst="rect">
            <a:avLst/>
          </a:prstGeom>
          <a:noFill/>
        </p:spPr>
        <p:txBody>
          <a:bodyPr wrap="square" rtlCol="0">
            <a:spAutoFit/>
          </a:bodyPr>
          <a:lstStyle/>
          <a:p>
            <a:r>
              <a:rPr lang="en-US" sz="2000" dirty="0" smtClean="0"/>
              <a:t>8 cm</a:t>
            </a:r>
            <a:endParaRPr lang="en-US" sz="2000" dirty="0"/>
          </a:p>
        </p:txBody>
      </p:sp>
      <p:sp>
        <p:nvSpPr>
          <p:cNvPr id="165" name="TextBox 164"/>
          <p:cNvSpPr txBox="1"/>
          <p:nvPr/>
        </p:nvSpPr>
        <p:spPr>
          <a:xfrm>
            <a:off x="2286069" y="3742457"/>
            <a:ext cx="755884" cy="400110"/>
          </a:xfrm>
          <a:prstGeom prst="rect">
            <a:avLst/>
          </a:prstGeom>
          <a:noFill/>
        </p:spPr>
        <p:txBody>
          <a:bodyPr wrap="square" rtlCol="0">
            <a:spAutoFit/>
          </a:bodyPr>
          <a:lstStyle/>
          <a:p>
            <a:r>
              <a:rPr lang="en-US" sz="2000" dirty="0" smtClean="0"/>
              <a:t>4 cm</a:t>
            </a:r>
            <a:endParaRPr lang="en-US" sz="2000" dirty="0"/>
          </a:p>
        </p:txBody>
      </p:sp>
      <p:sp>
        <p:nvSpPr>
          <p:cNvPr id="166" name="TextBox 165"/>
          <p:cNvSpPr txBox="1"/>
          <p:nvPr/>
        </p:nvSpPr>
        <p:spPr>
          <a:xfrm>
            <a:off x="1233720" y="5144435"/>
            <a:ext cx="755884" cy="400110"/>
          </a:xfrm>
          <a:prstGeom prst="rect">
            <a:avLst/>
          </a:prstGeom>
          <a:noFill/>
        </p:spPr>
        <p:txBody>
          <a:bodyPr wrap="square" rtlCol="0">
            <a:spAutoFit/>
          </a:bodyPr>
          <a:lstStyle/>
          <a:p>
            <a:r>
              <a:rPr lang="en-US" sz="2000" dirty="0" smtClean="0"/>
              <a:t>8 cm</a:t>
            </a:r>
            <a:endParaRPr lang="en-US" sz="2000" dirty="0"/>
          </a:p>
        </p:txBody>
      </p:sp>
      <p:grpSp>
        <p:nvGrpSpPr>
          <p:cNvPr id="167" name="Group 89"/>
          <p:cNvGrpSpPr>
            <a:grpSpLocks/>
          </p:cNvGrpSpPr>
          <p:nvPr/>
        </p:nvGrpSpPr>
        <p:grpSpPr bwMode="auto">
          <a:xfrm>
            <a:off x="5698327" y="920752"/>
            <a:ext cx="2619402" cy="1342566"/>
            <a:chOff x="762000" y="1143000"/>
            <a:chExt cx="3657600" cy="1828800"/>
          </a:xfrm>
        </p:grpSpPr>
        <p:sp>
          <p:nvSpPr>
            <p:cNvPr id="168" name="Rectangle 90"/>
            <p:cNvSpPr>
              <a:spLocks noChangeArrowheads="1"/>
            </p:cNvSpPr>
            <p:nvPr/>
          </p:nvSpPr>
          <p:spPr bwMode="auto">
            <a:xfrm>
              <a:off x="762000" y="11430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69" name="Rectangle 91"/>
            <p:cNvSpPr>
              <a:spLocks noChangeArrowheads="1"/>
            </p:cNvSpPr>
            <p:nvPr/>
          </p:nvSpPr>
          <p:spPr bwMode="auto">
            <a:xfrm>
              <a:off x="762000" y="16002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70" name="Rectangle 92"/>
            <p:cNvSpPr>
              <a:spLocks noChangeArrowheads="1"/>
            </p:cNvSpPr>
            <p:nvPr/>
          </p:nvSpPr>
          <p:spPr bwMode="auto">
            <a:xfrm>
              <a:off x="762000" y="20574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71" name="Rectangle 93"/>
            <p:cNvSpPr>
              <a:spLocks noChangeArrowheads="1"/>
            </p:cNvSpPr>
            <p:nvPr/>
          </p:nvSpPr>
          <p:spPr bwMode="auto">
            <a:xfrm>
              <a:off x="762000" y="25146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72" name="Rectangle 94"/>
            <p:cNvSpPr>
              <a:spLocks noChangeArrowheads="1"/>
            </p:cNvSpPr>
            <p:nvPr/>
          </p:nvSpPr>
          <p:spPr bwMode="auto">
            <a:xfrm>
              <a:off x="1219200" y="11430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73" name="Rectangle 95"/>
            <p:cNvSpPr>
              <a:spLocks noChangeArrowheads="1"/>
            </p:cNvSpPr>
            <p:nvPr/>
          </p:nvSpPr>
          <p:spPr bwMode="auto">
            <a:xfrm>
              <a:off x="1219200" y="16002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74" name="Rectangle 96"/>
            <p:cNvSpPr>
              <a:spLocks noChangeArrowheads="1"/>
            </p:cNvSpPr>
            <p:nvPr/>
          </p:nvSpPr>
          <p:spPr bwMode="auto">
            <a:xfrm>
              <a:off x="1219200" y="20574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75" name="Rectangle 97"/>
            <p:cNvSpPr>
              <a:spLocks noChangeArrowheads="1"/>
            </p:cNvSpPr>
            <p:nvPr/>
          </p:nvSpPr>
          <p:spPr bwMode="auto">
            <a:xfrm>
              <a:off x="1219200" y="25146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76" name="Rectangle 98"/>
            <p:cNvSpPr>
              <a:spLocks noChangeArrowheads="1"/>
            </p:cNvSpPr>
            <p:nvPr/>
          </p:nvSpPr>
          <p:spPr bwMode="auto">
            <a:xfrm>
              <a:off x="1676400" y="11430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77" name="Rectangle 99"/>
            <p:cNvSpPr>
              <a:spLocks noChangeArrowheads="1"/>
            </p:cNvSpPr>
            <p:nvPr/>
          </p:nvSpPr>
          <p:spPr bwMode="auto">
            <a:xfrm>
              <a:off x="1676400" y="16002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78" name="Rectangle 100"/>
            <p:cNvSpPr>
              <a:spLocks noChangeArrowheads="1"/>
            </p:cNvSpPr>
            <p:nvPr/>
          </p:nvSpPr>
          <p:spPr bwMode="auto">
            <a:xfrm>
              <a:off x="1676400" y="20574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79" name="Rectangle 101"/>
            <p:cNvSpPr>
              <a:spLocks noChangeArrowheads="1"/>
            </p:cNvSpPr>
            <p:nvPr/>
          </p:nvSpPr>
          <p:spPr bwMode="auto">
            <a:xfrm>
              <a:off x="1676400" y="25146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0" name="Rectangle 102"/>
            <p:cNvSpPr>
              <a:spLocks noChangeArrowheads="1"/>
            </p:cNvSpPr>
            <p:nvPr/>
          </p:nvSpPr>
          <p:spPr bwMode="auto">
            <a:xfrm>
              <a:off x="2133600" y="11430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1" name="Rectangle 103"/>
            <p:cNvSpPr>
              <a:spLocks noChangeArrowheads="1"/>
            </p:cNvSpPr>
            <p:nvPr/>
          </p:nvSpPr>
          <p:spPr bwMode="auto">
            <a:xfrm>
              <a:off x="2133600" y="16002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2" name="Rectangle 104"/>
            <p:cNvSpPr>
              <a:spLocks noChangeArrowheads="1"/>
            </p:cNvSpPr>
            <p:nvPr/>
          </p:nvSpPr>
          <p:spPr bwMode="auto">
            <a:xfrm>
              <a:off x="2133600" y="20574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3" name="Rectangle 105"/>
            <p:cNvSpPr>
              <a:spLocks noChangeArrowheads="1"/>
            </p:cNvSpPr>
            <p:nvPr/>
          </p:nvSpPr>
          <p:spPr bwMode="auto">
            <a:xfrm>
              <a:off x="2133600" y="25146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4" name="Rectangle 106"/>
            <p:cNvSpPr>
              <a:spLocks noChangeArrowheads="1"/>
            </p:cNvSpPr>
            <p:nvPr/>
          </p:nvSpPr>
          <p:spPr bwMode="auto">
            <a:xfrm>
              <a:off x="2590800" y="11430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5" name="Rectangle 107"/>
            <p:cNvSpPr>
              <a:spLocks noChangeArrowheads="1"/>
            </p:cNvSpPr>
            <p:nvPr/>
          </p:nvSpPr>
          <p:spPr bwMode="auto">
            <a:xfrm>
              <a:off x="2590800" y="16002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6" name="Rectangle 108"/>
            <p:cNvSpPr>
              <a:spLocks noChangeArrowheads="1"/>
            </p:cNvSpPr>
            <p:nvPr/>
          </p:nvSpPr>
          <p:spPr bwMode="auto">
            <a:xfrm>
              <a:off x="2590800" y="20574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7" name="Rectangle 109"/>
            <p:cNvSpPr>
              <a:spLocks noChangeArrowheads="1"/>
            </p:cNvSpPr>
            <p:nvPr/>
          </p:nvSpPr>
          <p:spPr bwMode="auto">
            <a:xfrm>
              <a:off x="2590800" y="25146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8" name="Rectangle 110"/>
            <p:cNvSpPr>
              <a:spLocks noChangeArrowheads="1"/>
            </p:cNvSpPr>
            <p:nvPr/>
          </p:nvSpPr>
          <p:spPr bwMode="auto">
            <a:xfrm>
              <a:off x="3048000" y="11430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89" name="Rectangle 111"/>
            <p:cNvSpPr>
              <a:spLocks noChangeArrowheads="1"/>
            </p:cNvSpPr>
            <p:nvPr/>
          </p:nvSpPr>
          <p:spPr bwMode="auto">
            <a:xfrm>
              <a:off x="3048000" y="16002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90" name="Rectangle 112"/>
            <p:cNvSpPr>
              <a:spLocks noChangeArrowheads="1"/>
            </p:cNvSpPr>
            <p:nvPr/>
          </p:nvSpPr>
          <p:spPr bwMode="auto">
            <a:xfrm>
              <a:off x="3048000" y="20574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91" name="Rectangle 113"/>
            <p:cNvSpPr>
              <a:spLocks noChangeArrowheads="1"/>
            </p:cNvSpPr>
            <p:nvPr/>
          </p:nvSpPr>
          <p:spPr bwMode="auto">
            <a:xfrm>
              <a:off x="3048000" y="25146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92" name="Rectangle 114"/>
            <p:cNvSpPr>
              <a:spLocks noChangeArrowheads="1"/>
            </p:cNvSpPr>
            <p:nvPr/>
          </p:nvSpPr>
          <p:spPr bwMode="auto">
            <a:xfrm>
              <a:off x="3505200" y="11430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93" name="Rectangle 115"/>
            <p:cNvSpPr>
              <a:spLocks noChangeArrowheads="1"/>
            </p:cNvSpPr>
            <p:nvPr/>
          </p:nvSpPr>
          <p:spPr bwMode="auto">
            <a:xfrm>
              <a:off x="3505200" y="16002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94" name="Rectangle 116"/>
            <p:cNvSpPr>
              <a:spLocks noChangeArrowheads="1"/>
            </p:cNvSpPr>
            <p:nvPr/>
          </p:nvSpPr>
          <p:spPr bwMode="auto">
            <a:xfrm>
              <a:off x="3505200" y="20574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95" name="Rectangle 117"/>
            <p:cNvSpPr>
              <a:spLocks noChangeArrowheads="1"/>
            </p:cNvSpPr>
            <p:nvPr/>
          </p:nvSpPr>
          <p:spPr bwMode="auto">
            <a:xfrm>
              <a:off x="3505200" y="25146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96" name="Rectangle 118"/>
            <p:cNvSpPr>
              <a:spLocks noChangeArrowheads="1"/>
            </p:cNvSpPr>
            <p:nvPr/>
          </p:nvSpPr>
          <p:spPr bwMode="auto">
            <a:xfrm>
              <a:off x="3962400" y="11430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97" name="Rectangle 119"/>
            <p:cNvSpPr>
              <a:spLocks noChangeArrowheads="1"/>
            </p:cNvSpPr>
            <p:nvPr/>
          </p:nvSpPr>
          <p:spPr bwMode="auto">
            <a:xfrm>
              <a:off x="3962400" y="16002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98" name="Rectangle 120"/>
            <p:cNvSpPr>
              <a:spLocks noChangeArrowheads="1"/>
            </p:cNvSpPr>
            <p:nvPr/>
          </p:nvSpPr>
          <p:spPr bwMode="auto">
            <a:xfrm>
              <a:off x="3962400" y="2057400"/>
              <a:ext cx="457200" cy="457200"/>
            </a:xfrm>
            <a:prstGeom prst="rect">
              <a:avLst/>
            </a:prstGeom>
            <a:solidFill>
              <a:srgbClr val="FFFFB7"/>
            </a:solidFill>
            <a:ln w="9525">
              <a:solidFill>
                <a:schemeClr val="tx1"/>
              </a:solidFill>
              <a:round/>
              <a:headEnd/>
              <a:tailEnd/>
            </a:ln>
          </p:spPr>
          <p:txBody>
            <a:bodyPr wrap="none" anchor="ctr"/>
            <a:lstStyle/>
            <a:p>
              <a:endParaRPr lang="en-US"/>
            </a:p>
          </p:txBody>
        </p:sp>
        <p:sp>
          <p:nvSpPr>
            <p:cNvPr id="199" name="Rectangle 121"/>
            <p:cNvSpPr>
              <a:spLocks noChangeArrowheads="1"/>
            </p:cNvSpPr>
            <p:nvPr/>
          </p:nvSpPr>
          <p:spPr bwMode="auto">
            <a:xfrm>
              <a:off x="3962400" y="2514600"/>
              <a:ext cx="457200" cy="457200"/>
            </a:xfrm>
            <a:prstGeom prst="rect">
              <a:avLst/>
            </a:prstGeom>
            <a:solidFill>
              <a:srgbClr val="FFFFB7"/>
            </a:solidFill>
            <a:ln w="9525">
              <a:solidFill>
                <a:schemeClr val="tx1"/>
              </a:solidFill>
              <a:round/>
              <a:headEnd/>
              <a:tailEnd/>
            </a:ln>
          </p:spPr>
          <p:txBody>
            <a:bodyPr wrap="none" anchor="ctr"/>
            <a:lstStyle/>
            <a:p>
              <a:endParaRPr lang="en-US"/>
            </a:p>
          </p:txBody>
        </p:sp>
      </p:grpSp>
      <p:grpSp>
        <p:nvGrpSpPr>
          <p:cNvPr id="201" name="Group 200"/>
          <p:cNvGrpSpPr/>
          <p:nvPr/>
        </p:nvGrpSpPr>
        <p:grpSpPr>
          <a:xfrm>
            <a:off x="3778726" y="4294675"/>
            <a:ext cx="968916" cy="641213"/>
            <a:chOff x="3328827" y="1520577"/>
            <a:chExt cx="968916" cy="641213"/>
          </a:xfrm>
        </p:grpSpPr>
        <p:sp>
          <p:nvSpPr>
            <p:cNvPr id="202" name="TextBox 16393"/>
            <p:cNvSpPr txBox="1">
              <a:spLocks noChangeArrowheads="1"/>
            </p:cNvSpPr>
            <p:nvPr/>
          </p:nvSpPr>
          <p:spPr bwMode="auto">
            <a:xfrm rot="1853460">
              <a:off x="3457223" y="1520577"/>
              <a:ext cx="8405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aseline="30000">
                  <a:solidFill>
                    <a:schemeClr val="tx1"/>
                  </a:solidFill>
                  <a:latin typeface="Arial" charset="0"/>
                  <a:ea typeface="ＭＳ Ｐゴシック" charset="0"/>
                  <a:cs typeface="ＭＳ Ｐゴシック" charset="0"/>
                </a:defRPr>
              </a:lvl1pPr>
              <a:lvl2pPr marL="742950" indent="-285750" eaLnBrk="0" hangingPunct="0">
                <a:defRPr sz="2400" baseline="30000">
                  <a:solidFill>
                    <a:schemeClr val="tx1"/>
                  </a:solidFill>
                  <a:latin typeface="Arial" charset="0"/>
                  <a:ea typeface="ＭＳ Ｐゴシック" charset="0"/>
                </a:defRPr>
              </a:lvl2pPr>
              <a:lvl3pPr marL="1143000" indent="-228600" eaLnBrk="0" hangingPunct="0">
                <a:defRPr sz="2400" baseline="30000">
                  <a:solidFill>
                    <a:schemeClr val="tx1"/>
                  </a:solidFill>
                  <a:latin typeface="Arial" charset="0"/>
                  <a:ea typeface="ＭＳ Ｐゴシック" charset="0"/>
                </a:defRPr>
              </a:lvl3pPr>
              <a:lvl4pPr marL="1600200" indent="-228600" eaLnBrk="0" hangingPunct="0">
                <a:defRPr sz="2400" baseline="30000">
                  <a:solidFill>
                    <a:schemeClr val="tx1"/>
                  </a:solidFill>
                  <a:latin typeface="Arial" charset="0"/>
                  <a:ea typeface="ＭＳ Ｐゴシック" charset="0"/>
                </a:defRPr>
              </a:lvl4pPr>
              <a:lvl5pPr marL="2057400" indent="-228600" eaLnBrk="0" hangingPunct="0">
                <a:defRPr sz="2400" baseline="300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aseline="300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aseline="300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aseline="300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aseline="30000">
                  <a:solidFill>
                    <a:schemeClr val="tx1"/>
                  </a:solidFill>
                  <a:latin typeface="Arial" charset="0"/>
                  <a:ea typeface="ＭＳ Ｐゴシック" charset="0"/>
                </a:defRPr>
              </a:lvl9pPr>
            </a:lstStyle>
            <a:p>
              <a:pPr eaLnBrk="1" hangingPunct="1"/>
              <a:r>
                <a:rPr lang="en-US" sz="2000" baseline="0" dirty="0" smtClean="0"/>
                <a:t>rotate</a:t>
              </a:r>
              <a:endParaRPr lang="en-US" sz="1600" baseline="0" dirty="0"/>
            </a:p>
          </p:txBody>
        </p:sp>
        <p:cxnSp>
          <p:nvCxnSpPr>
            <p:cNvPr id="203" name="Straight Arrow Connector 202"/>
            <p:cNvCxnSpPr/>
            <p:nvPr/>
          </p:nvCxnSpPr>
          <p:spPr>
            <a:xfrm>
              <a:off x="3328827" y="1669658"/>
              <a:ext cx="801215" cy="492132"/>
            </a:xfrm>
            <a:prstGeom prst="straightConnector1">
              <a:avLst/>
            </a:prstGeom>
            <a:ln>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24102064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a:xfrm>
            <a:off x="6230541" y="6045041"/>
            <a:ext cx="2883359" cy="8033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485" name="Text Box 7"/>
          <p:cNvSpPr txBox="1">
            <a:spLocks noChangeArrowheads="1"/>
          </p:cNvSpPr>
          <p:nvPr/>
        </p:nvSpPr>
        <p:spPr bwMode="auto">
          <a:xfrm>
            <a:off x="4573079" y="736916"/>
            <a:ext cx="374362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aseline="30000">
                <a:solidFill>
                  <a:schemeClr val="tx1"/>
                </a:solidFill>
                <a:latin typeface="Arial" charset="0"/>
                <a:ea typeface="ＭＳ Ｐゴシック" charset="0"/>
                <a:cs typeface="ＭＳ Ｐゴシック" charset="0"/>
              </a:defRPr>
            </a:lvl1pPr>
            <a:lvl2pPr marL="742950" indent="-285750" eaLnBrk="0" hangingPunct="0">
              <a:defRPr sz="2400" baseline="30000">
                <a:solidFill>
                  <a:schemeClr val="tx1"/>
                </a:solidFill>
                <a:latin typeface="Arial" charset="0"/>
                <a:ea typeface="ＭＳ Ｐゴシック" charset="0"/>
              </a:defRPr>
            </a:lvl2pPr>
            <a:lvl3pPr marL="1143000" indent="-228600" eaLnBrk="0" hangingPunct="0">
              <a:defRPr sz="2400" baseline="30000">
                <a:solidFill>
                  <a:schemeClr val="tx1"/>
                </a:solidFill>
                <a:latin typeface="Arial" charset="0"/>
                <a:ea typeface="ＭＳ Ｐゴシック" charset="0"/>
              </a:defRPr>
            </a:lvl3pPr>
            <a:lvl4pPr marL="1600200" indent="-228600" eaLnBrk="0" hangingPunct="0">
              <a:defRPr sz="2400" baseline="30000">
                <a:solidFill>
                  <a:schemeClr val="tx1"/>
                </a:solidFill>
                <a:latin typeface="Arial" charset="0"/>
                <a:ea typeface="ＭＳ Ｐゴシック" charset="0"/>
              </a:defRPr>
            </a:lvl4pPr>
            <a:lvl5pPr marL="2057400" indent="-228600" eaLnBrk="0" hangingPunct="0">
              <a:defRPr sz="2400" baseline="300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aseline="300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aseline="300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aseline="300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aseline="30000">
                <a:solidFill>
                  <a:schemeClr val="tx1"/>
                </a:solidFill>
                <a:latin typeface="Arial" charset="0"/>
                <a:ea typeface="ＭＳ Ｐゴシック" charset="0"/>
              </a:defRPr>
            </a:lvl9pPr>
          </a:lstStyle>
          <a:p>
            <a:pPr eaLnBrk="1" hangingPunct="1">
              <a:spcBef>
                <a:spcPct val="50000"/>
              </a:spcBef>
            </a:pPr>
            <a:r>
              <a:rPr lang="en-US" baseline="0" dirty="0">
                <a:latin typeface="+mn-lt"/>
              </a:rPr>
              <a:t>4, 8, 12, 16, 20, 24, 28, 32</a:t>
            </a:r>
          </a:p>
          <a:p>
            <a:pPr eaLnBrk="1" hangingPunct="1">
              <a:spcBef>
                <a:spcPct val="50000"/>
              </a:spcBef>
            </a:pPr>
            <a:r>
              <a:rPr lang="en-US" baseline="0" dirty="0">
                <a:latin typeface="+mn-lt"/>
              </a:rPr>
              <a:t>8 + 8 = 16</a:t>
            </a:r>
          </a:p>
          <a:p>
            <a:pPr eaLnBrk="1" hangingPunct="1">
              <a:spcBef>
                <a:spcPct val="50000"/>
              </a:spcBef>
            </a:pPr>
            <a:r>
              <a:rPr lang="en-US" baseline="0" dirty="0">
                <a:latin typeface="+mn-lt"/>
              </a:rPr>
              <a:t>16 + 16 = 32</a:t>
            </a:r>
          </a:p>
        </p:txBody>
      </p:sp>
      <p:sp>
        <p:nvSpPr>
          <p:cNvPr id="20517" name="Rectangle 49"/>
          <p:cNvSpPr>
            <a:spLocks noChangeArrowheads="1"/>
          </p:cNvSpPr>
          <p:nvPr/>
        </p:nvSpPr>
        <p:spPr bwMode="auto">
          <a:xfrm>
            <a:off x="2974257" y="73137"/>
            <a:ext cx="613964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tabLst>
                <a:tab pos="6169025" algn="l"/>
              </a:tabLst>
            </a:pPr>
            <a:r>
              <a:rPr lang="en-US" sz="2800" b="1" dirty="0" smtClean="0"/>
              <a:t>  Multiplication </a:t>
            </a:r>
            <a:r>
              <a:rPr lang="en-US" sz="2800" b="1" dirty="0"/>
              <a:t>Strings:  Board </a:t>
            </a:r>
            <a:r>
              <a:rPr lang="en-US" sz="2800" b="1" dirty="0" smtClean="0"/>
              <a:t>Work     </a:t>
            </a:r>
            <a:endParaRPr lang="en-US" sz="2800" b="1" dirty="0"/>
          </a:p>
        </p:txBody>
      </p:sp>
      <p:grpSp>
        <p:nvGrpSpPr>
          <p:cNvPr id="13" name="Group 12"/>
          <p:cNvGrpSpPr/>
          <p:nvPr/>
        </p:nvGrpSpPr>
        <p:grpSpPr>
          <a:xfrm>
            <a:off x="4718016" y="4402265"/>
            <a:ext cx="4299977" cy="2114420"/>
            <a:chOff x="4361100" y="4304085"/>
            <a:chExt cx="4299977" cy="2114420"/>
          </a:xfrm>
        </p:grpSpPr>
        <p:grpSp>
          <p:nvGrpSpPr>
            <p:cNvPr id="10" name="Group 9"/>
            <p:cNvGrpSpPr/>
            <p:nvPr/>
          </p:nvGrpSpPr>
          <p:grpSpPr>
            <a:xfrm>
              <a:off x="4361100" y="4304085"/>
              <a:ext cx="4299977" cy="2114420"/>
              <a:chOff x="4338420" y="4031925"/>
              <a:chExt cx="4299977" cy="2114420"/>
            </a:xfrm>
          </p:grpSpPr>
          <p:grpSp>
            <p:nvGrpSpPr>
              <p:cNvPr id="20518" name="Group 28"/>
              <p:cNvGrpSpPr>
                <a:grpSpLocks/>
              </p:cNvGrpSpPr>
              <p:nvPr/>
            </p:nvGrpSpPr>
            <p:grpSpPr bwMode="auto">
              <a:xfrm>
                <a:off x="4760941" y="4878224"/>
                <a:ext cx="2862055" cy="1268121"/>
                <a:chOff x="2880" y="2160"/>
                <a:chExt cx="960" cy="310"/>
              </a:xfrm>
            </p:grpSpPr>
            <p:sp>
              <p:nvSpPr>
                <p:cNvPr id="20521" name="Rectangle 29"/>
                <p:cNvSpPr>
                  <a:spLocks noChangeArrowheads="1"/>
                </p:cNvSpPr>
                <p:nvPr/>
              </p:nvSpPr>
              <p:spPr bwMode="auto">
                <a:xfrm>
                  <a:off x="2880" y="2160"/>
                  <a:ext cx="480" cy="31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3200"/>
                </a:p>
              </p:txBody>
            </p:sp>
            <p:sp>
              <p:nvSpPr>
                <p:cNvPr id="20522" name="Rectangle 30"/>
                <p:cNvSpPr>
                  <a:spLocks noChangeArrowheads="1"/>
                </p:cNvSpPr>
                <p:nvPr/>
              </p:nvSpPr>
              <p:spPr bwMode="auto">
                <a:xfrm>
                  <a:off x="3360" y="2160"/>
                  <a:ext cx="480" cy="31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3200"/>
                </a:p>
              </p:txBody>
            </p:sp>
          </p:grpSp>
          <p:sp>
            <p:nvSpPr>
              <p:cNvPr id="8" name="TextBox 7"/>
              <p:cNvSpPr txBox="1"/>
              <p:nvPr/>
            </p:nvSpPr>
            <p:spPr>
              <a:xfrm>
                <a:off x="5254331" y="5216505"/>
                <a:ext cx="548648" cy="523220"/>
              </a:xfrm>
              <a:prstGeom prst="rect">
                <a:avLst/>
              </a:prstGeom>
              <a:noFill/>
            </p:spPr>
            <p:txBody>
              <a:bodyPr wrap="none" rtlCol="0">
                <a:spAutoFit/>
              </a:bodyPr>
              <a:lstStyle/>
              <a:p>
                <a:r>
                  <a:rPr lang="en-US" sz="2800" dirty="0" smtClean="0"/>
                  <a:t>64</a:t>
                </a:r>
                <a:endParaRPr lang="en-US" sz="2800" dirty="0"/>
              </a:p>
            </p:txBody>
          </p:sp>
          <p:sp>
            <p:nvSpPr>
              <p:cNvPr id="63" name="TextBox 62"/>
              <p:cNvSpPr txBox="1"/>
              <p:nvPr/>
            </p:nvSpPr>
            <p:spPr>
              <a:xfrm>
                <a:off x="6667053" y="5240754"/>
                <a:ext cx="548648" cy="523220"/>
              </a:xfrm>
              <a:prstGeom prst="rect">
                <a:avLst/>
              </a:prstGeom>
              <a:noFill/>
            </p:spPr>
            <p:txBody>
              <a:bodyPr wrap="none" rtlCol="0">
                <a:spAutoFit/>
              </a:bodyPr>
              <a:lstStyle/>
              <a:p>
                <a:r>
                  <a:rPr lang="en-US" sz="2800" dirty="0" smtClean="0"/>
                  <a:t>64</a:t>
                </a:r>
                <a:endParaRPr lang="en-US" sz="2800" dirty="0"/>
              </a:p>
            </p:txBody>
          </p:sp>
          <p:sp>
            <p:nvSpPr>
              <p:cNvPr id="64" name="TextBox 63"/>
              <p:cNvSpPr txBox="1"/>
              <p:nvPr/>
            </p:nvSpPr>
            <p:spPr>
              <a:xfrm>
                <a:off x="4338420" y="5286114"/>
                <a:ext cx="340658" cy="461665"/>
              </a:xfrm>
              <a:prstGeom prst="rect">
                <a:avLst/>
              </a:prstGeom>
              <a:noFill/>
            </p:spPr>
            <p:txBody>
              <a:bodyPr wrap="none" rtlCol="0">
                <a:spAutoFit/>
              </a:bodyPr>
              <a:lstStyle/>
              <a:p>
                <a:r>
                  <a:rPr lang="en-US" sz="2400" dirty="0" smtClean="0"/>
                  <a:t>8</a:t>
                </a:r>
                <a:endParaRPr lang="en-US" sz="2400" dirty="0"/>
              </a:p>
            </p:txBody>
          </p:sp>
          <p:sp>
            <p:nvSpPr>
              <p:cNvPr id="65" name="TextBox 64"/>
              <p:cNvSpPr txBox="1"/>
              <p:nvPr/>
            </p:nvSpPr>
            <p:spPr>
              <a:xfrm>
                <a:off x="7647746" y="5240754"/>
                <a:ext cx="990651" cy="523220"/>
              </a:xfrm>
              <a:prstGeom prst="rect">
                <a:avLst/>
              </a:prstGeom>
              <a:noFill/>
            </p:spPr>
            <p:txBody>
              <a:bodyPr wrap="none" rtlCol="0">
                <a:spAutoFit/>
              </a:bodyPr>
              <a:lstStyle/>
              <a:p>
                <a:r>
                  <a:rPr lang="en-US" sz="2800" dirty="0" smtClean="0"/>
                  <a:t>= 128</a:t>
                </a:r>
                <a:endParaRPr lang="en-US" sz="2800" dirty="0"/>
              </a:p>
            </p:txBody>
          </p:sp>
          <p:sp>
            <p:nvSpPr>
              <p:cNvPr id="66" name="TextBox 65"/>
              <p:cNvSpPr txBox="1"/>
              <p:nvPr/>
            </p:nvSpPr>
            <p:spPr>
              <a:xfrm>
                <a:off x="6701624" y="4468407"/>
                <a:ext cx="340658" cy="461665"/>
              </a:xfrm>
              <a:prstGeom prst="rect">
                <a:avLst/>
              </a:prstGeom>
              <a:noFill/>
            </p:spPr>
            <p:txBody>
              <a:bodyPr wrap="none" rtlCol="0">
                <a:spAutoFit/>
              </a:bodyPr>
              <a:lstStyle/>
              <a:p>
                <a:r>
                  <a:rPr lang="en-US" sz="2400" dirty="0" smtClean="0"/>
                  <a:t>8</a:t>
                </a:r>
                <a:endParaRPr lang="en-US" sz="2400" dirty="0"/>
              </a:p>
            </p:txBody>
          </p:sp>
          <p:sp>
            <p:nvSpPr>
              <p:cNvPr id="67" name="TextBox 66"/>
              <p:cNvSpPr txBox="1"/>
              <p:nvPr/>
            </p:nvSpPr>
            <p:spPr>
              <a:xfrm>
                <a:off x="5317503" y="4468407"/>
                <a:ext cx="340658" cy="461665"/>
              </a:xfrm>
              <a:prstGeom prst="rect">
                <a:avLst/>
              </a:prstGeom>
              <a:noFill/>
            </p:spPr>
            <p:txBody>
              <a:bodyPr wrap="none" rtlCol="0">
                <a:spAutoFit/>
              </a:bodyPr>
              <a:lstStyle/>
              <a:p>
                <a:r>
                  <a:rPr lang="en-US" sz="2400" dirty="0" smtClean="0"/>
                  <a:t>8</a:t>
                </a:r>
                <a:endParaRPr lang="en-US" sz="2400" dirty="0"/>
              </a:p>
            </p:txBody>
          </p:sp>
          <p:sp>
            <p:nvSpPr>
              <p:cNvPr id="70" name="TextBox 69"/>
              <p:cNvSpPr txBox="1"/>
              <p:nvPr/>
            </p:nvSpPr>
            <p:spPr>
              <a:xfrm>
                <a:off x="5934035" y="4031925"/>
                <a:ext cx="444653" cy="400110"/>
              </a:xfrm>
              <a:prstGeom prst="rect">
                <a:avLst/>
              </a:prstGeom>
              <a:noFill/>
            </p:spPr>
            <p:txBody>
              <a:bodyPr wrap="none" rtlCol="0">
                <a:spAutoFit/>
              </a:bodyPr>
              <a:lstStyle/>
              <a:p>
                <a:r>
                  <a:rPr lang="en-US" sz="2000" dirty="0" smtClean="0"/>
                  <a:t>16</a:t>
                </a:r>
                <a:endParaRPr lang="en-US" sz="2400" dirty="0"/>
              </a:p>
            </p:txBody>
          </p:sp>
        </p:grpSp>
        <p:grpSp>
          <p:nvGrpSpPr>
            <p:cNvPr id="12" name="Group 11"/>
            <p:cNvGrpSpPr/>
            <p:nvPr/>
          </p:nvGrpSpPr>
          <p:grpSpPr>
            <a:xfrm>
              <a:off x="5699518" y="4670175"/>
              <a:ext cx="986782" cy="282826"/>
              <a:chOff x="5699518" y="4566610"/>
              <a:chExt cx="986782" cy="323460"/>
            </a:xfrm>
          </p:grpSpPr>
          <p:sp>
            <p:nvSpPr>
              <p:cNvPr id="82" name="Line 23"/>
              <p:cNvSpPr>
                <a:spLocks noChangeShapeType="1"/>
              </p:cNvSpPr>
              <p:nvPr/>
            </p:nvSpPr>
            <p:spPr bwMode="auto">
              <a:xfrm flipH="1">
                <a:off x="5699518" y="4572970"/>
                <a:ext cx="494182" cy="317100"/>
              </a:xfrm>
              <a:prstGeom prst="line">
                <a:avLst/>
              </a:prstGeom>
              <a:noFill/>
              <a:ln w="28575" cmpd="sng">
                <a:solidFill>
                  <a:schemeClr val="tx1"/>
                </a:solidFill>
                <a:round/>
                <a:headEnd/>
                <a:tailEnd/>
              </a:ln>
              <a:extLst>
                <a:ext uri="{909E8E84-426E-40dd-AFC4-6F175D3DCCD1}">
                  <a14:hiddenFill xmlns:a14="http://schemas.microsoft.com/office/drawing/2010/main">
                    <a:noFill/>
                  </a14:hiddenFill>
                </a:ext>
              </a:extLst>
            </p:spPr>
            <p:txBody>
              <a:bodyPr/>
              <a:lstStyle/>
              <a:p>
                <a:endParaRPr lang="en-US">
                  <a:ln w="19050" cmpd="sng">
                    <a:solidFill>
                      <a:schemeClr val="tx1"/>
                    </a:solidFill>
                  </a:ln>
                </a:endParaRPr>
              </a:p>
            </p:txBody>
          </p:sp>
          <p:sp>
            <p:nvSpPr>
              <p:cNvPr id="83" name="Line 23"/>
              <p:cNvSpPr>
                <a:spLocks noChangeShapeType="1"/>
              </p:cNvSpPr>
              <p:nvPr/>
            </p:nvSpPr>
            <p:spPr bwMode="auto">
              <a:xfrm flipH="1" flipV="1">
                <a:off x="6192118" y="4566610"/>
                <a:ext cx="494182" cy="317100"/>
              </a:xfrm>
              <a:prstGeom prst="line">
                <a:avLst/>
              </a:prstGeom>
              <a:noFill/>
              <a:ln w="28575" cmpd="sng">
                <a:solidFill>
                  <a:schemeClr val="tx1"/>
                </a:solidFill>
                <a:round/>
                <a:headEnd/>
                <a:tailEnd/>
              </a:ln>
              <a:extLst>
                <a:ext uri="{909E8E84-426E-40dd-AFC4-6F175D3DCCD1}">
                  <a14:hiddenFill xmlns:a14="http://schemas.microsoft.com/office/drawing/2010/main">
                    <a:noFill/>
                  </a14:hiddenFill>
                </a:ext>
              </a:extLst>
            </p:spPr>
            <p:txBody>
              <a:bodyPr/>
              <a:lstStyle/>
              <a:p>
                <a:endParaRPr lang="en-US">
                  <a:ln w="19050" cmpd="sng">
                    <a:solidFill>
                      <a:schemeClr val="tx1"/>
                    </a:solidFill>
                  </a:ln>
                </a:endParaRPr>
              </a:p>
            </p:txBody>
          </p:sp>
        </p:grpSp>
      </p:grpSp>
      <p:grpSp>
        <p:nvGrpSpPr>
          <p:cNvPr id="14" name="Group 13"/>
          <p:cNvGrpSpPr/>
          <p:nvPr/>
        </p:nvGrpSpPr>
        <p:grpSpPr>
          <a:xfrm>
            <a:off x="4799879" y="2334070"/>
            <a:ext cx="2647272" cy="2028032"/>
            <a:chOff x="4442963" y="2145170"/>
            <a:chExt cx="2647272" cy="2028032"/>
          </a:xfrm>
        </p:grpSpPr>
        <p:grpSp>
          <p:nvGrpSpPr>
            <p:cNvPr id="20523" name="Group 14"/>
            <p:cNvGrpSpPr>
              <a:grpSpLocks/>
            </p:cNvGrpSpPr>
            <p:nvPr/>
          </p:nvGrpSpPr>
          <p:grpSpPr bwMode="auto">
            <a:xfrm>
              <a:off x="4798996" y="2897138"/>
              <a:ext cx="1431028" cy="1276064"/>
              <a:chOff x="2880" y="2160"/>
              <a:chExt cx="960" cy="336"/>
            </a:xfrm>
          </p:grpSpPr>
          <p:sp>
            <p:nvSpPr>
              <p:cNvPr id="20526" name="Rectangle 15"/>
              <p:cNvSpPr>
                <a:spLocks noChangeArrowheads="1"/>
              </p:cNvSpPr>
              <p:nvPr/>
            </p:nvSpPr>
            <p:spPr bwMode="auto">
              <a:xfrm>
                <a:off x="2880" y="2160"/>
                <a:ext cx="480"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527" name="Rectangle 16"/>
              <p:cNvSpPr>
                <a:spLocks noChangeArrowheads="1"/>
              </p:cNvSpPr>
              <p:nvPr/>
            </p:nvSpPr>
            <p:spPr bwMode="auto">
              <a:xfrm>
                <a:off x="3360" y="2160"/>
                <a:ext cx="480" cy="3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72" name="TextBox 71"/>
            <p:cNvSpPr txBox="1"/>
            <p:nvPr/>
          </p:nvSpPr>
          <p:spPr>
            <a:xfrm>
              <a:off x="4876800" y="3220370"/>
              <a:ext cx="548648" cy="523220"/>
            </a:xfrm>
            <a:prstGeom prst="rect">
              <a:avLst/>
            </a:prstGeom>
            <a:noFill/>
          </p:spPr>
          <p:txBody>
            <a:bodyPr wrap="none" rtlCol="0">
              <a:spAutoFit/>
            </a:bodyPr>
            <a:lstStyle/>
            <a:p>
              <a:r>
                <a:rPr lang="en-US" sz="2800" dirty="0" smtClean="0"/>
                <a:t>32</a:t>
              </a:r>
              <a:endParaRPr lang="en-US" sz="2800" dirty="0"/>
            </a:p>
          </p:txBody>
        </p:sp>
        <p:sp>
          <p:nvSpPr>
            <p:cNvPr id="73" name="TextBox 72"/>
            <p:cNvSpPr txBox="1"/>
            <p:nvPr/>
          </p:nvSpPr>
          <p:spPr>
            <a:xfrm>
              <a:off x="5638800" y="3220370"/>
              <a:ext cx="548648" cy="523220"/>
            </a:xfrm>
            <a:prstGeom prst="rect">
              <a:avLst/>
            </a:prstGeom>
            <a:noFill/>
          </p:spPr>
          <p:txBody>
            <a:bodyPr wrap="none" rtlCol="0">
              <a:spAutoFit/>
            </a:bodyPr>
            <a:lstStyle/>
            <a:p>
              <a:r>
                <a:rPr lang="en-US" sz="2800" dirty="0" smtClean="0"/>
                <a:t>32</a:t>
              </a:r>
              <a:endParaRPr lang="en-US" sz="2800" dirty="0"/>
            </a:p>
          </p:txBody>
        </p:sp>
        <p:sp>
          <p:nvSpPr>
            <p:cNvPr id="74" name="TextBox 73"/>
            <p:cNvSpPr txBox="1"/>
            <p:nvPr/>
          </p:nvSpPr>
          <p:spPr>
            <a:xfrm>
              <a:off x="5756299" y="2470150"/>
              <a:ext cx="340658" cy="461665"/>
            </a:xfrm>
            <a:prstGeom prst="rect">
              <a:avLst/>
            </a:prstGeom>
            <a:noFill/>
          </p:spPr>
          <p:txBody>
            <a:bodyPr wrap="none" rtlCol="0">
              <a:spAutoFit/>
            </a:bodyPr>
            <a:lstStyle/>
            <a:p>
              <a:r>
                <a:rPr lang="en-US" sz="2400" dirty="0" smtClean="0"/>
                <a:t>4</a:t>
              </a:r>
              <a:endParaRPr lang="en-US" sz="2400" dirty="0"/>
            </a:p>
          </p:txBody>
        </p:sp>
        <p:sp>
          <p:nvSpPr>
            <p:cNvPr id="75" name="TextBox 74"/>
            <p:cNvSpPr txBox="1"/>
            <p:nvPr/>
          </p:nvSpPr>
          <p:spPr>
            <a:xfrm>
              <a:off x="4984538" y="2481490"/>
              <a:ext cx="340658" cy="461665"/>
            </a:xfrm>
            <a:prstGeom prst="rect">
              <a:avLst/>
            </a:prstGeom>
            <a:noFill/>
          </p:spPr>
          <p:txBody>
            <a:bodyPr wrap="none" rtlCol="0">
              <a:spAutoFit/>
            </a:bodyPr>
            <a:lstStyle/>
            <a:p>
              <a:r>
                <a:rPr lang="en-US" sz="2400" dirty="0" smtClean="0"/>
                <a:t>4</a:t>
              </a:r>
              <a:endParaRPr lang="en-US" sz="2400" dirty="0"/>
            </a:p>
          </p:txBody>
        </p:sp>
        <p:sp>
          <p:nvSpPr>
            <p:cNvPr id="76" name="TextBox 75"/>
            <p:cNvSpPr txBox="1"/>
            <p:nvPr/>
          </p:nvSpPr>
          <p:spPr>
            <a:xfrm>
              <a:off x="5377522" y="2145170"/>
              <a:ext cx="314659" cy="400110"/>
            </a:xfrm>
            <a:prstGeom prst="rect">
              <a:avLst/>
            </a:prstGeom>
            <a:noFill/>
          </p:spPr>
          <p:txBody>
            <a:bodyPr wrap="none" rtlCol="0">
              <a:spAutoFit/>
            </a:bodyPr>
            <a:lstStyle/>
            <a:p>
              <a:r>
                <a:rPr lang="en-US" sz="2000" dirty="0" smtClean="0"/>
                <a:t>8</a:t>
              </a:r>
              <a:endParaRPr lang="en-US" sz="2400" dirty="0"/>
            </a:p>
          </p:txBody>
        </p:sp>
        <p:grpSp>
          <p:nvGrpSpPr>
            <p:cNvPr id="11" name="Group 10"/>
            <p:cNvGrpSpPr/>
            <p:nvPr/>
          </p:nvGrpSpPr>
          <p:grpSpPr>
            <a:xfrm>
              <a:off x="5285348" y="2506440"/>
              <a:ext cx="486352" cy="228600"/>
              <a:chOff x="4969933" y="2311600"/>
              <a:chExt cx="986782" cy="323460"/>
            </a:xfrm>
          </p:grpSpPr>
          <p:sp>
            <p:nvSpPr>
              <p:cNvPr id="77" name="Line 23"/>
              <p:cNvSpPr>
                <a:spLocks noChangeShapeType="1"/>
              </p:cNvSpPr>
              <p:nvPr/>
            </p:nvSpPr>
            <p:spPr bwMode="auto">
              <a:xfrm flipH="1">
                <a:off x="4969933" y="2317960"/>
                <a:ext cx="494182" cy="317100"/>
              </a:xfrm>
              <a:prstGeom prst="line">
                <a:avLst/>
              </a:prstGeom>
              <a:noFill/>
              <a:ln w="28575" cmpd="sng">
                <a:solidFill>
                  <a:schemeClr val="tx1"/>
                </a:solidFill>
                <a:round/>
                <a:headEnd/>
                <a:tailEnd/>
              </a:ln>
              <a:extLst>
                <a:ext uri="{909E8E84-426E-40dd-AFC4-6F175D3DCCD1}">
                  <a14:hiddenFill xmlns:a14="http://schemas.microsoft.com/office/drawing/2010/main">
                    <a:noFill/>
                  </a14:hiddenFill>
                </a:ext>
              </a:extLst>
            </p:spPr>
            <p:txBody>
              <a:bodyPr/>
              <a:lstStyle/>
              <a:p>
                <a:endParaRPr lang="en-US">
                  <a:ln w="19050" cmpd="sng">
                    <a:solidFill>
                      <a:schemeClr val="tx1"/>
                    </a:solidFill>
                  </a:ln>
                </a:endParaRPr>
              </a:p>
            </p:txBody>
          </p:sp>
          <p:sp>
            <p:nvSpPr>
              <p:cNvPr id="78" name="Line 23"/>
              <p:cNvSpPr>
                <a:spLocks noChangeShapeType="1"/>
              </p:cNvSpPr>
              <p:nvPr/>
            </p:nvSpPr>
            <p:spPr bwMode="auto">
              <a:xfrm flipH="1" flipV="1">
                <a:off x="5462533" y="2311600"/>
                <a:ext cx="494182" cy="317100"/>
              </a:xfrm>
              <a:prstGeom prst="line">
                <a:avLst/>
              </a:prstGeom>
              <a:noFill/>
              <a:ln w="28575" cmpd="sng">
                <a:solidFill>
                  <a:schemeClr val="tx1"/>
                </a:solidFill>
                <a:round/>
                <a:headEnd/>
                <a:tailEnd/>
              </a:ln>
              <a:extLst>
                <a:ext uri="{909E8E84-426E-40dd-AFC4-6F175D3DCCD1}">
                  <a14:hiddenFill xmlns:a14="http://schemas.microsoft.com/office/drawing/2010/main">
                    <a:noFill/>
                  </a14:hiddenFill>
                </a:ext>
              </a:extLst>
            </p:spPr>
            <p:txBody>
              <a:bodyPr/>
              <a:lstStyle/>
              <a:p>
                <a:endParaRPr lang="en-US">
                  <a:ln w="19050" cmpd="sng">
                    <a:solidFill>
                      <a:schemeClr val="tx1"/>
                    </a:solidFill>
                  </a:ln>
                </a:endParaRPr>
              </a:p>
            </p:txBody>
          </p:sp>
        </p:grpSp>
        <p:sp>
          <p:nvSpPr>
            <p:cNvPr id="85" name="TextBox 84"/>
            <p:cNvSpPr txBox="1"/>
            <p:nvPr/>
          </p:nvSpPr>
          <p:spPr>
            <a:xfrm>
              <a:off x="4442963" y="3240364"/>
              <a:ext cx="340658" cy="461665"/>
            </a:xfrm>
            <a:prstGeom prst="rect">
              <a:avLst/>
            </a:prstGeom>
            <a:noFill/>
          </p:spPr>
          <p:txBody>
            <a:bodyPr wrap="none" rtlCol="0">
              <a:spAutoFit/>
            </a:bodyPr>
            <a:lstStyle/>
            <a:p>
              <a:r>
                <a:rPr lang="en-US" sz="2400" dirty="0" smtClean="0"/>
                <a:t>8</a:t>
              </a:r>
              <a:endParaRPr lang="en-US" sz="2400" dirty="0"/>
            </a:p>
          </p:txBody>
        </p:sp>
        <p:sp>
          <p:nvSpPr>
            <p:cNvPr id="86" name="TextBox 85"/>
            <p:cNvSpPr txBox="1"/>
            <p:nvPr/>
          </p:nvSpPr>
          <p:spPr>
            <a:xfrm>
              <a:off x="6281575" y="3257482"/>
              <a:ext cx="808660" cy="523220"/>
            </a:xfrm>
            <a:prstGeom prst="rect">
              <a:avLst/>
            </a:prstGeom>
            <a:noFill/>
          </p:spPr>
          <p:txBody>
            <a:bodyPr wrap="none" rtlCol="0">
              <a:spAutoFit/>
            </a:bodyPr>
            <a:lstStyle/>
            <a:p>
              <a:r>
                <a:rPr lang="en-US" sz="2800" dirty="0" smtClean="0"/>
                <a:t>= 64</a:t>
              </a:r>
              <a:endParaRPr lang="en-US" sz="2800" dirty="0"/>
            </a:p>
          </p:txBody>
        </p:sp>
      </p:grpSp>
      <p:pic>
        <p:nvPicPr>
          <p:cNvPr id="15" name="Picture 14"/>
          <p:cNvPicPr>
            <a:picLocks noChangeAspect="1"/>
          </p:cNvPicPr>
          <p:nvPr/>
        </p:nvPicPr>
        <p:blipFill>
          <a:blip r:embed="rId3"/>
          <a:stretch>
            <a:fillRect/>
          </a:stretch>
        </p:blipFill>
        <p:spPr>
          <a:xfrm>
            <a:off x="18263" y="-1"/>
            <a:ext cx="2838726" cy="1528819"/>
          </a:xfrm>
          <a:prstGeom prst="rect">
            <a:avLst/>
          </a:prstGeom>
        </p:spPr>
      </p:pic>
      <p:sp>
        <p:nvSpPr>
          <p:cNvPr id="20484" name="Text Box 6"/>
          <p:cNvSpPr txBox="1">
            <a:spLocks noChangeArrowheads="1"/>
          </p:cNvSpPr>
          <p:nvPr/>
        </p:nvSpPr>
        <p:spPr bwMode="auto">
          <a:xfrm>
            <a:off x="1132781" y="1698918"/>
            <a:ext cx="3307836" cy="4542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aseline="30000">
                <a:solidFill>
                  <a:schemeClr val="tx1"/>
                </a:solidFill>
                <a:latin typeface="Arial" charset="0"/>
                <a:ea typeface="ＭＳ Ｐゴシック" charset="0"/>
                <a:cs typeface="ＭＳ Ｐゴシック" charset="0"/>
              </a:defRPr>
            </a:lvl1pPr>
            <a:lvl2pPr marL="742950" indent="-285750" eaLnBrk="0" hangingPunct="0">
              <a:defRPr sz="2400" baseline="30000">
                <a:solidFill>
                  <a:schemeClr val="tx1"/>
                </a:solidFill>
                <a:latin typeface="Arial" charset="0"/>
                <a:ea typeface="ＭＳ Ｐゴシック" charset="0"/>
              </a:defRPr>
            </a:lvl2pPr>
            <a:lvl3pPr marL="1143000" indent="-228600" eaLnBrk="0" hangingPunct="0">
              <a:defRPr sz="2400" baseline="30000">
                <a:solidFill>
                  <a:schemeClr val="tx1"/>
                </a:solidFill>
                <a:latin typeface="Arial" charset="0"/>
                <a:ea typeface="ＭＳ Ｐゴシック" charset="0"/>
              </a:defRPr>
            </a:lvl3pPr>
            <a:lvl4pPr marL="1600200" indent="-228600" eaLnBrk="0" hangingPunct="0">
              <a:defRPr sz="2400" baseline="30000">
                <a:solidFill>
                  <a:schemeClr val="tx1"/>
                </a:solidFill>
                <a:latin typeface="Arial" charset="0"/>
                <a:ea typeface="ＭＳ Ｐゴシック" charset="0"/>
              </a:defRPr>
            </a:lvl4pPr>
            <a:lvl5pPr marL="2057400" indent="-228600" eaLnBrk="0" hangingPunct="0">
              <a:defRPr sz="2400" baseline="300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aseline="300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aseline="300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aseline="300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aseline="30000">
                <a:solidFill>
                  <a:schemeClr val="tx1"/>
                </a:solidFill>
                <a:latin typeface="Arial" charset="0"/>
                <a:ea typeface="ＭＳ Ｐゴシック" charset="0"/>
              </a:defRPr>
            </a:lvl9pPr>
          </a:lstStyle>
          <a:p>
            <a:pPr eaLnBrk="1" hangingPunct="1">
              <a:lnSpc>
                <a:spcPct val="130000"/>
              </a:lnSpc>
              <a:spcBef>
                <a:spcPct val="50000"/>
              </a:spcBef>
            </a:pPr>
            <a:r>
              <a:rPr lang="en-US" baseline="0" dirty="0">
                <a:latin typeface="+mn-lt"/>
              </a:rPr>
              <a:t>8 </a:t>
            </a:r>
            <a:r>
              <a:rPr lang="en-US" baseline="0" dirty="0" smtClean="0">
                <a:latin typeface="+mn-lt"/>
              </a:rPr>
              <a:t> x  4  =  32</a:t>
            </a:r>
          </a:p>
          <a:p>
            <a:pPr eaLnBrk="1" hangingPunct="1">
              <a:lnSpc>
                <a:spcPct val="130000"/>
              </a:lnSpc>
              <a:spcBef>
                <a:spcPct val="50000"/>
              </a:spcBef>
            </a:pPr>
            <a:endParaRPr lang="en-US" baseline="0" dirty="0">
              <a:latin typeface="+mn-lt"/>
            </a:endParaRPr>
          </a:p>
          <a:p>
            <a:pPr eaLnBrk="1" hangingPunct="1">
              <a:lnSpc>
                <a:spcPct val="130000"/>
              </a:lnSpc>
              <a:spcBef>
                <a:spcPct val="50000"/>
              </a:spcBef>
            </a:pPr>
            <a:r>
              <a:rPr lang="en-US" baseline="0" dirty="0" smtClean="0">
                <a:latin typeface="+mn-lt"/>
              </a:rPr>
              <a:t>8  </a:t>
            </a:r>
            <a:r>
              <a:rPr lang="en-US" baseline="0" dirty="0">
                <a:latin typeface="+mn-lt"/>
              </a:rPr>
              <a:t>x </a:t>
            </a:r>
            <a:r>
              <a:rPr lang="en-US" baseline="0" dirty="0" smtClean="0">
                <a:latin typeface="+mn-lt"/>
              </a:rPr>
              <a:t> 8  =  64</a:t>
            </a:r>
            <a:endParaRPr lang="en-US" baseline="0" dirty="0">
              <a:latin typeface="+mn-lt"/>
            </a:endParaRPr>
          </a:p>
          <a:p>
            <a:pPr eaLnBrk="1" hangingPunct="1">
              <a:lnSpc>
                <a:spcPct val="130000"/>
              </a:lnSpc>
              <a:spcBef>
                <a:spcPct val="50000"/>
              </a:spcBef>
            </a:pPr>
            <a:endParaRPr lang="en-US" baseline="0" dirty="0" smtClean="0">
              <a:latin typeface="+mn-lt"/>
            </a:endParaRPr>
          </a:p>
          <a:p>
            <a:pPr eaLnBrk="1" hangingPunct="1">
              <a:lnSpc>
                <a:spcPct val="130000"/>
              </a:lnSpc>
              <a:spcBef>
                <a:spcPct val="50000"/>
              </a:spcBef>
            </a:pPr>
            <a:r>
              <a:rPr lang="en-US" baseline="0" dirty="0" smtClean="0">
                <a:latin typeface="+mn-lt"/>
              </a:rPr>
              <a:t>8  x  </a:t>
            </a:r>
            <a:r>
              <a:rPr lang="en-US" baseline="0" dirty="0">
                <a:latin typeface="+mn-lt"/>
              </a:rPr>
              <a:t>16 </a:t>
            </a:r>
            <a:r>
              <a:rPr lang="en-US" baseline="0" dirty="0" smtClean="0">
                <a:latin typeface="+mn-lt"/>
              </a:rPr>
              <a:t> =  128</a:t>
            </a:r>
            <a:endParaRPr lang="en-US" baseline="0" dirty="0">
              <a:latin typeface="+mn-lt"/>
            </a:endParaRPr>
          </a:p>
          <a:p>
            <a:pPr eaLnBrk="1" hangingPunct="1">
              <a:lnSpc>
                <a:spcPct val="130000"/>
              </a:lnSpc>
              <a:spcBef>
                <a:spcPct val="50000"/>
              </a:spcBef>
            </a:pPr>
            <a:endParaRPr lang="en-US" baseline="0" dirty="0" smtClean="0">
              <a:latin typeface="+mn-lt"/>
            </a:endParaRPr>
          </a:p>
          <a:p>
            <a:pPr eaLnBrk="1" hangingPunct="1">
              <a:lnSpc>
                <a:spcPct val="130000"/>
              </a:lnSpc>
              <a:spcBef>
                <a:spcPct val="50000"/>
              </a:spcBef>
            </a:pPr>
            <a:r>
              <a:rPr lang="en-US" baseline="0" dirty="0" smtClean="0">
                <a:latin typeface="+mn-lt"/>
              </a:rPr>
              <a:t>8  x  32  =  256</a:t>
            </a:r>
            <a:endParaRPr lang="en-US" baseline="0" dirty="0">
              <a:latin typeface="+mn-lt"/>
            </a:endParaRPr>
          </a:p>
        </p:txBody>
      </p:sp>
      <p:grpSp>
        <p:nvGrpSpPr>
          <p:cNvPr id="21" name="Group 20"/>
          <p:cNvGrpSpPr/>
          <p:nvPr/>
        </p:nvGrpSpPr>
        <p:grpSpPr>
          <a:xfrm>
            <a:off x="1866169" y="2247976"/>
            <a:ext cx="1618230" cy="890589"/>
            <a:chOff x="1559989" y="1998496"/>
            <a:chExt cx="1618230" cy="890589"/>
          </a:xfrm>
        </p:grpSpPr>
        <p:sp>
          <p:nvSpPr>
            <p:cNvPr id="20505" name="Arc 37"/>
            <p:cNvSpPr>
              <a:spLocks/>
            </p:cNvSpPr>
            <p:nvPr/>
          </p:nvSpPr>
          <p:spPr bwMode="auto">
            <a:xfrm rot="460093">
              <a:off x="1559989" y="1998497"/>
              <a:ext cx="257175" cy="890588"/>
            </a:xfrm>
            <a:custGeom>
              <a:avLst/>
              <a:gdLst>
                <a:gd name="T0" fmla="*/ 0 w 23277"/>
                <a:gd name="T1" fmla="*/ 2147483647 h 42087"/>
                <a:gd name="T2" fmla="*/ 2147483647 w 23277"/>
                <a:gd name="T3" fmla="*/ 2147483647 h 42087"/>
                <a:gd name="T4" fmla="*/ 2147483647 w 23277"/>
                <a:gd name="T5" fmla="*/ 2147483647 h 42087"/>
                <a:gd name="T6" fmla="*/ 0 60000 65536"/>
                <a:gd name="T7" fmla="*/ 0 60000 65536"/>
                <a:gd name="T8" fmla="*/ 0 60000 65536"/>
                <a:gd name="T9" fmla="*/ 0 w 23277"/>
                <a:gd name="T10" fmla="*/ 0 h 42087"/>
                <a:gd name="T11" fmla="*/ 23277 w 23277"/>
                <a:gd name="T12" fmla="*/ 42087 h 42087"/>
              </a:gdLst>
              <a:ahLst/>
              <a:cxnLst>
                <a:cxn ang="T6">
                  <a:pos x="T0" y="T1"/>
                </a:cxn>
                <a:cxn ang="T7">
                  <a:pos x="T2" y="T3"/>
                </a:cxn>
                <a:cxn ang="T8">
                  <a:pos x="T4" y="T5"/>
                </a:cxn>
              </a:cxnLst>
              <a:rect l="T9" t="T10" r="T11" b="T12"/>
              <a:pathLst>
                <a:path w="23277" h="42087" fill="none" extrusionOk="0">
                  <a:moveTo>
                    <a:pt x="0" y="65"/>
                  </a:moveTo>
                  <a:cubicBezTo>
                    <a:pt x="557" y="21"/>
                    <a:pt x="1117" y="-1"/>
                    <a:pt x="1677" y="-1"/>
                  </a:cubicBezTo>
                  <a:cubicBezTo>
                    <a:pt x="13606" y="0"/>
                    <a:pt x="23277" y="9670"/>
                    <a:pt x="23277" y="21600"/>
                  </a:cubicBezTo>
                  <a:cubicBezTo>
                    <a:pt x="23277" y="30892"/>
                    <a:pt x="17333" y="39143"/>
                    <a:pt x="8520" y="42087"/>
                  </a:cubicBezTo>
                </a:path>
                <a:path w="23277" h="42087" stroke="0" extrusionOk="0">
                  <a:moveTo>
                    <a:pt x="0" y="65"/>
                  </a:moveTo>
                  <a:cubicBezTo>
                    <a:pt x="557" y="21"/>
                    <a:pt x="1117" y="-1"/>
                    <a:pt x="1677" y="-1"/>
                  </a:cubicBezTo>
                  <a:cubicBezTo>
                    <a:pt x="13606" y="0"/>
                    <a:pt x="23277" y="9670"/>
                    <a:pt x="23277" y="21600"/>
                  </a:cubicBezTo>
                  <a:cubicBezTo>
                    <a:pt x="23277" y="30892"/>
                    <a:pt x="17333" y="39143"/>
                    <a:pt x="8520" y="42087"/>
                  </a:cubicBezTo>
                  <a:lnTo>
                    <a:pt x="1677" y="21600"/>
                  </a:lnTo>
                  <a:lnTo>
                    <a:pt x="0" y="65"/>
                  </a:lnTo>
                  <a:close/>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512" name="Text Box 44"/>
            <p:cNvSpPr txBox="1">
              <a:spLocks noChangeArrowheads="1"/>
            </p:cNvSpPr>
            <p:nvPr/>
          </p:nvSpPr>
          <p:spPr bwMode="auto">
            <a:xfrm>
              <a:off x="2647500" y="2159156"/>
              <a:ext cx="5307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aseline="30000">
                  <a:solidFill>
                    <a:schemeClr val="tx1"/>
                  </a:solidFill>
                  <a:latin typeface="Arial" charset="0"/>
                  <a:ea typeface="ＭＳ Ｐゴシック" charset="0"/>
                  <a:cs typeface="ＭＳ Ｐゴシック" charset="0"/>
                </a:defRPr>
              </a:lvl1pPr>
              <a:lvl2pPr marL="742950" indent="-285750" eaLnBrk="0" hangingPunct="0">
                <a:defRPr sz="2400" baseline="30000">
                  <a:solidFill>
                    <a:schemeClr val="tx1"/>
                  </a:solidFill>
                  <a:latin typeface="Arial" charset="0"/>
                  <a:ea typeface="ＭＳ Ｐゴシック" charset="0"/>
                </a:defRPr>
              </a:lvl2pPr>
              <a:lvl3pPr marL="1143000" indent="-228600" eaLnBrk="0" hangingPunct="0">
                <a:defRPr sz="2400" baseline="30000">
                  <a:solidFill>
                    <a:schemeClr val="tx1"/>
                  </a:solidFill>
                  <a:latin typeface="Arial" charset="0"/>
                  <a:ea typeface="ＭＳ Ｐゴシック" charset="0"/>
                </a:defRPr>
              </a:lvl3pPr>
              <a:lvl4pPr marL="1600200" indent="-228600" eaLnBrk="0" hangingPunct="0">
                <a:defRPr sz="2400" baseline="30000">
                  <a:solidFill>
                    <a:schemeClr val="tx1"/>
                  </a:solidFill>
                  <a:latin typeface="Arial" charset="0"/>
                  <a:ea typeface="ＭＳ Ｐゴシック" charset="0"/>
                </a:defRPr>
              </a:lvl4pPr>
              <a:lvl5pPr marL="2057400" indent="-228600" eaLnBrk="0" hangingPunct="0">
                <a:defRPr sz="2400" baseline="300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aseline="300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aseline="300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aseline="300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aseline="30000">
                  <a:solidFill>
                    <a:schemeClr val="tx1"/>
                  </a:solidFill>
                  <a:latin typeface="Arial" charset="0"/>
                  <a:ea typeface="ＭＳ Ｐゴシック" charset="0"/>
                </a:defRPr>
              </a:lvl9pPr>
            </a:lstStyle>
            <a:p>
              <a:pPr eaLnBrk="1" hangingPunct="1">
                <a:spcBef>
                  <a:spcPct val="50000"/>
                </a:spcBef>
              </a:pPr>
              <a:r>
                <a:rPr lang="en-US" sz="2000" baseline="0" dirty="0">
                  <a:latin typeface="+mn-lt"/>
                </a:rPr>
                <a:t>x 2</a:t>
              </a:r>
            </a:p>
          </p:txBody>
        </p:sp>
        <p:sp>
          <p:nvSpPr>
            <p:cNvPr id="95" name="Arc 37"/>
            <p:cNvSpPr>
              <a:spLocks/>
            </p:cNvSpPr>
            <p:nvPr/>
          </p:nvSpPr>
          <p:spPr bwMode="auto">
            <a:xfrm rot="460093">
              <a:off x="2352633" y="1998496"/>
              <a:ext cx="257175" cy="890588"/>
            </a:xfrm>
            <a:custGeom>
              <a:avLst/>
              <a:gdLst>
                <a:gd name="T0" fmla="*/ 0 w 23277"/>
                <a:gd name="T1" fmla="*/ 2147483647 h 42087"/>
                <a:gd name="T2" fmla="*/ 2147483647 w 23277"/>
                <a:gd name="T3" fmla="*/ 2147483647 h 42087"/>
                <a:gd name="T4" fmla="*/ 2147483647 w 23277"/>
                <a:gd name="T5" fmla="*/ 2147483647 h 42087"/>
                <a:gd name="T6" fmla="*/ 0 60000 65536"/>
                <a:gd name="T7" fmla="*/ 0 60000 65536"/>
                <a:gd name="T8" fmla="*/ 0 60000 65536"/>
                <a:gd name="T9" fmla="*/ 0 w 23277"/>
                <a:gd name="T10" fmla="*/ 0 h 42087"/>
                <a:gd name="T11" fmla="*/ 23277 w 23277"/>
                <a:gd name="T12" fmla="*/ 42087 h 42087"/>
              </a:gdLst>
              <a:ahLst/>
              <a:cxnLst>
                <a:cxn ang="T6">
                  <a:pos x="T0" y="T1"/>
                </a:cxn>
                <a:cxn ang="T7">
                  <a:pos x="T2" y="T3"/>
                </a:cxn>
                <a:cxn ang="T8">
                  <a:pos x="T4" y="T5"/>
                </a:cxn>
              </a:cxnLst>
              <a:rect l="T9" t="T10" r="T11" b="T12"/>
              <a:pathLst>
                <a:path w="23277" h="42087" fill="none" extrusionOk="0">
                  <a:moveTo>
                    <a:pt x="0" y="65"/>
                  </a:moveTo>
                  <a:cubicBezTo>
                    <a:pt x="557" y="21"/>
                    <a:pt x="1117" y="-1"/>
                    <a:pt x="1677" y="-1"/>
                  </a:cubicBezTo>
                  <a:cubicBezTo>
                    <a:pt x="13606" y="0"/>
                    <a:pt x="23277" y="9670"/>
                    <a:pt x="23277" y="21600"/>
                  </a:cubicBezTo>
                  <a:cubicBezTo>
                    <a:pt x="23277" y="30892"/>
                    <a:pt x="17333" y="39143"/>
                    <a:pt x="8520" y="42087"/>
                  </a:cubicBezTo>
                </a:path>
                <a:path w="23277" h="42087" stroke="0" extrusionOk="0">
                  <a:moveTo>
                    <a:pt x="0" y="65"/>
                  </a:moveTo>
                  <a:cubicBezTo>
                    <a:pt x="557" y="21"/>
                    <a:pt x="1117" y="-1"/>
                    <a:pt x="1677" y="-1"/>
                  </a:cubicBezTo>
                  <a:cubicBezTo>
                    <a:pt x="13606" y="0"/>
                    <a:pt x="23277" y="9670"/>
                    <a:pt x="23277" y="21600"/>
                  </a:cubicBezTo>
                  <a:cubicBezTo>
                    <a:pt x="23277" y="30892"/>
                    <a:pt x="17333" y="39143"/>
                    <a:pt x="8520" y="42087"/>
                  </a:cubicBezTo>
                  <a:lnTo>
                    <a:pt x="1677" y="21600"/>
                  </a:lnTo>
                  <a:lnTo>
                    <a:pt x="0" y="65"/>
                  </a:lnTo>
                  <a:close/>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6" name="Text Box 44"/>
            <p:cNvSpPr txBox="1">
              <a:spLocks noChangeArrowheads="1"/>
            </p:cNvSpPr>
            <p:nvPr/>
          </p:nvSpPr>
          <p:spPr bwMode="auto">
            <a:xfrm>
              <a:off x="1810514" y="2160509"/>
              <a:ext cx="5307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aseline="30000">
                  <a:solidFill>
                    <a:schemeClr val="tx1"/>
                  </a:solidFill>
                  <a:latin typeface="Arial" charset="0"/>
                  <a:ea typeface="ＭＳ Ｐゴシック" charset="0"/>
                  <a:cs typeface="ＭＳ Ｐゴシック" charset="0"/>
                </a:defRPr>
              </a:lvl1pPr>
              <a:lvl2pPr marL="742950" indent="-285750" eaLnBrk="0" hangingPunct="0">
                <a:defRPr sz="2400" baseline="30000">
                  <a:solidFill>
                    <a:schemeClr val="tx1"/>
                  </a:solidFill>
                  <a:latin typeface="Arial" charset="0"/>
                  <a:ea typeface="ＭＳ Ｐゴシック" charset="0"/>
                </a:defRPr>
              </a:lvl2pPr>
              <a:lvl3pPr marL="1143000" indent="-228600" eaLnBrk="0" hangingPunct="0">
                <a:defRPr sz="2400" baseline="30000">
                  <a:solidFill>
                    <a:schemeClr val="tx1"/>
                  </a:solidFill>
                  <a:latin typeface="Arial" charset="0"/>
                  <a:ea typeface="ＭＳ Ｐゴシック" charset="0"/>
                </a:defRPr>
              </a:lvl3pPr>
              <a:lvl4pPr marL="1600200" indent="-228600" eaLnBrk="0" hangingPunct="0">
                <a:defRPr sz="2400" baseline="30000">
                  <a:solidFill>
                    <a:schemeClr val="tx1"/>
                  </a:solidFill>
                  <a:latin typeface="Arial" charset="0"/>
                  <a:ea typeface="ＭＳ Ｐゴシック" charset="0"/>
                </a:defRPr>
              </a:lvl4pPr>
              <a:lvl5pPr marL="2057400" indent="-228600" eaLnBrk="0" hangingPunct="0">
                <a:defRPr sz="2400" baseline="300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aseline="300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aseline="300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aseline="300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aseline="30000">
                  <a:solidFill>
                    <a:schemeClr val="tx1"/>
                  </a:solidFill>
                  <a:latin typeface="Arial" charset="0"/>
                  <a:ea typeface="ＭＳ Ｐゴシック" charset="0"/>
                </a:defRPr>
              </a:lvl9pPr>
            </a:lstStyle>
            <a:p>
              <a:pPr eaLnBrk="1" hangingPunct="1">
                <a:spcBef>
                  <a:spcPct val="50000"/>
                </a:spcBef>
              </a:pPr>
              <a:r>
                <a:rPr lang="en-US" sz="2000" baseline="0" dirty="0">
                  <a:latin typeface="+mn-lt"/>
                </a:rPr>
                <a:t>x 2</a:t>
              </a:r>
            </a:p>
          </p:txBody>
        </p:sp>
      </p:grpSp>
      <p:grpSp>
        <p:nvGrpSpPr>
          <p:cNvPr id="20" name="Group 19"/>
          <p:cNvGrpSpPr/>
          <p:nvPr/>
        </p:nvGrpSpPr>
        <p:grpSpPr>
          <a:xfrm>
            <a:off x="1903308" y="3566859"/>
            <a:ext cx="1618230" cy="890589"/>
            <a:chOff x="1551768" y="3215319"/>
            <a:chExt cx="1618230" cy="890589"/>
          </a:xfrm>
        </p:grpSpPr>
        <p:sp>
          <p:nvSpPr>
            <p:cNvPr id="99" name="Arc 37"/>
            <p:cNvSpPr>
              <a:spLocks/>
            </p:cNvSpPr>
            <p:nvPr/>
          </p:nvSpPr>
          <p:spPr bwMode="auto">
            <a:xfrm rot="460093">
              <a:off x="1551768" y="3215320"/>
              <a:ext cx="257175" cy="890588"/>
            </a:xfrm>
            <a:custGeom>
              <a:avLst/>
              <a:gdLst>
                <a:gd name="T0" fmla="*/ 0 w 23277"/>
                <a:gd name="T1" fmla="*/ 2147483647 h 42087"/>
                <a:gd name="T2" fmla="*/ 2147483647 w 23277"/>
                <a:gd name="T3" fmla="*/ 2147483647 h 42087"/>
                <a:gd name="T4" fmla="*/ 2147483647 w 23277"/>
                <a:gd name="T5" fmla="*/ 2147483647 h 42087"/>
                <a:gd name="T6" fmla="*/ 0 60000 65536"/>
                <a:gd name="T7" fmla="*/ 0 60000 65536"/>
                <a:gd name="T8" fmla="*/ 0 60000 65536"/>
                <a:gd name="T9" fmla="*/ 0 w 23277"/>
                <a:gd name="T10" fmla="*/ 0 h 42087"/>
                <a:gd name="T11" fmla="*/ 23277 w 23277"/>
                <a:gd name="T12" fmla="*/ 42087 h 42087"/>
              </a:gdLst>
              <a:ahLst/>
              <a:cxnLst>
                <a:cxn ang="T6">
                  <a:pos x="T0" y="T1"/>
                </a:cxn>
                <a:cxn ang="T7">
                  <a:pos x="T2" y="T3"/>
                </a:cxn>
                <a:cxn ang="T8">
                  <a:pos x="T4" y="T5"/>
                </a:cxn>
              </a:cxnLst>
              <a:rect l="T9" t="T10" r="T11" b="T12"/>
              <a:pathLst>
                <a:path w="23277" h="42087" fill="none" extrusionOk="0">
                  <a:moveTo>
                    <a:pt x="0" y="65"/>
                  </a:moveTo>
                  <a:cubicBezTo>
                    <a:pt x="557" y="21"/>
                    <a:pt x="1117" y="-1"/>
                    <a:pt x="1677" y="-1"/>
                  </a:cubicBezTo>
                  <a:cubicBezTo>
                    <a:pt x="13606" y="0"/>
                    <a:pt x="23277" y="9670"/>
                    <a:pt x="23277" y="21600"/>
                  </a:cubicBezTo>
                  <a:cubicBezTo>
                    <a:pt x="23277" y="30892"/>
                    <a:pt x="17333" y="39143"/>
                    <a:pt x="8520" y="42087"/>
                  </a:cubicBezTo>
                </a:path>
                <a:path w="23277" h="42087" stroke="0" extrusionOk="0">
                  <a:moveTo>
                    <a:pt x="0" y="65"/>
                  </a:moveTo>
                  <a:cubicBezTo>
                    <a:pt x="557" y="21"/>
                    <a:pt x="1117" y="-1"/>
                    <a:pt x="1677" y="-1"/>
                  </a:cubicBezTo>
                  <a:cubicBezTo>
                    <a:pt x="13606" y="0"/>
                    <a:pt x="23277" y="9670"/>
                    <a:pt x="23277" y="21600"/>
                  </a:cubicBezTo>
                  <a:cubicBezTo>
                    <a:pt x="23277" y="30892"/>
                    <a:pt x="17333" y="39143"/>
                    <a:pt x="8520" y="42087"/>
                  </a:cubicBezTo>
                  <a:lnTo>
                    <a:pt x="1677" y="21600"/>
                  </a:lnTo>
                  <a:lnTo>
                    <a:pt x="0" y="65"/>
                  </a:lnTo>
                  <a:close/>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0" name="Text Box 44"/>
            <p:cNvSpPr txBox="1">
              <a:spLocks noChangeArrowheads="1"/>
            </p:cNvSpPr>
            <p:nvPr/>
          </p:nvSpPr>
          <p:spPr bwMode="auto">
            <a:xfrm>
              <a:off x="2639279" y="3375979"/>
              <a:ext cx="5307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aseline="30000">
                  <a:solidFill>
                    <a:schemeClr val="tx1"/>
                  </a:solidFill>
                  <a:latin typeface="Arial" charset="0"/>
                  <a:ea typeface="ＭＳ Ｐゴシック" charset="0"/>
                  <a:cs typeface="ＭＳ Ｐゴシック" charset="0"/>
                </a:defRPr>
              </a:lvl1pPr>
              <a:lvl2pPr marL="742950" indent="-285750" eaLnBrk="0" hangingPunct="0">
                <a:defRPr sz="2400" baseline="30000">
                  <a:solidFill>
                    <a:schemeClr val="tx1"/>
                  </a:solidFill>
                  <a:latin typeface="Arial" charset="0"/>
                  <a:ea typeface="ＭＳ Ｐゴシック" charset="0"/>
                </a:defRPr>
              </a:lvl2pPr>
              <a:lvl3pPr marL="1143000" indent="-228600" eaLnBrk="0" hangingPunct="0">
                <a:defRPr sz="2400" baseline="30000">
                  <a:solidFill>
                    <a:schemeClr val="tx1"/>
                  </a:solidFill>
                  <a:latin typeface="Arial" charset="0"/>
                  <a:ea typeface="ＭＳ Ｐゴシック" charset="0"/>
                </a:defRPr>
              </a:lvl3pPr>
              <a:lvl4pPr marL="1600200" indent="-228600" eaLnBrk="0" hangingPunct="0">
                <a:defRPr sz="2400" baseline="30000">
                  <a:solidFill>
                    <a:schemeClr val="tx1"/>
                  </a:solidFill>
                  <a:latin typeface="Arial" charset="0"/>
                  <a:ea typeface="ＭＳ Ｐゴシック" charset="0"/>
                </a:defRPr>
              </a:lvl4pPr>
              <a:lvl5pPr marL="2057400" indent="-228600" eaLnBrk="0" hangingPunct="0">
                <a:defRPr sz="2400" baseline="300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aseline="300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aseline="300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aseline="300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aseline="30000">
                  <a:solidFill>
                    <a:schemeClr val="tx1"/>
                  </a:solidFill>
                  <a:latin typeface="Arial" charset="0"/>
                  <a:ea typeface="ＭＳ Ｐゴシック" charset="0"/>
                </a:defRPr>
              </a:lvl9pPr>
            </a:lstStyle>
            <a:p>
              <a:pPr eaLnBrk="1" hangingPunct="1">
                <a:spcBef>
                  <a:spcPct val="50000"/>
                </a:spcBef>
              </a:pPr>
              <a:r>
                <a:rPr lang="en-US" sz="2000" baseline="0" dirty="0">
                  <a:latin typeface="+mn-lt"/>
                </a:rPr>
                <a:t>x 2</a:t>
              </a:r>
            </a:p>
          </p:txBody>
        </p:sp>
        <p:sp>
          <p:nvSpPr>
            <p:cNvPr id="101" name="Arc 37"/>
            <p:cNvSpPr>
              <a:spLocks/>
            </p:cNvSpPr>
            <p:nvPr/>
          </p:nvSpPr>
          <p:spPr bwMode="auto">
            <a:xfrm rot="460093">
              <a:off x="2344412" y="3215319"/>
              <a:ext cx="257175" cy="890588"/>
            </a:xfrm>
            <a:custGeom>
              <a:avLst/>
              <a:gdLst>
                <a:gd name="T0" fmla="*/ 0 w 23277"/>
                <a:gd name="T1" fmla="*/ 2147483647 h 42087"/>
                <a:gd name="T2" fmla="*/ 2147483647 w 23277"/>
                <a:gd name="T3" fmla="*/ 2147483647 h 42087"/>
                <a:gd name="T4" fmla="*/ 2147483647 w 23277"/>
                <a:gd name="T5" fmla="*/ 2147483647 h 42087"/>
                <a:gd name="T6" fmla="*/ 0 60000 65536"/>
                <a:gd name="T7" fmla="*/ 0 60000 65536"/>
                <a:gd name="T8" fmla="*/ 0 60000 65536"/>
                <a:gd name="T9" fmla="*/ 0 w 23277"/>
                <a:gd name="T10" fmla="*/ 0 h 42087"/>
                <a:gd name="T11" fmla="*/ 23277 w 23277"/>
                <a:gd name="T12" fmla="*/ 42087 h 42087"/>
              </a:gdLst>
              <a:ahLst/>
              <a:cxnLst>
                <a:cxn ang="T6">
                  <a:pos x="T0" y="T1"/>
                </a:cxn>
                <a:cxn ang="T7">
                  <a:pos x="T2" y="T3"/>
                </a:cxn>
                <a:cxn ang="T8">
                  <a:pos x="T4" y="T5"/>
                </a:cxn>
              </a:cxnLst>
              <a:rect l="T9" t="T10" r="T11" b="T12"/>
              <a:pathLst>
                <a:path w="23277" h="42087" fill="none" extrusionOk="0">
                  <a:moveTo>
                    <a:pt x="0" y="65"/>
                  </a:moveTo>
                  <a:cubicBezTo>
                    <a:pt x="557" y="21"/>
                    <a:pt x="1117" y="-1"/>
                    <a:pt x="1677" y="-1"/>
                  </a:cubicBezTo>
                  <a:cubicBezTo>
                    <a:pt x="13606" y="0"/>
                    <a:pt x="23277" y="9670"/>
                    <a:pt x="23277" y="21600"/>
                  </a:cubicBezTo>
                  <a:cubicBezTo>
                    <a:pt x="23277" y="30892"/>
                    <a:pt x="17333" y="39143"/>
                    <a:pt x="8520" y="42087"/>
                  </a:cubicBezTo>
                </a:path>
                <a:path w="23277" h="42087" stroke="0" extrusionOk="0">
                  <a:moveTo>
                    <a:pt x="0" y="65"/>
                  </a:moveTo>
                  <a:cubicBezTo>
                    <a:pt x="557" y="21"/>
                    <a:pt x="1117" y="-1"/>
                    <a:pt x="1677" y="-1"/>
                  </a:cubicBezTo>
                  <a:cubicBezTo>
                    <a:pt x="13606" y="0"/>
                    <a:pt x="23277" y="9670"/>
                    <a:pt x="23277" y="21600"/>
                  </a:cubicBezTo>
                  <a:cubicBezTo>
                    <a:pt x="23277" y="30892"/>
                    <a:pt x="17333" y="39143"/>
                    <a:pt x="8520" y="42087"/>
                  </a:cubicBezTo>
                  <a:lnTo>
                    <a:pt x="1677" y="21600"/>
                  </a:lnTo>
                  <a:lnTo>
                    <a:pt x="0" y="65"/>
                  </a:lnTo>
                  <a:close/>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 name="Text Box 44"/>
            <p:cNvSpPr txBox="1">
              <a:spLocks noChangeArrowheads="1"/>
            </p:cNvSpPr>
            <p:nvPr/>
          </p:nvSpPr>
          <p:spPr bwMode="auto">
            <a:xfrm>
              <a:off x="1802293" y="3377332"/>
              <a:ext cx="5307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aseline="30000">
                  <a:solidFill>
                    <a:schemeClr val="tx1"/>
                  </a:solidFill>
                  <a:latin typeface="Arial" charset="0"/>
                  <a:ea typeface="ＭＳ Ｐゴシック" charset="0"/>
                  <a:cs typeface="ＭＳ Ｐゴシック" charset="0"/>
                </a:defRPr>
              </a:lvl1pPr>
              <a:lvl2pPr marL="742950" indent="-285750" eaLnBrk="0" hangingPunct="0">
                <a:defRPr sz="2400" baseline="30000">
                  <a:solidFill>
                    <a:schemeClr val="tx1"/>
                  </a:solidFill>
                  <a:latin typeface="Arial" charset="0"/>
                  <a:ea typeface="ＭＳ Ｐゴシック" charset="0"/>
                </a:defRPr>
              </a:lvl2pPr>
              <a:lvl3pPr marL="1143000" indent="-228600" eaLnBrk="0" hangingPunct="0">
                <a:defRPr sz="2400" baseline="30000">
                  <a:solidFill>
                    <a:schemeClr val="tx1"/>
                  </a:solidFill>
                  <a:latin typeface="Arial" charset="0"/>
                  <a:ea typeface="ＭＳ Ｐゴシック" charset="0"/>
                </a:defRPr>
              </a:lvl3pPr>
              <a:lvl4pPr marL="1600200" indent="-228600" eaLnBrk="0" hangingPunct="0">
                <a:defRPr sz="2400" baseline="30000">
                  <a:solidFill>
                    <a:schemeClr val="tx1"/>
                  </a:solidFill>
                  <a:latin typeface="Arial" charset="0"/>
                  <a:ea typeface="ＭＳ Ｐゴシック" charset="0"/>
                </a:defRPr>
              </a:lvl4pPr>
              <a:lvl5pPr marL="2057400" indent="-228600" eaLnBrk="0" hangingPunct="0">
                <a:defRPr sz="2400" baseline="300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aseline="300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aseline="300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aseline="300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aseline="30000">
                  <a:solidFill>
                    <a:schemeClr val="tx1"/>
                  </a:solidFill>
                  <a:latin typeface="Arial" charset="0"/>
                  <a:ea typeface="ＭＳ Ｐゴシック" charset="0"/>
                </a:defRPr>
              </a:lvl9pPr>
            </a:lstStyle>
            <a:p>
              <a:pPr eaLnBrk="1" hangingPunct="1">
                <a:spcBef>
                  <a:spcPct val="50000"/>
                </a:spcBef>
              </a:pPr>
              <a:r>
                <a:rPr lang="en-US" sz="2000" baseline="0" dirty="0">
                  <a:latin typeface="+mn-lt"/>
                </a:rPr>
                <a:t>x 2</a:t>
              </a:r>
            </a:p>
          </p:txBody>
        </p:sp>
      </p:grpSp>
      <p:grpSp>
        <p:nvGrpSpPr>
          <p:cNvPr id="104" name="Group 103"/>
          <p:cNvGrpSpPr/>
          <p:nvPr/>
        </p:nvGrpSpPr>
        <p:grpSpPr>
          <a:xfrm>
            <a:off x="1963958" y="4895082"/>
            <a:ext cx="1618230" cy="890589"/>
            <a:chOff x="1551768" y="3215319"/>
            <a:chExt cx="1618230" cy="890589"/>
          </a:xfrm>
        </p:grpSpPr>
        <p:sp>
          <p:nvSpPr>
            <p:cNvPr id="105" name="Arc 37"/>
            <p:cNvSpPr>
              <a:spLocks/>
            </p:cNvSpPr>
            <p:nvPr/>
          </p:nvSpPr>
          <p:spPr bwMode="auto">
            <a:xfrm rot="460093">
              <a:off x="1551768" y="3215320"/>
              <a:ext cx="257175" cy="890588"/>
            </a:xfrm>
            <a:custGeom>
              <a:avLst/>
              <a:gdLst>
                <a:gd name="T0" fmla="*/ 0 w 23277"/>
                <a:gd name="T1" fmla="*/ 2147483647 h 42087"/>
                <a:gd name="T2" fmla="*/ 2147483647 w 23277"/>
                <a:gd name="T3" fmla="*/ 2147483647 h 42087"/>
                <a:gd name="T4" fmla="*/ 2147483647 w 23277"/>
                <a:gd name="T5" fmla="*/ 2147483647 h 42087"/>
                <a:gd name="T6" fmla="*/ 0 60000 65536"/>
                <a:gd name="T7" fmla="*/ 0 60000 65536"/>
                <a:gd name="T8" fmla="*/ 0 60000 65536"/>
                <a:gd name="T9" fmla="*/ 0 w 23277"/>
                <a:gd name="T10" fmla="*/ 0 h 42087"/>
                <a:gd name="T11" fmla="*/ 23277 w 23277"/>
                <a:gd name="T12" fmla="*/ 42087 h 42087"/>
              </a:gdLst>
              <a:ahLst/>
              <a:cxnLst>
                <a:cxn ang="T6">
                  <a:pos x="T0" y="T1"/>
                </a:cxn>
                <a:cxn ang="T7">
                  <a:pos x="T2" y="T3"/>
                </a:cxn>
                <a:cxn ang="T8">
                  <a:pos x="T4" y="T5"/>
                </a:cxn>
              </a:cxnLst>
              <a:rect l="T9" t="T10" r="T11" b="T12"/>
              <a:pathLst>
                <a:path w="23277" h="42087" fill="none" extrusionOk="0">
                  <a:moveTo>
                    <a:pt x="0" y="65"/>
                  </a:moveTo>
                  <a:cubicBezTo>
                    <a:pt x="557" y="21"/>
                    <a:pt x="1117" y="-1"/>
                    <a:pt x="1677" y="-1"/>
                  </a:cubicBezTo>
                  <a:cubicBezTo>
                    <a:pt x="13606" y="0"/>
                    <a:pt x="23277" y="9670"/>
                    <a:pt x="23277" y="21600"/>
                  </a:cubicBezTo>
                  <a:cubicBezTo>
                    <a:pt x="23277" y="30892"/>
                    <a:pt x="17333" y="39143"/>
                    <a:pt x="8520" y="42087"/>
                  </a:cubicBezTo>
                </a:path>
                <a:path w="23277" h="42087" stroke="0" extrusionOk="0">
                  <a:moveTo>
                    <a:pt x="0" y="65"/>
                  </a:moveTo>
                  <a:cubicBezTo>
                    <a:pt x="557" y="21"/>
                    <a:pt x="1117" y="-1"/>
                    <a:pt x="1677" y="-1"/>
                  </a:cubicBezTo>
                  <a:cubicBezTo>
                    <a:pt x="13606" y="0"/>
                    <a:pt x="23277" y="9670"/>
                    <a:pt x="23277" y="21600"/>
                  </a:cubicBezTo>
                  <a:cubicBezTo>
                    <a:pt x="23277" y="30892"/>
                    <a:pt x="17333" y="39143"/>
                    <a:pt x="8520" y="42087"/>
                  </a:cubicBezTo>
                  <a:lnTo>
                    <a:pt x="1677" y="21600"/>
                  </a:lnTo>
                  <a:lnTo>
                    <a:pt x="0" y="65"/>
                  </a:lnTo>
                  <a:close/>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6" name="Text Box 44"/>
            <p:cNvSpPr txBox="1">
              <a:spLocks noChangeArrowheads="1"/>
            </p:cNvSpPr>
            <p:nvPr/>
          </p:nvSpPr>
          <p:spPr bwMode="auto">
            <a:xfrm>
              <a:off x="2639279" y="3375979"/>
              <a:ext cx="5307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aseline="30000">
                  <a:solidFill>
                    <a:schemeClr val="tx1"/>
                  </a:solidFill>
                  <a:latin typeface="Arial" charset="0"/>
                  <a:ea typeface="ＭＳ Ｐゴシック" charset="0"/>
                  <a:cs typeface="ＭＳ Ｐゴシック" charset="0"/>
                </a:defRPr>
              </a:lvl1pPr>
              <a:lvl2pPr marL="742950" indent="-285750" eaLnBrk="0" hangingPunct="0">
                <a:defRPr sz="2400" baseline="30000">
                  <a:solidFill>
                    <a:schemeClr val="tx1"/>
                  </a:solidFill>
                  <a:latin typeface="Arial" charset="0"/>
                  <a:ea typeface="ＭＳ Ｐゴシック" charset="0"/>
                </a:defRPr>
              </a:lvl2pPr>
              <a:lvl3pPr marL="1143000" indent="-228600" eaLnBrk="0" hangingPunct="0">
                <a:defRPr sz="2400" baseline="30000">
                  <a:solidFill>
                    <a:schemeClr val="tx1"/>
                  </a:solidFill>
                  <a:latin typeface="Arial" charset="0"/>
                  <a:ea typeface="ＭＳ Ｐゴシック" charset="0"/>
                </a:defRPr>
              </a:lvl3pPr>
              <a:lvl4pPr marL="1600200" indent="-228600" eaLnBrk="0" hangingPunct="0">
                <a:defRPr sz="2400" baseline="30000">
                  <a:solidFill>
                    <a:schemeClr val="tx1"/>
                  </a:solidFill>
                  <a:latin typeface="Arial" charset="0"/>
                  <a:ea typeface="ＭＳ Ｐゴシック" charset="0"/>
                </a:defRPr>
              </a:lvl4pPr>
              <a:lvl5pPr marL="2057400" indent="-228600" eaLnBrk="0" hangingPunct="0">
                <a:defRPr sz="2400" baseline="300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aseline="300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aseline="300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aseline="300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aseline="30000">
                  <a:solidFill>
                    <a:schemeClr val="tx1"/>
                  </a:solidFill>
                  <a:latin typeface="Arial" charset="0"/>
                  <a:ea typeface="ＭＳ Ｐゴシック" charset="0"/>
                </a:defRPr>
              </a:lvl9pPr>
            </a:lstStyle>
            <a:p>
              <a:pPr eaLnBrk="1" hangingPunct="1">
                <a:spcBef>
                  <a:spcPct val="50000"/>
                </a:spcBef>
              </a:pPr>
              <a:r>
                <a:rPr lang="en-US" sz="2000" baseline="0" dirty="0">
                  <a:latin typeface="+mn-lt"/>
                </a:rPr>
                <a:t>x 2</a:t>
              </a:r>
            </a:p>
          </p:txBody>
        </p:sp>
        <p:sp>
          <p:nvSpPr>
            <p:cNvPr id="107" name="Arc 37"/>
            <p:cNvSpPr>
              <a:spLocks/>
            </p:cNvSpPr>
            <p:nvPr/>
          </p:nvSpPr>
          <p:spPr bwMode="auto">
            <a:xfrm rot="460093">
              <a:off x="2344412" y="3215319"/>
              <a:ext cx="257175" cy="890588"/>
            </a:xfrm>
            <a:custGeom>
              <a:avLst/>
              <a:gdLst>
                <a:gd name="T0" fmla="*/ 0 w 23277"/>
                <a:gd name="T1" fmla="*/ 2147483647 h 42087"/>
                <a:gd name="T2" fmla="*/ 2147483647 w 23277"/>
                <a:gd name="T3" fmla="*/ 2147483647 h 42087"/>
                <a:gd name="T4" fmla="*/ 2147483647 w 23277"/>
                <a:gd name="T5" fmla="*/ 2147483647 h 42087"/>
                <a:gd name="T6" fmla="*/ 0 60000 65536"/>
                <a:gd name="T7" fmla="*/ 0 60000 65536"/>
                <a:gd name="T8" fmla="*/ 0 60000 65536"/>
                <a:gd name="T9" fmla="*/ 0 w 23277"/>
                <a:gd name="T10" fmla="*/ 0 h 42087"/>
                <a:gd name="T11" fmla="*/ 23277 w 23277"/>
                <a:gd name="T12" fmla="*/ 42087 h 42087"/>
              </a:gdLst>
              <a:ahLst/>
              <a:cxnLst>
                <a:cxn ang="T6">
                  <a:pos x="T0" y="T1"/>
                </a:cxn>
                <a:cxn ang="T7">
                  <a:pos x="T2" y="T3"/>
                </a:cxn>
                <a:cxn ang="T8">
                  <a:pos x="T4" y="T5"/>
                </a:cxn>
              </a:cxnLst>
              <a:rect l="T9" t="T10" r="T11" b="T12"/>
              <a:pathLst>
                <a:path w="23277" h="42087" fill="none" extrusionOk="0">
                  <a:moveTo>
                    <a:pt x="0" y="65"/>
                  </a:moveTo>
                  <a:cubicBezTo>
                    <a:pt x="557" y="21"/>
                    <a:pt x="1117" y="-1"/>
                    <a:pt x="1677" y="-1"/>
                  </a:cubicBezTo>
                  <a:cubicBezTo>
                    <a:pt x="13606" y="0"/>
                    <a:pt x="23277" y="9670"/>
                    <a:pt x="23277" y="21600"/>
                  </a:cubicBezTo>
                  <a:cubicBezTo>
                    <a:pt x="23277" y="30892"/>
                    <a:pt x="17333" y="39143"/>
                    <a:pt x="8520" y="42087"/>
                  </a:cubicBezTo>
                </a:path>
                <a:path w="23277" h="42087" stroke="0" extrusionOk="0">
                  <a:moveTo>
                    <a:pt x="0" y="65"/>
                  </a:moveTo>
                  <a:cubicBezTo>
                    <a:pt x="557" y="21"/>
                    <a:pt x="1117" y="-1"/>
                    <a:pt x="1677" y="-1"/>
                  </a:cubicBezTo>
                  <a:cubicBezTo>
                    <a:pt x="13606" y="0"/>
                    <a:pt x="23277" y="9670"/>
                    <a:pt x="23277" y="21600"/>
                  </a:cubicBezTo>
                  <a:cubicBezTo>
                    <a:pt x="23277" y="30892"/>
                    <a:pt x="17333" y="39143"/>
                    <a:pt x="8520" y="42087"/>
                  </a:cubicBezTo>
                  <a:lnTo>
                    <a:pt x="1677" y="21600"/>
                  </a:lnTo>
                  <a:lnTo>
                    <a:pt x="0" y="65"/>
                  </a:lnTo>
                  <a:close/>
                </a:path>
              </a:pathLst>
            </a:custGeom>
            <a:noFill/>
            <a:ln w="28575"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8" name="Text Box 44"/>
            <p:cNvSpPr txBox="1">
              <a:spLocks noChangeArrowheads="1"/>
            </p:cNvSpPr>
            <p:nvPr/>
          </p:nvSpPr>
          <p:spPr bwMode="auto">
            <a:xfrm>
              <a:off x="1802293" y="3377332"/>
              <a:ext cx="5307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aseline="30000">
                  <a:solidFill>
                    <a:schemeClr val="tx1"/>
                  </a:solidFill>
                  <a:latin typeface="Arial" charset="0"/>
                  <a:ea typeface="ＭＳ Ｐゴシック" charset="0"/>
                  <a:cs typeface="ＭＳ Ｐゴシック" charset="0"/>
                </a:defRPr>
              </a:lvl1pPr>
              <a:lvl2pPr marL="742950" indent="-285750" eaLnBrk="0" hangingPunct="0">
                <a:defRPr sz="2400" baseline="30000">
                  <a:solidFill>
                    <a:schemeClr val="tx1"/>
                  </a:solidFill>
                  <a:latin typeface="Arial" charset="0"/>
                  <a:ea typeface="ＭＳ Ｐゴシック" charset="0"/>
                </a:defRPr>
              </a:lvl2pPr>
              <a:lvl3pPr marL="1143000" indent="-228600" eaLnBrk="0" hangingPunct="0">
                <a:defRPr sz="2400" baseline="30000">
                  <a:solidFill>
                    <a:schemeClr val="tx1"/>
                  </a:solidFill>
                  <a:latin typeface="Arial" charset="0"/>
                  <a:ea typeface="ＭＳ Ｐゴシック" charset="0"/>
                </a:defRPr>
              </a:lvl3pPr>
              <a:lvl4pPr marL="1600200" indent="-228600" eaLnBrk="0" hangingPunct="0">
                <a:defRPr sz="2400" baseline="30000">
                  <a:solidFill>
                    <a:schemeClr val="tx1"/>
                  </a:solidFill>
                  <a:latin typeface="Arial" charset="0"/>
                  <a:ea typeface="ＭＳ Ｐゴシック" charset="0"/>
                </a:defRPr>
              </a:lvl4pPr>
              <a:lvl5pPr marL="2057400" indent="-228600" eaLnBrk="0" hangingPunct="0">
                <a:defRPr sz="2400" baseline="300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baseline="300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baseline="300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baseline="300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baseline="30000">
                  <a:solidFill>
                    <a:schemeClr val="tx1"/>
                  </a:solidFill>
                  <a:latin typeface="Arial" charset="0"/>
                  <a:ea typeface="ＭＳ Ｐゴシック" charset="0"/>
                </a:defRPr>
              </a:lvl9pPr>
            </a:lstStyle>
            <a:p>
              <a:pPr eaLnBrk="1" hangingPunct="1">
                <a:spcBef>
                  <a:spcPct val="50000"/>
                </a:spcBef>
              </a:pPr>
              <a:r>
                <a:rPr lang="en-US" sz="2000" baseline="0" dirty="0">
                  <a:latin typeface="+mn-lt"/>
                </a:rPr>
                <a:t>x 2</a:t>
              </a:r>
            </a:p>
          </p:txBody>
        </p:sp>
      </p:grpSp>
    </p:spTree>
    <p:extLst>
      <p:ext uri="{BB962C8B-B14F-4D97-AF65-F5344CB8AC3E}">
        <p14:creationId xmlns:p14="http://schemas.microsoft.com/office/powerpoint/2010/main" val="2429417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2897" y="274638"/>
            <a:ext cx="7940502" cy="726421"/>
          </a:xfrm>
        </p:spPr>
        <p:txBody>
          <a:bodyPr>
            <a:normAutofit/>
          </a:bodyPr>
          <a:lstStyle/>
          <a:p>
            <a:r>
              <a:rPr lang="en-US" dirty="0" smtClean="0"/>
              <a:t>Lens for Watching the Video</a:t>
            </a:r>
            <a:endParaRPr lang="en-US" dirty="0"/>
          </a:p>
        </p:txBody>
      </p:sp>
      <p:sp>
        <p:nvSpPr>
          <p:cNvPr id="3" name="Content Placeholder 2"/>
          <p:cNvSpPr>
            <a:spLocks noGrp="1"/>
          </p:cNvSpPr>
          <p:nvPr>
            <p:ph idx="1"/>
          </p:nvPr>
        </p:nvSpPr>
        <p:spPr>
          <a:xfrm>
            <a:off x="1225175" y="1374589"/>
            <a:ext cx="7712823" cy="3104501"/>
          </a:xfrm>
          <a:noFill/>
        </p:spPr>
        <p:txBody>
          <a:bodyPr>
            <a:noAutofit/>
          </a:bodyPr>
          <a:lstStyle/>
          <a:p>
            <a:pPr marL="0" indent="0">
              <a:spcAft>
                <a:spcPts val="1200"/>
              </a:spcAft>
              <a:buNone/>
            </a:pPr>
            <a:r>
              <a:rPr lang="en-US" b="1" i="1" dirty="0" smtClean="0">
                <a:solidFill>
                  <a:srgbClr val="000000"/>
                </a:solidFill>
                <a:cs typeface="Verdana"/>
              </a:rPr>
              <a:t>As you watch the video </a:t>
            </a:r>
          </a:p>
          <a:p>
            <a:pPr marL="573088" indent="-344488">
              <a:spcAft>
                <a:spcPts val="1200"/>
              </a:spcAft>
            </a:pPr>
            <a:r>
              <a:rPr lang="en-US" dirty="0">
                <a:solidFill>
                  <a:srgbClr val="000000"/>
                </a:solidFill>
                <a:cs typeface="Verdana"/>
              </a:rPr>
              <a:t>Identify the mathematical insights that surfaced for </a:t>
            </a:r>
            <a:r>
              <a:rPr lang="en-US" dirty="0" smtClean="0">
                <a:solidFill>
                  <a:srgbClr val="000000"/>
                </a:solidFill>
                <a:cs typeface="Verdana"/>
              </a:rPr>
              <a:t>students, and</a:t>
            </a:r>
          </a:p>
          <a:p>
            <a:pPr marL="573088" indent="-344488">
              <a:spcAft>
                <a:spcPts val="1200"/>
              </a:spcAft>
            </a:pPr>
            <a:r>
              <a:rPr lang="en-US" dirty="0" smtClean="0">
                <a:solidFill>
                  <a:srgbClr val="000000"/>
                </a:solidFill>
                <a:cs typeface="Verdana"/>
              </a:rPr>
              <a:t>Make note of what the teacher does to support student learning of mathematics.</a:t>
            </a:r>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0931" y="6431456"/>
            <a:ext cx="1776807" cy="297208"/>
          </a:xfrm>
          <a:prstGeom prst="rect">
            <a:avLst/>
          </a:prstGeom>
        </p:spPr>
      </p:pic>
    </p:spTree>
    <p:extLst>
      <p:ext uri="{BB962C8B-B14F-4D97-AF65-F5344CB8AC3E}">
        <p14:creationId xmlns:p14="http://schemas.microsoft.com/office/powerpoint/2010/main" val="297773663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29272" y="1317340"/>
            <a:ext cx="6312418" cy="2446824"/>
          </a:xfrm>
          <a:prstGeom prst="rect">
            <a:avLst/>
          </a:prstGeom>
          <a:solidFill>
            <a:srgbClr val="DCE6F2"/>
          </a:solidFill>
          <a:ln w="19050" cmpd="sng">
            <a:solidFill>
              <a:srgbClr val="0000FF"/>
            </a:solidFill>
          </a:ln>
        </p:spPr>
        <p:txBody>
          <a:bodyPr wrap="square" rtlCol="0">
            <a:spAutoFit/>
          </a:bodyPr>
          <a:lstStyle/>
          <a:p>
            <a:pPr algn="ctr"/>
            <a:endParaRPr lang="en-US" sz="3200" b="1" dirty="0" smtClean="0"/>
          </a:p>
          <a:p>
            <a:pPr algn="ctr">
              <a:spcAft>
                <a:spcPts val="1800"/>
              </a:spcAft>
            </a:pPr>
            <a:r>
              <a:rPr lang="en-US" sz="3200" b="1" dirty="0" smtClean="0"/>
              <a:t>Watch </a:t>
            </a:r>
            <a:r>
              <a:rPr lang="en-US" sz="3200" b="1" dirty="0"/>
              <a:t>the </a:t>
            </a:r>
            <a:r>
              <a:rPr lang="en-US" sz="3200" b="1" dirty="0" smtClean="0"/>
              <a:t>Video </a:t>
            </a:r>
          </a:p>
          <a:p>
            <a:pPr algn="ctr">
              <a:spcAft>
                <a:spcPts val="1200"/>
              </a:spcAft>
            </a:pPr>
            <a:r>
              <a:rPr lang="en-US" sz="3200" b="1" dirty="0" smtClean="0"/>
              <a:t>“Multiplication Strings” </a:t>
            </a:r>
          </a:p>
          <a:p>
            <a:pPr algn="ctr">
              <a:spcAft>
                <a:spcPts val="1800"/>
              </a:spcAft>
            </a:pPr>
            <a:endParaRPr lang="en-US" sz="3200" b="1" dirty="0"/>
          </a:p>
        </p:txBody>
      </p:sp>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0931" y="6431456"/>
            <a:ext cx="1776807" cy="297208"/>
          </a:xfrm>
          <a:prstGeom prst="rect">
            <a:avLst/>
          </a:prstGeom>
        </p:spPr>
      </p:pic>
    </p:spTree>
    <p:extLst>
      <p:ext uri="{BB962C8B-B14F-4D97-AF65-F5344CB8AC3E}">
        <p14:creationId xmlns:p14="http://schemas.microsoft.com/office/powerpoint/2010/main" val="41962594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74638"/>
            <a:ext cx="7940502" cy="689281"/>
          </a:xfrm>
        </p:spPr>
        <p:txBody>
          <a:bodyPr>
            <a:normAutofit/>
          </a:bodyPr>
          <a:lstStyle/>
          <a:p>
            <a:r>
              <a:rPr lang="en-US" sz="3200" dirty="0" smtClean="0"/>
              <a:t>Discussing Student Learning of Mathematics</a:t>
            </a:r>
            <a:endParaRPr lang="en-US" sz="3200" dirty="0"/>
          </a:p>
        </p:txBody>
      </p:sp>
      <p:sp>
        <p:nvSpPr>
          <p:cNvPr id="3" name="Content Placeholder 2"/>
          <p:cNvSpPr>
            <a:spLocks noGrp="1"/>
          </p:cNvSpPr>
          <p:nvPr>
            <p:ph idx="1"/>
          </p:nvPr>
        </p:nvSpPr>
        <p:spPr>
          <a:xfrm>
            <a:off x="1270065" y="1268410"/>
            <a:ext cx="7223323" cy="3925142"/>
          </a:xfrm>
        </p:spPr>
        <p:txBody>
          <a:bodyPr>
            <a:noAutofit/>
          </a:bodyPr>
          <a:lstStyle/>
          <a:p>
            <a:pPr marL="0" indent="0">
              <a:spcAft>
                <a:spcPts val="1800"/>
              </a:spcAft>
              <a:buNone/>
            </a:pPr>
            <a:r>
              <a:rPr lang="en-US" sz="3000" dirty="0" smtClean="0">
                <a:solidFill>
                  <a:srgbClr val="000000"/>
                </a:solidFill>
                <a:cs typeface="Calibri"/>
              </a:rPr>
              <a:t>Turn and Talk:</a:t>
            </a:r>
          </a:p>
          <a:p>
            <a:pPr marL="514350" indent="-514350">
              <a:spcAft>
                <a:spcPts val="1800"/>
              </a:spcAft>
              <a:buFont typeface="+mj-lt"/>
              <a:buAutoNum type="arabicPeriod"/>
            </a:pPr>
            <a:r>
              <a:rPr lang="en-US" sz="3000" dirty="0" smtClean="0">
                <a:solidFill>
                  <a:srgbClr val="000000"/>
                </a:solidFill>
                <a:cs typeface="Calibri"/>
              </a:rPr>
              <a:t>What mathematical insights surfaced for students?</a:t>
            </a:r>
          </a:p>
          <a:p>
            <a:pPr marL="514350" indent="-514350">
              <a:spcAft>
                <a:spcPts val="1800"/>
              </a:spcAft>
              <a:buFont typeface="+mj-lt"/>
              <a:buAutoNum type="arabicPeriod"/>
            </a:pPr>
            <a:r>
              <a:rPr lang="en-US" sz="3000" dirty="0" smtClean="0">
                <a:solidFill>
                  <a:srgbClr val="000000"/>
                </a:solidFill>
                <a:cs typeface="Calibri"/>
              </a:rPr>
              <a:t>In what ways did the teacher </a:t>
            </a:r>
            <a:r>
              <a:rPr lang="en-US" sz="3000" dirty="0" smtClean="0">
                <a:solidFill>
                  <a:srgbClr val="000000"/>
                </a:solidFill>
                <a:cs typeface="Calibri"/>
              </a:rPr>
              <a:t>advance </a:t>
            </a:r>
            <a:r>
              <a:rPr lang="en-US" sz="3000" dirty="0" smtClean="0">
                <a:solidFill>
                  <a:srgbClr val="000000"/>
                </a:solidFill>
                <a:cs typeface="Calibri"/>
              </a:rPr>
              <a:t>student understanding toward the learning goals for the lesson? </a:t>
            </a:r>
            <a:endParaRPr lang="en-US" sz="3000" dirty="0" smtClean="0">
              <a:solidFill>
                <a:srgbClr val="FF0000"/>
              </a:solidFill>
              <a:cs typeface="Calibri"/>
            </a:endParaRPr>
          </a:p>
        </p:txBody>
      </p:sp>
    </p:spTree>
    <p:extLst>
      <p:ext uri="{BB962C8B-B14F-4D97-AF65-F5344CB8AC3E}">
        <p14:creationId xmlns:p14="http://schemas.microsoft.com/office/powerpoint/2010/main" val="17749841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rgbClr val="004080"/>
          </a:solidFill>
          <a:ln>
            <a:noFill/>
          </a:ln>
          <a:effectLst>
            <a:outerShdw blurRad="50800" dist="38100" dir="2700000">
              <a:srgbClr val="000000">
                <a:alpha val="43000"/>
              </a:srgbClr>
            </a:outerShdw>
          </a:effectLst>
        </p:spPr>
        <p:txBody>
          <a:bodyPr anchor="t">
            <a:noAutofit/>
          </a:bodyPr>
          <a:lstStyle/>
          <a:p>
            <a:pPr algn="ctr"/>
            <a:endParaRPr lang="en-US" sz="4000" i="1" dirty="0" smtClean="0">
              <a:solidFill>
                <a:schemeClr val="bg1"/>
              </a:solidFill>
              <a:cs typeface="Calibri"/>
            </a:endParaRPr>
          </a:p>
          <a:p>
            <a:pPr marL="568325" defTabSz="511175"/>
            <a:r>
              <a:rPr lang="en-US" sz="4000" i="1" dirty="0" smtClean="0">
                <a:solidFill>
                  <a:schemeClr val="bg1"/>
                </a:solidFill>
                <a:cs typeface="Calibri"/>
              </a:rPr>
              <a:t>A </a:t>
            </a:r>
            <a:r>
              <a:rPr lang="en-US" sz="4000" i="1" dirty="0" smtClean="0">
                <a:solidFill>
                  <a:schemeClr val="bg1"/>
                </a:solidFill>
                <a:cs typeface="Calibri"/>
              </a:rPr>
              <a:t>Look </a:t>
            </a:r>
            <a:r>
              <a:rPr lang="en-US" sz="4000" i="1" dirty="0" smtClean="0">
                <a:solidFill>
                  <a:schemeClr val="bg1"/>
                </a:solidFill>
                <a:cs typeface="Calibri"/>
              </a:rPr>
              <a:t>at the</a:t>
            </a:r>
          </a:p>
          <a:p>
            <a:pPr marL="568325" defTabSz="511175"/>
            <a:r>
              <a:rPr lang="en-US" sz="4000" i="1" dirty="0" smtClean="0">
                <a:solidFill>
                  <a:schemeClr val="bg1"/>
                </a:solidFill>
                <a:cs typeface="Calibri"/>
              </a:rPr>
              <a:t>Effective Mathematics </a:t>
            </a:r>
          </a:p>
          <a:p>
            <a:pPr marL="568325" defTabSz="511175"/>
            <a:r>
              <a:rPr lang="en-US" sz="4000" i="1" dirty="0" smtClean="0">
                <a:solidFill>
                  <a:schemeClr val="bg1"/>
                </a:solidFill>
                <a:cs typeface="Calibri"/>
              </a:rPr>
              <a:t>Teaching Practices</a:t>
            </a:r>
          </a:p>
        </p:txBody>
      </p:sp>
      <p:pic>
        <p:nvPicPr>
          <p:cNvPr id="3" name="Picture 2" descr="14861 principles to action cover.ps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48152">
            <a:off x="7060092" y="2118938"/>
            <a:ext cx="1251432" cy="1782992"/>
          </a:xfrm>
          <a:prstGeom prst="rect">
            <a:avLst/>
          </a:prstGeom>
          <a:ln w="6350" cmpd="sng">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23264419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14874"/>
            <a:ext cx="7940502" cy="681597"/>
          </a:xfrm>
        </p:spPr>
        <p:txBody>
          <a:bodyPr>
            <a:normAutofit/>
          </a:bodyPr>
          <a:lstStyle/>
          <a:p>
            <a:r>
              <a:rPr lang="en-US" sz="3200" dirty="0" smtClean="0"/>
              <a:t>Effective Mathematics Teaching Practices</a:t>
            </a:r>
            <a:endParaRPr lang="en-US" sz="3200" dirty="0"/>
          </a:p>
        </p:txBody>
      </p:sp>
      <p:sp>
        <p:nvSpPr>
          <p:cNvPr id="3" name="Content Placeholder 2"/>
          <p:cNvSpPr>
            <a:spLocks noGrp="1"/>
          </p:cNvSpPr>
          <p:nvPr>
            <p:ph idx="1"/>
          </p:nvPr>
        </p:nvSpPr>
        <p:spPr>
          <a:xfrm>
            <a:off x="1172992" y="1074174"/>
            <a:ext cx="7866526" cy="4946420"/>
          </a:xfrm>
        </p:spPr>
        <p:txBody>
          <a:bodyPr>
            <a:noAutofit/>
          </a:bodyPr>
          <a:lstStyle/>
          <a:p>
            <a:pPr marL="409575" lvl="0" indent="-409575">
              <a:spcBef>
                <a:spcPts val="900"/>
              </a:spcBef>
              <a:spcAft>
                <a:spcPts val="600"/>
              </a:spcAft>
              <a:buFont typeface="+mj-lt"/>
              <a:buAutoNum type="arabicPeriod"/>
            </a:pPr>
            <a:r>
              <a:rPr lang="en-US" sz="2500" dirty="0">
                <a:solidFill>
                  <a:srgbClr val="000000"/>
                </a:solidFill>
                <a:cs typeface="Verdana"/>
              </a:rPr>
              <a:t>Establish mathematics </a:t>
            </a:r>
            <a:r>
              <a:rPr lang="en-US" sz="2500" b="1" dirty="0">
                <a:solidFill>
                  <a:srgbClr val="0000FF"/>
                </a:solidFill>
                <a:cs typeface="Verdana"/>
              </a:rPr>
              <a:t>goals</a:t>
            </a:r>
            <a:r>
              <a:rPr lang="en-US" sz="2500" dirty="0">
                <a:solidFill>
                  <a:srgbClr val="0000FF"/>
                </a:solidFill>
                <a:cs typeface="Verdana"/>
              </a:rPr>
              <a:t> </a:t>
            </a:r>
            <a:r>
              <a:rPr lang="en-US" sz="2500" dirty="0">
                <a:solidFill>
                  <a:srgbClr val="000000"/>
                </a:solidFill>
                <a:cs typeface="Verdana"/>
              </a:rPr>
              <a:t>to focus learning.</a:t>
            </a:r>
          </a:p>
          <a:p>
            <a:pPr marL="409575" lvl="0" indent="-409575">
              <a:spcBef>
                <a:spcPts val="900"/>
              </a:spcBef>
              <a:spcAft>
                <a:spcPts val="600"/>
              </a:spcAft>
              <a:buFont typeface="+mj-lt"/>
              <a:buAutoNum type="arabicPeriod"/>
            </a:pPr>
            <a:r>
              <a:rPr lang="en-US" sz="2500" dirty="0">
                <a:solidFill>
                  <a:srgbClr val="000000"/>
                </a:solidFill>
                <a:cs typeface="Verdana"/>
              </a:rPr>
              <a:t>Implement </a:t>
            </a:r>
            <a:r>
              <a:rPr lang="en-US" sz="2500" b="1" dirty="0">
                <a:solidFill>
                  <a:srgbClr val="0000FF"/>
                </a:solidFill>
                <a:cs typeface="Verdana"/>
              </a:rPr>
              <a:t>tasks</a:t>
            </a:r>
            <a:r>
              <a:rPr lang="en-US" sz="2500" dirty="0">
                <a:solidFill>
                  <a:srgbClr val="0000FF"/>
                </a:solidFill>
                <a:cs typeface="Verdana"/>
              </a:rPr>
              <a:t> </a:t>
            </a:r>
            <a:r>
              <a:rPr lang="en-US" sz="2500" dirty="0">
                <a:solidFill>
                  <a:srgbClr val="000000"/>
                </a:solidFill>
                <a:cs typeface="Verdana"/>
              </a:rPr>
              <a:t>that promote reasoning </a:t>
            </a:r>
            <a:r>
              <a:rPr lang="en-US" sz="2500" dirty="0" smtClean="0">
                <a:solidFill>
                  <a:srgbClr val="000000"/>
                </a:solidFill>
                <a:cs typeface="Verdana"/>
              </a:rPr>
              <a:t>and problem </a:t>
            </a:r>
            <a:r>
              <a:rPr lang="en-US" sz="2500" dirty="0">
                <a:solidFill>
                  <a:srgbClr val="000000"/>
                </a:solidFill>
                <a:cs typeface="Verdana"/>
              </a:rPr>
              <a:t>solving. </a:t>
            </a:r>
          </a:p>
          <a:p>
            <a:pPr marL="409575" lvl="0" indent="-409575">
              <a:spcBef>
                <a:spcPts val="900"/>
              </a:spcBef>
              <a:spcAft>
                <a:spcPts val="600"/>
              </a:spcAft>
              <a:buFont typeface="+mj-lt"/>
              <a:buAutoNum type="arabicPeriod"/>
            </a:pPr>
            <a:r>
              <a:rPr lang="en-US" sz="2500" dirty="0">
                <a:solidFill>
                  <a:srgbClr val="000000"/>
                </a:solidFill>
                <a:cs typeface="Verdana"/>
              </a:rPr>
              <a:t>Use and connect mathematical </a:t>
            </a:r>
            <a:r>
              <a:rPr lang="en-US" sz="2500" b="1" dirty="0">
                <a:solidFill>
                  <a:srgbClr val="0000FF"/>
                </a:solidFill>
                <a:cs typeface="Verdana"/>
              </a:rPr>
              <a:t>representations</a:t>
            </a:r>
            <a:r>
              <a:rPr lang="en-US" sz="2500" dirty="0">
                <a:solidFill>
                  <a:srgbClr val="000000"/>
                </a:solidFill>
                <a:cs typeface="Verdana"/>
              </a:rPr>
              <a:t>.</a:t>
            </a:r>
          </a:p>
          <a:p>
            <a:pPr marL="409575" lvl="0" indent="-409575">
              <a:spcBef>
                <a:spcPts val="900"/>
              </a:spcBef>
              <a:spcAft>
                <a:spcPts val="600"/>
              </a:spcAft>
              <a:buFont typeface="+mj-lt"/>
              <a:buAutoNum type="arabicPeriod"/>
            </a:pPr>
            <a:r>
              <a:rPr lang="en-US" sz="2500" dirty="0">
                <a:solidFill>
                  <a:srgbClr val="000000"/>
                </a:solidFill>
                <a:cs typeface="Verdana"/>
              </a:rPr>
              <a:t>Facilitate meaningful mathematical </a:t>
            </a:r>
            <a:r>
              <a:rPr lang="en-US" sz="2500" b="1" dirty="0">
                <a:solidFill>
                  <a:srgbClr val="0000FF"/>
                </a:solidFill>
                <a:cs typeface="Verdana"/>
              </a:rPr>
              <a:t>discourse</a:t>
            </a:r>
            <a:r>
              <a:rPr lang="en-US" sz="2500" i="1" dirty="0">
                <a:solidFill>
                  <a:srgbClr val="000000"/>
                </a:solidFill>
                <a:cs typeface="Verdana"/>
              </a:rPr>
              <a:t>. </a:t>
            </a:r>
          </a:p>
          <a:p>
            <a:pPr marL="409575" lvl="0" indent="-409575">
              <a:spcBef>
                <a:spcPts val="900"/>
              </a:spcBef>
              <a:spcAft>
                <a:spcPts val="600"/>
              </a:spcAft>
              <a:buFont typeface="+mj-lt"/>
              <a:buAutoNum type="arabicPeriod"/>
            </a:pPr>
            <a:r>
              <a:rPr lang="en-US" sz="2500" dirty="0">
                <a:solidFill>
                  <a:srgbClr val="000000"/>
                </a:solidFill>
                <a:cs typeface="Verdana"/>
              </a:rPr>
              <a:t>Pose purposeful </a:t>
            </a:r>
            <a:r>
              <a:rPr lang="en-US" sz="2500" b="1" dirty="0">
                <a:solidFill>
                  <a:srgbClr val="0000FF"/>
                </a:solidFill>
                <a:cs typeface="Verdana"/>
              </a:rPr>
              <a:t>questions</a:t>
            </a:r>
            <a:r>
              <a:rPr lang="en-US" sz="2500" dirty="0">
                <a:solidFill>
                  <a:srgbClr val="000000"/>
                </a:solidFill>
                <a:cs typeface="Verdana"/>
              </a:rPr>
              <a:t>.</a:t>
            </a:r>
          </a:p>
          <a:p>
            <a:pPr marL="409575" lvl="0" indent="-409575">
              <a:spcBef>
                <a:spcPts val="900"/>
              </a:spcBef>
              <a:spcAft>
                <a:spcPts val="600"/>
              </a:spcAft>
              <a:buFont typeface="+mj-lt"/>
              <a:buAutoNum type="arabicPeriod"/>
            </a:pPr>
            <a:r>
              <a:rPr lang="en-US" sz="2500" dirty="0">
                <a:solidFill>
                  <a:srgbClr val="000000"/>
                </a:solidFill>
                <a:cs typeface="Verdana"/>
              </a:rPr>
              <a:t>Build procedural </a:t>
            </a:r>
            <a:r>
              <a:rPr lang="en-US" sz="2500" b="1" spc="-40" dirty="0">
                <a:solidFill>
                  <a:srgbClr val="0000FF"/>
                </a:solidFill>
                <a:cs typeface="Verdana"/>
              </a:rPr>
              <a:t>fluency</a:t>
            </a:r>
            <a:r>
              <a:rPr lang="en-US" sz="2500" dirty="0">
                <a:solidFill>
                  <a:srgbClr val="0000FF"/>
                </a:solidFill>
                <a:cs typeface="Verdana"/>
              </a:rPr>
              <a:t> </a:t>
            </a:r>
            <a:r>
              <a:rPr lang="en-US" sz="2500" spc="-40" dirty="0">
                <a:solidFill>
                  <a:srgbClr val="000000"/>
                </a:solidFill>
                <a:cs typeface="Verdana"/>
              </a:rPr>
              <a:t>from </a:t>
            </a:r>
            <a:r>
              <a:rPr lang="en-US" sz="2500" spc="-40" dirty="0" smtClean="0">
                <a:solidFill>
                  <a:srgbClr val="000000"/>
                </a:solidFill>
                <a:cs typeface="Verdana"/>
              </a:rPr>
              <a:t>conceptual </a:t>
            </a:r>
            <a:r>
              <a:rPr lang="en-US" sz="2500" b="1" spc="-40" dirty="0" smtClean="0">
                <a:solidFill>
                  <a:srgbClr val="0000FF"/>
                </a:solidFill>
                <a:cs typeface="Verdana"/>
              </a:rPr>
              <a:t>understanding</a:t>
            </a:r>
            <a:r>
              <a:rPr lang="en-US" sz="2500" spc="-40" dirty="0">
                <a:solidFill>
                  <a:srgbClr val="000000"/>
                </a:solidFill>
                <a:cs typeface="Verdana"/>
              </a:rPr>
              <a:t>.</a:t>
            </a:r>
          </a:p>
          <a:p>
            <a:pPr marL="409575" lvl="0" indent="-409575">
              <a:spcBef>
                <a:spcPts val="900"/>
              </a:spcBef>
              <a:spcAft>
                <a:spcPts val="600"/>
              </a:spcAft>
              <a:buFont typeface="+mj-lt"/>
              <a:buAutoNum type="arabicPeriod"/>
            </a:pPr>
            <a:r>
              <a:rPr lang="en-US" sz="2500" spc="-50" dirty="0">
                <a:solidFill>
                  <a:srgbClr val="000000"/>
                </a:solidFill>
                <a:cs typeface="Verdana"/>
              </a:rPr>
              <a:t>Support</a:t>
            </a:r>
            <a:r>
              <a:rPr lang="en-US" sz="2500" dirty="0">
                <a:solidFill>
                  <a:srgbClr val="000000"/>
                </a:solidFill>
                <a:cs typeface="Verdana"/>
              </a:rPr>
              <a:t> </a:t>
            </a:r>
            <a:r>
              <a:rPr lang="en-US" sz="2500" b="1" dirty="0">
                <a:solidFill>
                  <a:srgbClr val="0000FF"/>
                </a:solidFill>
                <a:cs typeface="Verdana"/>
              </a:rPr>
              <a:t>productive struggle </a:t>
            </a:r>
            <a:r>
              <a:rPr lang="en-US" sz="2500" dirty="0">
                <a:solidFill>
                  <a:srgbClr val="000000"/>
                </a:solidFill>
                <a:cs typeface="Verdana"/>
              </a:rPr>
              <a:t>in </a:t>
            </a:r>
            <a:r>
              <a:rPr lang="en-US" sz="2500" spc="-20" dirty="0" smtClean="0">
                <a:solidFill>
                  <a:srgbClr val="000000"/>
                </a:solidFill>
                <a:cs typeface="Verdana"/>
              </a:rPr>
              <a:t>learning</a:t>
            </a:r>
            <a:r>
              <a:rPr lang="en-US" sz="2500" dirty="0" smtClean="0">
                <a:solidFill>
                  <a:srgbClr val="000000"/>
                </a:solidFill>
                <a:cs typeface="Verdana"/>
              </a:rPr>
              <a:t> </a:t>
            </a:r>
            <a:r>
              <a:rPr lang="en-US" sz="2500" spc="-50" dirty="0" smtClean="0">
                <a:solidFill>
                  <a:srgbClr val="000000"/>
                </a:solidFill>
                <a:cs typeface="Verdana"/>
              </a:rPr>
              <a:t>mathematics</a:t>
            </a:r>
            <a:r>
              <a:rPr lang="en-US" sz="2500" dirty="0" smtClean="0">
                <a:solidFill>
                  <a:srgbClr val="000000"/>
                </a:solidFill>
                <a:cs typeface="Verdana"/>
              </a:rPr>
              <a:t>.</a:t>
            </a:r>
            <a:endParaRPr lang="en-US" sz="2500" dirty="0">
              <a:solidFill>
                <a:srgbClr val="000000"/>
              </a:solidFill>
              <a:cs typeface="Verdana"/>
            </a:endParaRPr>
          </a:p>
          <a:p>
            <a:pPr marL="409575" lvl="0" indent="-409575">
              <a:spcBef>
                <a:spcPts val="900"/>
              </a:spcBef>
              <a:spcAft>
                <a:spcPts val="600"/>
              </a:spcAft>
              <a:buFont typeface="+mj-lt"/>
              <a:buAutoNum type="arabicPeriod"/>
            </a:pPr>
            <a:r>
              <a:rPr lang="en-US" sz="2500" dirty="0">
                <a:solidFill>
                  <a:srgbClr val="000000"/>
                </a:solidFill>
                <a:cs typeface="Verdana"/>
              </a:rPr>
              <a:t>Elicit and use </a:t>
            </a:r>
            <a:r>
              <a:rPr lang="en-US" sz="2500" b="1" dirty="0">
                <a:solidFill>
                  <a:srgbClr val="0000FF"/>
                </a:solidFill>
                <a:cs typeface="Verdana"/>
              </a:rPr>
              <a:t>evidence</a:t>
            </a:r>
            <a:r>
              <a:rPr lang="en-US" sz="2500" dirty="0">
                <a:solidFill>
                  <a:srgbClr val="0000FF"/>
                </a:solidFill>
                <a:cs typeface="Verdana"/>
              </a:rPr>
              <a:t> </a:t>
            </a:r>
            <a:r>
              <a:rPr lang="en-US" sz="2500" dirty="0">
                <a:solidFill>
                  <a:srgbClr val="000000"/>
                </a:solidFill>
                <a:cs typeface="Verdana"/>
              </a:rPr>
              <a:t>of student thinking</a:t>
            </a:r>
            <a:r>
              <a:rPr lang="en-US" sz="2500" dirty="0" smtClean="0">
                <a:solidFill>
                  <a:srgbClr val="000000"/>
                </a:solidFill>
                <a:cs typeface="Verdana"/>
              </a:rPr>
              <a:t>.</a:t>
            </a:r>
            <a:endParaRPr lang="en-US" sz="2500" dirty="0">
              <a:solidFill>
                <a:srgbClr val="000000"/>
              </a:solidFill>
              <a:cs typeface="Verdana"/>
            </a:endParaRPr>
          </a:p>
        </p:txBody>
      </p:sp>
      <p:sp>
        <p:nvSpPr>
          <p:cNvPr id="4" name="TextBox 3"/>
          <p:cNvSpPr txBox="1"/>
          <p:nvPr/>
        </p:nvSpPr>
        <p:spPr>
          <a:xfrm>
            <a:off x="1115475" y="6262304"/>
            <a:ext cx="7970385" cy="584775"/>
          </a:xfrm>
          <a:prstGeom prst="rect">
            <a:avLst/>
          </a:prstGeom>
          <a:solidFill>
            <a:schemeClr val="bg1"/>
          </a:solidFill>
        </p:spPr>
        <p:txBody>
          <a:bodyPr wrap="square" rtlCol="0">
            <a:spAutoFit/>
          </a:bodyPr>
          <a:lstStyle/>
          <a:p>
            <a:pPr algn="r"/>
            <a:r>
              <a:rPr lang="en-US" sz="1600" dirty="0" smtClean="0"/>
              <a:t>National Council of Teachers of Mathematics. (2014). </a:t>
            </a:r>
            <a:r>
              <a:rPr lang="en-US" sz="1600" i="1" dirty="0" smtClean="0"/>
              <a:t>Principles to actions: </a:t>
            </a:r>
            <a:br>
              <a:rPr lang="en-US" sz="1600" i="1" dirty="0" smtClean="0"/>
            </a:br>
            <a:r>
              <a:rPr lang="en-US" sz="1600" i="1" dirty="0" smtClean="0"/>
              <a:t>Ensuring mathematical success for all</a:t>
            </a:r>
            <a:r>
              <a:rPr lang="en-US" sz="1600" dirty="0" smtClean="0"/>
              <a:t>. Reston, VA: Author. </a:t>
            </a:r>
            <a:endParaRPr lang="en-US" sz="1600" dirty="0"/>
          </a:p>
        </p:txBody>
      </p:sp>
    </p:spTree>
    <p:extLst>
      <p:ext uri="{BB962C8B-B14F-4D97-AF65-F5344CB8AC3E}">
        <p14:creationId xmlns:p14="http://schemas.microsoft.com/office/powerpoint/2010/main" val="92896152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20618" y="274639"/>
            <a:ext cx="7940502" cy="777648"/>
          </a:xfrm>
        </p:spPr>
        <p:txBody>
          <a:bodyPr>
            <a:normAutofit/>
          </a:bodyPr>
          <a:lstStyle/>
          <a:p>
            <a:r>
              <a:rPr lang="en-US" sz="3200" b="1" dirty="0" smtClean="0"/>
              <a:t>Overview of the Session</a:t>
            </a:r>
            <a:endParaRPr lang="en-US" sz="3200" b="1" dirty="0"/>
          </a:p>
        </p:txBody>
      </p:sp>
      <p:sp>
        <p:nvSpPr>
          <p:cNvPr id="5" name="Content Placeholder 4"/>
          <p:cNvSpPr>
            <a:spLocks noGrp="1"/>
          </p:cNvSpPr>
          <p:nvPr>
            <p:ph idx="1"/>
          </p:nvPr>
        </p:nvSpPr>
        <p:spPr>
          <a:xfrm>
            <a:off x="1020618" y="1324430"/>
            <a:ext cx="7940502" cy="4801734"/>
          </a:xfrm>
        </p:spPr>
        <p:txBody>
          <a:bodyPr>
            <a:normAutofit/>
          </a:bodyPr>
          <a:lstStyle/>
          <a:p>
            <a:pPr>
              <a:spcAft>
                <a:spcPts val="1200"/>
              </a:spcAft>
            </a:pPr>
            <a:r>
              <a:rPr lang="en-US" dirty="0" smtClean="0"/>
              <a:t>Watch a video clip of a fourth grade class engaged in a whole class discussion of a series of related multiplication equations.</a:t>
            </a:r>
          </a:p>
          <a:p>
            <a:pPr>
              <a:spcAft>
                <a:spcPts val="1200"/>
              </a:spcAft>
            </a:pPr>
            <a:r>
              <a:rPr lang="en-US" dirty="0"/>
              <a:t>Discuss </a:t>
            </a:r>
            <a:r>
              <a:rPr lang="en-US" dirty="0" smtClean="0"/>
              <a:t>what the teacher does to support the </a:t>
            </a:r>
            <a:r>
              <a:rPr lang="en-US" dirty="0"/>
              <a:t>students’ learning of mathematics.</a:t>
            </a:r>
          </a:p>
          <a:p>
            <a:pPr>
              <a:spcAft>
                <a:spcPts val="1200"/>
              </a:spcAft>
            </a:pPr>
            <a:r>
              <a:rPr lang="en-US" dirty="0" smtClean="0"/>
              <a:t>Relate teacher actions in the video to the </a:t>
            </a:r>
            <a:r>
              <a:rPr lang="en-US" i="1" dirty="0" smtClean="0"/>
              <a:t>Effective Mathematics Teaching Practices</a:t>
            </a:r>
            <a:r>
              <a:rPr lang="en-US" dirty="0" smtClean="0"/>
              <a:t>.</a:t>
            </a:r>
            <a:endParaRPr lang="en-US" dirty="0" smtClean="0"/>
          </a:p>
        </p:txBody>
      </p:sp>
    </p:spTree>
    <p:extLst>
      <p:ext uri="{BB962C8B-B14F-4D97-AF65-F5344CB8AC3E}">
        <p14:creationId xmlns:p14="http://schemas.microsoft.com/office/powerpoint/2010/main" val="40832276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66483"/>
            <a:ext cx="7940502" cy="895576"/>
          </a:xfrm>
        </p:spPr>
        <p:txBody>
          <a:bodyPr>
            <a:normAutofit/>
          </a:bodyPr>
          <a:lstStyle/>
          <a:p>
            <a:r>
              <a:rPr lang="en-US" dirty="0" smtClean="0"/>
              <a:t>Teacher Actions</a:t>
            </a:r>
            <a:endParaRPr lang="en-US" dirty="0"/>
          </a:p>
        </p:txBody>
      </p:sp>
      <p:sp>
        <p:nvSpPr>
          <p:cNvPr id="3" name="Content Placeholder 2"/>
          <p:cNvSpPr>
            <a:spLocks noGrp="1"/>
          </p:cNvSpPr>
          <p:nvPr>
            <p:ph idx="1"/>
          </p:nvPr>
        </p:nvSpPr>
        <p:spPr>
          <a:xfrm>
            <a:off x="1310245" y="1577624"/>
            <a:ext cx="7447298" cy="3675530"/>
          </a:xfrm>
        </p:spPr>
        <p:txBody>
          <a:bodyPr>
            <a:noAutofit/>
          </a:bodyPr>
          <a:lstStyle/>
          <a:p>
            <a:pPr marL="0" indent="0">
              <a:lnSpc>
                <a:spcPct val="110000"/>
              </a:lnSpc>
              <a:spcAft>
                <a:spcPts val="600"/>
              </a:spcAft>
              <a:buNone/>
            </a:pPr>
            <a:r>
              <a:rPr lang="en-US" sz="3200" dirty="0" smtClean="0">
                <a:solidFill>
                  <a:srgbClr val="000000"/>
                </a:solidFill>
                <a:cs typeface="Verdana"/>
              </a:rPr>
              <a:t>As you reflect on the teacher actions that supported student learning in this lesson, which </a:t>
            </a:r>
            <a:r>
              <a:rPr lang="en-US" sz="3200" b="1" i="1" dirty="0" smtClean="0">
                <a:solidFill>
                  <a:srgbClr val="000000"/>
                </a:solidFill>
                <a:cs typeface="Verdana"/>
              </a:rPr>
              <a:t>Effective </a:t>
            </a:r>
            <a:r>
              <a:rPr lang="en-US" sz="3200" b="1" i="1" dirty="0">
                <a:solidFill>
                  <a:srgbClr val="000000"/>
                </a:solidFill>
                <a:cs typeface="Verdana"/>
              </a:rPr>
              <a:t>Mathematics Teaching Practices </a:t>
            </a:r>
            <a:r>
              <a:rPr lang="en-US" sz="3200" dirty="0" smtClean="0">
                <a:solidFill>
                  <a:srgbClr val="000000"/>
                </a:solidFill>
                <a:cs typeface="Verdana"/>
              </a:rPr>
              <a:t>did you notice the teacher using?</a:t>
            </a:r>
          </a:p>
        </p:txBody>
      </p:sp>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0931" y="6431456"/>
            <a:ext cx="1776807" cy="297208"/>
          </a:xfrm>
          <a:prstGeom prst="rect">
            <a:avLst/>
          </a:prstGeom>
        </p:spPr>
      </p:pic>
    </p:spTree>
    <p:extLst>
      <p:ext uri="{BB962C8B-B14F-4D97-AF65-F5344CB8AC3E}">
        <p14:creationId xmlns:p14="http://schemas.microsoft.com/office/powerpoint/2010/main" val="362201209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chemeClr val="tx2">
              <a:lumMod val="50000"/>
            </a:schemeClr>
          </a:solidFill>
          <a:ln>
            <a:noFill/>
          </a:ln>
          <a:effectLst>
            <a:outerShdw blurRad="50800" dist="38100" dir="2700000">
              <a:srgbClr val="000000">
                <a:alpha val="43000"/>
              </a:srgbClr>
            </a:outerShdw>
          </a:effectLst>
        </p:spPr>
        <p:txBody>
          <a:bodyPr anchor="t">
            <a:noAutofit/>
          </a:bodyPr>
          <a:lstStyle/>
          <a:p>
            <a:pPr algn="ctr"/>
            <a:endParaRPr lang="en-US" sz="1200" i="1" dirty="0" smtClean="0">
              <a:solidFill>
                <a:schemeClr val="bg1"/>
              </a:solidFill>
              <a:cs typeface="Verdana"/>
            </a:endParaRPr>
          </a:p>
          <a:p>
            <a:pPr algn="ctr"/>
            <a:r>
              <a:rPr lang="en-US" sz="3400" i="1" dirty="0" smtClean="0">
                <a:solidFill>
                  <a:schemeClr val="bg1"/>
                </a:solidFill>
                <a:cs typeface="Verdana"/>
              </a:rPr>
              <a:t>Effective Mathematics Teaching Practice</a:t>
            </a:r>
          </a:p>
          <a:p>
            <a:pPr algn="ctr"/>
            <a:endParaRPr lang="en-US" sz="1800" dirty="0">
              <a:solidFill>
                <a:schemeClr val="bg1"/>
              </a:solidFill>
              <a:cs typeface="Verdana"/>
            </a:endParaRPr>
          </a:p>
          <a:p>
            <a:pPr algn="ctr"/>
            <a:r>
              <a:rPr lang="en-US" sz="3600" dirty="0" smtClean="0">
                <a:solidFill>
                  <a:schemeClr val="bg1"/>
                </a:solidFill>
                <a:cs typeface="Verdana"/>
              </a:rPr>
              <a:t> </a:t>
            </a:r>
            <a:r>
              <a:rPr lang="en-US" sz="3600" b="1" dirty="0">
                <a:solidFill>
                  <a:schemeClr val="bg1"/>
                </a:solidFill>
                <a:cs typeface="Verdana"/>
              </a:rPr>
              <a:t>Build Procedural </a:t>
            </a:r>
            <a:r>
              <a:rPr lang="en-US" sz="3600" b="1" spc="-40" dirty="0">
                <a:solidFill>
                  <a:schemeClr val="bg1"/>
                </a:solidFill>
                <a:cs typeface="Verdana"/>
              </a:rPr>
              <a:t>Fluency</a:t>
            </a:r>
            <a:r>
              <a:rPr lang="en-US" sz="3600" b="1" dirty="0">
                <a:solidFill>
                  <a:schemeClr val="bg1"/>
                </a:solidFill>
                <a:cs typeface="Verdana"/>
              </a:rPr>
              <a:t> </a:t>
            </a:r>
            <a:r>
              <a:rPr lang="en-US" sz="3600" b="1" spc="-40" dirty="0">
                <a:solidFill>
                  <a:schemeClr val="bg1"/>
                </a:solidFill>
                <a:cs typeface="Verdana"/>
              </a:rPr>
              <a:t>from </a:t>
            </a:r>
            <a:r>
              <a:rPr lang="en-US" sz="3600" b="1" spc="-40" dirty="0" smtClean="0">
                <a:solidFill>
                  <a:schemeClr val="bg1"/>
                </a:solidFill>
                <a:cs typeface="Verdana"/>
              </a:rPr>
              <a:t/>
            </a:r>
            <a:br>
              <a:rPr lang="en-US" sz="3600" b="1" spc="-40" dirty="0" smtClean="0">
                <a:solidFill>
                  <a:schemeClr val="bg1"/>
                </a:solidFill>
                <a:cs typeface="Verdana"/>
              </a:rPr>
            </a:br>
            <a:r>
              <a:rPr lang="en-US" sz="3600" b="1" spc="-40" dirty="0" smtClean="0">
                <a:solidFill>
                  <a:schemeClr val="bg1"/>
                </a:solidFill>
                <a:cs typeface="Verdana"/>
              </a:rPr>
              <a:t>Conceptual </a:t>
            </a:r>
            <a:r>
              <a:rPr lang="en-US" sz="3600" b="1" spc="-40" dirty="0">
                <a:solidFill>
                  <a:schemeClr val="bg1"/>
                </a:solidFill>
                <a:cs typeface="Verdana"/>
              </a:rPr>
              <a:t>Understanding</a:t>
            </a:r>
            <a:r>
              <a:rPr lang="en-US" sz="3600" b="1" dirty="0">
                <a:solidFill>
                  <a:schemeClr val="bg1"/>
                </a:solidFill>
                <a:cs typeface="Verdana"/>
              </a:rPr>
              <a:t> </a:t>
            </a:r>
            <a:endParaRPr lang="en-US" sz="3600" b="1" dirty="0">
              <a:solidFill>
                <a:schemeClr val="bg1"/>
              </a:solidFill>
            </a:endParaRPr>
          </a:p>
        </p:txBody>
      </p:sp>
    </p:spTree>
    <p:extLst>
      <p:ext uri="{BB962C8B-B14F-4D97-AF65-F5344CB8AC3E}">
        <p14:creationId xmlns:p14="http://schemas.microsoft.com/office/powerpoint/2010/main" val="279645689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67880"/>
            <a:ext cx="7940502" cy="1324068"/>
          </a:xfrm>
        </p:spPr>
        <p:txBody>
          <a:bodyPr>
            <a:noAutofit/>
          </a:bodyPr>
          <a:lstStyle/>
          <a:p>
            <a:pPr>
              <a:lnSpc>
                <a:spcPct val="90000"/>
              </a:lnSpc>
            </a:pPr>
            <a:r>
              <a:rPr lang="en-US" sz="3200" dirty="0" smtClean="0">
                <a:solidFill>
                  <a:srgbClr val="000000"/>
                </a:solidFill>
                <a:cs typeface="Verdana"/>
              </a:rPr>
              <a:t>Build Procedural </a:t>
            </a:r>
            <a:r>
              <a:rPr lang="en-US" sz="3200" spc="-40" dirty="0" smtClean="0">
                <a:solidFill>
                  <a:srgbClr val="000000"/>
                </a:solidFill>
                <a:cs typeface="Verdana"/>
              </a:rPr>
              <a:t>Fluency</a:t>
            </a:r>
            <a:r>
              <a:rPr lang="en-US" sz="3200" dirty="0" smtClean="0">
                <a:solidFill>
                  <a:srgbClr val="000000"/>
                </a:solidFill>
                <a:cs typeface="Verdana"/>
              </a:rPr>
              <a:t> </a:t>
            </a:r>
            <a:r>
              <a:rPr lang="en-US" sz="3200" spc="-40" dirty="0" smtClean="0">
                <a:solidFill>
                  <a:srgbClr val="000000"/>
                </a:solidFill>
                <a:cs typeface="Verdana"/>
              </a:rPr>
              <a:t>from </a:t>
            </a:r>
            <a:br>
              <a:rPr lang="en-US" sz="3200" spc="-40" dirty="0" smtClean="0">
                <a:solidFill>
                  <a:srgbClr val="000000"/>
                </a:solidFill>
                <a:cs typeface="Verdana"/>
              </a:rPr>
            </a:br>
            <a:r>
              <a:rPr lang="en-US" sz="3200" spc="-40" dirty="0" smtClean="0">
                <a:solidFill>
                  <a:srgbClr val="000000"/>
                </a:solidFill>
                <a:cs typeface="Verdana"/>
              </a:rPr>
              <a:t>Conceptual Understanding</a:t>
            </a:r>
            <a:r>
              <a:rPr lang="en-US" sz="3200" dirty="0" smtClean="0">
                <a:solidFill>
                  <a:srgbClr val="000000"/>
                </a:solidFill>
                <a:cs typeface="Verdana"/>
              </a:rPr>
              <a:t> </a:t>
            </a:r>
            <a:endParaRPr lang="en-US" sz="3200" dirty="0"/>
          </a:p>
        </p:txBody>
      </p:sp>
      <p:sp>
        <p:nvSpPr>
          <p:cNvPr id="4" name="Content Placeholder 10"/>
          <p:cNvSpPr>
            <a:spLocks noGrp="1"/>
          </p:cNvSpPr>
          <p:nvPr>
            <p:ph idx="1"/>
          </p:nvPr>
        </p:nvSpPr>
        <p:spPr>
          <a:xfrm>
            <a:off x="952760" y="1373719"/>
            <a:ext cx="8123382" cy="4407650"/>
          </a:xfrm>
          <a:solidFill>
            <a:srgbClr val="DBEEF4"/>
          </a:solidFill>
        </p:spPr>
        <p:txBody>
          <a:bodyPr>
            <a:noAutofit/>
          </a:bodyPr>
          <a:lstStyle/>
          <a:p>
            <a:pPr marL="0" indent="0">
              <a:buNone/>
            </a:pPr>
            <a:endParaRPr lang="en-US" sz="1000" dirty="0" smtClean="0"/>
          </a:p>
          <a:p>
            <a:pPr marL="0" indent="0">
              <a:spcAft>
                <a:spcPts val="1200"/>
              </a:spcAft>
              <a:buNone/>
            </a:pPr>
            <a:r>
              <a:rPr lang="en-US" sz="2600" dirty="0" smtClean="0"/>
              <a:t>Effective teaching of mathematics</a:t>
            </a:r>
            <a:endParaRPr lang="en-US" sz="2600" dirty="0"/>
          </a:p>
          <a:p>
            <a:pPr marL="284163" indent="-284163">
              <a:spcAft>
                <a:spcPts val="1200"/>
              </a:spcAft>
            </a:pPr>
            <a:r>
              <a:rPr lang="en-US" sz="2600" dirty="0" smtClean="0"/>
              <a:t>builds on a foundation of conceptual understanding; </a:t>
            </a:r>
          </a:p>
          <a:p>
            <a:pPr marL="284163" indent="-284163">
              <a:spcAft>
                <a:spcPts val="1200"/>
              </a:spcAft>
            </a:pPr>
            <a:r>
              <a:rPr lang="en-US" sz="2600" dirty="0" smtClean="0"/>
              <a:t>results in generalized methods for solving problems; and</a:t>
            </a:r>
            <a:endParaRPr lang="en-US" sz="2600" dirty="0"/>
          </a:p>
          <a:p>
            <a:pPr marL="284163" indent="-284163">
              <a:spcAft>
                <a:spcPts val="1200"/>
              </a:spcAft>
            </a:pPr>
            <a:r>
              <a:rPr lang="en-US" sz="2600" dirty="0" smtClean="0"/>
              <a:t>enables students to flexibly choose among methods to solve contextual and mathematical problems.</a:t>
            </a:r>
          </a:p>
          <a:p>
            <a:pPr marL="465138" indent="0">
              <a:spcAft>
                <a:spcPts val="1200"/>
              </a:spcAft>
              <a:buNone/>
            </a:pPr>
            <a:endParaRPr lang="en-US" dirty="0" smtClean="0"/>
          </a:p>
        </p:txBody>
      </p:sp>
      <p:sp>
        <p:nvSpPr>
          <p:cNvPr id="5" name="TextBox 4"/>
          <p:cNvSpPr txBox="1"/>
          <p:nvPr/>
        </p:nvSpPr>
        <p:spPr>
          <a:xfrm>
            <a:off x="2540655" y="5035564"/>
            <a:ext cx="6420465" cy="584775"/>
          </a:xfrm>
          <a:prstGeom prst="rect">
            <a:avLst/>
          </a:prstGeom>
          <a:noFill/>
        </p:spPr>
        <p:txBody>
          <a:bodyPr wrap="square" rtlCol="0">
            <a:spAutoFit/>
          </a:bodyPr>
          <a:lstStyle/>
          <a:p>
            <a:r>
              <a:rPr lang="en-US" sz="1600" dirty="0" smtClean="0"/>
              <a:t>National Council of Teachers of Mathematics. (2014). </a:t>
            </a:r>
            <a:r>
              <a:rPr lang="en-US" sz="1600" i="1" dirty="0" smtClean="0"/>
              <a:t>Principles to actions: Ensuring mathematical success for all</a:t>
            </a:r>
            <a:r>
              <a:rPr lang="en-US" sz="1600" dirty="0" smtClean="0"/>
              <a:t>. Reston, VA: Author.  (p. 42)</a:t>
            </a:r>
            <a:endParaRPr lang="en-US" sz="1600" dirty="0"/>
          </a:p>
        </p:txBody>
      </p:sp>
    </p:spTree>
    <p:extLst>
      <p:ext uri="{BB962C8B-B14F-4D97-AF65-F5344CB8AC3E}">
        <p14:creationId xmlns:p14="http://schemas.microsoft.com/office/powerpoint/2010/main" val="290852957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99933"/>
            <a:ext cx="7940502" cy="895576"/>
          </a:xfrm>
        </p:spPr>
        <p:txBody>
          <a:bodyPr>
            <a:noAutofit/>
          </a:bodyPr>
          <a:lstStyle/>
          <a:p>
            <a:pPr>
              <a:lnSpc>
                <a:spcPct val="90000"/>
              </a:lnSpc>
            </a:pPr>
            <a:r>
              <a:rPr lang="en-US" sz="3200" dirty="0">
                <a:solidFill>
                  <a:srgbClr val="000000"/>
                </a:solidFill>
                <a:cs typeface="Verdana"/>
              </a:rPr>
              <a:t>Teaching Practice Focus: Build Procedural </a:t>
            </a:r>
            <a:r>
              <a:rPr lang="en-US" sz="3200" spc="-40" dirty="0">
                <a:solidFill>
                  <a:srgbClr val="000000"/>
                </a:solidFill>
                <a:cs typeface="Verdana"/>
              </a:rPr>
              <a:t>Fluency</a:t>
            </a:r>
            <a:r>
              <a:rPr lang="en-US" sz="3200" dirty="0">
                <a:solidFill>
                  <a:srgbClr val="000000"/>
                </a:solidFill>
                <a:cs typeface="Verdana"/>
              </a:rPr>
              <a:t> </a:t>
            </a:r>
            <a:r>
              <a:rPr lang="en-US" sz="3200" spc="-40" dirty="0">
                <a:solidFill>
                  <a:srgbClr val="000000"/>
                </a:solidFill>
                <a:cs typeface="Verdana"/>
              </a:rPr>
              <a:t>from </a:t>
            </a:r>
            <a:r>
              <a:rPr lang="en-US" sz="3200" spc="-40" dirty="0" smtClean="0">
                <a:solidFill>
                  <a:srgbClr val="000000"/>
                </a:solidFill>
                <a:cs typeface="Verdana"/>
              </a:rPr>
              <a:t>Conceptual </a:t>
            </a:r>
            <a:r>
              <a:rPr lang="en-US" sz="3200" spc="-40" dirty="0">
                <a:solidFill>
                  <a:srgbClr val="000000"/>
                </a:solidFill>
                <a:cs typeface="Verdana"/>
              </a:rPr>
              <a:t>Understanding</a:t>
            </a:r>
            <a:endParaRPr lang="en-US" sz="3200" b="1" dirty="0">
              <a:solidFill>
                <a:schemeClr val="tx1"/>
              </a:solidFill>
            </a:endParaRPr>
          </a:p>
        </p:txBody>
      </p:sp>
      <p:sp>
        <p:nvSpPr>
          <p:cNvPr id="4" name="Content Placeholder 10"/>
          <p:cNvSpPr txBox="1">
            <a:spLocks/>
          </p:cNvSpPr>
          <p:nvPr/>
        </p:nvSpPr>
        <p:spPr>
          <a:xfrm>
            <a:off x="1224681" y="1701238"/>
            <a:ext cx="7374023" cy="3340161"/>
          </a:xfrm>
          <a:prstGeom prst="rect">
            <a:avLst/>
          </a:prstGeom>
          <a:solidFill>
            <a:srgbClr val="FFFFFF"/>
          </a:solidFill>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indent="0">
              <a:spcBef>
                <a:spcPts val="0"/>
              </a:spcBef>
              <a:spcAft>
                <a:spcPts val="1800"/>
              </a:spcAft>
              <a:buClrTx/>
              <a:buNone/>
            </a:pPr>
            <a:r>
              <a:rPr lang="en-US" sz="3200" b="1" i="1" dirty="0" smtClean="0">
                <a:solidFill>
                  <a:srgbClr val="000000"/>
                </a:solidFill>
              </a:rPr>
              <a:t>Jot down your responses.</a:t>
            </a:r>
            <a:r>
              <a:rPr lang="en-US" sz="3200" dirty="0" smtClean="0">
                <a:solidFill>
                  <a:srgbClr val="000000"/>
                </a:solidFill>
              </a:rPr>
              <a:t> </a:t>
            </a:r>
            <a:endParaRPr lang="en-US" sz="3200" dirty="0"/>
          </a:p>
          <a:p>
            <a:pPr marL="457200" indent="-342900">
              <a:spcBef>
                <a:spcPts val="0"/>
              </a:spcBef>
              <a:spcAft>
                <a:spcPts val="1800"/>
              </a:spcAft>
              <a:buClrTx/>
            </a:pPr>
            <a:r>
              <a:rPr lang="en-US" sz="3200" dirty="0" smtClean="0"/>
              <a:t>What does it mean to be fluent with computational procedures?</a:t>
            </a:r>
            <a:endParaRPr lang="en-US" sz="3200" dirty="0"/>
          </a:p>
          <a:p>
            <a:pPr marL="457200" indent="-342900">
              <a:spcBef>
                <a:spcPts val="0"/>
              </a:spcBef>
              <a:spcAft>
                <a:spcPts val="1800"/>
              </a:spcAft>
              <a:buClrTx/>
            </a:pPr>
            <a:r>
              <a:rPr lang="en-US" sz="3200" dirty="0" smtClean="0"/>
              <a:t>Why is it important to build procedures </a:t>
            </a:r>
            <a:br>
              <a:rPr lang="en-US" sz="3200" dirty="0" smtClean="0"/>
            </a:br>
            <a:r>
              <a:rPr lang="en-US" sz="3200" dirty="0" smtClean="0"/>
              <a:t>from conceptual understanding?</a:t>
            </a:r>
          </a:p>
          <a:p>
            <a:pPr>
              <a:spcAft>
                <a:spcPts val="1200"/>
              </a:spcAft>
            </a:pPr>
            <a:endParaRPr lang="en-US" sz="2800" dirty="0" smtClean="0">
              <a:solidFill>
                <a:srgbClr val="000000"/>
              </a:solidFill>
            </a:endParaRPr>
          </a:p>
        </p:txBody>
      </p:sp>
    </p:spTree>
    <p:extLst>
      <p:ext uri="{BB962C8B-B14F-4D97-AF65-F5344CB8AC3E}">
        <p14:creationId xmlns:p14="http://schemas.microsoft.com/office/powerpoint/2010/main" val="35934795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1861" y="199933"/>
            <a:ext cx="8069259" cy="666655"/>
          </a:xfrm>
        </p:spPr>
        <p:txBody>
          <a:bodyPr>
            <a:noAutofit/>
          </a:bodyPr>
          <a:lstStyle/>
          <a:p>
            <a:pPr>
              <a:lnSpc>
                <a:spcPct val="90000"/>
              </a:lnSpc>
            </a:pPr>
            <a:r>
              <a:rPr lang="en-US" dirty="0" smtClean="0">
                <a:solidFill>
                  <a:srgbClr val="000000"/>
                </a:solidFill>
                <a:cs typeface="Verdana"/>
              </a:rPr>
              <a:t>Procedural Fluency</a:t>
            </a:r>
            <a:endParaRPr lang="en-US" b="1" dirty="0">
              <a:solidFill>
                <a:schemeClr val="tx1"/>
              </a:solidFill>
            </a:endParaRPr>
          </a:p>
        </p:txBody>
      </p:sp>
      <p:sp>
        <p:nvSpPr>
          <p:cNvPr id="4" name="Content Placeholder 10"/>
          <p:cNvSpPr txBox="1">
            <a:spLocks/>
          </p:cNvSpPr>
          <p:nvPr/>
        </p:nvSpPr>
        <p:spPr>
          <a:xfrm>
            <a:off x="959901" y="1036151"/>
            <a:ext cx="7919037" cy="5257669"/>
          </a:xfrm>
          <a:prstGeom prst="rect">
            <a:avLst/>
          </a:prstGeom>
          <a:solidFill>
            <a:srgbClr val="FFFFFF"/>
          </a:solidFill>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spcAft>
                <a:spcPts val="1200"/>
              </a:spcAft>
              <a:buNone/>
            </a:pPr>
            <a:r>
              <a:rPr lang="en-US" sz="2300" dirty="0" smtClean="0"/>
              <a:t>Being </a:t>
            </a:r>
            <a:r>
              <a:rPr lang="en-US" sz="2300" dirty="0"/>
              <a:t>fluent means that students are able to choose </a:t>
            </a:r>
            <a:r>
              <a:rPr lang="en-US" sz="2300" dirty="0" smtClean="0"/>
              <a:t>flexibly among </a:t>
            </a:r>
            <a:r>
              <a:rPr lang="en-US" sz="2300" dirty="0"/>
              <a:t>methods and strategies to solve contextual and mathematical problems, they </a:t>
            </a:r>
            <a:r>
              <a:rPr lang="en-US" sz="2300" dirty="0" smtClean="0"/>
              <a:t>understand and </a:t>
            </a:r>
            <a:r>
              <a:rPr lang="en-US" sz="2300" dirty="0"/>
              <a:t>are able to explain their approaches, and they are able to produce </a:t>
            </a:r>
            <a:r>
              <a:rPr lang="en-US" sz="2300" dirty="0" smtClean="0"/>
              <a:t/>
            </a:r>
            <a:br>
              <a:rPr lang="en-US" sz="2300" dirty="0" smtClean="0"/>
            </a:br>
            <a:r>
              <a:rPr lang="en-US" sz="2300" dirty="0" smtClean="0"/>
              <a:t>accurate answers efficiently</a:t>
            </a:r>
            <a:r>
              <a:rPr lang="en-US" sz="2300" dirty="0"/>
              <a:t>. </a:t>
            </a:r>
            <a:endParaRPr lang="en-US" sz="2300" dirty="0" smtClean="0"/>
          </a:p>
          <a:p>
            <a:pPr marL="114300" indent="0">
              <a:spcAft>
                <a:spcPts val="1200"/>
              </a:spcAft>
              <a:buNone/>
            </a:pPr>
            <a:r>
              <a:rPr lang="en-US" sz="2300" dirty="0" smtClean="0"/>
              <a:t>Fluency </a:t>
            </a:r>
            <a:r>
              <a:rPr lang="en-US" sz="2300" dirty="0"/>
              <a:t>builds from initial exploration and discussion of number concepts </a:t>
            </a:r>
            <a:r>
              <a:rPr lang="en-US" sz="2300" dirty="0" smtClean="0"/>
              <a:t>to using </a:t>
            </a:r>
            <a:r>
              <a:rPr lang="en-US" sz="2300" dirty="0"/>
              <a:t>informal reasoning strategies based on meanings and properties of the operations </a:t>
            </a:r>
            <a:r>
              <a:rPr lang="en-US" sz="2300" dirty="0" smtClean="0"/>
              <a:t>to the </a:t>
            </a:r>
            <a:r>
              <a:rPr lang="en-US" sz="2300" dirty="0"/>
              <a:t>eventual use of general </a:t>
            </a:r>
            <a:r>
              <a:rPr lang="en-US" sz="2300" dirty="0" smtClean="0"/>
              <a:t>methods as </a:t>
            </a:r>
            <a:r>
              <a:rPr lang="en-US" sz="2300" dirty="0"/>
              <a:t>tools in solving problems. This sequence is </a:t>
            </a:r>
            <a:r>
              <a:rPr lang="en-US" sz="2300" dirty="0" smtClean="0"/>
              <a:t>beneficial whether </a:t>
            </a:r>
            <a:r>
              <a:rPr lang="en-US" sz="2300" dirty="0"/>
              <a:t>students are building toward fluency with single- and multi-digit computation </a:t>
            </a:r>
            <a:r>
              <a:rPr lang="en-US" sz="2300" dirty="0" smtClean="0"/>
              <a:t>with whole </a:t>
            </a:r>
            <a:r>
              <a:rPr lang="en-US" sz="2300" dirty="0"/>
              <a:t>numbers or fluency with, for example, fraction operations, proportional relationships</a:t>
            </a:r>
            <a:r>
              <a:rPr lang="en-US" sz="2300" dirty="0" smtClean="0"/>
              <a:t>, measurement </a:t>
            </a:r>
            <a:r>
              <a:rPr lang="en-US" sz="2300" dirty="0"/>
              <a:t>formulas, or algebraic procedures</a:t>
            </a:r>
            <a:r>
              <a:rPr lang="en-US" sz="2300" dirty="0" smtClean="0"/>
              <a:t>.</a:t>
            </a:r>
            <a:r>
              <a:rPr lang="en-US" sz="2300" dirty="0" smtClean="0">
                <a:solidFill>
                  <a:srgbClr val="000000"/>
                </a:solidFill>
              </a:rPr>
              <a:t> </a:t>
            </a:r>
          </a:p>
        </p:txBody>
      </p:sp>
      <p:sp>
        <p:nvSpPr>
          <p:cNvPr id="5" name="TextBox 4"/>
          <p:cNvSpPr txBox="1"/>
          <p:nvPr/>
        </p:nvSpPr>
        <p:spPr>
          <a:xfrm>
            <a:off x="891861" y="6329925"/>
            <a:ext cx="8252139" cy="523220"/>
          </a:xfrm>
          <a:prstGeom prst="rect">
            <a:avLst/>
          </a:prstGeom>
          <a:solidFill>
            <a:srgbClr val="FFFFFF"/>
          </a:solidFill>
        </p:spPr>
        <p:txBody>
          <a:bodyPr wrap="square" rtlCol="0">
            <a:spAutoFit/>
          </a:bodyPr>
          <a:lstStyle/>
          <a:p>
            <a:pPr algn="r"/>
            <a:r>
              <a:rPr lang="en-US" sz="1400" dirty="0" smtClean="0"/>
              <a:t>National Council of Teachers of Mathematics. (2014). </a:t>
            </a:r>
            <a:r>
              <a:rPr lang="en-US" sz="1400" i="1" dirty="0" smtClean="0"/>
              <a:t>Principles to actions: </a:t>
            </a:r>
            <a:br>
              <a:rPr lang="en-US" sz="1400" i="1" dirty="0" smtClean="0"/>
            </a:br>
            <a:r>
              <a:rPr lang="en-US" sz="1400" i="1" dirty="0" smtClean="0"/>
              <a:t>Ensuring mathematical success for all</a:t>
            </a:r>
            <a:r>
              <a:rPr lang="en-US" sz="1400" dirty="0" smtClean="0"/>
              <a:t>. Reston, VA: Author.  (p. 42)</a:t>
            </a:r>
            <a:endParaRPr lang="en-US" sz="1400" dirty="0"/>
          </a:p>
        </p:txBody>
      </p:sp>
    </p:spTree>
    <p:extLst>
      <p:ext uri="{BB962C8B-B14F-4D97-AF65-F5344CB8AC3E}">
        <p14:creationId xmlns:p14="http://schemas.microsoft.com/office/powerpoint/2010/main" val="20512589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7171" y="273346"/>
            <a:ext cx="8053949" cy="666655"/>
          </a:xfrm>
        </p:spPr>
        <p:txBody>
          <a:bodyPr>
            <a:noAutofit/>
          </a:bodyPr>
          <a:lstStyle/>
          <a:p>
            <a:pPr>
              <a:lnSpc>
                <a:spcPct val="90000"/>
              </a:lnSpc>
            </a:pPr>
            <a:r>
              <a:rPr lang="en-US" sz="2800" dirty="0" smtClean="0">
                <a:solidFill>
                  <a:srgbClr val="000000"/>
                </a:solidFill>
                <a:cs typeface="Verdana"/>
              </a:rPr>
              <a:t>Conceptual Understanding</a:t>
            </a:r>
            <a:r>
              <a:rPr lang="en-US" sz="2400" dirty="0" smtClean="0">
                <a:solidFill>
                  <a:srgbClr val="000000"/>
                </a:solidFill>
                <a:cs typeface="Verdana"/>
              </a:rPr>
              <a:t> &amp; </a:t>
            </a:r>
            <a:r>
              <a:rPr lang="en-US" sz="2800" dirty="0" smtClean="0">
                <a:solidFill>
                  <a:srgbClr val="000000"/>
                </a:solidFill>
                <a:cs typeface="Verdana"/>
              </a:rPr>
              <a:t>Procedural Fluency</a:t>
            </a:r>
            <a:endParaRPr lang="en-US" sz="2800" b="1" dirty="0">
              <a:solidFill>
                <a:schemeClr val="tx1"/>
              </a:solidFill>
            </a:endParaRPr>
          </a:p>
        </p:txBody>
      </p:sp>
      <p:sp>
        <p:nvSpPr>
          <p:cNvPr id="4" name="Content Placeholder 10"/>
          <p:cNvSpPr txBox="1">
            <a:spLocks/>
          </p:cNvSpPr>
          <p:nvPr/>
        </p:nvSpPr>
        <p:spPr>
          <a:xfrm>
            <a:off x="975258" y="1088688"/>
            <a:ext cx="8037003" cy="5103073"/>
          </a:xfrm>
          <a:prstGeom prst="rect">
            <a:avLst/>
          </a:prstGeom>
          <a:noFill/>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indent="0">
              <a:buNone/>
            </a:pPr>
            <a:r>
              <a:rPr lang="en-US" sz="2300" dirty="0" smtClean="0"/>
              <a:t>When </a:t>
            </a:r>
            <a:r>
              <a:rPr lang="en-US" sz="2300" dirty="0"/>
              <a:t>procedures are connected with the underlying concepts, students have better </a:t>
            </a:r>
            <a:r>
              <a:rPr lang="en-US" sz="2300" dirty="0" smtClean="0"/>
              <a:t>retention of </a:t>
            </a:r>
            <a:r>
              <a:rPr lang="en-US" sz="2300" dirty="0"/>
              <a:t>the procedures and are more able to apply them in new situations (Fuson, Kalchman, </a:t>
            </a:r>
            <a:r>
              <a:rPr lang="en-US" sz="2300" dirty="0" smtClean="0"/>
              <a:t>and Bransford </a:t>
            </a:r>
            <a:r>
              <a:rPr lang="en-US" sz="2300" dirty="0"/>
              <a:t>2005). </a:t>
            </a:r>
            <a:endParaRPr lang="en-US" sz="2300" dirty="0" smtClean="0"/>
          </a:p>
          <a:p>
            <a:pPr marL="0" indent="0">
              <a:buNone/>
            </a:pPr>
            <a:endParaRPr lang="en-US" sz="900" dirty="0"/>
          </a:p>
          <a:p>
            <a:pPr marL="0" indent="0">
              <a:buNone/>
            </a:pPr>
            <a:r>
              <a:rPr lang="en-US" sz="2300" dirty="0" smtClean="0"/>
              <a:t>Martin </a:t>
            </a:r>
            <a:r>
              <a:rPr lang="en-US" sz="2300" dirty="0"/>
              <a:t>(2009, p. 165) describes some of the reasons that fluency depends </a:t>
            </a:r>
            <a:r>
              <a:rPr lang="en-US" sz="2300" dirty="0" smtClean="0"/>
              <a:t>on and </a:t>
            </a:r>
            <a:r>
              <a:rPr lang="en-US" sz="2300" dirty="0"/>
              <a:t>extends from conceptual understanding</a:t>
            </a:r>
            <a:r>
              <a:rPr lang="en-US" sz="2300" dirty="0" smtClean="0"/>
              <a:t>:</a:t>
            </a:r>
          </a:p>
          <a:p>
            <a:pPr marL="339725" indent="0">
              <a:buNone/>
              <a:tabLst>
                <a:tab pos="7315200" algn="l"/>
              </a:tabLst>
            </a:pPr>
            <a:r>
              <a:rPr lang="en-US" sz="2300" i="1" dirty="0"/>
              <a:t>To use mathematics effectively, students must be able to </a:t>
            </a:r>
            <a:r>
              <a:rPr lang="en-US" sz="2300" i="1" dirty="0" smtClean="0"/>
              <a:t/>
            </a:r>
            <a:br>
              <a:rPr lang="en-US" sz="2300" i="1" dirty="0" smtClean="0"/>
            </a:br>
            <a:r>
              <a:rPr lang="en-US" sz="2300" i="1" dirty="0" smtClean="0"/>
              <a:t>do much </a:t>
            </a:r>
            <a:r>
              <a:rPr lang="en-US" sz="2300" i="1" dirty="0"/>
              <a:t>more than carry out mathematical procedures. They must know which procedure is appropriate and most productive </a:t>
            </a:r>
            <a:r>
              <a:rPr lang="en-US" sz="2300" i="1" dirty="0" smtClean="0"/>
              <a:t>in </a:t>
            </a:r>
            <a:r>
              <a:rPr lang="en-US" sz="2300" i="1" dirty="0"/>
              <a:t>a given situation, what a procedure accomplishes, and what kind of results to expect. Mechanical execution of procedures without understanding their mathematical basis often leads to bizarre results</a:t>
            </a:r>
            <a:r>
              <a:rPr lang="en-US" sz="2300" i="1" dirty="0" smtClean="0"/>
              <a:t>.</a:t>
            </a:r>
            <a:endParaRPr lang="en-US" sz="2300" i="1" dirty="0">
              <a:solidFill>
                <a:srgbClr val="000000"/>
              </a:solidFill>
            </a:endParaRPr>
          </a:p>
          <a:p>
            <a:pPr marL="114300" indent="0" algn="r">
              <a:buNone/>
            </a:pPr>
            <a:endParaRPr lang="en-US" sz="2300" i="1" dirty="0" smtClean="0">
              <a:solidFill>
                <a:srgbClr val="000000"/>
              </a:solidFill>
            </a:endParaRPr>
          </a:p>
          <a:p>
            <a:pPr marL="114300" indent="0" algn="r">
              <a:buNone/>
            </a:pPr>
            <a:endParaRPr lang="en-US" sz="2300" i="1" dirty="0">
              <a:solidFill>
                <a:srgbClr val="000000"/>
              </a:solidFill>
            </a:endParaRPr>
          </a:p>
          <a:p>
            <a:pPr marL="114300" indent="0" algn="r">
              <a:buNone/>
            </a:pPr>
            <a:endParaRPr lang="en-US" sz="2300" i="1" dirty="0" smtClean="0">
              <a:solidFill>
                <a:srgbClr val="000000"/>
              </a:solidFill>
            </a:endParaRPr>
          </a:p>
        </p:txBody>
      </p:sp>
      <p:sp>
        <p:nvSpPr>
          <p:cNvPr id="5" name="TextBox 4"/>
          <p:cNvSpPr txBox="1"/>
          <p:nvPr/>
        </p:nvSpPr>
        <p:spPr>
          <a:xfrm>
            <a:off x="2982325" y="6278451"/>
            <a:ext cx="6075296" cy="523220"/>
          </a:xfrm>
          <a:prstGeom prst="rect">
            <a:avLst/>
          </a:prstGeom>
          <a:solidFill>
            <a:schemeClr val="bg1"/>
          </a:solidFill>
        </p:spPr>
        <p:txBody>
          <a:bodyPr wrap="square" rtlCol="0">
            <a:spAutoFit/>
          </a:bodyPr>
          <a:lstStyle/>
          <a:p>
            <a:pPr algn="r"/>
            <a:r>
              <a:rPr lang="en-US" sz="1400" dirty="0" smtClean="0"/>
              <a:t>National Council of Teachers of Mathematics. (2014). </a:t>
            </a:r>
            <a:r>
              <a:rPr lang="en-US" sz="1400" i="1" dirty="0" smtClean="0"/>
              <a:t>Principles to actions: Ensuring mathematical success for all</a:t>
            </a:r>
            <a:r>
              <a:rPr lang="en-US" sz="1400" dirty="0" smtClean="0"/>
              <a:t>. Reston, VA: Author.  (p. 42)</a:t>
            </a:r>
            <a:endParaRPr lang="en-US" sz="1400" dirty="0"/>
          </a:p>
        </p:txBody>
      </p:sp>
    </p:spTree>
    <p:extLst>
      <p:ext uri="{BB962C8B-B14F-4D97-AF65-F5344CB8AC3E}">
        <p14:creationId xmlns:p14="http://schemas.microsoft.com/office/powerpoint/2010/main" val="10946550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020618" y="1321977"/>
            <a:ext cx="7856682" cy="4088355"/>
          </a:xfrm>
          <a:prstGeom prst="rect">
            <a:avLst/>
          </a:prstGeom>
        </p:spPr>
        <p:txBody>
          <a:bodyPr vert="horz" lIns="91440" tIns="45720" rIns="91440" bIns="45720" rtlCol="0" anchor="t">
            <a:noAutofit/>
          </a:bodyPr>
          <a:lstStyle/>
          <a:p>
            <a:pPr>
              <a:spcAft>
                <a:spcPts val="600"/>
              </a:spcAft>
            </a:pPr>
            <a:endParaRPr lang="en-US" sz="3200" dirty="0">
              <a:solidFill>
                <a:srgbClr val="D95926"/>
              </a:solidFill>
            </a:endParaRPr>
          </a:p>
        </p:txBody>
      </p:sp>
      <p:sp>
        <p:nvSpPr>
          <p:cNvPr id="6" name="Rectangle 3"/>
          <p:cNvSpPr txBox="1">
            <a:spLocks noChangeArrowheads="1"/>
          </p:cNvSpPr>
          <p:nvPr/>
        </p:nvSpPr>
        <p:spPr>
          <a:xfrm>
            <a:off x="1114883" y="1504828"/>
            <a:ext cx="7868425" cy="4191000"/>
          </a:xfrm>
          <a:prstGeom prst="rect">
            <a:avLst/>
          </a:prstGeom>
        </p:spPr>
        <p:txBody>
          <a:bodyPr vert="horz" lIns="91440" tIns="45720" rIns="91440" bIns="45720" rtlCol="0">
            <a:noAutofit/>
          </a:bodyPr>
          <a:lstStyle/>
          <a:p>
            <a:endParaRPr lang="en-US" sz="3200" b="1" dirty="0" smtClean="0">
              <a:solidFill>
                <a:srgbClr val="1F497D"/>
              </a:solidFill>
              <a:latin typeface="+mj-lt"/>
              <a:cs typeface="Calibri"/>
            </a:endParaRPr>
          </a:p>
        </p:txBody>
      </p:sp>
      <p:sp>
        <p:nvSpPr>
          <p:cNvPr id="8" name="Title 2"/>
          <p:cNvSpPr txBox="1">
            <a:spLocks/>
          </p:cNvSpPr>
          <p:nvPr/>
        </p:nvSpPr>
        <p:spPr>
          <a:xfrm>
            <a:off x="748416" y="95254"/>
            <a:ext cx="8395583" cy="827837"/>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b="1" dirty="0" smtClean="0">
                <a:latin typeface="+mn-lt"/>
                <a:cs typeface="Calibri"/>
              </a:rPr>
              <a:t>Teacher and Student Actions: Build Procedural Fluency </a:t>
            </a:r>
            <a:br>
              <a:rPr lang="en-US" sz="2800" b="1" dirty="0" smtClean="0">
                <a:latin typeface="+mn-lt"/>
                <a:cs typeface="Calibri"/>
              </a:rPr>
            </a:br>
            <a:r>
              <a:rPr lang="en-US" sz="2800" b="1" dirty="0" smtClean="0">
                <a:latin typeface="+mn-lt"/>
                <a:cs typeface="Calibri"/>
              </a:rPr>
              <a:t>from Conceptual Understanding</a:t>
            </a:r>
          </a:p>
        </p:txBody>
      </p:sp>
      <p:graphicFrame>
        <p:nvGraphicFramePr>
          <p:cNvPr id="3" name="Table 2"/>
          <p:cNvGraphicFramePr>
            <a:graphicFrameLocks noGrp="1"/>
          </p:cNvGraphicFramePr>
          <p:nvPr>
            <p:extLst>
              <p:ext uri="{D42A27DB-BD31-4B8C-83A1-F6EECF244321}">
                <p14:modId xmlns:p14="http://schemas.microsoft.com/office/powerpoint/2010/main" val="424772332"/>
              </p:ext>
            </p:extLst>
          </p:nvPr>
        </p:nvGraphicFramePr>
        <p:xfrm>
          <a:off x="136076" y="1007745"/>
          <a:ext cx="8988968" cy="5802870"/>
        </p:xfrm>
        <a:graphic>
          <a:graphicData uri="http://schemas.openxmlformats.org/drawingml/2006/table">
            <a:tbl>
              <a:tblPr firstRow="1" bandRow="1">
                <a:tableStyleId>{5C22544A-7EE6-4342-B048-85BDC9FD1C3A}</a:tableStyleId>
              </a:tblPr>
              <a:tblGrid>
                <a:gridCol w="4494484"/>
                <a:gridCol w="4494484"/>
              </a:tblGrid>
              <a:tr h="412108">
                <a:tc>
                  <a:txBody>
                    <a:bodyPr/>
                    <a:lstStyle/>
                    <a:p>
                      <a:pPr algn="ctr">
                        <a:spcAft>
                          <a:spcPts val="600"/>
                        </a:spcAft>
                      </a:pPr>
                      <a:r>
                        <a:rPr lang="en-US" sz="2000" dirty="0" smtClean="0"/>
                        <a:t>What</a:t>
                      </a:r>
                      <a:r>
                        <a:rPr lang="en-US" sz="2000" baseline="0" dirty="0" smtClean="0"/>
                        <a:t> are teachers doing?</a:t>
                      </a:r>
                      <a:endParaRPr lang="en-US" sz="2000" dirty="0"/>
                    </a:p>
                  </a:txBody>
                  <a:tcPr>
                    <a:solidFill>
                      <a:srgbClr val="004080"/>
                    </a:solidFill>
                  </a:tcPr>
                </a:tc>
                <a:tc>
                  <a:txBody>
                    <a:bodyPr/>
                    <a:lstStyle/>
                    <a:p>
                      <a:pPr algn="ctr">
                        <a:spcAft>
                          <a:spcPts val="600"/>
                        </a:spcAft>
                      </a:pPr>
                      <a:r>
                        <a:rPr lang="en-US" sz="2000" dirty="0" smtClean="0"/>
                        <a:t>What</a:t>
                      </a:r>
                      <a:r>
                        <a:rPr lang="en-US" sz="2000" baseline="0" dirty="0" smtClean="0"/>
                        <a:t> are students doing?</a:t>
                      </a:r>
                      <a:endParaRPr lang="en-US" sz="2000" dirty="0"/>
                    </a:p>
                  </a:txBody>
                  <a:tcPr>
                    <a:solidFill>
                      <a:srgbClr val="004080"/>
                    </a:solidFill>
                  </a:tcPr>
                </a:tc>
              </a:tr>
              <a:tr h="5390762">
                <a:tc>
                  <a:txBody>
                    <a:bodyPr/>
                    <a:lstStyle/>
                    <a:p>
                      <a:pPr marL="285750" indent="-285750">
                        <a:spcAft>
                          <a:spcPts val="600"/>
                        </a:spcAft>
                        <a:buFont typeface="Arial"/>
                        <a:buChar char="•"/>
                      </a:pPr>
                      <a:r>
                        <a:rPr lang="en-US" sz="2000" kern="1200" dirty="0" smtClean="0">
                          <a:solidFill>
                            <a:schemeClr val="dk1"/>
                          </a:solidFill>
                          <a:effectLst/>
                          <a:latin typeface="+mn-lt"/>
                          <a:ea typeface="+mn-ea"/>
                          <a:cs typeface="+mn-cs"/>
                        </a:rPr>
                        <a:t>Providing students with opportunities to use their own reasoning strategies and methods for solving problems.</a:t>
                      </a:r>
                    </a:p>
                    <a:p>
                      <a:pPr marL="285750" indent="-285750">
                        <a:spcAft>
                          <a:spcPts val="600"/>
                        </a:spcAft>
                        <a:buFont typeface="Arial"/>
                        <a:buChar char="•"/>
                      </a:pPr>
                      <a:r>
                        <a:rPr lang="en-US" sz="2000" kern="1200" dirty="0" smtClean="0">
                          <a:solidFill>
                            <a:schemeClr val="dk1"/>
                          </a:solidFill>
                          <a:effectLst/>
                          <a:latin typeface="+mn-lt"/>
                          <a:ea typeface="+mn-ea"/>
                          <a:cs typeface="+mn-cs"/>
                        </a:rPr>
                        <a:t>Asking students to discuss and explain why the procedures that they are using work to solve particular problems.</a:t>
                      </a:r>
                    </a:p>
                    <a:p>
                      <a:pPr marL="285750" indent="-285750">
                        <a:spcAft>
                          <a:spcPts val="600"/>
                        </a:spcAft>
                        <a:buFont typeface="Arial"/>
                        <a:buChar char="•"/>
                      </a:pPr>
                      <a:r>
                        <a:rPr lang="en-US" sz="2000" kern="1200" dirty="0" smtClean="0">
                          <a:solidFill>
                            <a:schemeClr val="dk1"/>
                          </a:solidFill>
                          <a:effectLst/>
                          <a:latin typeface="+mn-lt"/>
                          <a:ea typeface="+mn-ea"/>
                          <a:cs typeface="+mn-cs"/>
                        </a:rPr>
                        <a:t>Connecting student-generated strategies and methods to more efficient procedures as appropriate.</a:t>
                      </a:r>
                    </a:p>
                    <a:p>
                      <a:pPr marL="285750" indent="-285750">
                        <a:spcAft>
                          <a:spcPts val="600"/>
                        </a:spcAft>
                        <a:buFont typeface="Arial"/>
                        <a:buChar char="•"/>
                      </a:pPr>
                      <a:r>
                        <a:rPr lang="en-US" sz="2000" kern="1200" dirty="0" smtClean="0">
                          <a:solidFill>
                            <a:schemeClr val="dk1"/>
                          </a:solidFill>
                          <a:effectLst/>
                          <a:latin typeface="+mn-lt"/>
                          <a:ea typeface="+mn-ea"/>
                          <a:cs typeface="+mn-cs"/>
                        </a:rPr>
                        <a:t>Using visual models to support students’ understanding of general methods. </a:t>
                      </a:r>
                    </a:p>
                    <a:p>
                      <a:pPr marL="285750" indent="-285750">
                        <a:spcAft>
                          <a:spcPts val="600"/>
                        </a:spcAft>
                        <a:buFont typeface="Arial"/>
                        <a:buChar char="•"/>
                      </a:pPr>
                      <a:r>
                        <a:rPr lang="en-US" sz="2000" kern="1200" dirty="0" smtClean="0">
                          <a:solidFill>
                            <a:schemeClr val="dk1"/>
                          </a:solidFill>
                          <a:effectLst/>
                          <a:latin typeface="+mn-lt"/>
                          <a:ea typeface="+mn-ea"/>
                          <a:cs typeface="+mn-cs"/>
                        </a:rPr>
                        <a:t>Providing students with opportunities for distributed practice of procedures.</a:t>
                      </a:r>
                      <a:r>
                        <a:rPr lang="en-US" sz="2000" dirty="0" smtClean="0">
                          <a:effectLst/>
                        </a:rPr>
                        <a:t> </a:t>
                      </a:r>
                      <a:endParaRPr lang="en-US" sz="2000" b="0" i="0" u="none" strike="noStrike" kern="1200" baseline="0" dirty="0" smtClean="0">
                        <a:solidFill>
                          <a:schemeClr val="dk1"/>
                        </a:solidFill>
                        <a:latin typeface="+mn-lt"/>
                        <a:ea typeface="+mn-ea"/>
                        <a:cs typeface="+mn-cs"/>
                      </a:endParaRPr>
                    </a:p>
                  </a:txBody>
                  <a:tcPr/>
                </a:tc>
                <a:tc>
                  <a:txBody>
                    <a:bodyPr/>
                    <a:lstStyle/>
                    <a:p>
                      <a:pPr marL="285750" indent="-285750">
                        <a:spcAft>
                          <a:spcPts val="600"/>
                        </a:spcAft>
                        <a:buFont typeface="Arial"/>
                        <a:buChar char="•"/>
                      </a:pPr>
                      <a:r>
                        <a:rPr lang="en-US" sz="2000" kern="1200" dirty="0" smtClean="0">
                          <a:solidFill>
                            <a:schemeClr val="dk1"/>
                          </a:solidFill>
                          <a:effectLst/>
                          <a:latin typeface="+mn-lt"/>
                          <a:ea typeface="+mn-ea"/>
                          <a:cs typeface="+mn-cs"/>
                        </a:rPr>
                        <a:t>Making sure that they understand and can explain the mathematical basis for the procedures that they are using.</a:t>
                      </a:r>
                    </a:p>
                    <a:p>
                      <a:pPr marL="285750" indent="-285750">
                        <a:spcAft>
                          <a:spcPts val="600"/>
                        </a:spcAft>
                        <a:buFont typeface="Arial"/>
                        <a:buChar char="•"/>
                      </a:pPr>
                      <a:r>
                        <a:rPr lang="en-US" sz="2000" kern="1200" dirty="0" smtClean="0">
                          <a:solidFill>
                            <a:schemeClr val="dk1"/>
                          </a:solidFill>
                          <a:effectLst/>
                          <a:latin typeface="+mn-lt"/>
                          <a:ea typeface="+mn-ea"/>
                          <a:cs typeface="+mn-cs"/>
                        </a:rPr>
                        <a:t>Demonstrating flexible use of strategies and methods while reflecting on which procedures seem to work best for specific types of problems.</a:t>
                      </a:r>
                    </a:p>
                    <a:p>
                      <a:pPr marL="285750" indent="-285750">
                        <a:spcAft>
                          <a:spcPts val="600"/>
                        </a:spcAft>
                        <a:buFont typeface="Arial"/>
                        <a:buChar char="•"/>
                      </a:pPr>
                      <a:r>
                        <a:rPr lang="en-US" sz="2000" kern="1200" dirty="0" smtClean="0">
                          <a:solidFill>
                            <a:schemeClr val="dk1"/>
                          </a:solidFill>
                          <a:effectLst/>
                          <a:latin typeface="+mn-lt"/>
                          <a:ea typeface="+mn-ea"/>
                          <a:cs typeface="+mn-cs"/>
                        </a:rPr>
                        <a:t>Determining whether specific approaches generalize to a broad class of problems.</a:t>
                      </a:r>
                    </a:p>
                    <a:p>
                      <a:pPr marL="285750" indent="-285750">
                        <a:spcAft>
                          <a:spcPts val="600"/>
                        </a:spcAft>
                        <a:buFont typeface="Arial"/>
                        <a:buChar char="•"/>
                      </a:pPr>
                      <a:r>
                        <a:rPr lang="en-US" sz="2000" kern="1200" dirty="0" smtClean="0">
                          <a:solidFill>
                            <a:schemeClr val="dk1"/>
                          </a:solidFill>
                          <a:effectLst/>
                          <a:latin typeface="+mn-lt"/>
                          <a:ea typeface="+mn-ea"/>
                          <a:cs typeface="+mn-cs"/>
                        </a:rPr>
                        <a:t>Striving to use procedures appropriately and efficiently.</a:t>
                      </a:r>
                      <a:r>
                        <a:rPr lang="en-US" sz="2000" dirty="0" smtClean="0">
                          <a:effectLst/>
                        </a:rPr>
                        <a:t> </a:t>
                      </a:r>
                      <a:endParaRPr lang="en-US" sz="2000" dirty="0"/>
                    </a:p>
                  </a:txBody>
                  <a:tcPr/>
                </a:tc>
              </a:tr>
            </a:tbl>
          </a:graphicData>
        </a:graphic>
      </p:graphicFrame>
      <p:sp>
        <p:nvSpPr>
          <p:cNvPr id="4" name="Rectangle 3"/>
          <p:cNvSpPr/>
          <p:nvPr/>
        </p:nvSpPr>
        <p:spPr>
          <a:xfrm>
            <a:off x="6376605" y="6261951"/>
            <a:ext cx="2606703" cy="374461"/>
          </a:xfrm>
          <a:prstGeom prst="rect">
            <a:avLst/>
          </a:prstGeom>
        </p:spPr>
        <p:txBody>
          <a:bodyPr wrap="none">
            <a:spAutoFit/>
          </a:bodyPr>
          <a:lstStyle/>
          <a:p>
            <a:pPr algn="r">
              <a:lnSpc>
                <a:spcPct val="90000"/>
              </a:lnSpc>
              <a:spcBef>
                <a:spcPts val="600"/>
              </a:spcBef>
            </a:pPr>
            <a:r>
              <a:rPr lang="en-US" sz="2000" dirty="0">
                <a:solidFill>
                  <a:srgbClr val="000000"/>
                </a:solidFill>
                <a:cs typeface="Calibri"/>
              </a:rPr>
              <a:t>(NCTM, 2014, p. </a:t>
            </a:r>
            <a:r>
              <a:rPr lang="en-US" sz="2000" dirty="0" smtClean="0">
                <a:solidFill>
                  <a:srgbClr val="000000"/>
                </a:solidFill>
                <a:cs typeface="Calibri"/>
              </a:rPr>
              <a:t>47-48)</a:t>
            </a:r>
            <a:endParaRPr lang="en-US" sz="2000" dirty="0">
              <a:solidFill>
                <a:srgbClr val="000000"/>
              </a:solidFill>
              <a:cs typeface="Calibri"/>
            </a:endParaRPr>
          </a:p>
        </p:txBody>
      </p:sp>
    </p:spTree>
    <p:extLst>
      <p:ext uri="{BB962C8B-B14F-4D97-AF65-F5344CB8AC3E}">
        <p14:creationId xmlns:p14="http://schemas.microsoft.com/office/powerpoint/2010/main" val="30519964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74638"/>
            <a:ext cx="7940502" cy="726421"/>
          </a:xfrm>
        </p:spPr>
        <p:txBody>
          <a:bodyPr>
            <a:normAutofit/>
          </a:bodyPr>
          <a:lstStyle/>
          <a:p>
            <a:r>
              <a:rPr lang="en-US" sz="3200" dirty="0" smtClean="0"/>
              <a:t>Lens for Watching the Video</a:t>
            </a:r>
            <a:endParaRPr lang="en-US" sz="3200" dirty="0"/>
          </a:p>
        </p:txBody>
      </p:sp>
      <p:sp>
        <p:nvSpPr>
          <p:cNvPr id="3" name="Content Placeholder 2"/>
          <p:cNvSpPr>
            <a:spLocks noGrp="1"/>
          </p:cNvSpPr>
          <p:nvPr>
            <p:ph idx="1"/>
          </p:nvPr>
        </p:nvSpPr>
        <p:spPr>
          <a:xfrm>
            <a:off x="1202002" y="1336274"/>
            <a:ext cx="7658443" cy="4238349"/>
          </a:xfrm>
        </p:spPr>
        <p:txBody>
          <a:bodyPr>
            <a:noAutofit/>
          </a:bodyPr>
          <a:lstStyle/>
          <a:p>
            <a:pPr marL="0" indent="0">
              <a:buNone/>
            </a:pPr>
            <a:r>
              <a:rPr lang="en-US" dirty="0">
                <a:solidFill>
                  <a:srgbClr val="000000"/>
                </a:solidFill>
                <a:cs typeface="Verdana"/>
              </a:rPr>
              <a:t>As you watch the </a:t>
            </a:r>
            <a:r>
              <a:rPr lang="en-US" dirty="0" smtClean="0">
                <a:solidFill>
                  <a:srgbClr val="000000"/>
                </a:solidFill>
                <a:cs typeface="Verdana"/>
              </a:rPr>
              <a:t>video again, attend to the teacher actions that</a:t>
            </a:r>
            <a:endParaRPr lang="en-US" dirty="0">
              <a:solidFill>
                <a:srgbClr val="000000"/>
              </a:solidFill>
              <a:cs typeface="Verdana"/>
            </a:endParaRPr>
          </a:p>
          <a:p>
            <a:pPr marL="920750" indent="0" defTabSz="623888">
              <a:buNone/>
            </a:pPr>
            <a:r>
              <a:rPr lang="en-US" b="1" i="1" dirty="0" smtClean="0">
                <a:solidFill>
                  <a:srgbClr val="0000FF"/>
                </a:solidFill>
                <a:cs typeface="Arial"/>
              </a:rPr>
              <a:t>Build procedural </a:t>
            </a:r>
            <a:r>
              <a:rPr lang="en-US" b="1" i="1" dirty="0">
                <a:solidFill>
                  <a:srgbClr val="0000FF"/>
                </a:solidFill>
                <a:cs typeface="Arial"/>
              </a:rPr>
              <a:t>fluency </a:t>
            </a:r>
            <a:r>
              <a:rPr lang="en-US" b="1" i="1" dirty="0" smtClean="0">
                <a:solidFill>
                  <a:srgbClr val="0000FF"/>
                </a:solidFill>
                <a:cs typeface="Arial"/>
              </a:rPr>
              <a:t>from</a:t>
            </a:r>
            <a:br>
              <a:rPr lang="en-US" b="1" i="1" dirty="0" smtClean="0">
                <a:solidFill>
                  <a:srgbClr val="0000FF"/>
                </a:solidFill>
                <a:cs typeface="Arial"/>
              </a:rPr>
            </a:br>
            <a:r>
              <a:rPr lang="en-US" b="1" i="1" dirty="0" smtClean="0">
                <a:solidFill>
                  <a:srgbClr val="0000FF"/>
                </a:solidFill>
                <a:cs typeface="Arial"/>
              </a:rPr>
              <a:t>conceptual </a:t>
            </a:r>
            <a:r>
              <a:rPr lang="en-US" b="1" i="1" dirty="0">
                <a:solidFill>
                  <a:srgbClr val="0000FF"/>
                </a:solidFill>
                <a:cs typeface="Arial"/>
              </a:rPr>
              <a:t>understanding.</a:t>
            </a:r>
          </a:p>
          <a:p>
            <a:pPr marL="0" indent="0">
              <a:buNone/>
            </a:pPr>
            <a:endParaRPr lang="en-US" sz="2000" i="1" dirty="0" smtClean="0">
              <a:solidFill>
                <a:srgbClr val="000000"/>
              </a:solidFill>
              <a:cs typeface="Verdana"/>
            </a:endParaRPr>
          </a:p>
          <a:p>
            <a:pPr marL="0" indent="0">
              <a:buNone/>
            </a:pPr>
            <a:r>
              <a:rPr lang="en-US" dirty="0" smtClean="0">
                <a:solidFill>
                  <a:srgbClr val="000000"/>
                </a:solidFill>
                <a:cs typeface="Verdana"/>
              </a:rPr>
              <a:t>Be </a:t>
            </a:r>
            <a:r>
              <a:rPr lang="en-US" dirty="0">
                <a:solidFill>
                  <a:srgbClr val="000000"/>
                </a:solidFill>
                <a:cs typeface="Verdana"/>
              </a:rPr>
              <a:t>prepared to give examples and to cite line numbers from the transcript to support your </a:t>
            </a:r>
            <a:r>
              <a:rPr lang="en-US" dirty="0" smtClean="0">
                <a:solidFill>
                  <a:srgbClr val="000000"/>
                </a:solidFill>
                <a:cs typeface="Verdana"/>
              </a:rPr>
              <a:t>observations.</a:t>
            </a:r>
            <a:endParaRPr lang="en-US" dirty="0">
              <a:solidFill>
                <a:srgbClr val="000000"/>
              </a:solidFill>
              <a:cs typeface="Verdana"/>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0931" y="6445262"/>
            <a:ext cx="1776807" cy="297208"/>
          </a:xfrm>
          <a:prstGeom prst="rect">
            <a:avLst/>
          </a:prstGeom>
        </p:spPr>
      </p:pic>
    </p:spTree>
    <p:extLst>
      <p:ext uri="{BB962C8B-B14F-4D97-AF65-F5344CB8AC3E}">
        <p14:creationId xmlns:p14="http://schemas.microsoft.com/office/powerpoint/2010/main" val="33219865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29272" y="1317340"/>
            <a:ext cx="6312418" cy="2446824"/>
          </a:xfrm>
          <a:prstGeom prst="rect">
            <a:avLst/>
          </a:prstGeom>
          <a:solidFill>
            <a:schemeClr val="accent1">
              <a:lumMod val="20000"/>
              <a:lumOff val="80000"/>
            </a:schemeClr>
          </a:solidFill>
          <a:ln w="19050" cmpd="sng">
            <a:solidFill>
              <a:srgbClr val="0000FF"/>
            </a:solidFill>
          </a:ln>
        </p:spPr>
        <p:txBody>
          <a:bodyPr wrap="square" rtlCol="0">
            <a:spAutoFit/>
          </a:bodyPr>
          <a:lstStyle/>
          <a:p>
            <a:pPr algn="ctr"/>
            <a:endParaRPr lang="en-US" sz="3200" b="1" dirty="0" smtClean="0"/>
          </a:p>
          <a:p>
            <a:pPr algn="ctr">
              <a:spcAft>
                <a:spcPts val="1800"/>
              </a:spcAft>
            </a:pPr>
            <a:r>
              <a:rPr lang="en-US" sz="3200" b="1" dirty="0" smtClean="0"/>
              <a:t>Watch </a:t>
            </a:r>
            <a:r>
              <a:rPr lang="en-US" sz="3200" b="1" dirty="0"/>
              <a:t>the </a:t>
            </a:r>
            <a:r>
              <a:rPr lang="en-US" sz="3200" b="1" dirty="0" smtClean="0"/>
              <a:t>Video </a:t>
            </a:r>
          </a:p>
          <a:p>
            <a:pPr algn="ctr">
              <a:spcAft>
                <a:spcPts val="1200"/>
              </a:spcAft>
            </a:pPr>
            <a:r>
              <a:rPr lang="en-US" sz="3200" b="1" dirty="0" smtClean="0"/>
              <a:t>“Multiplication Strings” </a:t>
            </a:r>
          </a:p>
          <a:p>
            <a:pPr algn="ctr">
              <a:spcAft>
                <a:spcPts val="1800"/>
              </a:spcAft>
            </a:pPr>
            <a:endParaRPr lang="en-US" sz="3200" b="1" dirty="0"/>
          </a:p>
        </p:txBody>
      </p:sp>
    </p:spTree>
    <p:extLst>
      <p:ext uri="{BB962C8B-B14F-4D97-AF65-F5344CB8AC3E}">
        <p14:creationId xmlns:p14="http://schemas.microsoft.com/office/powerpoint/2010/main" val="9922454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74638"/>
            <a:ext cx="7940502" cy="726421"/>
          </a:xfrm>
        </p:spPr>
        <p:txBody>
          <a:bodyPr>
            <a:normAutofit/>
          </a:bodyPr>
          <a:lstStyle/>
          <a:p>
            <a:r>
              <a:rPr lang="en-US" dirty="0" smtClean="0"/>
              <a:t>Video Observations</a:t>
            </a:r>
            <a:endParaRPr lang="en-US" dirty="0"/>
          </a:p>
        </p:txBody>
      </p:sp>
      <p:sp>
        <p:nvSpPr>
          <p:cNvPr id="3" name="Content Placeholder 2"/>
          <p:cNvSpPr>
            <a:spLocks noGrp="1"/>
          </p:cNvSpPr>
          <p:nvPr>
            <p:ph idx="1"/>
          </p:nvPr>
        </p:nvSpPr>
        <p:spPr>
          <a:xfrm>
            <a:off x="1405652" y="1610312"/>
            <a:ext cx="7251218" cy="3266273"/>
          </a:xfrm>
          <a:noFill/>
        </p:spPr>
        <p:txBody>
          <a:bodyPr>
            <a:normAutofit/>
          </a:bodyPr>
          <a:lstStyle/>
          <a:p>
            <a:pPr marL="0" indent="0">
              <a:lnSpc>
                <a:spcPct val="110000"/>
              </a:lnSpc>
              <a:buNone/>
            </a:pPr>
            <a:r>
              <a:rPr lang="en-US" i="1" dirty="0" smtClean="0">
                <a:solidFill>
                  <a:srgbClr val="000000"/>
                </a:solidFill>
                <a:cs typeface="Verdana"/>
              </a:rPr>
              <a:t>In what ways did the teacher actions support students in </a:t>
            </a:r>
            <a:r>
              <a:rPr lang="en-US" b="1" i="1" dirty="0" smtClean="0">
                <a:solidFill>
                  <a:srgbClr val="000000"/>
                </a:solidFill>
                <a:cs typeface="Verdana"/>
              </a:rPr>
              <a:t>building </a:t>
            </a:r>
            <a:r>
              <a:rPr lang="en-US" b="1" i="1" dirty="0" smtClean="0">
                <a:solidFill>
                  <a:srgbClr val="000000"/>
                </a:solidFill>
                <a:cs typeface="Arial"/>
              </a:rPr>
              <a:t>procedural fluency from conceptual understanding</a:t>
            </a:r>
            <a:r>
              <a:rPr lang="en-US" i="1" dirty="0" smtClean="0">
                <a:solidFill>
                  <a:srgbClr val="000000"/>
                </a:solidFill>
                <a:cs typeface="Arial"/>
              </a:rPr>
              <a:t>?</a:t>
            </a:r>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0931" y="6431456"/>
            <a:ext cx="1776807" cy="297208"/>
          </a:xfrm>
          <a:prstGeom prst="rect">
            <a:avLst/>
          </a:prstGeom>
        </p:spPr>
      </p:pic>
    </p:spTree>
    <p:extLst>
      <p:ext uri="{BB962C8B-B14F-4D97-AF65-F5344CB8AC3E}">
        <p14:creationId xmlns:p14="http://schemas.microsoft.com/office/powerpoint/2010/main" val="13220629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060824" y="182743"/>
            <a:ext cx="8083176"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0000"/>
                </a:solidFill>
                <a:latin typeface="+mj-lt"/>
                <a:cs typeface="Verdana"/>
              </a:rPr>
              <a:t>Teaching and Learning Principle</a:t>
            </a:r>
            <a:endParaRPr lang="en-US" sz="3200" b="1" dirty="0" smtClean="0">
              <a:solidFill>
                <a:srgbClr val="000000"/>
              </a:solidFill>
              <a:latin typeface="+mj-lt"/>
              <a:ea typeface="Verdana" pitchFamily="34" charset="0"/>
              <a:cs typeface="Verdana"/>
            </a:endParaRPr>
          </a:p>
        </p:txBody>
      </p:sp>
      <p:sp>
        <p:nvSpPr>
          <p:cNvPr id="6" name="Rectangle 3"/>
          <p:cNvSpPr txBox="1">
            <a:spLocks noChangeArrowheads="1"/>
          </p:cNvSpPr>
          <p:nvPr/>
        </p:nvSpPr>
        <p:spPr>
          <a:xfrm>
            <a:off x="1060824" y="1460119"/>
            <a:ext cx="7908658" cy="4191000"/>
          </a:xfrm>
          <a:prstGeom prst="rect">
            <a:avLst/>
          </a:prstGeom>
          <a:solidFill>
            <a:srgbClr val="DBEEF4"/>
          </a:solidFill>
          <a:ln>
            <a:noFill/>
          </a:ln>
        </p:spPr>
        <p:txBody>
          <a:bodyPr vert="horz" lIns="91440" tIns="45720" rIns="91440" bIns="45720" rtlCol="0">
            <a:noAutofit/>
          </a:bodyPr>
          <a:lstStyle/>
          <a:p>
            <a:pPr>
              <a:spcBef>
                <a:spcPts val="600"/>
              </a:spcBef>
            </a:pPr>
            <a:endParaRPr lang="en-US" sz="1400" dirty="0" smtClean="0">
              <a:solidFill>
                <a:srgbClr val="000000"/>
              </a:solidFill>
              <a:cs typeface="Verdana"/>
            </a:endParaRPr>
          </a:p>
          <a:p>
            <a:pPr>
              <a:spcBef>
                <a:spcPts val="600"/>
              </a:spcBef>
            </a:pPr>
            <a:r>
              <a:rPr lang="en-US" sz="2800" dirty="0" smtClean="0">
                <a:solidFill>
                  <a:srgbClr val="000000"/>
                </a:solidFill>
                <a:cs typeface="Verdana"/>
              </a:rPr>
              <a:t>An excellent mathematics program requires effective teaching that engages students in meaningful learning through individual and collaborative experiences that promote their ability to make sense of mathematical ideas and reason mathematically.</a:t>
            </a:r>
            <a:endParaRPr lang="en-US" sz="2800" dirty="0">
              <a:solidFill>
                <a:srgbClr val="000000"/>
              </a:solidFill>
              <a:cs typeface="Verdana"/>
            </a:endParaRPr>
          </a:p>
        </p:txBody>
      </p:sp>
      <p:sp>
        <p:nvSpPr>
          <p:cNvPr id="3" name="TextBox 2"/>
          <p:cNvSpPr txBox="1"/>
          <p:nvPr/>
        </p:nvSpPr>
        <p:spPr>
          <a:xfrm>
            <a:off x="2458065" y="4743177"/>
            <a:ext cx="6420465" cy="584775"/>
          </a:xfrm>
          <a:prstGeom prst="rect">
            <a:avLst/>
          </a:prstGeom>
          <a:noFill/>
        </p:spPr>
        <p:txBody>
          <a:bodyPr wrap="square" rtlCol="0">
            <a:spAutoFit/>
          </a:bodyPr>
          <a:lstStyle/>
          <a:p>
            <a:pPr algn="r"/>
            <a:r>
              <a:rPr lang="en-US" sz="1600" dirty="0" smtClean="0"/>
              <a:t>National Council of Teachers of Mathematics. (2014). </a:t>
            </a:r>
            <a:r>
              <a:rPr lang="en-US" sz="1600" i="1" dirty="0" smtClean="0"/>
              <a:t>Principles to actions: Ensuring mathematical success for all</a:t>
            </a:r>
            <a:r>
              <a:rPr lang="en-US" sz="1600" dirty="0" smtClean="0"/>
              <a:t>. Reston, VA: Author.  (p. 7)</a:t>
            </a:r>
            <a:endParaRPr lang="en-US" sz="1600" dirty="0"/>
          </a:p>
        </p:txBody>
      </p:sp>
    </p:spTree>
    <p:extLst>
      <p:ext uri="{BB962C8B-B14F-4D97-AF65-F5344CB8AC3E}">
        <p14:creationId xmlns:p14="http://schemas.microsoft.com/office/powerpoint/2010/main" val="257178074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chemeClr val="tx2">
              <a:lumMod val="50000"/>
            </a:schemeClr>
          </a:solidFill>
          <a:ln>
            <a:noFill/>
          </a:ln>
          <a:effectLst>
            <a:outerShdw blurRad="50800" dist="38100" dir="2700000">
              <a:srgbClr val="000000">
                <a:alpha val="43000"/>
              </a:srgbClr>
            </a:outerShdw>
          </a:effectLst>
        </p:spPr>
        <p:txBody>
          <a:bodyPr anchor="t">
            <a:noAutofit/>
          </a:bodyPr>
          <a:lstStyle/>
          <a:p>
            <a:pPr algn="ctr"/>
            <a:endParaRPr lang="en-US" sz="1200" i="1" dirty="0" smtClean="0">
              <a:solidFill>
                <a:schemeClr val="bg1"/>
              </a:solidFill>
              <a:cs typeface="Verdana"/>
            </a:endParaRPr>
          </a:p>
          <a:p>
            <a:pPr algn="ctr"/>
            <a:r>
              <a:rPr lang="en-US" sz="3400" i="1" dirty="0" smtClean="0">
                <a:solidFill>
                  <a:schemeClr val="bg1"/>
                </a:solidFill>
                <a:cs typeface="Verdana"/>
              </a:rPr>
              <a:t>Effective Mathematics Teaching Practice</a:t>
            </a:r>
          </a:p>
          <a:p>
            <a:pPr algn="ctr"/>
            <a:endParaRPr lang="en-US" sz="1800" dirty="0">
              <a:solidFill>
                <a:schemeClr val="bg1"/>
              </a:solidFill>
              <a:cs typeface="Verdana"/>
            </a:endParaRPr>
          </a:p>
          <a:p>
            <a:pPr algn="ctr"/>
            <a:r>
              <a:rPr lang="en-US" sz="3600" dirty="0" smtClean="0">
                <a:solidFill>
                  <a:schemeClr val="bg1"/>
                </a:solidFill>
                <a:cs typeface="Verdana"/>
              </a:rPr>
              <a:t> </a:t>
            </a:r>
            <a:r>
              <a:rPr lang="en-US" sz="3600" dirty="0">
                <a:solidFill>
                  <a:schemeClr val="bg1"/>
                </a:solidFill>
                <a:cs typeface="Verdana"/>
              </a:rPr>
              <a:t>Implement Tasks that Promote Reasoning and Problem Solving</a:t>
            </a:r>
            <a:endParaRPr lang="en-US" sz="3600" b="1" dirty="0">
              <a:solidFill>
                <a:schemeClr val="bg1"/>
              </a:solidFill>
            </a:endParaRPr>
          </a:p>
        </p:txBody>
      </p:sp>
    </p:spTree>
    <p:extLst>
      <p:ext uri="{BB962C8B-B14F-4D97-AF65-F5344CB8AC3E}">
        <p14:creationId xmlns:p14="http://schemas.microsoft.com/office/powerpoint/2010/main" val="211257257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99933"/>
            <a:ext cx="7940502" cy="1225774"/>
          </a:xfrm>
        </p:spPr>
        <p:txBody>
          <a:bodyPr>
            <a:noAutofit/>
          </a:bodyPr>
          <a:lstStyle/>
          <a:p>
            <a:pPr>
              <a:lnSpc>
                <a:spcPct val="90000"/>
              </a:lnSpc>
            </a:pPr>
            <a:r>
              <a:rPr lang="en-US" sz="3200" b="1" dirty="0" smtClean="0">
                <a:solidFill>
                  <a:schemeClr val="tx1"/>
                </a:solidFill>
              </a:rPr>
              <a:t>Implement</a:t>
            </a:r>
            <a:r>
              <a:rPr lang="en-US" sz="3200" b="1" dirty="0">
                <a:solidFill>
                  <a:schemeClr val="tx1"/>
                </a:solidFill>
              </a:rPr>
              <a:t> Tasks that </a:t>
            </a:r>
            <a:r>
              <a:rPr lang="en-US" sz="3200" b="1" dirty="0" smtClean="0">
                <a:solidFill>
                  <a:schemeClr val="tx1"/>
                </a:solidFill>
              </a:rPr>
              <a:t/>
            </a:r>
            <a:br>
              <a:rPr lang="en-US" sz="3200" b="1" dirty="0" smtClean="0">
                <a:solidFill>
                  <a:schemeClr val="tx1"/>
                </a:solidFill>
              </a:rPr>
            </a:br>
            <a:r>
              <a:rPr lang="en-US" sz="3200" b="1" dirty="0" smtClean="0">
                <a:solidFill>
                  <a:schemeClr val="tx1"/>
                </a:solidFill>
              </a:rPr>
              <a:t>Promote Reasoning </a:t>
            </a:r>
            <a:r>
              <a:rPr lang="en-US" sz="3200" b="1" dirty="0">
                <a:solidFill>
                  <a:schemeClr val="tx1"/>
                </a:solidFill>
              </a:rPr>
              <a:t>and Problem Solving</a:t>
            </a:r>
          </a:p>
        </p:txBody>
      </p:sp>
      <p:sp>
        <p:nvSpPr>
          <p:cNvPr id="3" name="Content Placeholder 2"/>
          <p:cNvSpPr>
            <a:spLocks noGrp="1"/>
          </p:cNvSpPr>
          <p:nvPr>
            <p:ph idx="1"/>
          </p:nvPr>
        </p:nvSpPr>
        <p:spPr>
          <a:xfrm>
            <a:off x="1020619" y="1484752"/>
            <a:ext cx="7940502" cy="4227430"/>
          </a:xfrm>
          <a:solidFill>
            <a:schemeClr val="accent5">
              <a:lumMod val="20000"/>
              <a:lumOff val="80000"/>
            </a:schemeClr>
          </a:solidFill>
        </p:spPr>
        <p:txBody>
          <a:bodyPr>
            <a:noAutofit/>
          </a:bodyPr>
          <a:lstStyle/>
          <a:p>
            <a:pPr marL="0" indent="0">
              <a:buNone/>
            </a:pPr>
            <a:endParaRPr lang="en-US" sz="1100" dirty="0" smtClean="0"/>
          </a:p>
          <a:p>
            <a:pPr marL="0" indent="0">
              <a:spcAft>
                <a:spcPts val="600"/>
              </a:spcAft>
              <a:buNone/>
            </a:pPr>
            <a:r>
              <a:rPr lang="en-US" sz="2600" dirty="0" smtClean="0"/>
              <a:t>Effective teaching of mathematics</a:t>
            </a:r>
            <a:endParaRPr lang="en-US" sz="2600" dirty="0"/>
          </a:p>
          <a:p>
            <a:pPr marL="341313" indent="-223838">
              <a:spcAft>
                <a:spcPts val="600"/>
              </a:spcAft>
            </a:pPr>
            <a:r>
              <a:rPr lang="en-US" sz="2600" dirty="0" smtClean="0"/>
              <a:t>provides </a:t>
            </a:r>
            <a:r>
              <a:rPr lang="en-US" sz="2600" dirty="0"/>
              <a:t>opportunities for students to engage in </a:t>
            </a:r>
            <a:r>
              <a:rPr lang="en-US" sz="2600" dirty="0" smtClean="0"/>
              <a:t>solving and discussing tasks;</a:t>
            </a:r>
          </a:p>
          <a:p>
            <a:pPr marL="341313" indent="-223838">
              <a:spcAft>
                <a:spcPts val="600"/>
              </a:spcAft>
            </a:pPr>
            <a:r>
              <a:rPr lang="en-US" sz="2600" dirty="0" smtClean="0"/>
              <a:t>uses tasks that promote inquiry </a:t>
            </a:r>
            <a:r>
              <a:rPr lang="en-US" sz="2600" dirty="0"/>
              <a:t>and </a:t>
            </a:r>
            <a:r>
              <a:rPr lang="en-US" sz="2600" dirty="0" smtClean="0"/>
              <a:t>exploration and are meaningfully connected to concepts; </a:t>
            </a:r>
            <a:endParaRPr lang="en-US" sz="2600" dirty="0"/>
          </a:p>
          <a:p>
            <a:pPr marL="341313" indent="-223838">
              <a:spcAft>
                <a:spcPts val="600"/>
              </a:spcAft>
            </a:pPr>
            <a:r>
              <a:rPr lang="en-US" sz="2600" dirty="0" smtClean="0"/>
              <a:t>uses tasks that allow for multiple </a:t>
            </a:r>
            <a:r>
              <a:rPr lang="en-US" sz="2600" dirty="0"/>
              <a:t>entry </a:t>
            </a:r>
            <a:r>
              <a:rPr lang="en-US" sz="2600" dirty="0" smtClean="0"/>
              <a:t>points; and</a:t>
            </a:r>
          </a:p>
          <a:p>
            <a:pPr marL="341313" indent="-223838">
              <a:spcAft>
                <a:spcPts val="600"/>
              </a:spcAft>
            </a:pPr>
            <a:r>
              <a:rPr lang="en-US" sz="2600" dirty="0" smtClean="0"/>
              <a:t>encourages use of varied solution strategies.</a:t>
            </a:r>
            <a:endParaRPr lang="en-US" sz="2600" dirty="0"/>
          </a:p>
          <a:p>
            <a:pPr marL="114300" indent="0">
              <a:spcAft>
                <a:spcPts val="600"/>
              </a:spcAft>
              <a:buNone/>
            </a:pPr>
            <a:endParaRPr lang="en-US" sz="2600" dirty="0"/>
          </a:p>
        </p:txBody>
      </p:sp>
      <p:sp>
        <p:nvSpPr>
          <p:cNvPr id="4" name="TextBox 3"/>
          <p:cNvSpPr txBox="1"/>
          <p:nvPr/>
        </p:nvSpPr>
        <p:spPr>
          <a:xfrm>
            <a:off x="990735" y="6205604"/>
            <a:ext cx="7970385" cy="584775"/>
          </a:xfrm>
          <a:prstGeom prst="rect">
            <a:avLst/>
          </a:prstGeom>
          <a:solidFill>
            <a:schemeClr val="bg1"/>
          </a:solidFill>
        </p:spPr>
        <p:txBody>
          <a:bodyPr wrap="square" rtlCol="0">
            <a:spAutoFit/>
          </a:bodyPr>
          <a:lstStyle/>
          <a:p>
            <a:pPr algn="r"/>
            <a:r>
              <a:rPr lang="en-US" sz="1600" dirty="0" smtClean="0"/>
              <a:t>National Council of Teachers of Mathematics. (2014). </a:t>
            </a:r>
            <a:r>
              <a:rPr lang="en-US" sz="1600" i="1" dirty="0" smtClean="0"/>
              <a:t>Principles to actions: </a:t>
            </a:r>
            <a:br>
              <a:rPr lang="en-US" sz="1600" i="1" dirty="0" smtClean="0"/>
            </a:br>
            <a:r>
              <a:rPr lang="en-US" sz="1600" i="1" dirty="0" smtClean="0"/>
              <a:t>Ensuring mathematical success for all</a:t>
            </a:r>
            <a:r>
              <a:rPr lang="en-US" sz="1600" dirty="0" smtClean="0"/>
              <a:t>. Reston, VA: Author. (p. 17) </a:t>
            </a:r>
            <a:endParaRPr lang="en-US" sz="1600" dirty="0"/>
          </a:p>
        </p:txBody>
      </p:sp>
    </p:spTree>
    <p:extLst>
      <p:ext uri="{BB962C8B-B14F-4D97-AF65-F5344CB8AC3E}">
        <p14:creationId xmlns:p14="http://schemas.microsoft.com/office/powerpoint/2010/main" val="153129163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0"/>
          <p:cNvSpPr txBox="1">
            <a:spLocks/>
          </p:cNvSpPr>
          <p:nvPr/>
        </p:nvSpPr>
        <p:spPr>
          <a:xfrm>
            <a:off x="990735" y="682189"/>
            <a:ext cx="7999292" cy="1785197"/>
          </a:xfrm>
          <a:prstGeom prst="rect">
            <a:avLst/>
          </a:prstGeom>
          <a:noFill/>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indent="0">
              <a:spcBef>
                <a:spcPts val="0"/>
              </a:spcBef>
              <a:buNone/>
            </a:pPr>
            <a:r>
              <a:rPr lang="en-US" sz="2600" dirty="0" smtClean="0">
                <a:solidFill>
                  <a:srgbClr val="000000"/>
                </a:solidFill>
              </a:rPr>
              <a:t>Mathematical tasks can range from a set of routine exercises to a complex and challenging problem that focuses students’ attention on a particular mathematical ideas</a:t>
            </a:r>
            <a:r>
              <a:rPr lang="en-US" sz="2600" dirty="0">
                <a:solidFill>
                  <a:srgbClr val="000000"/>
                </a:solidFill>
              </a:rPr>
              <a:t> </a:t>
            </a:r>
            <a:r>
              <a:rPr lang="en-US" sz="2600" dirty="0" smtClean="0">
                <a:solidFill>
                  <a:srgbClr val="000000"/>
                </a:solidFill>
              </a:rPr>
              <a:t>(p. 17).</a:t>
            </a:r>
          </a:p>
        </p:txBody>
      </p:sp>
      <p:sp>
        <p:nvSpPr>
          <p:cNvPr id="6" name="TextBox 5"/>
          <p:cNvSpPr txBox="1"/>
          <p:nvPr/>
        </p:nvSpPr>
        <p:spPr>
          <a:xfrm>
            <a:off x="990735" y="6205604"/>
            <a:ext cx="7970385" cy="584775"/>
          </a:xfrm>
          <a:prstGeom prst="rect">
            <a:avLst/>
          </a:prstGeom>
          <a:solidFill>
            <a:schemeClr val="bg1"/>
          </a:solidFill>
        </p:spPr>
        <p:txBody>
          <a:bodyPr wrap="square" rtlCol="0">
            <a:spAutoFit/>
          </a:bodyPr>
          <a:lstStyle/>
          <a:p>
            <a:pPr algn="r"/>
            <a:r>
              <a:rPr lang="en-US" sz="1600" dirty="0" smtClean="0"/>
              <a:t>National Council of Teachers of Mathematics. (2014). </a:t>
            </a:r>
            <a:r>
              <a:rPr lang="en-US" sz="1600" i="1" dirty="0" smtClean="0"/>
              <a:t>Principles to actions: </a:t>
            </a:r>
            <a:br>
              <a:rPr lang="en-US" sz="1600" i="1" dirty="0" smtClean="0"/>
            </a:br>
            <a:r>
              <a:rPr lang="en-US" sz="1600" i="1" dirty="0" smtClean="0"/>
              <a:t>Ensuring mathematical success for all</a:t>
            </a:r>
            <a:r>
              <a:rPr lang="en-US" sz="1600" dirty="0" smtClean="0"/>
              <a:t>. Reston, VA: Author. </a:t>
            </a:r>
            <a:endParaRPr lang="en-US" sz="1600" dirty="0"/>
          </a:p>
        </p:txBody>
      </p:sp>
      <p:sp>
        <p:nvSpPr>
          <p:cNvPr id="7" name="Content Placeholder 10"/>
          <p:cNvSpPr txBox="1">
            <a:spLocks/>
          </p:cNvSpPr>
          <p:nvPr/>
        </p:nvSpPr>
        <p:spPr>
          <a:xfrm>
            <a:off x="990735" y="2467386"/>
            <a:ext cx="7999292" cy="2930560"/>
          </a:xfrm>
          <a:prstGeom prst="rect">
            <a:avLst/>
          </a:prstGeom>
          <a:noFill/>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spcBef>
                <a:spcPts val="0"/>
              </a:spcBef>
              <a:buNone/>
            </a:pPr>
            <a:endParaRPr lang="en-US" sz="1600" dirty="0">
              <a:solidFill>
                <a:srgbClr val="000000"/>
              </a:solidFill>
            </a:endParaRPr>
          </a:p>
          <a:p>
            <a:pPr marL="0" indent="0">
              <a:spcBef>
                <a:spcPts val="0"/>
              </a:spcBef>
              <a:buNone/>
            </a:pPr>
            <a:r>
              <a:rPr lang="en-US" sz="2600" dirty="0" smtClean="0">
                <a:solidFill>
                  <a:srgbClr val="000000"/>
                </a:solidFill>
              </a:rPr>
              <a:t>It is important to note that not all tasks that promote reasoning and problem solving have to be set in a context or need to consume an entire class period or multiple days. What is critical is that a task provide students with the opportunity to engage actively in reasoning, sense making, and problem solving... (p</a:t>
            </a:r>
            <a:r>
              <a:rPr lang="en-US" sz="2600" dirty="0">
                <a:solidFill>
                  <a:srgbClr val="000000"/>
                </a:solidFill>
              </a:rPr>
              <a:t>. </a:t>
            </a:r>
            <a:r>
              <a:rPr lang="en-US" sz="2600" dirty="0" smtClean="0">
                <a:solidFill>
                  <a:srgbClr val="000000"/>
                </a:solidFill>
              </a:rPr>
              <a:t>20).</a:t>
            </a:r>
          </a:p>
          <a:p>
            <a:endParaRPr lang="en-US" sz="2600" dirty="0" smtClean="0">
              <a:solidFill>
                <a:srgbClr val="000000"/>
              </a:solidFill>
            </a:endParaRPr>
          </a:p>
        </p:txBody>
      </p:sp>
    </p:spTree>
    <p:extLst>
      <p:ext uri="{BB962C8B-B14F-4D97-AF65-F5344CB8AC3E}">
        <p14:creationId xmlns:p14="http://schemas.microsoft.com/office/powerpoint/2010/main" val="36293266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260641" y="6054666"/>
            <a:ext cx="2883359" cy="8033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593102085"/>
              </p:ext>
            </p:extLst>
          </p:nvPr>
        </p:nvGraphicFramePr>
        <p:xfrm>
          <a:off x="4445138" y="1419671"/>
          <a:ext cx="4615232" cy="5091449"/>
        </p:xfrm>
        <a:graphic>
          <a:graphicData uri="http://schemas.openxmlformats.org/drawingml/2006/table">
            <a:tbl>
              <a:tblPr firstRow="1" bandRow="1">
                <a:tableStyleId>{2D5ABB26-0587-4C30-8999-92F81FD0307C}</a:tableStyleId>
              </a:tblPr>
              <a:tblGrid>
                <a:gridCol w="2166446"/>
                <a:gridCol w="2448786"/>
              </a:tblGrid>
              <a:tr h="2299916">
                <a:tc>
                  <a:txBody>
                    <a:bodyPr/>
                    <a:lstStyle/>
                    <a:p>
                      <a:pPr marL="112713" indent="0" algn="l">
                        <a:spcAft>
                          <a:spcPts val="1200"/>
                        </a:spcAft>
                      </a:pPr>
                      <a:r>
                        <a:rPr lang="en-US" sz="3200" b="1" dirty="0" smtClean="0">
                          <a:latin typeface="+mn-lt"/>
                        </a:rPr>
                        <a:t>Set A</a:t>
                      </a:r>
                    </a:p>
                    <a:p>
                      <a:pPr marL="454025" indent="0" algn="l">
                        <a:tabLst/>
                      </a:pPr>
                      <a:r>
                        <a:rPr lang="en-US" sz="3200" b="0" dirty="0" smtClean="0">
                          <a:latin typeface="+mn-lt"/>
                        </a:rPr>
                        <a:t>2 x 8</a:t>
                      </a:r>
                    </a:p>
                    <a:p>
                      <a:pPr marL="454025" indent="0" algn="l">
                        <a:tabLst/>
                      </a:pPr>
                      <a:r>
                        <a:rPr lang="en-US" sz="3200" b="0" dirty="0" smtClean="0">
                          <a:latin typeface="+mn-lt"/>
                        </a:rPr>
                        <a:t>5</a:t>
                      </a:r>
                      <a:r>
                        <a:rPr lang="en-US" sz="3200" b="0" baseline="0" dirty="0" smtClean="0">
                          <a:latin typeface="+mn-lt"/>
                        </a:rPr>
                        <a:t> x 8</a:t>
                      </a:r>
                    </a:p>
                    <a:p>
                      <a:pPr marL="454025" indent="0" algn="l">
                        <a:tabLst/>
                      </a:pPr>
                      <a:r>
                        <a:rPr lang="en-US" sz="3200" b="0" baseline="0" dirty="0" smtClean="0">
                          <a:latin typeface="+mn-lt"/>
                        </a:rPr>
                        <a:t>7 x 8</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112713" indent="0" algn="l">
                        <a:spcAft>
                          <a:spcPts val="1200"/>
                        </a:spcAft>
                      </a:pPr>
                      <a:r>
                        <a:rPr lang="en-US" sz="3200" b="1" baseline="0" dirty="0" smtClean="0">
                          <a:latin typeface="+mn-lt"/>
                        </a:rPr>
                        <a:t>Set B</a:t>
                      </a:r>
                    </a:p>
                    <a:p>
                      <a:pPr marL="454025" indent="0" algn="l"/>
                      <a:r>
                        <a:rPr lang="en-US" sz="3200" b="0" baseline="0" dirty="0" smtClean="0">
                          <a:latin typeface="+mn-lt"/>
                        </a:rPr>
                        <a:t>  5 x 4</a:t>
                      </a:r>
                    </a:p>
                    <a:p>
                      <a:pPr marL="454025" indent="0" algn="l"/>
                      <a:r>
                        <a:rPr lang="en-US" sz="3200" b="0" baseline="0" dirty="0" smtClean="0">
                          <a:latin typeface="+mn-lt"/>
                        </a:rPr>
                        <a:t>10 x 4</a:t>
                      </a:r>
                    </a:p>
                    <a:p>
                      <a:pPr marL="454025" indent="0" algn="l"/>
                      <a:r>
                        <a:rPr lang="en-US" sz="3200" b="0" baseline="0" dirty="0" smtClean="0">
                          <a:latin typeface="+mn-lt"/>
                        </a:rPr>
                        <a:t>   9 x 4</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791533">
                <a:tc>
                  <a:txBody>
                    <a:bodyPr/>
                    <a:lstStyle/>
                    <a:p>
                      <a:pPr marL="112713" indent="0" algn="l" eaLnBrk="1" hangingPunct="1">
                        <a:spcAft>
                          <a:spcPts val="1200"/>
                        </a:spcAft>
                        <a:buFont typeface="Arial" charset="0"/>
                        <a:buNone/>
                      </a:pPr>
                      <a:r>
                        <a:rPr lang="en-US" sz="3200" b="1" dirty="0" smtClean="0">
                          <a:latin typeface="+mn-lt"/>
                        </a:rPr>
                        <a:t>String</a:t>
                      </a:r>
                      <a:r>
                        <a:rPr lang="en-US" sz="3200" b="1" baseline="0" dirty="0" smtClean="0">
                          <a:latin typeface="+mn-lt"/>
                        </a:rPr>
                        <a:t> C</a:t>
                      </a:r>
                    </a:p>
                    <a:p>
                      <a:pPr marL="454025" indent="0" algn="l" eaLnBrk="1" hangingPunct="1">
                        <a:buFont typeface="Arial" charset="0"/>
                        <a:buNone/>
                      </a:pPr>
                      <a:r>
                        <a:rPr lang="en-US" sz="3200" dirty="0" smtClean="0">
                          <a:latin typeface="+mn-lt"/>
                        </a:rPr>
                        <a:t>3 x 100</a:t>
                      </a:r>
                    </a:p>
                    <a:p>
                      <a:pPr marL="454025" indent="0" algn="l" eaLnBrk="1" hangingPunct="1">
                        <a:buFont typeface="Arial" charset="0"/>
                        <a:buNone/>
                      </a:pPr>
                      <a:r>
                        <a:rPr lang="en-US" sz="3200" dirty="0" smtClean="0">
                          <a:latin typeface="+mn-lt"/>
                        </a:rPr>
                        <a:t>3</a:t>
                      </a:r>
                      <a:r>
                        <a:rPr lang="en-US" sz="3200" baseline="0" dirty="0" smtClean="0">
                          <a:latin typeface="+mn-lt"/>
                        </a:rPr>
                        <a:t> x 50</a:t>
                      </a:r>
                    </a:p>
                    <a:p>
                      <a:pPr marL="454025" indent="0" algn="l" eaLnBrk="1" hangingPunct="1">
                        <a:buFont typeface="Arial" charset="0"/>
                        <a:buNone/>
                      </a:pPr>
                      <a:r>
                        <a:rPr lang="en-US" sz="3200" baseline="0" dirty="0" smtClean="0">
                          <a:latin typeface="+mn-lt"/>
                        </a:rPr>
                        <a:t>3 x 150</a:t>
                      </a:r>
                    </a:p>
                    <a:p>
                      <a:pPr marL="454025" marR="0" indent="0" algn="l" defTabSz="457200" rtl="0" eaLnBrk="1" fontAlgn="auto" latinLnBrk="0" hangingPunct="1">
                        <a:lnSpc>
                          <a:spcPct val="100000"/>
                        </a:lnSpc>
                        <a:spcBef>
                          <a:spcPts val="0"/>
                        </a:spcBef>
                        <a:spcAft>
                          <a:spcPts val="0"/>
                        </a:spcAft>
                        <a:buClrTx/>
                        <a:buSzTx/>
                        <a:buFont typeface="Arial" charset="0"/>
                        <a:buNone/>
                        <a:tabLst/>
                        <a:defRPr/>
                      </a:pPr>
                      <a:r>
                        <a:rPr lang="en-US" sz="3200" dirty="0" smtClean="0">
                          <a:latin typeface="+mn-lt"/>
                        </a:rPr>
                        <a:t>3 x 149</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112713" marR="0" indent="0" algn="l" defTabSz="457200" rtl="0" eaLnBrk="1" fontAlgn="auto" latinLnBrk="0" hangingPunct="1">
                        <a:lnSpc>
                          <a:spcPct val="100000"/>
                        </a:lnSpc>
                        <a:spcBef>
                          <a:spcPts val="0"/>
                        </a:spcBef>
                        <a:spcAft>
                          <a:spcPts val="1200"/>
                        </a:spcAft>
                        <a:buClrTx/>
                        <a:buSzTx/>
                        <a:buFont typeface="Arial" charset="0"/>
                        <a:buNone/>
                        <a:tabLst/>
                        <a:defRPr/>
                      </a:pPr>
                      <a:r>
                        <a:rPr lang="en-US" sz="3200" b="1" baseline="0" dirty="0" smtClean="0">
                          <a:latin typeface="+mn-lt"/>
                        </a:rPr>
                        <a:t>String D</a:t>
                      </a:r>
                    </a:p>
                    <a:p>
                      <a:pPr marL="454025" marR="0" indent="0" algn="l" defTabSz="457200" rtl="0" eaLnBrk="1" fontAlgn="auto" latinLnBrk="0" hangingPunct="1">
                        <a:lnSpc>
                          <a:spcPct val="100000"/>
                        </a:lnSpc>
                        <a:spcBef>
                          <a:spcPts val="0"/>
                        </a:spcBef>
                        <a:spcAft>
                          <a:spcPts val="0"/>
                        </a:spcAft>
                        <a:buClrTx/>
                        <a:buSzTx/>
                        <a:buFont typeface="Arial" charset="0"/>
                        <a:buNone/>
                        <a:tabLst/>
                        <a:defRPr/>
                      </a:pPr>
                      <a:r>
                        <a:rPr lang="en-US" sz="3200" baseline="0" dirty="0" smtClean="0">
                          <a:latin typeface="+mn-lt"/>
                        </a:rPr>
                        <a:t>200 x 5</a:t>
                      </a:r>
                    </a:p>
                    <a:p>
                      <a:pPr marL="454025" marR="0" indent="0" algn="l" defTabSz="457200" rtl="0" eaLnBrk="1" fontAlgn="auto" latinLnBrk="0" hangingPunct="1">
                        <a:lnSpc>
                          <a:spcPct val="100000"/>
                        </a:lnSpc>
                        <a:spcBef>
                          <a:spcPts val="0"/>
                        </a:spcBef>
                        <a:spcAft>
                          <a:spcPts val="0"/>
                        </a:spcAft>
                        <a:buClrTx/>
                        <a:buSzTx/>
                        <a:buFont typeface="Arial" charset="0"/>
                        <a:buNone/>
                        <a:tabLst/>
                        <a:defRPr/>
                      </a:pPr>
                      <a:r>
                        <a:rPr lang="en-US" sz="3200" baseline="0" dirty="0" smtClean="0">
                          <a:latin typeface="+mn-lt"/>
                        </a:rPr>
                        <a:t>200 x 20</a:t>
                      </a:r>
                    </a:p>
                    <a:p>
                      <a:pPr marL="454025" marR="0" indent="0" algn="l" defTabSz="457200" rtl="0" eaLnBrk="1" fontAlgn="auto" latinLnBrk="0" hangingPunct="1">
                        <a:lnSpc>
                          <a:spcPct val="100000"/>
                        </a:lnSpc>
                        <a:spcBef>
                          <a:spcPts val="0"/>
                        </a:spcBef>
                        <a:spcAft>
                          <a:spcPts val="0"/>
                        </a:spcAft>
                        <a:buClrTx/>
                        <a:buSzTx/>
                        <a:buFont typeface="Arial" charset="0"/>
                        <a:buNone/>
                        <a:tabLst/>
                        <a:defRPr/>
                      </a:pPr>
                      <a:r>
                        <a:rPr lang="en-US" sz="3200" baseline="0" dirty="0" smtClean="0">
                          <a:latin typeface="+mn-lt"/>
                        </a:rPr>
                        <a:t>200 x 25</a:t>
                      </a:r>
                    </a:p>
                    <a:p>
                      <a:pPr marL="454025" marR="0" indent="0" algn="l" defTabSz="457200" rtl="0" eaLnBrk="1" fontAlgn="auto" latinLnBrk="0" hangingPunct="1">
                        <a:lnSpc>
                          <a:spcPct val="100000"/>
                        </a:lnSpc>
                        <a:spcBef>
                          <a:spcPts val="0"/>
                        </a:spcBef>
                        <a:spcAft>
                          <a:spcPts val="0"/>
                        </a:spcAft>
                        <a:buClrTx/>
                        <a:buSzTx/>
                        <a:buFont typeface="Arial" charset="0"/>
                        <a:buNone/>
                        <a:tabLst/>
                        <a:defRPr/>
                      </a:pPr>
                      <a:r>
                        <a:rPr lang="en-US" sz="3200" baseline="0" dirty="0" smtClean="0">
                          <a:latin typeface="+mn-lt"/>
                        </a:rPr>
                        <a:t>198 x 25</a:t>
                      </a:r>
                      <a:endParaRPr lang="en-US" sz="3200" dirty="0" smtClean="0">
                        <a:latin typeface="+mn-lt"/>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5" name="TextBox 4"/>
          <p:cNvSpPr txBox="1"/>
          <p:nvPr/>
        </p:nvSpPr>
        <p:spPr>
          <a:xfrm>
            <a:off x="884488" y="226804"/>
            <a:ext cx="8096502" cy="1046440"/>
          </a:xfrm>
          <a:prstGeom prst="rect">
            <a:avLst/>
          </a:prstGeom>
          <a:noFill/>
        </p:spPr>
        <p:txBody>
          <a:bodyPr wrap="square" rtlCol="0">
            <a:spAutoFit/>
          </a:bodyPr>
          <a:lstStyle/>
          <a:p>
            <a:pPr>
              <a:spcAft>
                <a:spcPts val="1200"/>
              </a:spcAft>
            </a:pPr>
            <a:r>
              <a:rPr lang="en-US" sz="2600" dirty="0" smtClean="0"/>
              <a:t>1. Work in pairs and select a string to study.</a:t>
            </a:r>
          </a:p>
          <a:p>
            <a:r>
              <a:rPr lang="en-US" sz="2600" dirty="0" smtClean="0"/>
              <a:t>2. Identify a mathematics learning goal for the string. </a:t>
            </a:r>
          </a:p>
        </p:txBody>
      </p:sp>
      <p:sp>
        <p:nvSpPr>
          <p:cNvPr id="7" name="TextBox 6"/>
          <p:cNvSpPr txBox="1"/>
          <p:nvPr/>
        </p:nvSpPr>
        <p:spPr>
          <a:xfrm>
            <a:off x="895827" y="1419671"/>
            <a:ext cx="3537971" cy="4555094"/>
          </a:xfrm>
          <a:prstGeom prst="rect">
            <a:avLst/>
          </a:prstGeom>
          <a:noFill/>
        </p:spPr>
        <p:txBody>
          <a:bodyPr wrap="square" rtlCol="0">
            <a:spAutoFit/>
          </a:bodyPr>
          <a:lstStyle/>
          <a:p>
            <a:pPr marL="339725" indent="-339725">
              <a:spcAft>
                <a:spcPts val="1800"/>
              </a:spcAft>
            </a:pPr>
            <a:r>
              <a:rPr lang="en-US" sz="2600" dirty="0" smtClean="0"/>
              <a:t>3. Anticipate ways students might reason </a:t>
            </a:r>
            <a:r>
              <a:rPr lang="en-US" sz="2600" dirty="0" smtClean="0"/>
              <a:t>as </a:t>
            </a:r>
            <a:r>
              <a:rPr lang="en-US" sz="2600" dirty="0" smtClean="0"/>
              <a:t>each equation is revealed.</a:t>
            </a:r>
            <a:endParaRPr lang="en-US" sz="2600" dirty="0"/>
          </a:p>
          <a:p>
            <a:pPr marL="339725" indent="-339725">
              <a:spcAft>
                <a:spcPts val="1800"/>
              </a:spcAft>
            </a:pPr>
            <a:r>
              <a:rPr lang="en-US" sz="2600" dirty="0" smtClean="0"/>
              <a:t>4. Sketch area models you would use to represent the reasoning of students.</a:t>
            </a:r>
            <a:endParaRPr lang="en-US" sz="2600" dirty="0"/>
          </a:p>
          <a:p>
            <a:pPr marL="339725" indent="-339725">
              <a:spcAft>
                <a:spcPts val="1800"/>
              </a:spcAft>
            </a:pPr>
            <a:r>
              <a:rPr lang="en-US" sz="2600" dirty="0" smtClean="0"/>
              <a:t>5. If time allows, study another string.</a:t>
            </a:r>
            <a:endParaRPr lang="en-US" sz="2600" dirty="0"/>
          </a:p>
        </p:txBody>
      </p:sp>
    </p:spTree>
    <p:extLst>
      <p:ext uri="{BB962C8B-B14F-4D97-AF65-F5344CB8AC3E}">
        <p14:creationId xmlns:p14="http://schemas.microsoft.com/office/powerpoint/2010/main" val="20341355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260641" y="6054666"/>
            <a:ext cx="2883359" cy="8033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20618" y="187383"/>
            <a:ext cx="7940502" cy="895576"/>
          </a:xfrm>
        </p:spPr>
        <p:txBody>
          <a:bodyPr>
            <a:normAutofit/>
          </a:bodyPr>
          <a:lstStyle/>
          <a:p>
            <a:r>
              <a:rPr lang="en-US" dirty="0" smtClean="0"/>
              <a:t>Multiplication Strings</a:t>
            </a:r>
            <a:endParaRPr lang="en-US" dirty="0"/>
          </a:p>
        </p:txBody>
      </p:sp>
      <p:sp>
        <p:nvSpPr>
          <p:cNvPr id="3" name="Content Placeholder 2"/>
          <p:cNvSpPr>
            <a:spLocks noGrp="1"/>
          </p:cNvSpPr>
          <p:nvPr>
            <p:ph idx="1"/>
          </p:nvPr>
        </p:nvSpPr>
        <p:spPr>
          <a:xfrm>
            <a:off x="1033204" y="1632992"/>
            <a:ext cx="7927916" cy="4345541"/>
          </a:xfrm>
        </p:spPr>
        <p:txBody>
          <a:bodyPr>
            <a:normAutofit/>
          </a:bodyPr>
          <a:lstStyle/>
          <a:p>
            <a:pPr marL="0" indent="0">
              <a:spcAft>
                <a:spcPts val="1200"/>
              </a:spcAft>
              <a:buNone/>
            </a:pPr>
            <a:r>
              <a:rPr lang="en-US" dirty="0" smtClean="0"/>
              <a:t>In what ways do tasks such as multiplication strings support building procedural fluency from conceptual understanding while also engaging students in reasoning and problem solving? </a:t>
            </a:r>
          </a:p>
        </p:txBody>
      </p:sp>
    </p:spTree>
    <p:extLst>
      <p:ext uri="{BB962C8B-B14F-4D97-AF65-F5344CB8AC3E}">
        <p14:creationId xmlns:p14="http://schemas.microsoft.com/office/powerpoint/2010/main" val="361559237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rgbClr val="004080"/>
          </a:solidFill>
          <a:ln>
            <a:noFill/>
          </a:ln>
          <a:effectLst>
            <a:outerShdw blurRad="50800" dist="38100" dir="2700000">
              <a:srgbClr val="000000">
                <a:alpha val="43000"/>
              </a:srgbClr>
            </a:outerShdw>
          </a:effectLst>
        </p:spPr>
        <p:txBody>
          <a:bodyPr anchor="t">
            <a:noAutofit/>
          </a:bodyPr>
          <a:lstStyle/>
          <a:p>
            <a:pPr algn="ctr"/>
            <a:endParaRPr lang="en-US" sz="4000" i="1" dirty="0" smtClean="0">
              <a:solidFill>
                <a:schemeClr val="bg1"/>
              </a:solidFill>
              <a:cs typeface="Calibri"/>
            </a:endParaRPr>
          </a:p>
          <a:p>
            <a:pPr marL="568325" defTabSz="511175"/>
            <a:r>
              <a:rPr lang="en-US" sz="4000" i="1" dirty="0" smtClean="0">
                <a:solidFill>
                  <a:schemeClr val="bg1"/>
                </a:solidFill>
                <a:cs typeface="Calibri"/>
              </a:rPr>
              <a:t>Reflecting on </a:t>
            </a:r>
            <a:r>
              <a:rPr lang="en-US" sz="4000" i="1" dirty="0" smtClean="0">
                <a:solidFill>
                  <a:schemeClr val="bg1"/>
                </a:solidFill>
                <a:cs typeface="Calibri"/>
              </a:rPr>
              <a:t>the</a:t>
            </a:r>
            <a:endParaRPr lang="en-US" sz="4000" i="1" dirty="0" smtClean="0">
              <a:solidFill>
                <a:schemeClr val="bg1"/>
              </a:solidFill>
              <a:cs typeface="Calibri"/>
            </a:endParaRPr>
          </a:p>
          <a:p>
            <a:pPr marL="568325" defTabSz="511175"/>
            <a:r>
              <a:rPr lang="en-US" sz="4000" i="1" dirty="0" smtClean="0">
                <a:solidFill>
                  <a:schemeClr val="bg1"/>
                </a:solidFill>
                <a:cs typeface="Calibri"/>
              </a:rPr>
              <a:t>Effective Mathematics </a:t>
            </a:r>
          </a:p>
          <a:p>
            <a:pPr marL="568325" defTabSz="511175"/>
            <a:r>
              <a:rPr lang="en-US" sz="4000" i="1" dirty="0" smtClean="0">
                <a:solidFill>
                  <a:schemeClr val="bg1"/>
                </a:solidFill>
                <a:cs typeface="Calibri"/>
              </a:rPr>
              <a:t>Teaching Practices</a:t>
            </a:r>
          </a:p>
        </p:txBody>
      </p:sp>
      <p:pic>
        <p:nvPicPr>
          <p:cNvPr id="3" name="Picture 2" descr="14861 principles to action cover.ps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48152">
            <a:off x="7060092" y="2118938"/>
            <a:ext cx="1251432" cy="1782992"/>
          </a:xfrm>
          <a:prstGeom prst="rect">
            <a:avLst/>
          </a:prstGeom>
          <a:ln w="6350" cmpd="sng">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64281005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00915" y="805234"/>
            <a:ext cx="7480911" cy="4857754"/>
          </a:xfrm>
        </p:spPr>
        <p:txBody>
          <a:bodyPr>
            <a:noAutofit/>
          </a:bodyPr>
          <a:lstStyle/>
          <a:p>
            <a:pPr marL="0" indent="0" algn="ctr">
              <a:buNone/>
            </a:pPr>
            <a:endParaRPr lang="en-US" sz="3200" b="1" dirty="0" smtClean="0">
              <a:latin typeface="Verdana"/>
              <a:ea typeface="Verdana" pitchFamily="34" charset="0"/>
              <a:cs typeface="Verdana"/>
            </a:endParaRPr>
          </a:p>
          <a:p>
            <a:pPr marL="0" indent="0" algn="ctr">
              <a:buNone/>
            </a:pPr>
            <a:r>
              <a:rPr lang="en-US" sz="3200" dirty="0" smtClean="0">
                <a:ea typeface="Verdana" pitchFamily="34" charset="0"/>
                <a:cs typeface="Verdana"/>
              </a:rPr>
              <a:t>As you reflect on the </a:t>
            </a:r>
            <a:br>
              <a:rPr lang="en-US" sz="3200" dirty="0" smtClean="0">
                <a:ea typeface="Verdana" pitchFamily="34" charset="0"/>
                <a:cs typeface="Verdana"/>
              </a:rPr>
            </a:br>
            <a:r>
              <a:rPr lang="en-US" sz="3200" b="1" i="1" dirty="0" smtClean="0">
                <a:ea typeface="Verdana" pitchFamily="34" charset="0"/>
                <a:cs typeface="Verdana"/>
              </a:rPr>
              <a:t>effective mathematics teaching practices </a:t>
            </a:r>
            <a:r>
              <a:rPr lang="en-US" sz="3200" dirty="0" smtClean="0">
                <a:ea typeface="Verdana" pitchFamily="34" charset="0"/>
                <a:cs typeface="Verdana"/>
              </a:rPr>
              <a:t>examined in this session, summarize one or two ideas or insights you might apply to your own classroom instruction.</a:t>
            </a:r>
            <a:endParaRPr lang="en-US" sz="3200" dirty="0"/>
          </a:p>
        </p:txBody>
      </p:sp>
    </p:spTree>
    <p:extLst>
      <p:ext uri="{BB962C8B-B14F-4D97-AF65-F5344CB8AC3E}">
        <p14:creationId xmlns:p14="http://schemas.microsoft.com/office/powerpoint/2010/main" val="1428979855"/>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1855847" y="2230405"/>
            <a:ext cx="6398759" cy="1727679"/>
          </a:xfrm>
          <a:prstGeom prst="rect">
            <a:avLst/>
          </a:prstGeom>
          <a:noFill/>
          <a:ln w="9525">
            <a:noFill/>
            <a:miter lim="800000"/>
            <a:headEnd/>
            <a:tailEnd/>
          </a:ln>
        </p:spPr>
      </p:pic>
    </p:spTree>
    <p:extLst>
      <p:ext uri="{BB962C8B-B14F-4D97-AF65-F5344CB8AC3E}">
        <p14:creationId xmlns:p14="http://schemas.microsoft.com/office/powerpoint/2010/main" val="9473774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chemeClr val="tx2">
              <a:lumMod val="50000"/>
            </a:schemeClr>
          </a:solidFill>
          <a:ln>
            <a:noFill/>
          </a:ln>
          <a:effectLst>
            <a:outerShdw blurRad="50800" dist="38100" dir="2700000">
              <a:srgbClr val="000000">
                <a:alpha val="43000"/>
              </a:srgbClr>
            </a:outerShdw>
          </a:effectLst>
        </p:spPr>
        <p:txBody>
          <a:bodyPr anchor="ctr">
            <a:noAutofit/>
          </a:bodyPr>
          <a:lstStyle/>
          <a:p>
            <a:pPr algn="ctr"/>
            <a:r>
              <a:rPr lang="en-US" sz="3600" dirty="0">
                <a:solidFill>
                  <a:srgbClr val="FFFFFF"/>
                </a:solidFill>
              </a:rPr>
              <a:t>Ms. </a:t>
            </a:r>
            <a:r>
              <a:rPr lang="en-US" sz="3600" dirty="0" smtClean="0">
                <a:solidFill>
                  <a:srgbClr val="FFFFFF"/>
                </a:solidFill>
              </a:rPr>
              <a:t>Casey’s </a:t>
            </a:r>
          </a:p>
          <a:p>
            <a:pPr algn="ctr"/>
            <a:r>
              <a:rPr lang="en-US" sz="3600" dirty="0" smtClean="0">
                <a:solidFill>
                  <a:srgbClr val="FFFFFF"/>
                </a:solidFill>
                <a:cs typeface="Verdana"/>
              </a:rPr>
              <a:t>Fourth Grade Classroom</a:t>
            </a:r>
          </a:p>
          <a:p>
            <a:pPr algn="ctr"/>
            <a:r>
              <a:rPr lang="en-US" sz="3600" dirty="0" smtClean="0">
                <a:solidFill>
                  <a:srgbClr val="FFFFFF"/>
                </a:solidFill>
                <a:cs typeface="Verdana"/>
              </a:rPr>
              <a:t>“Multiplication Strings Task”</a:t>
            </a:r>
            <a:endParaRPr lang="en-US" sz="3200" dirty="0">
              <a:solidFill>
                <a:srgbClr val="FFFFFF"/>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0931" y="6445262"/>
            <a:ext cx="1776807" cy="297208"/>
          </a:xfrm>
          <a:prstGeom prst="rect">
            <a:avLst/>
          </a:prstGeom>
        </p:spPr>
      </p:pic>
    </p:spTree>
    <p:extLst>
      <p:ext uri="{BB962C8B-B14F-4D97-AF65-F5344CB8AC3E}">
        <p14:creationId xmlns:p14="http://schemas.microsoft.com/office/powerpoint/2010/main" val="216233903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09228" y="146959"/>
            <a:ext cx="7951892" cy="567476"/>
          </a:xfrm>
        </p:spPr>
        <p:txBody>
          <a:bodyPr>
            <a:noAutofit/>
          </a:bodyPr>
          <a:lstStyle/>
          <a:p>
            <a:r>
              <a:rPr lang="en-US" sz="2800" dirty="0" smtClean="0"/>
              <a:t>Multiplication Strings Task (Teacher Version)</a:t>
            </a:r>
            <a:endParaRPr lang="en-US" sz="2800" b="1" dirty="0"/>
          </a:p>
        </p:txBody>
      </p:sp>
      <p:sp>
        <p:nvSpPr>
          <p:cNvPr id="5" name="Content Placeholder 4"/>
          <p:cNvSpPr>
            <a:spLocks noGrp="1"/>
          </p:cNvSpPr>
          <p:nvPr>
            <p:ph idx="1"/>
          </p:nvPr>
        </p:nvSpPr>
        <p:spPr>
          <a:xfrm>
            <a:off x="884492" y="828188"/>
            <a:ext cx="8175878" cy="5624399"/>
          </a:xfrm>
          <a:ln>
            <a:solidFill>
              <a:schemeClr val="tx1"/>
            </a:solidFill>
          </a:ln>
        </p:spPr>
        <p:txBody>
          <a:bodyPr>
            <a:noAutofit/>
          </a:bodyPr>
          <a:lstStyle/>
          <a:p>
            <a:pPr marL="339725" indent="-339725">
              <a:lnSpc>
                <a:spcPct val="90000"/>
              </a:lnSpc>
              <a:buNone/>
            </a:pPr>
            <a:r>
              <a:rPr lang="en-US" sz="2200" dirty="0" smtClean="0"/>
              <a:t>1. 	Solve this set of multiplication </a:t>
            </a:r>
            <a:r>
              <a:rPr lang="en-US" sz="2200" dirty="0" smtClean="0"/>
              <a:t>equations. </a:t>
            </a:r>
            <a:r>
              <a:rPr lang="en-US" sz="2200" dirty="0" smtClean="0"/>
              <a:t>Each time you solve </a:t>
            </a:r>
            <a:r>
              <a:rPr lang="en-US" sz="2200" dirty="0" smtClean="0"/>
              <a:t>a new equation, </a:t>
            </a:r>
            <a:r>
              <a:rPr lang="en-US" sz="2200" dirty="0" smtClean="0"/>
              <a:t>try to use the previous </a:t>
            </a:r>
            <a:r>
              <a:rPr lang="en-US" sz="2200" dirty="0" smtClean="0"/>
              <a:t>equation to </a:t>
            </a:r>
            <a:r>
              <a:rPr lang="en-US" sz="2200" dirty="0" smtClean="0"/>
              <a:t>help you solve it. </a:t>
            </a:r>
          </a:p>
          <a:p>
            <a:pPr marL="0" indent="0" defTabSz="454025">
              <a:buNone/>
              <a:tabLst>
                <a:tab pos="4110038" algn="r"/>
              </a:tabLst>
            </a:pPr>
            <a:r>
              <a:rPr lang="en-US" sz="2200" dirty="0" smtClean="0"/>
              <a:t> 	  8 x 4 = ____</a:t>
            </a:r>
          </a:p>
          <a:p>
            <a:pPr marL="0" indent="0" defTabSz="454025">
              <a:buNone/>
              <a:tabLst>
                <a:tab pos="4110038" algn="r"/>
              </a:tabLst>
            </a:pPr>
            <a:r>
              <a:rPr lang="en-US" sz="2200" dirty="0" smtClean="0"/>
              <a:t>	</a:t>
            </a:r>
            <a:r>
              <a:rPr lang="en-US" sz="2200" dirty="0"/>
              <a:t>8 x </a:t>
            </a:r>
            <a:r>
              <a:rPr lang="en-US" sz="2200" dirty="0" smtClean="0"/>
              <a:t>8 = ____</a:t>
            </a:r>
          </a:p>
          <a:p>
            <a:pPr marL="0" indent="0" defTabSz="454025">
              <a:buNone/>
              <a:tabLst>
                <a:tab pos="4110038" algn="r"/>
              </a:tabLst>
            </a:pPr>
            <a:r>
              <a:rPr lang="en-US" sz="2200" dirty="0" smtClean="0"/>
              <a:t>	</a:t>
            </a:r>
            <a:r>
              <a:rPr lang="en-US" sz="2200" dirty="0"/>
              <a:t>8 x </a:t>
            </a:r>
            <a:r>
              <a:rPr lang="en-US" sz="2200" dirty="0" smtClean="0"/>
              <a:t>16 = ____</a:t>
            </a:r>
          </a:p>
          <a:p>
            <a:pPr marL="0" indent="0" defTabSz="454025">
              <a:buNone/>
              <a:tabLst>
                <a:tab pos="4110038" algn="r"/>
              </a:tabLst>
            </a:pPr>
            <a:r>
              <a:rPr lang="en-US" sz="2200" dirty="0" smtClean="0"/>
              <a:t>	</a:t>
            </a:r>
            <a:r>
              <a:rPr lang="en-US" sz="2200" dirty="0"/>
              <a:t>8 x </a:t>
            </a:r>
            <a:r>
              <a:rPr lang="en-US" sz="2200" dirty="0" smtClean="0"/>
              <a:t>32 = ____</a:t>
            </a:r>
          </a:p>
          <a:p>
            <a:pPr marL="0" indent="0" defTabSz="454025">
              <a:spcAft>
                <a:spcPts val="1200"/>
              </a:spcAft>
              <a:buNone/>
              <a:tabLst>
                <a:tab pos="4110038" algn="r"/>
              </a:tabLst>
            </a:pPr>
            <a:r>
              <a:rPr lang="en-US" sz="2200" dirty="0" smtClean="0"/>
              <a:t>	</a:t>
            </a:r>
            <a:r>
              <a:rPr lang="en-US" sz="2200" dirty="0"/>
              <a:t>8 x </a:t>
            </a:r>
            <a:r>
              <a:rPr lang="en-US" sz="2200" dirty="0" smtClean="0"/>
              <a:t>64 = ____</a:t>
            </a:r>
          </a:p>
          <a:p>
            <a:pPr marL="339725" indent="-339725">
              <a:buNone/>
            </a:pPr>
            <a:r>
              <a:rPr lang="en-US" sz="2200" dirty="0" smtClean="0"/>
              <a:t>2</a:t>
            </a:r>
            <a:r>
              <a:rPr lang="en-US" sz="2200" dirty="0" smtClean="0"/>
              <a:t>.	Reflect on the string of multiplication equations. What patterns do you notice? Why do these patterns occur?</a:t>
            </a:r>
            <a:endParaRPr lang="en-US" sz="2200" dirty="0" smtClean="0"/>
          </a:p>
          <a:p>
            <a:pPr marL="339725" indent="-339725">
              <a:buNone/>
            </a:pPr>
            <a:endParaRPr lang="en-US" sz="1200" dirty="0"/>
          </a:p>
          <a:p>
            <a:pPr marL="339725" indent="-339725">
              <a:buNone/>
            </a:pPr>
            <a:r>
              <a:rPr lang="en-US" sz="2200" dirty="0" smtClean="0"/>
              <a:t>3</a:t>
            </a:r>
            <a:r>
              <a:rPr lang="en-US" sz="2200" dirty="0" smtClean="0"/>
              <a:t>.	To solve 8 x 8, Nicholas, a third grade student, explained that he knew </a:t>
            </a:r>
            <a:r>
              <a:rPr lang="en-US" sz="2200" dirty="0"/>
              <a:t>that 8 times 4 would be </a:t>
            </a:r>
            <a:r>
              <a:rPr lang="en-US" sz="2200" dirty="0" smtClean="0"/>
              <a:t>32 so he just added 32 and 32 to get the answer. Show </a:t>
            </a:r>
            <a:r>
              <a:rPr lang="en-US" sz="2200" dirty="0" smtClean="0"/>
              <a:t>how </a:t>
            </a:r>
            <a:r>
              <a:rPr lang="en-US" sz="2200" dirty="0" smtClean="0"/>
              <a:t>you, as the teacher, </a:t>
            </a:r>
            <a:r>
              <a:rPr lang="en-US" sz="2200" dirty="0" smtClean="0"/>
              <a:t>might represent </a:t>
            </a:r>
            <a:r>
              <a:rPr lang="en-US" sz="2200" dirty="0" smtClean="0"/>
              <a:t>his reasoning with an area model. How does his strategy utilize properties of the operations</a:t>
            </a:r>
            <a:r>
              <a:rPr lang="en-US" sz="2200" dirty="0" smtClean="0"/>
              <a:t>?</a:t>
            </a:r>
            <a:endParaRPr lang="en-US" sz="2200" dirty="0" smtClean="0"/>
          </a:p>
          <a:p>
            <a:pPr marL="0" indent="0">
              <a:lnSpc>
                <a:spcPct val="90000"/>
              </a:lnSpc>
              <a:buNone/>
            </a:pPr>
            <a:endParaRPr lang="en-US" sz="1400" dirty="0"/>
          </a:p>
          <a:p>
            <a:pPr marL="0" indent="0">
              <a:lnSpc>
                <a:spcPct val="90000"/>
              </a:lnSpc>
              <a:buNone/>
            </a:pPr>
            <a:r>
              <a:rPr lang="en-US" sz="2200" dirty="0" smtClean="0"/>
              <a:t> </a:t>
            </a:r>
            <a:endParaRPr lang="en-US" sz="2200" dirty="0"/>
          </a:p>
          <a:p>
            <a:pPr marL="0" indent="0">
              <a:lnSpc>
                <a:spcPct val="90000"/>
              </a:lnSpc>
              <a:buNone/>
            </a:pPr>
            <a:endParaRPr lang="en-US" sz="2200" dirty="0"/>
          </a:p>
        </p:txBody>
      </p:sp>
    </p:spTree>
    <p:extLst>
      <p:ext uri="{BB962C8B-B14F-4D97-AF65-F5344CB8AC3E}">
        <p14:creationId xmlns:p14="http://schemas.microsoft.com/office/powerpoint/2010/main" val="345828156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29850" y="73481"/>
            <a:ext cx="8031270" cy="990139"/>
          </a:xfrm>
        </p:spPr>
        <p:txBody>
          <a:bodyPr>
            <a:noAutofit/>
          </a:bodyPr>
          <a:lstStyle/>
          <a:p>
            <a:pPr>
              <a:lnSpc>
                <a:spcPct val="90000"/>
              </a:lnSpc>
            </a:pPr>
            <a:r>
              <a:rPr lang="en-US" sz="3200" b="1" dirty="0" smtClean="0"/>
              <a:t>Ms. </a:t>
            </a:r>
            <a:r>
              <a:rPr lang="en-US" sz="3200" dirty="0" smtClean="0"/>
              <a:t>Casey’s</a:t>
            </a:r>
            <a:r>
              <a:rPr lang="en-US" sz="3200" b="1" dirty="0" smtClean="0"/>
              <a:t> </a:t>
            </a:r>
            <a:br>
              <a:rPr lang="en-US" sz="3200" b="1" dirty="0" smtClean="0"/>
            </a:br>
            <a:r>
              <a:rPr lang="en-US" sz="3200" b="1" dirty="0" smtClean="0"/>
              <a:t>Mathematics Learning Goals</a:t>
            </a:r>
            <a:endParaRPr lang="en-US" sz="3200" b="1" dirty="0"/>
          </a:p>
        </p:txBody>
      </p:sp>
      <p:sp>
        <p:nvSpPr>
          <p:cNvPr id="5" name="Content Placeholder 4"/>
          <p:cNvSpPr>
            <a:spLocks noGrp="1"/>
          </p:cNvSpPr>
          <p:nvPr>
            <p:ph idx="1"/>
          </p:nvPr>
        </p:nvSpPr>
        <p:spPr>
          <a:xfrm>
            <a:off x="816455" y="1082517"/>
            <a:ext cx="8304867" cy="5211307"/>
          </a:xfrm>
        </p:spPr>
        <p:txBody>
          <a:bodyPr>
            <a:noAutofit/>
          </a:bodyPr>
          <a:lstStyle/>
          <a:p>
            <a:pPr marL="0" indent="0">
              <a:spcAft>
                <a:spcPts val="600"/>
              </a:spcAft>
              <a:buNone/>
            </a:pPr>
            <a:r>
              <a:rPr lang="en-US" sz="2400" dirty="0" smtClean="0"/>
              <a:t>Students will understand that:</a:t>
            </a:r>
          </a:p>
          <a:p>
            <a:pPr>
              <a:spcAft>
                <a:spcPts val="600"/>
              </a:spcAft>
            </a:pPr>
            <a:r>
              <a:rPr lang="en-US" sz="2400" dirty="0" smtClean="0"/>
              <a:t>Multiplication </a:t>
            </a:r>
            <a:r>
              <a:rPr lang="en-US" sz="2400" dirty="0"/>
              <a:t>can be represented </a:t>
            </a:r>
            <a:r>
              <a:rPr lang="en-US" sz="2400" dirty="0" smtClean="0"/>
              <a:t>by the area of a rectangle because tiling the figure would show rows </a:t>
            </a:r>
            <a:r>
              <a:rPr lang="en-US" sz="2400" dirty="0"/>
              <a:t>with an equal number </a:t>
            </a:r>
            <a:r>
              <a:rPr lang="en-US" sz="2400" dirty="0" smtClean="0"/>
              <a:t>or </a:t>
            </a:r>
            <a:r>
              <a:rPr lang="en-US" sz="2400" dirty="0"/>
              <a:t>columns with equal number of square units</a:t>
            </a:r>
            <a:r>
              <a:rPr lang="en-US" sz="2400" dirty="0" smtClean="0"/>
              <a:t>.</a:t>
            </a:r>
            <a:endParaRPr lang="en-US" sz="2400" dirty="0"/>
          </a:p>
          <a:p>
            <a:pPr>
              <a:spcAft>
                <a:spcPts val="600"/>
              </a:spcAft>
            </a:pPr>
            <a:r>
              <a:rPr lang="en-US" sz="2400" dirty="0"/>
              <a:t>D</a:t>
            </a:r>
            <a:r>
              <a:rPr lang="en-US" sz="2400" dirty="0" smtClean="0"/>
              <a:t>ecomposing </a:t>
            </a:r>
            <a:r>
              <a:rPr lang="en-US" sz="2400" dirty="0"/>
              <a:t>and recomposing </a:t>
            </a:r>
            <a:r>
              <a:rPr lang="en-US" sz="2400" dirty="0" smtClean="0"/>
              <a:t>groups, based on properties of the operations, </a:t>
            </a:r>
            <a:r>
              <a:rPr lang="en-US" sz="2400" dirty="0"/>
              <a:t>makes it possible </a:t>
            </a:r>
            <a:r>
              <a:rPr lang="en-US" sz="2400" dirty="0" smtClean="0"/>
              <a:t>to </a:t>
            </a:r>
            <a:r>
              <a:rPr lang="en-US" sz="2400" dirty="0"/>
              <a:t>flexibly and fluently make use of known </a:t>
            </a:r>
            <a:r>
              <a:rPr lang="en-US" sz="2400" dirty="0" smtClean="0"/>
              <a:t>multiplication combinations </a:t>
            </a:r>
            <a:r>
              <a:rPr lang="en-US" sz="2400" dirty="0"/>
              <a:t>to solve unknown multiplication equations</a:t>
            </a:r>
            <a:r>
              <a:rPr lang="en-US" sz="2400" dirty="0" smtClean="0"/>
              <a:t>.</a:t>
            </a:r>
          </a:p>
          <a:p>
            <a:pPr>
              <a:spcAft>
                <a:spcPts val="600"/>
              </a:spcAft>
            </a:pPr>
            <a:r>
              <a:rPr lang="en-US" sz="2400" dirty="0" smtClean="0"/>
              <a:t>Systematically </a:t>
            </a:r>
            <a:r>
              <a:rPr lang="en-US" sz="2400" dirty="0"/>
              <a:t>analyzing what happens to </a:t>
            </a:r>
            <a:r>
              <a:rPr lang="en-US" sz="2400" dirty="0" smtClean="0"/>
              <a:t>the product when one factor </a:t>
            </a:r>
            <a:r>
              <a:rPr lang="en-US" sz="2400" dirty="0"/>
              <a:t>is changed </a:t>
            </a:r>
            <a:r>
              <a:rPr lang="en-US" sz="2400" dirty="0" smtClean="0"/>
              <a:t>reveals patterns and regularity in repeated reasoning that can lead to flexible and fluent multiplication strategies.</a:t>
            </a:r>
          </a:p>
          <a:p>
            <a:pPr marL="0" indent="0">
              <a:spcAft>
                <a:spcPts val="600"/>
              </a:spcAft>
              <a:buNone/>
            </a:pPr>
            <a:endParaRPr lang="en-US" sz="2400" dirty="0" smtClean="0"/>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0931" y="6445262"/>
            <a:ext cx="1776807" cy="297208"/>
          </a:xfrm>
          <a:prstGeom prst="rect">
            <a:avLst/>
          </a:prstGeom>
        </p:spPr>
      </p:pic>
    </p:spTree>
    <p:extLst>
      <p:ext uri="{BB962C8B-B14F-4D97-AF65-F5344CB8AC3E}">
        <p14:creationId xmlns:p14="http://schemas.microsoft.com/office/powerpoint/2010/main" val="303516832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260641" y="6054666"/>
            <a:ext cx="2883359" cy="8033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20618" y="71288"/>
            <a:ext cx="7940502" cy="783791"/>
          </a:xfrm>
        </p:spPr>
        <p:txBody>
          <a:bodyPr>
            <a:noAutofit/>
          </a:bodyPr>
          <a:lstStyle/>
          <a:p>
            <a:pPr>
              <a:lnSpc>
                <a:spcPct val="90000"/>
              </a:lnSpc>
            </a:pPr>
            <a:r>
              <a:rPr lang="en-US" sz="2800" dirty="0" smtClean="0"/>
              <a:t>Connections to CCSSM Grade 3 </a:t>
            </a:r>
            <a:br>
              <a:rPr lang="en-US" sz="2800" dirty="0" smtClean="0"/>
            </a:br>
            <a:r>
              <a:rPr lang="en-US" sz="2800" dirty="0" smtClean="0"/>
              <a:t>Standards for Mathematical Content</a:t>
            </a:r>
            <a:endParaRPr lang="en-US" sz="2800" dirty="0"/>
          </a:p>
        </p:txBody>
      </p:sp>
      <p:graphicFrame>
        <p:nvGraphicFramePr>
          <p:cNvPr id="6" name="Table 5"/>
          <p:cNvGraphicFramePr>
            <a:graphicFrameLocks noGrp="1"/>
          </p:cNvGraphicFramePr>
          <p:nvPr>
            <p:extLst>
              <p:ext uri="{D42A27DB-BD31-4B8C-83A1-F6EECF244321}">
                <p14:modId xmlns:p14="http://schemas.microsoft.com/office/powerpoint/2010/main" val="1831347577"/>
              </p:ext>
            </p:extLst>
          </p:nvPr>
        </p:nvGraphicFramePr>
        <p:xfrm>
          <a:off x="102060" y="1047859"/>
          <a:ext cx="8968920" cy="5809274"/>
        </p:xfrm>
        <a:graphic>
          <a:graphicData uri="http://schemas.openxmlformats.org/drawingml/2006/table">
            <a:tbl>
              <a:tblPr firstRow="1" bandRow="1">
                <a:effectLst/>
                <a:tableStyleId>{22838BEF-8BB2-4498-84A7-C5851F593DF1}</a:tableStyleId>
              </a:tblPr>
              <a:tblGrid>
                <a:gridCol w="1137409"/>
                <a:gridCol w="7831511"/>
              </a:tblGrid>
              <a:tr h="496610">
                <a:tc gridSpan="2">
                  <a:txBody>
                    <a:bodyPr/>
                    <a:lstStyle/>
                    <a:p>
                      <a:pPr marL="0" marR="0" indent="0" algn="l" defTabSz="457200" rtl="0" eaLnBrk="1" fontAlgn="auto" latinLnBrk="0" hangingPunct="1">
                        <a:lnSpc>
                          <a:spcPct val="90000"/>
                        </a:lnSpc>
                        <a:spcBef>
                          <a:spcPts val="0"/>
                        </a:spcBef>
                        <a:spcAft>
                          <a:spcPts val="0"/>
                        </a:spcAft>
                        <a:buClrTx/>
                        <a:buSzTx/>
                        <a:buFontTx/>
                        <a:buNone/>
                        <a:tabLst/>
                        <a:defRPr/>
                      </a:pPr>
                      <a:r>
                        <a:rPr lang="en-US" sz="1700" b="1" i="1" strike="noStrike" kern="1200" dirty="0" smtClean="0">
                          <a:solidFill>
                            <a:schemeClr val="dk1"/>
                          </a:solidFill>
                          <a:effectLst/>
                          <a:latin typeface="+mn-lt"/>
                          <a:ea typeface="+mn-ea"/>
                          <a:cs typeface="+mn-cs"/>
                        </a:rPr>
                        <a:t>Understand properties</a:t>
                      </a:r>
                      <a:r>
                        <a:rPr lang="en-US" sz="1700" b="1" i="1" strike="noStrike" kern="1200" baseline="0" dirty="0" smtClean="0">
                          <a:solidFill>
                            <a:schemeClr val="dk1"/>
                          </a:solidFill>
                          <a:effectLst/>
                          <a:latin typeface="+mn-lt"/>
                          <a:ea typeface="+mn-ea"/>
                          <a:cs typeface="+mn-cs"/>
                        </a:rPr>
                        <a:t> of multiplication and the relationship between multiplication and division.</a:t>
                      </a:r>
                      <a:endParaRPr lang="en-US" sz="1700" b="1" i="1" strike="noStrike" kern="1200" dirty="0" smtClean="0">
                        <a:solidFill>
                          <a:schemeClr val="dk1"/>
                        </a:solidFill>
                        <a:effectLst/>
                        <a:latin typeface="+mn-lt"/>
                        <a:ea typeface="+mn-ea"/>
                        <a:cs typeface="+mn-cs"/>
                      </a:endParaRPr>
                    </a:p>
                  </a:txBody>
                  <a:tcPr marT="36576" marB="36576"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solidFill>
                      <a:srgbClr val="C6D9F1"/>
                    </a:solidFill>
                  </a:tcPr>
                </a:tc>
                <a:tc hMerge="1">
                  <a:txBody>
                    <a:bodyPr/>
                    <a:lstStyle/>
                    <a:p>
                      <a:endParaRPr lang="en-US"/>
                    </a:p>
                  </a:txBody>
                  <a:tcPr/>
                </a:tc>
              </a:tr>
              <a:tr h="1143163">
                <a:tc>
                  <a:txBody>
                    <a:bodyPr/>
                    <a:lstStyle/>
                    <a:p>
                      <a:pPr marL="0" marR="0" indent="0" algn="l" defTabSz="457200" rtl="0" eaLnBrk="1" fontAlgn="auto" latinLnBrk="0" hangingPunct="1">
                        <a:lnSpc>
                          <a:spcPct val="100000"/>
                        </a:lnSpc>
                        <a:spcBef>
                          <a:spcPts val="0"/>
                        </a:spcBef>
                        <a:spcAft>
                          <a:spcPts val="0"/>
                        </a:spcAft>
                        <a:buClrTx/>
                        <a:buSzTx/>
                        <a:buFontTx/>
                        <a:buNone/>
                        <a:tabLst>
                          <a:tab pos="8175625" algn="r"/>
                        </a:tabLst>
                        <a:defRPr/>
                      </a:pPr>
                      <a:r>
                        <a:rPr lang="en-US" sz="1700" strike="noStrike" kern="1200" dirty="0" smtClean="0">
                          <a:solidFill>
                            <a:schemeClr val="dk1"/>
                          </a:solidFill>
                          <a:effectLst/>
                          <a:latin typeface="+mn-lt"/>
                          <a:ea typeface="+mn-ea"/>
                          <a:cs typeface="+mn-cs"/>
                        </a:rPr>
                        <a:t>3.OA.B.5</a:t>
                      </a:r>
                      <a:endParaRPr lang="en-US" sz="1700" b="1" strike="noStrike" kern="1200" dirty="0" smtClean="0">
                        <a:solidFill>
                          <a:schemeClr val="dk1"/>
                        </a:solidFill>
                        <a:effectLst/>
                        <a:latin typeface="+mn-lt"/>
                        <a:ea typeface="+mn-ea"/>
                        <a:cs typeface="+mn-cs"/>
                      </a:endParaRPr>
                    </a:p>
                  </a:txBody>
                  <a:tcPr marT="36576" marB="36576">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700" strike="noStrike" kern="1200" dirty="0" smtClean="0">
                          <a:solidFill>
                            <a:schemeClr val="dk1"/>
                          </a:solidFill>
                          <a:effectLst/>
                          <a:latin typeface="+mn-lt"/>
                          <a:ea typeface="+mn-ea"/>
                          <a:cs typeface="+mn-cs"/>
                        </a:rPr>
                        <a:t>Apply properties of</a:t>
                      </a:r>
                      <a:r>
                        <a:rPr lang="en-US" sz="1700" strike="noStrike" kern="1200" baseline="0" dirty="0" smtClean="0">
                          <a:solidFill>
                            <a:schemeClr val="dk1"/>
                          </a:solidFill>
                          <a:effectLst/>
                          <a:latin typeface="+mn-lt"/>
                          <a:ea typeface="+mn-ea"/>
                          <a:cs typeface="+mn-cs"/>
                        </a:rPr>
                        <a:t> operations as strategies to multiply and divide. Examples: If 6 x 4 = 24 is known, then 4 x 6 = 24 is also known. (Commutative property of multiplication.) 3 x 5 x 2 can be found by 3 x 5 = 15, then 15 x 2 = 30, or by 5 x 2 = 10, then 3 x 10 = 30. (Associative property of multiplication.) Knowing that 8 x 5 = 40 and 8 x 2 = 16, one can find 8 x 7 as 8 x (5 + 2) =(8 x 5) + (8 x 2) = 40 + 16 = 56. (Distributive property.)</a:t>
                      </a:r>
                      <a:endParaRPr lang="en-US" sz="1700" b="1" strike="noStrike" kern="1200" dirty="0" smtClean="0">
                        <a:solidFill>
                          <a:schemeClr val="dk1"/>
                        </a:solidFill>
                        <a:effectLst/>
                        <a:latin typeface="+mn-lt"/>
                        <a:ea typeface="+mn-ea"/>
                        <a:cs typeface="+mn-cs"/>
                      </a:endParaRPr>
                    </a:p>
                  </a:txBody>
                  <a:tcPr marT="36576" marB="36576">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07425">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700" b="1" strike="noStrike" dirty="0" smtClean="0"/>
                        <a:t>Solve problems involving the four</a:t>
                      </a:r>
                      <a:r>
                        <a:rPr lang="en-US" sz="1700" b="1" strike="noStrike" baseline="0" dirty="0" smtClean="0"/>
                        <a:t> operations; identify and explain patterns in arithmetic.</a:t>
                      </a:r>
                      <a:endParaRPr lang="en-US" sz="1700" b="1" strike="noStrike" dirty="0" smtClean="0"/>
                    </a:p>
                  </a:txBody>
                  <a:tcPr marT="36576" marB="36576">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6D9F1"/>
                    </a:solidFill>
                  </a:tcPr>
                </a:tc>
                <a:tc hMerge="1">
                  <a:txBody>
                    <a:bodyPr/>
                    <a:lstStyle/>
                    <a:p>
                      <a:endParaRPr lang="en-US" sz="2000" b="0" i="0" kern="1200" dirty="0" smtClean="0">
                        <a:solidFill>
                          <a:schemeClr val="dk1"/>
                        </a:solidFill>
                        <a:effectLst/>
                        <a:latin typeface="+mn-lt"/>
                        <a:ea typeface="+mn-ea"/>
                        <a:cs typeface="+mn-cs"/>
                      </a:endParaRPr>
                    </a:p>
                  </a:txBody>
                  <a:tcPr marT="36576" marB="36576">
                    <a:lnL w="12700" cmpd="sng">
                      <a:noFill/>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bg1"/>
                    </a:solidFill>
                  </a:tcPr>
                </a:tc>
              </a:tr>
              <a:tr h="105905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700" b="0" strike="noStrike" dirty="0" smtClean="0"/>
                        <a:t>3.OA.D.9</a:t>
                      </a:r>
                    </a:p>
                  </a:txBody>
                  <a:tcPr marT="36576" marB="36576">
                    <a:lnL w="12700" cap="flat" cmpd="sng" algn="ctr">
                      <a:solidFill>
                        <a:scrgbClr r="0" g="0" b="0"/>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700" b="0" i="0" strike="noStrike" kern="1200" dirty="0" smtClean="0">
                          <a:solidFill>
                            <a:schemeClr val="dk1"/>
                          </a:solidFill>
                          <a:effectLst/>
                          <a:latin typeface="+mn-lt"/>
                          <a:ea typeface="+mn-ea"/>
                          <a:cs typeface="+mn-cs"/>
                        </a:rPr>
                        <a:t>Identify arithmetic patterns (including patterns in the addition table or multiplication table).</a:t>
                      </a:r>
                      <a:r>
                        <a:rPr lang="en-US" sz="1700" b="0" i="0" strike="noStrike" kern="1200" baseline="0" dirty="0" smtClean="0">
                          <a:solidFill>
                            <a:schemeClr val="dk1"/>
                          </a:solidFill>
                          <a:effectLst/>
                          <a:latin typeface="+mn-lt"/>
                          <a:ea typeface="+mn-ea"/>
                          <a:cs typeface="+mn-cs"/>
                        </a:rPr>
                        <a:t> And explain them using properties of operations. </a:t>
                      </a:r>
                      <a:r>
                        <a:rPr lang="en-US" sz="1700" b="0" i="1" strike="noStrike" kern="1200" baseline="0" dirty="0" smtClean="0">
                          <a:solidFill>
                            <a:schemeClr val="dk1"/>
                          </a:solidFill>
                          <a:effectLst/>
                          <a:latin typeface="+mn-lt"/>
                          <a:ea typeface="+mn-ea"/>
                          <a:cs typeface="+mn-cs"/>
                        </a:rPr>
                        <a:t>For example, observe that 4 times a number is always even, and explain why 4 times a number can be decomposed into two equal addends.</a:t>
                      </a:r>
                      <a:endParaRPr lang="en-US" sz="1700" b="0" i="1" strike="noStrike" kern="1200" dirty="0" smtClean="0">
                        <a:solidFill>
                          <a:schemeClr val="dk1"/>
                        </a:solidFill>
                        <a:effectLst/>
                        <a:latin typeface="+mn-lt"/>
                        <a:ea typeface="+mn-ea"/>
                        <a:cs typeface="+mn-cs"/>
                      </a:endParaRPr>
                    </a:p>
                  </a:txBody>
                  <a:tcPr marT="36576" marB="36576">
                    <a:lnL w="12700" cmpd="sng">
                      <a:noFill/>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99664">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700" b="1" dirty="0" smtClean="0">
                          <a:solidFill>
                            <a:schemeClr val="tx1"/>
                          </a:solidFill>
                        </a:rPr>
                        <a:t>Relate area to the operations of multiplication and addition</a:t>
                      </a:r>
                      <a:r>
                        <a:rPr lang="en-US" sz="1700" b="1" kern="1200" baseline="0" dirty="0" smtClean="0">
                          <a:solidFill>
                            <a:schemeClr val="tx1"/>
                          </a:solidFill>
                          <a:effectLst/>
                          <a:latin typeface="+mn-lt"/>
                          <a:ea typeface="+mn-ea"/>
                          <a:cs typeface="+mn-cs"/>
                        </a:rPr>
                        <a:t>.</a:t>
                      </a:r>
                      <a:endParaRPr lang="en-US" sz="1700" b="1" kern="1200" dirty="0" smtClean="0">
                        <a:solidFill>
                          <a:schemeClr val="tx1"/>
                        </a:solidFill>
                        <a:effectLst/>
                        <a:latin typeface="+mn-lt"/>
                        <a:ea typeface="+mn-ea"/>
                        <a:cs typeface="+mn-cs"/>
                      </a:endParaRPr>
                    </a:p>
                  </a:txBody>
                  <a:tcPr marT="36576" marB="36576">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hMerge="1">
                  <a:txBody>
                    <a:bodyPr/>
                    <a:lstStyle/>
                    <a:p>
                      <a:pPr marL="0" indent="0">
                        <a:buNone/>
                      </a:pPr>
                      <a:endParaRPr lang="en-US" sz="2000" dirty="0" smtClean="0">
                        <a:solidFill>
                          <a:schemeClr val="tx1"/>
                        </a:solidFill>
                      </a:endParaRPr>
                    </a:p>
                  </a:txBody>
                  <a:tcPr marT="36576" marB="36576">
                    <a:lnL w="12700" cmpd="sng">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771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700" kern="1200" dirty="0" smtClean="0">
                          <a:solidFill>
                            <a:schemeClr val="tx1"/>
                          </a:solidFill>
                          <a:effectLst/>
                          <a:latin typeface="+mn-lt"/>
                          <a:ea typeface="+mn-ea"/>
                          <a:cs typeface="+mn-cs"/>
                        </a:rPr>
                        <a:t>3.MD.C.7c</a:t>
                      </a:r>
                      <a:r>
                        <a:rPr lang="en-US" sz="1700" dirty="0" smtClean="0">
                          <a:solidFill>
                            <a:schemeClr val="tx1"/>
                          </a:solidFill>
                          <a:effectLst/>
                        </a:rPr>
                        <a:t>  </a:t>
                      </a:r>
                      <a:endParaRPr lang="en-US" sz="1700" b="0" dirty="0" smtClean="0">
                        <a:solidFill>
                          <a:schemeClr val="tx1"/>
                        </a:solidFill>
                      </a:endParaRPr>
                    </a:p>
                  </a:txBody>
                  <a:tcPr marT="36576" marB="36576">
                    <a:lnL w="12700" cap="flat" cmpd="sng" algn="ctr">
                      <a:solidFill>
                        <a:scrgbClr r="0" g="0" b="0"/>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None/>
                      </a:pPr>
                      <a:r>
                        <a:rPr lang="en-US" sz="1700" dirty="0" smtClean="0">
                          <a:solidFill>
                            <a:schemeClr val="tx1"/>
                          </a:solidFill>
                        </a:rPr>
                        <a:t>Use tiling to show in a concrete case that the area of a rectangle with whole-number side lengths </a:t>
                      </a:r>
                      <a:r>
                        <a:rPr lang="en-US" sz="1700" i="1" dirty="0" smtClean="0">
                          <a:solidFill>
                            <a:schemeClr val="tx1"/>
                          </a:solidFill>
                        </a:rPr>
                        <a:t>a</a:t>
                      </a:r>
                      <a:r>
                        <a:rPr lang="en-US" sz="1700" dirty="0" smtClean="0">
                          <a:solidFill>
                            <a:schemeClr val="tx1"/>
                          </a:solidFill>
                        </a:rPr>
                        <a:t> and </a:t>
                      </a:r>
                      <a:r>
                        <a:rPr lang="en-US" sz="1700" i="1" dirty="0" smtClean="0">
                          <a:solidFill>
                            <a:schemeClr val="tx1"/>
                          </a:solidFill>
                        </a:rPr>
                        <a:t>b + c</a:t>
                      </a:r>
                      <a:r>
                        <a:rPr lang="en-US" sz="1700" dirty="0" smtClean="0">
                          <a:solidFill>
                            <a:schemeClr val="tx1"/>
                          </a:solidFill>
                        </a:rPr>
                        <a:t> is the sum of</a:t>
                      </a:r>
                      <a:r>
                        <a:rPr lang="en-US" sz="1700" i="1" dirty="0" smtClean="0">
                          <a:solidFill>
                            <a:schemeClr val="tx1"/>
                          </a:solidFill>
                        </a:rPr>
                        <a:t> a x b</a:t>
                      </a:r>
                      <a:r>
                        <a:rPr lang="en-US" sz="1700" dirty="0" smtClean="0">
                          <a:solidFill>
                            <a:schemeClr val="tx1"/>
                          </a:solidFill>
                        </a:rPr>
                        <a:t> and</a:t>
                      </a:r>
                      <a:r>
                        <a:rPr lang="en-US" sz="1700" i="1" dirty="0" smtClean="0">
                          <a:solidFill>
                            <a:schemeClr val="tx1"/>
                          </a:solidFill>
                        </a:rPr>
                        <a:t> a x c</a:t>
                      </a:r>
                      <a:r>
                        <a:rPr lang="en-US" sz="1700" dirty="0" smtClean="0">
                          <a:solidFill>
                            <a:schemeClr val="tx1"/>
                          </a:solidFill>
                        </a:rPr>
                        <a:t>. Use area models to represent the distributive</a:t>
                      </a:r>
                      <a:r>
                        <a:rPr lang="en-US" sz="1700" baseline="0" dirty="0" smtClean="0">
                          <a:solidFill>
                            <a:schemeClr val="tx1"/>
                          </a:solidFill>
                        </a:rPr>
                        <a:t> </a:t>
                      </a:r>
                      <a:r>
                        <a:rPr lang="en-US" sz="1700" dirty="0" smtClean="0">
                          <a:solidFill>
                            <a:schemeClr val="tx1"/>
                          </a:solidFill>
                        </a:rPr>
                        <a:t>property in mathematical reasoning.</a:t>
                      </a:r>
                    </a:p>
                  </a:txBody>
                  <a:tcPr marT="36576" marB="36576">
                    <a:lnL w="12700" cmpd="sng">
                      <a:noFill/>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9665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700" b="0" dirty="0" smtClean="0">
                          <a:solidFill>
                            <a:schemeClr val="tx1"/>
                          </a:solidFill>
                        </a:rPr>
                        <a:t>3.MD.C.7d</a:t>
                      </a:r>
                    </a:p>
                  </a:txBody>
                  <a:tcPr marT="36576" marB="36576">
                    <a:lnL w="12700" cap="flat" cmpd="sng" algn="ctr">
                      <a:solidFill>
                        <a:scrgbClr r="0" g="0" b="0"/>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None/>
                      </a:pPr>
                      <a:r>
                        <a:rPr lang="en-US" sz="1700" dirty="0" smtClean="0">
                          <a:solidFill>
                            <a:schemeClr val="tx1"/>
                          </a:solidFill>
                        </a:rPr>
                        <a:t>Recognize area as additive. Find areas of rectilinear figures by decomposing them into non-overlapping rectangles and adding the areas of the non-overlapping parts, applying this technique to</a:t>
                      </a:r>
                      <a:r>
                        <a:rPr lang="en-US" sz="1700" baseline="0" dirty="0" smtClean="0">
                          <a:solidFill>
                            <a:schemeClr val="tx1"/>
                          </a:solidFill>
                        </a:rPr>
                        <a:t> </a:t>
                      </a:r>
                      <a:r>
                        <a:rPr lang="en-US" sz="1700" dirty="0" smtClean="0">
                          <a:solidFill>
                            <a:schemeClr val="tx1"/>
                          </a:solidFill>
                        </a:rPr>
                        <a:t>solve real world problems.</a:t>
                      </a:r>
                    </a:p>
                  </a:txBody>
                  <a:tcPr marT="36576" marB="36576">
                    <a:lnL w="12700" cmpd="sng">
                      <a:noFill/>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24167">
                <a:tc gridSpan="2">
                  <a:txBody>
                    <a:bodyPr/>
                    <a:lstStyle/>
                    <a:p>
                      <a:pPr marL="4763" marR="0" indent="0" algn="l" defTabSz="457200" rtl="0" eaLnBrk="1" fontAlgn="auto" latinLnBrk="0" hangingPunct="1">
                        <a:lnSpc>
                          <a:spcPct val="100000"/>
                        </a:lnSpc>
                        <a:spcBef>
                          <a:spcPts val="0"/>
                        </a:spcBef>
                        <a:spcAft>
                          <a:spcPts val="0"/>
                        </a:spcAft>
                        <a:buClrTx/>
                        <a:buSzTx/>
                        <a:buFontTx/>
                        <a:buNone/>
                        <a:tabLst/>
                        <a:defRPr/>
                      </a:pPr>
                      <a:endParaRPr lang="en-US" sz="500" strike="noStrike" kern="1200" dirty="0" smtClean="0">
                        <a:solidFill>
                          <a:schemeClr val="dk1"/>
                        </a:solidFill>
                        <a:effectLst/>
                        <a:latin typeface="+mn-lt"/>
                        <a:ea typeface="+mn-ea"/>
                        <a:cs typeface="+mn-cs"/>
                      </a:endParaRPr>
                    </a:p>
                    <a:p>
                      <a:pPr marL="4763" marR="0" indent="0" algn="l" defTabSz="457200" rtl="0" eaLnBrk="1" fontAlgn="auto" latinLnBrk="0" hangingPunct="1">
                        <a:lnSpc>
                          <a:spcPct val="100000"/>
                        </a:lnSpc>
                        <a:spcBef>
                          <a:spcPts val="0"/>
                        </a:spcBef>
                        <a:spcAft>
                          <a:spcPts val="0"/>
                        </a:spcAft>
                        <a:buClrTx/>
                        <a:buSzTx/>
                        <a:buFontTx/>
                        <a:buNone/>
                        <a:tabLst/>
                        <a:defRPr/>
                      </a:pPr>
                      <a:r>
                        <a:rPr lang="en-US" sz="1050" strike="noStrike" kern="1200" dirty="0" smtClean="0">
                          <a:solidFill>
                            <a:schemeClr val="dk1"/>
                          </a:solidFill>
                          <a:effectLst/>
                          <a:latin typeface="+mn-lt"/>
                          <a:ea typeface="+mn-ea"/>
                          <a:cs typeface="+mn-cs"/>
                        </a:rPr>
                        <a:t>National Governors Association Center for Best Practices (NGA Center) and Council of Chief </a:t>
                      </a:r>
                      <a:r>
                        <a:rPr lang="en-US" sz="1050" strike="noStrike" kern="1200" baseline="0" dirty="0" smtClean="0">
                          <a:solidFill>
                            <a:schemeClr val="dk1"/>
                          </a:solidFill>
                          <a:effectLst/>
                          <a:latin typeface="+mn-lt"/>
                          <a:ea typeface="+mn-ea"/>
                          <a:cs typeface="+mn-cs"/>
                        </a:rPr>
                        <a:t> </a:t>
                      </a:r>
                      <a:r>
                        <a:rPr lang="en-US" sz="1050" strike="noStrike" kern="1200" dirty="0" smtClean="0">
                          <a:solidFill>
                            <a:schemeClr val="dk1"/>
                          </a:solidFill>
                          <a:effectLst/>
                          <a:latin typeface="+mn-lt"/>
                          <a:ea typeface="+mn-ea"/>
                          <a:cs typeface="+mn-cs"/>
                        </a:rPr>
                        <a:t>State School Officers (CCSSO). (2014). </a:t>
                      </a:r>
                      <a:r>
                        <a:rPr lang="en-US" sz="1050" i="1" strike="noStrike" kern="1200" dirty="0" smtClean="0">
                          <a:solidFill>
                            <a:schemeClr val="dk1"/>
                          </a:solidFill>
                          <a:effectLst/>
                          <a:latin typeface="+mn-lt"/>
                          <a:ea typeface="+mn-ea"/>
                          <a:cs typeface="+mn-cs"/>
                        </a:rPr>
                        <a:t>Common core state standards for mathematics</a:t>
                      </a:r>
                      <a:r>
                        <a:rPr lang="en-US" sz="1050" strike="noStrike" kern="1200" dirty="0" smtClean="0">
                          <a:solidFill>
                            <a:schemeClr val="dk1"/>
                          </a:solidFill>
                          <a:effectLst/>
                          <a:latin typeface="+mn-lt"/>
                          <a:ea typeface="+mn-ea"/>
                          <a:cs typeface="+mn-cs"/>
                        </a:rPr>
                        <a:t>. </a:t>
                      </a:r>
                      <a:r>
                        <a:rPr lang="en-US" sz="1050" b="0" u="none" strike="noStrike" kern="1200" dirty="0" smtClean="0">
                          <a:solidFill>
                            <a:schemeClr val="dk1"/>
                          </a:solidFill>
                          <a:effectLst/>
                          <a:latin typeface="+mn-lt"/>
                          <a:ea typeface="+mn-ea"/>
                          <a:cs typeface="+mn-cs"/>
                        </a:rPr>
                        <a:t>Retrieved from </a:t>
                      </a:r>
                      <a:r>
                        <a:rPr lang="en-US" sz="1050" b="0" u="none" strike="noStrike" kern="1200" dirty="0" smtClean="0">
                          <a:solidFill>
                            <a:schemeClr val="tx1"/>
                          </a:solidFill>
                          <a:effectLst/>
                          <a:latin typeface="+mn-lt"/>
                          <a:ea typeface="+mn-ea"/>
                          <a:cs typeface="+mn-cs"/>
                        </a:rPr>
                        <a:t>http://www.corestandards.org/Math/</a:t>
                      </a:r>
                    </a:p>
                  </a:txBody>
                  <a:tcPr marT="36576" marB="36576">
                    <a:lnL w="12700" cmpd="sng">
                      <a:noFill/>
                    </a:lnL>
                    <a:lnR w="12700" cmpd="sng">
                      <a:noFill/>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r>
            </a:tbl>
          </a:graphicData>
        </a:graphic>
      </p:graphicFrame>
    </p:spTree>
    <p:extLst>
      <p:ext uri="{BB962C8B-B14F-4D97-AF65-F5344CB8AC3E}">
        <p14:creationId xmlns:p14="http://schemas.microsoft.com/office/powerpoint/2010/main" val="387613412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38052"/>
            <a:ext cx="7940502" cy="783791"/>
          </a:xfrm>
        </p:spPr>
        <p:txBody>
          <a:bodyPr>
            <a:noAutofit/>
          </a:bodyPr>
          <a:lstStyle/>
          <a:p>
            <a:pPr>
              <a:lnSpc>
                <a:spcPct val="90000"/>
              </a:lnSpc>
            </a:pPr>
            <a:r>
              <a:rPr lang="en-US" sz="2800" dirty="0" smtClean="0"/>
              <a:t>Connections to CCSSM Grade </a:t>
            </a:r>
            <a:r>
              <a:rPr lang="en-US" sz="2800" dirty="0"/>
              <a:t>4</a:t>
            </a:r>
            <a:r>
              <a:rPr lang="en-US" sz="2800" dirty="0" smtClean="0"/>
              <a:t> </a:t>
            </a:r>
            <a:br>
              <a:rPr lang="en-US" sz="2800" dirty="0" smtClean="0"/>
            </a:br>
            <a:r>
              <a:rPr lang="en-US" sz="2800" dirty="0" smtClean="0"/>
              <a:t>Standards for Mathematical Content</a:t>
            </a:r>
            <a:endParaRPr lang="en-US" sz="2800" dirty="0"/>
          </a:p>
        </p:txBody>
      </p:sp>
      <p:graphicFrame>
        <p:nvGraphicFramePr>
          <p:cNvPr id="6" name="Table 5"/>
          <p:cNvGraphicFramePr>
            <a:graphicFrameLocks noGrp="1"/>
          </p:cNvGraphicFramePr>
          <p:nvPr>
            <p:extLst>
              <p:ext uri="{D42A27DB-BD31-4B8C-83A1-F6EECF244321}">
                <p14:modId xmlns:p14="http://schemas.microsoft.com/office/powerpoint/2010/main" val="1858533689"/>
              </p:ext>
            </p:extLst>
          </p:nvPr>
        </p:nvGraphicFramePr>
        <p:xfrm>
          <a:off x="854883" y="1378033"/>
          <a:ext cx="8194147" cy="3483976"/>
        </p:xfrm>
        <a:graphic>
          <a:graphicData uri="http://schemas.openxmlformats.org/drawingml/2006/table">
            <a:tbl>
              <a:tblPr firstRow="1" bandRow="1">
                <a:tableStyleId>{22838BEF-8BB2-4498-84A7-C5851F593DF1}</a:tableStyleId>
              </a:tblPr>
              <a:tblGrid>
                <a:gridCol w="1145934"/>
                <a:gridCol w="7048213"/>
              </a:tblGrid>
              <a:tr h="818623">
                <a:tc gridSpan="2">
                  <a:txBody>
                    <a:bodyPr/>
                    <a:lstStyle/>
                    <a:p>
                      <a:pPr marL="0" marR="0" indent="0" algn="l" defTabSz="457200" rtl="0" eaLnBrk="1" fontAlgn="auto" latinLnBrk="0" hangingPunct="1">
                        <a:lnSpc>
                          <a:spcPct val="90000"/>
                        </a:lnSpc>
                        <a:spcBef>
                          <a:spcPts val="0"/>
                        </a:spcBef>
                        <a:spcAft>
                          <a:spcPts val="0"/>
                        </a:spcAft>
                        <a:buClrTx/>
                        <a:buSzTx/>
                        <a:buFontTx/>
                        <a:buNone/>
                        <a:tabLst>
                          <a:tab pos="8175625" algn="r"/>
                        </a:tabLst>
                        <a:defRPr/>
                      </a:pPr>
                      <a:r>
                        <a:rPr lang="en-US" sz="2000" b="1" u="none" kern="1200" dirty="0" smtClean="0">
                          <a:solidFill>
                            <a:schemeClr val="dk1"/>
                          </a:solidFill>
                          <a:effectLst/>
                          <a:latin typeface="+mn-lt"/>
                          <a:ea typeface="+mn-ea"/>
                          <a:cs typeface="+mn-cs"/>
                        </a:rPr>
                        <a:t>Use place value understanding and properties of operations to perform multi-digit arithmetic.</a:t>
                      </a:r>
                    </a:p>
                  </a:txBody>
                  <a:tcPr marT="36576" marB="36576"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hMerge="1">
                  <a:txBody>
                    <a:bodyPr/>
                    <a:lstStyle/>
                    <a:p>
                      <a:endParaRPr lang="en-US"/>
                    </a:p>
                  </a:txBody>
                  <a:tcPr/>
                </a:tc>
              </a:tr>
              <a:tr h="17384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4.NBT.B.5</a:t>
                      </a:r>
                      <a:r>
                        <a:rPr lang="en-US" sz="1800" dirty="0" smtClean="0">
                          <a:effectLst/>
                        </a:rPr>
                        <a:t>  </a:t>
                      </a:r>
                      <a:endParaRPr lang="en-US" sz="1800" b="0" dirty="0" smtClean="0"/>
                    </a:p>
                  </a:txBody>
                  <a:tcPr marT="36576" marB="36576">
                    <a:lnL w="12700" cap="flat" cmpd="sng" algn="ctr">
                      <a:solidFill>
                        <a:prstClr val="white">
                          <a:lumMod val="50000"/>
                        </a:prstClr>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kern="1200" dirty="0" smtClean="0">
                          <a:solidFill>
                            <a:schemeClr val="dk1"/>
                          </a:solidFill>
                          <a:effectLst/>
                          <a:latin typeface="+mn-lt"/>
                          <a:ea typeface="+mn-ea"/>
                          <a:cs typeface="+mn-cs"/>
                        </a:rPr>
                        <a:t>Multiply a whole number of up to four digits by a one-digit </a:t>
                      </a:r>
                      <a:br>
                        <a:rPr lang="en-US" sz="2000" kern="1200" dirty="0" smtClean="0">
                          <a:solidFill>
                            <a:schemeClr val="dk1"/>
                          </a:solidFill>
                          <a:effectLst/>
                          <a:latin typeface="+mn-lt"/>
                          <a:ea typeface="+mn-ea"/>
                          <a:cs typeface="+mn-cs"/>
                        </a:rPr>
                      </a:br>
                      <a:r>
                        <a:rPr lang="en-US" sz="2000" kern="1200" dirty="0" smtClean="0">
                          <a:solidFill>
                            <a:schemeClr val="dk1"/>
                          </a:solidFill>
                          <a:effectLst/>
                          <a:latin typeface="+mn-lt"/>
                          <a:ea typeface="+mn-ea"/>
                          <a:cs typeface="+mn-cs"/>
                        </a:rPr>
                        <a:t>whole number, and multiply two two-digit numbers, using strategies based on place value and the properties of operations. </a:t>
                      </a:r>
                      <a:br>
                        <a:rPr lang="en-US" sz="2000" kern="1200" dirty="0" smtClean="0">
                          <a:solidFill>
                            <a:schemeClr val="dk1"/>
                          </a:solidFill>
                          <a:effectLst/>
                          <a:latin typeface="+mn-lt"/>
                          <a:ea typeface="+mn-ea"/>
                          <a:cs typeface="+mn-cs"/>
                        </a:rPr>
                      </a:br>
                      <a:r>
                        <a:rPr lang="en-US" sz="2000" kern="1200" dirty="0" smtClean="0">
                          <a:solidFill>
                            <a:schemeClr val="dk1"/>
                          </a:solidFill>
                          <a:effectLst/>
                          <a:latin typeface="+mn-lt"/>
                          <a:ea typeface="+mn-ea"/>
                          <a:cs typeface="+mn-cs"/>
                        </a:rPr>
                        <a:t>Illustrate and explain the calculation by using equations, rectangular arrays, and/or area models. </a:t>
                      </a:r>
                    </a:p>
                  </a:txBody>
                  <a:tcPr marT="36576" marB="36576">
                    <a:lnL w="12700" cmpd="sng">
                      <a:noFill/>
                    </a:lnL>
                    <a:lnR w="12700" cap="flat" cmpd="sng" algn="ctr">
                      <a:solidFill>
                        <a:prstClr val="white">
                          <a:lumMod val="50000"/>
                        </a:prst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bg1"/>
                    </a:solidFill>
                  </a:tcPr>
                </a:tc>
              </a:tr>
              <a:tr h="926953">
                <a:tc gridSpan="2">
                  <a:txBody>
                    <a:bodyPr/>
                    <a:lstStyle/>
                    <a:p>
                      <a:pPr marL="4763"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dk1"/>
                        </a:solidFill>
                        <a:effectLst/>
                        <a:latin typeface="+mn-lt"/>
                        <a:ea typeface="+mn-ea"/>
                        <a:cs typeface="+mn-cs"/>
                      </a:endParaRPr>
                    </a:p>
                    <a:p>
                      <a:pPr marL="4763"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dk1"/>
                          </a:solidFill>
                          <a:effectLst/>
                          <a:latin typeface="+mn-lt"/>
                          <a:ea typeface="+mn-ea"/>
                          <a:cs typeface="+mn-cs"/>
                        </a:rPr>
                        <a:t>National Governors Association Center for Best Practices (NGA Center) and Council of Chief </a:t>
                      </a:r>
                      <a:r>
                        <a:rPr lang="en-US" sz="1200" kern="1200" baseline="0" dirty="0" smtClean="0">
                          <a:solidFill>
                            <a:schemeClr val="dk1"/>
                          </a:solidFill>
                          <a:effectLst/>
                          <a:latin typeface="+mn-lt"/>
                          <a:ea typeface="+mn-ea"/>
                          <a:cs typeface="+mn-cs"/>
                        </a:rPr>
                        <a:t> </a:t>
                      </a:r>
                      <a:r>
                        <a:rPr lang="en-US" sz="1200" kern="1200" dirty="0" smtClean="0">
                          <a:solidFill>
                            <a:schemeClr val="dk1"/>
                          </a:solidFill>
                          <a:effectLst/>
                          <a:latin typeface="+mn-lt"/>
                          <a:ea typeface="+mn-ea"/>
                          <a:cs typeface="+mn-cs"/>
                        </a:rPr>
                        <a:t>State School Officers (CCSSO). (2014). </a:t>
                      </a:r>
                      <a:r>
                        <a:rPr lang="en-US" sz="1200" i="1" kern="1200" dirty="0" smtClean="0">
                          <a:solidFill>
                            <a:schemeClr val="dk1"/>
                          </a:solidFill>
                          <a:effectLst/>
                          <a:latin typeface="+mn-lt"/>
                          <a:ea typeface="+mn-ea"/>
                          <a:cs typeface="+mn-cs"/>
                        </a:rPr>
                        <a:t>Common core state standards for mathematics</a:t>
                      </a:r>
                      <a:r>
                        <a:rPr lang="en-US" sz="1200" kern="1200" dirty="0" smtClean="0">
                          <a:solidFill>
                            <a:schemeClr val="dk1"/>
                          </a:solidFill>
                          <a:effectLst/>
                          <a:latin typeface="+mn-lt"/>
                          <a:ea typeface="+mn-ea"/>
                          <a:cs typeface="+mn-cs"/>
                        </a:rPr>
                        <a:t>. </a:t>
                      </a:r>
                      <a:r>
                        <a:rPr lang="en-US" sz="1200" b="0" u="none" kern="1200" dirty="0" smtClean="0">
                          <a:solidFill>
                            <a:schemeClr val="dk1"/>
                          </a:solidFill>
                          <a:effectLst/>
                          <a:latin typeface="+mn-lt"/>
                          <a:ea typeface="+mn-ea"/>
                          <a:cs typeface="+mn-cs"/>
                        </a:rPr>
                        <a:t>Retrieved from </a:t>
                      </a:r>
                      <a:r>
                        <a:rPr lang="en-US" sz="1200" b="0" u="none" kern="1200" dirty="0" smtClean="0">
                          <a:solidFill>
                            <a:schemeClr val="tx1"/>
                          </a:solidFill>
                          <a:effectLst/>
                          <a:latin typeface="+mn-lt"/>
                          <a:ea typeface="+mn-ea"/>
                          <a:cs typeface="+mn-cs"/>
                        </a:rPr>
                        <a:t>http://www.corestandards.org/Math/</a:t>
                      </a:r>
                    </a:p>
                  </a:txBody>
                  <a:tcPr marT="36576" marB="36576">
                    <a:lnL w="12700" cmpd="sng">
                      <a:noFill/>
                    </a:lnL>
                    <a:lnR w="12700" cmpd="sng">
                      <a:noFill/>
                    </a:lnR>
                    <a:lnT w="12700" cap="flat" cmpd="sng" algn="ctr">
                      <a:solidFill>
                        <a:prstClr val="white">
                          <a:lumMod val="50000"/>
                        </a:prstClr>
                      </a:solidFill>
                      <a:prstDash val="solid"/>
                      <a:round/>
                      <a:headEnd type="none" w="med" len="med"/>
                      <a:tailEnd type="none" w="med" len="med"/>
                    </a:lnT>
                    <a:lnB w="12700" cmpd="sng">
                      <a:noFill/>
                    </a:lnB>
                    <a:solidFill>
                      <a:schemeClr val="bg1"/>
                    </a:solidFill>
                  </a:tcPr>
                </a:tc>
                <a:tc hMerge="1">
                  <a:txBody>
                    <a:bodyPr/>
                    <a:lstStyle/>
                    <a:p>
                      <a:endParaRPr lang="en-US"/>
                    </a:p>
                  </a:txBody>
                  <a:tcPr/>
                </a:tc>
              </a:tr>
            </a:tbl>
          </a:graphicData>
        </a:graphic>
      </p:graphicFrame>
    </p:spTree>
    <p:extLst>
      <p:ext uri="{BB962C8B-B14F-4D97-AF65-F5344CB8AC3E}">
        <p14:creationId xmlns:p14="http://schemas.microsoft.com/office/powerpoint/2010/main" val="263805174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99925"/>
            <a:ext cx="7940502" cy="895576"/>
          </a:xfrm>
        </p:spPr>
        <p:txBody>
          <a:bodyPr>
            <a:noAutofit/>
          </a:bodyPr>
          <a:lstStyle/>
          <a:p>
            <a:pPr>
              <a:lnSpc>
                <a:spcPct val="90000"/>
              </a:lnSpc>
            </a:pPr>
            <a:r>
              <a:rPr lang="en-US" sz="2800" dirty="0" smtClean="0"/>
              <a:t>Connections to the CCSSM </a:t>
            </a:r>
            <a:br>
              <a:rPr lang="en-US" sz="2800" dirty="0" smtClean="0"/>
            </a:br>
            <a:r>
              <a:rPr lang="en-US" sz="2800" dirty="0" smtClean="0"/>
              <a:t>Standards for Mathematical Practice</a:t>
            </a:r>
            <a:endParaRPr lang="en-US" sz="2800" dirty="0"/>
          </a:p>
        </p:txBody>
      </p:sp>
      <p:sp>
        <p:nvSpPr>
          <p:cNvPr id="8" name="TextBox 7"/>
          <p:cNvSpPr txBox="1"/>
          <p:nvPr/>
        </p:nvSpPr>
        <p:spPr>
          <a:xfrm>
            <a:off x="795408" y="6326079"/>
            <a:ext cx="8348591" cy="461665"/>
          </a:xfrm>
          <a:prstGeom prst="rect">
            <a:avLst/>
          </a:prstGeom>
          <a:solidFill>
            <a:srgbClr val="FFFFFF"/>
          </a:solidFill>
        </p:spPr>
        <p:txBody>
          <a:bodyPr wrap="square" rtlCol="0">
            <a:spAutoFit/>
          </a:bodyPr>
          <a:lstStyle/>
          <a:p>
            <a:r>
              <a:rPr lang="en-US" sz="1200" dirty="0" smtClean="0"/>
              <a:t>National Governors Association Center for Best Practices (NGA Center) and Council of Chief State School Officers (CCSSO). </a:t>
            </a:r>
            <a:r>
              <a:rPr lang="en-US" sz="1200" dirty="0"/>
              <a:t>(</a:t>
            </a:r>
            <a:r>
              <a:rPr lang="en-US" sz="1200" dirty="0" smtClean="0"/>
              <a:t>2014). Mathematics. </a:t>
            </a:r>
            <a:r>
              <a:rPr lang="en-US" sz="1200" i="1" dirty="0"/>
              <a:t>Common core state standards for mathematics</a:t>
            </a:r>
            <a:r>
              <a:rPr lang="en-US" sz="1200" i="1" dirty="0" smtClean="0"/>
              <a:t>. </a:t>
            </a:r>
            <a:r>
              <a:rPr lang="en-US" sz="1200" dirty="0" smtClean="0"/>
              <a:t>Retrieved </a:t>
            </a:r>
            <a:r>
              <a:rPr lang="en-US" sz="1200" dirty="0"/>
              <a:t>from  </a:t>
            </a:r>
            <a:r>
              <a:rPr lang="en-US" sz="1200" dirty="0" smtClean="0"/>
              <a:t>http</a:t>
            </a:r>
            <a:r>
              <a:rPr lang="en-US" sz="1200" dirty="0"/>
              <a:t>://</a:t>
            </a:r>
            <a:r>
              <a:rPr lang="en-US" sz="1200" dirty="0" smtClean="0"/>
              <a:t>www.corestandards.org/Math/Practice</a:t>
            </a:r>
            <a:endParaRPr lang="en-US" sz="1200" dirty="0"/>
          </a:p>
        </p:txBody>
      </p:sp>
      <p:sp>
        <p:nvSpPr>
          <p:cNvPr id="9" name="Content Placeholder 4"/>
          <p:cNvSpPr>
            <a:spLocks noGrp="1"/>
          </p:cNvSpPr>
          <p:nvPr>
            <p:ph idx="1"/>
          </p:nvPr>
        </p:nvSpPr>
        <p:spPr>
          <a:xfrm>
            <a:off x="936528" y="1256250"/>
            <a:ext cx="8165712" cy="4618919"/>
          </a:xfrm>
        </p:spPr>
        <p:txBody>
          <a:bodyPr>
            <a:noAutofit/>
          </a:bodyPr>
          <a:lstStyle/>
          <a:p>
            <a:pPr marL="465138" indent="-465138">
              <a:spcAft>
                <a:spcPts val="600"/>
              </a:spcAft>
              <a:buSzPct val="90000"/>
              <a:buFont typeface="+mj-lt"/>
              <a:buAutoNum type="arabicPeriod"/>
            </a:pPr>
            <a:r>
              <a:rPr lang="en-US" sz="2600" dirty="0"/>
              <a:t>Make sense of problems and persevere in solving them.</a:t>
            </a:r>
          </a:p>
          <a:p>
            <a:pPr marL="465138" indent="-465138">
              <a:spcAft>
                <a:spcPts val="600"/>
              </a:spcAft>
              <a:buSzPct val="90000"/>
              <a:buFont typeface="+mj-lt"/>
              <a:buAutoNum type="arabicPeriod"/>
            </a:pPr>
            <a:r>
              <a:rPr lang="en-US" sz="2600" dirty="0"/>
              <a:t>Reason abstractly and quantitatively.</a:t>
            </a:r>
          </a:p>
          <a:p>
            <a:pPr marL="465138" indent="-465138">
              <a:spcAft>
                <a:spcPts val="600"/>
              </a:spcAft>
              <a:buSzPct val="90000"/>
              <a:buFont typeface="+mj-lt"/>
              <a:buAutoNum type="arabicPeriod"/>
            </a:pPr>
            <a:r>
              <a:rPr lang="en-US" sz="2600" dirty="0"/>
              <a:t>Construct viable arguments and critique the reasoning of others.</a:t>
            </a:r>
          </a:p>
          <a:p>
            <a:pPr marL="465138" indent="-465138">
              <a:spcAft>
                <a:spcPts val="600"/>
              </a:spcAft>
              <a:buSzPct val="90000"/>
              <a:buFont typeface="+mj-lt"/>
              <a:buAutoNum type="arabicPeriod"/>
            </a:pPr>
            <a:r>
              <a:rPr lang="en-US" sz="2600" dirty="0"/>
              <a:t>Model with mathematics. </a:t>
            </a:r>
          </a:p>
          <a:p>
            <a:pPr marL="465138" indent="-465138">
              <a:spcAft>
                <a:spcPts val="600"/>
              </a:spcAft>
              <a:buSzPct val="90000"/>
              <a:buFont typeface="+mj-lt"/>
              <a:buAutoNum type="arabicPeriod"/>
            </a:pPr>
            <a:r>
              <a:rPr lang="en-US" sz="2600" dirty="0"/>
              <a:t>Use appropriate tools strategically. </a:t>
            </a:r>
          </a:p>
          <a:p>
            <a:pPr marL="465138" indent="-465138">
              <a:spcAft>
                <a:spcPts val="600"/>
              </a:spcAft>
              <a:buSzPct val="90000"/>
              <a:buFont typeface="+mj-lt"/>
              <a:buAutoNum type="arabicPeriod"/>
            </a:pPr>
            <a:r>
              <a:rPr lang="en-US" sz="2600" dirty="0"/>
              <a:t>Attend to precision. </a:t>
            </a:r>
          </a:p>
          <a:p>
            <a:pPr marL="465138" indent="-465138">
              <a:spcAft>
                <a:spcPts val="600"/>
              </a:spcAft>
              <a:buSzPct val="90000"/>
              <a:buFont typeface="+mj-lt"/>
              <a:buAutoNum type="arabicPeriod"/>
            </a:pPr>
            <a:r>
              <a:rPr lang="en-US" sz="2600" dirty="0">
                <a:solidFill>
                  <a:srgbClr val="0000FF"/>
                </a:solidFill>
              </a:rPr>
              <a:t>Look for and make use of structure.</a:t>
            </a:r>
          </a:p>
          <a:p>
            <a:pPr marL="465138" indent="-465138">
              <a:spcAft>
                <a:spcPts val="600"/>
              </a:spcAft>
              <a:buSzPct val="90000"/>
              <a:buFont typeface="+mj-lt"/>
              <a:buAutoNum type="arabicPeriod"/>
            </a:pPr>
            <a:r>
              <a:rPr lang="en-US" sz="2600" dirty="0">
                <a:solidFill>
                  <a:srgbClr val="0000FF"/>
                </a:solidFill>
              </a:rPr>
              <a:t>Look for and express regularity in repeated reasoning</a:t>
            </a:r>
            <a:r>
              <a:rPr lang="en-US" sz="2600" dirty="0" smtClean="0">
                <a:solidFill>
                  <a:srgbClr val="0000FF"/>
                </a:solidFill>
              </a:rPr>
              <a:t>.</a:t>
            </a:r>
            <a:endParaRPr lang="en-US" sz="2600" dirty="0">
              <a:solidFill>
                <a:srgbClr val="0000FF"/>
              </a:solidFill>
            </a:endParaRPr>
          </a:p>
        </p:txBody>
      </p:sp>
    </p:spTree>
    <p:extLst>
      <p:ext uri="{BB962C8B-B14F-4D97-AF65-F5344CB8AC3E}">
        <p14:creationId xmlns:p14="http://schemas.microsoft.com/office/powerpoint/2010/main" val="41068052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2A-55">
  <a:themeElements>
    <a:clrScheme name="Custom 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9449</TotalTime>
  <Words>5271</Words>
  <Application>Microsoft Macintosh PowerPoint</Application>
  <PresentationFormat>On-screen Show (4:3)</PresentationFormat>
  <Paragraphs>538</Paragraphs>
  <Slides>37</Slides>
  <Notes>37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P2A-55</vt:lpstr>
      <vt:lpstr>PowerPoint Presentation</vt:lpstr>
      <vt:lpstr>Overview of the Session</vt:lpstr>
      <vt:lpstr>PowerPoint Presentation</vt:lpstr>
      <vt:lpstr>PowerPoint Presentation</vt:lpstr>
      <vt:lpstr>Multiplication Strings Task (Teacher Version)</vt:lpstr>
      <vt:lpstr>Ms. Casey’s  Mathematics Learning Goals</vt:lpstr>
      <vt:lpstr>Connections to CCSSM Grade 3  Standards for Mathematical Content</vt:lpstr>
      <vt:lpstr>Connections to CCSSM Grade 4  Standards for Mathematical Content</vt:lpstr>
      <vt:lpstr>Connections to the CCSSM  Standards for Mathematical Practice</vt:lpstr>
      <vt:lpstr>Standards for Mathematical Practice (SMP)</vt:lpstr>
      <vt:lpstr>Standards for Mathematical Practice (SMP)</vt:lpstr>
      <vt:lpstr>Classroom Context for the Video Segment</vt:lpstr>
      <vt:lpstr>Rectangular Arrays</vt:lpstr>
      <vt:lpstr>PowerPoint Presentation</vt:lpstr>
      <vt:lpstr>Lens for Watching the Video</vt:lpstr>
      <vt:lpstr>PowerPoint Presentation</vt:lpstr>
      <vt:lpstr>Discussing Student Learning of Mathematics</vt:lpstr>
      <vt:lpstr>PowerPoint Presentation</vt:lpstr>
      <vt:lpstr>Effective Mathematics Teaching Practices</vt:lpstr>
      <vt:lpstr>Teacher Actions</vt:lpstr>
      <vt:lpstr>PowerPoint Presentation</vt:lpstr>
      <vt:lpstr>Build Procedural Fluency from  Conceptual Understanding </vt:lpstr>
      <vt:lpstr>Teaching Practice Focus: Build Procedural Fluency from Conceptual Understanding</vt:lpstr>
      <vt:lpstr>Procedural Fluency</vt:lpstr>
      <vt:lpstr>Conceptual Understanding &amp; Procedural Fluency</vt:lpstr>
      <vt:lpstr>PowerPoint Presentation</vt:lpstr>
      <vt:lpstr>Lens for Watching the Video</vt:lpstr>
      <vt:lpstr>PowerPoint Presentation</vt:lpstr>
      <vt:lpstr>Video Observations</vt:lpstr>
      <vt:lpstr>PowerPoint Presentation</vt:lpstr>
      <vt:lpstr>Implement Tasks that  Promote Reasoning and Problem Solving</vt:lpstr>
      <vt:lpstr>PowerPoint Presentation</vt:lpstr>
      <vt:lpstr>PowerPoint Presentation</vt:lpstr>
      <vt:lpstr>Multiplication Strings</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dc:creator>
  <cp:lastModifiedBy>dh</cp:lastModifiedBy>
  <cp:revision>535</cp:revision>
  <dcterms:created xsi:type="dcterms:W3CDTF">2015-09-07T20:04:40Z</dcterms:created>
  <dcterms:modified xsi:type="dcterms:W3CDTF">2015-11-30T15:45:59Z</dcterms:modified>
</cp:coreProperties>
</file>