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97" r:id="rId2"/>
    <p:sldId id="256" r:id="rId3"/>
    <p:sldId id="278" r:id="rId4"/>
    <p:sldId id="295" r:id="rId5"/>
    <p:sldId id="258" r:id="rId6"/>
    <p:sldId id="296" r:id="rId7"/>
    <p:sldId id="266" r:id="rId8"/>
    <p:sldId id="264" r:id="rId9"/>
    <p:sldId id="290" r:id="rId10"/>
    <p:sldId id="265" r:id="rId11"/>
    <p:sldId id="267" r:id="rId12"/>
    <p:sldId id="271" r:id="rId13"/>
    <p:sldId id="273" r:id="rId14"/>
    <p:sldId id="269" r:id="rId15"/>
    <p:sldId id="293" r:id="rId16"/>
    <p:sldId id="275" r:id="rId17"/>
    <p:sldId id="285" r:id="rId18"/>
    <p:sldId id="291" r:id="rId19"/>
    <p:sldId id="286" r:id="rId20"/>
    <p:sldId id="268" r:id="rId21"/>
    <p:sldId id="292" r:id="rId22"/>
    <p:sldId id="294" r:id="rId23"/>
    <p:sldId id="282" r:id="rId24"/>
    <p:sldId id="283" r:id="rId25"/>
    <p:sldId id="257" r:id="rId26"/>
    <p:sldId id="270" r:id="rId27"/>
    <p:sldId id="272" r:id="rId28"/>
    <p:sldId id="26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49C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042" autoAdjust="0"/>
    <p:restoredTop sz="56228" autoAdjust="0"/>
  </p:normalViewPr>
  <p:slideViewPr>
    <p:cSldViewPr snapToGrid="0" snapToObjects="1">
      <p:cViewPr>
        <p:scale>
          <a:sx n="103" d="100"/>
          <a:sy n="103" d="100"/>
        </p:scale>
        <p:origin x="-808" y="-56"/>
      </p:cViewPr>
      <p:guideLst>
        <p:guide orient="horz" pos="2160"/>
        <p:guide pos="2880"/>
      </p:guideLst>
    </p:cSldViewPr>
  </p:slideViewPr>
  <p:notesTextViewPr>
    <p:cViewPr>
      <p:scale>
        <a:sx n="125" d="100"/>
        <a:sy n="125" d="100"/>
      </p:scale>
      <p:origin x="0" y="0"/>
    </p:cViewPr>
  </p:notesTextViewPr>
  <p:sorterViewPr>
    <p:cViewPr>
      <p:scale>
        <a:sx n="158" d="100"/>
        <a:sy n="158" d="100"/>
      </p:scale>
      <p:origin x="0" y="0"/>
    </p:cViewPr>
  </p:sorterViewPr>
  <p:notesViewPr>
    <p:cSldViewPr snapToGrid="0" snapToObjects="1">
      <p:cViewPr varScale="1">
        <p:scale>
          <a:sx n="105" d="100"/>
          <a:sy n="105" d="100"/>
        </p:scale>
        <p:origin x="-24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460E9-3F44-7C4F-9F0F-50EB60CDAA9E}" type="datetimeFigureOut">
              <a:rPr lang="en-US" smtClean="0"/>
              <a:pPr/>
              <a:t>11/8/15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F3DE2-FB79-A444-9137-F017C8010924}" type="slidenum">
              <a:rPr lang="en-US" smtClean="0"/>
              <a:pPr/>
              <a:t>‹#›</a:t>
            </a:fld>
            <a:endParaRPr lang="en-US"/>
          </a:p>
        </p:txBody>
      </p:sp>
    </p:spTree>
    <p:extLst>
      <p:ext uri="{BB962C8B-B14F-4D97-AF65-F5344CB8AC3E}">
        <p14:creationId xmlns:p14="http://schemas.microsoft.com/office/powerpoint/2010/main" val="610243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www.nctm.org/PrinciplestoAc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486400" cy="4114800"/>
          </a:xfrm>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Background</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It is suggested that teachers have some familiarity with the Effective Mathematics Teaching Practices prior to engaging in this focused professional learning module.</a:t>
            </a:r>
            <a:r>
              <a:rPr lang="en-US" sz="1400" baseline="0" dirty="0" smtClean="0"/>
              <a:t> NCTM developed three </a:t>
            </a:r>
            <a:r>
              <a:rPr lang="en-US" sz="1400" dirty="0" smtClean="0"/>
              <a:t>modules</a:t>
            </a:r>
            <a:r>
              <a:rPr lang="en-US" sz="1400" baseline="0" dirty="0" smtClean="0"/>
              <a:t> </a:t>
            </a:r>
            <a:r>
              <a:rPr lang="en-US" sz="1400" dirty="0" smtClean="0"/>
              <a:t>that provide an overview of the Teaching and Learning Principle</a:t>
            </a:r>
            <a:r>
              <a:rPr lang="en-US" sz="1400" baseline="0" dirty="0" smtClean="0"/>
              <a:t> and</a:t>
            </a:r>
            <a:r>
              <a:rPr lang="en-US" sz="1400" dirty="0" smtClean="0"/>
              <a:t> the eight effective teaching practices for mathematics: The Case of Mr. Harris and the Band Concert Task (elementary school content),  The Case of Ms. Donnelly and the Candy Jar Task (middle school content),</a:t>
            </a:r>
            <a:r>
              <a:rPr lang="en-US" sz="1400" baseline="0" dirty="0" smtClean="0"/>
              <a:t> and The Case of Ms. Culver and the</a:t>
            </a:r>
            <a:r>
              <a:rPr lang="en-US" sz="1400" dirty="0" smtClean="0"/>
              <a:t> Pay It Forward Task (high school content). These overview</a:t>
            </a:r>
            <a:r>
              <a:rPr lang="en-US" sz="1400" baseline="0" dirty="0" smtClean="0"/>
              <a:t> modules are available on the NCTM website as part of the </a:t>
            </a:r>
            <a:r>
              <a:rPr lang="en-US" sz="1400" b="1" i="1" kern="1200" baseline="0" dirty="0" smtClean="0">
                <a:solidFill>
                  <a:schemeClr val="tx1"/>
                </a:solidFill>
                <a:effectLst/>
                <a:latin typeface="+mn-lt"/>
                <a:ea typeface="+mn-ea"/>
                <a:cs typeface="+mn-cs"/>
              </a:rPr>
              <a:t>Principles to Actions</a:t>
            </a:r>
            <a:r>
              <a:rPr lang="en-US" sz="1400" i="1" baseline="0" dirty="0" smtClean="0"/>
              <a:t> </a:t>
            </a:r>
            <a:r>
              <a:rPr lang="en-US" sz="1400" b="0" kern="1200" baseline="0" dirty="0" smtClean="0">
                <a:solidFill>
                  <a:schemeClr val="tx1"/>
                </a:solidFill>
                <a:effectLst/>
                <a:latin typeface="+mn-lt"/>
                <a:ea typeface="+mn-ea"/>
                <a:cs typeface="+mn-cs"/>
              </a:rPr>
              <a:t>p</a:t>
            </a:r>
            <a:r>
              <a:rPr lang="en-US" sz="1400" b="0" kern="1200" dirty="0" smtClean="0">
                <a:solidFill>
                  <a:schemeClr val="tx1"/>
                </a:solidFill>
                <a:effectLst/>
                <a:latin typeface="+mn-lt"/>
                <a:ea typeface="+mn-ea"/>
                <a:cs typeface="+mn-cs"/>
              </a:rPr>
              <a:t>rofessional learning materials</a:t>
            </a:r>
            <a:r>
              <a:rPr lang="en-US" sz="1400" b="1" kern="1200" baseline="0" dirty="0" smtClean="0">
                <a:solidFill>
                  <a:schemeClr val="tx1"/>
                </a:solidFill>
                <a:effectLst/>
                <a:latin typeface="+mn-lt"/>
                <a:ea typeface="+mn-ea"/>
                <a:cs typeface="+mn-cs"/>
              </a:rPr>
              <a:t>:</a:t>
            </a:r>
            <a:r>
              <a:rPr lang="en-US" sz="1400" dirty="0" smtClean="0"/>
              <a:t> </a:t>
            </a:r>
            <a:r>
              <a:rPr lang="en-US" sz="1400" dirty="0" smtClean="0">
                <a:hlinkClick r:id="rId3"/>
              </a:rPr>
              <a:t>http://www.nctm.org/PrinciplestoActions/</a:t>
            </a:r>
            <a:r>
              <a:rPr lang="en-US" sz="140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Module Synopsis</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This focused professional learning</a:t>
            </a:r>
            <a:r>
              <a:rPr lang="en-US" sz="1400" baseline="0" dirty="0" smtClean="0"/>
              <a:t> </a:t>
            </a:r>
            <a:r>
              <a:rPr lang="en-US" sz="1400" dirty="0" smtClean="0"/>
              <a:t>module uses “The Case of Jennifer DiBrienza and the Addition Strings Task”  to study </a:t>
            </a:r>
            <a:r>
              <a:rPr lang="en-US" sz="1400" baseline="0" dirty="0" smtClean="0"/>
              <a:t>two Effective Mathematics Teaching Practices: </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400" baseline="0" dirty="0" smtClean="0"/>
              <a:t>Build procedural fluency from conceptual understanding, and</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400" baseline="0" dirty="0" smtClean="0"/>
              <a:t>Implement tasks that promote reasoning and problem solving.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smtClean="0"/>
          </a:p>
          <a:p>
            <a:r>
              <a:rPr lang="en-US" sz="1400" b="1" dirty="0" smtClean="0"/>
              <a:t>Materials</a:t>
            </a:r>
          </a:p>
          <a:p>
            <a:r>
              <a:rPr lang="en-US" sz="1400" dirty="0" smtClean="0"/>
              <a:t>In preparation for</a:t>
            </a:r>
            <a:r>
              <a:rPr lang="en-US" sz="1400" baseline="0" dirty="0" smtClean="0"/>
              <a:t> </a:t>
            </a:r>
            <a:r>
              <a:rPr lang="en-US" sz="1400" dirty="0" smtClean="0"/>
              <a:t>this module, the</a:t>
            </a:r>
            <a:r>
              <a:rPr lang="en-US" sz="1400" baseline="0" dirty="0" smtClean="0"/>
              <a:t> facilitator </a:t>
            </a:r>
            <a:r>
              <a:rPr lang="en-US" sz="1400" dirty="0" smtClean="0"/>
              <a:t>will need the</a:t>
            </a:r>
            <a:r>
              <a:rPr lang="en-US" sz="1400" baseline="0" dirty="0" smtClean="0"/>
              <a:t> following set of materials. </a:t>
            </a:r>
          </a:p>
          <a:p>
            <a:r>
              <a:rPr lang="en-US" sz="1400" kern="1200" dirty="0" smtClean="0">
                <a:solidFill>
                  <a:schemeClr val="tx1"/>
                </a:solidFill>
                <a:effectLst/>
                <a:latin typeface="+mn-lt"/>
                <a:ea typeface="+mn-ea"/>
                <a:cs typeface="+mn-cs"/>
              </a:rPr>
              <a:t>	1–Slides-AdditionStrings-ES-</a:t>
            </a:r>
            <a:r>
              <a:rPr lang="en-US" sz="1400" kern="1200" dirty="0" err="1" smtClean="0">
                <a:solidFill>
                  <a:schemeClr val="tx1"/>
                </a:solidFill>
                <a:effectLst/>
                <a:latin typeface="+mn-lt"/>
                <a:ea typeface="+mn-ea"/>
                <a:cs typeface="+mn-cs"/>
              </a:rPr>
              <a:t>DiBrienza.pptx</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2-FacilitatorVideoNotes-ES-</a:t>
            </a:r>
            <a:r>
              <a:rPr lang="en-US" sz="1400" kern="1200" dirty="0" smtClean="0">
                <a:solidFill>
                  <a:schemeClr val="tx1"/>
                </a:solidFill>
                <a:effectLst/>
                <a:latin typeface="+mn-lt"/>
                <a:ea typeface="+mn-ea"/>
                <a:cs typeface="+mn-cs"/>
              </a:rPr>
              <a:t>DiBrienza.pdf</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3-Task-AdditionStrings-ES-</a:t>
            </a:r>
            <a:r>
              <a:rPr lang="en-US" sz="1400" kern="1200" dirty="0" smtClean="0">
                <a:solidFill>
                  <a:schemeClr val="tx1"/>
                </a:solidFill>
                <a:effectLst/>
                <a:latin typeface="+mn-lt"/>
                <a:ea typeface="+mn-ea"/>
                <a:cs typeface="+mn-cs"/>
              </a:rPr>
              <a:t>DiBrienza.pdf </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4-CCSSM-ES</a:t>
            </a:r>
            <a:r>
              <a:rPr lang="en-US" sz="1400" kern="1200" dirty="0" smtClean="0">
                <a:solidFill>
                  <a:schemeClr val="tx1"/>
                </a:solidFill>
                <a:effectLst/>
                <a:latin typeface="+mn-lt"/>
                <a:ea typeface="+mn-ea"/>
                <a:cs typeface="+mn-cs"/>
              </a:rPr>
              <a:t>-AdditionStrings-DiBrienza.pdf</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5-Transcript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DiBrienza.pdf</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6-VideoClip</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DiBrienza.mp4</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7-MathTeachingPracticesList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DiBrienza.pdf</a:t>
            </a:r>
          </a:p>
          <a:p>
            <a:r>
              <a:rPr lang="en-US" sz="1400" kern="1200" dirty="0" smtClean="0">
                <a:solidFill>
                  <a:schemeClr val="tx1"/>
                </a:solidFill>
                <a:effectLst/>
                <a:latin typeface="+mn-lt"/>
                <a:ea typeface="+mn-ea"/>
                <a:cs typeface="+mn-cs"/>
              </a:rPr>
              <a:t>	9-LessonGuide-AdditionStrings-ES-DiBrienza.pdf</a:t>
            </a:r>
            <a:endParaRPr lang="en-US" sz="1400" kern="1200" dirty="0" smtClean="0">
              <a:solidFill>
                <a:schemeClr val="tx1"/>
              </a:solidFill>
              <a:effectLst/>
              <a:latin typeface="+mn-lt"/>
              <a:ea typeface="+mn-ea"/>
              <a:cs typeface="+mn-cs"/>
            </a:endParaRPr>
          </a:p>
          <a:p>
            <a:endParaRPr lang="en-US" sz="1400" kern="1200" dirty="0" smtClean="0">
              <a:solidFill>
                <a:schemeClr val="tx1"/>
              </a:solidFill>
              <a:effectLst/>
              <a:latin typeface="+mn-lt"/>
              <a:ea typeface="+mn-ea"/>
              <a:cs typeface="+mn-cs"/>
            </a:endParaRPr>
          </a:p>
          <a:p>
            <a:r>
              <a:rPr lang="en-US" sz="1400" b="1" kern="1200" dirty="0" smtClean="0">
                <a:solidFill>
                  <a:schemeClr val="tx1"/>
                </a:solidFill>
                <a:effectLst/>
                <a:latin typeface="+mn-lt"/>
                <a:ea typeface="+mn-ea"/>
                <a:cs typeface="+mn-cs"/>
              </a:rPr>
              <a:t>Participant Handouts</a:t>
            </a:r>
          </a:p>
          <a:p>
            <a:r>
              <a:rPr lang="en-US" sz="1400" b="0" kern="1200" dirty="0" smtClean="0">
                <a:solidFill>
                  <a:schemeClr val="tx1"/>
                </a:solidFill>
                <a:effectLst/>
                <a:latin typeface="+mn-lt"/>
                <a:ea typeface="+mn-ea"/>
                <a:cs typeface="+mn-cs"/>
              </a:rPr>
              <a:t>Prepare one copy per participant</a:t>
            </a:r>
            <a:r>
              <a:rPr lang="en-US" sz="1400" b="0" kern="1200" baseline="0" dirty="0" smtClean="0">
                <a:solidFill>
                  <a:schemeClr val="tx1"/>
                </a:solidFill>
                <a:effectLst/>
                <a:latin typeface="+mn-lt"/>
                <a:ea typeface="+mn-ea"/>
                <a:cs typeface="+mn-cs"/>
              </a:rPr>
              <a:t> of each of the following handouts.</a:t>
            </a:r>
            <a:endParaRPr lang="en-US" sz="1400" b="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3-Task-AddutionStrings</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 </a:t>
            </a:r>
          </a:p>
          <a:p>
            <a:r>
              <a:rPr lang="en-US" sz="1400" kern="1200" dirty="0" smtClean="0">
                <a:solidFill>
                  <a:schemeClr val="tx1"/>
                </a:solidFill>
                <a:effectLst/>
                <a:latin typeface="+mn-lt"/>
                <a:ea typeface="+mn-ea"/>
                <a:cs typeface="+mn-cs"/>
              </a:rPr>
              <a:t>	4-CCSSM</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DiBrienza.pdf</a:t>
            </a:r>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5-Transcript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r>
              <a:rPr lang="en-US" sz="1400" kern="1200" dirty="0" smtClean="0">
                <a:solidFill>
                  <a:schemeClr val="tx1"/>
                </a:solidFill>
                <a:effectLst/>
                <a:latin typeface="+mn-lt"/>
                <a:ea typeface="+mn-ea"/>
                <a:cs typeface="+mn-cs"/>
              </a:rPr>
              <a:t>	7-MathTeachingPracticesList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DiBrienza.pdf</a:t>
            </a:r>
          </a:p>
          <a:p>
            <a:endParaRPr lang="en-US" sz="14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Optional:</a:t>
            </a:r>
            <a:r>
              <a:rPr lang="en-US" sz="1400" kern="1200" baseline="0" dirty="0" smtClean="0">
                <a:solidFill>
                  <a:schemeClr val="tx1"/>
                </a:solidFill>
                <a:effectLst/>
                <a:latin typeface="+mn-lt"/>
                <a:ea typeface="+mn-ea"/>
                <a:cs typeface="+mn-cs"/>
              </a:rPr>
              <a:t> You may want to distribute copies of the Lesson Guide as a resource for the participants.</a:t>
            </a:r>
            <a:endParaRPr lang="en-US" sz="1400" kern="1200" dirty="0" smtClean="0">
              <a:solidFill>
                <a:schemeClr val="tx1"/>
              </a:solidFill>
              <a:effectLst/>
              <a:latin typeface="+mn-lt"/>
              <a:ea typeface="+mn-ea"/>
              <a:cs typeface="+mn-cs"/>
            </a:endParaRPr>
          </a:p>
          <a:p>
            <a:endParaRPr lang="en-US" sz="1400" kern="1200" dirty="0" smtClean="0">
              <a:solidFill>
                <a:schemeClr val="tx1"/>
              </a:solidFill>
              <a:effectLst/>
              <a:latin typeface="+mn-lt"/>
              <a:ea typeface="+mn-ea"/>
              <a:cs typeface="+mn-cs"/>
            </a:endParaRPr>
          </a:p>
          <a:p>
            <a:endParaRPr lang="en-US" sz="1400"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1</a:t>
            </a:fld>
            <a:endParaRPr lang="en-US" dirty="0"/>
          </a:p>
        </p:txBody>
      </p:sp>
    </p:spTree>
    <p:extLst>
      <p:ext uri="{BB962C8B-B14F-4D97-AF65-F5344CB8AC3E}">
        <p14:creationId xmlns:p14="http://schemas.microsoft.com/office/powerpoint/2010/main" val="429360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223658"/>
            <a:ext cx="601133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b="1" dirty="0" smtClean="0">
              <a:latin typeface="+mj-lt"/>
            </a:endParaRPr>
          </a:p>
          <a:p>
            <a:r>
              <a:rPr lang="en-US" sz="1400" dirty="0" smtClean="0">
                <a:latin typeface="+mj-lt"/>
              </a:rPr>
              <a:t>Explain</a:t>
            </a:r>
            <a:r>
              <a:rPr lang="en-US" sz="1400" baseline="0" dirty="0" smtClean="0">
                <a:latin typeface="+mj-lt"/>
              </a:rPr>
              <a:t> that an addition string or any equation string is a set of related mathematical equations that are crafted and sequenced to support students in noticing important mathematical ideas and to build toward more fluent computational strategies. Equation strings are sometimes called “number strings” or a “number talk.” </a:t>
            </a:r>
          </a:p>
          <a:p>
            <a:endParaRPr lang="en-US" sz="1400" baseline="0" dirty="0" smtClean="0">
              <a:latin typeface="+mj-lt"/>
            </a:endParaRPr>
          </a:p>
          <a:p>
            <a:r>
              <a:rPr lang="en-US" sz="1400" baseline="0" dirty="0" smtClean="0">
                <a:latin typeface="+mj-lt"/>
              </a:rPr>
              <a:t>Typically, a teacher presents the equations one at a time, asks the students to solve the problem mentally, and then has students share their strategies. The teacher often represents students’ strategies visually to support students in understanding each others’ reasoning. </a:t>
            </a:r>
          </a:p>
          <a:p>
            <a:endParaRPr lang="en-US" sz="1400" baseline="0" dirty="0" smtClean="0">
              <a:latin typeface="+mj-lt"/>
            </a:endParaRPr>
          </a:p>
          <a:p>
            <a:r>
              <a:rPr lang="en-US" sz="1400" baseline="0" dirty="0" smtClean="0">
                <a:latin typeface="+mj-lt"/>
              </a:rPr>
              <a:t>After several equations have been discussed, the teacher facilitates a conversation among students about regularities or patterns that they are noticing within and across the equations and the answers.</a:t>
            </a:r>
          </a:p>
          <a:p>
            <a:endParaRPr lang="en-US" sz="1400" baseline="0" dirty="0" smtClean="0">
              <a:latin typeface="+mj-lt"/>
            </a:endParaRPr>
          </a:p>
          <a:p>
            <a:r>
              <a:rPr lang="en-US" sz="1400" b="1" dirty="0" smtClean="0">
                <a:latin typeface="+mj-lt"/>
                <a:cs typeface="Arial"/>
              </a:rPr>
              <a:t>Specific</a:t>
            </a:r>
            <a:r>
              <a:rPr lang="en-US" sz="1400" b="1" baseline="0" dirty="0" smtClean="0">
                <a:latin typeface="+mj-lt"/>
                <a:cs typeface="Arial"/>
              </a:rPr>
              <a:t> Background about Jennifer DiBrienza’s Classroom</a:t>
            </a:r>
          </a:p>
          <a:p>
            <a:r>
              <a:rPr lang="en-US" sz="1400" dirty="0" smtClean="0">
                <a:latin typeface="+mj-lt"/>
                <a:cs typeface="Arial"/>
              </a:rPr>
              <a:t>The teacher is using an open number line to visually represent</a:t>
            </a:r>
            <a:r>
              <a:rPr lang="en-US" sz="1400" baseline="0" dirty="0" smtClean="0">
                <a:latin typeface="+mj-lt"/>
                <a:cs typeface="Arial"/>
              </a:rPr>
              <a:t> </a:t>
            </a:r>
            <a:r>
              <a:rPr lang="en-US" sz="1400" dirty="0" smtClean="0">
                <a:latin typeface="+mj-lt"/>
                <a:cs typeface="Arial"/>
              </a:rPr>
              <a:t>student</a:t>
            </a:r>
            <a:r>
              <a:rPr lang="en-US" sz="1400" baseline="0" dirty="0" smtClean="0">
                <a:latin typeface="+mj-lt"/>
                <a:cs typeface="Arial"/>
              </a:rPr>
              <a:t> strategies</a:t>
            </a:r>
            <a:r>
              <a:rPr lang="en-US" sz="1400" dirty="0" smtClean="0">
                <a:latin typeface="+mj-lt"/>
                <a:cs typeface="Arial"/>
              </a:rPr>
              <a:t>.  The students are just beginning to solve two-digit addition problems.</a:t>
            </a:r>
            <a:endParaRPr lang="en-US" sz="1400" dirty="0" smtClean="0">
              <a:latin typeface="+mj-lt"/>
            </a:endParaRPr>
          </a:p>
          <a:p>
            <a:endParaRPr lang="en-US" sz="1400" baseline="0" dirty="0" smtClean="0">
              <a:latin typeface="+mj-lt"/>
            </a:endParaRPr>
          </a:p>
          <a:p>
            <a:endParaRPr lang="en-US" sz="1400" baseline="0" dirty="0" smtClean="0">
              <a:latin typeface="+mj-lt"/>
            </a:endParaRPr>
          </a:p>
          <a:p>
            <a:endParaRPr lang="en-US" sz="1400" dirty="0">
              <a:latin typeface="+mj-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10</a:t>
            </a:fld>
            <a:endParaRPr lang="en-US"/>
          </a:p>
        </p:txBody>
      </p:sp>
    </p:spTree>
    <p:extLst>
      <p:ext uri="{BB962C8B-B14F-4D97-AF65-F5344CB8AC3E}">
        <p14:creationId xmlns:p14="http://schemas.microsoft.com/office/powerpoint/2010/main" val="2363561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7047" y="4140200"/>
            <a:ext cx="6362096" cy="6334276"/>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kern="1200" baseline="0" dirty="0" smtClean="0">
                <a:solidFill>
                  <a:schemeClr val="tx1"/>
                </a:solidFill>
                <a:effectLst/>
                <a:latin typeface="+mn-lt"/>
                <a:ea typeface="+mn-ea"/>
                <a:cs typeface="+mn-cs"/>
              </a:rPr>
              <a:t> </a:t>
            </a:r>
            <a:r>
              <a:rPr lang="en-US" sz="1400" kern="1200" dirty="0" smtClean="0">
                <a:solidFill>
                  <a:schemeClr val="tx1"/>
                </a:solidFill>
                <a:effectLst/>
                <a:latin typeface="+mn-lt"/>
                <a:ea typeface="+mn-ea"/>
                <a:cs typeface="+mn-cs"/>
              </a:rPr>
              <a:t>5-Transcript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r>
              <a:rPr lang="en-US" sz="1400" b="1" kern="1200" dirty="0" smtClean="0">
                <a:solidFill>
                  <a:schemeClr val="tx1"/>
                </a:solidFill>
                <a:effectLst/>
                <a:latin typeface="+mn-lt"/>
                <a:ea typeface="+mn-ea"/>
                <a:cs typeface="+mn-cs"/>
              </a:rPr>
              <a:t>Materials: </a:t>
            </a:r>
            <a:r>
              <a:rPr lang="en-US" sz="1400" b="0" kern="1200" dirty="0" smtClean="0">
                <a:solidFill>
                  <a:schemeClr val="tx1"/>
                </a:solidFill>
                <a:effectLst/>
                <a:latin typeface="+mn-lt"/>
                <a:ea typeface="+mn-ea"/>
                <a:cs typeface="+mn-cs"/>
              </a:rPr>
              <a:t>6-VideoClip</a:t>
            </a:r>
            <a:r>
              <a:rPr lang="en-US" sz="1400" b="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AdditionStrings-</a:t>
            </a:r>
            <a:r>
              <a:rPr lang="en-US" sz="1400" b="0" kern="1200" dirty="0" smtClean="0">
                <a:solidFill>
                  <a:schemeClr val="tx1"/>
                </a:solidFill>
                <a:effectLst/>
                <a:latin typeface="+mn-lt"/>
                <a:ea typeface="+mn-ea"/>
                <a:cs typeface="+mn-cs"/>
              </a:rPr>
              <a:t>ES</a:t>
            </a:r>
            <a:r>
              <a:rPr lang="en-US" sz="1400" b="0" kern="1200" dirty="0" smtClean="0">
                <a:solidFill>
                  <a:schemeClr val="tx1"/>
                </a:solidFill>
                <a:effectLst/>
                <a:latin typeface="+mn-lt"/>
                <a:ea typeface="+mn-ea"/>
                <a:cs typeface="+mn-cs"/>
              </a:rPr>
              <a:t>-DiBrienza.mp4</a:t>
            </a:r>
          </a:p>
          <a:p>
            <a:endParaRPr lang="en-US" sz="1400" dirty="0" smtClean="0">
              <a:latin typeface="+mn-lt"/>
              <a:cs typeface="Arial" pitchFamily="34" charset="0"/>
            </a:endParaRPr>
          </a:p>
          <a:p>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kern="1200" dirty="0" smtClean="0">
              <a:solidFill>
                <a:schemeClr val="tx1"/>
              </a:solidFill>
              <a:latin typeface="+mn-lt"/>
              <a:ea typeface="+mn-ea"/>
              <a:cs typeface="+mn-cs"/>
            </a:endParaRPr>
          </a:p>
          <a:p>
            <a:r>
              <a:rPr lang="en-US" sz="1400" kern="1200" dirty="0" smtClean="0">
                <a:solidFill>
                  <a:schemeClr val="tx1"/>
                </a:solidFill>
                <a:latin typeface="+mn-lt"/>
                <a:ea typeface="+mn-ea"/>
                <a:cs typeface="+mn-cs"/>
              </a:rPr>
              <a:t>Distribute the transcript</a:t>
            </a:r>
            <a:r>
              <a:rPr lang="en-US" sz="1400" kern="1200" baseline="0" dirty="0" smtClean="0">
                <a:solidFill>
                  <a:schemeClr val="tx1"/>
                </a:solidFill>
                <a:latin typeface="+mn-lt"/>
                <a:ea typeface="+mn-ea"/>
                <a:cs typeface="+mn-cs"/>
              </a:rPr>
              <a:t> for the video. In some places it is difficult to hear the students and the transcript will help to know what they are saying.</a:t>
            </a:r>
          </a:p>
          <a:p>
            <a:endParaRPr lang="en-US" sz="1400" kern="1200" baseline="0" dirty="0" smtClean="0">
              <a:solidFill>
                <a:schemeClr val="tx1"/>
              </a:solidFill>
              <a:latin typeface="+mn-lt"/>
              <a:ea typeface="+mn-ea"/>
              <a:cs typeface="+mn-cs"/>
            </a:endParaRPr>
          </a:p>
          <a:p>
            <a:r>
              <a:rPr lang="en-US" sz="1400" kern="1200" dirty="0" smtClean="0">
                <a:solidFill>
                  <a:schemeClr val="tx1"/>
                </a:solidFill>
                <a:latin typeface="+mn-lt"/>
                <a:ea typeface="+mn-ea"/>
                <a:cs typeface="+mn-cs"/>
              </a:rPr>
              <a:t>Explain</a:t>
            </a:r>
            <a:r>
              <a:rPr lang="en-US" sz="1400" kern="1200" baseline="0" dirty="0" smtClean="0">
                <a:solidFill>
                  <a:schemeClr val="tx1"/>
                </a:solidFill>
                <a:latin typeface="+mn-lt"/>
                <a:ea typeface="+mn-ea"/>
                <a:cs typeface="+mn-cs"/>
              </a:rPr>
              <a:t> the lens for watching the video.</a:t>
            </a:r>
          </a:p>
          <a:p>
            <a:endParaRPr lang="en-US" sz="1400" kern="1200" baseline="0" dirty="0" smtClean="0">
              <a:solidFill>
                <a:schemeClr val="tx1"/>
              </a:solidFill>
              <a:latin typeface="+mn-lt"/>
              <a:ea typeface="+mn-ea"/>
              <a:cs typeface="+mn-cs"/>
            </a:endParaRPr>
          </a:p>
          <a:p>
            <a:r>
              <a:rPr lang="en-US" sz="1400" kern="1200" baseline="0" dirty="0" smtClean="0">
                <a:solidFill>
                  <a:schemeClr val="tx1"/>
                </a:solidFill>
                <a:latin typeface="+mn-lt"/>
                <a:ea typeface="+mn-ea"/>
                <a:cs typeface="+mn-cs"/>
              </a:rPr>
              <a:t>The video segment lasts 5 minutes and 29 seconds.</a:t>
            </a:r>
            <a:endParaRPr lang="en-US" sz="1400" kern="1200" dirty="0" smtClean="0">
              <a:solidFill>
                <a:schemeClr val="tx1"/>
              </a:solidFill>
              <a:latin typeface="+mn-lt"/>
              <a:ea typeface="+mn-ea"/>
              <a:cs typeface="+mn-cs"/>
            </a:endParaRPr>
          </a:p>
          <a:p>
            <a:endParaRPr lang="en-US" sz="1400" dirty="0" smtClean="0">
              <a:latin typeface="+mn-lt"/>
              <a:cs typeface="Arial" pitchFamily="34" charset="0"/>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11</a:t>
            </a:fld>
            <a:endParaRPr lang="en-US"/>
          </a:p>
        </p:txBody>
      </p:sp>
    </p:spTree>
    <p:extLst>
      <p:ext uri="{BB962C8B-B14F-4D97-AF65-F5344CB8AC3E}">
        <p14:creationId xmlns:p14="http://schemas.microsoft.com/office/powerpoint/2010/main" val="3041322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7048" y="4114800"/>
            <a:ext cx="5785152"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Handouts</a:t>
            </a:r>
            <a:r>
              <a:rPr lang="en-US" sz="1400" dirty="0" smtClean="0"/>
              <a:t>:</a:t>
            </a:r>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baseline="0" dirty="0" smtClean="0">
                <a:solidFill>
                  <a:schemeClr val="tx1"/>
                </a:solidFill>
                <a:effectLst/>
                <a:latin typeface="+mn-lt"/>
                <a:ea typeface="+mn-ea"/>
                <a:cs typeface="+mn-cs"/>
              </a:rPr>
              <a:t>	</a:t>
            </a:r>
            <a:r>
              <a:rPr lang="en-US" sz="1400" kern="1200" dirty="0" smtClean="0">
                <a:solidFill>
                  <a:schemeClr val="tx1"/>
                </a:solidFill>
                <a:effectLst/>
                <a:latin typeface="+mn-lt"/>
                <a:ea typeface="+mn-ea"/>
                <a:cs typeface="+mn-cs"/>
              </a:rPr>
              <a:t>4-CCSSM</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	</a:t>
            </a:r>
            <a:r>
              <a:rPr lang="en-US" sz="1400" kern="1200" dirty="0" smtClean="0">
                <a:solidFill>
                  <a:schemeClr val="tx1"/>
                </a:solidFill>
                <a:effectLst/>
                <a:latin typeface="+mn-lt"/>
                <a:ea typeface="+mn-ea"/>
                <a:cs typeface="+mn-cs"/>
              </a:rPr>
              <a:t>5-Transcript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endParaRPr lang="en-US" sz="1400" dirty="0" smtClean="0">
              <a:latin typeface="+mj-lt"/>
            </a:endParaRPr>
          </a:p>
          <a:p>
            <a:r>
              <a:rPr lang="en-US" sz="1400" b="1" dirty="0" smtClean="0">
                <a:latin typeface="+mn-lt"/>
                <a:cs typeface="Arial" pitchFamily="34" charset="0"/>
              </a:rPr>
              <a:t>Facilitation Suggestions</a:t>
            </a:r>
            <a:r>
              <a:rPr lang="en-US" sz="1400" dirty="0" smtClean="0">
                <a:latin typeface="+mn-lt"/>
                <a:cs typeface="Arial" pitchFamily="34" charset="0"/>
              </a:rPr>
              <a:t>  </a:t>
            </a:r>
          </a:p>
          <a:p>
            <a:r>
              <a:rPr lang="en-US" sz="1400" dirty="0" smtClean="0">
                <a:latin typeface="+mn-lt"/>
                <a:cs typeface="Arial" pitchFamily="34" charset="0"/>
              </a:rPr>
              <a:t>Allow about 10 minutes for participants</a:t>
            </a:r>
            <a:r>
              <a:rPr lang="en-US" sz="1400" baseline="0" dirty="0" smtClean="0">
                <a:latin typeface="+mn-lt"/>
                <a:cs typeface="Arial" pitchFamily="34" charset="0"/>
              </a:rPr>
              <a:t> to discuss </a:t>
            </a:r>
            <a:r>
              <a:rPr lang="en-US" sz="1400" dirty="0" smtClean="0">
                <a:latin typeface="+mn-lt"/>
                <a:cs typeface="Arial" pitchFamily="34" charset="0"/>
              </a:rPr>
              <a:t>the prompts on the slide in </a:t>
            </a:r>
            <a:r>
              <a:rPr lang="en-US" sz="1400" baseline="0" dirty="0" smtClean="0">
                <a:latin typeface="+mn-lt"/>
                <a:cs typeface="Arial" pitchFamily="34" charset="0"/>
              </a:rPr>
              <a:t>small groups</a:t>
            </a:r>
            <a:r>
              <a:rPr lang="en-US" sz="1400" dirty="0" smtClean="0">
                <a:latin typeface="+mn-lt"/>
                <a:cs typeface="Arial" pitchFamily="34" charset="0"/>
              </a:rPr>
              <a:t>. </a:t>
            </a:r>
          </a:p>
          <a:p>
            <a:endParaRPr lang="en-US" sz="1400" dirty="0" smtClean="0">
              <a:latin typeface="+mj-lt"/>
            </a:endParaRPr>
          </a:p>
          <a:p>
            <a:r>
              <a:rPr lang="en-US" sz="1400" baseline="0" dirty="0" smtClean="0">
                <a:latin typeface="+mj-lt"/>
              </a:rPr>
              <a:t>You might want to have the small groups count off by threes and discuss the topic associated with the number assigned to the group or allow each small group to select one topic for discussion and to move to another topic if time allows.</a:t>
            </a:r>
          </a:p>
          <a:p>
            <a:endParaRPr lang="en-US" sz="1400" dirty="0" smtClean="0">
              <a:latin typeface="+mj-lt"/>
            </a:endParaRPr>
          </a:p>
          <a:p>
            <a:r>
              <a:rPr lang="en-US" sz="1400" kern="1200" baseline="0" dirty="0" smtClean="0">
                <a:solidFill>
                  <a:schemeClr val="tx1"/>
                </a:solidFill>
                <a:latin typeface="+mn-lt"/>
                <a:ea typeface="+mn-ea"/>
                <a:cs typeface="+mn-cs"/>
              </a:rPr>
              <a:t>Then engage the participants in a whole group discussion.</a:t>
            </a:r>
            <a:endParaRPr lang="en-US" sz="1400" kern="1200" dirty="0" smtClean="0">
              <a:solidFill>
                <a:schemeClr val="tx1"/>
              </a:solidFill>
              <a:latin typeface="+mn-lt"/>
              <a:ea typeface="+mn-ea"/>
              <a:cs typeface="+mn-cs"/>
            </a:endParaRPr>
          </a:p>
          <a:p>
            <a:endParaRPr lang="en-US" sz="1400" i="1" kern="1200" dirty="0" smtClean="0">
              <a:solidFill>
                <a:schemeClr val="tx1"/>
              </a:solidFill>
              <a:latin typeface="+mn-lt"/>
              <a:ea typeface="+mn-ea"/>
              <a:cs typeface="+mn-cs"/>
            </a:endParaRPr>
          </a:p>
          <a:p>
            <a:r>
              <a:rPr lang="en-US" sz="1400" b="1" i="0" kern="1200" dirty="0" smtClean="0">
                <a:solidFill>
                  <a:schemeClr val="tx1"/>
                </a:solidFill>
                <a:latin typeface="+mn-lt"/>
                <a:ea typeface="+mn-ea"/>
                <a:cs typeface="+mn-cs"/>
              </a:rPr>
              <a:t>Mathematical insights related to the NBT Standards:</a:t>
            </a:r>
          </a:p>
          <a:p>
            <a:r>
              <a:rPr lang="en-US" sz="1400" b="0" dirty="0" smtClean="0"/>
              <a:t>1.NBT.C.4.   Students are learning that they can decompose an amount and recompose it when they add 37</a:t>
            </a:r>
            <a:r>
              <a:rPr lang="en-US" sz="1400" b="0" baseline="0" dirty="0" smtClean="0"/>
              <a:t> + 5 = 37 + 3 + 2) (Lines 85-89).  </a:t>
            </a:r>
            <a:r>
              <a:rPr lang="en-US" sz="1400" b="0" dirty="0" smtClean="0"/>
              <a:t>Students also learn that they can count on three more from 17 to arrive at 20 (Lines 13-20).</a:t>
            </a:r>
          </a:p>
          <a:p>
            <a:endParaRPr lang="en-US" sz="1400" b="0" dirty="0" smtClean="0"/>
          </a:p>
          <a:p>
            <a:r>
              <a:rPr lang="en-US" sz="1400" b="0" dirty="0" smtClean="0"/>
              <a:t>1.NBT.C.5.   Students are developing an awareness of place value when recognizing that 7 + 3 makes ten and this automatically increases the sum by ten.</a:t>
            </a:r>
            <a:endParaRPr lang="en-US" sz="1400" b="0" baseline="0" dirty="0" smtClean="0"/>
          </a:p>
          <a:p>
            <a:endParaRPr lang="en-US" sz="1400" b="0" dirty="0" smtClean="0">
              <a:latin typeface="+mj-lt"/>
            </a:endParaRPr>
          </a:p>
          <a:p>
            <a:r>
              <a:rPr lang="en-US" sz="1400" b="1" dirty="0" smtClean="0">
                <a:latin typeface="+mj-lt"/>
              </a:rPr>
              <a:t>Ways the teacher engaged students and advanced student</a:t>
            </a:r>
            <a:r>
              <a:rPr lang="en-US" sz="1400" b="1" baseline="0" dirty="0" smtClean="0">
                <a:latin typeface="+mj-lt"/>
              </a:rPr>
              <a:t> understanding:</a:t>
            </a:r>
            <a:endParaRPr lang="en-US" sz="1400" b="1" dirty="0" smtClean="0">
              <a:latin typeface="+mj-lt"/>
            </a:endParaRPr>
          </a:p>
          <a:p>
            <a:pPr marL="171450" indent="-171450">
              <a:buFont typeface="Arial"/>
              <a:buChar char="•"/>
            </a:pPr>
            <a:r>
              <a:rPr lang="en-US" sz="1400" dirty="0" smtClean="0">
                <a:latin typeface="+mn-lt"/>
                <a:cs typeface="Arial" pitchFamily="34" charset="0"/>
              </a:rPr>
              <a:t>Teacher consistently presses students to explain how he</a:t>
            </a:r>
            <a:r>
              <a:rPr lang="en-US" sz="1400" baseline="0" dirty="0" smtClean="0">
                <a:latin typeface="+mn-lt"/>
                <a:cs typeface="Arial" pitchFamily="34" charset="0"/>
              </a:rPr>
              <a:t> or she</a:t>
            </a:r>
            <a:r>
              <a:rPr lang="en-US" sz="1400" dirty="0" smtClean="0">
                <a:latin typeface="+mn-lt"/>
                <a:cs typeface="Arial" pitchFamily="34" charset="0"/>
              </a:rPr>
              <a:t> got an answer. (Lines 3</a:t>
            </a:r>
            <a:r>
              <a:rPr lang="en-US" sz="1400" baseline="0" dirty="0" smtClean="0">
                <a:latin typeface="+mn-lt"/>
                <a:cs typeface="Arial" pitchFamily="34" charset="0"/>
              </a:rPr>
              <a:t> and</a:t>
            </a:r>
            <a:r>
              <a:rPr lang="en-US" sz="1400" dirty="0" smtClean="0">
                <a:latin typeface="+mn-lt"/>
                <a:cs typeface="Arial" pitchFamily="34" charset="0"/>
              </a:rPr>
              <a:t> 9)</a:t>
            </a:r>
          </a:p>
          <a:p>
            <a:pPr marL="163959" indent="-163959">
              <a:buFont typeface="Arial"/>
              <a:buChar char="•"/>
            </a:pPr>
            <a:r>
              <a:rPr lang="en-US" sz="1400" dirty="0" smtClean="0">
                <a:latin typeface="+mn-lt"/>
                <a:cs typeface="Arial" pitchFamily="34" charset="0"/>
              </a:rPr>
              <a:t>The teacher asks, “Who solved 17 + 3 a different way?” This allowed additional</a:t>
            </a:r>
            <a:r>
              <a:rPr lang="en-US" sz="1400" baseline="0" dirty="0" smtClean="0">
                <a:latin typeface="+mn-lt"/>
                <a:cs typeface="Arial" pitchFamily="34" charset="0"/>
              </a:rPr>
              <a:t> students to share their </a:t>
            </a:r>
            <a:r>
              <a:rPr lang="en-US" sz="1400" dirty="0" smtClean="0">
                <a:latin typeface="+mn-lt"/>
                <a:cs typeface="Arial" pitchFamily="34" charset="0"/>
              </a:rPr>
              <a:t>ways of solving the problem.</a:t>
            </a:r>
          </a:p>
          <a:p>
            <a:r>
              <a:rPr lang="en-US" sz="1400" dirty="0" smtClean="0">
                <a:latin typeface="+mn-lt"/>
                <a:cs typeface="Arial" pitchFamily="34" charset="0"/>
              </a:rPr>
              <a:t>	- A student counted on 17, 18, 19, 20</a:t>
            </a:r>
            <a:r>
              <a:rPr lang="en-US" sz="1400" baseline="0" dirty="0" smtClean="0">
                <a:latin typeface="+mn-lt"/>
                <a:cs typeface="Arial" pitchFamily="34" charset="0"/>
              </a:rPr>
              <a:t> or 27, 28, 29, 30. (</a:t>
            </a:r>
            <a:r>
              <a:rPr lang="en-US" sz="1400" dirty="0" smtClean="0">
                <a:latin typeface="+mn-lt"/>
                <a:cs typeface="Arial" pitchFamily="34" charset="0"/>
              </a:rPr>
              <a:t>Lines </a:t>
            </a:r>
            <a:r>
              <a:rPr lang="en-US" sz="1400" baseline="0" dirty="0" smtClean="0">
                <a:latin typeface="+mn-lt"/>
                <a:cs typeface="Arial" pitchFamily="34" charset="0"/>
              </a:rPr>
              <a:t>15 and 34)</a:t>
            </a:r>
            <a:endParaRPr lang="en-US" sz="1400" dirty="0" smtClean="0">
              <a:latin typeface="+mn-lt"/>
              <a:cs typeface="Arial" pitchFamily="34" charset="0"/>
            </a:endParaRPr>
          </a:p>
          <a:p>
            <a:r>
              <a:rPr lang="en-US" sz="1400" dirty="0" smtClean="0">
                <a:latin typeface="+mn-lt"/>
                <a:cs typeface="Arial" pitchFamily="34" charset="0"/>
              </a:rPr>
              <a:t>	- A student added 7 + 3 = 10 and then combined the 10 + 10 = 20. (Line 22)</a:t>
            </a:r>
          </a:p>
          <a:p>
            <a:pPr marL="163959" indent="-163959">
              <a:buFont typeface="Arial"/>
              <a:buChar char="•"/>
            </a:pPr>
            <a:r>
              <a:rPr lang="en-US" sz="1400" dirty="0" smtClean="0">
                <a:latin typeface="+mn-lt"/>
                <a:cs typeface="Arial" pitchFamily="34" charset="0"/>
              </a:rPr>
              <a:t>The teacher presses students, “Why is this (pattern) happening?” (Lines 42 </a:t>
            </a:r>
            <a:r>
              <a:rPr lang="en-US" sz="1400" baseline="0" dirty="0" smtClean="0">
                <a:latin typeface="+mn-lt"/>
                <a:cs typeface="Arial" pitchFamily="34" charset="0"/>
              </a:rPr>
              <a:t>and 51)  </a:t>
            </a:r>
            <a:r>
              <a:rPr lang="en-US" sz="1400" dirty="0" smtClean="0">
                <a:latin typeface="+mn-lt"/>
                <a:cs typeface="Arial" pitchFamily="34" charset="0"/>
              </a:rPr>
              <a:t> </a:t>
            </a:r>
          </a:p>
          <a:p>
            <a:pPr marL="163959" indent="-163959">
              <a:buFont typeface="Arial"/>
              <a:buChar char="•"/>
            </a:pPr>
            <a:r>
              <a:rPr lang="en-US" sz="1400" dirty="0" smtClean="0">
                <a:latin typeface="+mn-lt"/>
                <a:cs typeface="Arial" pitchFamily="34" charset="0"/>
              </a:rPr>
              <a:t>A student decomposes 5 into 3 + 2 adding 37 + 3 and then adding 40 + 2.  (Line 75)</a:t>
            </a:r>
          </a:p>
          <a:p>
            <a:endParaRPr lang="en-US" sz="1400" i="1" dirty="0">
              <a:latin typeface="+mj-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12</a:t>
            </a:fld>
            <a:endParaRPr lang="en-US"/>
          </a:p>
        </p:txBody>
      </p:sp>
    </p:spTree>
    <p:extLst>
      <p:ext uri="{BB962C8B-B14F-4D97-AF65-F5344CB8AC3E}">
        <p14:creationId xmlns:p14="http://schemas.microsoft.com/office/powerpoint/2010/main" val="14841318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kern="1200" dirty="0" smtClean="0">
                <a:solidFill>
                  <a:schemeClr val="tx1"/>
                </a:solidFill>
                <a:effectLst/>
                <a:latin typeface="+mn-lt"/>
                <a:ea typeface="+mn-ea"/>
                <a:cs typeface="+mn-cs"/>
              </a:rPr>
              <a:t> 7-MathTeachingPracticesList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The purpose of this slide is to shift the participants’ attention to</a:t>
            </a:r>
            <a:r>
              <a:rPr lang="en-US" sz="1400" baseline="0" dirty="0" smtClean="0"/>
              <a:t> the eight Effective Mathematics Teaching Practices and to identify which teaching practices they recall from the initial viewing of the video.</a:t>
            </a:r>
          </a:p>
          <a:p>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Distribute the handout listing</a:t>
            </a:r>
            <a:r>
              <a:rPr lang="en-US" sz="1400" baseline="0" dirty="0" smtClean="0"/>
              <a:t> the eight effective mathematics teaching practices.</a:t>
            </a:r>
            <a:endParaRPr lang="en-US" sz="1400" dirty="0" smtClean="0"/>
          </a:p>
          <a:p>
            <a:endParaRPr lang="en-US" sz="1400" baseline="0" dirty="0" smtClean="0"/>
          </a:p>
          <a:p>
            <a:r>
              <a:rPr lang="en-US" sz="1400" baseline="0" dirty="0" smtClean="0"/>
              <a:t>Provide about a minute for the participants to review the list of teaching practices and jot down or mark those teaching practices they recall being used in the lesson.</a:t>
            </a:r>
          </a:p>
          <a:p>
            <a:endParaRPr lang="en-US" sz="14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13</a:t>
            </a:fld>
            <a:endParaRPr lang="en-US"/>
          </a:p>
        </p:txBody>
      </p:sp>
    </p:spTree>
    <p:extLst>
      <p:ext uri="{BB962C8B-B14F-4D97-AF65-F5344CB8AC3E}">
        <p14:creationId xmlns:p14="http://schemas.microsoft.com/office/powerpoint/2010/main" val="14841318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kern="1200" dirty="0" smtClean="0">
                <a:solidFill>
                  <a:schemeClr val="tx1"/>
                </a:solidFill>
                <a:effectLst/>
                <a:latin typeface="+mn-lt"/>
                <a:ea typeface="+mn-ea"/>
                <a:cs typeface="+mn-cs"/>
              </a:rPr>
              <a:t> 7-MathTeachingPracticesList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t>Use this slide as a reference to engage the whole group in a sharing of the teaching practices they recall being used in the video.</a:t>
            </a:r>
          </a:p>
          <a:p>
            <a:endParaRPr lang="en-US" sz="1400" baseline="0" dirty="0" smtClean="0"/>
          </a:p>
          <a:p>
            <a:r>
              <a:rPr lang="en-US" sz="1400" baseline="0" dirty="0" smtClean="0"/>
              <a:t>What was a mathematics teaching practice that you noticed?</a:t>
            </a:r>
          </a:p>
          <a:p>
            <a:endParaRPr lang="en-US" sz="1400" baseline="0" dirty="0" smtClean="0"/>
          </a:p>
          <a:p>
            <a:r>
              <a:rPr lang="en-US" sz="1400" baseline="0" dirty="0" smtClean="0"/>
              <a:t>What was the teacher doing that led you to identify this teaching practice?</a:t>
            </a:r>
            <a:endParaRPr lang="en-US" sz="1400" dirty="0" smtClean="0"/>
          </a:p>
          <a:p>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14</a:t>
            </a:fld>
            <a:endParaRPr lang="en-US"/>
          </a:p>
        </p:txBody>
      </p:sp>
    </p:spTree>
    <p:extLst>
      <p:ext uri="{BB962C8B-B14F-4D97-AF65-F5344CB8AC3E}">
        <p14:creationId xmlns:p14="http://schemas.microsoft.com/office/powerpoint/2010/main" val="8254487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It</a:t>
            </a:r>
            <a:r>
              <a:rPr lang="en-US" sz="1400" baseline="0" dirty="0" smtClean="0"/>
              <a:t> is likely that participants mentioned building students’ procedural fluency. If not, suggest that this was also embedded in the teacher actions in the lesson.</a:t>
            </a:r>
          </a:p>
          <a:p>
            <a:endParaRPr lang="en-US" sz="1400" baseline="0" dirty="0" smtClean="0"/>
          </a:p>
          <a:p>
            <a:r>
              <a:rPr lang="en-US" sz="1400" baseline="0" dirty="0" smtClean="0"/>
              <a:t>Inform the participants that we are now going to focus on this teaching practice In order to deepen our understanding of how teachers can be effective in supporting students to build fluency from a foundation of conceptual understanding.</a:t>
            </a:r>
          </a:p>
        </p:txBody>
      </p:sp>
      <p:sp>
        <p:nvSpPr>
          <p:cNvPr id="4" name="Slide Number Placeholder 3"/>
          <p:cNvSpPr>
            <a:spLocks noGrp="1"/>
          </p:cNvSpPr>
          <p:nvPr>
            <p:ph type="sldNum" sz="quarter" idx="10"/>
          </p:nvPr>
        </p:nvSpPr>
        <p:spPr/>
        <p:txBody>
          <a:bodyPr/>
          <a:lstStyle/>
          <a:p>
            <a:fld id="{169F3DE2-FB79-A444-9137-F017C8010924}" type="slidenum">
              <a:rPr lang="en-US" smtClean="0"/>
              <a:pPr/>
              <a:t>15</a:t>
            </a:fld>
            <a:endParaRPr lang="en-US"/>
          </a:p>
        </p:txBody>
      </p:sp>
    </p:spTree>
    <p:extLst>
      <p:ext uri="{BB962C8B-B14F-4D97-AF65-F5344CB8AC3E}">
        <p14:creationId xmlns:p14="http://schemas.microsoft.com/office/powerpoint/2010/main" val="1850816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Paraphrase the bullets on the slide.</a:t>
            </a:r>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16</a:t>
            </a:fld>
            <a:endParaRPr lang="en-US"/>
          </a:p>
        </p:txBody>
      </p:sp>
    </p:spTree>
    <p:extLst>
      <p:ext uri="{BB962C8B-B14F-4D97-AF65-F5344CB8AC3E}">
        <p14:creationId xmlns:p14="http://schemas.microsoft.com/office/powerpoint/2010/main" val="4083235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baseline="0" dirty="0" smtClean="0"/>
          </a:p>
          <a:p>
            <a:r>
              <a:rPr lang="en-US" sz="1400" baseline="0" dirty="0" smtClean="0"/>
              <a:t>Give participants 1-2 minutes to jot down their initial thoughts in response to the two questions on the slide. </a:t>
            </a:r>
          </a:p>
          <a:p>
            <a:endParaRPr lang="en-US" sz="1400" baseline="0" dirty="0" smtClean="0"/>
          </a:p>
          <a:p>
            <a:r>
              <a:rPr lang="en-US" sz="1400" baseline="0" dirty="0" smtClean="0"/>
              <a:t>Then, if participants have copies of the Principles to Actions book, ask them to read pp. 42-43 (or you could make photocopies of these two pages as a handout). If you do not have access to the book, the participants can also just read the excerpts from the book on the next two slides.</a:t>
            </a:r>
            <a:endParaRPr lang="en-US" sz="1400" dirty="0" smtClean="0"/>
          </a:p>
          <a:p>
            <a:endParaRPr lang="en-US" sz="1400" baseline="0" dirty="0" smtClean="0"/>
          </a:p>
          <a:p>
            <a:r>
              <a:rPr lang="en-US" sz="1400" baseline="0" dirty="0" smtClean="0"/>
              <a:t>Participants should be looking for answers to the two questions and compare it to their own initial responses:</a:t>
            </a:r>
          </a:p>
          <a:p>
            <a:pPr marL="171450" indent="-171450">
              <a:spcBef>
                <a:spcPts val="0"/>
              </a:spcBef>
              <a:buClrTx/>
              <a:buFont typeface="Arial"/>
              <a:buChar char="•"/>
            </a:pPr>
            <a:r>
              <a:rPr lang="en-US" sz="1400" dirty="0" smtClean="0"/>
              <a:t>What does it mean to be fluent with computational procedures?</a:t>
            </a:r>
          </a:p>
          <a:p>
            <a:pPr marL="171450" indent="-171450">
              <a:spcBef>
                <a:spcPts val="0"/>
              </a:spcBef>
              <a:buClrTx/>
              <a:buFont typeface="Arial"/>
              <a:buChar char="•"/>
            </a:pPr>
            <a:r>
              <a:rPr lang="en-US" sz="1400" dirty="0" smtClean="0"/>
              <a:t>Why is it important to build procedures from conceptual understanding?</a:t>
            </a:r>
          </a:p>
          <a:p>
            <a:endParaRPr lang="en-US" sz="1400" baseline="0" dirty="0" smtClean="0"/>
          </a:p>
        </p:txBody>
      </p:sp>
      <p:sp>
        <p:nvSpPr>
          <p:cNvPr id="4" name="Slide Number Placeholder 3"/>
          <p:cNvSpPr>
            <a:spLocks noGrp="1"/>
          </p:cNvSpPr>
          <p:nvPr>
            <p:ph type="sldNum" sz="quarter" idx="10"/>
          </p:nvPr>
        </p:nvSpPr>
        <p:spPr/>
        <p:txBody>
          <a:bodyPr/>
          <a:lstStyle/>
          <a:p>
            <a:fld id="{E62E1278-4F30-9C4B-B6E5-B0FD30B1CB29}" type="slidenum">
              <a:rPr lang="en-US" smtClean="0"/>
              <a:pPr/>
              <a:t>17</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baseline="0" dirty="0" smtClean="0"/>
          </a:p>
          <a:p>
            <a:r>
              <a:rPr lang="en-US" sz="1400" baseline="0" dirty="0" smtClean="0"/>
              <a:t>Discuss the first question: </a:t>
            </a:r>
            <a:r>
              <a:rPr lang="en-US" sz="1400" dirty="0" smtClean="0"/>
              <a:t>What does it mean to be fluent with computational procedures?</a:t>
            </a:r>
          </a:p>
        </p:txBody>
      </p:sp>
      <p:sp>
        <p:nvSpPr>
          <p:cNvPr id="4" name="Slide Number Placeholder 3"/>
          <p:cNvSpPr>
            <a:spLocks noGrp="1"/>
          </p:cNvSpPr>
          <p:nvPr>
            <p:ph type="sldNum" sz="quarter" idx="10"/>
          </p:nvPr>
        </p:nvSpPr>
        <p:spPr/>
        <p:txBody>
          <a:bodyPr/>
          <a:lstStyle/>
          <a:p>
            <a:fld id="{E62E1278-4F30-9C4B-B6E5-B0FD30B1CB29}" type="slidenum">
              <a:rPr lang="en-US" smtClean="0"/>
              <a:pPr/>
              <a:t>18</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baseline="0" dirty="0" smtClean="0"/>
          </a:p>
          <a:p>
            <a:r>
              <a:rPr lang="en-US" sz="1400" baseline="0" dirty="0" smtClean="0"/>
              <a:t>Discuss the second question: </a:t>
            </a:r>
            <a:r>
              <a:rPr lang="en-US" sz="1400" dirty="0" smtClean="0"/>
              <a:t>Why is it important to build procedures from conceptual understanding?</a:t>
            </a:r>
          </a:p>
          <a:p>
            <a:endParaRPr lang="en-US" sz="1400" dirty="0"/>
          </a:p>
        </p:txBody>
      </p:sp>
      <p:sp>
        <p:nvSpPr>
          <p:cNvPr id="4" name="Slide Number Placeholder 3"/>
          <p:cNvSpPr>
            <a:spLocks noGrp="1"/>
          </p:cNvSpPr>
          <p:nvPr>
            <p:ph type="sldNum" sz="quarter" idx="10"/>
          </p:nvPr>
        </p:nvSpPr>
        <p:spPr/>
        <p:txBody>
          <a:bodyPr/>
          <a:lstStyle/>
          <a:p>
            <a:fld id="{E62E1278-4F30-9C4B-B6E5-B0FD30B1CB29}" type="slidenum">
              <a:rPr lang="en-US" smtClean="0"/>
              <a:pPr/>
              <a:t>19</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9619" y="4343400"/>
            <a:ext cx="6229048" cy="4114800"/>
          </a:xfrm>
        </p:spPr>
        <p:txBody>
          <a:bodyPr/>
          <a:lstStyle/>
          <a:p>
            <a:r>
              <a:rPr lang="en-US" sz="1400" b="1" baseline="0" dirty="0" smtClean="0">
                <a:latin typeface="Calibri"/>
                <a:cs typeface="Calibri"/>
              </a:rPr>
              <a:t>Module Outline </a:t>
            </a:r>
          </a:p>
          <a:p>
            <a:pPr marL="0" indent="0">
              <a:buFont typeface="Arial"/>
              <a:buNone/>
            </a:pPr>
            <a:endParaRPr lang="en-US" sz="1400" dirty="0" smtClean="0">
              <a:latin typeface="Calibri"/>
              <a:cs typeface="Calibri"/>
            </a:endParaRPr>
          </a:p>
          <a:p>
            <a:pPr marL="171450" indent="-171450">
              <a:buFont typeface="Arial"/>
              <a:buChar char="•"/>
            </a:pPr>
            <a:r>
              <a:rPr lang="en-US" sz="1400" dirty="0" smtClean="0">
                <a:solidFill>
                  <a:srgbClr val="003366"/>
                </a:solidFill>
                <a:latin typeface="Calibri"/>
                <a:cs typeface="Calibri"/>
              </a:rPr>
              <a:t>Overview of the Session – 3 minutes</a:t>
            </a:r>
          </a:p>
          <a:p>
            <a:pPr marL="171450" indent="-171450">
              <a:buFont typeface="Arial"/>
              <a:buChar char="•"/>
            </a:pPr>
            <a:endParaRPr lang="en-US" sz="1400" dirty="0" smtClean="0">
              <a:solidFill>
                <a:srgbClr val="003366"/>
              </a:solidFill>
              <a:latin typeface="Calibri"/>
              <a:cs typeface="Calibri"/>
            </a:endParaRPr>
          </a:p>
          <a:p>
            <a:pPr marL="171450" indent="-171450">
              <a:buFont typeface="Arial"/>
              <a:buChar char="•"/>
            </a:pPr>
            <a:r>
              <a:rPr lang="en-US" sz="1400" dirty="0" smtClean="0">
                <a:solidFill>
                  <a:srgbClr val="003366"/>
                </a:solidFill>
                <a:latin typeface="Calibri"/>
                <a:cs typeface="Calibri"/>
              </a:rPr>
              <a:t>Relate </a:t>
            </a:r>
            <a:r>
              <a:rPr lang="en-US" sz="1400" baseline="0" dirty="0" smtClean="0">
                <a:solidFill>
                  <a:srgbClr val="003366"/>
                </a:solidFill>
                <a:latin typeface="Calibri"/>
                <a:cs typeface="Calibri"/>
              </a:rPr>
              <a:t>the teacher’s mathematics learning goals to the CCSSM – 15 minutes</a:t>
            </a:r>
          </a:p>
          <a:p>
            <a:pPr marL="171450" indent="-171450">
              <a:buFont typeface="Arial"/>
              <a:buChar char="•"/>
            </a:pPr>
            <a:endParaRPr lang="en-US" sz="1400" dirty="0" smtClean="0">
              <a:solidFill>
                <a:srgbClr val="003366"/>
              </a:solidFill>
              <a:latin typeface="Calibri"/>
              <a:cs typeface="Calibri"/>
            </a:endParaRPr>
          </a:p>
          <a:p>
            <a:pPr marL="171450" indent="-171450">
              <a:buFont typeface="Arial"/>
              <a:buChar char="•"/>
            </a:pPr>
            <a:r>
              <a:rPr lang="en-US" sz="1400" dirty="0" smtClean="0">
                <a:solidFill>
                  <a:srgbClr val="003366"/>
                </a:solidFill>
                <a:latin typeface="Calibri"/>
                <a:cs typeface="Calibri"/>
              </a:rPr>
              <a:t>Watch</a:t>
            </a:r>
            <a:r>
              <a:rPr lang="en-US" sz="1400" baseline="0" dirty="0" smtClean="0">
                <a:solidFill>
                  <a:srgbClr val="003366"/>
                </a:solidFill>
                <a:latin typeface="Calibri"/>
                <a:cs typeface="Calibri"/>
              </a:rPr>
              <a:t> the video clip – 7 minutes</a:t>
            </a:r>
          </a:p>
          <a:p>
            <a:pPr marL="171450" indent="-171450">
              <a:buFont typeface="Arial"/>
              <a:buChar char="•"/>
            </a:pPr>
            <a:endParaRPr lang="en-US" sz="1400" baseline="0" dirty="0" smtClean="0">
              <a:solidFill>
                <a:srgbClr val="003366"/>
              </a:solidFill>
              <a:latin typeface="Calibri"/>
              <a:cs typeface="Calibri"/>
            </a:endParaRPr>
          </a:p>
          <a:p>
            <a:pPr marL="171450" indent="-171450">
              <a:buFont typeface="Arial"/>
              <a:buChar char="•"/>
            </a:pPr>
            <a:r>
              <a:rPr lang="en-US" sz="1400" dirty="0" smtClean="0">
                <a:solidFill>
                  <a:srgbClr val="003366"/>
                </a:solidFill>
                <a:latin typeface="Calibri"/>
                <a:cs typeface="Calibri"/>
              </a:rPr>
              <a:t>Discuss student</a:t>
            </a:r>
            <a:r>
              <a:rPr lang="en-US" sz="1400" baseline="0" dirty="0" smtClean="0">
                <a:solidFill>
                  <a:srgbClr val="003366"/>
                </a:solidFill>
                <a:latin typeface="Calibri"/>
                <a:cs typeface="Calibri"/>
              </a:rPr>
              <a:t> learning of the mathematics </a:t>
            </a:r>
            <a:r>
              <a:rPr lang="en-US" sz="1400" dirty="0" smtClean="0">
                <a:solidFill>
                  <a:srgbClr val="003366"/>
                </a:solidFill>
                <a:latin typeface="Calibri"/>
                <a:cs typeface="Calibri"/>
              </a:rPr>
              <a:t>– 10</a:t>
            </a:r>
            <a:r>
              <a:rPr lang="en-US" sz="1400" baseline="0" dirty="0" smtClean="0">
                <a:solidFill>
                  <a:srgbClr val="003366"/>
                </a:solidFill>
                <a:latin typeface="Calibri"/>
                <a:cs typeface="Calibri"/>
              </a:rPr>
              <a:t> </a:t>
            </a:r>
            <a:r>
              <a:rPr lang="en-US" sz="1400" dirty="0" smtClean="0">
                <a:solidFill>
                  <a:srgbClr val="003366"/>
                </a:solidFill>
                <a:latin typeface="Calibri"/>
                <a:cs typeface="Calibri"/>
              </a:rPr>
              <a:t>minutes</a:t>
            </a:r>
          </a:p>
          <a:p>
            <a:pPr marL="171450" indent="-171450">
              <a:buFont typeface="Arial"/>
              <a:buChar char="•"/>
            </a:pPr>
            <a:endParaRPr lang="en-US" sz="1400" dirty="0" smtClean="0">
              <a:solidFill>
                <a:srgbClr val="003366"/>
              </a:solidFill>
              <a:latin typeface="Calibri"/>
              <a:cs typeface="Calibri"/>
            </a:endParaRPr>
          </a:p>
          <a:p>
            <a:pPr marL="171450" indent="-171450">
              <a:buFont typeface="Arial"/>
              <a:buChar char="•"/>
            </a:pPr>
            <a:r>
              <a:rPr lang="en-US" sz="1400" dirty="0" smtClean="0">
                <a:solidFill>
                  <a:srgbClr val="003366"/>
                </a:solidFill>
                <a:latin typeface="Calibri"/>
                <a:cs typeface="Calibri"/>
              </a:rPr>
              <a:t>Identify </a:t>
            </a:r>
            <a:r>
              <a:rPr lang="en-US" sz="1400" i="1" baseline="0" dirty="0" smtClean="0">
                <a:solidFill>
                  <a:srgbClr val="003366"/>
                </a:solidFill>
                <a:latin typeface="Calibri"/>
                <a:cs typeface="Calibri"/>
              </a:rPr>
              <a:t>Effective Mathematics Teaching Practices </a:t>
            </a:r>
            <a:r>
              <a:rPr lang="en-US" sz="1400" baseline="0" dirty="0" smtClean="0">
                <a:solidFill>
                  <a:srgbClr val="003366"/>
                </a:solidFill>
                <a:latin typeface="Calibri"/>
                <a:cs typeface="Calibri"/>
              </a:rPr>
              <a:t>used by the teacher – 5 minutes</a:t>
            </a:r>
          </a:p>
          <a:p>
            <a:pPr marL="171450" indent="-171450">
              <a:buFont typeface="Arial"/>
              <a:buChar char="•"/>
            </a:pPr>
            <a:endParaRPr lang="en-US" sz="1400" baseline="0" dirty="0" smtClean="0">
              <a:solidFill>
                <a:srgbClr val="003366"/>
              </a:solidFill>
              <a:latin typeface="Calibri"/>
              <a:cs typeface="Calibri"/>
            </a:endParaRPr>
          </a:p>
          <a:p>
            <a:pPr marL="171450" indent="-171450">
              <a:buFont typeface="Arial"/>
              <a:buChar char="•"/>
            </a:pPr>
            <a:r>
              <a:rPr lang="en-US" sz="1400" baseline="0" dirty="0" smtClean="0">
                <a:solidFill>
                  <a:srgbClr val="003366"/>
                </a:solidFill>
                <a:latin typeface="Calibri"/>
                <a:cs typeface="Calibri"/>
              </a:rPr>
              <a:t>Teaching Practice Focus: “B</a:t>
            </a:r>
            <a:r>
              <a:rPr lang="en-US" sz="1400" dirty="0" smtClean="0">
                <a:solidFill>
                  <a:srgbClr val="003366"/>
                </a:solidFill>
                <a:latin typeface="Calibri"/>
                <a:cs typeface="Calibri"/>
              </a:rPr>
              <a:t>uild procedural</a:t>
            </a:r>
            <a:r>
              <a:rPr lang="en-US" sz="1400" baseline="0" dirty="0" smtClean="0">
                <a:solidFill>
                  <a:srgbClr val="003366"/>
                </a:solidFill>
                <a:latin typeface="Calibri"/>
                <a:cs typeface="Calibri"/>
              </a:rPr>
              <a:t> fluency from conceptual understanding” – 25 minutes</a:t>
            </a:r>
          </a:p>
          <a:p>
            <a:pPr marL="628650" lvl="1" indent="-171450">
              <a:buFont typeface="Arial"/>
              <a:buChar char="•"/>
            </a:pPr>
            <a:r>
              <a:rPr lang="en-US" sz="1400" baseline="0" dirty="0" smtClean="0">
                <a:solidFill>
                  <a:srgbClr val="003366"/>
                </a:solidFill>
                <a:latin typeface="Calibri"/>
                <a:cs typeface="Calibri"/>
              </a:rPr>
              <a:t>Reflect, study, and discuss</a:t>
            </a:r>
          </a:p>
          <a:p>
            <a:pPr marL="628650" lvl="1" indent="-171450">
              <a:buFont typeface="Arial"/>
              <a:buChar char="•"/>
            </a:pPr>
            <a:r>
              <a:rPr lang="en-US" sz="1400" baseline="0" dirty="0" smtClean="0">
                <a:solidFill>
                  <a:srgbClr val="003366"/>
                </a:solidFill>
                <a:latin typeface="Calibri"/>
                <a:cs typeface="Calibri"/>
              </a:rPr>
              <a:t>Watch the video clip again</a:t>
            </a:r>
          </a:p>
          <a:p>
            <a:pPr marL="628650" lvl="1" indent="-171450">
              <a:buFont typeface="Arial"/>
              <a:buChar char="•"/>
            </a:pPr>
            <a:r>
              <a:rPr lang="en-US" sz="1400" baseline="0" dirty="0" smtClean="0">
                <a:solidFill>
                  <a:srgbClr val="003366"/>
                </a:solidFill>
                <a:latin typeface="Calibri"/>
                <a:cs typeface="Calibri"/>
              </a:rPr>
              <a:t>Discuss teacher actions that support building toward fluency </a:t>
            </a:r>
          </a:p>
          <a:p>
            <a:pPr marL="0" indent="0">
              <a:buFont typeface="Arial"/>
              <a:buNone/>
            </a:pPr>
            <a:endParaRPr lang="en-US" sz="1400" dirty="0" smtClean="0">
              <a:solidFill>
                <a:srgbClr val="003366"/>
              </a:solidFill>
              <a:latin typeface="Calibri"/>
              <a:cs typeface="Calibri"/>
            </a:endParaRPr>
          </a:p>
          <a:p>
            <a:pPr marL="171450" indent="-171450">
              <a:buFont typeface="Arial"/>
              <a:buChar char="•"/>
            </a:pPr>
            <a:r>
              <a:rPr lang="en-US" sz="1400" baseline="0" dirty="0" smtClean="0">
                <a:solidFill>
                  <a:srgbClr val="003366"/>
                </a:solidFill>
                <a:latin typeface="Calibri"/>
                <a:cs typeface="Calibri"/>
              </a:rPr>
              <a:t>Teaching Practice Focus: </a:t>
            </a:r>
            <a:r>
              <a:rPr lang="en-US" sz="1400" dirty="0" smtClean="0">
                <a:solidFill>
                  <a:srgbClr val="003366"/>
                </a:solidFill>
                <a:latin typeface="Calibri"/>
                <a:cs typeface="Calibri"/>
              </a:rPr>
              <a:t>“Implement</a:t>
            </a:r>
            <a:r>
              <a:rPr lang="en-US" sz="1400" baseline="0" dirty="0" smtClean="0">
                <a:solidFill>
                  <a:srgbClr val="003366"/>
                </a:solidFill>
                <a:latin typeface="Calibri"/>
                <a:cs typeface="Calibri"/>
              </a:rPr>
              <a:t> Tasks that Promote Reasoning and Problem Solving” – 15 minutes</a:t>
            </a:r>
          </a:p>
          <a:p>
            <a:pPr marL="628650" lvl="1" indent="-171450">
              <a:buFont typeface="Arial"/>
              <a:buChar char="•"/>
            </a:pPr>
            <a:r>
              <a:rPr lang="en-US" sz="1400" baseline="0" dirty="0" smtClean="0">
                <a:solidFill>
                  <a:srgbClr val="003366"/>
                </a:solidFill>
                <a:latin typeface="Calibri"/>
                <a:cs typeface="Calibri"/>
              </a:rPr>
              <a:t>Reflect, study, and discuss</a:t>
            </a:r>
          </a:p>
          <a:p>
            <a:pPr marL="628650" lvl="1" indent="-171450">
              <a:buFont typeface="Arial"/>
              <a:buChar char="•"/>
            </a:pPr>
            <a:r>
              <a:rPr lang="en-US" sz="1400" baseline="0" dirty="0" smtClean="0">
                <a:solidFill>
                  <a:srgbClr val="003366"/>
                </a:solidFill>
                <a:latin typeface="Calibri"/>
                <a:cs typeface="Calibri"/>
              </a:rPr>
              <a:t>Discuss ways the task and its implementation supported student reasoning and problem solving</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sz="1400" i="0" dirty="0" smtClean="0">
                <a:solidFill>
                  <a:srgbClr val="003366"/>
                </a:solidFill>
                <a:latin typeface="+mn-lt"/>
                <a:cs typeface="Calibri"/>
              </a:rPr>
              <a:t>Optional Extension: Participants create </a:t>
            </a:r>
            <a:r>
              <a:rPr lang="en-US" sz="1400" i="0" baseline="0" dirty="0" smtClean="0">
                <a:solidFill>
                  <a:srgbClr val="003366"/>
                </a:solidFill>
                <a:latin typeface="+mn-lt"/>
                <a:cs typeface="Calibri"/>
              </a:rPr>
              <a:t>equation string tasks to use with their students to build toward fluency</a:t>
            </a:r>
            <a:endParaRPr lang="en-US" sz="1400" i="0" dirty="0" smtClean="0">
              <a:solidFill>
                <a:srgbClr val="003366"/>
              </a:solidFill>
              <a:latin typeface="+mn-lt"/>
              <a:cs typeface="Calibri"/>
            </a:endParaRPr>
          </a:p>
          <a:p>
            <a:pPr marL="0" indent="0">
              <a:lnSpc>
                <a:spcPct val="50000"/>
              </a:lnSpc>
              <a:buFont typeface="Arial"/>
              <a:buNone/>
            </a:pPr>
            <a:endParaRPr lang="en-US" sz="1400" dirty="0" smtClean="0">
              <a:solidFill>
                <a:srgbClr val="003366"/>
              </a:solidFill>
              <a:latin typeface="Calibri"/>
              <a:cs typeface="Calibri"/>
            </a:endParaRPr>
          </a:p>
          <a:p>
            <a:pPr marL="171450" indent="-171450">
              <a:buFont typeface="Arial"/>
              <a:buChar char="•"/>
            </a:pPr>
            <a:r>
              <a:rPr lang="en-US" sz="1400" dirty="0" smtClean="0">
                <a:solidFill>
                  <a:srgbClr val="003366"/>
                </a:solidFill>
                <a:latin typeface="Calibri"/>
                <a:cs typeface="Calibri"/>
              </a:rPr>
              <a:t>Reflection</a:t>
            </a:r>
            <a:r>
              <a:rPr lang="en-US" sz="1400" baseline="0" dirty="0" smtClean="0">
                <a:solidFill>
                  <a:srgbClr val="003366"/>
                </a:solidFill>
                <a:latin typeface="Calibri"/>
                <a:cs typeface="Calibri"/>
              </a:rPr>
              <a:t> and closure </a:t>
            </a:r>
            <a:r>
              <a:rPr lang="en-US" sz="1400" dirty="0" smtClean="0">
                <a:solidFill>
                  <a:srgbClr val="003366"/>
                </a:solidFill>
                <a:latin typeface="Calibri"/>
                <a:cs typeface="Calibri"/>
              </a:rPr>
              <a:t>– 5</a:t>
            </a:r>
            <a:r>
              <a:rPr lang="en-US" sz="1400" baseline="0" dirty="0" smtClean="0">
                <a:solidFill>
                  <a:srgbClr val="003366"/>
                </a:solidFill>
                <a:latin typeface="Calibri"/>
                <a:cs typeface="Calibri"/>
              </a:rPr>
              <a:t> </a:t>
            </a:r>
            <a:r>
              <a:rPr lang="en-US" sz="1400" dirty="0" smtClean="0">
                <a:solidFill>
                  <a:srgbClr val="003366"/>
                </a:solidFill>
                <a:latin typeface="Calibri"/>
                <a:cs typeface="Calibri"/>
              </a:rPr>
              <a:t>minutes</a:t>
            </a:r>
          </a:p>
          <a:p>
            <a:pPr marL="457200" indent="-457200">
              <a:buFont typeface="Arial"/>
              <a:buChar char="•"/>
            </a:pPr>
            <a:endParaRPr lang="en-US" sz="1400" dirty="0" smtClean="0">
              <a:solidFill>
                <a:srgbClr val="003366"/>
              </a:solidFill>
              <a:latin typeface="Calibri"/>
              <a:cs typeface="Calibri"/>
            </a:endParaRPr>
          </a:p>
          <a:p>
            <a:r>
              <a:rPr lang="en-US" sz="1400" b="1" dirty="0" smtClean="0">
                <a:solidFill>
                  <a:srgbClr val="003366"/>
                </a:solidFill>
                <a:latin typeface="Calibri"/>
                <a:cs typeface="Calibri"/>
              </a:rPr>
              <a:t>TOTAL TIME – approximately 1.5 hours</a:t>
            </a:r>
          </a:p>
          <a:p>
            <a:endParaRPr lang="en-US" sz="1400" dirty="0" smtClean="0">
              <a:solidFill>
                <a:srgbClr val="003366"/>
              </a:solidFill>
              <a:latin typeface="Calibri"/>
              <a:cs typeface="Calibri"/>
            </a:endParaRPr>
          </a:p>
          <a:p>
            <a:endParaRPr lang="en-US" sz="1400" b="1" baseline="0" dirty="0" smtClean="0">
              <a:latin typeface="Calibri"/>
              <a:cs typeface="Calibri"/>
            </a:endParaRPr>
          </a:p>
          <a:p>
            <a:endParaRPr lang="en-US" sz="1400" b="0" baseline="0" dirty="0" smtClean="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2</a:t>
            </a:fld>
            <a:endParaRPr lang="en-US"/>
          </a:p>
        </p:txBody>
      </p:sp>
    </p:spTree>
    <p:extLst>
      <p:ext uri="{BB962C8B-B14F-4D97-AF65-F5344CB8AC3E}">
        <p14:creationId xmlns:p14="http://schemas.microsoft.com/office/powerpoint/2010/main" val="273356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kern="1200" baseline="0" dirty="0" smtClean="0">
                <a:solidFill>
                  <a:schemeClr val="tx1"/>
                </a:solidFill>
                <a:effectLst/>
                <a:latin typeface="+mn-lt"/>
                <a:ea typeface="+mn-ea"/>
                <a:cs typeface="+mn-cs"/>
              </a:rPr>
              <a:t> </a:t>
            </a:r>
            <a:r>
              <a:rPr lang="en-US" sz="1400" kern="1200" dirty="0" smtClean="0">
                <a:solidFill>
                  <a:schemeClr val="tx1"/>
                </a:solidFill>
                <a:effectLst/>
                <a:latin typeface="+mn-lt"/>
                <a:ea typeface="+mn-ea"/>
                <a:cs typeface="+mn-cs"/>
              </a:rPr>
              <a:t>5-Transcript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r>
              <a:rPr lang="en-US" sz="1400" b="1" kern="1200" dirty="0" smtClean="0">
                <a:solidFill>
                  <a:schemeClr val="tx1"/>
                </a:solidFill>
                <a:effectLst/>
                <a:latin typeface="+mn-lt"/>
                <a:ea typeface="+mn-ea"/>
                <a:cs typeface="+mn-cs"/>
              </a:rPr>
              <a:t>Materials: </a:t>
            </a:r>
            <a:r>
              <a:rPr lang="en-US" sz="1400" b="0" kern="1200" dirty="0" smtClean="0">
                <a:solidFill>
                  <a:schemeClr val="tx1"/>
                </a:solidFill>
                <a:effectLst/>
                <a:latin typeface="+mn-lt"/>
                <a:ea typeface="+mn-ea"/>
                <a:cs typeface="+mn-cs"/>
              </a:rPr>
              <a:t>6-VideoClip</a:t>
            </a:r>
            <a:r>
              <a:rPr lang="en-US" sz="1400" b="0" kern="1200" dirty="0" smtClean="0">
                <a:solidFill>
                  <a:schemeClr val="tx1"/>
                </a:solidFill>
                <a:effectLst/>
                <a:latin typeface="+mn-lt"/>
                <a:ea typeface="+mn-ea"/>
                <a:cs typeface="+mn-cs"/>
              </a:rPr>
              <a:t>-</a:t>
            </a:r>
            <a:r>
              <a:rPr lang="en-US" sz="1400" kern="1200" dirty="0" smtClean="0">
                <a:solidFill>
                  <a:schemeClr val="tx1"/>
                </a:solidFill>
                <a:effectLst/>
                <a:latin typeface="+mn-lt"/>
                <a:ea typeface="+mn-ea"/>
                <a:cs typeface="+mn-cs"/>
              </a:rPr>
              <a:t>AdditionStrings-</a:t>
            </a:r>
            <a:r>
              <a:rPr lang="en-US" sz="1400" b="0" kern="1200" dirty="0" smtClean="0">
                <a:solidFill>
                  <a:schemeClr val="tx1"/>
                </a:solidFill>
                <a:effectLst/>
                <a:latin typeface="+mn-lt"/>
                <a:ea typeface="+mn-ea"/>
                <a:cs typeface="+mn-cs"/>
              </a:rPr>
              <a:t>ES</a:t>
            </a:r>
            <a:r>
              <a:rPr lang="en-US" sz="1400" b="0" kern="1200" dirty="0" smtClean="0">
                <a:solidFill>
                  <a:schemeClr val="tx1"/>
                </a:solidFill>
                <a:effectLst/>
                <a:latin typeface="+mn-lt"/>
                <a:ea typeface="+mn-ea"/>
                <a:cs typeface="+mn-cs"/>
              </a:rPr>
              <a:t>-DiBrienza.mp4</a:t>
            </a:r>
          </a:p>
          <a:p>
            <a:endParaRPr lang="en-US" sz="1400" dirty="0" smtClean="0"/>
          </a:p>
          <a:p>
            <a:r>
              <a:rPr lang="en-US" sz="1400" b="1" dirty="0" smtClean="0"/>
              <a:t>Facilitator Suggestions</a:t>
            </a:r>
            <a:r>
              <a:rPr lang="en-US" sz="1400" dirty="0" smtClean="0"/>
              <a:t/>
            </a:r>
            <a:br>
              <a:rPr lang="en-US" sz="1400" dirty="0" smtClean="0"/>
            </a:br>
            <a:endParaRPr lang="en-US" sz="1400" baseline="0" dirty="0" smtClean="0"/>
          </a:p>
          <a:p>
            <a:r>
              <a:rPr lang="en-US" sz="1400" dirty="0" smtClean="0"/>
              <a:t>At this point, participants have established some common understanding of this mathematics teaching practice. Now have them watch the video again</a:t>
            </a:r>
            <a:r>
              <a:rPr lang="en-US" sz="1400" baseline="0" dirty="0" smtClean="0"/>
              <a:t> and this time they should focus their viewing on the teacher actions that specifically supported building procedural fluency and developing students’ conceptual understanding.</a:t>
            </a:r>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20</a:t>
            </a:fld>
            <a:endParaRPr lang="en-US"/>
          </a:p>
        </p:txBody>
      </p:sp>
    </p:spTree>
    <p:extLst>
      <p:ext uri="{BB962C8B-B14F-4D97-AF65-F5344CB8AC3E}">
        <p14:creationId xmlns:p14="http://schemas.microsoft.com/office/powerpoint/2010/main" val="18057918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95905" y="4114799"/>
            <a:ext cx="5926666" cy="5027613"/>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kern="1200" baseline="0" dirty="0" smtClean="0">
                <a:solidFill>
                  <a:schemeClr val="tx1"/>
                </a:solidFill>
                <a:effectLst/>
                <a:latin typeface="+mn-lt"/>
                <a:ea typeface="+mn-ea"/>
                <a:cs typeface="+mn-cs"/>
              </a:rPr>
              <a:t> </a:t>
            </a:r>
            <a:r>
              <a:rPr lang="en-US" sz="1400" kern="1200" dirty="0" smtClean="0">
                <a:solidFill>
                  <a:schemeClr val="tx1"/>
                </a:solidFill>
                <a:effectLst/>
                <a:latin typeface="+mn-lt"/>
                <a:ea typeface="+mn-ea"/>
                <a:cs typeface="+mn-cs"/>
              </a:rPr>
              <a:t>5-Transcript</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endParaRPr lang="en-US" sz="1400" dirty="0" smtClean="0"/>
          </a:p>
          <a:p>
            <a:r>
              <a:rPr lang="en-US" sz="1400" b="1" dirty="0" smtClean="0"/>
              <a:t>Facilitator Suggestions</a:t>
            </a:r>
          </a:p>
          <a:p>
            <a:endParaRPr lang="en-US" sz="1400" dirty="0" smtClean="0"/>
          </a:p>
          <a:p>
            <a:r>
              <a:rPr lang="en-US" sz="1400" dirty="0" smtClean="0"/>
              <a:t>Allow the participants time</a:t>
            </a:r>
            <a:r>
              <a:rPr lang="en-US" sz="1400" baseline="0" dirty="0" smtClean="0"/>
              <a:t> to review their transcript and identify passages that supported their observations in response to the prompt on the slide.</a:t>
            </a:r>
          </a:p>
          <a:p>
            <a:endParaRPr lang="en-US" sz="1400" baseline="0" dirty="0" smtClean="0"/>
          </a:p>
          <a:p>
            <a:r>
              <a:rPr lang="en-US" sz="1400" baseline="0" dirty="0" smtClean="0"/>
              <a:t>Then ask participants to engage in a short conversation as a small group or just begin a whole group discussion.</a:t>
            </a:r>
          </a:p>
          <a:p>
            <a:endParaRPr lang="en-US" sz="1400" dirty="0"/>
          </a:p>
          <a:p>
            <a:r>
              <a:rPr lang="en-US" sz="1400" i="1" dirty="0" smtClean="0"/>
              <a:t>Anticipated Responses</a:t>
            </a:r>
          </a:p>
          <a:p>
            <a:r>
              <a:rPr lang="en-US" sz="1400" b="1" dirty="0" smtClean="0"/>
              <a:t>Effective </a:t>
            </a:r>
            <a:r>
              <a:rPr lang="en-US" sz="1400" b="1" dirty="0"/>
              <a:t>teaching of mathematics:</a:t>
            </a:r>
          </a:p>
          <a:p>
            <a:pPr marL="285750" indent="-285750">
              <a:spcAft>
                <a:spcPts val="1200"/>
              </a:spcAft>
              <a:buFont typeface="Arial"/>
              <a:buChar char="•"/>
            </a:pPr>
            <a:r>
              <a:rPr lang="en-US" sz="1400" b="1" dirty="0" smtClean="0"/>
              <a:t>Builds </a:t>
            </a:r>
            <a:r>
              <a:rPr lang="en-US" sz="1400" b="1" dirty="0"/>
              <a:t>on a foundation of conceptual </a:t>
            </a:r>
            <a:r>
              <a:rPr lang="en-US" sz="1400" b="1" dirty="0" smtClean="0"/>
              <a:t>understanding. </a:t>
            </a:r>
            <a:r>
              <a:rPr lang="en-US" sz="1400" i="1" dirty="0" smtClean="0"/>
              <a:t>(The teacher asked students about adding 7 + 3 and pressed students to use known information to solve a two-digit plus a one-digit amount 17 + 2, 27 + 3. The teacher also pressed students to use prior knowledge of counting on and using the hundred’s chart to solve the problems.)</a:t>
            </a:r>
            <a:endParaRPr lang="en-US" sz="1400" dirty="0"/>
          </a:p>
          <a:p>
            <a:pPr marL="285750" indent="-285750">
              <a:spcAft>
                <a:spcPts val="1200"/>
              </a:spcAft>
              <a:buFont typeface="Arial"/>
              <a:buChar char="•"/>
            </a:pPr>
            <a:r>
              <a:rPr lang="en-US" sz="1400" b="1" dirty="0" smtClean="0"/>
              <a:t>Results </a:t>
            </a:r>
            <a:r>
              <a:rPr lang="en-US" sz="1400" b="1" dirty="0"/>
              <a:t>in generalized methods for solving </a:t>
            </a:r>
            <a:r>
              <a:rPr lang="en-US" sz="1400" b="1" dirty="0" smtClean="0"/>
              <a:t>problems</a:t>
            </a:r>
            <a:r>
              <a:rPr lang="en-US" sz="1400" b="0" dirty="0"/>
              <a:t>.</a:t>
            </a:r>
            <a:r>
              <a:rPr lang="en-US" sz="1400" dirty="0" smtClean="0"/>
              <a:t> </a:t>
            </a:r>
            <a:r>
              <a:rPr lang="en-US" sz="1400" i="1" dirty="0" smtClean="0"/>
              <a:t>(A</a:t>
            </a:r>
            <a:r>
              <a:rPr lang="en-US" sz="1400" i="1" baseline="0" dirty="0" smtClean="0"/>
              <a:t> </a:t>
            </a:r>
            <a:r>
              <a:rPr lang="en-US" sz="1400" i="1" dirty="0" smtClean="0"/>
              <a:t>student added</a:t>
            </a:r>
            <a:r>
              <a:rPr lang="en-US" sz="1400" i="1" baseline="0" dirty="0" smtClean="0"/>
              <a:t> 7 + 3 to make </a:t>
            </a:r>
            <a:r>
              <a:rPr lang="en-US" sz="1400" i="1" dirty="0" smtClean="0"/>
              <a:t>ten</a:t>
            </a:r>
            <a:r>
              <a:rPr lang="en-US" sz="1400" i="1" baseline="0" dirty="0" smtClean="0"/>
              <a:t> and then combined tens</a:t>
            </a:r>
            <a:r>
              <a:rPr lang="en-US" sz="1400" i="1" dirty="0" smtClean="0"/>
              <a:t>. (Line 30.)  Students are also learning to decompose an amount</a:t>
            </a:r>
            <a:r>
              <a:rPr lang="en-US" sz="1400" i="1" baseline="0" dirty="0" smtClean="0"/>
              <a:t> (5)</a:t>
            </a:r>
            <a:r>
              <a:rPr lang="en-US" sz="1400" i="1" dirty="0" smtClean="0"/>
              <a:t> in order to make friendly numbers to add ten. Line 75)</a:t>
            </a:r>
            <a:endParaRPr lang="en-US" sz="1400" dirty="0"/>
          </a:p>
          <a:p>
            <a:pPr marL="285750" indent="-285750">
              <a:spcAft>
                <a:spcPts val="1200"/>
              </a:spcAft>
              <a:buFont typeface="Arial"/>
              <a:buChar char="•"/>
            </a:pPr>
            <a:r>
              <a:rPr lang="en-US" sz="1400" b="1" dirty="0" smtClean="0"/>
              <a:t>Enables </a:t>
            </a:r>
            <a:r>
              <a:rPr lang="en-US" sz="1400" b="1" dirty="0"/>
              <a:t>students to flexibly choose among methods to solve contextual and mathematical problems</a:t>
            </a:r>
            <a:r>
              <a:rPr lang="en-US" sz="1400" dirty="0" smtClean="0"/>
              <a:t>. (Students could count on, make a ten from the ones and add, or decompose making a friendly number.</a:t>
            </a:r>
            <a:r>
              <a:rPr lang="en-US" sz="1400" baseline="0" dirty="0" smtClean="0"/>
              <a:t> </a:t>
            </a:r>
            <a:r>
              <a:rPr lang="en-US" sz="1400" dirty="0" smtClean="0"/>
              <a:t>The teacher modeled the students’ reasoning on a number line and on the hundreds chart.)</a:t>
            </a:r>
            <a:endParaRPr lang="en-US" sz="1400" dirty="0"/>
          </a:p>
          <a:p>
            <a:endParaRPr lang="en-US" sz="1400" i="1"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21</a:t>
            </a:fld>
            <a:endParaRPr lang="en-US"/>
          </a:p>
        </p:txBody>
      </p:sp>
    </p:spTree>
    <p:extLst>
      <p:ext uri="{BB962C8B-B14F-4D97-AF65-F5344CB8AC3E}">
        <p14:creationId xmlns:p14="http://schemas.microsoft.com/office/powerpoint/2010/main" val="2279008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Facilitator Suggestions</a:t>
            </a:r>
          </a:p>
          <a:p>
            <a:endParaRPr lang="en-US" sz="1400" dirty="0"/>
          </a:p>
          <a:p>
            <a:r>
              <a:rPr lang="en-US" sz="1400" dirty="0" smtClean="0"/>
              <a:t>The addition strings task presents</a:t>
            </a:r>
            <a:r>
              <a:rPr lang="en-US" sz="1400" baseline="0" dirty="0" smtClean="0"/>
              <a:t> an opportunity to talk about the effective mathematics teaching practice to “implement tasks that promote reasoning and problem solving.”</a:t>
            </a:r>
          </a:p>
          <a:p>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22</a:t>
            </a:fld>
            <a:endParaRPr lang="en-US"/>
          </a:p>
        </p:txBody>
      </p:sp>
    </p:spTree>
    <p:extLst>
      <p:ext uri="{BB962C8B-B14F-4D97-AF65-F5344CB8AC3E}">
        <p14:creationId xmlns:p14="http://schemas.microsoft.com/office/powerpoint/2010/main" val="35127607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marR="0" indent="0" algn="l" defTabSz="457200" rtl="0" eaLnBrk="1" fontAlgn="auto" latinLnBrk="0" hangingPunct="1">
              <a:lnSpc>
                <a:spcPct val="100000"/>
              </a:lnSpc>
              <a:spcBef>
                <a:spcPts val="0"/>
              </a:spcBef>
              <a:spcAft>
                <a:spcPts val="60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pPr marL="114300" indent="0">
              <a:spcAft>
                <a:spcPts val="600"/>
              </a:spcAft>
              <a:buNone/>
            </a:pPr>
            <a:endParaRPr lang="en-US" sz="1400" b="1" dirty="0" smtClean="0"/>
          </a:p>
          <a:p>
            <a:pPr marL="114300" indent="0">
              <a:spcAft>
                <a:spcPts val="600"/>
              </a:spcAft>
              <a:buNone/>
            </a:pPr>
            <a:r>
              <a:rPr lang="en-US" sz="1400" b="1" dirty="0" smtClean="0"/>
              <a:t>Facilitator Notes</a:t>
            </a:r>
            <a:endParaRPr lang="en-US" sz="1400" b="0" dirty="0" smtClean="0"/>
          </a:p>
          <a:p>
            <a:pPr marL="114300" indent="0">
              <a:spcAft>
                <a:spcPts val="600"/>
              </a:spcAft>
              <a:buNone/>
            </a:pPr>
            <a:r>
              <a:rPr lang="en-US" sz="1400" b="0" dirty="0" smtClean="0"/>
              <a:t>Summarize the key elements of effective </a:t>
            </a:r>
            <a:r>
              <a:rPr lang="en-US" sz="1400" b="0" dirty="0"/>
              <a:t>teaching of </a:t>
            </a:r>
            <a:r>
              <a:rPr lang="en-US" sz="1400" b="0" dirty="0" smtClean="0"/>
              <a:t>mathematics related to this</a:t>
            </a:r>
            <a:r>
              <a:rPr lang="en-US" sz="1400" b="0" baseline="0" dirty="0" smtClean="0"/>
              <a:t> teaching practice.</a:t>
            </a:r>
            <a:endParaRPr lang="en-US" sz="1400" b="0" dirty="0"/>
          </a:p>
          <a:p>
            <a:pPr marL="171450" indent="-171450">
              <a:buFont typeface="Arial"/>
              <a:buChar char="•"/>
            </a:pPr>
            <a:endParaRPr lang="en-US" sz="1400" b="0" dirty="0"/>
          </a:p>
        </p:txBody>
      </p:sp>
      <p:sp>
        <p:nvSpPr>
          <p:cNvPr id="4" name="Slide Number Placeholder 3"/>
          <p:cNvSpPr>
            <a:spLocks noGrp="1"/>
          </p:cNvSpPr>
          <p:nvPr>
            <p:ph type="sldNum" sz="quarter" idx="10"/>
          </p:nvPr>
        </p:nvSpPr>
        <p:spPr/>
        <p:txBody>
          <a:bodyPr/>
          <a:lstStyle/>
          <a:p>
            <a:fld id="{E62E1278-4F30-9C4B-B6E5-B0FD30B1CB29}" type="slidenum">
              <a:rPr lang="en-US" smtClean="0"/>
              <a:pPr/>
              <a:t>23</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Facilitator Suggestions</a:t>
            </a:r>
          </a:p>
          <a:p>
            <a:endParaRPr lang="en-US" sz="1400" dirty="0" smtClean="0"/>
          </a:p>
          <a:p>
            <a:r>
              <a:rPr lang="en-US" sz="1400" dirty="0" smtClean="0"/>
              <a:t>Ask the participants to read the two excerpts on the slide taken from the </a:t>
            </a:r>
            <a:r>
              <a:rPr lang="en-US" sz="1400" i="1" dirty="0" smtClean="0"/>
              <a:t>Principles to Actions </a:t>
            </a:r>
            <a:r>
              <a:rPr lang="en-US" sz="1400" dirty="0" smtClean="0"/>
              <a:t>book.</a:t>
            </a:r>
          </a:p>
          <a:p>
            <a:endParaRPr lang="en-US" sz="1400" dirty="0" smtClean="0"/>
          </a:p>
          <a:p>
            <a:r>
              <a:rPr lang="en-US" sz="1400" dirty="0" smtClean="0"/>
              <a:t>Summarize</a:t>
            </a:r>
            <a:r>
              <a:rPr lang="en-US" sz="1400" baseline="0" dirty="0" smtClean="0"/>
              <a:t> that tasks do not always have to be situated in a real-world context or require an extend period of time for investigation and discussion, and that tasks, such as the equation strings task, can also be used to effectively to promote reasoning and problem solving.</a:t>
            </a:r>
            <a:endParaRPr lang="en-US" sz="1400" dirty="0" smtClean="0"/>
          </a:p>
        </p:txBody>
      </p:sp>
      <p:sp>
        <p:nvSpPr>
          <p:cNvPr id="4" name="Slide Number Placeholder 3"/>
          <p:cNvSpPr>
            <a:spLocks noGrp="1"/>
          </p:cNvSpPr>
          <p:nvPr>
            <p:ph type="sldNum" sz="quarter" idx="10"/>
          </p:nvPr>
        </p:nvSpPr>
        <p:spPr/>
        <p:txBody>
          <a:bodyPr/>
          <a:lstStyle/>
          <a:p>
            <a:fld id="{E62E1278-4F30-9C4B-B6E5-B0FD30B1CB29}" type="slidenum">
              <a:rPr lang="en-US" smtClean="0"/>
              <a:pPr/>
              <a:t>24</a:t>
            </a:fld>
            <a:endParaRPr lang="en-US"/>
          </a:p>
        </p:txBody>
      </p:sp>
    </p:spTree>
    <p:extLst>
      <p:ext uri="{BB962C8B-B14F-4D97-AF65-F5344CB8AC3E}">
        <p14:creationId xmlns:p14="http://schemas.microsoft.com/office/powerpoint/2010/main" val="24080829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Have participants discuss the prompt</a:t>
            </a:r>
            <a:r>
              <a:rPr lang="en-US" sz="1400" baseline="0" dirty="0" smtClean="0"/>
              <a:t> in small groups. It might be helpful to distribute a copy of the teachers’ mathematics learning goals or to review them briefly with the participants before they begin their discussions.</a:t>
            </a:r>
          </a:p>
          <a:p>
            <a:pPr marL="114300" indent="0">
              <a:spcAft>
                <a:spcPts val="600"/>
              </a:spcAft>
              <a:buNone/>
            </a:pPr>
            <a:endParaRPr lang="en-US" sz="1400" b="0" dirty="0" smtClean="0"/>
          </a:p>
          <a:p>
            <a:pPr marL="114300" indent="0">
              <a:spcAft>
                <a:spcPts val="600"/>
              </a:spcAft>
              <a:buNone/>
            </a:pPr>
            <a:r>
              <a:rPr lang="en-US" sz="1400" b="0" dirty="0" smtClean="0"/>
              <a:t>Discuss how the elements of effective teaching of mathematics for this teaching practice is evidenced</a:t>
            </a:r>
            <a:r>
              <a:rPr lang="en-US" sz="1400" b="0" baseline="0" dirty="0" smtClean="0"/>
              <a:t> in the video</a:t>
            </a:r>
            <a:r>
              <a:rPr lang="en-US" sz="1400" b="0" dirty="0" smtClean="0"/>
              <a:t>:</a:t>
            </a:r>
          </a:p>
          <a:p>
            <a:pPr marL="400050" indent="-285750">
              <a:spcAft>
                <a:spcPts val="600"/>
              </a:spcAft>
              <a:buFont typeface="Arial"/>
              <a:buChar char="•"/>
            </a:pPr>
            <a:r>
              <a:rPr lang="en-US" sz="1400" b="1" dirty="0" smtClean="0"/>
              <a:t>Provides opportunities for students to engage in solving and discussing task.</a:t>
            </a:r>
            <a:r>
              <a:rPr lang="en-US" sz="1400" b="1" baseline="0" dirty="0" smtClean="0"/>
              <a:t> </a:t>
            </a:r>
            <a:r>
              <a:rPr lang="en-US" sz="1400" b="0" i="1" dirty="0" smtClean="0"/>
              <a:t>(The teacher calls</a:t>
            </a:r>
            <a:r>
              <a:rPr lang="en-US" sz="1400" b="0" i="1" baseline="0" dirty="0" smtClean="0"/>
              <a:t> on students to say how they arrived at a sum </a:t>
            </a:r>
            <a:r>
              <a:rPr lang="en-US" sz="1400" b="0" kern="1200" dirty="0" smtClean="0">
                <a:solidFill>
                  <a:schemeClr val="tx1"/>
                </a:solidFill>
                <a:effectLst/>
                <a:latin typeface="+mn-lt"/>
                <a:ea typeface="+mn-ea"/>
                <a:cs typeface="+mn-cs"/>
              </a:rPr>
              <a:t>(e.g., Lines 3, 9, 13, 24).</a:t>
            </a:r>
          </a:p>
          <a:p>
            <a:pPr marL="400050" indent="-285750">
              <a:spcAft>
                <a:spcPts val="600"/>
              </a:spcAft>
              <a:buFont typeface="Arial"/>
              <a:buChar char="•"/>
            </a:pPr>
            <a:r>
              <a:rPr lang="en-US" sz="1400" b="1" dirty="0" smtClean="0"/>
              <a:t>Uses tasks that promote inquiry and exploration and are meaningfully connected to concepts</a:t>
            </a:r>
            <a:r>
              <a:rPr lang="en-US" sz="1400" b="0" dirty="0" smtClean="0"/>
              <a:t>.</a:t>
            </a:r>
            <a:r>
              <a:rPr lang="en-US" sz="1400" b="0" i="1" dirty="0" smtClean="0"/>
              <a:t> (The task also requires students to use one problem 7 + 3 to solve other problems therefore highlighting for students the pattern of adding tens.</a:t>
            </a:r>
            <a:r>
              <a:rPr lang="en-US" sz="1400" b="0" i="1" baseline="0" dirty="0" smtClean="0"/>
              <a:t> </a:t>
            </a:r>
            <a:r>
              <a:rPr lang="en-US" sz="1400" b="0" i="1" kern="1200" baseline="0" dirty="0" smtClean="0">
                <a:solidFill>
                  <a:schemeClr val="tx1"/>
                </a:solidFill>
                <a:effectLst/>
                <a:latin typeface="+mn-lt"/>
                <a:ea typeface="+mn-ea"/>
                <a:cs typeface="+mn-cs"/>
              </a:rPr>
              <a:t>The teacher</a:t>
            </a:r>
            <a:r>
              <a:rPr lang="en-US" sz="1400" b="0" i="1" kern="1200" dirty="0" smtClean="0">
                <a:solidFill>
                  <a:schemeClr val="tx1"/>
                </a:solidFill>
                <a:effectLst/>
                <a:latin typeface="+mn-lt"/>
                <a:ea typeface="+mn-ea"/>
                <a:cs typeface="+mn-cs"/>
              </a:rPr>
              <a:t> pushed students further by posing 37 + 5 instead of 37 + 3 to see if students would make a ten by decomposing 5 into 3 + 2 </a:t>
            </a:r>
            <a:r>
              <a:rPr lang="en-US" sz="1400" b="0" kern="1200" dirty="0" smtClean="0">
                <a:solidFill>
                  <a:schemeClr val="tx1"/>
                </a:solidFill>
                <a:effectLst/>
                <a:latin typeface="+mn-lt"/>
                <a:ea typeface="+mn-ea"/>
                <a:cs typeface="+mn-cs"/>
              </a:rPr>
              <a:t>(Line 75).). </a:t>
            </a:r>
          </a:p>
          <a:p>
            <a:pPr marL="400050" indent="-285750">
              <a:spcAft>
                <a:spcPts val="600"/>
              </a:spcAft>
              <a:buFont typeface="Arial"/>
              <a:buChar char="•"/>
            </a:pPr>
            <a:r>
              <a:rPr lang="en-US" sz="1400" b="1" dirty="0" smtClean="0"/>
              <a:t>Uses tasks that allow for multiple entry points</a:t>
            </a:r>
            <a:r>
              <a:rPr lang="en-US" sz="1400" b="0" dirty="0" smtClean="0"/>
              <a:t>.</a:t>
            </a:r>
            <a:r>
              <a:rPr lang="en-US" sz="1400" b="0" i="1" dirty="0" smtClean="0"/>
              <a:t> (The addition equations can be solved in more than one way,</a:t>
            </a:r>
            <a:r>
              <a:rPr lang="en-US" sz="1400" b="0" i="1" baseline="0" dirty="0" smtClean="0"/>
              <a:t> such as </a:t>
            </a:r>
            <a:r>
              <a:rPr lang="en-US" sz="1400" b="0" i="1" dirty="0" smtClean="0"/>
              <a:t>counting on, make a ten, or decomposing and recomposing a quantity.)</a:t>
            </a:r>
          </a:p>
          <a:p>
            <a:pPr marL="400050" indent="-285750">
              <a:spcAft>
                <a:spcPts val="600"/>
              </a:spcAft>
              <a:buFont typeface="Arial"/>
              <a:buChar char="•"/>
            </a:pPr>
            <a:r>
              <a:rPr lang="en-US" sz="1400" b="1" dirty="0" smtClean="0"/>
              <a:t>Encourages use of varied solution strategies</a:t>
            </a:r>
            <a:r>
              <a:rPr lang="en-US" sz="1400" b="0" dirty="0" smtClean="0"/>
              <a:t>.</a:t>
            </a:r>
            <a:r>
              <a:rPr lang="en-US" sz="1400" b="0" baseline="0" dirty="0" smtClean="0"/>
              <a:t> </a:t>
            </a:r>
            <a:r>
              <a:rPr lang="en-US" sz="1400" b="0" i="1" dirty="0" smtClean="0"/>
              <a:t>(The teacher models student reasoning on the open-number line and on the hundreds chart. Some students count on when solving the</a:t>
            </a:r>
            <a:r>
              <a:rPr lang="en-US" sz="1400" b="0" i="1" baseline="0" dirty="0" smtClean="0"/>
              <a:t> problems. Other students know that 7 and 3 more is 10 and use the ten-more than relationship to solve the problems using their knowledge of the structure of the number system</a:t>
            </a:r>
            <a:r>
              <a:rPr lang="en-US" sz="1400" b="0" i="1" dirty="0" smtClean="0"/>
              <a:t>.)</a:t>
            </a:r>
            <a:endParaRPr lang="en-US" sz="1400" b="0" dirty="0" smtClean="0"/>
          </a:p>
          <a:p>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25</a:t>
            </a:fld>
            <a:endParaRPr lang="en-US"/>
          </a:p>
        </p:txBody>
      </p:sp>
    </p:spTree>
    <p:extLst>
      <p:ext uri="{BB962C8B-B14F-4D97-AF65-F5344CB8AC3E}">
        <p14:creationId xmlns:p14="http://schemas.microsoft.com/office/powerpoint/2010/main" val="32350045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Optional Extension: If time allows, have</a:t>
            </a:r>
            <a:r>
              <a:rPr lang="en-US" sz="1400" baseline="0" dirty="0" smtClean="0"/>
              <a:t> participants work in small groups to create equation strings appropriate for their students.</a:t>
            </a:r>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26</a:t>
            </a:fld>
            <a:endParaRPr lang="en-US"/>
          </a:p>
        </p:txBody>
      </p:sp>
    </p:spTree>
    <p:extLst>
      <p:ext uri="{BB962C8B-B14F-4D97-AF65-F5344CB8AC3E}">
        <p14:creationId xmlns:p14="http://schemas.microsoft.com/office/powerpoint/2010/main" val="11588471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Give participants 1-2 minutes</a:t>
            </a:r>
            <a:r>
              <a:rPr lang="en-US" sz="1400" baseline="0" dirty="0" smtClean="0"/>
              <a:t> to reflect on the prompt on the slide and to jot down one or two ideas. Then ask for volunteers to share some of their ideas or insights with the whole group.</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p>
          <a:p>
            <a:endParaRPr lang="en-US" sz="1400"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27</a:t>
            </a:fld>
            <a:endParaRPr lang="en-US"/>
          </a:p>
        </p:txBody>
      </p:sp>
    </p:spTree>
    <p:extLst>
      <p:ext uri="{BB962C8B-B14F-4D97-AF65-F5344CB8AC3E}">
        <p14:creationId xmlns:p14="http://schemas.microsoft.com/office/powerpoint/2010/main" val="1603506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74782EB-4FAA-490E-8F2D-179336FF04BD}" type="slidenum">
              <a:rPr lang="en-US" smtClean="0"/>
              <a:pPr/>
              <a:t>28</a:t>
            </a:fld>
            <a:endParaRPr lang="en-US" dirty="0"/>
          </a:p>
        </p:txBody>
      </p:sp>
    </p:spTree>
    <p:extLst>
      <p:ext uri="{BB962C8B-B14F-4D97-AF65-F5344CB8AC3E}">
        <p14:creationId xmlns:p14="http://schemas.microsoft.com/office/powerpoint/2010/main" val="3222743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Working</a:t>
            </a:r>
            <a:r>
              <a:rPr lang="en-US" sz="1400" baseline="0" dirty="0" smtClean="0"/>
              <a:t> in pairs, one </a:t>
            </a:r>
            <a:r>
              <a:rPr lang="en-US" sz="1400" dirty="0" smtClean="0"/>
              <a:t>person should paraphrase the essence of the Teaching and Learning Principle</a:t>
            </a:r>
            <a:r>
              <a:rPr lang="en-US" sz="1400" baseline="0" dirty="0" smtClean="0"/>
              <a:t> and then the other person should add on or elaborate further on an important point made by the Principle.</a:t>
            </a:r>
            <a:endParaRPr lang="en-US" sz="1400" dirty="0" smtClean="0"/>
          </a:p>
          <a:p>
            <a:endParaRPr lang="en-US" sz="1400" dirty="0" smtClean="0"/>
          </a:p>
          <a:p>
            <a:r>
              <a:rPr lang="en-US" sz="1400" dirty="0" smtClean="0"/>
              <a:t>Summarize by noting the strong emphasis in the Teaching and Learning Principle on promoting</a:t>
            </a:r>
            <a:r>
              <a:rPr lang="en-US" sz="1400" baseline="0" dirty="0" smtClean="0"/>
              <a:t> students’ ability to make sense of mathematical ideas and to reason mathematically. Ask them to keep this Principle in mind throughout the session and in particular, as they watch the video clip from the first grade classroom.</a:t>
            </a:r>
          </a:p>
          <a:p>
            <a:endParaRPr lang="en-US"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3</a:t>
            </a:fld>
            <a:endParaRPr lang="en-US"/>
          </a:p>
        </p:txBody>
      </p:sp>
    </p:spTree>
    <p:extLst>
      <p:ext uri="{BB962C8B-B14F-4D97-AF65-F5344CB8AC3E}">
        <p14:creationId xmlns:p14="http://schemas.microsoft.com/office/powerpoint/2010/main" val="229302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9F3DE2-FB79-A444-9137-F017C8010924}" type="slidenum">
              <a:rPr lang="en-US" smtClean="0"/>
              <a:pPr/>
              <a:t>4</a:t>
            </a:fld>
            <a:endParaRPr lang="en-US"/>
          </a:p>
        </p:txBody>
      </p:sp>
    </p:spTree>
    <p:extLst>
      <p:ext uri="{BB962C8B-B14F-4D97-AF65-F5344CB8AC3E}">
        <p14:creationId xmlns:p14="http://schemas.microsoft.com/office/powerpoint/2010/main" val="87507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Read Ms. DiBrienza’s mathematics learning goals to the participants. </a:t>
            </a:r>
          </a:p>
          <a:p>
            <a:endParaRPr lang="en-US" sz="1400" dirty="0" smtClean="0"/>
          </a:p>
          <a:p>
            <a:r>
              <a:rPr lang="en-US" sz="1400" dirty="0" smtClean="0"/>
              <a:t>You might ask participants:</a:t>
            </a:r>
            <a:r>
              <a:rPr lang="en-US" sz="1400" baseline="0" dirty="0" smtClean="0"/>
              <a:t> </a:t>
            </a:r>
          </a:p>
          <a:p>
            <a:r>
              <a:rPr lang="en-US" sz="1400" dirty="0" smtClean="0"/>
              <a:t>As</a:t>
            </a:r>
            <a:r>
              <a:rPr lang="en-US" sz="1400" baseline="0" dirty="0" smtClean="0"/>
              <a:t> you reflect upon Ms. DiBrienza’s math goals for her students, what are some of your thoughts about her learning expectations? </a:t>
            </a:r>
            <a:endParaRPr lang="en-US" sz="140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5</a:t>
            </a:fld>
            <a:endParaRPr lang="en-US"/>
          </a:p>
        </p:txBody>
      </p:sp>
    </p:spTree>
    <p:extLst>
      <p:ext uri="{BB962C8B-B14F-4D97-AF65-F5344CB8AC3E}">
        <p14:creationId xmlns:p14="http://schemas.microsoft.com/office/powerpoint/2010/main" val="3605681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baseline="0" dirty="0" smtClean="0"/>
              <a:t> </a:t>
            </a:r>
            <a:r>
              <a:rPr lang="en-US" sz="1400" kern="1200" dirty="0" smtClean="0">
                <a:solidFill>
                  <a:schemeClr val="tx1"/>
                </a:solidFill>
                <a:effectLst/>
                <a:latin typeface="+mn-lt"/>
                <a:ea typeface="+mn-ea"/>
                <a:cs typeface="+mn-cs"/>
              </a:rPr>
              <a:t>3-Task-AdditionStrings-ES-DiBrienza.pdf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smtClean="0">
              <a:solidFill>
                <a:srgbClr val="008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endParaRPr lang="en-US" sz="1400" dirty="0" smtClean="0"/>
          </a:p>
          <a:p>
            <a:r>
              <a:rPr lang="en-US" sz="1400" dirty="0" smtClean="0"/>
              <a:t>Comment to the participants: The video featured in this session engages students in solving a sequence of equations. The hope is that students notice how to use the solution from one problem to solve the next problem in the sequence</a:t>
            </a:r>
            <a:r>
              <a:rPr lang="en-US" sz="1400" baseline="0" dirty="0" smtClean="0"/>
              <a:t>.  </a:t>
            </a:r>
            <a:r>
              <a:rPr lang="en-US" sz="1400" dirty="0" smtClean="0"/>
              <a:t>Ask</a:t>
            </a:r>
            <a:r>
              <a:rPr lang="en-US" sz="1400" baseline="0" dirty="0" smtClean="0"/>
              <a:t> the teachers to spend a few minutes working through the sequence of equations while noticing patterns and regularity in reasoning that might emerge from a group of students, to describe the patterns in writing, and to then consider ways to visually represent students’ reasoning.</a:t>
            </a:r>
          </a:p>
          <a:p>
            <a:endParaRPr lang="en-US" sz="1400" baseline="0" dirty="0" smtClean="0"/>
          </a:p>
        </p:txBody>
      </p:sp>
      <p:sp>
        <p:nvSpPr>
          <p:cNvPr id="4" name="Slide Number Placeholder 3"/>
          <p:cNvSpPr>
            <a:spLocks noGrp="1"/>
          </p:cNvSpPr>
          <p:nvPr>
            <p:ph type="sldNum" sz="quarter" idx="10"/>
          </p:nvPr>
        </p:nvSpPr>
        <p:spPr/>
        <p:txBody>
          <a:bodyPr/>
          <a:lstStyle/>
          <a:p>
            <a:fld id="{169F3DE2-FB79-A444-9137-F017C8010924}" type="slidenum">
              <a:rPr lang="en-US" smtClean="0"/>
              <a:pPr/>
              <a:t>6</a:t>
            </a:fld>
            <a:endParaRPr lang="en-US" dirty="0"/>
          </a:p>
        </p:txBody>
      </p:sp>
    </p:spTree>
    <p:extLst>
      <p:ext uri="{BB962C8B-B14F-4D97-AF65-F5344CB8AC3E}">
        <p14:creationId xmlns:p14="http://schemas.microsoft.com/office/powerpoint/2010/main" val="3605681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38667" y="4152294"/>
            <a:ext cx="6095999" cy="5245705"/>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t>Handout</a:t>
            </a:r>
            <a:r>
              <a:rPr lang="en-US" sz="1400" dirty="0" smtClean="0"/>
              <a:t>:</a:t>
            </a:r>
            <a:r>
              <a:rPr lang="en-US" sz="1400" baseline="0" dirty="0" smtClean="0"/>
              <a:t> </a:t>
            </a:r>
            <a:r>
              <a:rPr lang="en-US" sz="1400" kern="1200" dirty="0" smtClean="0">
                <a:solidFill>
                  <a:schemeClr val="tx1"/>
                </a:solidFill>
                <a:effectLst/>
                <a:latin typeface="+mn-lt"/>
                <a:ea typeface="+mn-ea"/>
                <a:cs typeface="+mn-cs"/>
              </a:rPr>
              <a:t>4-CCSSM</a:t>
            </a:r>
            <a:r>
              <a:rPr lang="en-US" sz="1400" kern="1200" dirty="0" smtClean="0">
                <a:solidFill>
                  <a:schemeClr val="tx1"/>
                </a:solidFill>
                <a:effectLst/>
                <a:latin typeface="+mn-lt"/>
                <a:ea typeface="+mn-ea"/>
                <a:cs typeface="+mn-cs"/>
              </a:rPr>
              <a:t>-AdditionStrings-ES</a:t>
            </a:r>
            <a:r>
              <a:rPr lang="en-US" sz="1400" kern="1200" dirty="0" smtClean="0">
                <a:solidFill>
                  <a:schemeClr val="tx1"/>
                </a:solidFill>
                <a:effectLst/>
                <a:latin typeface="+mn-lt"/>
                <a:ea typeface="+mn-ea"/>
                <a:cs typeface="+mn-cs"/>
              </a:rPr>
              <a:t>-DiBrienza.pdf</a:t>
            </a:r>
          </a:p>
          <a:p>
            <a:endParaRPr lang="en-US" sz="14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smtClean="0">
                <a:latin typeface="+mn-lt"/>
              </a:rPr>
              <a:t>Distribute the handout listing the selected Standards</a:t>
            </a:r>
            <a:r>
              <a:rPr lang="en-US" sz="1400" b="0" baseline="0" dirty="0" smtClean="0">
                <a:latin typeface="+mn-lt"/>
              </a:rPr>
              <a:t> for Mathematical Content and Standards for Mathematical Practice from the </a:t>
            </a:r>
            <a:r>
              <a:rPr lang="en-US" sz="1400" b="0" i="1" baseline="0" dirty="0" smtClean="0">
                <a:latin typeface="+mn-lt"/>
              </a:rPr>
              <a:t>Common Core State Standards for Mathematics.</a:t>
            </a:r>
            <a:endParaRPr lang="en-US" sz="1400" b="0" i="0" baseline="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0" i="0" baseline="0" dirty="0" smtClean="0">
                <a:latin typeface="+mn-lt"/>
              </a:rPr>
              <a:t>Ask participants to read through Standards 1.NBT.C.4 and 1.NBT.C.5.</a:t>
            </a:r>
            <a:endParaRPr lang="en-US" sz="1400" b="0" dirty="0" smtClean="0">
              <a:latin typeface="+mn-lt"/>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smtClean="0">
                <a:latin typeface="+mn-lt"/>
              </a:rPr>
              <a:t>State:</a:t>
            </a:r>
            <a:r>
              <a:rPr lang="en-US" sz="1400" b="0" baseline="0" dirty="0" smtClean="0">
                <a:latin typeface="+mn-lt"/>
              </a:rPr>
              <a:t> </a:t>
            </a:r>
            <a:r>
              <a:rPr lang="en-US" sz="1400" b="0" dirty="0" smtClean="0">
                <a:latin typeface="+mn-lt"/>
              </a:rPr>
              <a:t>The math learning goals for the lesson</a:t>
            </a:r>
            <a:r>
              <a:rPr lang="en-US" sz="1400" b="0" baseline="0" dirty="0" smtClean="0">
                <a:latin typeface="+mn-lt"/>
              </a:rPr>
              <a:t> support student progress toward these mathematics content standards.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400" b="0" baseline="0" dirty="0" smtClean="0">
              <a:latin typeface="+mn-lt"/>
            </a:endParaRPr>
          </a:p>
          <a:p>
            <a:r>
              <a:rPr lang="en-US" sz="1400" b="1" dirty="0" smtClean="0">
                <a:latin typeface="+mn-lt"/>
                <a:cs typeface="Arial" pitchFamily="34" charset="0"/>
              </a:rPr>
              <a:t>Possible Probing Questions  </a:t>
            </a:r>
            <a:r>
              <a:rPr lang="en-US" sz="1400" i="1" dirty="0" smtClean="0">
                <a:latin typeface="+mn-lt"/>
                <a:cs typeface="Arial" pitchFamily="34" charset="0"/>
              </a:rPr>
              <a:t>(Anticipated Responses in Italics)</a:t>
            </a:r>
            <a:endParaRPr lang="en-US" sz="1400" b="1" dirty="0" smtClean="0">
              <a:latin typeface="+mn-lt"/>
              <a:cs typeface="Arial" pitchFamily="34" charset="0"/>
            </a:endParaRPr>
          </a:p>
          <a:p>
            <a:r>
              <a:rPr lang="en-US" sz="1400" dirty="0" smtClean="0">
                <a:latin typeface="+mn-lt"/>
                <a:cs typeface="Arial" pitchFamily="34" charset="0"/>
              </a:rPr>
              <a:t>When working on the Addition Strings Task:</a:t>
            </a:r>
          </a:p>
          <a:p>
            <a:pPr marL="171450" indent="-171450">
              <a:buFont typeface="Arial"/>
              <a:buChar char="•"/>
            </a:pPr>
            <a:r>
              <a:rPr lang="en-US" sz="1400" dirty="0" smtClean="0">
                <a:latin typeface="+mn-lt"/>
                <a:cs typeface="Arial" pitchFamily="34" charset="0"/>
              </a:rPr>
              <a:t>How might a task like this support</a:t>
            </a:r>
            <a:r>
              <a:rPr lang="en-US" sz="1400" baseline="0" dirty="0" smtClean="0">
                <a:latin typeface="+mn-lt"/>
                <a:cs typeface="Arial" pitchFamily="34" charset="0"/>
              </a:rPr>
              <a:t> </a:t>
            </a:r>
            <a:r>
              <a:rPr lang="en-US" sz="1400" dirty="0" smtClean="0">
                <a:latin typeface="+mn-lt"/>
                <a:cs typeface="Arial" pitchFamily="34" charset="0"/>
              </a:rPr>
              <a:t>students in making progress toward these standards?</a:t>
            </a:r>
            <a:r>
              <a:rPr lang="en-US" sz="1400" baseline="0" dirty="0" smtClean="0">
                <a:latin typeface="+mn-lt"/>
                <a:cs typeface="Arial" pitchFamily="34" charset="0"/>
              </a:rPr>
              <a:t> </a:t>
            </a:r>
            <a:r>
              <a:rPr lang="en-US" sz="1400" i="1" dirty="0" smtClean="0">
                <a:latin typeface="+mn-lt"/>
                <a:cs typeface="Arial" pitchFamily="34" charset="0"/>
              </a:rPr>
              <a:t>(Students hear</a:t>
            </a:r>
            <a:r>
              <a:rPr lang="en-US" sz="1400" i="1" baseline="0" dirty="0" smtClean="0">
                <a:latin typeface="+mn-lt"/>
                <a:cs typeface="Arial" pitchFamily="34" charset="0"/>
              </a:rPr>
              <a:t>, think about, and discuss </a:t>
            </a:r>
            <a:r>
              <a:rPr lang="en-US" sz="1400" i="1" dirty="0" smtClean="0">
                <a:latin typeface="+mn-lt"/>
                <a:cs typeface="Arial" pitchFamily="34" charset="0"/>
              </a:rPr>
              <a:t>different strategies,</a:t>
            </a:r>
            <a:r>
              <a:rPr lang="en-US" sz="1400" i="1" baseline="0" dirty="0" smtClean="0">
                <a:latin typeface="+mn-lt"/>
                <a:cs typeface="Arial" pitchFamily="34" charset="0"/>
              </a:rPr>
              <a:t> such as making a ten and adding it to the ten's place and knowing that three can easily be counted on starting at seven or 17 or 27, or 37.)</a:t>
            </a:r>
            <a:endParaRPr lang="en-US" sz="1400" i="1" dirty="0" smtClean="0">
              <a:latin typeface="+mn-lt"/>
              <a:cs typeface="Arial" pitchFamily="34" charset="0"/>
            </a:endParaRPr>
          </a:p>
          <a:p>
            <a:pPr marL="171450" indent="-171450">
              <a:buFont typeface="Arial"/>
              <a:buChar char="•"/>
            </a:pPr>
            <a:r>
              <a:rPr lang="en-US" sz="1400" dirty="0" smtClean="0">
                <a:latin typeface="+mn-lt"/>
                <a:cs typeface="Arial"/>
              </a:rPr>
              <a:t>Do students have opportunities to work on standard </a:t>
            </a:r>
            <a:r>
              <a:rPr lang="en-US" sz="1400" dirty="0">
                <a:latin typeface="+mn-lt"/>
                <a:cs typeface="Arial"/>
              </a:rPr>
              <a:t>1.NBT.C.4 when </a:t>
            </a:r>
            <a:r>
              <a:rPr lang="en-US" sz="1400" dirty="0" smtClean="0">
                <a:latin typeface="+mn-lt"/>
                <a:cs typeface="Arial"/>
              </a:rPr>
              <a:t>doing this task</a:t>
            </a:r>
            <a:r>
              <a:rPr lang="en-US" sz="1400" dirty="0">
                <a:latin typeface="+mn-lt"/>
                <a:cs typeface="Arial"/>
              </a:rPr>
              <a:t>?</a:t>
            </a:r>
            <a:r>
              <a:rPr lang="en-US" sz="1400" dirty="0" smtClean="0">
                <a:latin typeface="+mn-lt"/>
                <a:cs typeface="Arial"/>
              </a:rPr>
              <a:t> </a:t>
            </a:r>
            <a:r>
              <a:rPr lang="en-US" sz="1400" i="1" dirty="0" smtClean="0">
                <a:latin typeface="+mn-lt"/>
                <a:cs typeface="Arial"/>
              </a:rPr>
              <a:t>(Students have opportunities to work on making sense of  how many ones make one ten</a:t>
            </a:r>
            <a:r>
              <a:rPr lang="en-US" sz="1400" i="1" baseline="0" dirty="0" smtClean="0">
                <a:latin typeface="+mn-lt"/>
                <a:cs typeface="Arial"/>
              </a:rPr>
              <a:t> and which number changes in a two- digit number when ten more are added.)</a:t>
            </a:r>
          </a:p>
          <a:p>
            <a:pPr marL="171450" indent="-171450">
              <a:buFont typeface="Arial"/>
              <a:buChar char="•"/>
            </a:pPr>
            <a:r>
              <a:rPr lang="en-US" sz="1400" dirty="0" smtClean="0">
                <a:latin typeface="+mn-lt"/>
                <a:cs typeface="Arial"/>
              </a:rPr>
              <a:t>In what ways might students use place value understanding? </a:t>
            </a:r>
            <a:r>
              <a:rPr lang="en-US" sz="1400" i="1" dirty="0" smtClean="0">
                <a:latin typeface="+mn-lt"/>
                <a:cs typeface="Arial"/>
              </a:rPr>
              <a:t>(Students</a:t>
            </a:r>
            <a:r>
              <a:rPr lang="en-US" sz="1400" i="1" baseline="0" dirty="0" smtClean="0">
                <a:latin typeface="+mn-lt"/>
                <a:cs typeface="Arial"/>
              </a:rPr>
              <a:t> </a:t>
            </a:r>
            <a:r>
              <a:rPr lang="en-US" sz="1400" i="1" dirty="0" smtClean="0">
                <a:latin typeface="+mn-lt"/>
                <a:cs typeface="Arial"/>
              </a:rPr>
              <a:t>have to recognize the meaning of the ten's place and realize that once they add 7 + 3 it increases the amount in the ten's place</a:t>
            </a:r>
            <a:r>
              <a:rPr lang="en-US" sz="1400" i="1" baseline="0" dirty="0" smtClean="0">
                <a:latin typeface="+mn-lt"/>
                <a:cs typeface="Arial"/>
              </a:rPr>
              <a:t> by one ten.</a:t>
            </a:r>
            <a:r>
              <a:rPr lang="en-US" sz="1400" i="1" dirty="0" smtClean="0">
                <a:latin typeface="+mn-lt"/>
                <a:cs typeface="Arial"/>
              </a:rPr>
              <a:t>)</a:t>
            </a:r>
            <a:endParaRPr lang="en-US" sz="1400" b="0" dirty="0">
              <a:latin typeface="+mn-lt"/>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7</a:t>
            </a:fld>
            <a:endParaRPr lang="en-US"/>
          </a:p>
        </p:txBody>
      </p:sp>
    </p:spTree>
    <p:extLst>
      <p:ext uri="{BB962C8B-B14F-4D97-AF65-F5344CB8AC3E}">
        <p14:creationId xmlns:p14="http://schemas.microsoft.com/office/powerpoint/2010/main" val="2035861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35428" y="4345819"/>
            <a:ext cx="5878286"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Calibri"/>
                <a:cs typeface="Calibri"/>
              </a:rPr>
              <a:t>Handout</a:t>
            </a:r>
            <a:r>
              <a:rPr lang="en-US" sz="1400" dirty="0" smtClean="0">
                <a:latin typeface="Calibri"/>
                <a:cs typeface="Calibri"/>
              </a:rPr>
              <a:t>:</a:t>
            </a:r>
            <a:r>
              <a:rPr lang="en-US" sz="1400" baseline="0" dirty="0" smtClean="0">
                <a:latin typeface="Calibri"/>
                <a:cs typeface="Calibri"/>
              </a:rPr>
              <a:t> </a:t>
            </a:r>
            <a:r>
              <a:rPr lang="en-US" sz="1400" kern="1200" dirty="0" smtClean="0">
                <a:solidFill>
                  <a:schemeClr val="tx1"/>
                </a:solidFill>
                <a:effectLst/>
                <a:latin typeface="Calibri"/>
                <a:ea typeface="+mn-ea"/>
                <a:cs typeface="Calibri"/>
              </a:rPr>
              <a:t>4-CCSSM</a:t>
            </a:r>
            <a:r>
              <a:rPr lang="en-US" sz="1400" kern="1200" dirty="0" smtClean="0">
                <a:solidFill>
                  <a:schemeClr val="tx1"/>
                </a:solidFill>
                <a:effectLst/>
                <a:latin typeface="Calibri"/>
                <a:ea typeface="+mn-ea"/>
                <a:cs typeface="Calibri"/>
              </a:rPr>
              <a:t>-</a:t>
            </a:r>
            <a:r>
              <a:rPr lang="en-US" sz="1400" kern="1200" dirty="0" smtClean="0">
                <a:solidFill>
                  <a:schemeClr val="tx1"/>
                </a:solidFill>
                <a:effectLst/>
                <a:latin typeface="+mn-lt"/>
                <a:ea typeface="+mn-ea"/>
                <a:cs typeface="+mn-cs"/>
              </a:rPr>
              <a:t>AdditionStrings-</a:t>
            </a:r>
            <a:r>
              <a:rPr lang="en-US" sz="1400" kern="1200" dirty="0" smtClean="0">
                <a:solidFill>
                  <a:schemeClr val="tx1"/>
                </a:solidFill>
                <a:effectLst/>
                <a:latin typeface="Calibri"/>
                <a:ea typeface="+mn-ea"/>
                <a:cs typeface="Calibri"/>
              </a:rPr>
              <a:t>ES</a:t>
            </a:r>
            <a:r>
              <a:rPr lang="en-US" sz="1400" kern="1200" dirty="0" smtClean="0">
                <a:solidFill>
                  <a:schemeClr val="tx1"/>
                </a:solidFill>
                <a:effectLst/>
                <a:latin typeface="Calibri"/>
                <a:ea typeface="+mn-ea"/>
                <a:cs typeface="Calibri"/>
              </a:rPr>
              <a:t>-DiBrienza.pdf</a:t>
            </a:r>
          </a:p>
          <a:p>
            <a:endParaRPr lang="en-US" sz="1400" dirty="0" smtClean="0">
              <a:latin typeface="Calibri"/>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r>
              <a:rPr lang="en-US" sz="1400" b="0" dirty="0" smtClean="0">
                <a:latin typeface="Calibri"/>
                <a:cs typeface="Calibri"/>
              </a:rPr>
              <a:t>The math learning goals for the lesson</a:t>
            </a:r>
            <a:r>
              <a:rPr lang="en-US" sz="1400" b="0" baseline="0" dirty="0" smtClean="0">
                <a:latin typeface="Calibri"/>
                <a:cs typeface="Calibri"/>
              </a:rPr>
              <a:t> are related to developing student proficiency with several of the mathematical practice standards.  We will highlight just two of them now. </a:t>
            </a:r>
          </a:p>
          <a:p>
            <a:endParaRPr lang="en-US" sz="1400" dirty="0">
              <a:latin typeface="Calibri"/>
              <a:cs typeface="Calibri"/>
            </a:endParaRPr>
          </a:p>
          <a:p>
            <a:r>
              <a:rPr lang="en-US" sz="1400" dirty="0">
                <a:latin typeface="Calibri"/>
                <a:cs typeface="Calibri"/>
              </a:rPr>
              <a:t>Take a moment to read through the elaborations of SMP 7 and SMP </a:t>
            </a:r>
            <a:r>
              <a:rPr lang="en-US" sz="1400" dirty="0" smtClean="0">
                <a:latin typeface="Calibri"/>
                <a:cs typeface="Calibri"/>
              </a:rPr>
              <a:t>7.</a:t>
            </a:r>
          </a:p>
          <a:p>
            <a:endParaRPr lang="en-US" sz="1400" dirty="0" smtClean="0">
              <a:latin typeface="Calibri"/>
              <a:cs typeface="Calibri"/>
            </a:endParaRPr>
          </a:p>
          <a:p>
            <a:endParaRPr lang="en-US" sz="1400" b="0" baseline="0" dirty="0" smtClean="0">
              <a:latin typeface="Calibri"/>
              <a:cs typeface="Calibri"/>
            </a:endParaRPr>
          </a:p>
          <a:p>
            <a:pPr marL="3150">
              <a:spcBef>
                <a:spcPts val="0"/>
              </a:spcBef>
              <a:spcAft>
                <a:spcPts val="594"/>
              </a:spcAft>
              <a:defRPr/>
            </a:pPr>
            <a:endParaRPr lang="en-US" sz="1400" b="1" dirty="0" smtClean="0">
              <a:latin typeface="Calibri"/>
              <a:cs typeface="Calibri"/>
            </a:endParaRPr>
          </a:p>
          <a:p>
            <a:endParaRPr lang="en-US" sz="1400" b="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8</a:t>
            </a:fld>
            <a:endParaRPr lang="en-US"/>
          </a:p>
        </p:txBody>
      </p:sp>
    </p:spTree>
    <p:extLst>
      <p:ext uri="{BB962C8B-B14F-4D97-AF65-F5344CB8AC3E}">
        <p14:creationId xmlns:p14="http://schemas.microsoft.com/office/powerpoint/2010/main" val="1268897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41905" y="4114800"/>
            <a:ext cx="6265333" cy="4114800"/>
          </a:xfrm>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Calibri"/>
                <a:cs typeface="Calibri"/>
              </a:rPr>
              <a:t>Handout</a:t>
            </a:r>
            <a:r>
              <a:rPr lang="en-US" sz="1400" dirty="0" smtClean="0">
                <a:latin typeface="Calibri"/>
                <a:cs typeface="Calibri"/>
              </a:rPr>
              <a:t>:</a:t>
            </a:r>
            <a:r>
              <a:rPr lang="en-US" sz="1400" baseline="0" dirty="0" smtClean="0">
                <a:latin typeface="Calibri"/>
                <a:cs typeface="Calibri"/>
              </a:rPr>
              <a:t> </a:t>
            </a:r>
            <a:r>
              <a:rPr lang="en-US" sz="1400" kern="1200" dirty="0" smtClean="0">
                <a:solidFill>
                  <a:schemeClr val="tx1"/>
                </a:solidFill>
                <a:effectLst/>
                <a:latin typeface="Calibri"/>
                <a:ea typeface="+mn-ea"/>
                <a:cs typeface="Calibri"/>
              </a:rPr>
              <a:t>4-CCSSM</a:t>
            </a:r>
            <a:r>
              <a:rPr lang="en-US" sz="1400" kern="1200" dirty="0" smtClean="0">
                <a:solidFill>
                  <a:schemeClr val="tx1"/>
                </a:solidFill>
                <a:effectLst/>
                <a:latin typeface="Calibri"/>
                <a:ea typeface="+mn-ea"/>
                <a:cs typeface="Calibri"/>
              </a:rPr>
              <a:t>-</a:t>
            </a:r>
            <a:r>
              <a:rPr lang="en-US" sz="1400" kern="1200" dirty="0" smtClean="0">
                <a:solidFill>
                  <a:schemeClr val="tx1"/>
                </a:solidFill>
                <a:effectLst/>
                <a:latin typeface="+mn-lt"/>
                <a:ea typeface="+mn-ea"/>
                <a:cs typeface="+mn-cs"/>
              </a:rPr>
              <a:t>AdditionStrings-</a:t>
            </a:r>
            <a:r>
              <a:rPr lang="en-US" sz="1400" kern="1200" dirty="0" smtClean="0">
                <a:solidFill>
                  <a:schemeClr val="tx1"/>
                </a:solidFill>
                <a:effectLst/>
                <a:latin typeface="Calibri"/>
                <a:ea typeface="+mn-ea"/>
                <a:cs typeface="Calibri"/>
              </a:rPr>
              <a:t>ES</a:t>
            </a:r>
            <a:r>
              <a:rPr lang="en-US" sz="1400" kern="1200" dirty="0" smtClean="0">
                <a:solidFill>
                  <a:schemeClr val="tx1"/>
                </a:solidFill>
                <a:effectLst/>
                <a:latin typeface="Calibri"/>
                <a:ea typeface="+mn-ea"/>
                <a:cs typeface="Calibri"/>
              </a:rPr>
              <a:t>-DiBrienza.pdf</a:t>
            </a:r>
            <a:endParaRPr lang="en-US" sz="1400" dirty="0" smtClean="0">
              <a:latin typeface="Calibri"/>
              <a:cs typeface="Calibri"/>
            </a:endParaRPr>
          </a:p>
          <a:p>
            <a:endParaRPr lang="en-US" sz="1400" dirty="0" smtClean="0">
              <a:latin typeface="Calibri"/>
              <a:cs typeface="Calibri"/>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b="1" dirty="0" smtClean="0">
                <a:latin typeface="+mn-lt"/>
                <a:cs typeface="Arial" pitchFamily="34" charset="0"/>
              </a:rPr>
              <a:t>Facilitation Suggestions</a:t>
            </a:r>
            <a:r>
              <a:rPr lang="en-US" sz="1400" dirty="0" smtClean="0">
                <a:latin typeface="+mn-lt"/>
                <a:cs typeface="Arial" pitchFamily="34" charset="0"/>
              </a:rPr>
              <a:t>  </a:t>
            </a:r>
          </a:p>
          <a:p>
            <a:r>
              <a:rPr lang="en-US" sz="1400" dirty="0" smtClean="0">
                <a:latin typeface="Calibri"/>
                <a:cs typeface="Calibri"/>
              </a:rPr>
              <a:t>As participants to pick a shoulder partner</a:t>
            </a:r>
            <a:r>
              <a:rPr lang="en-US" sz="1400" baseline="0" dirty="0" smtClean="0">
                <a:latin typeface="Calibri"/>
                <a:cs typeface="Calibri"/>
              </a:rPr>
              <a:t> and</a:t>
            </a:r>
            <a:r>
              <a:rPr lang="en-US" sz="1400" dirty="0" smtClean="0">
                <a:latin typeface="Calibri"/>
                <a:cs typeface="Calibri"/>
              </a:rPr>
              <a:t> clarify the salient </a:t>
            </a:r>
            <a:r>
              <a:rPr lang="en-US" sz="1400" baseline="0" dirty="0" smtClean="0">
                <a:latin typeface="Calibri"/>
                <a:cs typeface="Calibri"/>
              </a:rPr>
              <a:t>features </a:t>
            </a:r>
            <a:r>
              <a:rPr lang="en-US" sz="1400" dirty="0" smtClean="0">
                <a:latin typeface="Calibri"/>
                <a:cs typeface="Calibri"/>
              </a:rPr>
              <a:t>of these</a:t>
            </a:r>
            <a:r>
              <a:rPr lang="en-US" sz="1400" baseline="0" dirty="0" smtClean="0">
                <a:latin typeface="Calibri"/>
                <a:cs typeface="Calibri"/>
              </a:rPr>
              <a:t> two </a:t>
            </a:r>
            <a:r>
              <a:rPr lang="en-US" sz="1400" dirty="0" smtClean="0">
                <a:latin typeface="Calibri"/>
                <a:cs typeface="Calibri"/>
              </a:rPr>
              <a:t>mathematical practices.</a:t>
            </a:r>
          </a:p>
          <a:p>
            <a:endParaRPr lang="en-US" sz="1400" baseline="0" dirty="0" smtClean="0">
              <a:latin typeface="Calibri"/>
              <a:cs typeface="Calibri"/>
            </a:endParaRPr>
          </a:p>
          <a:p>
            <a:pPr marL="3150">
              <a:spcBef>
                <a:spcPts val="0"/>
              </a:spcBef>
              <a:spcAft>
                <a:spcPts val="594"/>
              </a:spcAft>
              <a:defRPr/>
            </a:pPr>
            <a:r>
              <a:rPr lang="en-US" sz="1400" dirty="0" smtClean="0">
                <a:latin typeface="Calibri"/>
                <a:cs typeface="Calibri"/>
              </a:rPr>
              <a:t>Possible </a:t>
            </a:r>
            <a:r>
              <a:rPr lang="en-US" sz="1400" dirty="0">
                <a:latin typeface="Calibri"/>
                <a:cs typeface="Calibri"/>
              </a:rPr>
              <a:t>discussion questions</a:t>
            </a:r>
            <a:r>
              <a:rPr lang="en-US" sz="1400" b="1" dirty="0">
                <a:latin typeface="Calibri"/>
                <a:cs typeface="Calibri"/>
              </a:rPr>
              <a:t>  </a:t>
            </a:r>
            <a:r>
              <a:rPr lang="en-US" sz="1400" i="1" dirty="0">
                <a:latin typeface="Calibri"/>
                <a:cs typeface="Calibri"/>
              </a:rPr>
              <a:t>(Anticipated responses in italics)</a:t>
            </a:r>
            <a:endParaRPr lang="en-US" sz="1400" b="1" dirty="0">
              <a:latin typeface="Calibri"/>
              <a:cs typeface="Calibri"/>
            </a:endParaRPr>
          </a:p>
          <a:p>
            <a:pPr marL="288900" indent="-285750">
              <a:spcBef>
                <a:spcPts val="0"/>
              </a:spcBef>
              <a:spcAft>
                <a:spcPts val="594"/>
              </a:spcAft>
              <a:buFont typeface="Arial"/>
              <a:buChar char="•"/>
              <a:defRPr/>
            </a:pPr>
            <a:r>
              <a:rPr lang="en-US" sz="1400" dirty="0" smtClean="0">
                <a:latin typeface="Calibri"/>
                <a:cs typeface="Calibri"/>
              </a:rPr>
              <a:t>In </a:t>
            </a:r>
            <a:r>
              <a:rPr lang="en-US" sz="1400" dirty="0">
                <a:latin typeface="Calibri"/>
                <a:cs typeface="Calibri"/>
              </a:rPr>
              <a:t>what ways will students work on repeated reasoning with this </a:t>
            </a:r>
            <a:r>
              <a:rPr lang="en-US" sz="1400" dirty="0" smtClean="0">
                <a:latin typeface="Calibri"/>
                <a:cs typeface="Calibri"/>
              </a:rPr>
              <a:t>task (SMP 8)?  </a:t>
            </a:r>
            <a:r>
              <a:rPr lang="en-US" sz="1400" dirty="0">
                <a:latin typeface="Calibri"/>
                <a:cs typeface="Calibri"/>
              </a:rPr>
              <a:t>How might this help students</a:t>
            </a:r>
            <a:r>
              <a:rPr lang="en-US" sz="1400" i="1" dirty="0">
                <a:latin typeface="Calibri"/>
                <a:cs typeface="Calibri"/>
              </a:rPr>
              <a:t>? </a:t>
            </a:r>
            <a:r>
              <a:rPr lang="en-US" sz="1400" i="1" dirty="0" smtClean="0">
                <a:latin typeface="Calibri"/>
                <a:cs typeface="Calibri"/>
              </a:rPr>
              <a:t> </a:t>
            </a:r>
            <a:r>
              <a:rPr lang="en-US" sz="1400" i="1" dirty="0">
                <a:latin typeface="Calibri"/>
                <a:cs typeface="Calibri"/>
              </a:rPr>
              <a:t>(Students are asked to use one problem to solve the next.  Because problems are related and students can make a ten from the ones and add to the existing tens over and over they repeatedly have opportunities to share their reasoning related to this strategy.</a:t>
            </a:r>
            <a:r>
              <a:rPr lang="en-US" sz="1400" i="1" dirty="0" smtClean="0">
                <a:latin typeface="Calibri"/>
                <a:cs typeface="Calibri"/>
              </a:rPr>
              <a:t>)</a:t>
            </a:r>
          </a:p>
          <a:p>
            <a:pPr marL="288900" indent="-285750">
              <a:spcBef>
                <a:spcPts val="0"/>
              </a:spcBef>
              <a:spcAft>
                <a:spcPts val="594"/>
              </a:spcAft>
              <a:buFont typeface="Arial"/>
              <a:buChar char="•"/>
              <a:defRPr/>
            </a:pPr>
            <a:r>
              <a:rPr lang="en-US" sz="1400" dirty="0" smtClean="0">
                <a:latin typeface="+mn-lt"/>
                <a:cs typeface="Calibri"/>
              </a:rPr>
              <a:t>In this task, how might students respond to the question, “What seems to be happening over and over again?” (SMP 7) Then students could be asked to describe what they notice and even formulate conjectures about what seems to always be true</a:t>
            </a:r>
            <a:endParaRPr lang="en-US" sz="1400" i="1" dirty="0" smtClean="0">
              <a:latin typeface="Calibri"/>
              <a:cs typeface="Calibri"/>
            </a:endParaRPr>
          </a:p>
          <a:p>
            <a:pPr marL="288900" indent="-285750">
              <a:spcBef>
                <a:spcPts val="0"/>
              </a:spcBef>
              <a:spcAft>
                <a:spcPts val="594"/>
              </a:spcAft>
              <a:buFont typeface="Arial"/>
              <a:buChar char="•"/>
              <a:defRPr/>
            </a:pPr>
            <a:r>
              <a:rPr lang="en-US" sz="1400" i="0" dirty="0" smtClean="0">
                <a:latin typeface="Calibri"/>
                <a:cs typeface="Calibri"/>
              </a:rPr>
              <a:t>In what ways will students engage</a:t>
            </a:r>
            <a:r>
              <a:rPr lang="en-US" sz="1400" i="0" baseline="0" dirty="0" smtClean="0">
                <a:latin typeface="Calibri"/>
                <a:cs typeface="Calibri"/>
              </a:rPr>
              <a:t> in looking for and making use of structure in this task (SMP 7)?</a:t>
            </a:r>
            <a:r>
              <a:rPr lang="en-US" sz="1400" dirty="0" smtClean="0">
                <a:latin typeface="+mn-lt"/>
                <a:cs typeface="Calibri"/>
              </a:rPr>
              <a:t> (</a:t>
            </a:r>
            <a:r>
              <a:rPr lang="en-US" sz="1400" i="1" dirty="0" smtClean="0">
                <a:latin typeface="+mn-lt"/>
                <a:cs typeface="Calibri"/>
              </a:rPr>
              <a:t>Student are supported in recognizing ideas related to base ten. They have to recognize that the number in the ten's place changes when ten ones are combined.)</a:t>
            </a:r>
            <a:endParaRPr lang="en-US" sz="1400" i="0" dirty="0" smtClean="0">
              <a:latin typeface="Calibri"/>
              <a:cs typeface="Calibri"/>
            </a:endParaRPr>
          </a:p>
          <a:p>
            <a:endParaRPr lang="en-US" sz="1400" dirty="0">
              <a:latin typeface="Calibri"/>
              <a:cs typeface="Calibri"/>
            </a:endParaRPr>
          </a:p>
          <a:p>
            <a:r>
              <a:rPr lang="en-US" sz="1400" dirty="0">
                <a:latin typeface="Calibri"/>
                <a:cs typeface="Calibri"/>
              </a:rPr>
              <a:t>Summarize by stating that these two mathematical practices are important to the first grade lesson they are about to observe</a:t>
            </a:r>
            <a:r>
              <a:rPr lang="en-US" sz="1400" dirty="0" smtClean="0">
                <a:latin typeface="Calibri"/>
                <a:cs typeface="Calibri"/>
              </a:rPr>
              <a:t>.</a:t>
            </a:r>
            <a:endParaRPr lang="en-US" sz="1400" dirty="0" smtClean="0">
              <a:latin typeface="+mn-lt"/>
              <a:cs typeface="Calibri"/>
            </a:endParaRPr>
          </a:p>
          <a:p>
            <a:pPr marL="173224" indent="-170074">
              <a:spcBef>
                <a:spcPts val="0"/>
              </a:spcBef>
              <a:spcAft>
                <a:spcPts val="594"/>
              </a:spcAft>
              <a:buFont typeface="Arial" pitchFamily="34" charset="0"/>
              <a:buChar char="•"/>
              <a:defRPr/>
            </a:pPr>
            <a:endParaRPr lang="en-US" sz="1400" dirty="0">
              <a:latin typeface="Calibri"/>
              <a:cs typeface="Calibri"/>
            </a:endParaRPr>
          </a:p>
          <a:p>
            <a:endParaRPr lang="en-US" sz="1400" dirty="0" smtClean="0">
              <a:latin typeface="Calibri"/>
              <a:cs typeface="Calibri"/>
            </a:endParaRPr>
          </a:p>
          <a:p>
            <a:endParaRPr lang="en-US" sz="1400" dirty="0">
              <a:latin typeface="Calibri"/>
              <a:cs typeface="Calibri"/>
            </a:endParaRPr>
          </a:p>
        </p:txBody>
      </p:sp>
      <p:sp>
        <p:nvSpPr>
          <p:cNvPr id="4" name="Slide Number Placeholder 3"/>
          <p:cNvSpPr>
            <a:spLocks noGrp="1"/>
          </p:cNvSpPr>
          <p:nvPr>
            <p:ph type="sldNum" sz="quarter" idx="10"/>
          </p:nvPr>
        </p:nvSpPr>
        <p:spPr/>
        <p:txBody>
          <a:bodyPr/>
          <a:lstStyle/>
          <a:p>
            <a:fld id="{169F3DE2-FB79-A444-9137-F017C8010924}" type="slidenum">
              <a:rPr lang="en-US" smtClean="0"/>
              <a:pPr/>
              <a:t>9</a:t>
            </a:fld>
            <a:endParaRPr lang="en-US"/>
          </a:p>
        </p:txBody>
      </p:sp>
    </p:spTree>
    <p:extLst>
      <p:ext uri="{BB962C8B-B14F-4D97-AF65-F5344CB8AC3E}">
        <p14:creationId xmlns:p14="http://schemas.microsoft.com/office/powerpoint/2010/main" val="4009897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750302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3782661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86990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3653558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61869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288661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11784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32038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1879903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09077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CEE6447-AD51-DD46-B252-F10289CCFCC3}" type="datetimeFigureOut">
              <a:rPr lang="en-US" smtClean="0"/>
              <a:pPr/>
              <a:t>11/8/15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D38DC32-157D-FB47-B777-6B598C7343C7}" type="slidenum">
              <a:rPr lang="en-US" smtClean="0"/>
              <a:pPr/>
              <a:t>‹#›</a:t>
            </a:fld>
            <a:endParaRPr lang="en-US"/>
          </a:p>
        </p:txBody>
      </p:sp>
    </p:spTree>
    <p:extLst>
      <p:ext uri="{BB962C8B-B14F-4D97-AF65-F5344CB8AC3E}">
        <p14:creationId xmlns:p14="http://schemas.microsoft.com/office/powerpoint/2010/main" val="28660619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microsoft.com/office/2007/relationships/hdphoto" Target="../media/hdphoto1.wdp"/><Relationship Id="rId16"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14861 principles to action cover bar 1.jp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1" y="-23724"/>
            <a:ext cx="889121" cy="6894423"/>
          </a:xfrm>
          <a:prstGeom prst="rect">
            <a:avLst/>
          </a:prstGeom>
        </p:spPr>
      </p:pic>
      <p:sp>
        <p:nvSpPr>
          <p:cNvPr id="2" name="Title Placeholder 1"/>
          <p:cNvSpPr>
            <a:spLocks noGrp="1"/>
          </p:cNvSpPr>
          <p:nvPr>
            <p:ph type="title"/>
          </p:nvPr>
        </p:nvSpPr>
        <p:spPr>
          <a:xfrm>
            <a:off x="1020618" y="274638"/>
            <a:ext cx="7940502" cy="89557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020618" y="1268410"/>
            <a:ext cx="7940502" cy="485775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0" name="Picture 9" descr="14861 principles to action cover.psd"/>
          <p:cNvPicPr>
            <a:picLocks noChangeAspect="1"/>
          </p:cNvPicPr>
          <p:nvPr/>
        </p:nvPicPr>
        <p:blipFill>
          <a:blip r:embed="rId14" cstate="print">
            <a:extLst>
              <a:ext uri="{BEBA8EAE-BF5A-486C-A8C5-ECC9F3942E4B}">
                <a14:imgProps xmlns:a14="http://schemas.microsoft.com/office/drawing/2010/main">
                  <a14:imgLayer r:embed="rId15">
                    <a14:imgEffect>
                      <a14:sharpenSoften amount="25000"/>
                    </a14:imgEffect>
                  </a14:imgLayer>
                </a14:imgProps>
              </a:ext>
              <a:ext uri="{28A0092B-C50C-407E-A947-70E740481C1C}">
                <a14:useLocalDpi xmlns:a14="http://schemas.microsoft.com/office/drawing/2010/main"/>
              </a:ext>
            </a:extLst>
          </a:blip>
          <a:stretch>
            <a:fillRect/>
          </a:stretch>
        </p:blipFill>
        <p:spPr>
          <a:xfrm>
            <a:off x="213796" y="152861"/>
            <a:ext cx="761999" cy="1085667"/>
          </a:xfrm>
          <a:prstGeom prst="rect">
            <a:avLst/>
          </a:prstGeom>
          <a:ln w="6350" cmpd="sng">
            <a:solidFill>
              <a:schemeClr val="bg1">
                <a:lumMod val="75000"/>
              </a:schemeClr>
            </a:solidFill>
          </a:ln>
          <a:effectLst>
            <a:outerShdw blurRad="50800" dist="38100" dir="2700000" algn="tl" rotWithShape="0">
              <a:prstClr val="black">
                <a:alpha val="40000"/>
              </a:prstClr>
            </a:outerShdw>
          </a:effectLst>
        </p:spPr>
      </p:pic>
      <p:pic>
        <p:nvPicPr>
          <p:cNvPr id="16" name="Picture 15" descr="NCTM_R_LogoandName4C_L.eps"/>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6436065" y="6172200"/>
            <a:ext cx="2588578" cy="674007"/>
          </a:xfrm>
          <a:prstGeom prst="rect">
            <a:avLst/>
          </a:prstGeom>
        </p:spPr>
      </p:pic>
      <p:grpSp>
        <p:nvGrpSpPr>
          <p:cNvPr id="22" name="Group 21"/>
          <p:cNvGrpSpPr/>
          <p:nvPr userDrawn="1"/>
        </p:nvGrpSpPr>
        <p:grpSpPr>
          <a:xfrm>
            <a:off x="1020618" y="6458788"/>
            <a:ext cx="1986867" cy="307777"/>
            <a:chOff x="2458357" y="3401778"/>
            <a:chExt cx="1986867" cy="307777"/>
          </a:xfrm>
        </p:grpSpPr>
        <p:sp>
          <p:nvSpPr>
            <p:cNvPr id="23" name="TextBox 22"/>
            <p:cNvSpPr txBox="1"/>
            <p:nvPr/>
          </p:nvSpPr>
          <p:spPr>
            <a:xfrm>
              <a:off x="2458357" y="3401778"/>
              <a:ext cx="1986867" cy="307777"/>
            </a:xfrm>
            <a:prstGeom prst="rect">
              <a:avLst/>
            </a:prstGeom>
            <a:noFill/>
          </p:spPr>
          <p:txBody>
            <a:bodyPr wrap="none" rtlCol="0">
              <a:spAutoFit/>
            </a:bodyPr>
            <a:lstStyle/>
            <a:p>
              <a:r>
                <a:rPr lang="en-US" sz="1400" dirty="0" smtClean="0">
                  <a:solidFill>
                    <a:schemeClr val="tx2">
                      <a:lumMod val="50000"/>
                    </a:schemeClr>
                  </a:solidFill>
                </a:rPr>
                <a:t>INSTITUTE for LEARNING</a:t>
              </a:r>
              <a:endParaRPr lang="en-US" sz="1400" dirty="0">
                <a:solidFill>
                  <a:schemeClr val="tx2">
                    <a:lumMod val="50000"/>
                  </a:schemeClr>
                </a:solidFill>
              </a:endParaRPr>
            </a:p>
          </p:txBody>
        </p:sp>
        <p:cxnSp>
          <p:nvCxnSpPr>
            <p:cNvPr id="24" name="Straight Connector 23"/>
            <p:cNvCxnSpPr/>
            <p:nvPr/>
          </p:nvCxnSpPr>
          <p:spPr>
            <a:xfrm>
              <a:off x="2576285" y="3693550"/>
              <a:ext cx="1730920" cy="0"/>
            </a:xfrm>
            <a:prstGeom prst="line">
              <a:avLst/>
            </a:prstGeom>
            <a:ln w="50800" cap="sq">
              <a:gradFill flip="none" rotWithShape="1">
                <a:gsLst>
                  <a:gs pos="0">
                    <a:schemeClr val="tx2">
                      <a:lumMod val="50000"/>
                    </a:schemeClr>
                  </a:gs>
                  <a:gs pos="100000">
                    <a:schemeClr val="tx2">
                      <a:lumMod val="40000"/>
                      <a:lumOff val="60000"/>
                    </a:schemeClr>
                  </a:gs>
                  <a:gs pos="37000">
                    <a:schemeClr val="tx2">
                      <a:lumMod val="75000"/>
                    </a:schemeClr>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2565407" y="3469960"/>
              <a:ext cx="1741798" cy="0"/>
            </a:xfrm>
            <a:prstGeom prst="line">
              <a:avLst/>
            </a:prstGeom>
            <a:ln w="9525" cmpd="sng">
              <a:solidFill>
                <a:schemeClr val="tx2">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6" name="Slide Number Placeholder 5"/>
          <p:cNvSpPr>
            <a:spLocks noGrp="1"/>
          </p:cNvSpPr>
          <p:nvPr>
            <p:ph type="sldNum" sz="quarter" idx="4"/>
          </p:nvPr>
        </p:nvSpPr>
        <p:spPr>
          <a:xfrm>
            <a:off x="136071" y="6356350"/>
            <a:ext cx="44085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8DC32-157D-FB47-B777-6B598C7343C7}" type="slidenum">
              <a:rPr lang="en-US" smtClean="0"/>
              <a:pPr/>
              <a:t>‹#›</a:t>
            </a:fld>
            <a:r>
              <a:rPr lang="en-US" dirty="0" smtClean="0"/>
              <a:t>1</a:t>
            </a:r>
            <a:endParaRPr lang="en-US" dirty="0"/>
          </a:p>
        </p:txBody>
      </p:sp>
    </p:spTree>
    <p:extLst>
      <p:ext uri="{BB962C8B-B14F-4D97-AF65-F5344CB8AC3E}">
        <p14:creationId xmlns:p14="http://schemas.microsoft.com/office/powerpoint/2010/main" val="2096997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corestandards.org/Math/Content/1/NB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www.corestandards.org/Math/Practic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commoncoretools.me/wp-content/uploads/2014/02/Elaboration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76050" y="4876519"/>
            <a:ext cx="7910419" cy="1338828"/>
          </a:xfrm>
          <a:prstGeom prst="rect">
            <a:avLst/>
          </a:prstGeom>
          <a:solidFill>
            <a:schemeClr val="bg1">
              <a:lumMod val="85000"/>
            </a:schemeClr>
          </a:solidFill>
        </p:spPr>
        <p:txBody>
          <a:bodyPr wrap="square" rtlCol="0">
            <a:spAutoFit/>
          </a:bodyPr>
          <a:lstStyle/>
          <a:p>
            <a:r>
              <a:rPr lang="en-US" sz="1200" dirty="0" smtClean="0"/>
              <a:t>This module was developed by </a:t>
            </a:r>
            <a:r>
              <a:rPr lang="en-US" sz="1200" dirty="0"/>
              <a:t>DeAnn </a:t>
            </a:r>
            <a:r>
              <a:rPr lang="en-US" sz="1200" dirty="0" smtClean="0"/>
              <a:t>Huinke</a:t>
            </a:r>
            <a:r>
              <a:rPr lang="en-US" sz="1200" dirty="0"/>
              <a:t>r</a:t>
            </a:r>
            <a:r>
              <a:rPr lang="en-US" sz="1200" dirty="0" smtClean="0"/>
              <a:t>, University </a:t>
            </a:r>
            <a:r>
              <a:rPr lang="en-US" sz="1200" dirty="0"/>
              <a:t>of Wisconsin-</a:t>
            </a:r>
            <a:r>
              <a:rPr lang="en-US" sz="1200" dirty="0" smtClean="0"/>
              <a:t>Milwaukee; </a:t>
            </a:r>
            <a:r>
              <a:rPr lang="en-US" sz="1200" dirty="0"/>
              <a:t>Victoria </a:t>
            </a:r>
            <a:r>
              <a:rPr lang="en-US" sz="1200" dirty="0" smtClean="0"/>
              <a:t>Bill, University </a:t>
            </a:r>
            <a:r>
              <a:rPr lang="en-US" sz="1200" dirty="0"/>
              <a:t>of </a:t>
            </a:r>
            <a:r>
              <a:rPr lang="en-US" sz="1200" dirty="0" smtClean="0"/>
              <a:t>Pittsburgh </a:t>
            </a:r>
            <a:r>
              <a:rPr lang="en-US" sz="1200" dirty="0"/>
              <a:t>Institute for </a:t>
            </a:r>
            <a:r>
              <a:rPr lang="en-US" sz="1200" dirty="0" smtClean="0"/>
              <a:t>Learning; </a:t>
            </a:r>
            <a:r>
              <a:rPr lang="en-US" sz="1200" dirty="0"/>
              <a:t>and Amy </a:t>
            </a:r>
            <a:r>
              <a:rPr lang="en-US" sz="1200" dirty="0" smtClean="0"/>
              <a:t>Hillen, Kennesaw State University. Video </a:t>
            </a:r>
            <a:r>
              <a:rPr lang="en-US" sz="1200" dirty="0"/>
              <a:t>courtesy of New York City Public Schools and the University of </a:t>
            </a:r>
            <a:r>
              <a:rPr lang="en-US" sz="1200" dirty="0" smtClean="0"/>
              <a:t>Pittsburgh Institute </a:t>
            </a:r>
            <a:r>
              <a:rPr lang="en-US" sz="1200" dirty="0"/>
              <a:t>for Learning.  </a:t>
            </a:r>
            <a:endParaRPr lang="en-US" sz="1200" dirty="0" smtClean="0"/>
          </a:p>
          <a:p>
            <a:endParaRPr lang="en-US" sz="900" dirty="0"/>
          </a:p>
          <a:p>
            <a:r>
              <a:rPr lang="en-US" sz="1200" dirty="0" smtClean="0"/>
              <a:t>These </a:t>
            </a:r>
            <a:r>
              <a:rPr lang="en-US" sz="1200" dirty="0"/>
              <a:t>materials are part of the</a:t>
            </a:r>
            <a:r>
              <a:rPr lang="en-US" sz="1200" b="1" dirty="0"/>
              <a:t> </a:t>
            </a:r>
            <a:r>
              <a:rPr lang="en-US" sz="1200" b="1" i="1" dirty="0"/>
              <a:t>Principles to Actions</a:t>
            </a:r>
            <a:r>
              <a:rPr lang="en-US" sz="1200" b="1" dirty="0"/>
              <a:t> </a:t>
            </a:r>
            <a:r>
              <a:rPr lang="en-US" sz="1200" b="1" i="1" dirty="0"/>
              <a:t>Professional Learning Toolkit: Teaching and Learning</a:t>
            </a:r>
            <a:r>
              <a:rPr lang="en-US" sz="1200" dirty="0"/>
              <a:t> created by the </a:t>
            </a:r>
            <a:r>
              <a:rPr lang="en-US" sz="1200" dirty="0" smtClean="0"/>
              <a:t>project team that </a:t>
            </a:r>
            <a:r>
              <a:rPr lang="en-US" sz="1200" dirty="0"/>
              <a:t>includes: Margaret Smith (chair), Victoria Bill (co-chair), Melissa Boston, Fredrick Dillon, Amy Hillen, DeAnn Huinker, Stephen Miller, Lynn Raith, </a:t>
            </a:r>
            <a:r>
              <a:rPr lang="en-US" sz="1200" dirty="0" smtClean="0"/>
              <a:t>and </a:t>
            </a:r>
            <a:r>
              <a:rPr lang="en-US" sz="1200" dirty="0"/>
              <a:t>Michael Steele</a:t>
            </a:r>
            <a:r>
              <a:rPr lang="en-US" sz="1200" dirty="0" smtClean="0"/>
              <a:t>.</a:t>
            </a:r>
            <a:endParaRPr lang="en-US" sz="1200" dirty="0"/>
          </a:p>
        </p:txBody>
      </p:sp>
      <p:sp>
        <p:nvSpPr>
          <p:cNvPr id="9" name="Text Placeholder 4"/>
          <p:cNvSpPr txBox="1">
            <a:spLocks/>
          </p:cNvSpPr>
          <p:nvPr/>
        </p:nvSpPr>
        <p:spPr>
          <a:xfrm>
            <a:off x="1076050" y="329630"/>
            <a:ext cx="7910419" cy="4314275"/>
          </a:xfrm>
          <a:prstGeom prst="rect">
            <a:avLst/>
          </a:prstGeom>
          <a:solidFill>
            <a:schemeClr val="tx2">
              <a:lumMod val="50000"/>
            </a:schemeClr>
          </a:solidFill>
          <a:ln>
            <a:noFill/>
          </a:ln>
          <a:effectLst>
            <a:outerShdw blurRad="50800" dist="38100" dir="2700000">
              <a:srgbClr val="000000">
                <a:alpha val="43000"/>
              </a:srgbClr>
            </a:outerShdw>
          </a:effectLst>
        </p:spPr>
        <p:txBody>
          <a:bodyPr vert="horz" lIns="91440" tIns="45720" rIns="91440" bIns="45720" rtlCol="0" anchor="ctr">
            <a:noAutofit/>
          </a:bodyPr>
          <a:lstStyle>
            <a:lvl1pPr marL="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spcAft>
                <a:spcPts val="600"/>
              </a:spcAft>
              <a:defRPr/>
            </a:pPr>
            <a:r>
              <a:rPr lang="en-US" sz="3400" b="1" i="1" dirty="0">
                <a:solidFill>
                  <a:schemeClr val="bg1"/>
                </a:solidFill>
                <a:ea typeface="Verdana" pitchFamily="34" charset="0"/>
                <a:cs typeface="Verdana"/>
              </a:rPr>
              <a:t>Principles to Actions</a:t>
            </a:r>
          </a:p>
          <a:p>
            <a:pPr lvl="0">
              <a:defRPr/>
            </a:pPr>
            <a:r>
              <a:rPr lang="en-US" sz="3400" b="1" i="1" dirty="0">
                <a:solidFill>
                  <a:schemeClr val="bg1"/>
                </a:solidFill>
                <a:ea typeface="Verdana" pitchFamily="34" charset="0"/>
                <a:cs typeface="Verdana"/>
              </a:rPr>
              <a:t>Effective Mathematics Teaching </a:t>
            </a:r>
            <a:r>
              <a:rPr lang="en-US" sz="3400" b="1" i="1" dirty="0" smtClean="0">
                <a:solidFill>
                  <a:schemeClr val="bg1"/>
                </a:solidFill>
                <a:ea typeface="Verdana" pitchFamily="34" charset="0"/>
                <a:cs typeface="Verdana"/>
              </a:rPr>
              <a:t>Practices</a:t>
            </a:r>
          </a:p>
          <a:p>
            <a:pPr lvl="0">
              <a:defRPr/>
            </a:pPr>
            <a:endParaRPr lang="en-US" sz="2400" b="1" dirty="0" smtClean="0">
              <a:solidFill>
                <a:srgbClr val="FFFFFF"/>
              </a:solidFill>
            </a:endParaRPr>
          </a:p>
          <a:p>
            <a:pPr lvl="0">
              <a:defRPr/>
            </a:pPr>
            <a:r>
              <a:rPr lang="en-US" sz="3400" b="1" dirty="0" smtClean="0">
                <a:solidFill>
                  <a:srgbClr val="FFFFFF"/>
                </a:solidFill>
              </a:rPr>
              <a:t>The Case of Jennifer DiBrienza</a:t>
            </a:r>
            <a:br>
              <a:rPr lang="en-US" sz="3400" b="1" dirty="0" smtClean="0">
                <a:solidFill>
                  <a:srgbClr val="FFFFFF"/>
                </a:solidFill>
              </a:rPr>
            </a:br>
            <a:r>
              <a:rPr lang="en-US" sz="3400" b="1" dirty="0" smtClean="0">
                <a:solidFill>
                  <a:srgbClr val="FFFFFF"/>
                </a:solidFill>
              </a:rPr>
              <a:t>and the Addition Strings Task </a:t>
            </a:r>
          </a:p>
          <a:p>
            <a:r>
              <a:rPr lang="en-US" sz="3400" b="1" dirty="0" smtClean="0">
                <a:solidFill>
                  <a:srgbClr val="FFFFFF"/>
                </a:solidFill>
                <a:cs typeface="Verdana"/>
              </a:rPr>
              <a:t>Grade 1</a:t>
            </a:r>
          </a:p>
        </p:txBody>
      </p:sp>
    </p:spTree>
    <p:extLst>
      <p:ext uri="{BB962C8B-B14F-4D97-AF65-F5344CB8AC3E}">
        <p14:creationId xmlns:p14="http://schemas.microsoft.com/office/powerpoint/2010/main" val="272467982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2219" y="136987"/>
            <a:ext cx="8068311" cy="993772"/>
          </a:xfrm>
        </p:spPr>
        <p:txBody>
          <a:bodyPr>
            <a:noAutofit/>
          </a:bodyPr>
          <a:lstStyle/>
          <a:p>
            <a:r>
              <a:rPr lang="en-US" sz="3200" dirty="0" smtClean="0"/>
              <a:t>Classroom Context for the Video Segment</a:t>
            </a:r>
            <a:endParaRPr lang="en-US" sz="3200" dirty="0"/>
          </a:p>
        </p:txBody>
      </p:sp>
      <p:sp>
        <p:nvSpPr>
          <p:cNvPr id="3" name="Content Placeholder 2"/>
          <p:cNvSpPr>
            <a:spLocks noGrp="1"/>
          </p:cNvSpPr>
          <p:nvPr>
            <p:ph idx="1"/>
          </p:nvPr>
        </p:nvSpPr>
        <p:spPr>
          <a:xfrm>
            <a:off x="1164288" y="1222333"/>
            <a:ext cx="7802794" cy="4643141"/>
          </a:xfrm>
          <a:solidFill>
            <a:schemeClr val="accent5">
              <a:lumMod val="20000"/>
              <a:lumOff val="80000"/>
            </a:schemeClr>
          </a:solidFill>
        </p:spPr>
        <p:txBody>
          <a:bodyPr>
            <a:noAutofit/>
          </a:bodyPr>
          <a:lstStyle/>
          <a:p>
            <a:pPr marL="0" indent="0" defTabSz="463550">
              <a:spcAft>
                <a:spcPts val="600"/>
              </a:spcAft>
              <a:buNone/>
              <a:tabLst>
                <a:tab pos="1538288" algn="l"/>
              </a:tabLst>
            </a:pPr>
            <a:r>
              <a:rPr lang="en-US" dirty="0">
                <a:cs typeface="Verdana"/>
              </a:rPr>
              <a:t>Teacher:	Jennifer DiBrienza</a:t>
            </a:r>
            <a:endParaRPr lang="en-US" dirty="0" smtClean="0">
              <a:cs typeface="Verdana"/>
            </a:endParaRPr>
          </a:p>
          <a:p>
            <a:pPr marL="0" indent="0" defTabSz="463550">
              <a:spcAft>
                <a:spcPts val="600"/>
              </a:spcAft>
              <a:buNone/>
              <a:tabLst>
                <a:tab pos="1538288" algn="l"/>
              </a:tabLst>
            </a:pPr>
            <a:r>
              <a:rPr lang="en-US" dirty="0" smtClean="0">
                <a:cs typeface="Verdana"/>
              </a:rPr>
              <a:t>Grade:	1</a:t>
            </a:r>
          </a:p>
          <a:p>
            <a:pPr marL="0" indent="0" defTabSz="463550">
              <a:spcAft>
                <a:spcPts val="600"/>
              </a:spcAft>
              <a:buNone/>
              <a:tabLst>
                <a:tab pos="1538288" algn="l"/>
              </a:tabLst>
            </a:pPr>
            <a:r>
              <a:rPr lang="en-US" dirty="0" smtClean="0">
                <a:cs typeface="Verdana"/>
              </a:rPr>
              <a:t>School:	PS 116</a:t>
            </a:r>
          </a:p>
          <a:p>
            <a:pPr marL="0" indent="0" defTabSz="463550">
              <a:spcAft>
                <a:spcPts val="600"/>
              </a:spcAft>
              <a:buNone/>
              <a:tabLst>
                <a:tab pos="1538288" algn="l"/>
              </a:tabLst>
            </a:pPr>
            <a:r>
              <a:rPr lang="en-US" dirty="0" smtClean="0">
                <a:cs typeface="Verdana"/>
              </a:rPr>
              <a:t>District:	New York Community School District 2</a:t>
            </a:r>
          </a:p>
          <a:p>
            <a:pPr marL="0" indent="0" defTabSz="463550">
              <a:spcAft>
                <a:spcPts val="600"/>
              </a:spcAft>
              <a:buNone/>
              <a:tabLst>
                <a:tab pos="1377950" algn="l"/>
              </a:tabLst>
            </a:pPr>
            <a:r>
              <a:rPr lang="en-US" dirty="0" smtClean="0">
                <a:cs typeface="Verdana"/>
              </a:rPr>
              <a:t>The students are seated in a large circle on the classroom rug. The teacher poses a sequence of addition equations for the students to solve. The students share their strategies and discuss “what they notice” about the equations and the answers. </a:t>
            </a:r>
            <a:r>
              <a:rPr lang="en-US" dirty="0" smtClean="0">
                <a:latin typeface="Verdana"/>
                <a:cs typeface="Verdana"/>
              </a:rPr>
              <a:t>	</a:t>
            </a:r>
          </a:p>
          <a:p>
            <a:pPr marL="0" indent="0">
              <a:spcAft>
                <a:spcPts val="600"/>
              </a:spcAft>
              <a:buNone/>
            </a:pPr>
            <a:endParaRPr lang="en-US" dirty="0"/>
          </a:p>
        </p:txBody>
      </p:sp>
    </p:spTree>
    <p:extLst>
      <p:ext uri="{BB962C8B-B14F-4D97-AF65-F5344CB8AC3E}">
        <p14:creationId xmlns:p14="http://schemas.microsoft.com/office/powerpoint/2010/main" val="579178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2897" y="274638"/>
            <a:ext cx="7940502" cy="726421"/>
          </a:xfrm>
        </p:spPr>
        <p:txBody>
          <a:bodyPr>
            <a:normAutofit/>
          </a:bodyPr>
          <a:lstStyle/>
          <a:p>
            <a:r>
              <a:rPr lang="en-US" sz="3200" dirty="0" smtClean="0"/>
              <a:t>Lens for Watching the Video: Viewing #1</a:t>
            </a:r>
            <a:endParaRPr lang="en-US" sz="3200" dirty="0"/>
          </a:p>
        </p:txBody>
      </p:sp>
      <p:sp>
        <p:nvSpPr>
          <p:cNvPr id="3" name="Content Placeholder 2"/>
          <p:cNvSpPr>
            <a:spLocks noGrp="1"/>
          </p:cNvSpPr>
          <p:nvPr>
            <p:ph idx="1"/>
          </p:nvPr>
        </p:nvSpPr>
        <p:spPr>
          <a:xfrm>
            <a:off x="1225175" y="1374589"/>
            <a:ext cx="7712823" cy="3104501"/>
          </a:xfrm>
          <a:noFill/>
        </p:spPr>
        <p:txBody>
          <a:bodyPr>
            <a:noAutofit/>
          </a:bodyPr>
          <a:lstStyle/>
          <a:p>
            <a:pPr marL="0" indent="0">
              <a:spcAft>
                <a:spcPts val="1200"/>
              </a:spcAft>
              <a:buNone/>
            </a:pPr>
            <a:r>
              <a:rPr lang="en-US" b="1" i="1" dirty="0" smtClean="0">
                <a:solidFill>
                  <a:srgbClr val="000000"/>
                </a:solidFill>
                <a:cs typeface="Verdana"/>
              </a:rPr>
              <a:t>As you watch the video </a:t>
            </a:r>
          </a:p>
          <a:p>
            <a:pPr marL="573088" indent="-344488">
              <a:spcAft>
                <a:spcPts val="1200"/>
              </a:spcAft>
            </a:pPr>
            <a:r>
              <a:rPr lang="en-US" dirty="0" smtClean="0">
                <a:solidFill>
                  <a:srgbClr val="000000"/>
                </a:solidFill>
                <a:cs typeface="Verdana"/>
              </a:rPr>
              <a:t>Make note of what the teacher does to support student learning of mathematics, and</a:t>
            </a:r>
          </a:p>
          <a:p>
            <a:pPr marL="573088" indent="-344488">
              <a:spcAft>
                <a:spcPts val="1200"/>
              </a:spcAft>
            </a:pPr>
            <a:r>
              <a:rPr lang="en-US" dirty="0" smtClean="0">
                <a:solidFill>
                  <a:srgbClr val="000000"/>
                </a:solidFill>
                <a:cs typeface="Verdana"/>
              </a:rPr>
              <a:t>Identify the mathematical insights that surfaced for students.</a:t>
            </a:r>
          </a:p>
        </p:txBody>
      </p:sp>
    </p:spTree>
    <p:extLst>
      <p:ext uri="{BB962C8B-B14F-4D97-AF65-F5344CB8AC3E}">
        <p14:creationId xmlns:p14="http://schemas.microsoft.com/office/powerpoint/2010/main" val="297773663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7353" y="273973"/>
            <a:ext cx="7940502" cy="895576"/>
          </a:xfrm>
        </p:spPr>
        <p:txBody>
          <a:bodyPr>
            <a:normAutofit/>
          </a:bodyPr>
          <a:lstStyle/>
          <a:p>
            <a:r>
              <a:rPr lang="en-US" sz="3200" dirty="0" smtClean="0"/>
              <a:t>Student Learning of Mathematics</a:t>
            </a:r>
            <a:endParaRPr lang="en-US" sz="3200" dirty="0"/>
          </a:p>
        </p:txBody>
      </p:sp>
      <p:sp>
        <p:nvSpPr>
          <p:cNvPr id="3" name="Content Placeholder 2"/>
          <p:cNvSpPr>
            <a:spLocks noGrp="1"/>
          </p:cNvSpPr>
          <p:nvPr>
            <p:ph idx="1"/>
          </p:nvPr>
        </p:nvSpPr>
        <p:spPr>
          <a:xfrm>
            <a:off x="1037353" y="1268410"/>
            <a:ext cx="8031942" cy="4857754"/>
          </a:xfrm>
        </p:spPr>
        <p:txBody>
          <a:bodyPr>
            <a:noAutofit/>
          </a:bodyPr>
          <a:lstStyle/>
          <a:p>
            <a:pPr marL="0" indent="0">
              <a:spcAft>
                <a:spcPts val="600"/>
              </a:spcAft>
              <a:buNone/>
            </a:pPr>
            <a:r>
              <a:rPr lang="en-US" dirty="0" smtClean="0">
                <a:solidFill>
                  <a:srgbClr val="000000"/>
                </a:solidFill>
                <a:cs typeface="Verdana"/>
              </a:rPr>
              <a:t>In small groups, discuss the following:</a:t>
            </a:r>
          </a:p>
          <a:p>
            <a:pPr marL="400050" indent="-400050">
              <a:spcAft>
                <a:spcPts val="600"/>
              </a:spcAft>
              <a:buFont typeface="+mj-lt"/>
              <a:buAutoNum type="arabicPeriod"/>
            </a:pPr>
            <a:r>
              <a:rPr lang="en-US" dirty="0" smtClean="0">
                <a:solidFill>
                  <a:srgbClr val="000000"/>
                </a:solidFill>
                <a:cs typeface="Verdana"/>
              </a:rPr>
              <a:t>Identify mathematical insights that surfaced </a:t>
            </a:r>
            <a:br>
              <a:rPr lang="en-US" dirty="0" smtClean="0">
                <a:solidFill>
                  <a:srgbClr val="000000"/>
                </a:solidFill>
                <a:cs typeface="Verdana"/>
              </a:rPr>
            </a:br>
            <a:r>
              <a:rPr lang="en-US" dirty="0" smtClean="0">
                <a:solidFill>
                  <a:srgbClr val="000000"/>
                </a:solidFill>
                <a:cs typeface="Verdana"/>
              </a:rPr>
              <a:t>for students.</a:t>
            </a:r>
          </a:p>
          <a:p>
            <a:pPr marL="400050" indent="-400050">
              <a:spcAft>
                <a:spcPts val="600"/>
              </a:spcAft>
              <a:buFont typeface="+mj-lt"/>
              <a:buAutoNum type="arabicPeriod"/>
            </a:pPr>
            <a:r>
              <a:rPr lang="en-US" dirty="0">
                <a:solidFill>
                  <a:srgbClr val="000000"/>
                </a:solidFill>
                <a:cs typeface="Verdana"/>
              </a:rPr>
              <a:t>Summarize ways the teacher engaged students in the mathematical practices: SMP 7 </a:t>
            </a:r>
            <a:r>
              <a:rPr lang="en-US" dirty="0" smtClean="0">
                <a:solidFill>
                  <a:srgbClr val="000000"/>
                </a:solidFill>
                <a:cs typeface="Verdana"/>
              </a:rPr>
              <a:t>and SMP 8</a:t>
            </a:r>
            <a:r>
              <a:rPr lang="en-US" dirty="0">
                <a:solidFill>
                  <a:srgbClr val="000000"/>
                </a:solidFill>
                <a:cs typeface="Verdana"/>
              </a:rPr>
              <a:t>.</a:t>
            </a:r>
            <a:endParaRPr lang="en-US" dirty="0"/>
          </a:p>
          <a:p>
            <a:pPr marL="400050" indent="-400050">
              <a:spcAft>
                <a:spcPts val="600"/>
              </a:spcAft>
              <a:buFont typeface="+mj-lt"/>
              <a:buAutoNum type="arabicPeriod"/>
            </a:pPr>
            <a:r>
              <a:rPr lang="en-US" dirty="0" smtClean="0">
                <a:solidFill>
                  <a:srgbClr val="000000"/>
                </a:solidFill>
                <a:cs typeface="Verdana"/>
              </a:rPr>
              <a:t>Summarize ways the teacher advanced student understanding toward the content</a:t>
            </a:r>
            <a:r>
              <a:rPr lang="en-US" dirty="0">
                <a:solidFill>
                  <a:srgbClr val="000000"/>
                </a:solidFill>
                <a:cs typeface="Verdana"/>
              </a:rPr>
              <a:t> </a:t>
            </a:r>
            <a:r>
              <a:rPr lang="en-US" dirty="0" smtClean="0">
                <a:solidFill>
                  <a:srgbClr val="000000"/>
                </a:solidFill>
                <a:cs typeface="Verdana"/>
              </a:rPr>
              <a:t>standards: 1.NBT.C.4 and 1.NBT.C.5.</a:t>
            </a:r>
          </a:p>
        </p:txBody>
      </p:sp>
    </p:spTree>
    <p:extLst>
      <p:ext uri="{BB962C8B-B14F-4D97-AF65-F5344CB8AC3E}">
        <p14:creationId xmlns:p14="http://schemas.microsoft.com/office/powerpoint/2010/main" val="352071089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66483"/>
            <a:ext cx="7940502" cy="895576"/>
          </a:xfrm>
        </p:spPr>
        <p:txBody>
          <a:bodyPr>
            <a:normAutofit/>
          </a:bodyPr>
          <a:lstStyle/>
          <a:p>
            <a:r>
              <a:rPr lang="en-US" dirty="0" smtClean="0"/>
              <a:t>Teacher Actions</a:t>
            </a:r>
            <a:endParaRPr lang="en-US" dirty="0"/>
          </a:p>
        </p:txBody>
      </p:sp>
      <p:sp>
        <p:nvSpPr>
          <p:cNvPr id="3" name="Content Placeholder 2"/>
          <p:cNvSpPr>
            <a:spLocks noGrp="1"/>
          </p:cNvSpPr>
          <p:nvPr>
            <p:ph idx="1"/>
          </p:nvPr>
        </p:nvSpPr>
        <p:spPr>
          <a:xfrm>
            <a:off x="1646025" y="1305464"/>
            <a:ext cx="7111518" cy="3675530"/>
          </a:xfrm>
        </p:spPr>
        <p:txBody>
          <a:bodyPr>
            <a:noAutofit/>
          </a:bodyPr>
          <a:lstStyle/>
          <a:p>
            <a:pPr marL="0" indent="0">
              <a:lnSpc>
                <a:spcPct val="110000"/>
              </a:lnSpc>
              <a:spcAft>
                <a:spcPts val="600"/>
              </a:spcAft>
              <a:buNone/>
            </a:pPr>
            <a:r>
              <a:rPr lang="en-US" dirty="0" smtClean="0">
                <a:solidFill>
                  <a:srgbClr val="000000"/>
                </a:solidFill>
                <a:cs typeface="Verdana"/>
              </a:rPr>
              <a:t>As you reflect on the teacher actions that supported student learning in this lesson, which </a:t>
            </a:r>
            <a:r>
              <a:rPr lang="en-US" b="1" i="1" dirty="0" smtClean="0">
                <a:solidFill>
                  <a:srgbClr val="000000"/>
                </a:solidFill>
                <a:cs typeface="Verdana"/>
              </a:rPr>
              <a:t>Effective </a:t>
            </a:r>
            <a:r>
              <a:rPr lang="en-US" b="1" i="1" dirty="0">
                <a:solidFill>
                  <a:srgbClr val="000000"/>
                </a:solidFill>
                <a:cs typeface="Verdana"/>
              </a:rPr>
              <a:t>Mathematics Teaching Practices </a:t>
            </a:r>
            <a:r>
              <a:rPr lang="en-US" dirty="0" smtClean="0">
                <a:solidFill>
                  <a:srgbClr val="000000"/>
                </a:solidFill>
                <a:cs typeface="Verdana"/>
              </a:rPr>
              <a:t>did you notice the teacher using?</a:t>
            </a:r>
          </a:p>
        </p:txBody>
      </p:sp>
    </p:spTree>
    <p:extLst>
      <p:ext uri="{BB962C8B-B14F-4D97-AF65-F5344CB8AC3E}">
        <p14:creationId xmlns:p14="http://schemas.microsoft.com/office/powerpoint/2010/main" val="36220120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4874"/>
            <a:ext cx="7940502" cy="681597"/>
          </a:xfrm>
        </p:spPr>
        <p:txBody>
          <a:bodyPr>
            <a:normAutofit/>
          </a:bodyPr>
          <a:lstStyle/>
          <a:p>
            <a:r>
              <a:rPr lang="en-US" sz="3200" dirty="0" smtClean="0"/>
              <a:t>Effective Mathematics Teaching Practices</a:t>
            </a:r>
            <a:endParaRPr lang="en-US" sz="3200" dirty="0"/>
          </a:p>
        </p:txBody>
      </p:sp>
      <p:sp>
        <p:nvSpPr>
          <p:cNvPr id="3" name="Content Placeholder 2"/>
          <p:cNvSpPr>
            <a:spLocks noGrp="1"/>
          </p:cNvSpPr>
          <p:nvPr>
            <p:ph idx="1"/>
          </p:nvPr>
        </p:nvSpPr>
        <p:spPr>
          <a:xfrm>
            <a:off x="1172992" y="1074174"/>
            <a:ext cx="7866526" cy="4946420"/>
          </a:xfrm>
        </p:spPr>
        <p:txBody>
          <a:bodyPr>
            <a:noAutofit/>
          </a:bodyPr>
          <a:lstStyle/>
          <a:p>
            <a:pPr marL="409575" lvl="0" indent="-409575">
              <a:spcAft>
                <a:spcPts val="600"/>
              </a:spcAft>
              <a:buFont typeface="+mj-lt"/>
              <a:buAutoNum type="arabicPeriod"/>
            </a:pPr>
            <a:r>
              <a:rPr lang="en-US" sz="2500" dirty="0">
                <a:solidFill>
                  <a:srgbClr val="000000"/>
                </a:solidFill>
                <a:cs typeface="Verdana"/>
              </a:rPr>
              <a:t>Establish mathematics goals to focus learning.</a:t>
            </a:r>
          </a:p>
          <a:p>
            <a:pPr marL="409575" lvl="0" indent="-409575">
              <a:spcAft>
                <a:spcPts val="600"/>
              </a:spcAft>
              <a:buFont typeface="+mj-lt"/>
              <a:buAutoNum type="arabicPeriod"/>
            </a:pPr>
            <a:r>
              <a:rPr lang="en-US" sz="2500" dirty="0">
                <a:solidFill>
                  <a:srgbClr val="000000"/>
                </a:solidFill>
                <a:cs typeface="Verdana"/>
              </a:rPr>
              <a:t>Implement tasks that promote reasoning </a:t>
            </a:r>
            <a:r>
              <a:rPr lang="en-US" sz="2500" dirty="0" smtClean="0">
                <a:solidFill>
                  <a:srgbClr val="000000"/>
                </a:solidFill>
                <a:cs typeface="Verdana"/>
              </a:rPr>
              <a:t>and problem </a:t>
            </a:r>
            <a:r>
              <a:rPr lang="en-US" sz="2500" dirty="0">
                <a:solidFill>
                  <a:srgbClr val="000000"/>
                </a:solidFill>
                <a:cs typeface="Verdana"/>
              </a:rPr>
              <a:t>solving. </a:t>
            </a:r>
          </a:p>
          <a:p>
            <a:pPr marL="409575" lvl="0" indent="-409575">
              <a:spcAft>
                <a:spcPts val="600"/>
              </a:spcAft>
              <a:buFont typeface="+mj-lt"/>
              <a:buAutoNum type="arabicPeriod"/>
            </a:pPr>
            <a:r>
              <a:rPr lang="en-US" sz="2500" dirty="0">
                <a:solidFill>
                  <a:srgbClr val="000000"/>
                </a:solidFill>
                <a:cs typeface="Verdana"/>
              </a:rPr>
              <a:t>Use and connect mathematical representations.</a:t>
            </a:r>
          </a:p>
          <a:p>
            <a:pPr marL="409575" lvl="0" indent="-409575">
              <a:spcAft>
                <a:spcPts val="600"/>
              </a:spcAft>
              <a:buFont typeface="+mj-lt"/>
              <a:buAutoNum type="arabicPeriod"/>
            </a:pPr>
            <a:r>
              <a:rPr lang="en-US" sz="2500" dirty="0">
                <a:solidFill>
                  <a:srgbClr val="000000"/>
                </a:solidFill>
                <a:cs typeface="Verdana"/>
              </a:rPr>
              <a:t>Facilitate meaningful mathematical discourse</a:t>
            </a:r>
            <a:r>
              <a:rPr lang="en-US" sz="2500" i="1" dirty="0">
                <a:solidFill>
                  <a:srgbClr val="000000"/>
                </a:solidFill>
                <a:cs typeface="Verdana"/>
              </a:rPr>
              <a:t>. </a:t>
            </a:r>
          </a:p>
          <a:p>
            <a:pPr marL="409575" lvl="0" indent="-409575">
              <a:spcAft>
                <a:spcPts val="600"/>
              </a:spcAft>
              <a:buFont typeface="+mj-lt"/>
              <a:buAutoNum type="arabicPeriod"/>
            </a:pPr>
            <a:r>
              <a:rPr lang="en-US" sz="2500" dirty="0">
                <a:solidFill>
                  <a:srgbClr val="000000"/>
                </a:solidFill>
                <a:cs typeface="Verdana"/>
              </a:rPr>
              <a:t>Pose purposeful questions.</a:t>
            </a:r>
          </a:p>
          <a:p>
            <a:pPr marL="409575" lvl="0" indent="-409575">
              <a:spcAft>
                <a:spcPts val="600"/>
              </a:spcAft>
              <a:buFont typeface="+mj-lt"/>
              <a:buAutoNum type="arabicPeriod"/>
            </a:pPr>
            <a:r>
              <a:rPr lang="en-US" sz="2500" dirty="0">
                <a:solidFill>
                  <a:srgbClr val="000000"/>
                </a:solidFill>
                <a:cs typeface="Verdana"/>
              </a:rPr>
              <a:t>Build procedural </a:t>
            </a:r>
            <a:r>
              <a:rPr lang="en-US" sz="2500" spc="-40" dirty="0">
                <a:solidFill>
                  <a:srgbClr val="000000"/>
                </a:solidFill>
                <a:cs typeface="Verdana"/>
              </a:rPr>
              <a:t>fluency</a:t>
            </a:r>
            <a:r>
              <a:rPr lang="en-US" sz="2500" dirty="0">
                <a:solidFill>
                  <a:srgbClr val="000000"/>
                </a:solidFill>
                <a:cs typeface="Verdana"/>
              </a:rPr>
              <a:t> </a:t>
            </a:r>
            <a:r>
              <a:rPr lang="en-US" sz="2500" spc="-40" dirty="0">
                <a:solidFill>
                  <a:srgbClr val="000000"/>
                </a:solidFill>
                <a:cs typeface="Verdana"/>
              </a:rPr>
              <a:t>from </a:t>
            </a:r>
            <a:r>
              <a:rPr lang="en-US" sz="2500" spc="-40" dirty="0" smtClean="0">
                <a:solidFill>
                  <a:srgbClr val="000000"/>
                </a:solidFill>
                <a:cs typeface="Verdana"/>
              </a:rPr>
              <a:t>conceptual understanding</a:t>
            </a:r>
            <a:r>
              <a:rPr lang="en-US" sz="2500" spc="-40" dirty="0">
                <a:solidFill>
                  <a:srgbClr val="000000"/>
                </a:solidFill>
                <a:cs typeface="Verdana"/>
              </a:rPr>
              <a:t>.</a:t>
            </a:r>
          </a:p>
          <a:p>
            <a:pPr marL="409575" lvl="0" indent="-409575">
              <a:spcAft>
                <a:spcPts val="600"/>
              </a:spcAft>
              <a:buFont typeface="+mj-lt"/>
              <a:buAutoNum type="arabicPeriod"/>
            </a:pPr>
            <a:r>
              <a:rPr lang="en-US" sz="2500" spc="-50" dirty="0">
                <a:solidFill>
                  <a:srgbClr val="000000"/>
                </a:solidFill>
                <a:cs typeface="Verdana"/>
              </a:rPr>
              <a:t>Support</a:t>
            </a:r>
            <a:r>
              <a:rPr lang="en-US" sz="2500" dirty="0">
                <a:solidFill>
                  <a:srgbClr val="000000"/>
                </a:solidFill>
                <a:cs typeface="Verdana"/>
              </a:rPr>
              <a:t> productive struggle in </a:t>
            </a:r>
            <a:r>
              <a:rPr lang="en-US" sz="2500" spc="-20" dirty="0" smtClean="0">
                <a:solidFill>
                  <a:srgbClr val="000000"/>
                </a:solidFill>
                <a:cs typeface="Verdana"/>
              </a:rPr>
              <a:t>learning</a:t>
            </a:r>
            <a:r>
              <a:rPr lang="en-US" sz="2500" dirty="0" smtClean="0">
                <a:solidFill>
                  <a:srgbClr val="000000"/>
                </a:solidFill>
                <a:cs typeface="Verdana"/>
              </a:rPr>
              <a:t> </a:t>
            </a:r>
            <a:r>
              <a:rPr lang="en-US" sz="2500" spc="-50" dirty="0" smtClean="0">
                <a:solidFill>
                  <a:srgbClr val="000000"/>
                </a:solidFill>
                <a:cs typeface="Verdana"/>
              </a:rPr>
              <a:t>mathematics</a:t>
            </a:r>
            <a:r>
              <a:rPr lang="en-US" sz="2500" dirty="0" smtClean="0">
                <a:solidFill>
                  <a:srgbClr val="000000"/>
                </a:solidFill>
                <a:cs typeface="Verdana"/>
              </a:rPr>
              <a:t>.</a:t>
            </a:r>
            <a:endParaRPr lang="en-US" sz="2500" dirty="0">
              <a:solidFill>
                <a:srgbClr val="000000"/>
              </a:solidFill>
              <a:cs typeface="Verdana"/>
            </a:endParaRPr>
          </a:p>
          <a:p>
            <a:pPr marL="409575" lvl="0" indent="-409575">
              <a:spcAft>
                <a:spcPts val="600"/>
              </a:spcAft>
              <a:buFont typeface="+mj-lt"/>
              <a:buAutoNum type="arabicPeriod"/>
            </a:pPr>
            <a:r>
              <a:rPr lang="en-US" sz="2500" dirty="0">
                <a:solidFill>
                  <a:srgbClr val="000000"/>
                </a:solidFill>
                <a:cs typeface="Verdana"/>
              </a:rPr>
              <a:t>Elicit and use evidence of student thinking</a:t>
            </a:r>
            <a:r>
              <a:rPr lang="en-US" sz="2500" dirty="0" smtClean="0">
                <a:solidFill>
                  <a:srgbClr val="000000"/>
                </a:solidFill>
                <a:cs typeface="Verdana"/>
              </a:rPr>
              <a:t>.</a:t>
            </a:r>
            <a:endParaRPr lang="en-US" sz="2500" dirty="0">
              <a:solidFill>
                <a:srgbClr val="000000"/>
              </a:solidFill>
              <a:cs typeface="Verdana"/>
            </a:endParaRPr>
          </a:p>
        </p:txBody>
      </p:sp>
      <p:sp>
        <p:nvSpPr>
          <p:cNvPr id="4" name="TextBox 3"/>
          <p:cNvSpPr txBox="1"/>
          <p:nvPr/>
        </p:nvSpPr>
        <p:spPr>
          <a:xfrm>
            <a:off x="99073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92896152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t">
            <a:noAutofit/>
          </a:bodyPr>
          <a:lstStyle/>
          <a:p>
            <a:pPr algn="ctr"/>
            <a:endParaRPr lang="en-US" sz="1200" i="1" dirty="0" smtClean="0">
              <a:solidFill>
                <a:schemeClr val="bg1"/>
              </a:solidFill>
              <a:cs typeface="Verdana"/>
            </a:endParaRPr>
          </a:p>
          <a:p>
            <a:pPr algn="ctr"/>
            <a:r>
              <a:rPr lang="en-US" sz="3400" i="1" dirty="0" smtClean="0">
                <a:solidFill>
                  <a:schemeClr val="bg1"/>
                </a:solidFill>
                <a:cs typeface="Verdana"/>
              </a:rPr>
              <a:t>Effective Mathematics Teaching Practice</a:t>
            </a:r>
          </a:p>
          <a:p>
            <a:pPr algn="ctr"/>
            <a:endParaRPr lang="en-US" sz="1800" dirty="0">
              <a:solidFill>
                <a:schemeClr val="bg1"/>
              </a:solidFill>
              <a:cs typeface="Verdana"/>
            </a:endParaRPr>
          </a:p>
          <a:p>
            <a:pPr algn="ctr"/>
            <a:r>
              <a:rPr lang="en-US" sz="3600" dirty="0" smtClean="0">
                <a:solidFill>
                  <a:schemeClr val="bg1"/>
                </a:solidFill>
                <a:cs typeface="Verdana"/>
              </a:rPr>
              <a:t> </a:t>
            </a:r>
            <a:r>
              <a:rPr lang="en-US" sz="3600" b="1" dirty="0">
                <a:solidFill>
                  <a:schemeClr val="bg1"/>
                </a:solidFill>
                <a:cs typeface="Verdana"/>
              </a:rPr>
              <a:t>Build Procedural </a:t>
            </a:r>
            <a:r>
              <a:rPr lang="en-US" sz="3600" b="1" spc="-40" dirty="0">
                <a:solidFill>
                  <a:schemeClr val="bg1"/>
                </a:solidFill>
                <a:cs typeface="Verdana"/>
              </a:rPr>
              <a:t>Fluency</a:t>
            </a:r>
            <a:r>
              <a:rPr lang="en-US" sz="3600" b="1" dirty="0">
                <a:solidFill>
                  <a:schemeClr val="bg1"/>
                </a:solidFill>
                <a:cs typeface="Verdana"/>
              </a:rPr>
              <a:t> </a:t>
            </a:r>
            <a:r>
              <a:rPr lang="en-US" sz="3600" b="1" spc="-40" dirty="0">
                <a:solidFill>
                  <a:schemeClr val="bg1"/>
                </a:solidFill>
                <a:cs typeface="Verdana"/>
              </a:rPr>
              <a:t>from </a:t>
            </a:r>
            <a:r>
              <a:rPr lang="en-US" sz="3600" b="1" spc="-40" dirty="0" smtClean="0">
                <a:solidFill>
                  <a:schemeClr val="bg1"/>
                </a:solidFill>
                <a:cs typeface="Verdana"/>
              </a:rPr>
              <a:t/>
            </a:r>
            <a:br>
              <a:rPr lang="en-US" sz="3600" b="1" spc="-40" dirty="0" smtClean="0">
                <a:solidFill>
                  <a:schemeClr val="bg1"/>
                </a:solidFill>
                <a:cs typeface="Verdana"/>
              </a:rPr>
            </a:br>
            <a:r>
              <a:rPr lang="en-US" sz="3600" b="1" spc="-40" dirty="0" smtClean="0">
                <a:solidFill>
                  <a:schemeClr val="bg1"/>
                </a:solidFill>
                <a:cs typeface="Verdana"/>
              </a:rPr>
              <a:t>Conceptual </a:t>
            </a:r>
            <a:r>
              <a:rPr lang="en-US" sz="3600" b="1" spc="-40" dirty="0">
                <a:solidFill>
                  <a:schemeClr val="bg1"/>
                </a:solidFill>
                <a:cs typeface="Verdana"/>
              </a:rPr>
              <a:t>Understanding</a:t>
            </a:r>
            <a:r>
              <a:rPr lang="en-US" sz="3600" b="1" dirty="0">
                <a:solidFill>
                  <a:schemeClr val="bg1"/>
                </a:solidFill>
                <a:cs typeface="Verdana"/>
              </a:rPr>
              <a:t> </a:t>
            </a:r>
            <a:endParaRPr lang="en-US" sz="3600" b="1" dirty="0">
              <a:solidFill>
                <a:schemeClr val="bg1"/>
              </a:solidFill>
            </a:endParaRPr>
          </a:p>
        </p:txBody>
      </p:sp>
    </p:spTree>
    <p:extLst>
      <p:ext uri="{BB962C8B-B14F-4D97-AF65-F5344CB8AC3E}">
        <p14:creationId xmlns:p14="http://schemas.microsoft.com/office/powerpoint/2010/main" val="27964568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67880"/>
            <a:ext cx="7940502" cy="1324068"/>
          </a:xfrm>
        </p:spPr>
        <p:txBody>
          <a:bodyPr>
            <a:noAutofit/>
          </a:bodyPr>
          <a:lstStyle/>
          <a:p>
            <a:pPr>
              <a:lnSpc>
                <a:spcPct val="90000"/>
              </a:lnSpc>
            </a:pPr>
            <a:r>
              <a:rPr lang="en-US" sz="3200" dirty="0" smtClean="0">
                <a:solidFill>
                  <a:srgbClr val="000000"/>
                </a:solidFill>
                <a:cs typeface="Verdana"/>
              </a:rPr>
              <a:t>Teaching Practice Focus: Build Procedural </a:t>
            </a:r>
            <a:r>
              <a:rPr lang="en-US" sz="3200" spc="-40" dirty="0" smtClean="0">
                <a:solidFill>
                  <a:srgbClr val="000000"/>
                </a:solidFill>
                <a:cs typeface="Verdana"/>
              </a:rPr>
              <a:t>Fluency</a:t>
            </a:r>
            <a:r>
              <a:rPr lang="en-US" sz="3200" dirty="0" smtClean="0">
                <a:solidFill>
                  <a:srgbClr val="000000"/>
                </a:solidFill>
                <a:cs typeface="Verdana"/>
              </a:rPr>
              <a:t> </a:t>
            </a:r>
            <a:r>
              <a:rPr lang="en-US" sz="3200" spc="-40" dirty="0" smtClean="0">
                <a:solidFill>
                  <a:srgbClr val="000000"/>
                </a:solidFill>
                <a:cs typeface="Verdana"/>
              </a:rPr>
              <a:t>from Conceptual Understanding</a:t>
            </a:r>
            <a:r>
              <a:rPr lang="en-US" sz="3200" dirty="0" smtClean="0">
                <a:solidFill>
                  <a:srgbClr val="000000"/>
                </a:solidFill>
                <a:cs typeface="Verdana"/>
              </a:rPr>
              <a:t> </a:t>
            </a:r>
            <a:endParaRPr lang="en-US" sz="3200" dirty="0"/>
          </a:p>
        </p:txBody>
      </p:sp>
      <p:sp>
        <p:nvSpPr>
          <p:cNvPr id="4" name="Content Placeholder 10"/>
          <p:cNvSpPr>
            <a:spLocks noGrp="1"/>
          </p:cNvSpPr>
          <p:nvPr>
            <p:ph idx="1"/>
          </p:nvPr>
        </p:nvSpPr>
        <p:spPr>
          <a:xfrm>
            <a:off x="952760" y="1373719"/>
            <a:ext cx="8123382" cy="4407650"/>
          </a:xfrm>
          <a:solidFill>
            <a:srgbClr val="DBEEF4"/>
          </a:solidFill>
        </p:spPr>
        <p:txBody>
          <a:bodyPr>
            <a:noAutofit/>
          </a:bodyPr>
          <a:lstStyle/>
          <a:p>
            <a:pPr marL="0" indent="0">
              <a:buNone/>
            </a:pPr>
            <a:endParaRPr lang="en-US" sz="1000" dirty="0" smtClean="0"/>
          </a:p>
          <a:p>
            <a:pPr marL="0" indent="0">
              <a:spcAft>
                <a:spcPts val="1200"/>
              </a:spcAft>
              <a:buNone/>
            </a:pPr>
            <a:r>
              <a:rPr lang="en-US" sz="2600" dirty="0" smtClean="0"/>
              <a:t>Effective teaching of mathematics</a:t>
            </a:r>
            <a:endParaRPr lang="en-US" sz="2600" dirty="0"/>
          </a:p>
          <a:p>
            <a:pPr marL="284163" indent="-284163">
              <a:spcAft>
                <a:spcPts val="1200"/>
              </a:spcAft>
            </a:pPr>
            <a:r>
              <a:rPr lang="en-US" sz="2600" dirty="0" smtClean="0"/>
              <a:t>builds on a foundation of conceptual understanding; </a:t>
            </a:r>
          </a:p>
          <a:p>
            <a:pPr marL="284163" indent="-284163">
              <a:spcAft>
                <a:spcPts val="1200"/>
              </a:spcAft>
            </a:pPr>
            <a:r>
              <a:rPr lang="en-US" sz="2600" dirty="0" smtClean="0"/>
              <a:t>results in generalized methods for solving problems; and</a:t>
            </a:r>
            <a:endParaRPr lang="en-US" sz="2600" dirty="0"/>
          </a:p>
          <a:p>
            <a:pPr marL="284163" indent="-284163">
              <a:spcAft>
                <a:spcPts val="1200"/>
              </a:spcAft>
            </a:pPr>
            <a:r>
              <a:rPr lang="en-US" sz="2600" dirty="0" smtClean="0"/>
              <a:t>enables students to flexibly choose among methods to solve contextual and mathematical problems.</a:t>
            </a:r>
          </a:p>
          <a:p>
            <a:pPr marL="465138" indent="0">
              <a:spcAft>
                <a:spcPts val="1200"/>
              </a:spcAft>
              <a:buNone/>
            </a:pPr>
            <a:endParaRPr lang="en-US" dirty="0" smtClean="0"/>
          </a:p>
        </p:txBody>
      </p:sp>
      <p:sp>
        <p:nvSpPr>
          <p:cNvPr id="5" name="TextBox 4"/>
          <p:cNvSpPr txBox="1"/>
          <p:nvPr/>
        </p:nvSpPr>
        <p:spPr>
          <a:xfrm>
            <a:off x="2540655" y="5035564"/>
            <a:ext cx="6420465" cy="584775"/>
          </a:xfrm>
          <a:prstGeom prst="rect">
            <a:avLst/>
          </a:prstGeom>
          <a:noFill/>
        </p:spPr>
        <p:txBody>
          <a:bodyPr wrap="square" rtlCol="0">
            <a:spAutoFit/>
          </a:bodyPr>
          <a:lstStyle/>
          <a:p>
            <a:r>
              <a:rPr lang="en-US" sz="1600" dirty="0" smtClean="0"/>
              <a:t>National Council of Teachers of Mathematics. (2014). </a:t>
            </a:r>
            <a:r>
              <a:rPr lang="en-US" sz="1600" i="1" dirty="0" smtClean="0"/>
              <a:t>Principles to actions: Ensuring mathematical success for all</a:t>
            </a:r>
            <a:r>
              <a:rPr lang="en-US" sz="1600" dirty="0" smtClean="0"/>
              <a:t>. Reston, VA: Author.  (p. 42)</a:t>
            </a:r>
            <a:endParaRPr lang="en-US" sz="1600" dirty="0"/>
          </a:p>
        </p:txBody>
      </p:sp>
    </p:spTree>
    <p:extLst>
      <p:ext uri="{BB962C8B-B14F-4D97-AF65-F5344CB8AC3E}">
        <p14:creationId xmlns:p14="http://schemas.microsoft.com/office/powerpoint/2010/main" val="290852957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33"/>
            <a:ext cx="7940502" cy="895576"/>
          </a:xfrm>
        </p:spPr>
        <p:txBody>
          <a:bodyPr>
            <a:noAutofit/>
          </a:bodyPr>
          <a:lstStyle/>
          <a:p>
            <a:pPr>
              <a:lnSpc>
                <a:spcPct val="90000"/>
              </a:lnSpc>
            </a:pPr>
            <a:r>
              <a:rPr lang="en-US" sz="3200" dirty="0">
                <a:solidFill>
                  <a:srgbClr val="000000"/>
                </a:solidFill>
                <a:cs typeface="Verdana"/>
              </a:rPr>
              <a:t>Teaching Practice Focus: Build Procedural </a:t>
            </a:r>
            <a:r>
              <a:rPr lang="en-US" sz="3200" spc="-40" dirty="0">
                <a:solidFill>
                  <a:srgbClr val="000000"/>
                </a:solidFill>
                <a:cs typeface="Verdana"/>
              </a:rPr>
              <a:t>Fluency</a:t>
            </a:r>
            <a:r>
              <a:rPr lang="en-US" sz="3200" dirty="0">
                <a:solidFill>
                  <a:srgbClr val="000000"/>
                </a:solidFill>
                <a:cs typeface="Verdana"/>
              </a:rPr>
              <a:t> </a:t>
            </a:r>
            <a:r>
              <a:rPr lang="en-US" sz="3200" spc="-40" dirty="0">
                <a:solidFill>
                  <a:srgbClr val="000000"/>
                </a:solidFill>
                <a:cs typeface="Verdana"/>
              </a:rPr>
              <a:t>from </a:t>
            </a:r>
            <a:r>
              <a:rPr lang="en-US" sz="3200" spc="-40" dirty="0" smtClean="0">
                <a:solidFill>
                  <a:srgbClr val="000000"/>
                </a:solidFill>
                <a:cs typeface="Verdana"/>
              </a:rPr>
              <a:t>Conceptual </a:t>
            </a:r>
            <a:r>
              <a:rPr lang="en-US" sz="3200" spc="-40" dirty="0">
                <a:solidFill>
                  <a:srgbClr val="000000"/>
                </a:solidFill>
                <a:cs typeface="Verdana"/>
              </a:rPr>
              <a:t>Understanding</a:t>
            </a:r>
            <a:endParaRPr lang="en-US" sz="3200" b="1" dirty="0">
              <a:solidFill>
                <a:schemeClr val="tx1"/>
              </a:solidFill>
            </a:endParaRPr>
          </a:p>
        </p:txBody>
      </p:sp>
      <p:sp>
        <p:nvSpPr>
          <p:cNvPr id="4" name="Content Placeholder 10"/>
          <p:cNvSpPr txBox="1">
            <a:spLocks/>
          </p:cNvSpPr>
          <p:nvPr/>
        </p:nvSpPr>
        <p:spPr>
          <a:xfrm>
            <a:off x="1434733" y="1701238"/>
            <a:ext cx="7163971" cy="3340161"/>
          </a:xfrm>
          <a:prstGeom prst="rect">
            <a:avLst/>
          </a:prstGeom>
          <a:solidFill>
            <a:srgbClr val="FFFFFF"/>
          </a:solid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spcBef>
                <a:spcPts val="0"/>
              </a:spcBef>
              <a:spcAft>
                <a:spcPts val="1800"/>
              </a:spcAft>
              <a:buClrTx/>
              <a:buNone/>
            </a:pPr>
            <a:r>
              <a:rPr lang="en-US" sz="2800" b="1" i="1" dirty="0" smtClean="0">
                <a:solidFill>
                  <a:srgbClr val="000000"/>
                </a:solidFill>
              </a:rPr>
              <a:t>Jot down your responses.</a:t>
            </a:r>
            <a:r>
              <a:rPr lang="en-US" sz="2800" dirty="0" smtClean="0">
                <a:solidFill>
                  <a:srgbClr val="000000"/>
                </a:solidFill>
              </a:rPr>
              <a:t> </a:t>
            </a:r>
            <a:endParaRPr lang="en-US" sz="2800" dirty="0"/>
          </a:p>
          <a:p>
            <a:pPr marL="457200" indent="-342900">
              <a:spcBef>
                <a:spcPts val="0"/>
              </a:spcBef>
              <a:spcAft>
                <a:spcPts val="1800"/>
              </a:spcAft>
              <a:buClrTx/>
            </a:pPr>
            <a:r>
              <a:rPr lang="en-US" sz="2800" dirty="0" smtClean="0"/>
              <a:t>What does it mean to be fluent with computational procedures?</a:t>
            </a:r>
            <a:endParaRPr lang="en-US" sz="2800" dirty="0"/>
          </a:p>
          <a:p>
            <a:pPr marL="457200" indent="-342900">
              <a:spcBef>
                <a:spcPts val="0"/>
              </a:spcBef>
              <a:spcAft>
                <a:spcPts val="1800"/>
              </a:spcAft>
              <a:buClrTx/>
            </a:pPr>
            <a:r>
              <a:rPr lang="en-US" sz="2800" dirty="0" smtClean="0"/>
              <a:t>Why is it important to build procedures </a:t>
            </a:r>
            <a:br>
              <a:rPr lang="en-US" sz="2800" dirty="0" smtClean="0"/>
            </a:br>
            <a:r>
              <a:rPr lang="en-US" sz="2800" dirty="0" smtClean="0"/>
              <a:t>from conceptual understanding?</a:t>
            </a:r>
          </a:p>
          <a:p>
            <a:pPr>
              <a:spcAft>
                <a:spcPts val="1200"/>
              </a:spcAft>
            </a:pPr>
            <a:endParaRPr lang="en-US" sz="2400" dirty="0" smtClean="0">
              <a:solidFill>
                <a:srgbClr val="000000"/>
              </a:solidFill>
            </a:endParaRPr>
          </a:p>
        </p:txBody>
      </p:sp>
    </p:spTree>
    <p:extLst>
      <p:ext uri="{BB962C8B-B14F-4D97-AF65-F5344CB8AC3E}">
        <p14:creationId xmlns:p14="http://schemas.microsoft.com/office/powerpoint/2010/main" val="35934795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33"/>
            <a:ext cx="7940502" cy="666655"/>
          </a:xfrm>
        </p:spPr>
        <p:txBody>
          <a:bodyPr>
            <a:noAutofit/>
          </a:bodyPr>
          <a:lstStyle/>
          <a:p>
            <a:pPr>
              <a:lnSpc>
                <a:spcPct val="90000"/>
              </a:lnSpc>
            </a:pPr>
            <a:r>
              <a:rPr lang="en-US" dirty="0" smtClean="0">
                <a:solidFill>
                  <a:srgbClr val="000000"/>
                </a:solidFill>
                <a:cs typeface="Verdana"/>
              </a:rPr>
              <a:t>Fluency</a:t>
            </a:r>
            <a:endParaRPr lang="en-US" b="1" dirty="0">
              <a:solidFill>
                <a:schemeClr val="tx1"/>
              </a:solidFill>
            </a:endParaRPr>
          </a:p>
        </p:txBody>
      </p:sp>
      <p:sp>
        <p:nvSpPr>
          <p:cNvPr id="4" name="Content Placeholder 10"/>
          <p:cNvSpPr txBox="1">
            <a:spLocks/>
          </p:cNvSpPr>
          <p:nvPr/>
        </p:nvSpPr>
        <p:spPr>
          <a:xfrm>
            <a:off x="1020618" y="911412"/>
            <a:ext cx="8123382" cy="4886198"/>
          </a:xfrm>
          <a:prstGeom prst="rect">
            <a:avLst/>
          </a:prstGeom>
          <a:solidFill>
            <a:srgbClr val="FFFFFF"/>
          </a:solid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spcAft>
                <a:spcPts val="1200"/>
              </a:spcAft>
              <a:buNone/>
            </a:pPr>
            <a:r>
              <a:rPr lang="en-US" dirty="0" smtClean="0"/>
              <a:t>Being </a:t>
            </a:r>
            <a:r>
              <a:rPr lang="en-US" dirty="0"/>
              <a:t>fluent means that students are able to choose </a:t>
            </a:r>
            <a:r>
              <a:rPr lang="en-US" dirty="0" smtClean="0"/>
              <a:t>flexibly among </a:t>
            </a:r>
            <a:r>
              <a:rPr lang="en-US" dirty="0"/>
              <a:t>methods and strategies to solve contextual and mathematical problems, they </a:t>
            </a:r>
            <a:r>
              <a:rPr lang="en-US" dirty="0" smtClean="0"/>
              <a:t>understand and </a:t>
            </a:r>
            <a:r>
              <a:rPr lang="en-US" dirty="0"/>
              <a:t>are able to explain their approaches, and they are able to produce accurate </a:t>
            </a:r>
            <a:r>
              <a:rPr lang="en-US" dirty="0" smtClean="0"/>
              <a:t>answers efficiently</a:t>
            </a:r>
            <a:r>
              <a:rPr lang="en-US" dirty="0"/>
              <a:t>. </a:t>
            </a:r>
            <a:endParaRPr lang="en-US" dirty="0" smtClean="0"/>
          </a:p>
          <a:p>
            <a:pPr marL="114300" indent="0">
              <a:spcAft>
                <a:spcPts val="1200"/>
              </a:spcAft>
              <a:buNone/>
            </a:pPr>
            <a:r>
              <a:rPr lang="en-US" dirty="0" smtClean="0"/>
              <a:t>Fluency </a:t>
            </a:r>
            <a:r>
              <a:rPr lang="en-US" dirty="0"/>
              <a:t>builds from initial exploration and discussion of number concepts </a:t>
            </a:r>
            <a:r>
              <a:rPr lang="en-US" dirty="0" smtClean="0"/>
              <a:t>to using </a:t>
            </a:r>
            <a:r>
              <a:rPr lang="en-US" dirty="0"/>
              <a:t>informal reasoning strategies based on meanings and properties of the operations </a:t>
            </a:r>
            <a:r>
              <a:rPr lang="en-US" dirty="0" smtClean="0"/>
              <a:t>to the </a:t>
            </a:r>
            <a:r>
              <a:rPr lang="en-US" dirty="0"/>
              <a:t>eventual use of general </a:t>
            </a:r>
            <a:r>
              <a:rPr lang="en-US" dirty="0" smtClean="0"/>
              <a:t>methods as </a:t>
            </a:r>
            <a:r>
              <a:rPr lang="en-US" dirty="0"/>
              <a:t>tools in solving problems. This sequence is </a:t>
            </a:r>
            <a:r>
              <a:rPr lang="en-US" dirty="0" smtClean="0"/>
              <a:t>beneficial whether </a:t>
            </a:r>
            <a:r>
              <a:rPr lang="en-US" dirty="0"/>
              <a:t>students are building toward fluency with single- and multi-digit computation </a:t>
            </a:r>
            <a:r>
              <a:rPr lang="en-US" dirty="0" smtClean="0"/>
              <a:t>with whole </a:t>
            </a:r>
            <a:r>
              <a:rPr lang="en-US" dirty="0"/>
              <a:t>numbers or fluency with, for example, fraction operations, proportional relationships</a:t>
            </a:r>
            <a:r>
              <a:rPr lang="en-US" dirty="0" smtClean="0"/>
              <a:t>, measurement </a:t>
            </a:r>
            <a:r>
              <a:rPr lang="en-US" dirty="0"/>
              <a:t>formulas, or algebraic procedures</a:t>
            </a:r>
            <a:r>
              <a:rPr lang="en-US" dirty="0" smtClean="0"/>
              <a:t>.</a:t>
            </a:r>
            <a:r>
              <a:rPr lang="en-US" sz="1600" dirty="0" smtClean="0">
                <a:solidFill>
                  <a:srgbClr val="000000"/>
                </a:solidFill>
              </a:rPr>
              <a:t> </a:t>
            </a:r>
          </a:p>
        </p:txBody>
      </p:sp>
      <p:sp>
        <p:nvSpPr>
          <p:cNvPr id="5" name="TextBox 4"/>
          <p:cNvSpPr txBox="1"/>
          <p:nvPr/>
        </p:nvSpPr>
        <p:spPr>
          <a:xfrm>
            <a:off x="891861" y="6273225"/>
            <a:ext cx="8252139" cy="584775"/>
          </a:xfrm>
          <a:prstGeom prst="rect">
            <a:avLst/>
          </a:prstGeom>
          <a:solidFill>
            <a:srgbClr val="FFFFFF"/>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(p. 42)</a:t>
            </a:r>
            <a:endParaRPr lang="en-US" sz="1600" dirty="0"/>
          </a:p>
        </p:txBody>
      </p:sp>
    </p:spTree>
    <p:extLst>
      <p:ext uri="{BB962C8B-B14F-4D97-AF65-F5344CB8AC3E}">
        <p14:creationId xmlns:p14="http://schemas.microsoft.com/office/powerpoint/2010/main" val="20512589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386746"/>
            <a:ext cx="7940502" cy="666655"/>
          </a:xfrm>
        </p:spPr>
        <p:txBody>
          <a:bodyPr>
            <a:noAutofit/>
          </a:bodyPr>
          <a:lstStyle/>
          <a:p>
            <a:pPr>
              <a:lnSpc>
                <a:spcPct val="90000"/>
              </a:lnSpc>
            </a:pPr>
            <a:r>
              <a:rPr lang="en-US" sz="3200" dirty="0" smtClean="0">
                <a:solidFill>
                  <a:srgbClr val="000000"/>
                </a:solidFill>
                <a:cs typeface="Verdana"/>
              </a:rPr>
              <a:t>Conceptual Understanding and </a:t>
            </a:r>
            <a:br>
              <a:rPr lang="en-US" sz="3200" dirty="0" smtClean="0">
                <a:solidFill>
                  <a:srgbClr val="000000"/>
                </a:solidFill>
                <a:cs typeface="Verdana"/>
              </a:rPr>
            </a:br>
            <a:r>
              <a:rPr lang="en-US" sz="3200" dirty="0" smtClean="0">
                <a:solidFill>
                  <a:srgbClr val="000000"/>
                </a:solidFill>
                <a:cs typeface="Verdana"/>
              </a:rPr>
              <a:t>Procedural Fluency</a:t>
            </a:r>
            <a:endParaRPr lang="en-US" sz="3200" b="1" dirty="0">
              <a:solidFill>
                <a:schemeClr val="tx1"/>
              </a:solidFill>
            </a:endParaRPr>
          </a:p>
        </p:txBody>
      </p:sp>
      <p:sp>
        <p:nvSpPr>
          <p:cNvPr id="4" name="Content Placeholder 10"/>
          <p:cNvSpPr txBox="1">
            <a:spLocks/>
          </p:cNvSpPr>
          <p:nvPr/>
        </p:nvSpPr>
        <p:spPr>
          <a:xfrm>
            <a:off x="1012629" y="1281471"/>
            <a:ext cx="8022312" cy="4525834"/>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buNone/>
            </a:pPr>
            <a:r>
              <a:rPr lang="en-US" dirty="0" smtClean="0"/>
              <a:t>When </a:t>
            </a:r>
            <a:r>
              <a:rPr lang="en-US" dirty="0"/>
              <a:t>procedures are connected with the underlying concepts, students have better </a:t>
            </a:r>
            <a:r>
              <a:rPr lang="en-US" dirty="0" smtClean="0"/>
              <a:t>retention of </a:t>
            </a:r>
            <a:r>
              <a:rPr lang="en-US" dirty="0"/>
              <a:t>the procedures and are more able to apply them in new situations (Fuson, Kalchman, </a:t>
            </a:r>
            <a:r>
              <a:rPr lang="en-US" dirty="0" smtClean="0"/>
              <a:t>and Bransford </a:t>
            </a:r>
            <a:r>
              <a:rPr lang="en-US" dirty="0"/>
              <a:t>2005). Martin (2009, p. 165) describes some of the reasons that fluency depends </a:t>
            </a:r>
            <a:r>
              <a:rPr lang="en-US" dirty="0" smtClean="0"/>
              <a:t>on and </a:t>
            </a:r>
            <a:r>
              <a:rPr lang="en-US" dirty="0"/>
              <a:t>extends from conceptual understanding</a:t>
            </a:r>
            <a:r>
              <a:rPr lang="en-US" dirty="0" smtClean="0"/>
              <a:t>:</a:t>
            </a:r>
          </a:p>
          <a:p>
            <a:pPr marL="339725" indent="0">
              <a:buNone/>
              <a:tabLst>
                <a:tab pos="7315200" algn="l"/>
              </a:tabLst>
            </a:pPr>
            <a:r>
              <a:rPr lang="en-US" i="1" dirty="0"/>
              <a:t>To use mathematics effectively, students must be able to </a:t>
            </a:r>
            <a:r>
              <a:rPr lang="en-US" i="1" dirty="0" smtClean="0"/>
              <a:t/>
            </a:r>
            <a:br>
              <a:rPr lang="en-US" i="1" dirty="0" smtClean="0"/>
            </a:br>
            <a:r>
              <a:rPr lang="en-US" i="1" dirty="0" smtClean="0"/>
              <a:t>do much </a:t>
            </a:r>
            <a:r>
              <a:rPr lang="en-US" i="1" dirty="0"/>
              <a:t>more than carry out mathematical procedures. They must know which procedure is appropriate and most productive </a:t>
            </a:r>
            <a:r>
              <a:rPr lang="en-US" i="1" dirty="0" smtClean="0"/>
              <a:t/>
            </a:r>
            <a:br>
              <a:rPr lang="en-US" i="1" dirty="0" smtClean="0"/>
            </a:br>
            <a:r>
              <a:rPr lang="en-US" i="1" dirty="0" smtClean="0"/>
              <a:t>in </a:t>
            </a:r>
            <a:r>
              <a:rPr lang="en-US" i="1" dirty="0"/>
              <a:t>a given situation, what a procedure accomplishes, and what kind of results to expect. Mechanical execution of procedures without understanding their mathematical basis often leads to bizarre results</a:t>
            </a:r>
            <a:r>
              <a:rPr lang="en-US" i="1" dirty="0" smtClean="0"/>
              <a:t>.</a:t>
            </a:r>
            <a:endParaRPr lang="en-US" i="1" dirty="0">
              <a:solidFill>
                <a:srgbClr val="000000"/>
              </a:solidFill>
            </a:endParaRPr>
          </a:p>
          <a:p>
            <a:pPr marL="114300" indent="0" algn="r">
              <a:buNone/>
            </a:pPr>
            <a:endParaRPr lang="en-US" i="1" dirty="0" smtClean="0">
              <a:solidFill>
                <a:srgbClr val="000000"/>
              </a:solidFill>
            </a:endParaRPr>
          </a:p>
          <a:p>
            <a:pPr marL="114300" indent="0" algn="r">
              <a:buNone/>
            </a:pPr>
            <a:endParaRPr lang="en-US" i="1" dirty="0">
              <a:solidFill>
                <a:srgbClr val="000000"/>
              </a:solidFill>
            </a:endParaRPr>
          </a:p>
          <a:p>
            <a:pPr marL="114300" indent="0" algn="r">
              <a:buNone/>
            </a:pPr>
            <a:endParaRPr lang="en-US" i="1" dirty="0" smtClean="0">
              <a:solidFill>
                <a:srgbClr val="000000"/>
              </a:solidFill>
            </a:endParaRPr>
          </a:p>
        </p:txBody>
      </p:sp>
      <p:sp>
        <p:nvSpPr>
          <p:cNvPr id="5" name="TextBox 4"/>
          <p:cNvSpPr txBox="1"/>
          <p:nvPr/>
        </p:nvSpPr>
        <p:spPr>
          <a:xfrm>
            <a:off x="1012630" y="6187731"/>
            <a:ext cx="8022312"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Ensuring mathematical success for all</a:t>
            </a:r>
            <a:r>
              <a:rPr lang="en-US" sz="1600" dirty="0" smtClean="0"/>
              <a:t>. Reston, VA: Author.  (p. 42)</a:t>
            </a:r>
            <a:endParaRPr lang="en-US" sz="1600" dirty="0"/>
          </a:p>
        </p:txBody>
      </p:sp>
    </p:spTree>
    <p:extLst>
      <p:ext uri="{BB962C8B-B14F-4D97-AF65-F5344CB8AC3E}">
        <p14:creationId xmlns:p14="http://schemas.microsoft.com/office/powerpoint/2010/main" val="10946550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20618" y="274639"/>
            <a:ext cx="7940502" cy="777648"/>
          </a:xfrm>
        </p:spPr>
        <p:txBody>
          <a:bodyPr>
            <a:normAutofit/>
          </a:bodyPr>
          <a:lstStyle/>
          <a:p>
            <a:r>
              <a:rPr lang="en-US" sz="3200" b="1" dirty="0" smtClean="0"/>
              <a:t>Overview of the Session</a:t>
            </a:r>
            <a:endParaRPr lang="en-US" sz="3200" b="1" dirty="0"/>
          </a:p>
        </p:txBody>
      </p:sp>
      <p:sp>
        <p:nvSpPr>
          <p:cNvPr id="5" name="Content Placeholder 4"/>
          <p:cNvSpPr>
            <a:spLocks noGrp="1"/>
          </p:cNvSpPr>
          <p:nvPr>
            <p:ph idx="1"/>
          </p:nvPr>
        </p:nvSpPr>
        <p:spPr>
          <a:xfrm>
            <a:off x="1020618" y="1324430"/>
            <a:ext cx="7940502" cy="4801734"/>
          </a:xfrm>
        </p:spPr>
        <p:txBody>
          <a:bodyPr>
            <a:normAutofit/>
          </a:bodyPr>
          <a:lstStyle/>
          <a:p>
            <a:pPr>
              <a:spcAft>
                <a:spcPts val="1200"/>
              </a:spcAft>
            </a:pPr>
            <a:r>
              <a:rPr lang="en-US" dirty="0" smtClean="0"/>
              <a:t>Watch a video clip of a first grade class engaged in a whole class discussion of an addition string.</a:t>
            </a:r>
          </a:p>
          <a:p>
            <a:pPr>
              <a:spcAft>
                <a:spcPts val="1200"/>
              </a:spcAft>
            </a:pPr>
            <a:r>
              <a:rPr lang="en-US" dirty="0"/>
              <a:t>Discuss </a:t>
            </a:r>
            <a:r>
              <a:rPr lang="en-US" dirty="0" smtClean="0"/>
              <a:t>what the teacher does to support the </a:t>
            </a:r>
            <a:r>
              <a:rPr lang="en-US" dirty="0"/>
              <a:t>students’ learning of mathematics.</a:t>
            </a:r>
          </a:p>
          <a:p>
            <a:pPr>
              <a:spcAft>
                <a:spcPts val="1200"/>
              </a:spcAft>
            </a:pPr>
            <a:r>
              <a:rPr lang="en-US" dirty="0" smtClean="0"/>
              <a:t>Relate teacher actions in the video to the effective </a:t>
            </a:r>
            <a:r>
              <a:rPr lang="en-US" dirty="0"/>
              <a:t>mathematics teaching </a:t>
            </a:r>
            <a:r>
              <a:rPr lang="en-US" dirty="0" smtClean="0"/>
              <a:t>practices.</a:t>
            </a:r>
          </a:p>
        </p:txBody>
      </p:sp>
    </p:spTree>
    <p:extLst>
      <p:ext uri="{BB962C8B-B14F-4D97-AF65-F5344CB8AC3E}">
        <p14:creationId xmlns:p14="http://schemas.microsoft.com/office/powerpoint/2010/main" val="4083227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sz="3200" dirty="0" smtClean="0"/>
              <a:t>Lens for Watching the Video: Viewing #2</a:t>
            </a:r>
            <a:endParaRPr lang="en-US" sz="3200" dirty="0"/>
          </a:p>
        </p:txBody>
      </p:sp>
      <p:sp>
        <p:nvSpPr>
          <p:cNvPr id="3" name="Content Placeholder 2"/>
          <p:cNvSpPr>
            <a:spLocks noGrp="1"/>
          </p:cNvSpPr>
          <p:nvPr>
            <p:ph idx="1"/>
          </p:nvPr>
        </p:nvSpPr>
        <p:spPr>
          <a:xfrm>
            <a:off x="1589838" y="1336274"/>
            <a:ext cx="7270607" cy="4238349"/>
          </a:xfrm>
        </p:spPr>
        <p:txBody>
          <a:bodyPr>
            <a:normAutofit/>
          </a:bodyPr>
          <a:lstStyle/>
          <a:p>
            <a:pPr marL="0" indent="0">
              <a:buNone/>
            </a:pPr>
            <a:r>
              <a:rPr lang="en-US" dirty="0">
                <a:solidFill>
                  <a:srgbClr val="000000"/>
                </a:solidFill>
                <a:cs typeface="Verdana"/>
              </a:rPr>
              <a:t>As you watch the </a:t>
            </a:r>
            <a:r>
              <a:rPr lang="en-US" dirty="0" smtClean="0">
                <a:solidFill>
                  <a:srgbClr val="000000"/>
                </a:solidFill>
                <a:cs typeface="Verdana"/>
              </a:rPr>
              <a:t>video again, attend to the teacher actions that</a:t>
            </a:r>
            <a:endParaRPr lang="en-US" dirty="0">
              <a:solidFill>
                <a:srgbClr val="000000"/>
              </a:solidFill>
              <a:cs typeface="Verdana"/>
            </a:endParaRPr>
          </a:p>
          <a:p>
            <a:pPr marL="455613" indent="0">
              <a:buNone/>
            </a:pPr>
            <a:r>
              <a:rPr lang="en-US" sz="2800" b="1" i="1" dirty="0" smtClean="0">
                <a:solidFill>
                  <a:srgbClr val="0000FF"/>
                </a:solidFill>
                <a:cs typeface="Arial"/>
              </a:rPr>
              <a:t>build procedural </a:t>
            </a:r>
            <a:r>
              <a:rPr lang="en-US" sz="2800" b="1" i="1" dirty="0">
                <a:solidFill>
                  <a:srgbClr val="0000FF"/>
                </a:solidFill>
                <a:cs typeface="Arial"/>
              </a:rPr>
              <a:t>fluency from </a:t>
            </a:r>
            <a:r>
              <a:rPr lang="en-US" sz="2800" b="1" i="1" dirty="0" smtClean="0">
                <a:solidFill>
                  <a:srgbClr val="0000FF"/>
                </a:solidFill>
                <a:cs typeface="Arial"/>
              </a:rPr>
              <a:t>conceptual </a:t>
            </a:r>
            <a:r>
              <a:rPr lang="en-US" sz="2800" b="1" i="1" dirty="0">
                <a:solidFill>
                  <a:srgbClr val="0000FF"/>
                </a:solidFill>
                <a:cs typeface="Arial"/>
              </a:rPr>
              <a:t>understanding.</a:t>
            </a:r>
          </a:p>
          <a:p>
            <a:pPr marL="0" indent="0">
              <a:buNone/>
            </a:pPr>
            <a:endParaRPr lang="en-US" sz="1800" i="1" dirty="0" smtClean="0">
              <a:solidFill>
                <a:srgbClr val="000000"/>
              </a:solidFill>
              <a:cs typeface="Verdana"/>
            </a:endParaRPr>
          </a:p>
          <a:p>
            <a:pPr marL="0" indent="0">
              <a:buNone/>
            </a:pPr>
            <a:r>
              <a:rPr lang="en-US" dirty="0" smtClean="0">
                <a:solidFill>
                  <a:srgbClr val="000000"/>
                </a:solidFill>
                <a:cs typeface="Verdana"/>
              </a:rPr>
              <a:t>Be </a:t>
            </a:r>
            <a:r>
              <a:rPr lang="en-US" dirty="0">
                <a:solidFill>
                  <a:srgbClr val="000000"/>
                </a:solidFill>
                <a:cs typeface="Verdana"/>
              </a:rPr>
              <a:t>prepared to give examples and to cite line numbers from the transcript to support your </a:t>
            </a:r>
            <a:r>
              <a:rPr lang="en-US" dirty="0" smtClean="0">
                <a:solidFill>
                  <a:srgbClr val="000000"/>
                </a:solidFill>
                <a:cs typeface="Verdana"/>
              </a:rPr>
              <a:t>observations.</a:t>
            </a:r>
            <a:endParaRPr lang="en-US" dirty="0">
              <a:solidFill>
                <a:srgbClr val="000000"/>
              </a:solidFill>
              <a:cs typeface="Verdana"/>
            </a:endParaRPr>
          </a:p>
        </p:txBody>
      </p:sp>
    </p:spTree>
    <p:extLst>
      <p:ext uri="{BB962C8B-B14F-4D97-AF65-F5344CB8AC3E}">
        <p14:creationId xmlns:p14="http://schemas.microsoft.com/office/powerpoint/2010/main" val="3321986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74638"/>
            <a:ext cx="7940502" cy="726421"/>
          </a:xfrm>
        </p:spPr>
        <p:txBody>
          <a:bodyPr>
            <a:normAutofit/>
          </a:bodyPr>
          <a:lstStyle/>
          <a:p>
            <a:r>
              <a:rPr lang="en-US" dirty="0" smtClean="0"/>
              <a:t>Video Observations</a:t>
            </a:r>
            <a:endParaRPr lang="en-US" dirty="0"/>
          </a:p>
        </p:txBody>
      </p:sp>
      <p:sp>
        <p:nvSpPr>
          <p:cNvPr id="3" name="Content Placeholder 2"/>
          <p:cNvSpPr>
            <a:spLocks noGrp="1"/>
          </p:cNvSpPr>
          <p:nvPr>
            <p:ph idx="1"/>
          </p:nvPr>
        </p:nvSpPr>
        <p:spPr>
          <a:xfrm>
            <a:off x="1405652" y="1453168"/>
            <a:ext cx="7251218" cy="3423417"/>
          </a:xfrm>
          <a:noFill/>
        </p:spPr>
        <p:txBody>
          <a:bodyPr>
            <a:normAutofit/>
          </a:bodyPr>
          <a:lstStyle/>
          <a:p>
            <a:pPr marL="0" indent="0">
              <a:lnSpc>
                <a:spcPct val="110000"/>
              </a:lnSpc>
              <a:buNone/>
            </a:pPr>
            <a:r>
              <a:rPr lang="en-US" i="1" dirty="0" smtClean="0">
                <a:solidFill>
                  <a:srgbClr val="000000"/>
                </a:solidFill>
                <a:cs typeface="Verdana"/>
              </a:rPr>
              <a:t>In what ways did the teacher actions support students in building </a:t>
            </a:r>
            <a:r>
              <a:rPr lang="en-US" i="1" dirty="0" smtClean="0">
                <a:solidFill>
                  <a:srgbClr val="000000"/>
                </a:solidFill>
                <a:cs typeface="Arial"/>
              </a:rPr>
              <a:t>procedural fluency from conceptual understanding?</a:t>
            </a:r>
          </a:p>
          <a:p>
            <a:pPr marL="0" indent="0">
              <a:lnSpc>
                <a:spcPct val="110000"/>
              </a:lnSpc>
              <a:buNone/>
            </a:pPr>
            <a:endParaRPr lang="en-US" i="1" dirty="0" smtClean="0">
              <a:solidFill>
                <a:srgbClr val="000000"/>
              </a:solidFill>
              <a:cs typeface="Verdana"/>
            </a:endParaRPr>
          </a:p>
          <a:p>
            <a:pPr marL="0" indent="0">
              <a:buNone/>
            </a:pPr>
            <a:r>
              <a:rPr lang="en-US" dirty="0" smtClean="0">
                <a:solidFill>
                  <a:srgbClr val="000000"/>
                </a:solidFill>
                <a:cs typeface="Verdana"/>
              </a:rPr>
              <a:t>Use the transcript to cite line numbers to </a:t>
            </a:r>
            <a:r>
              <a:rPr lang="en-US" dirty="0">
                <a:solidFill>
                  <a:srgbClr val="000000"/>
                </a:solidFill>
                <a:cs typeface="Verdana"/>
              </a:rPr>
              <a:t>support your </a:t>
            </a:r>
            <a:r>
              <a:rPr lang="en-US" dirty="0" smtClean="0">
                <a:solidFill>
                  <a:srgbClr val="000000"/>
                </a:solidFill>
                <a:cs typeface="Verdana"/>
              </a:rPr>
              <a:t>observations</a:t>
            </a:r>
            <a:r>
              <a:rPr lang="en-US" i="1" dirty="0" smtClean="0">
                <a:solidFill>
                  <a:srgbClr val="000000"/>
                </a:solidFill>
                <a:cs typeface="Verdana"/>
              </a:rPr>
              <a:t>.</a:t>
            </a:r>
            <a:endParaRPr lang="en-US" i="1" dirty="0">
              <a:solidFill>
                <a:srgbClr val="000000"/>
              </a:solidFill>
              <a:cs typeface="Verdana"/>
            </a:endParaRPr>
          </a:p>
        </p:txBody>
      </p:sp>
    </p:spTree>
    <p:extLst>
      <p:ext uri="{BB962C8B-B14F-4D97-AF65-F5344CB8AC3E}">
        <p14:creationId xmlns:p14="http://schemas.microsoft.com/office/powerpoint/2010/main" val="13220629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t">
            <a:noAutofit/>
          </a:bodyPr>
          <a:lstStyle/>
          <a:p>
            <a:pPr algn="ctr"/>
            <a:endParaRPr lang="en-US" sz="1200" i="1" dirty="0" smtClean="0">
              <a:solidFill>
                <a:schemeClr val="bg1"/>
              </a:solidFill>
              <a:cs typeface="Verdana"/>
            </a:endParaRPr>
          </a:p>
          <a:p>
            <a:pPr algn="ctr"/>
            <a:r>
              <a:rPr lang="en-US" sz="3400" i="1" dirty="0" smtClean="0">
                <a:solidFill>
                  <a:schemeClr val="bg1"/>
                </a:solidFill>
                <a:cs typeface="Verdana"/>
              </a:rPr>
              <a:t>Effective Mathematics Teaching Practice</a:t>
            </a:r>
          </a:p>
          <a:p>
            <a:pPr algn="ctr"/>
            <a:endParaRPr lang="en-US" sz="3600" dirty="0">
              <a:solidFill>
                <a:schemeClr val="bg1"/>
              </a:solidFill>
              <a:cs typeface="Verdana"/>
            </a:endParaRPr>
          </a:p>
          <a:p>
            <a:pPr algn="ctr"/>
            <a:r>
              <a:rPr lang="en-US" sz="3600" dirty="0" smtClean="0">
                <a:solidFill>
                  <a:srgbClr val="FFFFFF"/>
                </a:solidFill>
                <a:cs typeface="Verdana"/>
              </a:rPr>
              <a:t> </a:t>
            </a:r>
            <a:r>
              <a:rPr lang="en-US" sz="3600" b="1" dirty="0">
                <a:solidFill>
                  <a:srgbClr val="FFFFFF"/>
                </a:solidFill>
              </a:rPr>
              <a:t>Implement Tasks that Promote Reasoning and Problem Solving</a:t>
            </a:r>
          </a:p>
        </p:txBody>
      </p:sp>
    </p:spTree>
    <p:extLst>
      <p:ext uri="{BB962C8B-B14F-4D97-AF65-F5344CB8AC3E}">
        <p14:creationId xmlns:p14="http://schemas.microsoft.com/office/powerpoint/2010/main" val="24184505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33"/>
            <a:ext cx="7940502" cy="1225774"/>
          </a:xfrm>
        </p:spPr>
        <p:txBody>
          <a:bodyPr>
            <a:noAutofit/>
          </a:bodyPr>
          <a:lstStyle/>
          <a:p>
            <a:pPr>
              <a:lnSpc>
                <a:spcPct val="90000"/>
              </a:lnSpc>
            </a:pPr>
            <a:r>
              <a:rPr lang="en-US" sz="3200" dirty="0">
                <a:solidFill>
                  <a:srgbClr val="000000"/>
                </a:solidFill>
                <a:cs typeface="Verdana"/>
              </a:rPr>
              <a:t>Teaching Practice Focus: </a:t>
            </a:r>
            <a:r>
              <a:rPr lang="en-US" sz="3200" b="1" dirty="0" smtClean="0">
                <a:solidFill>
                  <a:schemeClr val="tx1"/>
                </a:solidFill>
              </a:rPr>
              <a:t>Implement</a:t>
            </a:r>
            <a:r>
              <a:rPr lang="en-US" sz="3200" b="1" dirty="0">
                <a:solidFill>
                  <a:schemeClr val="tx1"/>
                </a:solidFill>
              </a:rPr>
              <a:t> Tasks that Promote </a:t>
            </a:r>
            <a:r>
              <a:rPr lang="en-US" sz="3200" b="1" dirty="0" smtClean="0">
                <a:solidFill>
                  <a:schemeClr val="tx1"/>
                </a:solidFill>
              </a:rPr>
              <a:t>Reasoning </a:t>
            </a:r>
            <a:r>
              <a:rPr lang="en-US" sz="3200" b="1" dirty="0">
                <a:solidFill>
                  <a:schemeClr val="tx1"/>
                </a:solidFill>
              </a:rPr>
              <a:t>and Problem Solving</a:t>
            </a:r>
          </a:p>
        </p:txBody>
      </p:sp>
      <p:sp>
        <p:nvSpPr>
          <p:cNvPr id="3" name="Content Placeholder 2"/>
          <p:cNvSpPr>
            <a:spLocks noGrp="1"/>
          </p:cNvSpPr>
          <p:nvPr>
            <p:ph idx="1"/>
          </p:nvPr>
        </p:nvSpPr>
        <p:spPr>
          <a:xfrm>
            <a:off x="1020619" y="1484752"/>
            <a:ext cx="7940502" cy="4227430"/>
          </a:xfrm>
          <a:solidFill>
            <a:schemeClr val="accent5">
              <a:lumMod val="20000"/>
              <a:lumOff val="80000"/>
            </a:schemeClr>
          </a:solidFill>
        </p:spPr>
        <p:txBody>
          <a:bodyPr>
            <a:noAutofit/>
          </a:bodyPr>
          <a:lstStyle/>
          <a:p>
            <a:pPr marL="0" indent="0">
              <a:spcAft>
                <a:spcPts val="600"/>
              </a:spcAft>
              <a:buNone/>
            </a:pPr>
            <a:r>
              <a:rPr lang="en-US" dirty="0" smtClean="0"/>
              <a:t>Effective teaching of mathematics</a:t>
            </a:r>
            <a:endParaRPr lang="en-US" dirty="0"/>
          </a:p>
          <a:p>
            <a:pPr marL="341313" indent="-223838">
              <a:spcAft>
                <a:spcPts val="600"/>
              </a:spcAft>
            </a:pPr>
            <a:r>
              <a:rPr lang="en-US" dirty="0" smtClean="0"/>
              <a:t>provides </a:t>
            </a:r>
            <a:r>
              <a:rPr lang="en-US" dirty="0"/>
              <a:t>opportunities for students to engage in </a:t>
            </a:r>
            <a:r>
              <a:rPr lang="en-US" dirty="0" smtClean="0"/>
              <a:t>solving and discussing tasks;</a:t>
            </a:r>
          </a:p>
          <a:p>
            <a:pPr marL="341313" indent="-223838">
              <a:spcAft>
                <a:spcPts val="600"/>
              </a:spcAft>
            </a:pPr>
            <a:r>
              <a:rPr lang="en-US" dirty="0" smtClean="0"/>
              <a:t>uses tasks that promote inquiry </a:t>
            </a:r>
            <a:r>
              <a:rPr lang="en-US" dirty="0"/>
              <a:t>and </a:t>
            </a:r>
            <a:r>
              <a:rPr lang="en-US" dirty="0" smtClean="0"/>
              <a:t>exploration and are meaningfully connected to concepts; </a:t>
            </a:r>
            <a:endParaRPr lang="en-US" dirty="0"/>
          </a:p>
          <a:p>
            <a:pPr marL="341313" indent="-223838">
              <a:spcAft>
                <a:spcPts val="600"/>
              </a:spcAft>
            </a:pPr>
            <a:r>
              <a:rPr lang="en-US" dirty="0" smtClean="0"/>
              <a:t>uses tasks that allow for multiple </a:t>
            </a:r>
            <a:r>
              <a:rPr lang="en-US" dirty="0"/>
              <a:t>entry </a:t>
            </a:r>
            <a:r>
              <a:rPr lang="en-US" dirty="0" smtClean="0"/>
              <a:t>points; and</a:t>
            </a:r>
          </a:p>
          <a:p>
            <a:pPr marL="341313" indent="-223838">
              <a:spcAft>
                <a:spcPts val="600"/>
              </a:spcAft>
            </a:pPr>
            <a:r>
              <a:rPr lang="en-US" dirty="0" smtClean="0"/>
              <a:t>encourages use of varied solution strategies.</a:t>
            </a:r>
            <a:endParaRPr lang="en-US" sz="2400" dirty="0"/>
          </a:p>
          <a:p>
            <a:pPr marL="114300" indent="0">
              <a:spcAft>
                <a:spcPts val="600"/>
              </a:spcAft>
              <a:buNone/>
            </a:pPr>
            <a:endParaRPr lang="en-US" dirty="0"/>
          </a:p>
        </p:txBody>
      </p:sp>
      <p:sp>
        <p:nvSpPr>
          <p:cNvPr id="4" name="TextBox 3"/>
          <p:cNvSpPr txBox="1"/>
          <p:nvPr/>
        </p:nvSpPr>
        <p:spPr>
          <a:xfrm>
            <a:off x="99073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(p. 17) </a:t>
            </a:r>
            <a:endParaRPr lang="en-US" sz="1600" dirty="0"/>
          </a:p>
        </p:txBody>
      </p:sp>
    </p:spTree>
    <p:extLst>
      <p:ext uri="{BB962C8B-B14F-4D97-AF65-F5344CB8AC3E}">
        <p14:creationId xmlns:p14="http://schemas.microsoft.com/office/powerpoint/2010/main" val="37515935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33"/>
            <a:ext cx="8093500" cy="895576"/>
          </a:xfrm>
        </p:spPr>
        <p:txBody>
          <a:bodyPr>
            <a:noAutofit/>
          </a:bodyPr>
          <a:lstStyle/>
          <a:p>
            <a:pPr>
              <a:lnSpc>
                <a:spcPct val="90000"/>
              </a:lnSpc>
            </a:pPr>
            <a:r>
              <a:rPr lang="en-US" sz="3200" dirty="0">
                <a:solidFill>
                  <a:srgbClr val="000000"/>
                </a:solidFill>
                <a:cs typeface="Verdana"/>
              </a:rPr>
              <a:t>Teaching Practice Focus: </a:t>
            </a:r>
            <a:r>
              <a:rPr lang="en-US" sz="3200" b="1" dirty="0" smtClean="0">
                <a:solidFill>
                  <a:schemeClr val="tx1"/>
                </a:solidFill>
              </a:rPr>
              <a:t>Implement</a:t>
            </a:r>
            <a:r>
              <a:rPr lang="en-US" sz="3200" b="1" dirty="0">
                <a:solidFill>
                  <a:schemeClr val="tx1"/>
                </a:solidFill>
              </a:rPr>
              <a:t> Tasks that Promote </a:t>
            </a:r>
            <a:r>
              <a:rPr lang="en-US" sz="3200" b="1" dirty="0" smtClean="0">
                <a:solidFill>
                  <a:schemeClr val="tx1"/>
                </a:solidFill>
              </a:rPr>
              <a:t>Reasoning </a:t>
            </a:r>
            <a:r>
              <a:rPr lang="en-US" sz="3200" b="1" dirty="0">
                <a:solidFill>
                  <a:schemeClr val="tx1"/>
                </a:solidFill>
              </a:rPr>
              <a:t>and Problem Solving</a:t>
            </a:r>
          </a:p>
        </p:txBody>
      </p:sp>
      <p:sp>
        <p:nvSpPr>
          <p:cNvPr id="4" name="Content Placeholder 10"/>
          <p:cNvSpPr txBox="1">
            <a:spLocks/>
          </p:cNvSpPr>
          <p:nvPr/>
        </p:nvSpPr>
        <p:spPr>
          <a:xfrm>
            <a:off x="1114826" y="1344705"/>
            <a:ext cx="7999292" cy="4578939"/>
          </a:xfrm>
          <a:prstGeom prst="rect">
            <a:avLst/>
          </a:prstGeom>
          <a:noFill/>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0" indent="0">
              <a:spcBef>
                <a:spcPts val="0"/>
              </a:spcBef>
              <a:buNone/>
            </a:pPr>
            <a:r>
              <a:rPr lang="en-US" sz="2600" dirty="0" smtClean="0">
                <a:solidFill>
                  <a:srgbClr val="000000"/>
                </a:solidFill>
              </a:rPr>
              <a:t>Mathematical tasks can range from a set of routine exercises to a complex and challenging problem that focuses students’ attention on a particular mathematical ideas</a:t>
            </a:r>
            <a:r>
              <a:rPr lang="en-US" sz="2600" dirty="0">
                <a:solidFill>
                  <a:srgbClr val="000000"/>
                </a:solidFill>
              </a:rPr>
              <a:t> </a:t>
            </a:r>
            <a:r>
              <a:rPr lang="en-US" sz="2600" dirty="0" smtClean="0">
                <a:solidFill>
                  <a:srgbClr val="000000"/>
                </a:solidFill>
              </a:rPr>
              <a:t>(p. 17).</a:t>
            </a:r>
          </a:p>
          <a:p>
            <a:pPr marL="114300" indent="0">
              <a:spcBef>
                <a:spcPts val="0"/>
              </a:spcBef>
              <a:buNone/>
            </a:pPr>
            <a:endParaRPr lang="en-US" sz="1600" dirty="0">
              <a:solidFill>
                <a:srgbClr val="000000"/>
              </a:solidFill>
            </a:endParaRPr>
          </a:p>
          <a:p>
            <a:pPr marL="0" indent="0">
              <a:spcBef>
                <a:spcPts val="0"/>
              </a:spcBef>
              <a:buNone/>
            </a:pPr>
            <a:r>
              <a:rPr lang="en-US" sz="2600" dirty="0" smtClean="0">
                <a:solidFill>
                  <a:srgbClr val="000000"/>
                </a:solidFill>
              </a:rPr>
              <a:t>It is important to note that not all tasks that promote reasoning and problem solving have to be set in a context or need to consume an entire class period or multiple days. What is critical is that a task provide students with the opportunity to engage actively in reasoning, sense making, and problem solving... (p</a:t>
            </a:r>
            <a:r>
              <a:rPr lang="en-US" sz="2600" dirty="0">
                <a:solidFill>
                  <a:srgbClr val="000000"/>
                </a:solidFill>
              </a:rPr>
              <a:t>. </a:t>
            </a:r>
            <a:r>
              <a:rPr lang="en-US" sz="2600" dirty="0" smtClean="0">
                <a:solidFill>
                  <a:srgbClr val="000000"/>
                </a:solidFill>
              </a:rPr>
              <a:t>20).</a:t>
            </a:r>
          </a:p>
          <a:p>
            <a:endParaRPr lang="en-US" sz="2600" dirty="0" smtClean="0">
              <a:solidFill>
                <a:srgbClr val="000000"/>
              </a:solidFill>
            </a:endParaRPr>
          </a:p>
        </p:txBody>
      </p:sp>
      <p:sp>
        <p:nvSpPr>
          <p:cNvPr id="6" name="TextBox 5"/>
          <p:cNvSpPr txBox="1"/>
          <p:nvPr/>
        </p:nvSpPr>
        <p:spPr>
          <a:xfrm>
            <a:off x="990735" y="6205604"/>
            <a:ext cx="7970385" cy="584775"/>
          </a:xfrm>
          <a:prstGeom prst="rect">
            <a:avLst/>
          </a:prstGeom>
          <a:solidFill>
            <a:schemeClr val="bg1"/>
          </a:solidFill>
        </p:spPr>
        <p:txBody>
          <a:bodyPr wrap="square" rtlCol="0">
            <a:spAutoFit/>
          </a:bodyPr>
          <a:lstStyle/>
          <a:p>
            <a:pPr algn="r"/>
            <a:r>
              <a:rPr lang="en-US" sz="1600" dirty="0" smtClean="0"/>
              <a:t>National Council of Teachers of Mathematics. (2014). </a:t>
            </a:r>
            <a:r>
              <a:rPr lang="en-US" sz="1600" i="1" dirty="0" smtClean="0"/>
              <a:t>Principles to actions: </a:t>
            </a:r>
            <a:br>
              <a:rPr lang="en-US" sz="1600" i="1" dirty="0" smtClean="0"/>
            </a:br>
            <a:r>
              <a:rPr lang="en-US" sz="1600" i="1" dirty="0" smtClean="0"/>
              <a:t>Ensuring mathematical success for all</a:t>
            </a:r>
            <a:r>
              <a:rPr lang="en-US" sz="1600" dirty="0" smtClean="0"/>
              <a:t>. Reston, VA: Author. </a:t>
            </a:r>
            <a:endParaRPr lang="en-US" sz="1600" dirty="0"/>
          </a:p>
        </p:txBody>
      </p:sp>
    </p:spTree>
    <p:extLst>
      <p:ext uri="{BB962C8B-B14F-4D97-AF65-F5344CB8AC3E}">
        <p14:creationId xmlns:p14="http://schemas.microsoft.com/office/powerpoint/2010/main" val="5772300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11294" y="2136612"/>
            <a:ext cx="5169647" cy="3838599"/>
          </a:xfrm>
          <a:solidFill>
            <a:srgbClr val="DBEEF4"/>
          </a:solidFill>
        </p:spPr>
        <p:txBody>
          <a:bodyPr>
            <a:normAutofit/>
          </a:bodyPr>
          <a:lstStyle/>
          <a:p>
            <a:pPr marL="0" indent="0" algn="ctr">
              <a:buNone/>
            </a:pPr>
            <a:r>
              <a:rPr lang="en-US" sz="4000" dirty="0" smtClean="0"/>
              <a:t>7 + 3 =</a:t>
            </a:r>
          </a:p>
          <a:p>
            <a:pPr marL="0" indent="0" algn="ctr">
              <a:buNone/>
            </a:pPr>
            <a:r>
              <a:rPr lang="en-US" sz="4000" dirty="0" smtClean="0"/>
              <a:t>17 + 3 =</a:t>
            </a:r>
          </a:p>
          <a:p>
            <a:pPr marL="0" indent="0" algn="ctr">
              <a:buNone/>
            </a:pPr>
            <a:r>
              <a:rPr lang="en-US" sz="4000" dirty="0" smtClean="0"/>
              <a:t>27 + 3 =</a:t>
            </a:r>
          </a:p>
          <a:p>
            <a:pPr marL="0" indent="0" algn="ctr">
              <a:buNone/>
            </a:pPr>
            <a:r>
              <a:rPr lang="en-US" sz="4000" dirty="0" smtClean="0"/>
              <a:t>37 + 3 =</a:t>
            </a:r>
          </a:p>
          <a:p>
            <a:pPr marL="0" indent="0" algn="ctr">
              <a:buNone/>
            </a:pPr>
            <a:r>
              <a:rPr lang="en-US" sz="4000" dirty="0" smtClean="0"/>
              <a:t>37 + 5 =</a:t>
            </a:r>
            <a:endParaRPr lang="en-US" sz="4000" dirty="0"/>
          </a:p>
        </p:txBody>
      </p:sp>
      <p:sp>
        <p:nvSpPr>
          <p:cNvPr id="2" name="TextBox 1"/>
          <p:cNvSpPr txBox="1"/>
          <p:nvPr/>
        </p:nvSpPr>
        <p:spPr>
          <a:xfrm>
            <a:off x="1202075" y="187520"/>
            <a:ext cx="7759046" cy="1815882"/>
          </a:xfrm>
          <a:prstGeom prst="rect">
            <a:avLst/>
          </a:prstGeom>
          <a:noFill/>
        </p:spPr>
        <p:txBody>
          <a:bodyPr wrap="square" rtlCol="0">
            <a:spAutoFit/>
          </a:bodyPr>
          <a:lstStyle/>
          <a:p>
            <a:r>
              <a:rPr lang="en-US" sz="2800" dirty="0" smtClean="0"/>
              <a:t>How did the teacher use the addition strings task to promote reasoning and problem solving in ways that advanced student understanding toward the mathematics learning goals of the lesson?</a:t>
            </a:r>
            <a:endParaRPr lang="en-US" sz="2800" dirty="0"/>
          </a:p>
        </p:txBody>
      </p:sp>
    </p:spTree>
    <p:extLst>
      <p:ext uri="{BB962C8B-B14F-4D97-AF65-F5344CB8AC3E}">
        <p14:creationId xmlns:p14="http://schemas.microsoft.com/office/powerpoint/2010/main" val="19489468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87383"/>
            <a:ext cx="7940502" cy="895576"/>
          </a:xfrm>
        </p:spPr>
        <p:txBody>
          <a:bodyPr>
            <a:normAutofit/>
          </a:bodyPr>
          <a:lstStyle/>
          <a:p>
            <a:r>
              <a:rPr lang="en-US" dirty="0" smtClean="0"/>
              <a:t>Equation Strings Tasks</a:t>
            </a:r>
            <a:endParaRPr lang="en-US" dirty="0"/>
          </a:p>
        </p:txBody>
      </p:sp>
      <p:sp>
        <p:nvSpPr>
          <p:cNvPr id="3" name="Content Placeholder 2"/>
          <p:cNvSpPr>
            <a:spLocks noGrp="1"/>
          </p:cNvSpPr>
          <p:nvPr>
            <p:ph idx="1"/>
          </p:nvPr>
        </p:nvSpPr>
        <p:spPr>
          <a:xfrm>
            <a:off x="1189151" y="1120780"/>
            <a:ext cx="7820440" cy="4857754"/>
          </a:xfrm>
        </p:spPr>
        <p:txBody>
          <a:bodyPr>
            <a:normAutofit/>
          </a:bodyPr>
          <a:lstStyle/>
          <a:p>
            <a:pPr marL="0" indent="0">
              <a:spcAft>
                <a:spcPts val="1200"/>
              </a:spcAft>
              <a:buNone/>
            </a:pPr>
            <a:r>
              <a:rPr lang="en-US" dirty="0" smtClean="0"/>
              <a:t>Work with a small group to create a string of equations appropriate for your students. </a:t>
            </a:r>
          </a:p>
          <a:p>
            <a:pPr marL="339725" indent="-339725">
              <a:spcAft>
                <a:spcPts val="1200"/>
              </a:spcAft>
            </a:pPr>
            <a:r>
              <a:rPr lang="en-US" dirty="0" smtClean="0"/>
              <a:t>Select an operation and the type </a:t>
            </a:r>
            <a:r>
              <a:rPr lang="en-US" dirty="0"/>
              <a:t>of numbers </a:t>
            </a:r>
            <a:r>
              <a:rPr lang="en-US" dirty="0" smtClean="0"/>
              <a:t/>
            </a:r>
            <a:br>
              <a:rPr lang="en-US" dirty="0" smtClean="0"/>
            </a:br>
            <a:r>
              <a:rPr lang="en-US" dirty="0" smtClean="0"/>
              <a:t>(</a:t>
            </a:r>
            <a:r>
              <a:rPr lang="en-US" dirty="0"/>
              <a:t>e.g., whole numbers, fractions, </a:t>
            </a:r>
            <a:r>
              <a:rPr lang="en-US" dirty="0" smtClean="0"/>
              <a:t>percents).</a:t>
            </a:r>
          </a:p>
          <a:p>
            <a:pPr marL="339725" indent="-339725">
              <a:spcAft>
                <a:spcPts val="1200"/>
              </a:spcAft>
            </a:pPr>
            <a:r>
              <a:rPr lang="en-US" dirty="0"/>
              <a:t>Identify the </a:t>
            </a:r>
            <a:r>
              <a:rPr lang="en-US" dirty="0" smtClean="0"/>
              <a:t>mathematics </a:t>
            </a:r>
            <a:r>
              <a:rPr lang="en-US" dirty="0"/>
              <a:t>learning goals </a:t>
            </a:r>
            <a:r>
              <a:rPr lang="en-US" dirty="0" smtClean="0"/>
              <a:t>which will </a:t>
            </a:r>
            <a:r>
              <a:rPr lang="en-US" dirty="0"/>
              <a:t>be supported by your </a:t>
            </a:r>
            <a:r>
              <a:rPr lang="en-US" dirty="0" smtClean="0"/>
              <a:t>equation string.</a:t>
            </a:r>
            <a:endParaRPr lang="en-US" dirty="0"/>
          </a:p>
          <a:p>
            <a:pPr marL="339725" indent="-339725">
              <a:spcAft>
                <a:spcPts val="1200"/>
              </a:spcAft>
            </a:pPr>
            <a:r>
              <a:rPr lang="en-US" dirty="0" smtClean="0"/>
              <a:t>Develop a sequence of equations that will build toward student fluency connected to conceptual understanding and reasoning.</a:t>
            </a:r>
            <a:endParaRPr lang="en-US" dirty="0"/>
          </a:p>
          <a:p>
            <a:pPr>
              <a:spcAft>
                <a:spcPts val="1200"/>
              </a:spcAft>
            </a:pPr>
            <a:endParaRPr lang="en-US" dirty="0"/>
          </a:p>
        </p:txBody>
      </p:sp>
    </p:spTree>
    <p:extLst>
      <p:ext uri="{BB962C8B-B14F-4D97-AF65-F5344CB8AC3E}">
        <p14:creationId xmlns:p14="http://schemas.microsoft.com/office/powerpoint/2010/main" val="164478865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0915" y="805234"/>
            <a:ext cx="7480911" cy="4857754"/>
          </a:xfrm>
        </p:spPr>
        <p:txBody>
          <a:bodyPr>
            <a:noAutofit/>
          </a:bodyPr>
          <a:lstStyle/>
          <a:p>
            <a:pPr marL="0" indent="0" algn="ctr">
              <a:buNone/>
            </a:pPr>
            <a:endParaRPr lang="en-US" sz="3200" b="1" dirty="0" smtClean="0">
              <a:latin typeface="Verdana"/>
              <a:ea typeface="Verdana" pitchFamily="34" charset="0"/>
              <a:cs typeface="Verdana"/>
            </a:endParaRPr>
          </a:p>
          <a:p>
            <a:pPr marL="0" indent="0" algn="ctr">
              <a:buNone/>
            </a:pPr>
            <a:r>
              <a:rPr lang="en-US" sz="3200" dirty="0" smtClean="0">
                <a:ea typeface="Verdana" pitchFamily="34" charset="0"/>
                <a:cs typeface="Verdana"/>
              </a:rPr>
              <a:t>As you reflect on the </a:t>
            </a:r>
            <a:br>
              <a:rPr lang="en-US" sz="3200" dirty="0" smtClean="0">
                <a:ea typeface="Verdana" pitchFamily="34" charset="0"/>
                <a:cs typeface="Verdana"/>
              </a:rPr>
            </a:br>
            <a:r>
              <a:rPr lang="en-US" sz="3200" b="1" i="1" dirty="0" smtClean="0">
                <a:ea typeface="Verdana" pitchFamily="34" charset="0"/>
                <a:cs typeface="Verdana"/>
              </a:rPr>
              <a:t>effective mathematics teaching practices </a:t>
            </a:r>
            <a:r>
              <a:rPr lang="en-US" sz="3200" dirty="0" smtClean="0">
                <a:ea typeface="Verdana" pitchFamily="34" charset="0"/>
                <a:cs typeface="Verdana"/>
              </a:rPr>
              <a:t>examined in this session, summarize one or two ideas or insights you might apply to your own classroom instruction.</a:t>
            </a:r>
            <a:endParaRPr lang="en-US" sz="3200" dirty="0"/>
          </a:p>
        </p:txBody>
      </p:sp>
    </p:spTree>
    <p:extLst>
      <p:ext uri="{BB962C8B-B14F-4D97-AF65-F5344CB8AC3E}">
        <p14:creationId xmlns:p14="http://schemas.microsoft.com/office/powerpoint/2010/main" val="262883961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Untitled-1.psd"/>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55847" y="2230405"/>
            <a:ext cx="6398759" cy="1727679"/>
          </a:xfrm>
          <a:prstGeom prst="rect">
            <a:avLst/>
          </a:prstGeom>
          <a:noFill/>
          <a:ln w="9525">
            <a:noFill/>
            <a:miter lim="800000"/>
            <a:headEnd/>
            <a:tailEnd/>
          </a:ln>
        </p:spPr>
      </p:pic>
    </p:spTree>
    <p:extLst>
      <p:ext uri="{BB962C8B-B14F-4D97-AF65-F5344CB8AC3E}">
        <p14:creationId xmlns:p14="http://schemas.microsoft.com/office/powerpoint/2010/main" val="947377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1060824" y="182743"/>
            <a:ext cx="8083176" cy="1143000"/>
          </a:xfrm>
          <a:prstGeom prst="rect">
            <a:avLst/>
          </a:prstGeom>
        </p:spPr>
        <p:txBody>
          <a:bodyPr vert="horz" lIns="91440" tIns="45720" rIns="91440" bIns="45720" rtlCol="0" anchor="ctr">
            <a:noAutofit/>
          </a:bodyPr>
          <a:lstStyle/>
          <a:p>
            <a:pPr lvl="0" algn="ctr">
              <a:spcBef>
                <a:spcPct val="0"/>
              </a:spcBef>
              <a:defRPr/>
            </a:pPr>
            <a:r>
              <a:rPr lang="en-US" sz="3200" b="1" dirty="0" smtClean="0">
                <a:solidFill>
                  <a:srgbClr val="000000"/>
                </a:solidFill>
                <a:latin typeface="+mj-lt"/>
                <a:cs typeface="Verdana"/>
              </a:rPr>
              <a:t>Teaching and Learning Principle</a:t>
            </a:r>
            <a:endParaRPr lang="en-US" sz="3200" b="1" dirty="0" smtClean="0">
              <a:solidFill>
                <a:srgbClr val="000000"/>
              </a:solidFill>
              <a:latin typeface="+mj-lt"/>
              <a:ea typeface="Verdana" pitchFamily="34" charset="0"/>
              <a:cs typeface="Verdana"/>
            </a:endParaRPr>
          </a:p>
        </p:txBody>
      </p:sp>
      <p:sp>
        <p:nvSpPr>
          <p:cNvPr id="6" name="Rectangle 3"/>
          <p:cNvSpPr txBox="1">
            <a:spLocks noChangeArrowheads="1"/>
          </p:cNvSpPr>
          <p:nvPr/>
        </p:nvSpPr>
        <p:spPr>
          <a:xfrm>
            <a:off x="1060824" y="1460119"/>
            <a:ext cx="7908658" cy="4191000"/>
          </a:xfrm>
          <a:prstGeom prst="rect">
            <a:avLst/>
          </a:prstGeom>
          <a:solidFill>
            <a:srgbClr val="DBEEF4"/>
          </a:solidFill>
          <a:ln>
            <a:noFill/>
          </a:ln>
        </p:spPr>
        <p:txBody>
          <a:bodyPr vert="horz" lIns="91440" tIns="45720" rIns="91440" bIns="45720" rtlCol="0">
            <a:noAutofit/>
          </a:bodyPr>
          <a:lstStyle/>
          <a:p>
            <a:pPr>
              <a:spcBef>
                <a:spcPts val="600"/>
              </a:spcBef>
            </a:pPr>
            <a:endParaRPr lang="en-US" sz="1400" dirty="0" smtClean="0">
              <a:solidFill>
                <a:srgbClr val="000000"/>
              </a:solidFill>
              <a:cs typeface="Verdana"/>
            </a:endParaRPr>
          </a:p>
          <a:p>
            <a:pPr>
              <a:spcBef>
                <a:spcPts val="600"/>
              </a:spcBef>
            </a:pPr>
            <a:r>
              <a:rPr lang="en-US" sz="2800" dirty="0" smtClean="0">
                <a:solidFill>
                  <a:srgbClr val="000000"/>
                </a:solidFill>
                <a:cs typeface="Verdana"/>
              </a:rPr>
              <a:t>An excellent mathematics program requires effective teaching that engages students in meaningful learning through individual and collaborative experiences that promote their ability to make sense of mathematical ideas and reason mathematically.</a:t>
            </a:r>
            <a:endParaRPr lang="en-US" sz="2800" dirty="0">
              <a:solidFill>
                <a:srgbClr val="000000"/>
              </a:solidFill>
              <a:cs typeface="Verdana"/>
            </a:endParaRPr>
          </a:p>
        </p:txBody>
      </p:sp>
      <p:sp>
        <p:nvSpPr>
          <p:cNvPr id="3" name="TextBox 2"/>
          <p:cNvSpPr txBox="1"/>
          <p:nvPr/>
        </p:nvSpPr>
        <p:spPr>
          <a:xfrm>
            <a:off x="2458065" y="4743177"/>
            <a:ext cx="6420465" cy="584775"/>
          </a:xfrm>
          <a:prstGeom prst="rect">
            <a:avLst/>
          </a:prstGeom>
          <a:noFill/>
        </p:spPr>
        <p:txBody>
          <a:bodyPr wrap="square" rtlCol="0">
            <a:spAutoFit/>
          </a:bodyPr>
          <a:lstStyle/>
          <a:p>
            <a:pPr algn="r"/>
            <a:r>
              <a:rPr lang="en-US" sz="1600" dirty="0" smtClean="0"/>
              <a:t>National Council of Teachers of Mathematics. (2014). </a:t>
            </a:r>
            <a:r>
              <a:rPr lang="en-US" sz="1600" i="1" dirty="0" smtClean="0"/>
              <a:t>Principles to actions: Ensuring mathematical success for all</a:t>
            </a:r>
            <a:r>
              <a:rPr lang="en-US" sz="1600" dirty="0" smtClean="0"/>
              <a:t>. Reston, VA: Author.  (p. 7)</a:t>
            </a:r>
            <a:endParaRPr lang="en-US" sz="1600" dirty="0"/>
          </a:p>
        </p:txBody>
      </p:sp>
    </p:spTree>
    <p:extLst>
      <p:ext uri="{BB962C8B-B14F-4D97-AF65-F5344CB8AC3E}">
        <p14:creationId xmlns:p14="http://schemas.microsoft.com/office/powerpoint/2010/main" val="25717807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165411" y="1240117"/>
            <a:ext cx="7613183" cy="3750236"/>
          </a:xfrm>
          <a:solidFill>
            <a:schemeClr val="tx2">
              <a:lumMod val="50000"/>
            </a:schemeClr>
          </a:solidFill>
          <a:ln>
            <a:noFill/>
          </a:ln>
          <a:effectLst>
            <a:outerShdw blurRad="50800" dist="38100" dir="2700000">
              <a:srgbClr val="000000">
                <a:alpha val="43000"/>
              </a:srgbClr>
            </a:outerShdw>
          </a:effectLst>
        </p:spPr>
        <p:txBody>
          <a:bodyPr anchor="ctr">
            <a:noAutofit/>
          </a:bodyPr>
          <a:lstStyle/>
          <a:p>
            <a:pPr algn="ctr"/>
            <a:r>
              <a:rPr lang="en-US" sz="3600" dirty="0">
                <a:solidFill>
                  <a:srgbClr val="FFFFFF"/>
                </a:solidFill>
              </a:rPr>
              <a:t>Ms. DiBrienza’s </a:t>
            </a:r>
            <a:endParaRPr lang="en-US" sz="3600" dirty="0" smtClean="0">
              <a:solidFill>
                <a:srgbClr val="FFFFFF"/>
              </a:solidFill>
            </a:endParaRPr>
          </a:p>
          <a:p>
            <a:pPr algn="ctr"/>
            <a:r>
              <a:rPr lang="en-US" sz="3600" dirty="0" smtClean="0">
                <a:solidFill>
                  <a:srgbClr val="FFFFFF"/>
                </a:solidFill>
                <a:cs typeface="Verdana"/>
              </a:rPr>
              <a:t>First Grade Classroom</a:t>
            </a:r>
          </a:p>
          <a:p>
            <a:pPr algn="ctr"/>
            <a:r>
              <a:rPr lang="en-US" sz="3600" dirty="0" smtClean="0">
                <a:solidFill>
                  <a:srgbClr val="FFFFFF"/>
                </a:solidFill>
                <a:cs typeface="Verdana"/>
              </a:rPr>
              <a:t>“Addition Strings Task”</a:t>
            </a:r>
            <a:endParaRPr lang="en-US" sz="3200" dirty="0">
              <a:solidFill>
                <a:srgbClr val="FFFFFF"/>
              </a:solidFill>
            </a:endParaRPr>
          </a:p>
        </p:txBody>
      </p:sp>
    </p:spTree>
    <p:extLst>
      <p:ext uri="{BB962C8B-B14F-4D97-AF65-F5344CB8AC3E}">
        <p14:creationId xmlns:p14="http://schemas.microsoft.com/office/powerpoint/2010/main" val="21623390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b="1" dirty="0" smtClean="0"/>
              <a:t>Ms. DiBrienza’s </a:t>
            </a:r>
            <a:br>
              <a:rPr lang="en-US" sz="3200" b="1" dirty="0" smtClean="0"/>
            </a:br>
            <a:r>
              <a:rPr lang="en-US" sz="3200" b="1" dirty="0" smtClean="0"/>
              <a:t>Mathematics Learning Goals</a:t>
            </a:r>
            <a:endParaRPr lang="en-US" sz="3200" b="1" dirty="0"/>
          </a:p>
        </p:txBody>
      </p:sp>
      <p:sp>
        <p:nvSpPr>
          <p:cNvPr id="5" name="Content Placeholder 4"/>
          <p:cNvSpPr>
            <a:spLocks noGrp="1"/>
          </p:cNvSpPr>
          <p:nvPr>
            <p:ph idx="1"/>
          </p:nvPr>
        </p:nvSpPr>
        <p:spPr>
          <a:xfrm>
            <a:off x="1020619" y="1530930"/>
            <a:ext cx="8028412" cy="4595233"/>
          </a:xfrm>
        </p:spPr>
        <p:txBody>
          <a:bodyPr>
            <a:normAutofit/>
          </a:bodyPr>
          <a:lstStyle/>
          <a:p>
            <a:pPr marL="0" indent="0">
              <a:spcAft>
                <a:spcPts val="1200"/>
              </a:spcAft>
              <a:buNone/>
            </a:pPr>
            <a:r>
              <a:rPr lang="en-US" sz="2800" dirty="0" smtClean="0"/>
              <a:t>Students will understand that</a:t>
            </a:r>
          </a:p>
          <a:p>
            <a:pPr marL="234950" indent="-225425">
              <a:spcAft>
                <a:spcPts val="1200"/>
              </a:spcAft>
            </a:pPr>
            <a:r>
              <a:rPr lang="en-US" sz="2800" dirty="0" smtClean="0"/>
              <a:t>Fluent addition strategies use number </a:t>
            </a:r>
            <a:r>
              <a:rPr lang="en-US" sz="2800" dirty="0"/>
              <a:t>relationships </a:t>
            </a:r>
            <a:r>
              <a:rPr lang="en-US" sz="2800" dirty="0" smtClean="0"/>
              <a:t>and the structure </a:t>
            </a:r>
            <a:r>
              <a:rPr lang="en-US" sz="2800" dirty="0"/>
              <a:t>of </a:t>
            </a:r>
            <a:r>
              <a:rPr lang="en-US" sz="2800" dirty="0" smtClean="0"/>
              <a:t>the number system;</a:t>
            </a:r>
          </a:p>
          <a:p>
            <a:pPr marL="234950" indent="-225425">
              <a:spcAft>
                <a:spcPts val="1200"/>
              </a:spcAft>
            </a:pPr>
            <a:r>
              <a:rPr lang="en-US" dirty="0" smtClean="0"/>
              <a:t>Numbers </a:t>
            </a:r>
            <a:r>
              <a:rPr lang="en-US" dirty="0"/>
              <a:t>can be decomposed and added on in parts, not just by </a:t>
            </a:r>
            <a:r>
              <a:rPr lang="en-US" dirty="0" smtClean="0"/>
              <a:t>ones; and</a:t>
            </a:r>
            <a:endParaRPr lang="en-US" dirty="0"/>
          </a:p>
          <a:p>
            <a:pPr marL="234950" indent="-225425">
              <a:spcAft>
                <a:spcPts val="1200"/>
              </a:spcAft>
            </a:pPr>
            <a:r>
              <a:rPr lang="en-US" dirty="0"/>
              <a:t>N</a:t>
            </a:r>
            <a:r>
              <a:rPr lang="en-US" dirty="0" smtClean="0"/>
              <a:t>oticing regularity </a:t>
            </a:r>
            <a:r>
              <a:rPr lang="en-US" dirty="0"/>
              <a:t>in repeated calculations </a:t>
            </a:r>
            <a:r>
              <a:rPr lang="en-US" dirty="0" smtClean="0"/>
              <a:t>leads to shortcuts </a:t>
            </a:r>
            <a:r>
              <a:rPr lang="en-US" dirty="0"/>
              <a:t>and general methods for adding numbers.</a:t>
            </a:r>
          </a:p>
          <a:p>
            <a:pPr>
              <a:spcAft>
                <a:spcPts val="1200"/>
              </a:spcAft>
            </a:pPr>
            <a:endParaRPr lang="en-US" sz="2800" dirty="0"/>
          </a:p>
        </p:txBody>
      </p:sp>
    </p:spTree>
    <p:extLst>
      <p:ext uri="{BB962C8B-B14F-4D97-AF65-F5344CB8AC3E}">
        <p14:creationId xmlns:p14="http://schemas.microsoft.com/office/powerpoint/2010/main" val="367974149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5968" y="158298"/>
            <a:ext cx="7745152" cy="704557"/>
          </a:xfrm>
        </p:spPr>
        <p:txBody>
          <a:bodyPr>
            <a:noAutofit/>
          </a:bodyPr>
          <a:lstStyle/>
          <a:p>
            <a:r>
              <a:rPr lang="en-US" sz="3200" dirty="0" smtClean="0"/>
              <a:t>The Addition Strings Task</a:t>
            </a:r>
            <a:endParaRPr lang="en-US" sz="3200" b="1" dirty="0"/>
          </a:p>
        </p:txBody>
      </p:sp>
      <p:sp>
        <p:nvSpPr>
          <p:cNvPr id="5" name="Content Placeholder 4"/>
          <p:cNvSpPr>
            <a:spLocks noGrp="1"/>
          </p:cNvSpPr>
          <p:nvPr>
            <p:ph idx="1"/>
          </p:nvPr>
        </p:nvSpPr>
        <p:spPr>
          <a:xfrm>
            <a:off x="1182685" y="872550"/>
            <a:ext cx="7794090" cy="5271795"/>
          </a:xfrm>
          <a:ln>
            <a:solidFill>
              <a:schemeClr val="tx1"/>
            </a:solidFill>
          </a:ln>
        </p:spPr>
        <p:txBody>
          <a:bodyPr>
            <a:noAutofit/>
          </a:bodyPr>
          <a:lstStyle/>
          <a:p>
            <a:pPr marL="0" indent="0">
              <a:lnSpc>
                <a:spcPct val="90000"/>
              </a:lnSpc>
              <a:buNone/>
            </a:pPr>
            <a:r>
              <a:rPr lang="en-US" sz="2200" dirty="0" smtClean="0"/>
              <a:t>Solve the set of addition problems. Each time you solve a problem, try to use the previous problem to solve the next problem. </a:t>
            </a:r>
          </a:p>
          <a:p>
            <a:pPr marL="0" indent="0" defTabSz="454025">
              <a:buNone/>
              <a:tabLst>
                <a:tab pos="4110038" algn="r"/>
              </a:tabLst>
            </a:pPr>
            <a:r>
              <a:rPr lang="en-US" sz="2200" dirty="0" smtClean="0"/>
              <a:t> 	  7 + 3 = ___</a:t>
            </a:r>
          </a:p>
          <a:p>
            <a:pPr marL="0" indent="0" defTabSz="454025">
              <a:buNone/>
              <a:tabLst>
                <a:tab pos="4110038" algn="r"/>
              </a:tabLst>
            </a:pPr>
            <a:r>
              <a:rPr lang="en-US" sz="2200" dirty="0" smtClean="0"/>
              <a:t>	17 + 3 = ___</a:t>
            </a:r>
          </a:p>
          <a:p>
            <a:pPr marL="0" indent="0" defTabSz="454025">
              <a:buNone/>
              <a:tabLst>
                <a:tab pos="4110038" algn="r"/>
              </a:tabLst>
            </a:pPr>
            <a:r>
              <a:rPr lang="en-US" sz="2200" dirty="0" smtClean="0"/>
              <a:t>	27 + 3 = ___</a:t>
            </a:r>
          </a:p>
          <a:p>
            <a:pPr marL="0" indent="0" defTabSz="454025">
              <a:buNone/>
              <a:tabLst>
                <a:tab pos="4110038" algn="r"/>
              </a:tabLst>
            </a:pPr>
            <a:r>
              <a:rPr lang="en-US" sz="2200" dirty="0" smtClean="0"/>
              <a:t>	37 + 3 = ___</a:t>
            </a:r>
          </a:p>
          <a:p>
            <a:pPr marL="0" indent="0" defTabSz="454025">
              <a:spcAft>
                <a:spcPts val="1200"/>
              </a:spcAft>
              <a:buNone/>
              <a:tabLst>
                <a:tab pos="4110038" algn="r"/>
              </a:tabLst>
            </a:pPr>
            <a:r>
              <a:rPr lang="en-US" sz="2200" dirty="0" smtClean="0"/>
              <a:t>	37 + 5 = ___</a:t>
            </a:r>
          </a:p>
          <a:p>
            <a:pPr marL="0" indent="0">
              <a:lnSpc>
                <a:spcPct val="90000"/>
              </a:lnSpc>
              <a:buNone/>
            </a:pPr>
            <a:endParaRPr lang="en-US" sz="1100" dirty="0" smtClean="0"/>
          </a:p>
          <a:p>
            <a:pPr marL="0" indent="0">
              <a:lnSpc>
                <a:spcPct val="90000"/>
              </a:lnSpc>
              <a:buNone/>
            </a:pPr>
            <a:r>
              <a:rPr lang="en-US" sz="2200" dirty="0" smtClean="0"/>
              <a:t>After </a:t>
            </a:r>
            <a:r>
              <a:rPr lang="en-US" sz="2200" dirty="0"/>
              <a:t>you have solved all of the problems, describe </a:t>
            </a:r>
            <a:r>
              <a:rPr lang="en-US" sz="2200" dirty="0" smtClean="0"/>
              <a:t>some patterns </a:t>
            </a:r>
            <a:r>
              <a:rPr lang="en-US" sz="2200" dirty="0"/>
              <a:t>that you </a:t>
            </a:r>
            <a:r>
              <a:rPr lang="en-US" sz="2200" dirty="0" smtClean="0"/>
              <a:t>notice in the sequence of equations.  </a:t>
            </a:r>
          </a:p>
          <a:p>
            <a:pPr marL="0" indent="0">
              <a:lnSpc>
                <a:spcPct val="90000"/>
              </a:lnSpc>
              <a:buNone/>
            </a:pPr>
            <a:endParaRPr lang="en-US" sz="1800" dirty="0" smtClean="0"/>
          </a:p>
          <a:p>
            <a:pPr marL="0" indent="0">
              <a:lnSpc>
                <a:spcPct val="90000"/>
              </a:lnSpc>
              <a:buNone/>
            </a:pPr>
            <a:r>
              <a:rPr lang="en-US" sz="2200" dirty="0"/>
              <a:t>Show how you </a:t>
            </a:r>
            <a:r>
              <a:rPr lang="en-US" sz="2200" dirty="0" smtClean="0"/>
              <a:t>might represent student reasoning with </a:t>
            </a:r>
            <a:r>
              <a:rPr lang="en-US" sz="2200" dirty="0"/>
              <a:t>a drawing or on a number line so that students could visually </a:t>
            </a:r>
            <a:r>
              <a:rPr lang="en-US" sz="2200" dirty="0" smtClean="0"/>
              <a:t>see </a:t>
            </a:r>
            <a:r>
              <a:rPr lang="en-US" sz="2200" dirty="0"/>
              <a:t>the relationships among the </a:t>
            </a:r>
            <a:r>
              <a:rPr lang="en-US" sz="2200" dirty="0" smtClean="0"/>
              <a:t>quantities.</a:t>
            </a:r>
            <a:endParaRPr lang="en-US" sz="2200" dirty="0"/>
          </a:p>
        </p:txBody>
      </p:sp>
    </p:spTree>
    <p:extLst>
      <p:ext uri="{BB962C8B-B14F-4D97-AF65-F5344CB8AC3E}">
        <p14:creationId xmlns:p14="http://schemas.microsoft.com/office/powerpoint/2010/main" val="25272588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12378"/>
            <a:ext cx="7940502" cy="783791"/>
          </a:xfrm>
        </p:spPr>
        <p:txBody>
          <a:bodyPr>
            <a:noAutofit/>
          </a:bodyPr>
          <a:lstStyle/>
          <a:p>
            <a:pPr>
              <a:lnSpc>
                <a:spcPct val="90000"/>
              </a:lnSpc>
            </a:pPr>
            <a:r>
              <a:rPr lang="en-US" sz="3200" dirty="0" smtClean="0"/>
              <a:t>Connections to the CCSSM Grade 1 </a:t>
            </a:r>
            <a:br>
              <a:rPr lang="en-US" sz="3200" dirty="0" smtClean="0"/>
            </a:br>
            <a:r>
              <a:rPr lang="en-US" sz="3200" dirty="0" smtClean="0"/>
              <a:t>Standards for Mathematical Content</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1189069775"/>
              </p:ext>
            </p:extLst>
          </p:nvPr>
        </p:nvGraphicFramePr>
        <p:xfrm>
          <a:off x="980906" y="1283839"/>
          <a:ext cx="8106237" cy="5506714"/>
        </p:xfrm>
        <a:graphic>
          <a:graphicData uri="http://schemas.openxmlformats.org/drawingml/2006/table">
            <a:tbl>
              <a:tblPr firstRow="1" bandRow="1">
                <a:tableStyleId>{22838BEF-8BB2-4498-84A7-C5851F593DF1}</a:tableStyleId>
              </a:tblPr>
              <a:tblGrid>
                <a:gridCol w="1139721"/>
                <a:gridCol w="6966516"/>
              </a:tblGrid>
              <a:tr h="387900">
                <a:tc gridSpan="2">
                  <a:txBody>
                    <a:bodyPr/>
                    <a:lstStyle/>
                    <a:p>
                      <a:pPr marL="0" marR="0" indent="0" algn="ctr" defTabSz="457200" rtl="0" eaLnBrk="1" fontAlgn="auto" latinLnBrk="0" hangingPunct="1">
                        <a:lnSpc>
                          <a:spcPct val="90000"/>
                        </a:lnSpc>
                        <a:spcBef>
                          <a:spcPts val="0"/>
                        </a:spcBef>
                        <a:spcAft>
                          <a:spcPts val="0"/>
                        </a:spcAft>
                        <a:buClrTx/>
                        <a:buSzTx/>
                        <a:buFontTx/>
                        <a:buNone/>
                        <a:tabLst>
                          <a:tab pos="8175625" algn="r"/>
                        </a:tabLst>
                        <a:defRPr/>
                      </a:pPr>
                      <a:r>
                        <a:rPr lang="en-US" sz="2300" b="1" dirty="0" smtClean="0">
                          <a:ea typeface="ＭＳ Ｐゴシック" pitchFamily="34" charset="-128"/>
                        </a:rPr>
                        <a:t>Number </a:t>
                      </a:r>
                      <a:r>
                        <a:rPr lang="en-US" sz="2300" b="1" baseline="0" dirty="0" smtClean="0">
                          <a:ea typeface="ＭＳ Ｐゴシック" pitchFamily="34" charset="-128"/>
                        </a:rPr>
                        <a:t>and </a:t>
                      </a:r>
                      <a:r>
                        <a:rPr lang="en-US" sz="2300" b="1" dirty="0" smtClean="0">
                          <a:ea typeface="ＭＳ Ｐゴシック" pitchFamily="34" charset="-128"/>
                        </a:rPr>
                        <a:t>Operations</a:t>
                      </a:r>
                      <a:r>
                        <a:rPr lang="en-US" sz="2300" b="1" baseline="0" dirty="0" smtClean="0">
                          <a:ea typeface="ＭＳ Ｐゴシック" pitchFamily="34" charset="-128"/>
                        </a:rPr>
                        <a:t> in Base Ten (</a:t>
                      </a:r>
                      <a:r>
                        <a:rPr lang="en-US" sz="2300" b="1" dirty="0" smtClean="0">
                          <a:ea typeface="ＭＳ Ｐゴシック" pitchFamily="34" charset="-128"/>
                        </a:rPr>
                        <a:t>NBT)</a:t>
                      </a:r>
                    </a:p>
                  </a:txBody>
                  <a:tcPr marT="36576" marB="36576"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rgbClr val="DBEEF4"/>
                    </a:solidFill>
                  </a:tcPr>
                </a:tc>
                <a:tc hMerge="1">
                  <a:txBody>
                    <a:bodyPr/>
                    <a:lstStyle/>
                    <a:p>
                      <a:endParaRPr lang="en-US"/>
                    </a:p>
                  </a:txBody>
                  <a:tcPr/>
                </a:tc>
              </a:tr>
              <a:tr h="681487">
                <a:tc gridSpan="2">
                  <a:txBody>
                    <a:bodyPr/>
                    <a:lstStyle/>
                    <a:p>
                      <a:r>
                        <a:rPr lang="en-US" sz="2000" b="1" i="0" kern="1200" dirty="0" smtClean="0">
                          <a:solidFill>
                            <a:schemeClr val="dk1"/>
                          </a:solidFill>
                          <a:effectLst/>
                          <a:latin typeface="+mn-lt"/>
                          <a:ea typeface="+mn-ea"/>
                          <a:cs typeface="+mn-cs"/>
                        </a:rPr>
                        <a:t>Use place value understanding and properties of operations to add </a:t>
                      </a:r>
                      <a:br>
                        <a:rPr lang="en-US" sz="2000" b="1" i="0" kern="1200" dirty="0" smtClean="0">
                          <a:solidFill>
                            <a:schemeClr val="dk1"/>
                          </a:solidFill>
                          <a:effectLst/>
                          <a:latin typeface="+mn-lt"/>
                          <a:ea typeface="+mn-ea"/>
                          <a:cs typeface="+mn-cs"/>
                        </a:rPr>
                      </a:br>
                      <a:r>
                        <a:rPr lang="en-US" sz="2000" b="1" i="0" kern="1200" dirty="0" smtClean="0">
                          <a:solidFill>
                            <a:schemeClr val="dk1"/>
                          </a:solidFill>
                          <a:effectLst/>
                          <a:latin typeface="+mn-lt"/>
                          <a:ea typeface="+mn-ea"/>
                          <a:cs typeface="+mn-cs"/>
                        </a:rPr>
                        <a:t>and subtract.</a:t>
                      </a:r>
                      <a:endParaRPr lang="en-US" sz="2000" b="1" i="0" kern="1200" dirty="0">
                        <a:solidFill>
                          <a:schemeClr val="dk1"/>
                        </a:solidFill>
                        <a:effectLst/>
                        <a:latin typeface="+mn-lt"/>
                        <a:ea typeface="+mn-ea"/>
                        <a:cs typeface="+mn-cs"/>
                      </a:endParaRPr>
                    </a:p>
                  </a:txBody>
                  <a:tcPr marT="36576" marB="36576" anchor="ctr">
                    <a:lnL w="12700" cap="flat" cmpd="sng" algn="ctr">
                      <a:solidFill>
                        <a:prstClr val="white">
                          <a:lumMod val="50000"/>
                        </a:prstClr>
                      </a:solidFill>
                      <a:prstDash val="solid"/>
                      <a:round/>
                      <a:headEnd type="none" w="med" len="med"/>
                      <a:tailEnd type="none" w="med" len="med"/>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ap="flat" cmpd="sng" algn="ctr">
                      <a:solidFill>
                        <a:prstClr val="white">
                          <a:lumMod val="50000"/>
                        </a:prstClr>
                      </a:solidFill>
                      <a:prstDash val="solid"/>
                      <a:round/>
                      <a:headEnd type="none" w="med" len="med"/>
                      <a:tailEnd type="none" w="med" len="med"/>
                    </a:lnB>
                    <a:solidFill>
                      <a:schemeClr val="bg1"/>
                    </a:solidFill>
                  </a:tcPr>
                </a:tc>
                <a:tc hMerge="1">
                  <a:txBody>
                    <a:bodyPr/>
                    <a:lstStyle/>
                    <a:p>
                      <a:endParaRPr lang="en-US"/>
                    </a:p>
                  </a:txBody>
                  <a:tcPr/>
                </a:tc>
              </a:tr>
              <a:tr h="250689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dirty="0" smtClean="0">
                          <a:ea typeface="ＭＳ Ｐゴシック" charset="-128"/>
                          <a:cs typeface="ＭＳ Ｐゴシック" charset="-128"/>
                        </a:rPr>
                        <a:t>1.NBT.C.4</a:t>
                      </a:r>
                      <a:endParaRPr lang="en-US" sz="1800" b="0" dirty="0" smtClean="0"/>
                    </a:p>
                  </a:txBody>
                  <a:tcPr marT="36576" marB="36576">
                    <a:lnL w="12700" cap="flat" cmpd="sng" algn="ctr">
                      <a:solidFill>
                        <a:prstClr val="white">
                          <a:lumMod val="50000"/>
                        </a:prstClr>
                      </a:solidFill>
                      <a:prstDash val="solid"/>
                      <a:round/>
                      <a:headEnd type="none" w="med" len="med"/>
                      <a:tailEnd type="none" w="med" len="med"/>
                    </a:lnL>
                    <a:lnR w="12700" cmpd="sng">
                      <a:noFill/>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c>
                  <a:txBody>
                    <a:bodyPr/>
                    <a:lstStyle/>
                    <a:p>
                      <a:r>
                        <a:rPr lang="en-US" sz="2000" b="0" i="0" kern="1200" dirty="0" smtClean="0">
                          <a:solidFill>
                            <a:schemeClr val="dk1"/>
                          </a:solidFill>
                          <a:effectLst/>
                          <a:latin typeface="+mn-lt"/>
                          <a:ea typeface="+mn-ea"/>
                          <a:cs typeface="+mn-cs"/>
                        </a:rPr>
                        <a:t>Add within 100, including adding a two-digit number and a one-digit number, and adding a two-digit number and a multiple of 10, using concrete models or drawings and strategies based on place value, properties of operations, and/or the relationship between addition and subtraction; relate the strategy to a written method and explain the reasoning used. Understand that in adding two-digit numbers, one adds tens and tens, ones and ones; and sometimes it is necessary to compose a ten.</a:t>
                      </a:r>
                    </a:p>
                  </a:txBody>
                  <a:tcPr marT="36576" marB="36576">
                    <a:lnL w="12700" cmpd="sng">
                      <a:noFill/>
                    </a:lnL>
                    <a:lnR w="12700" cap="flat" cmpd="sng" algn="ctr">
                      <a:solidFill>
                        <a:prstClr val="white">
                          <a:lumMod val="50000"/>
                        </a:prstClr>
                      </a:solidFill>
                      <a:prstDash val="solid"/>
                      <a:round/>
                      <a:headEnd type="none" w="med" len="med"/>
                      <a:tailEnd type="none" w="med" len="med"/>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r>
              <a:tr h="78383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0" dirty="0" smtClean="0">
                          <a:ea typeface="ＭＳ Ｐゴシック" charset="-128"/>
                          <a:cs typeface="ＭＳ Ｐゴシック" charset="-128"/>
                        </a:rPr>
                        <a:t>1.NBT.C.5</a:t>
                      </a:r>
                      <a:endParaRPr lang="en-US" sz="1800" b="0" dirty="0" smtClean="0"/>
                    </a:p>
                  </a:txBody>
                  <a:tcPr marT="36576" marB="36576">
                    <a:lnL w="12700" cap="flat" cmpd="sng" algn="ctr">
                      <a:solidFill>
                        <a:prstClr val="white">
                          <a:lumMod val="50000"/>
                        </a:prstClr>
                      </a:solidFill>
                      <a:prstDash val="solid"/>
                      <a:round/>
                      <a:headEnd type="none" w="med" len="med"/>
                      <a:tailEnd type="none" w="med" len="med"/>
                    </a:lnL>
                    <a:lnR w="12700" cmpd="sng">
                      <a:noFill/>
                    </a:lnR>
                    <a:lnT w="12700" cmpd="sng">
                      <a:noFill/>
                    </a:lnT>
                    <a:lnB w="12700" cap="flat" cmpd="sng" algn="ctr">
                      <a:solidFill>
                        <a:prstClr val="white">
                          <a:lumMod val="50000"/>
                        </a:prstClr>
                      </a:solidFill>
                      <a:prstDash val="solid"/>
                      <a:round/>
                      <a:headEnd type="none" w="med" len="med"/>
                      <a:tailEnd type="none" w="med" len="med"/>
                    </a:lnB>
                    <a:solidFill>
                      <a:schemeClr val="bg1"/>
                    </a:solidFill>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2000" b="0" i="0" kern="1200" dirty="0" smtClean="0">
                          <a:solidFill>
                            <a:schemeClr val="dk1"/>
                          </a:solidFill>
                          <a:effectLst/>
                          <a:latin typeface="+mn-lt"/>
                          <a:ea typeface="+mn-ea"/>
                          <a:cs typeface="+mn-cs"/>
                        </a:rPr>
                        <a:t>Given a two-digit number, mentally find 10 more or 10 less than the number, without having to count; explain the reasoning used.</a:t>
                      </a:r>
                    </a:p>
                  </a:txBody>
                  <a:tcPr marT="36576" marB="36576">
                    <a:lnL w="12700" cmpd="sng">
                      <a:noFill/>
                    </a:lnL>
                    <a:lnR w="12700" cap="flat" cmpd="sng" algn="ctr">
                      <a:solidFill>
                        <a:prstClr val="white">
                          <a:lumMod val="50000"/>
                        </a:prstClr>
                      </a:solidFill>
                      <a:prstDash val="solid"/>
                      <a:round/>
                      <a:headEnd type="none" w="med" len="med"/>
                      <a:tailEnd type="none" w="med" len="med"/>
                    </a:lnR>
                    <a:lnT w="12700" cmpd="sng">
                      <a:noFill/>
                    </a:lnT>
                    <a:lnB w="12700" cap="flat" cmpd="sng" algn="ctr">
                      <a:solidFill>
                        <a:prstClr val="white">
                          <a:lumMod val="50000"/>
                        </a:prstClr>
                      </a:solidFill>
                      <a:prstDash val="solid"/>
                      <a:round/>
                      <a:headEnd type="none" w="med" len="med"/>
                      <a:tailEnd type="none" w="med" len="med"/>
                    </a:lnB>
                    <a:solidFill>
                      <a:schemeClr val="bg1"/>
                    </a:solidFill>
                  </a:tcPr>
                </a:tc>
              </a:tr>
              <a:tr h="1137839">
                <a:tc gridSpan="2">
                  <a:txBody>
                    <a:bodyPr/>
                    <a:lstStyle/>
                    <a:p>
                      <a:pPr marL="850900" marR="0" indent="0" algn="r" defTabSz="457200" rtl="0" eaLnBrk="1" fontAlgn="auto" latinLnBrk="0" hangingPunct="1">
                        <a:lnSpc>
                          <a:spcPct val="100000"/>
                        </a:lnSpc>
                        <a:spcBef>
                          <a:spcPts val="0"/>
                        </a:spcBef>
                        <a:spcAft>
                          <a:spcPts val="0"/>
                        </a:spcAft>
                        <a:buClrTx/>
                        <a:buSzTx/>
                        <a:buFontTx/>
                        <a:buNone/>
                        <a:tabLst/>
                        <a:defRPr/>
                      </a:pPr>
                      <a:endParaRPr lang="en-US" sz="2800" kern="1200" dirty="0" smtClean="0">
                        <a:solidFill>
                          <a:schemeClr val="dk1"/>
                        </a:solidFill>
                        <a:effectLst/>
                        <a:latin typeface="+mn-lt"/>
                        <a:ea typeface="+mn-ea"/>
                        <a:cs typeface="+mn-cs"/>
                      </a:endParaRPr>
                    </a:p>
                    <a:p>
                      <a:pPr marL="850900" marR="0" indent="0" algn="r"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mn-lt"/>
                          <a:ea typeface="+mn-ea"/>
                          <a:cs typeface="+mn-cs"/>
                        </a:rPr>
                        <a:t>National Governors Association Center for Best Practices (NGA Center) and Council of Chief </a:t>
                      </a:r>
                      <a:br>
                        <a:rPr lang="en-US" sz="1400" kern="1200" dirty="0" smtClean="0">
                          <a:solidFill>
                            <a:schemeClr val="dk1"/>
                          </a:solidFill>
                          <a:effectLst/>
                          <a:latin typeface="+mn-lt"/>
                          <a:ea typeface="+mn-ea"/>
                          <a:cs typeface="+mn-cs"/>
                        </a:rPr>
                      </a:br>
                      <a:r>
                        <a:rPr lang="en-US" sz="1400" kern="1200" dirty="0" smtClean="0">
                          <a:solidFill>
                            <a:schemeClr val="dk1"/>
                          </a:solidFill>
                          <a:effectLst/>
                          <a:latin typeface="+mn-lt"/>
                          <a:ea typeface="+mn-ea"/>
                          <a:cs typeface="+mn-cs"/>
                        </a:rPr>
                        <a:t>State School Officers (CCSSO). (2014). </a:t>
                      </a:r>
                      <a:r>
                        <a:rPr lang="en-US" sz="1400" i="1" kern="1200" dirty="0" smtClean="0">
                          <a:solidFill>
                            <a:schemeClr val="dk1"/>
                          </a:solidFill>
                          <a:effectLst/>
                          <a:latin typeface="+mn-lt"/>
                          <a:ea typeface="+mn-ea"/>
                          <a:cs typeface="+mn-cs"/>
                        </a:rPr>
                        <a:t>Common core state standards for mathematics</a:t>
                      </a:r>
                      <a:r>
                        <a:rPr lang="en-US" sz="1400" kern="1200" dirty="0" smtClean="0">
                          <a:solidFill>
                            <a:schemeClr val="dk1"/>
                          </a:solidFill>
                          <a:effectLst/>
                          <a:latin typeface="+mn-lt"/>
                          <a:ea typeface="+mn-ea"/>
                          <a:cs typeface="+mn-cs"/>
                        </a:rPr>
                        <a:t>. </a:t>
                      </a:r>
                      <a:br>
                        <a:rPr lang="en-US" sz="1400" kern="1200" dirty="0" smtClean="0">
                          <a:solidFill>
                            <a:schemeClr val="dk1"/>
                          </a:solidFill>
                          <a:effectLst/>
                          <a:latin typeface="+mn-lt"/>
                          <a:ea typeface="+mn-ea"/>
                          <a:cs typeface="+mn-cs"/>
                        </a:rPr>
                      </a:br>
                      <a:r>
                        <a:rPr lang="en-US" sz="1400" b="0" u="none" kern="1200" dirty="0" smtClean="0">
                          <a:solidFill>
                            <a:schemeClr val="dk1"/>
                          </a:solidFill>
                          <a:effectLst/>
                          <a:latin typeface="+mn-lt"/>
                          <a:ea typeface="+mn-ea"/>
                          <a:cs typeface="+mn-cs"/>
                        </a:rPr>
                        <a:t>Retrieved from </a:t>
                      </a:r>
                      <a:r>
                        <a:rPr lang="en-US" sz="1400" b="0" u="none" kern="1200" dirty="0" smtClean="0">
                          <a:solidFill>
                            <a:schemeClr val="tx1"/>
                          </a:solidFill>
                          <a:effectLst/>
                          <a:latin typeface="+mn-lt"/>
                          <a:ea typeface="+mn-ea"/>
                          <a:cs typeface="+mn-cs"/>
                          <a:hlinkClick r:id="rId3"/>
                        </a:rPr>
                        <a:t>http://www.corestandards.org/Math/Content/1/NBT</a:t>
                      </a:r>
                      <a:endParaRPr lang="en-US" sz="1400" b="0" u="none" kern="1200" dirty="0" smtClean="0">
                        <a:solidFill>
                          <a:schemeClr val="tx1"/>
                        </a:solidFill>
                        <a:effectLst/>
                        <a:latin typeface="+mn-lt"/>
                        <a:ea typeface="+mn-ea"/>
                        <a:cs typeface="+mn-cs"/>
                      </a:endParaRPr>
                    </a:p>
                  </a:txBody>
                  <a:tcPr marT="36576" marB="36576">
                    <a:lnL w="12700" cmpd="sng">
                      <a:noFill/>
                    </a:lnL>
                    <a:lnR w="12700" cmpd="sng">
                      <a:noFill/>
                    </a:lnR>
                    <a:lnT w="12700" cap="flat" cmpd="sng" algn="ctr">
                      <a:solidFill>
                        <a:prstClr val="white">
                          <a:lumMod val="50000"/>
                        </a:prstClr>
                      </a:solidFill>
                      <a:prstDash val="solid"/>
                      <a:round/>
                      <a:headEnd type="none" w="med" len="med"/>
                      <a:tailEnd type="none" w="med" len="med"/>
                    </a:lnT>
                    <a:lnB w="12700" cmpd="sng">
                      <a:noFill/>
                    </a:lnB>
                    <a:solidFill>
                      <a:schemeClr val="bg1"/>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38761341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199925"/>
            <a:ext cx="7940502" cy="895576"/>
          </a:xfrm>
        </p:spPr>
        <p:txBody>
          <a:bodyPr>
            <a:noAutofit/>
          </a:bodyPr>
          <a:lstStyle/>
          <a:p>
            <a:pPr>
              <a:lnSpc>
                <a:spcPct val="90000"/>
              </a:lnSpc>
            </a:pPr>
            <a:r>
              <a:rPr lang="en-US" sz="3200" dirty="0" smtClean="0"/>
              <a:t>Connections to the CCSSM </a:t>
            </a:r>
            <a:br>
              <a:rPr lang="en-US" sz="3200" dirty="0" smtClean="0"/>
            </a:br>
            <a:r>
              <a:rPr lang="en-US" sz="3200" dirty="0" smtClean="0"/>
              <a:t>Standards for Mathematical Practice</a:t>
            </a:r>
            <a:endParaRPr lang="en-US" sz="3200" dirty="0"/>
          </a:p>
        </p:txBody>
      </p:sp>
      <p:sp>
        <p:nvSpPr>
          <p:cNvPr id="8" name="TextBox 7"/>
          <p:cNvSpPr txBox="1"/>
          <p:nvPr/>
        </p:nvSpPr>
        <p:spPr>
          <a:xfrm>
            <a:off x="1095439" y="6095175"/>
            <a:ext cx="7865682" cy="692497"/>
          </a:xfrm>
          <a:prstGeom prst="rect">
            <a:avLst/>
          </a:prstGeom>
          <a:solidFill>
            <a:srgbClr val="FFFFFF"/>
          </a:solidFill>
        </p:spPr>
        <p:txBody>
          <a:bodyPr wrap="square" rtlCol="0">
            <a:spAutoFit/>
          </a:bodyPr>
          <a:lstStyle/>
          <a:p>
            <a:pPr algn="r"/>
            <a:r>
              <a:rPr lang="en-US" sz="1300" dirty="0" smtClean="0"/>
              <a:t>National Governors Association Center for Best Practices (NGA Center) and Council of Chief State </a:t>
            </a:r>
            <a:br>
              <a:rPr lang="en-US" sz="1300" dirty="0" smtClean="0"/>
            </a:br>
            <a:r>
              <a:rPr lang="en-US" sz="1300" dirty="0" smtClean="0"/>
              <a:t>School Officers (CCSSO). </a:t>
            </a:r>
            <a:r>
              <a:rPr lang="en-US" sz="1300" dirty="0"/>
              <a:t>(</a:t>
            </a:r>
            <a:r>
              <a:rPr lang="en-US" sz="1300" dirty="0" smtClean="0"/>
              <a:t>2014). Mathematics. </a:t>
            </a:r>
            <a:r>
              <a:rPr lang="en-US" sz="1300" i="1" dirty="0"/>
              <a:t>Common core state standards for mathematics</a:t>
            </a:r>
            <a:r>
              <a:rPr lang="en-US" sz="1300" i="1" dirty="0" smtClean="0"/>
              <a:t>. </a:t>
            </a:r>
            <a:br>
              <a:rPr lang="en-US" sz="1300" i="1" dirty="0" smtClean="0"/>
            </a:br>
            <a:r>
              <a:rPr lang="en-US" sz="1300" dirty="0" smtClean="0"/>
              <a:t>Retrieved </a:t>
            </a:r>
            <a:r>
              <a:rPr lang="en-US" sz="1300" dirty="0"/>
              <a:t>from  </a:t>
            </a:r>
            <a:r>
              <a:rPr lang="en-US" sz="1300" u="sng" dirty="0" smtClean="0">
                <a:hlinkClick r:id="rId3"/>
              </a:rPr>
              <a:t>http</a:t>
            </a:r>
            <a:r>
              <a:rPr lang="en-US" sz="1300" u="sng" dirty="0">
                <a:hlinkClick r:id="rId3"/>
              </a:rPr>
              <a:t>://</a:t>
            </a:r>
            <a:r>
              <a:rPr lang="en-US" sz="1300" u="sng" dirty="0" smtClean="0">
                <a:hlinkClick r:id="rId3"/>
              </a:rPr>
              <a:t>www.corestandards.org/Math/Practice</a:t>
            </a:r>
            <a:endParaRPr lang="en-US" sz="1300" dirty="0"/>
          </a:p>
        </p:txBody>
      </p:sp>
      <p:sp>
        <p:nvSpPr>
          <p:cNvPr id="9" name="Content Placeholder 4"/>
          <p:cNvSpPr>
            <a:spLocks noGrp="1"/>
          </p:cNvSpPr>
          <p:nvPr>
            <p:ph idx="1"/>
          </p:nvPr>
        </p:nvSpPr>
        <p:spPr>
          <a:xfrm>
            <a:off x="1020617" y="1256250"/>
            <a:ext cx="7940503" cy="4618919"/>
          </a:xfrm>
        </p:spPr>
        <p:txBody>
          <a:bodyPr>
            <a:normAutofit/>
          </a:bodyPr>
          <a:lstStyle/>
          <a:p>
            <a:pPr marL="465138" indent="-465138">
              <a:spcAft>
                <a:spcPts val="600"/>
              </a:spcAft>
              <a:buSzPct val="90000"/>
              <a:buFont typeface="+mj-lt"/>
              <a:buAutoNum type="arabicPeriod"/>
            </a:pPr>
            <a:r>
              <a:rPr lang="en-US" sz="2500" dirty="0"/>
              <a:t>Make sense of problems and persevere in solving them.</a:t>
            </a:r>
          </a:p>
          <a:p>
            <a:pPr marL="465138" indent="-465138">
              <a:spcAft>
                <a:spcPts val="600"/>
              </a:spcAft>
              <a:buSzPct val="90000"/>
              <a:buFont typeface="+mj-lt"/>
              <a:buAutoNum type="arabicPeriod"/>
            </a:pPr>
            <a:r>
              <a:rPr lang="en-US" sz="2500" dirty="0"/>
              <a:t>Reason abstractly and quantitatively.</a:t>
            </a:r>
          </a:p>
          <a:p>
            <a:pPr marL="465138" indent="-465138">
              <a:spcAft>
                <a:spcPts val="600"/>
              </a:spcAft>
              <a:buSzPct val="90000"/>
              <a:buFont typeface="+mj-lt"/>
              <a:buAutoNum type="arabicPeriod"/>
            </a:pPr>
            <a:r>
              <a:rPr lang="en-US" sz="2500" dirty="0"/>
              <a:t>Construct viable arguments and critique the reasoning of others.</a:t>
            </a:r>
          </a:p>
          <a:p>
            <a:pPr marL="465138" indent="-465138">
              <a:spcAft>
                <a:spcPts val="600"/>
              </a:spcAft>
              <a:buSzPct val="90000"/>
              <a:buFont typeface="+mj-lt"/>
              <a:buAutoNum type="arabicPeriod"/>
            </a:pPr>
            <a:r>
              <a:rPr lang="en-US" sz="2500" dirty="0"/>
              <a:t>Model with mathematics. </a:t>
            </a:r>
          </a:p>
          <a:p>
            <a:pPr marL="465138" indent="-465138">
              <a:spcAft>
                <a:spcPts val="600"/>
              </a:spcAft>
              <a:buSzPct val="90000"/>
              <a:buFont typeface="+mj-lt"/>
              <a:buAutoNum type="arabicPeriod"/>
            </a:pPr>
            <a:r>
              <a:rPr lang="en-US" sz="2500" dirty="0"/>
              <a:t>Use appropriate tools strategically. </a:t>
            </a:r>
          </a:p>
          <a:p>
            <a:pPr marL="465138" indent="-465138">
              <a:spcAft>
                <a:spcPts val="600"/>
              </a:spcAft>
              <a:buSzPct val="90000"/>
              <a:buFont typeface="+mj-lt"/>
              <a:buAutoNum type="arabicPeriod"/>
            </a:pPr>
            <a:r>
              <a:rPr lang="en-US" sz="2500" dirty="0"/>
              <a:t>Attend to precision. </a:t>
            </a:r>
          </a:p>
          <a:p>
            <a:pPr marL="465138" indent="-465138">
              <a:spcAft>
                <a:spcPts val="600"/>
              </a:spcAft>
              <a:buSzPct val="90000"/>
              <a:buFont typeface="+mj-lt"/>
              <a:buAutoNum type="arabicPeriod"/>
            </a:pPr>
            <a:r>
              <a:rPr lang="en-US" sz="2500" dirty="0">
                <a:solidFill>
                  <a:srgbClr val="0000FF"/>
                </a:solidFill>
              </a:rPr>
              <a:t>Look for and make use of structure.</a:t>
            </a:r>
          </a:p>
          <a:p>
            <a:pPr marL="465138" indent="-465138">
              <a:spcAft>
                <a:spcPts val="600"/>
              </a:spcAft>
              <a:buSzPct val="90000"/>
              <a:buFont typeface="+mj-lt"/>
              <a:buAutoNum type="arabicPeriod"/>
            </a:pPr>
            <a:r>
              <a:rPr lang="en-US" sz="2500" dirty="0">
                <a:solidFill>
                  <a:srgbClr val="0000FF"/>
                </a:solidFill>
              </a:rPr>
              <a:t>Look for and express regularity in repeated reasoning</a:t>
            </a:r>
            <a:r>
              <a:rPr lang="en-US" sz="2500" dirty="0" smtClean="0">
                <a:solidFill>
                  <a:srgbClr val="0000FF"/>
                </a:solidFill>
              </a:rPr>
              <a:t>.</a:t>
            </a:r>
            <a:endParaRPr lang="en-US" sz="2500" dirty="0">
              <a:solidFill>
                <a:srgbClr val="0000FF"/>
              </a:solidFill>
            </a:endParaRPr>
          </a:p>
        </p:txBody>
      </p:sp>
    </p:spTree>
    <p:extLst>
      <p:ext uri="{BB962C8B-B14F-4D97-AF65-F5344CB8AC3E}">
        <p14:creationId xmlns:p14="http://schemas.microsoft.com/office/powerpoint/2010/main" val="41068052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618" y="283306"/>
            <a:ext cx="7940502" cy="606899"/>
          </a:xfrm>
        </p:spPr>
        <p:txBody>
          <a:bodyPr>
            <a:noAutofit/>
          </a:bodyPr>
          <a:lstStyle/>
          <a:p>
            <a:r>
              <a:rPr lang="en-US" sz="3200" dirty="0" smtClean="0"/>
              <a:t>Standards for Mathematical Practice (SMP)</a:t>
            </a:r>
            <a:endParaRPr lang="en-US" sz="3200" dirty="0"/>
          </a:p>
        </p:txBody>
      </p:sp>
      <p:sp>
        <p:nvSpPr>
          <p:cNvPr id="3" name="Content Placeholder 2"/>
          <p:cNvSpPr>
            <a:spLocks noGrp="1"/>
          </p:cNvSpPr>
          <p:nvPr>
            <p:ph idx="1"/>
          </p:nvPr>
        </p:nvSpPr>
        <p:spPr>
          <a:xfrm>
            <a:off x="1034895" y="1140542"/>
            <a:ext cx="8031554" cy="4940510"/>
          </a:xfrm>
          <a:solidFill>
            <a:srgbClr val="FFFFFF"/>
          </a:solidFill>
        </p:spPr>
        <p:txBody>
          <a:bodyPr>
            <a:noAutofit/>
          </a:bodyPr>
          <a:lstStyle/>
          <a:p>
            <a:pPr marL="1587" indent="0">
              <a:spcBef>
                <a:spcPts val="0"/>
              </a:spcBef>
              <a:spcAft>
                <a:spcPts val="300"/>
              </a:spcAft>
              <a:buNone/>
              <a:defRPr/>
            </a:pPr>
            <a:r>
              <a:rPr lang="en-US" sz="2400" b="1" dirty="0" smtClean="0">
                <a:solidFill>
                  <a:srgbClr val="0000FF"/>
                </a:solidFill>
                <a:cs typeface="Verdana"/>
              </a:rPr>
              <a:t>SMP 7. Look </a:t>
            </a:r>
            <a:r>
              <a:rPr lang="en-US" sz="2400" b="1" dirty="0">
                <a:solidFill>
                  <a:srgbClr val="0000FF"/>
                </a:solidFill>
                <a:cs typeface="Verdana"/>
              </a:rPr>
              <a:t>for and make use of structure</a:t>
            </a:r>
            <a:r>
              <a:rPr lang="en-US" sz="2400" dirty="0" smtClean="0">
                <a:solidFill>
                  <a:srgbClr val="0000FF"/>
                </a:solidFill>
                <a:cs typeface="Verdana"/>
              </a:rPr>
              <a:t>.</a:t>
            </a:r>
          </a:p>
          <a:p>
            <a:pPr marL="1587" indent="0">
              <a:spcBef>
                <a:spcPts val="0"/>
              </a:spcBef>
              <a:spcAft>
                <a:spcPts val="2100"/>
              </a:spcAft>
              <a:buNone/>
              <a:defRPr/>
            </a:pPr>
            <a:r>
              <a:rPr lang="en-US" sz="2200" dirty="0" smtClean="0"/>
              <a:t>Mathematically </a:t>
            </a:r>
            <a:r>
              <a:rPr lang="en-US" sz="2200" dirty="0"/>
              <a:t>proficient students at the elementary grades use structures such </a:t>
            </a:r>
            <a:r>
              <a:rPr lang="en-US" sz="2200" dirty="0" smtClean="0"/>
              <a:t>as place </a:t>
            </a:r>
            <a:r>
              <a:rPr lang="en-US" sz="2200" dirty="0"/>
              <a:t>value, the properties of operations, other generalizations about the behavior </a:t>
            </a:r>
            <a:r>
              <a:rPr lang="en-US" sz="2200" dirty="0" smtClean="0"/>
              <a:t>of the </a:t>
            </a:r>
            <a:r>
              <a:rPr lang="en-US" sz="2200" dirty="0"/>
              <a:t>operations (for example, the less you subtract, the greater the difference), </a:t>
            </a:r>
            <a:r>
              <a:rPr lang="en-US" sz="2200" dirty="0" smtClean="0"/>
              <a:t>and attributes </a:t>
            </a:r>
            <a:r>
              <a:rPr lang="en-US" sz="2200" dirty="0"/>
              <a:t>of shapes to solve </a:t>
            </a:r>
            <a:r>
              <a:rPr lang="en-US" sz="2200" dirty="0" smtClean="0"/>
              <a:t>problems. In </a:t>
            </a:r>
            <a:r>
              <a:rPr lang="en-US" sz="2200" dirty="0"/>
              <a:t>many cases, they have identified </a:t>
            </a:r>
            <a:r>
              <a:rPr lang="en-US" sz="2200" dirty="0" smtClean="0"/>
              <a:t>and described </a:t>
            </a:r>
            <a:r>
              <a:rPr lang="en-US" sz="2200" dirty="0"/>
              <a:t>these structures through repeated reasoning </a:t>
            </a:r>
            <a:r>
              <a:rPr lang="en-US" sz="2200" dirty="0" smtClean="0"/>
              <a:t>(SMP 8</a:t>
            </a:r>
            <a:r>
              <a:rPr lang="en-US" sz="2200" dirty="0"/>
              <a:t>)</a:t>
            </a:r>
            <a:r>
              <a:rPr lang="en-US" sz="2200" dirty="0" smtClean="0"/>
              <a:t>. </a:t>
            </a:r>
          </a:p>
          <a:p>
            <a:pPr marL="1587" indent="0">
              <a:spcBef>
                <a:spcPts val="0"/>
              </a:spcBef>
              <a:spcAft>
                <a:spcPts val="300"/>
              </a:spcAft>
              <a:buNone/>
              <a:defRPr/>
            </a:pPr>
            <a:r>
              <a:rPr lang="en-US" sz="2400" b="1" dirty="0">
                <a:solidFill>
                  <a:srgbClr val="0000FF"/>
                </a:solidFill>
                <a:cs typeface="Verdana"/>
              </a:rPr>
              <a:t>SMP 8. Look for and express regularity in repeated reasoning</a:t>
            </a:r>
            <a:r>
              <a:rPr lang="en-US" sz="2400" b="1" dirty="0">
                <a:solidFill>
                  <a:srgbClr val="0000FF"/>
                </a:solidFill>
              </a:rPr>
              <a:t>.</a:t>
            </a:r>
          </a:p>
          <a:p>
            <a:pPr marL="1587" indent="0">
              <a:spcBef>
                <a:spcPts val="0"/>
              </a:spcBef>
              <a:spcAft>
                <a:spcPts val="1500"/>
              </a:spcAft>
              <a:buNone/>
              <a:defRPr/>
            </a:pPr>
            <a:r>
              <a:rPr lang="en-US" sz="2200" dirty="0"/>
              <a:t>Mathematically proficient students at the elementary grades look for regularities as they solve multiple related problems, then identify and describe these regularities</a:t>
            </a:r>
            <a:r>
              <a:rPr lang="en-US" sz="2200" dirty="0" smtClean="0"/>
              <a:t>.... proficient </a:t>
            </a:r>
            <a:r>
              <a:rPr lang="en-US" sz="2200" dirty="0"/>
              <a:t>students formulate conjectures about what they notice</a:t>
            </a:r>
            <a:r>
              <a:rPr lang="en-US" sz="2200" dirty="0" smtClean="0"/>
              <a:t>.</a:t>
            </a:r>
          </a:p>
          <a:p>
            <a:pPr marL="1587" indent="0">
              <a:spcBef>
                <a:spcPts val="0"/>
              </a:spcBef>
              <a:spcAft>
                <a:spcPts val="900"/>
              </a:spcAft>
              <a:buNone/>
              <a:defRPr/>
            </a:pPr>
            <a:endParaRPr lang="en-US" sz="2400" dirty="0"/>
          </a:p>
        </p:txBody>
      </p:sp>
      <p:sp>
        <p:nvSpPr>
          <p:cNvPr id="4" name="TextBox 3"/>
          <p:cNvSpPr txBox="1"/>
          <p:nvPr/>
        </p:nvSpPr>
        <p:spPr>
          <a:xfrm>
            <a:off x="950027" y="6169543"/>
            <a:ext cx="8193974" cy="612595"/>
          </a:xfrm>
          <a:prstGeom prst="rect">
            <a:avLst/>
          </a:prstGeom>
          <a:solidFill>
            <a:srgbClr val="FFFFFF"/>
          </a:solidFill>
        </p:spPr>
        <p:txBody>
          <a:bodyPr wrap="square" rtlCol="0">
            <a:noAutofit/>
          </a:bodyPr>
          <a:lstStyle/>
          <a:p>
            <a:pPr marL="1587" indent="0" algn="r">
              <a:spcBef>
                <a:spcPts val="0"/>
              </a:spcBef>
              <a:spcAft>
                <a:spcPts val="900"/>
              </a:spcAft>
              <a:buNone/>
              <a:defRPr/>
            </a:pPr>
            <a:r>
              <a:rPr lang="en-US" sz="1200" dirty="0"/>
              <a:t>Illustrative </a:t>
            </a:r>
            <a:r>
              <a:rPr lang="en-US" sz="1200" dirty="0" smtClean="0"/>
              <a:t>Mathematics. (2014, February 12). </a:t>
            </a:r>
            <a:r>
              <a:rPr lang="en-US" sz="1200" i="1" dirty="0" smtClean="0"/>
              <a:t>Standards for Mathematical Practice: Commentary and Elaborations for K–5</a:t>
            </a:r>
            <a:r>
              <a:rPr lang="en-US" sz="1200" dirty="0" smtClean="0"/>
              <a:t>. Tucson, AZ.. Retrieved from </a:t>
            </a:r>
            <a:r>
              <a:rPr lang="en-US" sz="1200" dirty="0" smtClean="0">
                <a:hlinkClick r:id="rId3"/>
              </a:rPr>
              <a:t>http</a:t>
            </a:r>
            <a:r>
              <a:rPr lang="en-US" sz="1200" dirty="0">
                <a:hlinkClick r:id="rId3"/>
              </a:rPr>
              <a:t>://commoncoretools.me/wp-content/uploads/2014/02/</a:t>
            </a:r>
            <a:r>
              <a:rPr lang="en-US" sz="1200" dirty="0" smtClean="0">
                <a:hlinkClick r:id="rId3"/>
              </a:rPr>
              <a:t>Elaborations.pdf</a:t>
            </a:r>
            <a:r>
              <a:rPr lang="en-US" sz="1200" dirty="0" smtClean="0"/>
              <a:t>  (pp.18-19)</a:t>
            </a:r>
            <a:endParaRPr lang="en-US" sz="1200" dirty="0"/>
          </a:p>
        </p:txBody>
      </p:sp>
    </p:spTree>
    <p:extLst>
      <p:ext uri="{BB962C8B-B14F-4D97-AF65-F5344CB8AC3E}">
        <p14:creationId xmlns:p14="http://schemas.microsoft.com/office/powerpoint/2010/main" val="1366733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2A-5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3540</TotalTime>
  <Words>4074</Words>
  <Application>Microsoft Macintosh PowerPoint</Application>
  <PresentationFormat>On-screen Show (4:3)</PresentationFormat>
  <Paragraphs>409</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P2A-55</vt:lpstr>
      <vt:lpstr>PowerPoint Presentation</vt:lpstr>
      <vt:lpstr>Overview of the Session</vt:lpstr>
      <vt:lpstr>PowerPoint Presentation</vt:lpstr>
      <vt:lpstr>PowerPoint Presentation</vt:lpstr>
      <vt:lpstr>Ms. DiBrienza’s  Mathematics Learning Goals</vt:lpstr>
      <vt:lpstr>The Addition Strings Task</vt:lpstr>
      <vt:lpstr>Connections to the CCSSM Grade 1  Standards for Mathematical Content</vt:lpstr>
      <vt:lpstr>Connections to the CCSSM  Standards for Mathematical Practice</vt:lpstr>
      <vt:lpstr>Standards for Mathematical Practice (SMP)</vt:lpstr>
      <vt:lpstr>Classroom Context for the Video Segment</vt:lpstr>
      <vt:lpstr>Lens for Watching the Video: Viewing #1</vt:lpstr>
      <vt:lpstr>Student Learning of Mathematics</vt:lpstr>
      <vt:lpstr>Teacher Actions</vt:lpstr>
      <vt:lpstr>Effective Mathematics Teaching Practices</vt:lpstr>
      <vt:lpstr>PowerPoint Presentation</vt:lpstr>
      <vt:lpstr>Teaching Practice Focus: Build Procedural Fluency from Conceptual Understanding </vt:lpstr>
      <vt:lpstr>Teaching Practice Focus: Build Procedural Fluency from Conceptual Understanding</vt:lpstr>
      <vt:lpstr>Fluency</vt:lpstr>
      <vt:lpstr>Conceptual Understanding and  Procedural Fluency</vt:lpstr>
      <vt:lpstr>Lens for Watching the Video: Viewing #2</vt:lpstr>
      <vt:lpstr>Video Observations</vt:lpstr>
      <vt:lpstr>PowerPoint Presentation</vt:lpstr>
      <vt:lpstr>Teaching Practice Focus: Implement Tasks that Promote Reasoning and Problem Solving</vt:lpstr>
      <vt:lpstr>Teaching Practice Focus: Implement Tasks that Promote Reasoning and Problem Solving</vt:lpstr>
      <vt:lpstr>PowerPoint Presentation</vt:lpstr>
      <vt:lpstr>Equation Strings Tasks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dc:creator>
  <cp:lastModifiedBy>dh</cp:lastModifiedBy>
  <cp:revision>303</cp:revision>
  <dcterms:created xsi:type="dcterms:W3CDTF">2014-11-10T17:34:51Z</dcterms:created>
  <dcterms:modified xsi:type="dcterms:W3CDTF">2015-11-08T21:16:57Z</dcterms:modified>
</cp:coreProperties>
</file>