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3"/>
  </p:notesMasterIdLst>
  <p:sldIdLst>
    <p:sldId id="370" r:id="rId2"/>
    <p:sldId id="319" r:id="rId3"/>
    <p:sldId id="384" r:id="rId4"/>
    <p:sldId id="374" r:id="rId5"/>
    <p:sldId id="272" r:id="rId6"/>
    <p:sldId id="383" r:id="rId7"/>
    <p:sldId id="385" r:id="rId8"/>
    <p:sldId id="391" r:id="rId9"/>
    <p:sldId id="375" r:id="rId10"/>
    <p:sldId id="387" r:id="rId11"/>
    <p:sldId id="368" r:id="rId12"/>
    <p:sldId id="376" r:id="rId13"/>
    <p:sldId id="379" r:id="rId14"/>
    <p:sldId id="386" r:id="rId15"/>
    <p:sldId id="349" r:id="rId16"/>
    <p:sldId id="366" r:id="rId17"/>
    <p:sldId id="348" r:id="rId18"/>
    <p:sldId id="393" r:id="rId19"/>
    <p:sldId id="321" r:id="rId20"/>
    <p:sldId id="378" r:id="rId21"/>
    <p:sldId id="388" r:id="rId22"/>
    <p:sldId id="367" r:id="rId23"/>
    <p:sldId id="395" r:id="rId24"/>
    <p:sldId id="353" r:id="rId25"/>
    <p:sldId id="335" r:id="rId26"/>
    <p:sldId id="345" r:id="rId27"/>
    <p:sldId id="390" r:id="rId28"/>
    <p:sldId id="389" r:id="rId29"/>
    <p:sldId id="381" r:id="rId30"/>
    <p:sldId id="392" r:id="rId31"/>
    <p:sldId id="269"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080">
          <p15:clr>
            <a:srgbClr val="A4A3A4"/>
          </p15:clr>
        </p15:guide>
        <p15:guide id="2" pos="40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garet Smith" initials="" lastIdx="4" clrIdx="0"/>
  <p:cmAuthor id="1" name="Amy Hillen" initials="AH" lastIdx="10" clrIdx="1"/>
  <p:cmAuthor id="2" name="Vicki Bill" initials="" lastIdx="0" clrIdx="2"/>
  <p:cmAuthor id="3" name="dh" initials="" lastIdx="2" clrIdx="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57BCEF"/>
    <a:srgbClr val="5DAAE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0">
  <p:normalViewPr>
    <p:restoredLeft sz="11538" autoAdjust="0"/>
    <p:restoredTop sz="66116" autoAdjust="0"/>
  </p:normalViewPr>
  <p:slideViewPr>
    <p:cSldViewPr snapToGrid="0" snapToObjects="1">
      <p:cViewPr>
        <p:scale>
          <a:sx n="94" d="100"/>
          <a:sy n="94" d="100"/>
        </p:scale>
        <p:origin x="-1464" y="-120"/>
      </p:cViewPr>
      <p:guideLst>
        <p:guide orient="horz" pos="4080"/>
        <p:guide pos="4040"/>
      </p:guideLst>
    </p:cSldViewPr>
  </p:slideViewPr>
  <p:notesTextViewPr>
    <p:cViewPr>
      <p:scale>
        <a:sx n="114" d="100"/>
        <a:sy n="114" d="100"/>
      </p:scale>
      <p:origin x="0" y="2624"/>
    </p:cViewPr>
  </p:notesTextViewPr>
  <p:sorterViewPr>
    <p:cViewPr>
      <p:scale>
        <a:sx n="145" d="100"/>
        <a:sy n="145" d="100"/>
      </p:scale>
      <p:origin x="0" y="0"/>
    </p:cViewPr>
  </p:sorterViewPr>
  <p:notesViewPr>
    <p:cSldViewPr snapToGrid="0" snapToObjects="1">
      <p:cViewPr>
        <p:scale>
          <a:sx n="112" d="100"/>
          <a:sy n="112" d="100"/>
        </p:scale>
        <p:origin x="-448" y="-8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commentAuthors" Target="commentAuthors.xml"/><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3" dt="2014-11-17T13:39:30.689" idx="2">
    <p:pos x="106" y="106"/>
    <p:text>Fix.</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7231CE-F960-4285-BC2B-924DCFE0D0AF}" type="datetimeFigureOut">
              <a:rPr lang="en-US" smtClean="0"/>
              <a:pPr/>
              <a:t>4/9/15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4782EB-4FAA-490E-8F2D-179336FF04BD}" type="slidenum">
              <a:rPr lang="en-US" smtClean="0"/>
              <a:pPr/>
              <a:t>‹#›</a:t>
            </a:fld>
            <a:endParaRPr lang="en-US" dirty="0"/>
          </a:p>
        </p:txBody>
      </p:sp>
    </p:spTree>
    <p:extLst>
      <p:ext uri="{BB962C8B-B14F-4D97-AF65-F5344CB8AC3E}">
        <p14:creationId xmlns:p14="http://schemas.microsoft.com/office/powerpoint/2010/main" val="420134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www.nctm.org/PrinciplestoActions/"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486400" cy="4114800"/>
          </a:xfrm>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Background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It is suggested that teachers have some familiarity with the Effective Mathematics Teaching Practices prior to engaging in this focused professional learning module.</a:t>
            </a:r>
            <a:r>
              <a:rPr lang="en-US" sz="1200" baseline="0" dirty="0" smtClean="0"/>
              <a:t> NCTM developed three </a:t>
            </a:r>
            <a:r>
              <a:rPr lang="en-US" sz="1200" dirty="0" smtClean="0"/>
              <a:t>modules</a:t>
            </a:r>
            <a:r>
              <a:rPr lang="en-US" sz="1200" baseline="0" dirty="0" smtClean="0"/>
              <a:t> </a:t>
            </a:r>
            <a:r>
              <a:rPr lang="en-US" sz="1200" dirty="0" smtClean="0"/>
              <a:t>that provide an overview of the Teaching and Learning Principle</a:t>
            </a:r>
            <a:r>
              <a:rPr lang="en-US" sz="1200" baseline="0" dirty="0" smtClean="0"/>
              <a:t> and</a:t>
            </a:r>
            <a:r>
              <a:rPr lang="en-US" sz="1200" dirty="0" smtClean="0"/>
              <a:t> the eight effective teaching practices for mathematics: The Case of Mr. Harris and the Band Concert Task (elementary school content),  The Case of Ms. Donnelly and the Candy Jar Task (middle school content),</a:t>
            </a:r>
            <a:r>
              <a:rPr lang="en-US" sz="1200" baseline="0" dirty="0" smtClean="0"/>
              <a:t> and The Case of Ms. Culver and the</a:t>
            </a:r>
            <a:r>
              <a:rPr lang="en-US" sz="1200" dirty="0" smtClean="0"/>
              <a:t> Pay It Forward Task (high school content). These overview</a:t>
            </a:r>
            <a:r>
              <a:rPr lang="en-US" sz="1200" baseline="0" dirty="0" smtClean="0"/>
              <a:t> modules are available on the NCTM website as part of the </a:t>
            </a:r>
            <a:r>
              <a:rPr lang="en-US" sz="1200" b="1" i="1" kern="1200" baseline="0" dirty="0" smtClean="0">
                <a:solidFill>
                  <a:schemeClr val="tx1"/>
                </a:solidFill>
                <a:effectLst/>
                <a:latin typeface="+mn-lt"/>
                <a:ea typeface="+mn-ea"/>
                <a:cs typeface="+mn-cs"/>
              </a:rPr>
              <a:t>Principles to Actions</a:t>
            </a:r>
            <a:r>
              <a:rPr lang="en-US" sz="1200" i="1" baseline="0" dirty="0" smtClean="0"/>
              <a:t> </a:t>
            </a:r>
            <a:r>
              <a:rPr lang="en-US" sz="1200" b="0" kern="1200" baseline="0" dirty="0" smtClean="0">
                <a:solidFill>
                  <a:schemeClr val="tx1"/>
                </a:solidFill>
                <a:effectLst/>
                <a:latin typeface="+mn-lt"/>
                <a:ea typeface="+mn-ea"/>
                <a:cs typeface="+mn-cs"/>
              </a:rPr>
              <a:t>p</a:t>
            </a:r>
            <a:r>
              <a:rPr lang="en-US" sz="1200" b="0" kern="1200" dirty="0" smtClean="0">
                <a:solidFill>
                  <a:schemeClr val="tx1"/>
                </a:solidFill>
                <a:effectLst/>
                <a:latin typeface="+mn-lt"/>
                <a:ea typeface="+mn-ea"/>
                <a:cs typeface="+mn-cs"/>
              </a:rPr>
              <a:t>rofessional learning materials</a:t>
            </a:r>
            <a:r>
              <a:rPr lang="en-US" sz="1200" b="1" kern="1200" baseline="0" dirty="0" smtClean="0">
                <a:solidFill>
                  <a:schemeClr val="tx1"/>
                </a:solidFill>
                <a:effectLst/>
                <a:latin typeface="+mn-lt"/>
                <a:ea typeface="+mn-ea"/>
                <a:cs typeface="+mn-cs"/>
              </a:rPr>
              <a:t>:</a:t>
            </a:r>
            <a:r>
              <a:rPr lang="en-US" sz="1200" dirty="0" smtClean="0"/>
              <a:t> </a:t>
            </a:r>
            <a:r>
              <a:rPr lang="en-US" sz="1200" dirty="0" smtClean="0">
                <a:hlinkClick r:id="rId3"/>
              </a:rPr>
              <a:t>http://www.nctm.org/pta/</a:t>
            </a:r>
            <a:r>
              <a:rPr lang="en-US" sz="1200" dirty="0" smtClean="0"/>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Module Synopsis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This focused professional learning</a:t>
            </a:r>
            <a:r>
              <a:rPr lang="en-US" sz="1200" baseline="0" dirty="0" smtClean="0"/>
              <a:t> </a:t>
            </a:r>
            <a:r>
              <a:rPr lang="en-US" sz="1200" dirty="0" smtClean="0"/>
              <a:t>module uses “The Case of Amanda Smith and the Donuts Task”  to study </a:t>
            </a:r>
            <a:r>
              <a:rPr lang="en-US" sz="1200" baseline="0" dirty="0" smtClean="0"/>
              <a:t>two Effective Mathematics Teaching Practices: </a:t>
            </a: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t>Pose purposeful questions, and</a:t>
            </a: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t>Use and connection mathematical representations.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r>
              <a:rPr lang="en-US" sz="1200" b="1" dirty="0" smtClean="0"/>
              <a:t>Materials</a:t>
            </a:r>
          </a:p>
          <a:p>
            <a:r>
              <a:rPr lang="en-US" sz="1200" dirty="0" smtClean="0"/>
              <a:t>In preparation for</a:t>
            </a:r>
            <a:r>
              <a:rPr lang="en-US" sz="1200" baseline="0" dirty="0" smtClean="0"/>
              <a:t> </a:t>
            </a:r>
            <a:r>
              <a:rPr lang="en-US" sz="1200" dirty="0" smtClean="0"/>
              <a:t>this module, the</a:t>
            </a:r>
            <a:r>
              <a:rPr lang="en-US" sz="1200" baseline="0" dirty="0" smtClean="0"/>
              <a:t> facilitator </a:t>
            </a:r>
            <a:r>
              <a:rPr lang="en-US" sz="1200" dirty="0" smtClean="0"/>
              <a:t>will need the</a:t>
            </a:r>
            <a:r>
              <a:rPr lang="en-US" sz="1200" baseline="0" dirty="0" smtClean="0"/>
              <a:t> following set of materials. </a:t>
            </a:r>
          </a:p>
          <a:p>
            <a:r>
              <a:rPr lang="en-US" sz="1200" kern="1200" dirty="0" smtClean="0">
                <a:solidFill>
                  <a:schemeClr val="tx1"/>
                </a:solidFill>
                <a:effectLst/>
                <a:latin typeface="+mn-lt"/>
                <a:ea typeface="+mn-ea"/>
                <a:cs typeface="+mn-cs"/>
              </a:rPr>
              <a:t>	1–Slides-ES-Smith.pptx</a:t>
            </a:r>
          </a:p>
          <a:p>
            <a:r>
              <a:rPr lang="en-US" sz="1200" kern="1200" dirty="0" smtClean="0">
                <a:solidFill>
                  <a:schemeClr val="tx1"/>
                </a:solidFill>
                <a:effectLst/>
                <a:latin typeface="+mn-lt"/>
                <a:ea typeface="+mn-ea"/>
                <a:cs typeface="+mn-cs"/>
              </a:rPr>
              <a:t>	2-Task-Donuts-ES-Smith.pdf</a:t>
            </a:r>
          </a:p>
          <a:p>
            <a:r>
              <a:rPr lang="en-US" sz="1200" kern="1200" dirty="0" smtClean="0">
                <a:solidFill>
                  <a:schemeClr val="tx1"/>
                </a:solidFill>
                <a:effectLst/>
                <a:latin typeface="+mn-lt"/>
                <a:ea typeface="+mn-ea"/>
                <a:cs typeface="+mn-cs"/>
              </a:rPr>
              <a:t>	3-CCSSM-Connections-ES-Smith.pdf</a:t>
            </a:r>
          </a:p>
          <a:p>
            <a:r>
              <a:rPr lang="en-US" sz="1200" kern="1200" dirty="0" smtClean="0">
                <a:solidFill>
                  <a:schemeClr val="tx1"/>
                </a:solidFill>
                <a:effectLst/>
                <a:latin typeface="+mn-lt"/>
                <a:ea typeface="+mn-ea"/>
                <a:cs typeface="+mn-cs"/>
              </a:rPr>
              <a:t>	4-MathTeachingPractices-List-ES-Smith.pdf</a:t>
            </a:r>
          </a:p>
          <a:p>
            <a:r>
              <a:rPr lang="en-US" sz="1200" kern="1200" dirty="0" smtClean="0">
                <a:solidFill>
                  <a:schemeClr val="tx1"/>
                </a:solidFill>
                <a:effectLst/>
                <a:latin typeface="+mn-lt"/>
                <a:ea typeface="+mn-ea"/>
                <a:cs typeface="+mn-cs"/>
              </a:rPr>
              <a:t>	5-TeacherStudentActions-Questions-ES-Smith.pdf</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6-TeacherStudentActions-Representations-ES-Smith.pdf</a:t>
            </a:r>
          </a:p>
          <a:p>
            <a:r>
              <a:rPr lang="en-US" sz="1200" kern="1200" dirty="0" smtClean="0">
                <a:solidFill>
                  <a:schemeClr val="tx1"/>
                </a:solidFill>
                <a:effectLst/>
                <a:latin typeface="+mn-lt"/>
                <a:ea typeface="+mn-ea"/>
                <a:cs typeface="+mn-cs"/>
              </a:rPr>
              <a:t>	7-Video-Clip1-ES-Smith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8-Transcript-Clip1-ES-Smith.pdf</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9-Video-Clip2-ES-Smith</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10-Transcript-Clip2-ES-</a:t>
            </a:r>
            <a:r>
              <a:rPr lang="en-US" sz="1200" kern="1200" dirty="0" smtClean="0">
                <a:solidFill>
                  <a:schemeClr val="tx1"/>
                </a:solidFill>
                <a:effectLst/>
                <a:latin typeface="+mn-lt"/>
                <a:ea typeface="+mn-ea"/>
                <a:cs typeface="+mn-cs"/>
              </a:rPr>
              <a:t>Smith.pdf</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11-LessonGuide-Donuts-ES-Smith.pdf</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Participant Handouts</a:t>
            </a:r>
          </a:p>
          <a:p>
            <a:r>
              <a:rPr lang="en-US" sz="1200" b="0" kern="1200" dirty="0" smtClean="0">
                <a:solidFill>
                  <a:schemeClr val="tx1"/>
                </a:solidFill>
                <a:effectLst/>
                <a:latin typeface="+mn-lt"/>
                <a:ea typeface="+mn-ea"/>
                <a:cs typeface="+mn-cs"/>
              </a:rPr>
              <a:t>Prepare one copy per participant</a:t>
            </a:r>
            <a:r>
              <a:rPr lang="en-US" sz="1200" b="0" kern="1200" baseline="0" dirty="0" smtClean="0">
                <a:solidFill>
                  <a:schemeClr val="tx1"/>
                </a:solidFill>
                <a:effectLst/>
                <a:latin typeface="+mn-lt"/>
                <a:ea typeface="+mn-ea"/>
                <a:cs typeface="+mn-cs"/>
              </a:rPr>
              <a:t> of each of the following handouts.</a:t>
            </a:r>
            <a:endParaRPr lang="en-US" sz="1200" b="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2-Task-Donuts-ES-Smith.pdf</a:t>
            </a:r>
          </a:p>
          <a:p>
            <a:r>
              <a:rPr lang="en-US" sz="1200" kern="1200" dirty="0" smtClean="0">
                <a:solidFill>
                  <a:schemeClr val="tx1"/>
                </a:solidFill>
                <a:effectLst/>
                <a:latin typeface="+mn-lt"/>
                <a:ea typeface="+mn-ea"/>
                <a:cs typeface="+mn-cs"/>
              </a:rPr>
              <a:t>	3-CCSSM-Connections-ES-Smith.pdf</a:t>
            </a:r>
          </a:p>
          <a:p>
            <a:r>
              <a:rPr lang="en-US" sz="1200" kern="1200" dirty="0" smtClean="0">
                <a:solidFill>
                  <a:schemeClr val="tx1"/>
                </a:solidFill>
                <a:effectLst/>
                <a:latin typeface="+mn-lt"/>
                <a:ea typeface="+mn-ea"/>
                <a:cs typeface="+mn-cs"/>
              </a:rPr>
              <a:t>	4-MathTeachingPractices-List-ES-Smith.pdf</a:t>
            </a:r>
          </a:p>
          <a:p>
            <a:r>
              <a:rPr lang="en-US" sz="1200" kern="1200" dirty="0" smtClean="0">
                <a:solidFill>
                  <a:schemeClr val="tx1"/>
                </a:solidFill>
                <a:effectLst/>
                <a:latin typeface="+mn-lt"/>
                <a:ea typeface="+mn-ea"/>
                <a:cs typeface="+mn-cs"/>
              </a:rPr>
              <a:t>	5-TeacherStudentActions-Questions-ES-Smith.pdf</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6-TeacherStudentActions-Representations-ES-Smith.pdf</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9-Transcript-Clip1-ES-Smith.pdf</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10-Transcript-Clip2-ES-</a:t>
            </a:r>
            <a:r>
              <a:rPr lang="en-US" sz="1200" kern="1200" dirty="0" smtClean="0">
                <a:solidFill>
                  <a:schemeClr val="tx1"/>
                </a:solidFill>
                <a:effectLst/>
                <a:latin typeface="+mn-lt"/>
                <a:ea typeface="+mn-ea"/>
                <a:cs typeface="+mn-cs"/>
              </a:rPr>
              <a:t>Smith.pdf</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11-LessonGuide-Donuts-ES-Smith.pdf</a:t>
            </a:r>
            <a:r>
              <a:rPr lang="en-US" sz="1200" kern="1200" baseline="0" dirty="0" smtClean="0">
                <a:solidFill>
                  <a:schemeClr val="tx1"/>
                </a:solidFill>
                <a:effectLst/>
                <a:latin typeface="+mn-lt"/>
                <a:ea typeface="+mn-ea"/>
                <a:cs typeface="+mn-cs"/>
              </a:rPr>
              <a:t> (Optional </a:t>
            </a:r>
            <a:r>
              <a:rPr lang="en-US" sz="1200" kern="1200" baseline="0" smtClean="0">
                <a:solidFill>
                  <a:schemeClr val="tx1"/>
                </a:solidFill>
                <a:effectLst/>
                <a:latin typeface="+mn-lt"/>
                <a:ea typeface="+mn-ea"/>
                <a:cs typeface="+mn-cs"/>
              </a:rPr>
              <a:t>handout)</a:t>
            </a:r>
            <a:endParaRPr lang="en-US" sz="1200" b="1" dirty="0" smtClean="0">
              <a:latin typeface="+mn-lt"/>
              <a:cs typeface="Calibri"/>
            </a:endParaRPr>
          </a:p>
          <a:p>
            <a:endParaRPr lang="en-US" sz="1200" kern="1200" dirty="0" smtClean="0">
              <a:solidFill>
                <a:schemeClr val="tx1"/>
              </a:solidFill>
              <a:effectLst/>
              <a:latin typeface="+mn-lt"/>
              <a:ea typeface="+mn-ea"/>
              <a:cs typeface="+mn-cs"/>
            </a:endParaRPr>
          </a:p>
          <a:p>
            <a:endParaRPr lang="en-US" sz="1200"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Tree>
    <p:extLst>
      <p:ext uri="{BB962C8B-B14F-4D97-AF65-F5344CB8AC3E}">
        <p14:creationId xmlns:p14="http://schemas.microsoft.com/office/powerpoint/2010/main" val="429360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Summarize:</a:t>
            </a:r>
            <a:r>
              <a:rPr lang="en-US" baseline="0" dirty="0" smtClean="0"/>
              <a:t> One of the research-based, teaching practices identified by NCTM is the importance of establishing clear mathematics goals to focus student learning and to guide teacher decisions. </a:t>
            </a:r>
          </a:p>
          <a:p>
            <a:endParaRPr lang="en-US" sz="1200"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10</a:t>
            </a:fld>
            <a:endParaRPr lang="en-US" dirty="0"/>
          </a:p>
        </p:txBody>
      </p:sp>
    </p:spTree>
    <p:extLst>
      <p:ext uri="{BB962C8B-B14F-4D97-AF65-F5344CB8AC3E}">
        <p14:creationId xmlns:p14="http://schemas.microsoft.com/office/powerpoint/2010/main" val="562983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88307" y="4343400"/>
            <a:ext cx="5485306" cy="4114800"/>
          </a:xfrm>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p>
          <a:p>
            <a:r>
              <a:rPr lang="en-US" baseline="0" dirty="0" smtClean="0"/>
              <a:t>Ask participants to take a moment to examine Ms. Smith’s mathematics learning goals for the Donuts Task.</a:t>
            </a:r>
          </a:p>
          <a:p>
            <a:endParaRPr lang="en-US" baseline="0" dirty="0" smtClean="0"/>
          </a:p>
          <a:p>
            <a:r>
              <a:rPr lang="en-US" baseline="0" dirty="0" smtClean="0"/>
              <a:t>Then discuss each of these questions in turn, as a whole group:</a:t>
            </a:r>
          </a:p>
          <a:p>
            <a:pPr marL="171450" indent="-171450">
              <a:buFontTx/>
              <a:buChar char="-"/>
            </a:pPr>
            <a:r>
              <a:rPr lang="en-US" baseline="0" dirty="0" smtClean="0"/>
              <a:t>In what ways do these goals related to the CCSSM Standards for Mathematical Content and Mathematical Practices?</a:t>
            </a:r>
          </a:p>
          <a:p>
            <a:pPr marL="171450" indent="-171450">
              <a:buFontTx/>
              <a:buChar char="-"/>
            </a:pPr>
            <a:r>
              <a:rPr lang="en-US" baseline="0" dirty="0" smtClean="0"/>
              <a:t>What strategies might you expected to see in the video of the kindergarten students solving the various problems in the Donuts Task?</a:t>
            </a:r>
          </a:p>
          <a:p>
            <a:pPr marL="171450" indent="-171450">
              <a:buFontTx/>
              <a:buChar char="-"/>
            </a:pPr>
            <a:r>
              <a:rPr lang="en-US" baseline="0" dirty="0" smtClean="0"/>
              <a:t>What might be some challenges among the students in supporting their learning toward these goals?</a:t>
            </a:r>
            <a:endParaRPr lang="en-US" dirty="0" smtClean="0"/>
          </a:p>
          <a:p>
            <a:endParaRPr lang="en-US" dirty="0" smtClean="0">
              <a:latin typeface="Calibri"/>
              <a:cs typeface="Calibri"/>
            </a:endParaRPr>
          </a:p>
          <a:p>
            <a:endParaRPr lang="en-US" dirty="0" smtClean="0">
              <a:latin typeface="Calibri"/>
              <a:cs typeface="Calibri"/>
            </a:endParaRPr>
          </a:p>
          <a:p>
            <a:endParaRPr lang="en-US" dirty="0">
              <a:latin typeface="Calibri"/>
              <a:cs typeface="Calibri"/>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11</a:t>
            </a:fld>
            <a:endParaRPr lang="en-US" dirty="0"/>
          </a:p>
        </p:txBody>
      </p:sp>
    </p:spTree>
    <p:extLst>
      <p:ext uri="{BB962C8B-B14F-4D97-AF65-F5344CB8AC3E}">
        <p14:creationId xmlns:p14="http://schemas.microsoft.com/office/powerpoint/2010/main" val="25100185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t>12</a:t>
            </a:fld>
            <a:endParaRPr lang="en-US"/>
          </a:p>
        </p:txBody>
      </p:sp>
    </p:spTree>
    <p:extLst>
      <p:ext uri="{BB962C8B-B14F-4D97-AF65-F5344CB8AC3E}">
        <p14:creationId xmlns:p14="http://schemas.microsoft.com/office/powerpoint/2010/main" val="8750743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Handout</a:t>
            </a:r>
            <a:r>
              <a:rPr lang="en-US" sz="1200" dirty="0" smtClean="0"/>
              <a:t>:</a:t>
            </a:r>
            <a:r>
              <a:rPr lang="en-US" sz="1200" kern="1200" dirty="0" smtClean="0">
                <a:solidFill>
                  <a:schemeClr val="tx1"/>
                </a:solidFill>
                <a:effectLst/>
                <a:latin typeface="+mn-lt"/>
                <a:ea typeface="+mn-ea"/>
                <a:cs typeface="+mn-cs"/>
              </a:rPr>
              <a:t> 4-MathTeachingPractices-ES-Smith.pdf</a:t>
            </a:r>
          </a:p>
          <a:p>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p>
          <a:p>
            <a:r>
              <a:rPr lang="en-US" dirty="0" smtClean="0"/>
              <a:t>Give participants a few minutes to review</a:t>
            </a:r>
            <a:r>
              <a:rPr lang="en-US" baseline="0" dirty="0" smtClean="0"/>
              <a:t> the list of </a:t>
            </a:r>
            <a:r>
              <a:rPr lang="en-US" dirty="0" smtClean="0"/>
              <a:t>the eight, research-based, Mathematics Teaching Practices identified </a:t>
            </a:r>
            <a:r>
              <a:rPr lang="en-US" baseline="0" dirty="0" smtClean="0"/>
              <a:t>by NCTM as highly effective for student learning of mathematics</a:t>
            </a:r>
            <a:r>
              <a:rPr lang="en-US" dirty="0" smtClean="0"/>
              <a:t>.</a:t>
            </a:r>
            <a:r>
              <a:rPr lang="en-US" baseline="0" dirty="0" smtClean="0"/>
              <a:t> </a:t>
            </a:r>
            <a:endParaRPr lang="en-US" dirty="0" smtClean="0"/>
          </a:p>
          <a:p>
            <a:endParaRPr lang="en-US" b="1" dirty="0" smtClean="0"/>
          </a:p>
          <a:p>
            <a:r>
              <a:rPr lang="en-US" b="0" dirty="0" smtClean="0"/>
              <a:t>State: Today</a:t>
            </a:r>
            <a:r>
              <a:rPr lang="en-US" b="0" baseline="0" dirty="0" smtClean="0"/>
              <a:t> we will just focus on two of the </a:t>
            </a:r>
            <a:r>
              <a:rPr lang="en-US" dirty="0" smtClean="0"/>
              <a:t>Mathematics Teaching Practices:</a:t>
            </a:r>
            <a:endParaRPr lang="en-US" b="0" dirty="0" smtClean="0"/>
          </a:p>
          <a:p>
            <a:endParaRPr lang="en-US" b="0" baseline="0" dirty="0" smtClean="0"/>
          </a:p>
          <a:p>
            <a:pPr marL="171450" indent="-171450">
              <a:buFont typeface="Arial"/>
              <a:buChar char="•"/>
            </a:pPr>
            <a:r>
              <a:rPr lang="en-US" b="0" baseline="0" dirty="0" smtClean="0"/>
              <a:t>Pose Purposeful Questions</a:t>
            </a:r>
          </a:p>
          <a:p>
            <a:pPr marL="171450" indent="-171450">
              <a:buFont typeface="Arial"/>
              <a:buChar char="•"/>
            </a:pPr>
            <a:endParaRPr lang="en-US" b="0" baseline="0" dirty="0" smtClean="0"/>
          </a:p>
          <a:p>
            <a:pPr marL="171450" indent="-171450">
              <a:buFont typeface="Arial"/>
              <a:buChar char="•"/>
            </a:pPr>
            <a:r>
              <a:rPr lang="en-US" b="0" baseline="0" dirty="0" smtClean="0"/>
              <a:t>Use and Connect Mathematical Representations</a:t>
            </a:r>
          </a:p>
          <a:p>
            <a:endParaRPr lang="en-US" sz="1200" dirty="0"/>
          </a:p>
        </p:txBody>
      </p:sp>
      <p:sp>
        <p:nvSpPr>
          <p:cNvPr id="4" name="Slide Number Placeholder 3"/>
          <p:cNvSpPr>
            <a:spLocks noGrp="1"/>
          </p:cNvSpPr>
          <p:nvPr>
            <p:ph type="sldNum" sz="quarter" idx="10"/>
          </p:nvPr>
        </p:nvSpPr>
        <p:spPr/>
        <p:txBody>
          <a:bodyPr/>
          <a:lstStyle/>
          <a:p>
            <a:fld id="{169F3DE2-FB79-A444-9137-F017C8010924}" type="slidenum">
              <a:rPr lang="en-US" smtClean="0"/>
              <a:t>13</a:t>
            </a:fld>
            <a:endParaRPr lang="en-US"/>
          </a:p>
        </p:txBody>
      </p:sp>
    </p:spTree>
    <p:extLst>
      <p:ext uri="{BB962C8B-B14F-4D97-AF65-F5344CB8AC3E}">
        <p14:creationId xmlns:p14="http://schemas.microsoft.com/office/powerpoint/2010/main" val="825448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p>
        </p:txBody>
      </p:sp>
      <p:sp>
        <p:nvSpPr>
          <p:cNvPr id="4" name="Slide Number Placeholder 3"/>
          <p:cNvSpPr>
            <a:spLocks noGrp="1"/>
          </p:cNvSpPr>
          <p:nvPr>
            <p:ph type="sldNum" sz="quarter" idx="10"/>
          </p:nvPr>
        </p:nvSpPr>
        <p:spPr/>
        <p:txBody>
          <a:bodyPr/>
          <a:lstStyle/>
          <a:p>
            <a:fld id="{169F3DE2-FB79-A444-9137-F017C8010924}" type="slidenum">
              <a:rPr lang="en-US" smtClean="0"/>
              <a:t>14</a:t>
            </a:fld>
            <a:endParaRPr lang="en-US"/>
          </a:p>
        </p:txBody>
      </p:sp>
    </p:spTree>
    <p:extLst>
      <p:ext uri="{BB962C8B-B14F-4D97-AF65-F5344CB8AC3E}">
        <p14:creationId xmlns:p14="http://schemas.microsoft.com/office/powerpoint/2010/main" val="8254487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p>
          <a:p>
            <a:r>
              <a:rPr lang="en-US" dirty="0" smtClean="0"/>
              <a:t>Summarize the key features of this Mathematics</a:t>
            </a:r>
            <a:r>
              <a:rPr lang="en-US" baseline="0" dirty="0" smtClean="0"/>
              <a:t> Teaching Practice.</a:t>
            </a:r>
          </a:p>
          <a:p>
            <a:endParaRPr lang="en-US"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15</a:t>
            </a:fld>
            <a:endParaRPr lang="en-US" dirty="0"/>
          </a:p>
        </p:txBody>
      </p:sp>
    </p:spTree>
    <p:extLst>
      <p:ext uri="{BB962C8B-B14F-4D97-AF65-F5344CB8AC3E}">
        <p14:creationId xmlns:p14="http://schemas.microsoft.com/office/powerpoint/2010/main" val="5629836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Handout</a:t>
            </a:r>
            <a:r>
              <a:rPr lang="en-US" sz="1200" dirty="0" smtClean="0"/>
              <a:t>:</a:t>
            </a:r>
            <a:r>
              <a:rPr lang="en-US" sz="1200" kern="1200" dirty="0" smtClean="0">
                <a:solidFill>
                  <a:schemeClr val="tx1"/>
                </a:solidFill>
                <a:effectLst/>
                <a:latin typeface="+mn-lt"/>
                <a:ea typeface="+mn-ea"/>
                <a:cs typeface="+mn-cs"/>
              </a:rPr>
              <a:t> 5-TeacherStudentActions-Questions-ES-Smith.pdf</a:t>
            </a:r>
          </a:p>
          <a:p>
            <a:endParaRPr lang="en-US" dirty="0" smtClean="0">
              <a:cs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p>
          <a:p>
            <a:r>
              <a:rPr lang="en-US" dirty="0" smtClean="0">
                <a:cs typeface="Calibri"/>
              </a:rPr>
              <a:t>Ask each participant to identify a shoulder partner. One person will study the “teacher actions” and the other person will study the “student</a:t>
            </a:r>
            <a:r>
              <a:rPr lang="en-US" baseline="0" dirty="0" smtClean="0">
                <a:cs typeface="Calibri"/>
              </a:rPr>
              <a:t> actions.” They should use the handout to highlight or mark key ideas and to make note of important actions. The partners should then turn and summarize some of the key ideas from their respective list for each other.</a:t>
            </a:r>
          </a:p>
          <a:p>
            <a:endParaRPr lang="en-US" baseline="0" dirty="0" smtClean="0">
              <a:cs typeface="Calibri"/>
            </a:endParaRPr>
          </a:p>
          <a:p>
            <a:r>
              <a:rPr lang="en-US" baseline="0" dirty="0" smtClean="0">
                <a:cs typeface="Calibri"/>
              </a:rPr>
              <a:t>As a whole group, discuss:</a:t>
            </a:r>
            <a:r>
              <a:rPr lang="en-US" dirty="0" smtClean="0">
                <a:cs typeface="Calibri"/>
              </a:rPr>
              <a:t> </a:t>
            </a:r>
            <a:r>
              <a:rPr lang="en-US" dirty="0">
                <a:cs typeface="Calibri"/>
              </a:rPr>
              <a:t>Based on the </a:t>
            </a:r>
            <a:r>
              <a:rPr lang="en-US" dirty="0" smtClean="0">
                <a:cs typeface="Calibri"/>
              </a:rPr>
              <a:t>indicators or actions in the list, </a:t>
            </a:r>
            <a:r>
              <a:rPr lang="en-US" dirty="0">
                <a:cs typeface="Calibri"/>
              </a:rPr>
              <a:t>what does </a:t>
            </a:r>
            <a:r>
              <a:rPr lang="en-US" dirty="0" smtClean="0">
                <a:cs typeface="Calibri"/>
              </a:rPr>
              <a:t>posing purposeful questions really entail? What</a:t>
            </a:r>
            <a:r>
              <a:rPr lang="en-US" baseline="0" dirty="0" smtClean="0">
                <a:cs typeface="Calibri"/>
              </a:rPr>
              <a:t> will you see teachings doing? What will you see students doing?</a:t>
            </a:r>
            <a:endParaRPr lang="en-US" dirty="0" smtClean="0">
              <a:cs typeface="Calibri"/>
            </a:endParaRPr>
          </a:p>
          <a:p>
            <a:endParaRPr lang="en-US" dirty="0">
              <a:cs typeface="Calibri"/>
            </a:endParaRPr>
          </a:p>
          <a:p>
            <a:endParaRPr lang="en-US" dirty="0">
              <a:cs typeface="Calibri"/>
            </a:endParaRPr>
          </a:p>
          <a:p>
            <a:endParaRPr lang="en-US" b="1" dirty="0">
              <a:cs typeface="Calibri"/>
            </a:endParaRPr>
          </a:p>
          <a:p>
            <a:endParaRPr lang="en-US" dirty="0">
              <a:ea typeface="ＭＳ Ｐゴシック" charset="-128"/>
              <a:cs typeface="ＭＳ Ｐゴシック" charset="-128"/>
            </a:endParaRPr>
          </a:p>
          <a:p>
            <a:endParaRPr lang="en-US" dirty="0">
              <a:ea typeface="ＭＳ Ｐゴシック" charset="-128"/>
              <a:cs typeface="ＭＳ Ｐゴシック" charset="-128"/>
            </a:endParaRPr>
          </a:p>
          <a:p>
            <a:endParaRPr lang="en-US" i="1" dirty="0">
              <a:ea typeface="ＭＳ Ｐゴシック" charset="-128"/>
              <a:cs typeface="ＭＳ Ｐゴシック" charset="-128"/>
            </a:endParaRPr>
          </a:p>
          <a:p>
            <a:pPr marL="171450" indent="-171450">
              <a:buFont typeface="Arial"/>
              <a:buChar char="•"/>
            </a:pPr>
            <a:endParaRPr lang="en-US" dirty="0">
              <a:ea typeface="ＭＳ Ｐゴシック" charset="-128"/>
              <a:cs typeface="ＭＳ Ｐゴシック" charset="-128"/>
            </a:endParaRPr>
          </a:p>
          <a:p>
            <a:pPr>
              <a:buFont typeface="Arial"/>
              <a:buChar char="•"/>
              <a:defRPr/>
            </a:pPr>
            <a:endParaRPr lang="en-US" dirty="0"/>
          </a:p>
          <a:p>
            <a:endParaRPr lang="en-US" dirty="0"/>
          </a:p>
          <a:p>
            <a:endParaRPr lang="en-US"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16</a:t>
            </a:fld>
            <a:endParaRPr lang="en-US" dirty="0"/>
          </a:p>
        </p:txBody>
      </p:sp>
    </p:spTree>
    <p:extLst>
      <p:ext uri="{BB962C8B-B14F-4D97-AF65-F5344CB8AC3E}">
        <p14:creationId xmlns:p14="http://schemas.microsoft.com/office/powerpoint/2010/main" val="36165385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p>
          <a:p>
            <a:r>
              <a:rPr lang="en-US" dirty="0" smtClean="0"/>
              <a:t>Summarize the key features of this Mathematics</a:t>
            </a:r>
            <a:r>
              <a:rPr lang="en-US" baseline="0" dirty="0" smtClean="0"/>
              <a:t> Teaching Practice.</a:t>
            </a:r>
          </a:p>
        </p:txBody>
      </p:sp>
      <p:sp>
        <p:nvSpPr>
          <p:cNvPr id="4" name="Slide Number Placeholder 3"/>
          <p:cNvSpPr>
            <a:spLocks noGrp="1"/>
          </p:cNvSpPr>
          <p:nvPr>
            <p:ph type="sldNum" sz="quarter" idx="10"/>
          </p:nvPr>
        </p:nvSpPr>
        <p:spPr/>
        <p:txBody>
          <a:bodyPr/>
          <a:lstStyle/>
          <a:p>
            <a:fld id="{574782EB-4FAA-490E-8F2D-179336FF04BD}" type="slidenum">
              <a:rPr lang="en-US" smtClean="0"/>
              <a:pPr/>
              <a:t>17</a:t>
            </a:fld>
            <a:endParaRPr lang="en-US" dirty="0"/>
          </a:p>
        </p:txBody>
      </p:sp>
    </p:spTree>
    <p:extLst>
      <p:ext uri="{BB962C8B-B14F-4D97-AF65-F5344CB8AC3E}">
        <p14:creationId xmlns:p14="http://schemas.microsoft.com/office/powerpoint/2010/main" val="28528703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endParaRPr lang="en-US" baseline="0" dirty="0" smtClean="0"/>
          </a:p>
          <a:p>
            <a:r>
              <a:rPr lang="en-US" dirty="0" smtClean="0"/>
              <a:t>Engage participants in a discussion of the graphic. Some probing questions you might ask include:</a:t>
            </a:r>
            <a:endParaRPr lang="en-US" b="1" dirty="0" smtClean="0"/>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1200" b="0" kern="1200" baseline="0" dirty="0" smtClean="0">
                <a:solidFill>
                  <a:schemeClr val="tx1"/>
                </a:solidFill>
                <a:latin typeface="+mn-lt"/>
                <a:ea typeface="+mn-ea"/>
                <a:cs typeface="+mn-cs"/>
              </a:rPr>
              <a:t>What are some physical representations that might be used to support students’ thinking in this task? </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1200" b="0" kern="1200" baseline="0" dirty="0" smtClean="0">
                <a:solidFill>
                  <a:schemeClr val="tx1"/>
                </a:solidFill>
                <a:latin typeface="+mn-lt"/>
                <a:ea typeface="+mn-ea"/>
                <a:cs typeface="+mn-cs"/>
              </a:rPr>
              <a:t>What are some visual representations you would expect students to produce?  What is the distinction between physical and visual representations?</a:t>
            </a:r>
          </a:p>
          <a:p>
            <a:pPr marL="171450" indent="-171450">
              <a:buFont typeface="Arial"/>
              <a:buChar char="•"/>
            </a:pPr>
            <a:r>
              <a:rPr lang="en-US" sz="1200" b="0" kern="1200" dirty="0" smtClean="0">
                <a:solidFill>
                  <a:schemeClr val="tx1"/>
                </a:solidFill>
                <a:latin typeface="+mn-lt"/>
                <a:ea typeface="+mn-ea"/>
                <a:cs typeface="+mn-cs"/>
              </a:rPr>
              <a:t>Why do the arrows go both ways?  </a:t>
            </a:r>
          </a:p>
          <a:p>
            <a:pPr marL="171450" indent="-171450">
              <a:buFont typeface="Arial"/>
              <a:buChar char="•"/>
            </a:pPr>
            <a:r>
              <a:rPr lang="en-US" sz="1200" b="0" kern="1200" dirty="0" smtClean="0">
                <a:solidFill>
                  <a:schemeClr val="tx1"/>
                </a:solidFill>
                <a:latin typeface="+mn-lt"/>
                <a:ea typeface="+mn-ea"/>
                <a:cs typeface="+mn-cs"/>
              </a:rPr>
              <a:t>What are the researchers telling us is important to remember to do in the classroom?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latin typeface="+mn-lt"/>
              <a:cs typeface="Calibri"/>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18</a:t>
            </a:fld>
            <a:endParaRPr lang="en-US" dirty="0"/>
          </a:p>
        </p:txBody>
      </p:sp>
    </p:spTree>
    <p:extLst>
      <p:ext uri="{BB962C8B-B14F-4D97-AF65-F5344CB8AC3E}">
        <p14:creationId xmlns:p14="http://schemas.microsoft.com/office/powerpoint/2010/main" val="28528703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Handout</a:t>
            </a:r>
            <a:r>
              <a:rPr lang="en-US" sz="1200" dirty="0" smtClean="0"/>
              <a:t>:</a:t>
            </a:r>
            <a:r>
              <a:rPr lang="en-US" sz="1200" kern="1200" dirty="0" smtClean="0">
                <a:solidFill>
                  <a:schemeClr val="tx1"/>
                </a:solidFill>
                <a:effectLst/>
                <a:latin typeface="+mn-lt"/>
                <a:ea typeface="+mn-ea"/>
                <a:cs typeface="+mn-cs"/>
              </a:rPr>
              <a:t> 6-TeacherStudentActions-Representations-ES-Smith.pdf</a:t>
            </a:r>
          </a:p>
          <a:p>
            <a:endParaRPr lang="en-US" dirty="0" smtClean="0">
              <a:cs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p>
          <a:p>
            <a:r>
              <a:rPr lang="en-US" dirty="0" smtClean="0">
                <a:cs typeface="Calibri"/>
              </a:rPr>
              <a:t>Repeating the same process,</a:t>
            </a:r>
            <a:r>
              <a:rPr lang="en-US" baseline="0" dirty="0" smtClean="0">
                <a:cs typeface="Calibri"/>
              </a:rPr>
              <a:t> </a:t>
            </a:r>
            <a:r>
              <a:rPr lang="en-US" dirty="0" smtClean="0">
                <a:cs typeface="Calibri"/>
              </a:rPr>
              <a:t>the same person as before should study the “teacher actions” and the other person studies</a:t>
            </a:r>
            <a:r>
              <a:rPr lang="en-US" baseline="0" dirty="0" smtClean="0">
                <a:cs typeface="Calibri"/>
              </a:rPr>
              <a:t> the </a:t>
            </a:r>
            <a:r>
              <a:rPr lang="en-US" dirty="0" smtClean="0">
                <a:cs typeface="Calibri"/>
              </a:rPr>
              <a:t>“student</a:t>
            </a:r>
            <a:r>
              <a:rPr lang="en-US" baseline="0" dirty="0" smtClean="0">
                <a:cs typeface="Calibri"/>
              </a:rPr>
              <a:t> actions.” They should use the handout to highlight or mark key ideas and to make note of important actions. The partners then turn and summarize some of the key ideas from their respective list for each other.</a:t>
            </a:r>
          </a:p>
          <a:p>
            <a:endParaRPr lang="en-US" baseline="0" dirty="0" smtClean="0">
              <a:cs typeface="Calibri"/>
            </a:endParaRPr>
          </a:p>
          <a:p>
            <a:r>
              <a:rPr lang="en-US" baseline="0" dirty="0" smtClean="0">
                <a:cs typeface="Calibri"/>
              </a:rPr>
              <a:t>As a whole group, discuss:</a:t>
            </a:r>
            <a:r>
              <a:rPr lang="en-US" dirty="0" smtClean="0">
                <a:cs typeface="Calibri"/>
              </a:rPr>
              <a:t> </a:t>
            </a:r>
          </a:p>
          <a:p>
            <a:r>
              <a:rPr lang="en-US" dirty="0" smtClean="0">
                <a:cs typeface="Calibri"/>
              </a:rPr>
              <a:t>Based on the indicators or actions in the list,</a:t>
            </a:r>
          </a:p>
          <a:p>
            <a:r>
              <a:rPr lang="en-US" dirty="0" smtClean="0">
                <a:cs typeface="Calibri"/>
              </a:rPr>
              <a:t>– what is the purpose of using and connecting mathematical representations? </a:t>
            </a:r>
          </a:p>
          <a:p>
            <a:r>
              <a:rPr lang="en-US" dirty="0" smtClean="0">
                <a:cs typeface="Calibri"/>
              </a:rPr>
              <a:t>– What</a:t>
            </a:r>
            <a:r>
              <a:rPr lang="en-US" baseline="0" dirty="0" smtClean="0">
                <a:cs typeface="Calibri"/>
              </a:rPr>
              <a:t> will you see teachings doing? What will you see students doing?</a:t>
            </a:r>
            <a:endParaRPr lang="en-US" dirty="0" smtClean="0">
              <a:cs typeface="Calibri"/>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19</a:t>
            </a:fld>
            <a:endParaRPr lang="en-US" dirty="0"/>
          </a:p>
        </p:txBody>
      </p:sp>
    </p:spTree>
    <p:extLst>
      <p:ext uri="{BB962C8B-B14F-4D97-AF65-F5344CB8AC3E}">
        <p14:creationId xmlns:p14="http://schemas.microsoft.com/office/powerpoint/2010/main" val="3616538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baseline="0" dirty="0" smtClean="0">
                <a:latin typeface="Calibri"/>
                <a:cs typeface="Calibri"/>
              </a:rPr>
              <a:t>Module Outline </a:t>
            </a:r>
          </a:p>
          <a:p>
            <a:pPr marL="0" indent="0">
              <a:buFont typeface="Arial"/>
              <a:buNone/>
            </a:pPr>
            <a:endParaRPr lang="en-US" sz="1200" dirty="0" smtClean="0">
              <a:latin typeface="Calibri"/>
              <a:cs typeface="Calibri"/>
            </a:endParaRPr>
          </a:p>
          <a:p>
            <a:pPr marL="171450" indent="-171450">
              <a:buFont typeface="Arial"/>
              <a:buChar char="•"/>
            </a:pPr>
            <a:r>
              <a:rPr lang="en-US" sz="1200" dirty="0" smtClean="0">
                <a:solidFill>
                  <a:srgbClr val="003366"/>
                </a:solidFill>
                <a:latin typeface="Calibri"/>
                <a:cs typeface="Calibri"/>
              </a:rPr>
              <a:t>Overview of the Session – 2 minutes</a:t>
            </a:r>
          </a:p>
          <a:p>
            <a:pPr marL="171450" indent="-171450">
              <a:buFont typeface="Arial"/>
              <a:buChar char="•"/>
            </a:pPr>
            <a:endParaRPr lang="en-US" sz="1200" dirty="0" smtClean="0">
              <a:solidFill>
                <a:srgbClr val="003366"/>
              </a:solidFill>
              <a:latin typeface="Calibri"/>
              <a:cs typeface="Calibri"/>
            </a:endParaRPr>
          </a:p>
          <a:p>
            <a:pPr marL="171450" indent="-171450">
              <a:buFont typeface="Arial"/>
              <a:buChar char="•"/>
            </a:pPr>
            <a:r>
              <a:rPr lang="en-US" sz="1200" dirty="0" smtClean="0">
                <a:solidFill>
                  <a:srgbClr val="003366"/>
                </a:solidFill>
                <a:latin typeface="Calibri"/>
                <a:cs typeface="Calibri"/>
              </a:rPr>
              <a:t>Solve</a:t>
            </a:r>
            <a:r>
              <a:rPr lang="en-US" sz="1200" baseline="0" dirty="0" smtClean="0">
                <a:solidFill>
                  <a:srgbClr val="003366"/>
                </a:solidFill>
                <a:latin typeface="Calibri"/>
                <a:cs typeface="Calibri"/>
              </a:rPr>
              <a:t> and discuss the Donuts Task making connections to the CCSSM – 20 minutes</a:t>
            </a:r>
          </a:p>
          <a:p>
            <a:pPr marL="171450" indent="-171450">
              <a:buFont typeface="Arial"/>
              <a:buChar char="•"/>
            </a:pPr>
            <a:endParaRPr lang="en-US" sz="1200" baseline="0" dirty="0" smtClean="0">
              <a:solidFill>
                <a:srgbClr val="003366"/>
              </a:solidFill>
              <a:latin typeface="Calibri"/>
              <a:cs typeface="Calibri"/>
            </a:endParaRPr>
          </a:p>
          <a:p>
            <a:pPr marL="171450" indent="-171450">
              <a:buFont typeface="Arial"/>
              <a:buChar char="•"/>
            </a:pPr>
            <a:r>
              <a:rPr lang="en-US" sz="1200" baseline="0" dirty="0" smtClean="0">
                <a:solidFill>
                  <a:srgbClr val="003366"/>
                </a:solidFill>
                <a:latin typeface="Calibri"/>
                <a:cs typeface="Calibri"/>
              </a:rPr>
              <a:t>Review the mathematics learning goals for the lesson – 8 minutes</a:t>
            </a:r>
          </a:p>
          <a:p>
            <a:pPr marL="171450" indent="-171450">
              <a:buFont typeface="Arial"/>
              <a:buChar char="•"/>
            </a:pPr>
            <a:endParaRPr lang="en-US" sz="1200" baseline="0" dirty="0" smtClean="0">
              <a:solidFill>
                <a:srgbClr val="003366"/>
              </a:solidFill>
              <a:latin typeface="Calibri"/>
              <a:cs typeface="Calibri"/>
            </a:endParaRPr>
          </a:p>
          <a:p>
            <a:pPr marL="171450" indent="-171450">
              <a:buFont typeface="Arial"/>
              <a:buChar char="•"/>
            </a:pPr>
            <a:r>
              <a:rPr lang="en-US" sz="1200" dirty="0" smtClean="0">
                <a:solidFill>
                  <a:srgbClr val="003366"/>
                </a:solidFill>
                <a:latin typeface="Calibri"/>
                <a:cs typeface="Calibri"/>
              </a:rPr>
              <a:t>Study </a:t>
            </a:r>
            <a:r>
              <a:rPr lang="en-US" sz="1200" baseline="0" dirty="0" smtClean="0">
                <a:solidFill>
                  <a:srgbClr val="003366"/>
                </a:solidFill>
                <a:latin typeface="Calibri"/>
                <a:cs typeface="Calibri"/>
              </a:rPr>
              <a:t>two Effective Mathematics Teaching Practices – 30 minutes</a:t>
            </a:r>
          </a:p>
          <a:p>
            <a:pPr marL="628650" lvl="1" indent="-171450">
              <a:buFont typeface="Arial"/>
              <a:buChar char="•"/>
            </a:pPr>
            <a:r>
              <a:rPr lang="en-US" sz="1200" baseline="0" dirty="0" smtClean="0">
                <a:solidFill>
                  <a:srgbClr val="003366"/>
                </a:solidFill>
                <a:latin typeface="Calibri"/>
                <a:cs typeface="Calibri"/>
              </a:rPr>
              <a:t>Pose purposeful questions</a:t>
            </a:r>
          </a:p>
          <a:p>
            <a:pPr marL="628650" lvl="1" indent="-171450">
              <a:buFont typeface="Arial"/>
              <a:buChar char="•"/>
            </a:pPr>
            <a:r>
              <a:rPr lang="en-US" sz="1200" baseline="0" dirty="0" smtClean="0">
                <a:solidFill>
                  <a:srgbClr val="003366"/>
                </a:solidFill>
                <a:latin typeface="Calibri"/>
                <a:cs typeface="Calibri"/>
              </a:rPr>
              <a:t>Use and connection mathematical representations</a:t>
            </a:r>
          </a:p>
          <a:p>
            <a:pPr marL="628650" lvl="1" indent="-171450">
              <a:buFont typeface="Arial"/>
              <a:buChar char="•"/>
            </a:pPr>
            <a:endParaRPr lang="en-US" sz="1200" dirty="0" smtClean="0">
              <a:solidFill>
                <a:srgbClr val="003366"/>
              </a:solidFill>
              <a:latin typeface="Calibri"/>
              <a:cs typeface="Calibri"/>
            </a:endParaRPr>
          </a:p>
          <a:p>
            <a:pPr marL="171450" indent="-171450">
              <a:buFont typeface="Arial"/>
              <a:buChar char="•"/>
            </a:pPr>
            <a:r>
              <a:rPr lang="en-US" sz="1200" dirty="0" smtClean="0">
                <a:solidFill>
                  <a:srgbClr val="003366"/>
                </a:solidFill>
                <a:latin typeface="Calibri"/>
                <a:cs typeface="Calibri"/>
              </a:rPr>
              <a:t>Watch</a:t>
            </a:r>
            <a:r>
              <a:rPr lang="en-US" sz="1200" baseline="0" dirty="0" smtClean="0">
                <a:solidFill>
                  <a:srgbClr val="003366"/>
                </a:solidFill>
                <a:latin typeface="Calibri"/>
                <a:cs typeface="Calibri"/>
              </a:rPr>
              <a:t> and discuss Video Clip #1 – 35 minutes</a:t>
            </a:r>
          </a:p>
          <a:p>
            <a:pPr marL="628650" marR="0" lvl="1"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solidFill>
                  <a:srgbClr val="003366"/>
                </a:solidFill>
                <a:latin typeface="+mn-lt"/>
                <a:cs typeface="Calibri"/>
              </a:rPr>
              <a:t>Watch the video</a:t>
            </a:r>
          </a:p>
          <a:p>
            <a:pPr marL="628650" marR="0" lvl="1"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solidFill>
                  <a:srgbClr val="003366"/>
                </a:solidFill>
                <a:latin typeface="+mn-lt"/>
                <a:cs typeface="Calibri"/>
              </a:rPr>
              <a:t>Make initial observations of teacher and student actions</a:t>
            </a:r>
          </a:p>
          <a:p>
            <a:pPr marL="628650" marR="0" lvl="1"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solidFill>
                  <a:srgbClr val="003366"/>
                </a:solidFill>
                <a:latin typeface="+mn-lt"/>
                <a:cs typeface="Calibri"/>
              </a:rPr>
              <a:t>Watch the video again to confirm and elaborate on observations</a:t>
            </a:r>
          </a:p>
          <a:p>
            <a:pPr marL="628650" marR="0" lvl="1"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solidFill>
                  <a:srgbClr val="003366"/>
                </a:solidFill>
                <a:latin typeface="+mn-lt"/>
                <a:cs typeface="Calibri"/>
              </a:rPr>
              <a:t>Discuss as a whole group</a:t>
            </a:r>
          </a:p>
          <a:p>
            <a:pPr marL="171450" indent="-171450">
              <a:buFont typeface="Arial"/>
              <a:buChar char="•"/>
            </a:pPr>
            <a:endParaRPr lang="en-US" sz="1200" baseline="0" dirty="0" smtClean="0">
              <a:solidFill>
                <a:srgbClr val="003366"/>
              </a:solidFill>
              <a:latin typeface="Calibri"/>
              <a:cs typeface="Calibri"/>
            </a:endParaRPr>
          </a:p>
          <a:p>
            <a:pPr marL="171450" indent="-171450">
              <a:buFont typeface="Arial"/>
              <a:buChar char="•"/>
            </a:pPr>
            <a:r>
              <a:rPr lang="en-US" sz="1200" baseline="0" dirty="0" smtClean="0">
                <a:solidFill>
                  <a:srgbClr val="003366"/>
                </a:solidFill>
                <a:latin typeface="Calibri"/>
                <a:cs typeface="Calibri"/>
              </a:rPr>
              <a:t>Watch and Video Clip #</a:t>
            </a:r>
            <a:r>
              <a:rPr lang="en-US" sz="1200" baseline="0" dirty="0" smtClean="0">
                <a:solidFill>
                  <a:srgbClr val="003366"/>
                </a:solidFill>
                <a:latin typeface="+mn-lt"/>
                <a:cs typeface="Calibri"/>
              </a:rPr>
              <a:t>2  – 15 minutes</a:t>
            </a:r>
          </a:p>
          <a:p>
            <a:pPr marL="628650" marR="0" lvl="1"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solidFill>
                  <a:srgbClr val="003366"/>
                </a:solidFill>
                <a:latin typeface="+mn-lt"/>
                <a:cs typeface="Calibri"/>
              </a:rPr>
              <a:t>Watch the video</a:t>
            </a:r>
          </a:p>
          <a:p>
            <a:pPr marL="628650" marR="0" lvl="1"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solidFill>
                  <a:srgbClr val="003366"/>
                </a:solidFill>
                <a:latin typeface="+mn-lt"/>
                <a:cs typeface="Calibri"/>
              </a:rPr>
              <a:t>Discuss observations of teacher and student actions</a:t>
            </a:r>
          </a:p>
          <a:p>
            <a:pPr marL="0" marR="0" lvl="1" indent="0" algn="l" defTabSz="914400" rtl="0" eaLnBrk="1" fontAlgn="auto" latinLnBrk="0" hangingPunct="1">
              <a:lnSpc>
                <a:spcPct val="100000"/>
              </a:lnSpc>
              <a:spcBef>
                <a:spcPts val="0"/>
              </a:spcBef>
              <a:spcAft>
                <a:spcPts val="0"/>
              </a:spcAft>
              <a:buClrTx/>
              <a:buSzTx/>
              <a:buFont typeface="Arial"/>
              <a:buNone/>
              <a:tabLst/>
              <a:defRPr/>
            </a:pPr>
            <a:endParaRPr lang="en-US" sz="1200" baseline="0" dirty="0" smtClean="0">
              <a:solidFill>
                <a:srgbClr val="003366"/>
              </a:solidFill>
              <a:latin typeface="+mn-lt"/>
              <a:cs typeface="Calibri"/>
            </a:endParaRPr>
          </a:p>
          <a:p>
            <a:pPr marL="171450" marR="0" lvl="1"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solidFill>
                  <a:srgbClr val="003366"/>
                </a:solidFill>
                <a:latin typeface="+mn-lt"/>
                <a:cs typeface="Calibri"/>
              </a:rPr>
              <a:t>Discuss next steps in applying the ideas to teachers’ own classroom – 10 minutes</a:t>
            </a:r>
          </a:p>
          <a:p>
            <a:pPr marL="0" indent="0">
              <a:buFont typeface="Arial"/>
              <a:buNone/>
            </a:pPr>
            <a:endParaRPr lang="en-US" sz="1200" dirty="0" smtClean="0">
              <a:solidFill>
                <a:srgbClr val="003366"/>
              </a:solidFill>
              <a:latin typeface="Calibri"/>
              <a:cs typeface="Calibri"/>
            </a:endParaRPr>
          </a:p>
          <a:p>
            <a:r>
              <a:rPr lang="en-US" sz="1200" b="1" dirty="0" smtClean="0">
                <a:solidFill>
                  <a:srgbClr val="003366"/>
                </a:solidFill>
                <a:latin typeface="Calibri"/>
                <a:cs typeface="Calibri"/>
              </a:rPr>
              <a:t>TOTAL TIME – approximately 2 hours</a:t>
            </a:r>
          </a:p>
          <a:p>
            <a:pPr marL="0" indent="0">
              <a:buFont typeface="Arial"/>
              <a:buNone/>
            </a:pPr>
            <a:endParaRPr lang="en-US" sz="1200" dirty="0">
              <a:solidFill>
                <a:srgbClr val="003366"/>
              </a:solidFill>
              <a:latin typeface="Calibri"/>
              <a:cs typeface="Calibri"/>
            </a:endParaRPr>
          </a:p>
          <a:p>
            <a:pPr marL="457200" indent="-457200">
              <a:lnSpc>
                <a:spcPct val="50000"/>
              </a:lnSpc>
              <a:buFont typeface="Arial"/>
              <a:buChar char="•"/>
            </a:pPr>
            <a:endParaRPr lang="en-US" sz="1200" dirty="0">
              <a:solidFill>
                <a:srgbClr val="003366"/>
              </a:solidFill>
              <a:latin typeface="Calibri"/>
              <a:cs typeface="Calibri"/>
            </a:endParaRPr>
          </a:p>
          <a:p>
            <a:pPr marL="457200" indent="-457200">
              <a:buFont typeface="Arial"/>
              <a:buChar char="•"/>
            </a:pPr>
            <a:endParaRPr lang="en-US" sz="1200" dirty="0">
              <a:latin typeface="Calibri"/>
              <a:cs typeface="Calibri"/>
            </a:endParaRPr>
          </a:p>
          <a:p>
            <a:endParaRPr lang="en-US" sz="1200" dirty="0">
              <a:latin typeface="Calibri"/>
              <a:cs typeface="Calibri"/>
            </a:endParaRPr>
          </a:p>
          <a:p>
            <a:pPr marL="0" lvl="1">
              <a:spcBef>
                <a:spcPct val="0"/>
              </a:spcBef>
              <a:buSzPct val="115000"/>
            </a:pPr>
            <a:endParaRPr lang="en-US" sz="1200" dirty="0" smtClean="0">
              <a:latin typeface="Calibri"/>
              <a:ea typeface="ＭＳ Ｐゴシック" pitchFamily="34" charset="-128"/>
              <a:cs typeface="Calibri"/>
            </a:endParaRPr>
          </a:p>
          <a:p>
            <a:endParaRPr lang="en-US" sz="1200" dirty="0" smtClean="0">
              <a:latin typeface="Calibri"/>
              <a:cs typeface="Calibri"/>
            </a:endParaRPr>
          </a:p>
          <a:p>
            <a:endParaRPr lang="en-US" sz="1200" dirty="0">
              <a:latin typeface="Calibri"/>
              <a:cs typeface="Calibri"/>
            </a:endParaRPr>
          </a:p>
          <a:p>
            <a:endParaRPr lang="en-US" sz="1200" dirty="0">
              <a:latin typeface="Calibri"/>
              <a:cs typeface="Calibri"/>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2</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t>20</a:t>
            </a:fld>
            <a:endParaRPr lang="en-US"/>
          </a:p>
        </p:txBody>
      </p:sp>
    </p:spTree>
    <p:extLst>
      <p:ext uri="{BB962C8B-B14F-4D97-AF65-F5344CB8AC3E}">
        <p14:creationId xmlns:p14="http://schemas.microsoft.com/office/powerpoint/2010/main" val="8750743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p>
          <a:p>
            <a:r>
              <a:rPr lang="en-US" dirty="0" smtClean="0"/>
              <a:t>Summarize the context of the video.</a:t>
            </a:r>
          </a:p>
          <a:p>
            <a:r>
              <a:rPr lang="en-US" dirty="0" smtClean="0"/>
              <a:t>To</a:t>
            </a:r>
            <a:r>
              <a:rPr lang="en-US" baseline="0" dirty="0" smtClean="0"/>
              <a:t> establish a norm for the viewing and discussion of the video, remind teachers that Ms. Smith was willing to share her classroom instruction </a:t>
            </a:r>
            <a:r>
              <a:rPr lang="en-US" dirty="0" smtClean="0"/>
              <a:t>so that we could use the video to analyze and discuss the</a:t>
            </a:r>
            <a:r>
              <a:rPr lang="en-US" baseline="0" dirty="0" smtClean="0"/>
              <a:t> teaching of mathematics</a:t>
            </a:r>
            <a:r>
              <a:rPr lang="en-US" dirty="0" smtClean="0"/>
              <a:t>.  It is important to be respectful of her work.  We need to remember that we are only seeing a “snapshot” of her work.   </a:t>
            </a:r>
          </a:p>
          <a:p>
            <a:endParaRPr lang="en-US"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21</a:t>
            </a:fld>
            <a:endParaRPr lang="en-US" dirty="0"/>
          </a:p>
        </p:txBody>
      </p:sp>
    </p:spTree>
    <p:extLst>
      <p:ext uri="{BB962C8B-B14F-4D97-AF65-F5344CB8AC3E}">
        <p14:creationId xmlns:p14="http://schemas.microsoft.com/office/powerpoint/2010/main" val="6521809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6186" y="4262215"/>
            <a:ext cx="6429907" cy="4650740"/>
          </a:xfrm>
        </p:spPr>
        <p:txBody>
          <a:bodyPr>
            <a:normAutofit fontScale="7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Handouts</a:t>
            </a:r>
            <a:r>
              <a:rPr lang="en-US" sz="1200" dirty="0" smtClean="0"/>
              <a:t>:</a:t>
            </a:r>
            <a:r>
              <a:rPr lang="en-US"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5-TeacherStudentActions-Questions-ES-Smith.pdf</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6-TeacherStudentActions-Representations-ES-Smith.pdf</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8-Transcript-Clip1-ES-Smith.pdf</a:t>
            </a:r>
          </a:p>
          <a:p>
            <a:endParaRPr lang="en-US" dirty="0" smtClean="0">
              <a:cs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endParaRPr lang="en-US" sz="1200" i="0" dirty="0" smtClean="0">
              <a:latin typeface="+mn-lt"/>
              <a:cs typeface="Calibri"/>
            </a:endParaRPr>
          </a:p>
          <a:p>
            <a:r>
              <a:rPr lang="en-US" sz="1200" i="0" baseline="0" dirty="0" smtClean="0"/>
              <a:t>Tell participants</a:t>
            </a:r>
            <a:r>
              <a:rPr lang="en-US" sz="1200" i="0" dirty="0" smtClean="0"/>
              <a:t> that they should be prepared to look for teacher and student indicators related to purposeful questions or the use of a connection to representations. The person </a:t>
            </a:r>
            <a:r>
              <a:rPr lang="en-US" sz="1200" i="0" baseline="0" dirty="0" smtClean="0"/>
              <a:t>who studied “teacher actions” should continue to use this lens and focus on what the teacher is doing in the video. The person who studied the “student actions” should do similarly and focus on the students in the video. Assign half of each group to focus on “Purposeful Questions” and the other half to focus on “Representations.”</a:t>
            </a:r>
          </a:p>
          <a:p>
            <a:endParaRPr lang="en-US" sz="1200" i="0" baseline="0" dirty="0" smtClean="0"/>
          </a:p>
          <a:p>
            <a:r>
              <a:rPr lang="en-US" sz="1200" i="0" baseline="0" dirty="0" smtClean="0"/>
              <a:t>Show Video Clip 1. The participants can use the written transcript to follow along with the video.</a:t>
            </a:r>
          </a:p>
          <a:p>
            <a:endParaRPr lang="en-US" sz="1200" i="0" baseline="0" dirty="0" smtClean="0"/>
          </a:p>
          <a:p>
            <a:r>
              <a:rPr lang="en-US" sz="1200" i="0" baseline="0" dirty="0" smtClean="0"/>
              <a:t>Give the participants a few moments to review their assigned list of teacher or student actions and note which ones they observed in the video.</a:t>
            </a:r>
          </a:p>
          <a:p>
            <a:endParaRPr lang="en-US" sz="1200" i="0"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22</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6186" y="4262215"/>
            <a:ext cx="6429907" cy="4650740"/>
          </a:xfrm>
        </p:spPr>
        <p:txBody>
          <a:bodyPr>
            <a:normAutofit fontScale="7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Handouts</a:t>
            </a:r>
            <a:r>
              <a:rPr lang="en-US" sz="1200" dirty="0" smtClean="0"/>
              <a:t>:</a:t>
            </a:r>
            <a:r>
              <a:rPr lang="en-US"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5-TeacherStudentActions-Questions-ES-Smith.pdf</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6-TeacherStudentActions-Representations-ES-Smith.pdf</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8-Transcript-Clip1-ES-Smith.pdf</a:t>
            </a:r>
          </a:p>
          <a:p>
            <a:endParaRPr lang="en-US" dirty="0" smtClean="0">
              <a:cs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endParaRPr lang="en-US" sz="1200" i="0" baseline="0" dirty="0" smtClean="0"/>
          </a:p>
          <a:p>
            <a:r>
              <a:rPr lang="en-US" sz="1200" i="0" baseline="0" dirty="0" smtClean="0"/>
              <a:t>Tell the participants that you will show them the video clip again so that participants can confirm or elaborate on their initial observations and make further connections to the lists of teacher and student actions. </a:t>
            </a:r>
          </a:p>
          <a:p>
            <a:endParaRPr lang="en-US" sz="1200" i="0" baseline="0" dirty="0" smtClean="0"/>
          </a:p>
          <a:p>
            <a:r>
              <a:rPr lang="en-US" sz="1200" i="0" baseline="0" dirty="0" smtClean="0"/>
              <a:t>Summarize the directions shown on the slide and then show Video Clip 1 again.</a:t>
            </a:r>
          </a:p>
          <a:p>
            <a:endParaRPr lang="en-US" sz="1200" i="0" baseline="0" dirty="0" smtClean="0"/>
          </a:p>
          <a:p>
            <a:r>
              <a:rPr lang="en-US" sz="1200" i="0" baseline="0" dirty="0" smtClean="0"/>
              <a:t>Allow a few moments for participants to further review and mark the list of actions and the transcript in preparation for a whole group discussion.</a:t>
            </a:r>
          </a:p>
          <a:p>
            <a:endParaRPr lang="en-US" sz="1200" i="0" baseline="0" dirty="0" smtClean="0"/>
          </a:p>
          <a:p>
            <a:r>
              <a:rPr lang="en-US" sz="1200" i="0" baseline="0" dirty="0" smtClean="0"/>
              <a:t>As a whole group, discuss their observations. First the participant should identify an “indicator” from the list of teacher or student actions. Second, the person should state the line number from the transcript that points to the evidence. Third, the person should summarize the teacher or student action in the video related to that indicator. Begin with a focus on questions and then move to representations.</a:t>
            </a:r>
          </a:p>
          <a:p>
            <a:endParaRPr lang="en-US" sz="1200" i="0" baseline="0" dirty="0" smtClean="0"/>
          </a:p>
          <a:p>
            <a:r>
              <a:rPr lang="en-US" sz="1200" i="0" baseline="0" dirty="0" smtClean="0"/>
              <a:t>Below are some potential discussion points from the video.</a:t>
            </a:r>
            <a:endParaRPr lang="en-US" sz="1200" i="0" dirty="0" smtClean="0"/>
          </a:p>
          <a:p>
            <a:endParaRPr lang="en-US" sz="1200" u="sng" dirty="0" smtClean="0">
              <a:ea typeface="ＭＳ Ｐゴシック" charset="-128"/>
              <a:cs typeface="ＭＳ Ｐゴシック" charset="-128"/>
            </a:endParaRPr>
          </a:p>
          <a:p>
            <a:r>
              <a:rPr lang="en-US" sz="1200" u="sng" dirty="0" smtClean="0">
                <a:cs typeface="Calibri"/>
              </a:rPr>
              <a:t>Teacher </a:t>
            </a:r>
            <a:r>
              <a:rPr lang="en-US" sz="1200" u="sng" dirty="0">
                <a:cs typeface="Calibri"/>
              </a:rPr>
              <a:t>or student indicators related to the </a:t>
            </a:r>
            <a:r>
              <a:rPr lang="en-US" sz="1200" u="sng" dirty="0" smtClean="0">
                <a:cs typeface="Calibri"/>
              </a:rPr>
              <a:t>teaching practice</a:t>
            </a:r>
            <a:r>
              <a:rPr lang="en-US" sz="1200" u="sng" dirty="0">
                <a:cs typeface="Calibri"/>
              </a:rPr>
              <a:t>: Pose Purposeful </a:t>
            </a:r>
            <a:r>
              <a:rPr lang="en-US" sz="1200" u="sng" dirty="0" smtClean="0">
                <a:cs typeface="Calibri"/>
              </a:rPr>
              <a:t>Questions</a:t>
            </a:r>
            <a:endParaRPr lang="en-US" sz="1200" u="sng" dirty="0">
              <a:cs typeface="Calibri"/>
            </a:endParaRPr>
          </a:p>
          <a:p>
            <a:r>
              <a:rPr lang="en-US" sz="1200" dirty="0" smtClean="0">
                <a:ea typeface="ＭＳ Ｐゴシック" charset="-128"/>
                <a:cs typeface="ＭＳ Ｐゴシック" charset="-128"/>
              </a:rPr>
              <a:t>Line</a:t>
            </a:r>
            <a:r>
              <a:rPr lang="en-US" sz="1200" baseline="0" dirty="0" smtClean="0">
                <a:ea typeface="ＭＳ Ｐゴシック" charset="-128"/>
                <a:cs typeface="ＭＳ Ｐゴシック" charset="-128"/>
              </a:rPr>
              <a:t> </a:t>
            </a:r>
            <a:r>
              <a:rPr lang="en-US" sz="1200" dirty="0" smtClean="0">
                <a:ea typeface="ＭＳ Ｐゴシック" charset="-128"/>
                <a:cs typeface="ＭＳ Ｐゴシック" charset="-128"/>
              </a:rPr>
              <a:t>2:   </a:t>
            </a:r>
            <a:r>
              <a:rPr lang="en-US" sz="1200" dirty="0">
                <a:ea typeface="ＭＳ Ｐゴシック" charset="-128"/>
                <a:cs typeface="ＭＳ Ｐゴシック" charset="-128"/>
              </a:rPr>
              <a:t>The teacher asked other students if they agreed with </a:t>
            </a:r>
            <a:r>
              <a:rPr lang="en-US" sz="1200" dirty="0" smtClean="0">
                <a:ea typeface="ＭＳ Ｐゴシック" charset="-128"/>
                <a:cs typeface="ＭＳ Ｐゴシック" charset="-128"/>
              </a:rPr>
              <a:t>Jay Clayton. This </a:t>
            </a:r>
            <a:r>
              <a:rPr lang="en-US" sz="1200" dirty="0">
                <a:ea typeface="ＭＳ Ｐゴシック" charset="-128"/>
                <a:cs typeface="ＭＳ Ｐゴシック" charset="-128"/>
              </a:rPr>
              <a:t>lead to other students justifying how to arrive at the sum of 7 donuts.</a:t>
            </a:r>
          </a:p>
          <a:p>
            <a:r>
              <a:rPr lang="en-US" sz="1200" dirty="0" smtClean="0">
                <a:ea typeface="ＭＳ Ｐゴシック" charset="-128"/>
                <a:cs typeface="ＭＳ Ｐゴシック" charset="-128"/>
              </a:rPr>
              <a:t>Line</a:t>
            </a:r>
            <a:r>
              <a:rPr lang="en-US" sz="1200" baseline="0" dirty="0" smtClean="0">
                <a:ea typeface="ＭＳ Ｐゴシック" charset="-128"/>
                <a:cs typeface="ＭＳ Ｐゴシック" charset="-128"/>
              </a:rPr>
              <a:t> </a:t>
            </a:r>
            <a:r>
              <a:rPr lang="en-US" sz="1200" dirty="0" smtClean="0">
                <a:ea typeface="ＭＳ Ｐゴシック" charset="-128"/>
                <a:cs typeface="ＭＳ Ｐゴシック" charset="-128"/>
              </a:rPr>
              <a:t>6</a:t>
            </a:r>
            <a:r>
              <a:rPr lang="en-US" sz="1200" dirty="0">
                <a:ea typeface="ＭＳ Ｐゴシック" charset="-128"/>
                <a:cs typeface="ＭＳ Ｐゴシック" charset="-128"/>
              </a:rPr>
              <a:t>: </a:t>
            </a:r>
            <a:r>
              <a:rPr lang="en-US" sz="1200" dirty="0" smtClean="0">
                <a:ea typeface="ＭＳ Ｐゴシック" charset="-128"/>
                <a:cs typeface="ＭＳ Ｐゴシック" charset="-128"/>
              </a:rPr>
              <a:t>  The </a:t>
            </a:r>
            <a:r>
              <a:rPr lang="en-US" sz="1200" dirty="0">
                <a:ea typeface="ＭＳ Ｐゴシック" charset="-128"/>
                <a:cs typeface="ＭＳ Ｐゴシック" charset="-128"/>
              </a:rPr>
              <a:t>teacher presses a student to represent the donuts. </a:t>
            </a:r>
            <a:r>
              <a:rPr lang="en-US" sz="1200" dirty="0" smtClean="0">
                <a:ea typeface="ＭＳ Ｐゴシック" charset="-128"/>
                <a:cs typeface="ＭＳ Ｐゴシック" charset="-128"/>
              </a:rPr>
              <a:t>Doing </a:t>
            </a:r>
            <a:r>
              <a:rPr lang="en-US" sz="1200" dirty="0">
                <a:ea typeface="ＭＳ Ｐゴシック" charset="-128"/>
                <a:cs typeface="ＭＳ Ｐゴシック" charset="-128"/>
              </a:rPr>
              <a:t>this permits others to see a model and therefore moves the lesson forward.</a:t>
            </a:r>
          </a:p>
          <a:p>
            <a:r>
              <a:rPr lang="en-US" sz="1200" dirty="0" smtClean="0">
                <a:ea typeface="ＭＳ Ｐゴシック" charset="-128"/>
                <a:cs typeface="ＭＳ Ｐゴシック" charset="-128"/>
              </a:rPr>
              <a:t>Line</a:t>
            </a:r>
            <a:r>
              <a:rPr lang="en-US" sz="1200" baseline="0" dirty="0" smtClean="0">
                <a:ea typeface="ＭＳ Ｐゴシック" charset="-128"/>
                <a:cs typeface="ＭＳ Ｐゴシック" charset="-128"/>
              </a:rPr>
              <a:t> </a:t>
            </a:r>
            <a:r>
              <a:rPr lang="en-US" sz="1200" dirty="0" smtClean="0">
                <a:ea typeface="ＭＳ Ｐゴシック" charset="-128"/>
                <a:cs typeface="ＭＳ Ｐゴシック" charset="-128"/>
              </a:rPr>
              <a:t>16:  The </a:t>
            </a:r>
            <a:r>
              <a:rPr lang="en-US" sz="1200" dirty="0">
                <a:ea typeface="ＭＳ Ｐゴシック" charset="-128"/>
                <a:cs typeface="ＭＳ Ｐゴシック" charset="-128"/>
              </a:rPr>
              <a:t>teacher challenges students to consider if 4 vanilla donuts and 3 chocolate donuts is the same as 3 chocolate and 4 vanilla donuts. </a:t>
            </a:r>
            <a:r>
              <a:rPr lang="en-US" sz="1200" dirty="0" smtClean="0">
                <a:ea typeface="ＭＳ Ｐゴシック" charset="-128"/>
                <a:cs typeface="ＭＳ Ｐゴシック" charset="-128"/>
              </a:rPr>
              <a:t>The </a:t>
            </a:r>
            <a:r>
              <a:rPr lang="en-US" sz="1200" dirty="0">
                <a:ea typeface="ＭＳ Ｐゴシック" charset="-128"/>
                <a:cs typeface="ＭＳ Ｐゴシック" charset="-128"/>
              </a:rPr>
              <a:t>teacher is moving the lesson forward so that students will have to discuss the relationship between 3 + 4 and 4 + 3 (the commutative property of addition)</a:t>
            </a:r>
            <a:r>
              <a:rPr lang="en-US" sz="1200" dirty="0" smtClean="0">
                <a:ea typeface="ＭＳ Ｐゴシック" charset="-128"/>
                <a:cs typeface="ＭＳ Ｐゴシック" charset="-128"/>
              </a:rPr>
              <a:t>. </a:t>
            </a:r>
            <a:r>
              <a:rPr lang="en-US" sz="1200" dirty="0">
                <a:ea typeface="ＭＳ Ｐゴシック" charset="-128"/>
                <a:cs typeface="ＭＳ Ｐゴシック" charset="-128"/>
              </a:rPr>
              <a:t>Clair is able to justify her reasoning in </a:t>
            </a:r>
            <a:r>
              <a:rPr lang="en-US" sz="1200" dirty="0" smtClean="0">
                <a:ea typeface="ＭＳ Ｐゴシック" charset="-128"/>
                <a:cs typeface="ＭＳ Ｐゴシック" charset="-128"/>
              </a:rPr>
              <a:t>Lines</a:t>
            </a:r>
            <a:r>
              <a:rPr lang="en-US" sz="1200" baseline="0" dirty="0" smtClean="0">
                <a:ea typeface="ＭＳ Ｐゴシック" charset="-128"/>
                <a:cs typeface="ＭＳ Ｐゴシック" charset="-128"/>
              </a:rPr>
              <a:t> </a:t>
            </a:r>
            <a:r>
              <a:rPr lang="en-US" sz="1200" dirty="0" smtClean="0">
                <a:ea typeface="ＭＳ Ｐゴシック" charset="-128"/>
                <a:cs typeface="ＭＳ Ｐゴシック" charset="-128"/>
              </a:rPr>
              <a:t>29 </a:t>
            </a:r>
            <a:r>
              <a:rPr lang="en-US" sz="1200" dirty="0">
                <a:ea typeface="ＭＳ Ｐゴシック" charset="-128"/>
                <a:cs typeface="ＭＳ Ｐゴシック" charset="-128"/>
              </a:rPr>
              <a:t>and 30.</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ea typeface="ＭＳ Ｐゴシック" charset="-128"/>
                <a:cs typeface="ＭＳ Ｐゴシック" charset="-128"/>
              </a:rPr>
              <a:t>Lines 46-58:  The </a:t>
            </a:r>
            <a:r>
              <a:rPr lang="en-US" sz="1200" dirty="0">
                <a:ea typeface="ＭＳ Ｐゴシック" charset="-128"/>
                <a:cs typeface="ＭＳ Ｐゴシック" charset="-128"/>
              </a:rPr>
              <a:t>teacher invites </a:t>
            </a:r>
            <a:r>
              <a:rPr lang="en-US" sz="1200" dirty="0" smtClean="0">
                <a:ea typeface="ＭＳ Ｐゴシック" charset="-128"/>
                <a:cs typeface="ＭＳ Ｐゴシック" charset="-128"/>
              </a:rPr>
              <a:t>Cooper </a:t>
            </a:r>
            <a:r>
              <a:rPr lang="en-US" sz="1200" dirty="0">
                <a:ea typeface="ＭＳ Ｐゴシック" charset="-128"/>
                <a:cs typeface="ＭＳ Ｐゴシック" charset="-128"/>
              </a:rPr>
              <a:t>to talk about </a:t>
            </a:r>
            <a:r>
              <a:rPr lang="en-US" sz="1200" dirty="0" smtClean="0">
                <a:ea typeface="ＭＳ Ｐゴシック" charset="-128"/>
                <a:cs typeface="ＭＳ Ｐゴシック" charset="-128"/>
              </a:rPr>
              <a:t>his drawings </a:t>
            </a:r>
            <a:r>
              <a:rPr lang="en-US" sz="1200" dirty="0">
                <a:ea typeface="ＭＳ Ｐゴシック" charset="-128"/>
                <a:cs typeface="ＭＳ Ｐゴシック" charset="-128"/>
              </a:rPr>
              <a:t>of  3 + 4 and 4 + 3. </a:t>
            </a:r>
            <a:r>
              <a:rPr lang="en-US" sz="1200" dirty="0" smtClean="0">
                <a:ea typeface="ＭＳ Ｐゴシック" charset="-128"/>
                <a:cs typeface="ＭＳ Ｐゴシック" charset="-128"/>
              </a:rPr>
              <a:t>In </a:t>
            </a:r>
            <a:r>
              <a:rPr lang="en-US" sz="1200" dirty="0">
                <a:ea typeface="ＭＳ Ｐゴシック" charset="-128"/>
                <a:cs typeface="ＭＳ Ｐゴシック" charset="-128"/>
              </a:rPr>
              <a:t>doing so Cooper is able to justify his reasoning.  </a:t>
            </a:r>
          </a:p>
          <a:p>
            <a:endParaRPr lang="en-US" sz="1200" i="1" baseline="0" dirty="0" smtClean="0"/>
          </a:p>
          <a:p>
            <a:r>
              <a:rPr lang="en-US" sz="1200" u="sng" dirty="0" smtClean="0">
                <a:ea typeface="ＭＳ Ｐゴシック" charset="-128"/>
                <a:cs typeface="ＭＳ Ｐゴシック" charset="-128"/>
              </a:rPr>
              <a:t>Teacher and student indicators related to the teaching practice: Use and Connect Mathematical Representations</a:t>
            </a:r>
          </a:p>
          <a:p>
            <a:r>
              <a:rPr lang="en-US" sz="1200" dirty="0" smtClean="0">
                <a:ea typeface="ＭＳ Ｐゴシック" charset="-128"/>
                <a:cs typeface="ＭＳ Ｐゴシック" charset="-128"/>
              </a:rPr>
              <a:t>Line</a:t>
            </a:r>
            <a:r>
              <a:rPr lang="en-US" sz="1200" baseline="0" dirty="0" smtClean="0">
                <a:ea typeface="ＭＳ Ｐゴシック" charset="-128"/>
                <a:cs typeface="ＭＳ Ｐゴシック" charset="-128"/>
              </a:rPr>
              <a:t> </a:t>
            </a:r>
            <a:r>
              <a:rPr lang="en-US" sz="1200" dirty="0" smtClean="0">
                <a:ea typeface="ＭＳ Ｐゴシック" charset="-128"/>
                <a:cs typeface="ＭＳ Ｐゴシック" charset="-128"/>
              </a:rPr>
              <a:t>7:  The teacher encouraged students to come to the overhead and show a model.</a:t>
            </a:r>
          </a:p>
          <a:p>
            <a:r>
              <a:rPr lang="en-US" sz="1200" dirty="0" smtClean="0">
                <a:ea typeface="ＭＳ Ｐゴシック" charset="-128"/>
                <a:cs typeface="ＭＳ Ｐゴシック" charset="-128"/>
              </a:rPr>
              <a:t>Line</a:t>
            </a:r>
            <a:r>
              <a:rPr lang="en-US" sz="1200" baseline="0" dirty="0" smtClean="0">
                <a:ea typeface="ＭＳ Ｐゴシック" charset="-128"/>
                <a:cs typeface="ＭＳ Ｐゴシック" charset="-128"/>
              </a:rPr>
              <a:t> </a:t>
            </a:r>
            <a:r>
              <a:rPr lang="en-US" sz="1200" dirty="0" smtClean="0">
                <a:ea typeface="ＭＳ Ｐゴシック" charset="-128"/>
                <a:cs typeface="ＭＳ Ｐゴシック" charset="-128"/>
              </a:rPr>
              <a:t>12:  A student writes 3 + 4 = 7</a:t>
            </a:r>
          </a:p>
          <a:p>
            <a:r>
              <a:rPr lang="en-US" sz="1200" dirty="0" smtClean="0">
                <a:ea typeface="ＭＳ Ｐゴシック" charset="-128"/>
                <a:cs typeface="ＭＳ Ｐゴシック" charset="-128"/>
              </a:rPr>
              <a:t>Lines</a:t>
            </a:r>
            <a:r>
              <a:rPr lang="en-US" sz="1200" baseline="0" dirty="0" smtClean="0">
                <a:ea typeface="ＭＳ Ｐゴシック" charset="-128"/>
                <a:cs typeface="ＭＳ Ｐゴシック" charset="-128"/>
              </a:rPr>
              <a:t> </a:t>
            </a:r>
            <a:r>
              <a:rPr lang="en-US" sz="1200" dirty="0" smtClean="0">
                <a:ea typeface="ＭＳ Ｐゴシック" charset="-128"/>
                <a:cs typeface="ＭＳ Ｐゴシック" charset="-128"/>
              </a:rPr>
              <a:t>16-22:  The teacher challenges students to consider if they can have 4 vanilla and 3 chocolate donuts and still have 7.  She invites Claire up to show her drawing on the overhead.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ea typeface="ＭＳ Ｐゴシック" charset="-128"/>
                <a:cs typeface="ＭＳ Ｐゴシック" charset="-128"/>
              </a:rPr>
              <a:t>Line 23:  A student shares her reasoning. When doing so, the student refers to the context of the problem and accurate amounts of donuts. </a:t>
            </a:r>
          </a:p>
          <a:p>
            <a:r>
              <a:rPr lang="en-US" sz="1200" dirty="0" smtClean="0">
                <a:ea typeface="ＭＳ Ｐゴシック" charset="-128"/>
                <a:cs typeface="ＭＳ Ｐゴシック" charset="-128"/>
              </a:rPr>
              <a:t>Lines 46-55:  The teacher asked Cooper to talk about 3 + 4 and 4 + 3 and his representation of the donuts. </a:t>
            </a:r>
          </a:p>
          <a:p>
            <a:endParaRPr lang="en-US" sz="1200" dirty="0" smtClean="0">
              <a:cs typeface="Calibri"/>
            </a:endParaRPr>
          </a:p>
          <a:p>
            <a:endParaRPr lang="en-US" sz="1200" i="1"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23</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endParaRPr lang="en-US" baseline="0" dirty="0" smtClean="0"/>
          </a:p>
          <a:p>
            <a:r>
              <a:rPr lang="en-US" dirty="0" smtClean="0"/>
              <a:t>Revisit the representations graphic</a:t>
            </a:r>
            <a:r>
              <a:rPr lang="en-US" baseline="0" dirty="0" smtClean="0"/>
              <a:t> and engage the participants in further discussion of the purpose of using and connecting mathematical representations. Select questions from the list below as appropriate for your group of participants.</a:t>
            </a:r>
            <a:endParaRPr lang="en-US" dirty="0" smtClean="0"/>
          </a:p>
          <a:p>
            <a:pPr marL="0" indent="0">
              <a:buFont typeface="Arial"/>
              <a:buNone/>
            </a:pPr>
            <a:endParaRPr lang="en-US" sz="1200" b="0" kern="1200" dirty="0" smtClean="0">
              <a:solidFill>
                <a:schemeClr val="tx1"/>
              </a:solidFill>
              <a:latin typeface="+mn-lt"/>
              <a:ea typeface="+mn-ea"/>
              <a:cs typeface="+mn-cs"/>
            </a:endParaRPr>
          </a:p>
          <a:p>
            <a:pPr marL="171450" indent="-171450">
              <a:buFont typeface="Arial"/>
              <a:buChar char="•"/>
            </a:pPr>
            <a:r>
              <a:rPr lang="en-US" sz="1200" b="0" kern="1200" dirty="0" smtClean="0">
                <a:solidFill>
                  <a:schemeClr val="tx1"/>
                </a:solidFill>
                <a:latin typeface="+mn-lt"/>
                <a:ea typeface="+mn-ea"/>
                <a:cs typeface="+mn-cs"/>
              </a:rPr>
              <a:t>Did the teacher move between representations in the classroom? If</a:t>
            </a:r>
            <a:r>
              <a:rPr lang="en-US" sz="1200" b="0" kern="1200" baseline="0" dirty="0" smtClean="0">
                <a:solidFill>
                  <a:schemeClr val="tx1"/>
                </a:solidFill>
                <a:latin typeface="+mn-lt"/>
                <a:ea typeface="+mn-ea"/>
                <a:cs typeface="+mn-cs"/>
              </a:rPr>
              <a:t> so, which ones?</a:t>
            </a:r>
            <a:endParaRPr lang="en-US" sz="1200" b="0" kern="1200" dirty="0" smtClean="0">
              <a:solidFill>
                <a:schemeClr val="tx1"/>
              </a:solidFill>
              <a:latin typeface="+mn-lt"/>
              <a:ea typeface="+mn-ea"/>
              <a:cs typeface="+mn-cs"/>
            </a:endParaRPr>
          </a:p>
          <a:p>
            <a:pPr marL="171450" indent="-171450">
              <a:buFont typeface="Arial"/>
              <a:buChar char="•"/>
            </a:pPr>
            <a:r>
              <a:rPr lang="en-US" sz="1200" b="0" kern="1200" dirty="0" smtClean="0">
                <a:solidFill>
                  <a:schemeClr val="tx1"/>
                </a:solidFill>
                <a:latin typeface="+mn-lt"/>
                <a:ea typeface="+mn-ea"/>
                <a:cs typeface="+mn-cs"/>
              </a:rPr>
              <a:t>How might using</a:t>
            </a:r>
            <a:r>
              <a:rPr lang="en-US" sz="1200" b="0" kern="1200" baseline="0" dirty="0" smtClean="0">
                <a:solidFill>
                  <a:schemeClr val="tx1"/>
                </a:solidFill>
                <a:latin typeface="+mn-lt"/>
                <a:ea typeface="+mn-ea"/>
                <a:cs typeface="+mn-cs"/>
              </a:rPr>
              <a:t> and connecting varied mathematical representations </a:t>
            </a:r>
            <a:r>
              <a:rPr lang="en-US" sz="1200" b="0" kern="1200" dirty="0" smtClean="0">
                <a:solidFill>
                  <a:schemeClr val="tx1"/>
                </a:solidFill>
                <a:latin typeface="+mn-lt"/>
                <a:ea typeface="+mn-ea"/>
                <a:cs typeface="+mn-cs"/>
              </a:rPr>
              <a:t>help student thinking and reasoning?  </a:t>
            </a:r>
          </a:p>
          <a:p>
            <a:pPr marL="171450" indent="-171450">
              <a:buFont typeface="Arial"/>
              <a:buChar char="•"/>
            </a:pPr>
            <a:r>
              <a:rPr lang="en-US" dirty="0" smtClean="0"/>
              <a:t>What role does the use of representations play when the lesson is enacted?  Is it important to reference a context?  To refer to manipulatives?  Why?  </a:t>
            </a:r>
          </a:p>
          <a:p>
            <a:pPr marL="171450" indent="-171450">
              <a:buFont typeface="Arial"/>
              <a:buChar char="•"/>
            </a:pPr>
            <a:r>
              <a:rPr lang="en-US" dirty="0" smtClean="0"/>
              <a:t>Sometimes students</a:t>
            </a:r>
            <a:r>
              <a:rPr lang="en-US" baseline="0" dirty="0" smtClean="0"/>
              <a:t> might not want to use physical objects or draw a diagram, should you still request that they do so?</a:t>
            </a:r>
          </a:p>
          <a:p>
            <a:pPr marL="171450" indent="-171450">
              <a:buFont typeface="Arial"/>
              <a:buChar char="•"/>
            </a:pPr>
            <a:endParaRPr lang="en-US" baseline="0" dirty="0" smtClean="0"/>
          </a:p>
          <a:p>
            <a:pPr marL="0" indent="0">
              <a:buFont typeface="Arial"/>
              <a:buNone/>
            </a:pPr>
            <a:r>
              <a:rPr lang="en-US" baseline="0" dirty="0" smtClean="0"/>
              <a:t>Summarize:</a:t>
            </a:r>
            <a:r>
              <a:rPr lang="en-US" dirty="0" smtClean="0"/>
              <a:t> The research supports the continual use</a:t>
            </a:r>
            <a:r>
              <a:rPr lang="en-US" baseline="0" dirty="0" smtClean="0"/>
              <a:t> and connection of multiple representations at all grade levels. </a:t>
            </a:r>
            <a:r>
              <a:rPr lang="en-US" dirty="0" smtClean="0"/>
              <a:t>Why is </a:t>
            </a:r>
            <a:r>
              <a:rPr lang="en-US" baseline="0" dirty="0" smtClean="0"/>
              <a:t>this focus on representations important for student learning? </a:t>
            </a:r>
            <a:r>
              <a:rPr lang="en-US" dirty="0" smtClean="0"/>
              <a:t>Research supports the use of multiple</a:t>
            </a:r>
            <a:r>
              <a:rPr lang="en-US" baseline="0" dirty="0" smtClean="0"/>
              <a:t> representations because it provides more access to mathematical ideas for students and because </a:t>
            </a:r>
            <a:r>
              <a:rPr lang="en-US" dirty="0" smtClean="0"/>
              <a:t>students who can make these connections are the BETTER independent problem solvers.</a:t>
            </a:r>
          </a:p>
          <a:p>
            <a:pPr marL="171450" indent="-171450">
              <a:buFont typeface="Arial"/>
              <a:buChar char="•"/>
            </a:pPr>
            <a:endParaRPr lang="en-US" sz="1200" b="0" kern="1200" dirty="0" smtClean="0">
              <a:solidFill>
                <a:schemeClr val="tx1"/>
              </a:solidFill>
              <a:latin typeface="+mn-lt"/>
              <a:ea typeface="+mn-ea"/>
              <a:cs typeface="+mn-cs"/>
            </a:endParaRPr>
          </a:p>
          <a:p>
            <a:endParaRPr lang="en-US" i="1" baseline="0" dirty="0" smtClean="0"/>
          </a:p>
          <a:p>
            <a:pPr marL="171450" indent="-171450">
              <a:buFont typeface="Arial"/>
              <a:buNone/>
            </a:pPr>
            <a:endParaRPr lang="en-US" b="0" dirty="0" smtClean="0">
              <a:latin typeface="+mj-lt"/>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24</a:t>
            </a:fld>
            <a:endParaRPr lang="en-US" dirty="0"/>
          </a:p>
        </p:txBody>
      </p:sp>
    </p:spTree>
    <p:extLst>
      <p:ext uri="{BB962C8B-B14F-4D97-AF65-F5344CB8AC3E}">
        <p14:creationId xmlns:p14="http://schemas.microsoft.com/office/powerpoint/2010/main" val="28528703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p>
          <a:p>
            <a:r>
              <a:rPr lang="en-US" dirty="0" smtClean="0">
                <a:latin typeface="Calibri"/>
                <a:cs typeface="Calibri"/>
              </a:rPr>
              <a:t>Tell participants that they will now watch the second video clip which sows the students engaged with the extension problems. They should take a moment to review the tasks in preparation for watching the video.</a:t>
            </a:r>
          </a:p>
        </p:txBody>
      </p:sp>
      <p:sp>
        <p:nvSpPr>
          <p:cNvPr id="4" name="Slide Number Placeholder 3"/>
          <p:cNvSpPr>
            <a:spLocks noGrp="1"/>
          </p:cNvSpPr>
          <p:nvPr>
            <p:ph type="sldNum" sz="quarter" idx="10"/>
          </p:nvPr>
        </p:nvSpPr>
        <p:spPr/>
        <p:txBody>
          <a:bodyPr/>
          <a:lstStyle/>
          <a:p>
            <a:fld id="{574782EB-4FAA-490E-8F2D-179336FF04BD}" type="slidenum">
              <a:rPr lang="en-US" smtClean="0"/>
              <a:pPr/>
              <a:t>25</a:t>
            </a:fld>
            <a:endParaRPr lang="en-US" dirty="0"/>
          </a:p>
        </p:txBody>
      </p:sp>
    </p:spTree>
    <p:extLst>
      <p:ext uri="{BB962C8B-B14F-4D97-AF65-F5344CB8AC3E}">
        <p14:creationId xmlns:p14="http://schemas.microsoft.com/office/powerpoint/2010/main" val="25100185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52513" y="685800"/>
            <a:ext cx="4572000" cy="3429000"/>
          </a:xfrm>
        </p:spPr>
      </p:sp>
      <p:sp>
        <p:nvSpPr>
          <p:cNvPr id="3" name="Notes Placeholder 2"/>
          <p:cNvSpPr>
            <a:spLocks noGrp="1"/>
          </p:cNvSpPr>
          <p:nvPr>
            <p:ph type="body" idx="1"/>
          </p:nvPr>
        </p:nvSpPr>
        <p:spPr>
          <a:xfrm>
            <a:off x="475591" y="4248899"/>
            <a:ext cx="6215529" cy="4114800"/>
          </a:xfrm>
        </p:spPr>
        <p:txBody>
          <a:bodyPr>
            <a:normAutofit fontScale="85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Handouts</a:t>
            </a:r>
            <a:r>
              <a:rPr lang="en-US" sz="1200" dirty="0" smtClean="0"/>
              <a:t>:</a:t>
            </a:r>
            <a:r>
              <a:rPr lang="en-US"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5-TeacherStudentActions-Questions-ES-Smith.pdf</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6-TeacherStudentActions-Representations-ES-Smith.pdf</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10-Transcript-Clip2-ES-Smith.pdf</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cs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endParaRPr lang="en-US" sz="1200" i="0" dirty="0" smtClean="0">
              <a:latin typeface="+mn-lt"/>
              <a:cs typeface="Calibri"/>
            </a:endParaRPr>
          </a:p>
          <a:p>
            <a:pPr marL="0" indent="0">
              <a:buFont typeface="Arial"/>
              <a:buNone/>
            </a:pPr>
            <a:r>
              <a:rPr lang="en-US" sz="1200" b="0" kern="1200" baseline="0" dirty="0" smtClean="0">
                <a:solidFill>
                  <a:schemeClr val="tx1"/>
                </a:solidFill>
                <a:latin typeface="+mn-lt"/>
                <a:ea typeface="+mn-ea"/>
                <a:cs typeface="+mn-cs"/>
              </a:rPr>
              <a:t>Ask all participants to broaden their focus for viewing the video to include both teacher and student actions for the two mathematics teaching practices.</a:t>
            </a:r>
          </a:p>
          <a:p>
            <a:endParaRPr lang="en-US" sz="1200" i="0" baseline="0" dirty="0" smtClean="0"/>
          </a:p>
          <a:p>
            <a:r>
              <a:rPr lang="en-US" sz="1200" i="0" baseline="0" dirty="0" smtClean="0"/>
              <a:t>Show Video Clip 2. The participants can use the written transcript to follow along with the video.</a:t>
            </a:r>
          </a:p>
          <a:p>
            <a:endParaRPr lang="en-US" sz="1200" i="0" baseline="0" dirty="0" smtClean="0"/>
          </a:p>
          <a:p>
            <a:r>
              <a:rPr lang="en-US" sz="1200" i="0" baseline="0" dirty="0" smtClean="0"/>
              <a:t>Give the participants a few moments to review the lists of teacher and student actions and the transcript. They should make note of which actions they observed in the video and mark the transcript as evidence of those actions.</a:t>
            </a:r>
          </a:p>
          <a:p>
            <a:endParaRPr lang="en-US" sz="1200" i="0" baseline="0" dirty="0" smtClean="0"/>
          </a:p>
          <a:p>
            <a:r>
              <a:rPr lang="en-US" sz="1200" i="0" baseline="0" dirty="0" smtClean="0"/>
              <a:t>As a whole group, discuss their observations and make note of how purposeful questioning is needed to ensure that students are understanding the use of representations and making connections among varied mathematical representations.</a:t>
            </a:r>
            <a:endParaRPr lang="en-US" sz="1200" dirty="0" smtClean="0"/>
          </a:p>
          <a:p>
            <a:endParaRPr lang="en-US" sz="1200" baseline="0" dirty="0" smtClean="0">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26</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88307" y="4343400"/>
            <a:ext cx="5485306" cy="4114800"/>
          </a:xfrm>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p>
          <a:p>
            <a:r>
              <a:rPr lang="en-US" sz="1200" baseline="0" dirty="0" smtClean="0"/>
              <a:t>Engage participants in a brief discussion of the progress they observed in advancing student learning toward the intended mathematics learning goals.</a:t>
            </a:r>
          </a:p>
          <a:p>
            <a:endParaRPr lang="en-US" dirty="0" smtClean="0">
              <a:latin typeface="Calibri"/>
              <a:cs typeface="Calibri"/>
            </a:endParaRPr>
          </a:p>
          <a:p>
            <a:endParaRPr lang="en-US" dirty="0">
              <a:latin typeface="Calibri"/>
              <a:cs typeface="Calibri"/>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27</a:t>
            </a:fld>
            <a:endParaRPr lang="en-US" dirty="0"/>
          </a:p>
        </p:txBody>
      </p:sp>
    </p:spTree>
    <p:extLst>
      <p:ext uri="{BB962C8B-B14F-4D97-AF65-F5344CB8AC3E}">
        <p14:creationId xmlns:p14="http://schemas.microsoft.com/office/powerpoint/2010/main" val="25100185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t>28</a:t>
            </a:fld>
            <a:endParaRPr lang="en-US"/>
          </a:p>
        </p:txBody>
      </p:sp>
    </p:spTree>
    <p:extLst>
      <p:ext uri="{BB962C8B-B14F-4D97-AF65-F5344CB8AC3E}">
        <p14:creationId xmlns:p14="http://schemas.microsoft.com/office/powerpoint/2010/main" val="8750743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Give participants 1-2 minutes</a:t>
            </a:r>
            <a:r>
              <a:rPr lang="en-US" sz="1200" baseline="0" dirty="0" smtClean="0"/>
              <a:t> to reflect on the prompt on the slide and to jot down some ideas. Then ask for volunteers to share one of their ideas with the whole group.</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endParaRPr lang="en-US" sz="1200" dirty="0"/>
          </a:p>
        </p:txBody>
      </p:sp>
      <p:sp>
        <p:nvSpPr>
          <p:cNvPr id="4" name="Slide Number Placeholder 3"/>
          <p:cNvSpPr>
            <a:spLocks noGrp="1"/>
          </p:cNvSpPr>
          <p:nvPr>
            <p:ph type="sldNum" sz="quarter" idx="10"/>
          </p:nvPr>
        </p:nvSpPr>
        <p:spPr/>
        <p:txBody>
          <a:bodyPr/>
          <a:lstStyle/>
          <a:p>
            <a:fld id="{169F3DE2-FB79-A444-9137-F017C8010924}" type="slidenum">
              <a:rPr lang="en-US" smtClean="0"/>
              <a:t>29</a:t>
            </a:fld>
            <a:endParaRPr lang="en-US"/>
          </a:p>
        </p:txBody>
      </p:sp>
    </p:spTree>
    <p:extLst>
      <p:ext uri="{BB962C8B-B14F-4D97-AF65-F5344CB8AC3E}">
        <p14:creationId xmlns:p14="http://schemas.microsoft.com/office/powerpoint/2010/main" val="1603506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endParaRPr lang="en-US" sz="1200" dirty="0" smtClean="0"/>
          </a:p>
          <a:p>
            <a:r>
              <a:rPr lang="en-US" sz="1200" dirty="0" smtClean="0"/>
              <a:t>Summarize the</a:t>
            </a:r>
            <a:r>
              <a:rPr lang="en-US" sz="1200" baseline="0" dirty="0" smtClean="0"/>
              <a:t> Teaching and Learning Principle, </a:t>
            </a:r>
            <a:r>
              <a:rPr lang="en-US" sz="1200" dirty="0" smtClean="0"/>
              <a:t>noting the strong emphasis on promoting</a:t>
            </a:r>
            <a:r>
              <a:rPr lang="en-US" sz="1200" baseline="0" dirty="0" smtClean="0"/>
              <a:t> students’ ability to make sense of mathematical ideas and to reason mathematically. Ask them to keep this Principle in mind throughout the session and in particular, as they watch the video clips from the kindergarten classroom.</a:t>
            </a:r>
          </a:p>
          <a:p>
            <a:endParaRPr lang="en-US" sz="1100"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t>3</a:t>
            </a:fld>
            <a:endParaRPr lang="en-US"/>
          </a:p>
        </p:txBody>
      </p:sp>
    </p:spTree>
    <p:extLst>
      <p:ext uri="{BB962C8B-B14F-4D97-AF65-F5344CB8AC3E}">
        <p14:creationId xmlns:p14="http://schemas.microsoft.com/office/powerpoint/2010/main" val="22930201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a:t>
            </a:r>
            <a:r>
              <a:rPr lang="en-US" sz="1200" b="1" dirty="0" smtClean="0">
                <a:latin typeface="+mn-lt"/>
                <a:cs typeface="Calibri"/>
              </a:rPr>
              <a:t>Suggestions</a:t>
            </a:r>
            <a:r>
              <a:rPr lang="en-US" sz="1200" dirty="0" smtClean="0">
                <a:latin typeface="+mn-lt"/>
                <a:cs typeface="Calibri"/>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Close the session by summarizing how the two teaching practices studied in this session (i.e., purposeful questions and using representations) each contribute to more effective mathematics teaching and learning within the overall framework of the core set of eight, research-based effective mathematics teaching practices identified in Principles to Actions.</a:t>
            </a:r>
            <a:endParaRPr lang="en-US" sz="1200" dirty="0"/>
          </a:p>
        </p:txBody>
      </p:sp>
      <p:sp>
        <p:nvSpPr>
          <p:cNvPr id="4" name="Slide Number Placeholder 3"/>
          <p:cNvSpPr>
            <a:spLocks noGrp="1"/>
          </p:cNvSpPr>
          <p:nvPr>
            <p:ph type="sldNum" sz="quarter" idx="10"/>
          </p:nvPr>
        </p:nvSpPr>
        <p:spPr/>
        <p:txBody>
          <a:bodyPr/>
          <a:lstStyle/>
          <a:p>
            <a:fld id="{169F3DE2-FB79-A444-9137-F017C8010924}" type="slidenum">
              <a:rPr lang="en-US" smtClean="0"/>
              <a:t>30</a:t>
            </a:fld>
            <a:endParaRPr lang="en-US"/>
          </a:p>
        </p:txBody>
      </p:sp>
    </p:spTree>
    <p:extLst>
      <p:ext uri="{BB962C8B-B14F-4D97-AF65-F5344CB8AC3E}">
        <p14:creationId xmlns:p14="http://schemas.microsoft.com/office/powerpoint/2010/main" val="8254487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31</a:t>
            </a:fld>
            <a:endParaRPr lang="en-US" dirty="0"/>
          </a:p>
        </p:txBody>
      </p:sp>
    </p:spTree>
    <p:extLst>
      <p:ext uri="{BB962C8B-B14F-4D97-AF65-F5344CB8AC3E}">
        <p14:creationId xmlns:p14="http://schemas.microsoft.com/office/powerpoint/2010/main" val="37653619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t>4</a:t>
            </a:fld>
            <a:endParaRPr lang="en-US"/>
          </a:p>
        </p:txBody>
      </p:sp>
    </p:spTree>
    <p:extLst>
      <p:ext uri="{BB962C8B-B14F-4D97-AF65-F5344CB8AC3E}">
        <p14:creationId xmlns:p14="http://schemas.microsoft.com/office/powerpoint/2010/main" val="875074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Handout</a:t>
            </a:r>
            <a:r>
              <a:rPr lang="en-US" sz="1200" dirty="0" smtClean="0"/>
              <a:t>:</a:t>
            </a:r>
            <a:r>
              <a:rPr lang="en-US" sz="1200" baseline="0" dirty="0" smtClean="0"/>
              <a:t> </a:t>
            </a:r>
            <a:r>
              <a:rPr lang="en-US" sz="1200" kern="1200" dirty="0" smtClean="0">
                <a:solidFill>
                  <a:schemeClr val="tx1"/>
                </a:solidFill>
                <a:effectLst/>
                <a:latin typeface="+mn-lt"/>
                <a:ea typeface="+mn-ea"/>
                <a:cs typeface="+mn-cs"/>
              </a:rPr>
              <a:t>2-Task-Donuts-ES-Smith</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solidFill>
                <a:srgbClr val="008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p>
          <a:p>
            <a:pPr marL="114526" indent="0">
              <a:lnSpc>
                <a:spcPct val="90000"/>
              </a:lnSpc>
              <a:buFont typeface="Arial"/>
              <a:buNone/>
            </a:pPr>
            <a:r>
              <a:rPr lang="en-US" sz="1200" dirty="0" smtClean="0">
                <a:latin typeface="Calibri"/>
                <a:ea typeface="ＭＳ Ｐゴシック" pitchFamily="34" charset="-128"/>
              </a:rPr>
              <a:t>Ask participants to work through the Donuts Task. </a:t>
            </a:r>
            <a:endParaRPr lang="en-US" sz="1200" dirty="0">
              <a:latin typeface="Calibri"/>
              <a:ea typeface="ＭＳ Ｐゴシック" pitchFamily="34" charset="-128"/>
            </a:endParaRPr>
          </a:p>
          <a:p>
            <a:pPr marL="229054" indent="-114528">
              <a:lnSpc>
                <a:spcPct val="90000"/>
              </a:lnSpc>
            </a:pPr>
            <a:endParaRPr lang="en-US" sz="1200" dirty="0">
              <a:solidFill>
                <a:srgbClr val="FF3300"/>
              </a:solidFill>
              <a:latin typeface="Calibri"/>
              <a:ea typeface="ＭＳ Ｐゴシック" pitchFamily="34" charset="-128"/>
            </a:endParaRPr>
          </a:p>
          <a:p>
            <a:pPr marL="114526" indent="0">
              <a:lnSpc>
                <a:spcPct val="90000"/>
              </a:lnSpc>
              <a:buFontTx/>
              <a:buNone/>
            </a:pPr>
            <a:r>
              <a:rPr lang="en-US" sz="1200" i="1" dirty="0" smtClean="0">
                <a:latin typeface="Calibri"/>
                <a:ea typeface="ＭＳ Ｐゴシック" pitchFamily="34" charset="-128"/>
              </a:rPr>
              <a:t>Ask participants to discuss the task in small groups.</a:t>
            </a:r>
            <a:r>
              <a:rPr lang="en-US" sz="1200" i="1" baseline="0" dirty="0" smtClean="0">
                <a:latin typeface="Calibri"/>
                <a:ea typeface="ＭＳ Ｐゴシック" pitchFamily="34" charset="-128"/>
              </a:rPr>
              <a:t> Consider giving the following directions:</a:t>
            </a:r>
          </a:p>
          <a:p>
            <a:pPr marL="686254" lvl="1" indent="-114528">
              <a:lnSpc>
                <a:spcPct val="90000"/>
              </a:lnSpc>
              <a:buFontTx/>
              <a:buChar char="•"/>
            </a:pPr>
            <a:r>
              <a:rPr lang="en-US" sz="1200" dirty="0" smtClean="0">
                <a:latin typeface="Calibri"/>
                <a:ea typeface="ＭＳ Ｐゴシック" pitchFamily="34" charset="-128"/>
              </a:rPr>
              <a:t>Discuss with others what argument students might give to you if told that “</a:t>
            </a:r>
            <a:r>
              <a:rPr lang="en-US" sz="1200" dirty="0">
                <a:latin typeface="Calibri"/>
                <a:ea typeface="ＭＳ Ｐゴシック" pitchFamily="34" charset="-128"/>
              </a:rPr>
              <a:t>T</a:t>
            </a:r>
            <a:r>
              <a:rPr lang="en-US" sz="1200" dirty="0" smtClean="0">
                <a:latin typeface="Calibri"/>
                <a:ea typeface="ＭＳ Ｐゴシック" pitchFamily="34" charset="-128"/>
              </a:rPr>
              <a:t>amika claims that she has more donuts than </a:t>
            </a:r>
            <a:r>
              <a:rPr lang="en-US" sz="1200" dirty="0">
                <a:latin typeface="Calibri"/>
                <a:ea typeface="ＭＳ Ｐゴシック" pitchFamily="34" charset="-128"/>
              </a:rPr>
              <a:t>D</a:t>
            </a:r>
            <a:r>
              <a:rPr lang="en-US" sz="1200" dirty="0" smtClean="0">
                <a:latin typeface="Calibri"/>
                <a:ea typeface="ＭＳ Ｐゴシック" pitchFamily="34" charset="-128"/>
              </a:rPr>
              <a:t>ion. Who has more donuts Dion?”</a:t>
            </a:r>
            <a:r>
              <a:rPr lang="en-US" sz="1200" baseline="0" dirty="0" smtClean="0">
                <a:latin typeface="Calibri"/>
                <a:ea typeface="ＭＳ Ｐゴシック" pitchFamily="34" charset="-128"/>
              </a:rPr>
              <a:t> </a:t>
            </a:r>
            <a:r>
              <a:rPr lang="en-US" sz="1200" dirty="0" smtClean="0">
                <a:latin typeface="Calibri"/>
                <a:ea typeface="ＭＳ Ｐゴシック" pitchFamily="34" charset="-128"/>
              </a:rPr>
              <a:t>What would you want to hear from students?  Assume that they have not been taught a rule such as “this is a turn around fact.”</a:t>
            </a:r>
          </a:p>
          <a:p>
            <a:pPr marL="571726" lvl="1" indent="0">
              <a:lnSpc>
                <a:spcPct val="90000"/>
              </a:lnSpc>
              <a:buFontTx/>
              <a:buNone/>
            </a:pPr>
            <a:endParaRPr lang="en-US" sz="1200" dirty="0" smtClean="0">
              <a:latin typeface="Calibri"/>
              <a:ea typeface="ＭＳ Ｐゴシック" pitchFamily="34" charset="-128"/>
            </a:endParaRPr>
          </a:p>
          <a:p>
            <a:pPr marL="686254" lvl="1" indent="-114528">
              <a:lnSpc>
                <a:spcPct val="90000"/>
              </a:lnSpc>
              <a:buFontTx/>
              <a:buChar char="•"/>
            </a:pPr>
            <a:r>
              <a:rPr lang="en-US" sz="1200" dirty="0" smtClean="0">
                <a:latin typeface="Calibri"/>
                <a:ea typeface="ＭＳ Ｐゴシック" pitchFamily="34" charset="-128"/>
              </a:rPr>
              <a:t>What would you expect to hear if students explore the </a:t>
            </a:r>
            <a:r>
              <a:rPr lang="en-US" sz="1200" dirty="0">
                <a:latin typeface="Calibri"/>
                <a:ea typeface="ＭＳ Ｐゴシック" pitchFamily="34" charset="-128"/>
              </a:rPr>
              <a:t>E</a:t>
            </a:r>
            <a:r>
              <a:rPr lang="en-US" sz="1200" dirty="0" smtClean="0">
                <a:latin typeface="Calibri"/>
                <a:ea typeface="ＭＳ Ｐゴシック" pitchFamily="34" charset="-128"/>
              </a:rPr>
              <a:t>xtension problems?  (Note for participants that the kindergarten students were not given both problems to solve at the same time.</a:t>
            </a:r>
            <a:r>
              <a:rPr lang="en-US" sz="1200" baseline="0" dirty="0" smtClean="0">
                <a:latin typeface="Calibri"/>
                <a:ea typeface="ＭＳ Ｐゴシック" pitchFamily="34" charset="-128"/>
              </a:rPr>
              <a:t> </a:t>
            </a:r>
            <a:r>
              <a:rPr lang="en-US" sz="1200" dirty="0" smtClean="0">
                <a:latin typeface="Calibri"/>
                <a:ea typeface="ＭＳ Ｐゴシック" pitchFamily="34" charset="-128"/>
              </a:rPr>
              <a:t>The first problem was posed, solved, and discussed.</a:t>
            </a:r>
            <a:r>
              <a:rPr lang="en-US" sz="1200" baseline="0" dirty="0" smtClean="0">
                <a:latin typeface="Calibri"/>
                <a:ea typeface="ＭＳ Ｐゴシック" pitchFamily="34" charset="-128"/>
              </a:rPr>
              <a:t> T</a:t>
            </a:r>
            <a:r>
              <a:rPr lang="en-US" sz="1200" dirty="0" smtClean="0">
                <a:latin typeface="Calibri"/>
                <a:ea typeface="ＭＳ Ｐゴシック" pitchFamily="34" charset="-128"/>
              </a:rPr>
              <a:t>hen the extension problem was posed</a:t>
            </a:r>
            <a:r>
              <a:rPr lang="en-US" sz="1200" baseline="0" dirty="0" smtClean="0">
                <a:latin typeface="Calibri"/>
                <a:ea typeface="ＭＳ Ｐゴシック" pitchFamily="34" charset="-128"/>
              </a:rPr>
              <a:t> to the students for exploration and discussion</a:t>
            </a:r>
            <a:r>
              <a:rPr lang="en-US" sz="1200" dirty="0" smtClean="0">
                <a:latin typeface="Calibri"/>
                <a:ea typeface="ＭＳ Ｐゴシック" pitchFamily="34" charset="-128"/>
              </a:rPr>
              <a:t>.) </a:t>
            </a:r>
            <a:r>
              <a:rPr lang="en-US" sz="1200" dirty="0">
                <a:latin typeface="Calibri"/>
                <a:ea typeface="ＭＳ Ｐゴシック" pitchFamily="34" charset="-128"/>
              </a:rPr>
              <a:t> </a:t>
            </a:r>
            <a:r>
              <a:rPr lang="en-US" sz="1200" dirty="0" smtClean="0">
                <a:latin typeface="Calibri"/>
                <a:ea typeface="ＭＳ Ｐゴシック" pitchFamily="34" charset="-128"/>
              </a:rPr>
              <a:t> </a:t>
            </a:r>
            <a:endParaRPr lang="en-US" sz="1200" dirty="0"/>
          </a:p>
          <a:p>
            <a:pPr marL="229054" indent="-114528">
              <a:lnSpc>
                <a:spcPct val="90000"/>
              </a:lnSpc>
              <a:buFontTx/>
              <a:buChar char="•"/>
            </a:pPr>
            <a:endParaRPr lang="en-US" sz="1200" dirty="0" smtClean="0">
              <a:latin typeface="Calibri"/>
              <a:ea typeface="ＭＳ Ｐゴシック" pitchFamily="34" charset="-128"/>
            </a:endParaRPr>
          </a:p>
          <a:p>
            <a:pPr marL="229054" indent="-114528">
              <a:lnSpc>
                <a:spcPct val="90000"/>
              </a:lnSpc>
              <a:buFontTx/>
              <a:buChar char="•"/>
            </a:pPr>
            <a:endParaRPr lang="en-US" sz="1200" dirty="0">
              <a:latin typeface="Calibri"/>
              <a:ea typeface="ＭＳ Ｐゴシック" pitchFamily="34" charset="-128"/>
            </a:endParaRPr>
          </a:p>
          <a:p>
            <a:pPr marL="229054" indent="-114528">
              <a:lnSpc>
                <a:spcPct val="90000"/>
              </a:lnSpc>
              <a:buFontTx/>
              <a:buChar char="•"/>
            </a:pPr>
            <a:endParaRPr lang="en-US" sz="1200" dirty="0">
              <a:latin typeface="Calibri"/>
              <a:ea typeface="ＭＳ Ｐゴシック" pitchFamily="34" charset="-128"/>
            </a:endParaRPr>
          </a:p>
          <a:p>
            <a:pPr marL="229054" indent="-114528">
              <a:lnSpc>
                <a:spcPct val="90000"/>
              </a:lnSpc>
              <a:buFontTx/>
              <a:buChar char="•"/>
            </a:pPr>
            <a:endParaRPr lang="en-US" sz="1200" dirty="0">
              <a:latin typeface="Calibri"/>
              <a:ea typeface="ＭＳ Ｐゴシック" pitchFamily="34" charset="-128"/>
            </a:endParaRPr>
          </a:p>
          <a:p>
            <a:endParaRPr lang="en-US" sz="1200"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5</a:t>
            </a:fld>
            <a:endParaRPr lang="en-US" dirty="0"/>
          </a:p>
        </p:txBody>
      </p:sp>
    </p:spTree>
    <p:extLst>
      <p:ext uri="{BB962C8B-B14F-4D97-AF65-F5344CB8AC3E}">
        <p14:creationId xmlns:p14="http://schemas.microsoft.com/office/powerpoint/2010/main" val="2466519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38667" y="4152294"/>
            <a:ext cx="6095999" cy="5245705"/>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Handout</a:t>
            </a:r>
            <a:r>
              <a:rPr lang="en-US" sz="1200" dirty="0" smtClean="0"/>
              <a:t>:</a:t>
            </a:r>
            <a:r>
              <a:rPr lang="en-US" sz="1200" baseline="0" dirty="0" smtClean="0"/>
              <a:t> </a:t>
            </a:r>
            <a:r>
              <a:rPr lang="en-US" sz="1200" kern="1200" dirty="0" smtClean="0">
                <a:solidFill>
                  <a:schemeClr val="tx1"/>
                </a:solidFill>
                <a:effectLst/>
                <a:latin typeface="+mn-lt"/>
                <a:ea typeface="+mn-ea"/>
                <a:cs typeface="+mn-cs"/>
              </a:rPr>
              <a:t>3-CCSSM-Connections-ES-Smith.pdf</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Suggestions</a:t>
            </a:r>
            <a:r>
              <a:rPr lang="en-US" sz="1200" dirty="0" smtClean="0">
                <a:latin typeface="+mn-lt"/>
                <a:cs typeface="Arial" pitchFamily="34" charset="0"/>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latin typeface="+mn-lt"/>
              </a:rPr>
              <a:t>Distribute the handout listing the selected Standards</a:t>
            </a:r>
            <a:r>
              <a:rPr lang="en-US" sz="1200" b="0" baseline="0" dirty="0" smtClean="0">
                <a:latin typeface="+mn-lt"/>
              </a:rPr>
              <a:t> for Mathematical Content and Standards for Mathematical Practice from the </a:t>
            </a:r>
            <a:r>
              <a:rPr lang="en-US" sz="1200" b="0" i="1" baseline="0" dirty="0" smtClean="0">
                <a:latin typeface="+mn-lt"/>
              </a:rPr>
              <a:t>Common Core State Standards for Mathematics.</a:t>
            </a:r>
            <a:endParaRPr lang="en-US" sz="1200" b="0" i="0" baseline="0" dirty="0" smtClean="0">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baseline="0" dirty="0" smtClean="0">
                <a:latin typeface="+mn-lt"/>
              </a:rPr>
              <a:t>Ask participants to focus on the Operations and Algebraic (OA) Standards and to consider how the Donuts Task would support students in making progress toward these standards. Specifically, what are </a:t>
            </a:r>
            <a:r>
              <a:rPr lang="en-US" sz="1200" b="0" dirty="0" smtClean="0"/>
              <a:t>students being asked to make sense of and do when</a:t>
            </a:r>
            <a:r>
              <a:rPr lang="en-US" sz="1200" b="0" baseline="0" dirty="0" smtClean="0"/>
              <a:t> they engage in with the Donuts Task?</a:t>
            </a:r>
            <a:endParaRPr lang="en-US" sz="1200" b="0" i="0" baseline="0" dirty="0" smtClean="0">
              <a:latin typeface="+mn-lt"/>
            </a:endParaRPr>
          </a:p>
          <a:p>
            <a:endParaRPr lang="en-US" sz="1200" b="1" dirty="0" smtClean="0"/>
          </a:p>
          <a:p>
            <a:r>
              <a:rPr lang="en-US" sz="1200" b="1" dirty="0" smtClean="0"/>
              <a:t>K.OA.A.1 – </a:t>
            </a:r>
            <a:r>
              <a:rPr lang="en-US" sz="1200" dirty="0" smtClean="0"/>
              <a:t>Students can act out the Donut Task, make a drawing, or writing an equation of 3 + 4 or 4 + 3.</a:t>
            </a:r>
          </a:p>
          <a:p>
            <a:endParaRPr lang="en-US" sz="1200" b="1" dirty="0" smtClean="0"/>
          </a:p>
          <a:p>
            <a:r>
              <a:rPr lang="en-US" sz="1200" b="1" dirty="0" smtClean="0"/>
              <a:t>K.OA.A.2 – </a:t>
            </a:r>
            <a:r>
              <a:rPr lang="en-US" sz="1200" dirty="0" smtClean="0"/>
              <a:t>Students are asked to solve two Put Together word problems by using objects or a drawing.</a:t>
            </a:r>
            <a:r>
              <a:rPr lang="en-US" sz="1200" baseline="0" dirty="0" smtClean="0"/>
              <a:t> </a:t>
            </a:r>
            <a:r>
              <a:rPr lang="en-US" sz="1200" dirty="0" smtClean="0"/>
              <a:t>The chocolate donuts and vanilla donuts are both static sets of objects and students have to know that they can combine them to determine the total number of donuts. This kind of static situation is often</a:t>
            </a:r>
            <a:r>
              <a:rPr lang="en-US" sz="1200" baseline="0" dirty="0" smtClean="0"/>
              <a:t> </a:t>
            </a:r>
            <a:r>
              <a:rPr lang="en-US" sz="1200" dirty="0" smtClean="0"/>
              <a:t>harder for young students,</a:t>
            </a:r>
            <a:r>
              <a:rPr lang="en-US" sz="1200" baseline="0" dirty="0" smtClean="0"/>
              <a:t> than story problem situations </a:t>
            </a:r>
            <a:r>
              <a:rPr lang="en-US" sz="1200" dirty="0" smtClean="0"/>
              <a:t>that involve some action for students to act out or visualize.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baseline="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baseline="0" dirty="0" smtClean="0">
                <a:latin typeface="+mn-lt"/>
              </a:rPr>
              <a:t>The handout also contains three Counting and Cardinality Standards for reference if appropriate to the discussion.</a:t>
            </a:r>
          </a:p>
          <a:p>
            <a:endParaRPr lang="en-US" sz="120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t>6</a:t>
            </a:fld>
            <a:endParaRPr lang="en-US"/>
          </a:p>
        </p:txBody>
      </p:sp>
    </p:spTree>
    <p:extLst>
      <p:ext uri="{BB962C8B-B14F-4D97-AF65-F5344CB8AC3E}">
        <p14:creationId xmlns:p14="http://schemas.microsoft.com/office/powerpoint/2010/main" val="2035861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5428" y="4345819"/>
            <a:ext cx="5878286"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Calibri"/>
                <a:cs typeface="Calibri"/>
              </a:rPr>
              <a:t>Handout</a:t>
            </a:r>
            <a:r>
              <a:rPr lang="en-US" sz="1200" dirty="0" smtClean="0">
                <a:latin typeface="Calibri"/>
                <a:cs typeface="Calibri"/>
              </a:rPr>
              <a:t>:</a:t>
            </a:r>
            <a:r>
              <a:rPr lang="en-US" sz="1200" baseline="0" dirty="0" smtClean="0">
                <a:latin typeface="Calibri"/>
                <a:cs typeface="Calibri"/>
              </a:rPr>
              <a:t> </a:t>
            </a:r>
            <a:r>
              <a:rPr lang="en-US" sz="1200" kern="1200" dirty="0" smtClean="0">
                <a:solidFill>
                  <a:schemeClr val="tx1"/>
                </a:solidFill>
                <a:effectLst/>
                <a:latin typeface="Calibri"/>
                <a:ea typeface="+mn-ea"/>
                <a:cs typeface="Calibri"/>
              </a:rPr>
              <a:t>3-CCSSM-Connections-ES-Smith.pdf</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Calibri"/>
              <a:ea typeface="+mn-ea"/>
              <a:cs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p>
          <a:p>
            <a:r>
              <a:rPr lang="en-US" sz="1200" b="0" dirty="0" smtClean="0"/>
              <a:t>Pose the question: Which of the CCSSM Standards for Mathematical Practice are students likely to make use of when solving the Donuts Task? </a:t>
            </a:r>
          </a:p>
          <a:p>
            <a:r>
              <a:rPr lang="en-US" sz="1200" b="0" dirty="0" smtClean="0"/>
              <a:t>Give participants</a:t>
            </a:r>
            <a:r>
              <a:rPr lang="en-US" sz="1200" b="0" baseline="0" dirty="0" smtClean="0"/>
              <a:t> a few minutes to read the mathematical practice standards and then discuss their ideas with a shoulder partner.</a:t>
            </a:r>
            <a:endParaRPr lang="en-US" sz="1200" dirty="0" smtClean="0">
              <a:latin typeface="Calibri"/>
              <a:cs typeface="Calibri"/>
            </a:endParaRPr>
          </a:p>
          <a:p>
            <a:endParaRPr lang="en-US" sz="1200" b="0" baseline="0" dirty="0" smtClean="0">
              <a:latin typeface="Calibri"/>
              <a:cs typeface="Calibri"/>
            </a:endParaRPr>
          </a:p>
          <a:p>
            <a:pPr marL="3150">
              <a:spcBef>
                <a:spcPts val="0"/>
              </a:spcBef>
              <a:spcAft>
                <a:spcPts val="594"/>
              </a:spcAft>
              <a:defRPr/>
            </a:pPr>
            <a:endParaRPr lang="en-US" sz="1200" b="1" dirty="0" smtClean="0">
              <a:latin typeface="Calibri"/>
              <a:cs typeface="Calibri"/>
            </a:endParaRPr>
          </a:p>
          <a:p>
            <a:endParaRPr lang="en-US" sz="1200" b="0" dirty="0">
              <a:latin typeface="Calibri"/>
              <a:cs typeface="Calibri"/>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t>7</a:t>
            </a:fld>
            <a:endParaRPr lang="en-US"/>
          </a:p>
        </p:txBody>
      </p:sp>
    </p:spTree>
    <p:extLst>
      <p:ext uri="{BB962C8B-B14F-4D97-AF65-F5344CB8AC3E}">
        <p14:creationId xmlns:p14="http://schemas.microsoft.com/office/powerpoint/2010/main" val="1268897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5428" y="4345819"/>
            <a:ext cx="5878286"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Calibri"/>
                <a:cs typeface="Calibri"/>
              </a:rPr>
              <a:t>Handout</a:t>
            </a:r>
            <a:r>
              <a:rPr lang="en-US" sz="1200" dirty="0" smtClean="0">
                <a:latin typeface="Calibri"/>
                <a:cs typeface="Calibri"/>
              </a:rPr>
              <a:t>:</a:t>
            </a:r>
            <a:r>
              <a:rPr lang="en-US" sz="1200" baseline="0" dirty="0" smtClean="0">
                <a:latin typeface="Calibri"/>
                <a:cs typeface="Calibri"/>
              </a:rPr>
              <a:t> </a:t>
            </a:r>
            <a:r>
              <a:rPr lang="en-US" sz="1200" kern="1200" dirty="0" smtClean="0">
                <a:solidFill>
                  <a:schemeClr val="tx1"/>
                </a:solidFill>
                <a:effectLst/>
                <a:latin typeface="Calibri"/>
                <a:ea typeface="+mn-ea"/>
                <a:cs typeface="Calibri"/>
              </a:rPr>
              <a:t>3-CCSSM-Connections-ES-Smith.pdf</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Calibri"/>
              <a:ea typeface="+mn-ea"/>
              <a:cs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baseline="0" dirty="0" smtClean="0"/>
              <a:t>As a whole group, focus the discussion on the four highlighted mathematical practices.</a:t>
            </a:r>
          </a:p>
          <a:p>
            <a:endParaRPr lang="en-US" sz="1200" b="1" dirty="0" smtClean="0"/>
          </a:p>
          <a:p>
            <a:pPr marL="228600" indent="0">
              <a:spcAft>
                <a:spcPts val="1000"/>
              </a:spcAft>
              <a:buFontTx/>
              <a:buNone/>
              <a:defRPr/>
            </a:pPr>
            <a:r>
              <a:rPr lang="en-US" sz="1200" dirty="0" smtClean="0"/>
              <a:t>MP1. Make sense of problems and persevere in solving them.</a:t>
            </a:r>
            <a:br>
              <a:rPr lang="en-US" sz="1200" dirty="0" smtClean="0"/>
            </a:br>
            <a:r>
              <a:rPr lang="en-US" sz="1200" i="1" dirty="0" smtClean="0"/>
              <a:t>(Students are given a series of problems in this task and asked</a:t>
            </a:r>
            <a:r>
              <a:rPr lang="en-US" sz="1200" i="1" baseline="0" dirty="0" smtClean="0"/>
              <a:t> to not only investigate individual problems, but to make sense and compare the problems to each other</a:t>
            </a:r>
            <a:r>
              <a:rPr lang="en-US" sz="1200" i="1" dirty="0" smtClean="0"/>
              <a:t>.)</a:t>
            </a:r>
          </a:p>
          <a:p>
            <a:pPr marL="228600" indent="0">
              <a:spcAft>
                <a:spcPts val="1000"/>
              </a:spcAft>
              <a:buFontTx/>
              <a:buNone/>
              <a:defRPr/>
            </a:pPr>
            <a:endParaRPr lang="en-US" sz="1200" dirty="0" smtClean="0"/>
          </a:p>
          <a:p>
            <a:pPr marL="228600" marR="0" indent="0" algn="l" defTabSz="914400" rtl="0" eaLnBrk="1" fontAlgn="auto" latinLnBrk="0" hangingPunct="1">
              <a:lnSpc>
                <a:spcPct val="100000"/>
              </a:lnSpc>
              <a:spcBef>
                <a:spcPts val="0"/>
              </a:spcBef>
              <a:spcAft>
                <a:spcPts val="1000"/>
              </a:spcAft>
              <a:buClrTx/>
              <a:buSzTx/>
              <a:buFontTx/>
              <a:buNone/>
              <a:tabLst/>
              <a:defRPr/>
            </a:pPr>
            <a:r>
              <a:rPr lang="en-US" sz="1200" dirty="0" smtClean="0"/>
              <a:t>MP3. Construct viable arguments and critique the reasoning of others.</a:t>
            </a:r>
            <a:br>
              <a:rPr lang="en-US" sz="1200" dirty="0" smtClean="0"/>
            </a:br>
            <a:r>
              <a:rPr lang="en-US" sz="1200" dirty="0" smtClean="0"/>
              <a:t>In what ways does the task prompt</a:t>
            </a:r>
            <a:r>
              <a:rPr lang="en-US" sz="1200" baseline="0" dirty="0" smtClean="0"/>
              <a:t> </a:t>
            </a:r>
            <a:r>
              <a:rPr lang="en-US" sz="1200" dirty="0" smtClean="0"/>
              <a:t>students to construct an argument?</a:t>
            </a:r>
            <a:br>
              <a:rPr lang="en-US" sz="1200" dirty="0" smtClean="0"/>
            </a:br>
            <a:r>
              <a:rPr lang="en-US" sz="1200" dirty="0" smtClean="0"/>
              <a:t>(</a:t>
            </a:r>
            <a:r>
              <a:rPr lang="en-US" sz="1200" i="1" dirty="0" smtClean="0"/>
              <a:t>It asks students to tell you who has more donuts, Tamika or Dion and how do they know</a:t>
            </a:r>
            <a:r>
              <a:rPr lang="en-US" sz="1200" dirty="0" smtClean="0"/>
              <a:t>.) </a:t>
            </a:r>
            <a:br>
              <a:rPr lang="en-US" sz="1200" dirty="0" smtClean="0"/>
            </a:br>
            <a:endParaRPr lang="en-US" sz="1200" dirty="0" smtClean="0"/>
          </a:p>
          <a:p>
            <a:pPr marL="228600" marR="0" indent="0" algn="l" defTabSz="914400" rtl="0" eaLnBrk="1" fontAlgn="auto" latinLnBrk="0" hangingPunct="1">
              <a:lnSpc>
                <a:spcPct val="100000"/>
              </a:lnSpc>
              <a:spcBef>
                <a:spcPts val="0"/>
              </a:spcBef>
              <a:spcAft>
                <a:spcPts val="1000"/>
              </a:spcAft>
              <a:buClrTx/>
              <a:buSzTx/>
              <a:buFontTx/>
              <a:buNone/>
              <a:tabLst/>
              <a:defRPr/>
            </a:pPr>
            <a:r>
              <a:rPr lang="en-US" sz="1200" dirty="0" smtClean="0"/>
              <a:t>MP4. Model with mathematics.</a:t>
            </a:r>
          </a:p>
          <a:p>
            <a:pPr marL="228600" indent="0">
              <a:spcAft>
                <a:spcPts val="1000"/>
              </a:spcAft>
              <a:buFontTx/>
              <a:buNone/>
              <a:defRPr/>
            </a:pPr>
            <a:r>
              <a:rPr lang="en-US" sz="1200" i="1" dirty="0" smtClean="0"/>
              <a:t>(Students use manipulatives and drawings to model or represent the real-world situation.)</a:t>
            </a:r>
          </a:p>
          <a:p>
            <a:pPr marL="228600" marR="0" indent="0" algn="l" defTabSz="914400" rtl="0" eaLnBrk="1" fontAlgn="auto" latinLnBrk="0" hangingPunct="1">
              <a:lnSpc>
                <a:spcPct val="100000"/>
              </a:lnSpc>
              <a:spcBef>
                <a:spcPts val="0"/>
              </a:spcBef>
              <a:spcAft>
                <a:spcPts val="1000"/>
              </a:spcAft>
              <a:buClrTx/>
              <a:buSzTx/>
              <a:buFontTx/>
              <a:buNone/>
              <a:tabLst/>
              <a:defRPr/>
            </a:pPr>
            <a:endParaRPr lang="en-US" sz="1200" dirty="0" smtClean="0"/>
          </a:p>
          <a:p>
            <a:pPr marL="228600" marR="0" indent="0" algn="l" defTabSz="914400" rtl="0" eaLnBrk="1" fontAlgn="auto" latinLnBrk="0" hangingPunct="1">
              <a:lnSpc>
                <a:spcPct val="100000"/>
              </a:lnSpc>
              <a:spcBef>
                <a:spcPts val="0"/>
              </a:spcBef>
              <a:spcAft>
                <a:spcPts val="1000"/>
              </a:spcAft>
              <a:buClrTx/>
              <a:buSzTx/>
              <a:buFontTx/>
              <a:buNone/>
              <a:tabLst/>
              <a:defRPr/>
            </a:pPr>
            <a:r>
              <a:rPr lang="en-US" sz="1200" baseline="0" dirty="0" smtClean="0"/>
              <a:t>MP7. Look for and make use of structure.</a:t>
            </a:r>
            <a:br>
              <a:rPr lang="en-US" sz="1200" baseline="0" dirty="0" smtClean="0"/>
            </a:br>
            <a:r>
              <a:rPr lang="en-US" sz="1200" baseline="0" dirty="0" smtClean="0"/>
              <a:t> </a:t>
            </a:r>
            <a:r>
              <a:rPr lang="en-US" sz="1200" i="1" dirty="0" smtClean="0">
                <a:latin typeface="+mn-lt"/>
              </a:rPr>
              <a:t>(The first three problems directly sets</a:t>
            </a:r>
            <a:r>
              <a:rPr lang="en-US" sz="1200" i="1" baseline="0" dirty="0" smtClean="0">
                <a:latin typeface="+mn-lt"/>
              </a:rPr>
              <a:t> up a situation for students to notice an important mathematical structure–the </a:t>
            </a:r>
            <a:r>
              <a:rPr lang="en-US" sz="1200" i="1" dirty="0" smtClean="0">
                <a:latin typeface="+mn-lt"/>
              </a:rPr>
              <a:t>commutative property of addition</a:t>
            </a:r>
            <a:r>
              <a:rPr lang="en-US" sz="1200" i="1" baseline="0" dirty="0" smtClean="0">
                <a:latin typeface="+mn-lt"/>
              </a:rPr>
              <a:t>.  The extension also provides an opportunity for students to notice equality–how different quantities can be combined and result in the same sum.)</a:t>
            </a:r>
          </a:p>
          <a:p>
            <a:pPr marL="228600" marR="0" indent="0" algn="l" defTabSz="914400" rtl="0" eaLnBrk="1" fontAlgn="auto" latinLnBrk="0" hangingPunct="1">
              <a:lnSpc>
                <a:spcPct val="100000"/>
              </a:lnSpc>
              <a:spcBef>
                <a:spcPts val="0"/>
              </a:spcBef>
              <a:spcAft>
                <a:spcPts val="1000"/>
              </a:spcAft>
              <a:buClrTx/>
              <a:buSzTx/>
              <a:buFontTx/>
              <a:buNone/>
              <a:tabLst/>
              <a:defRPr/>
            </a:pPr>
            <a:endParaRPr lang="en-US" sz="1200" i="1" dirty="0" smtClean="0">
              <a:latin typeface="+mn-lt"/>
            </a:endParaRPr>
          </a:p>
          <a:p>
            <a:endParaRPr lang="en-US" sz="1200" dirty="0" smtClean="0">
              <a:latin typeface="Calibri"/>
              <a:cs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Reason abstractly and quantitatively. Ask participants what questions they would ask students if the students are only talking about the numbers. Suppose the students say 3 + 4 is 7.</a:t>
            </a:r>
            <a:r>
              <a:rPr lang="en-US" sz="1200" baseline="0" dirty="0" smtClean="0"/>
              <a:t> </a:t>
            </a:r>
            <a:r>
              <a:rPr lang="en-US" sz="1200" dirty="0" smtClean="0"/>
              <a:t>How can you question students to find out if they can relate the numbers to the context of the problem?    (The teacher might ask students what the 3 and the 4 tell them about in the story.)</a:t>
            </a:r>
          </a:p>
          <a:p>
            <a:endParaRPr lang="en-US" sz="1200" b="0" baseline="0" dirty="0" smtClean="0">
              <a:latin typeface="Calibri"/>
              <a:cs typeface="Calibri"/>
            </a:endParaRPr>
          </a:p>
          <a:p>
            <a:pPr marL="3150">
              <a:spcBef>
                <a:spcPts val="0"/>
              </a:spcBef>
              <a:spcAft>
                <a:spcPts val="594"/>
              </a:spcAft>
              <a:defRPr/>
            </a:pPr>
            <a:endParaRPr lang="en-US" sz="1200" b="1" dirty="0" smtClean="0">
              <a:latin typeface="Calibri"/>
              <a:cs typeface="Calibri"/>
            </a:endParaRPr>
          </a:p>
          <a:p>
            <a:endParaRPr lang="en-US" sz="1200" b="0" dirty="0">
              <a:latin typeface="Calibri"/>
              <a:cs typeface="Calibri"/>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t>8</a:t>
            </a:fld>
            <a:endParaRPr lang="en-US"/>
          </a:p>
        </p:txBody>
      </p:sp>
    </p:spTree>
    <p:extLst>
      <p:ext uri="{BB962C8B-B14F-4D97-AF65-F5344CB8AC3E}">
        <p14:creationId xmlns:p14="http://schemas.microsoft.com/office/powerpoint/2010/main" val="1268897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t>9</a:t>
            </a:fld>
            <a:endParaRPr lang="en-US"/>
          </a:p>
        </p:txBody>
      </p:sp>
    </p:spTree>
    <p:extLst>
      <p:ext uri="{BB962C8B-B14F-4D97-AF65-F5344CB8AC3E}">
        <p14:creationId xmlns:p14="http://schemas.microsoft.com/office/powerpoint/2010/main" val="875074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9E345BF-06EA-A34D-9A16-23DFC0E56203}" type="datetimeFigureOut">
              <a:rPr lang="en-US" smtClean="0"/>
              <a:pPr/>
              <a:t>4/9/15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510587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9E345BF-06EA-A34D-9A16-23DFC0E56203}" type="datetimeFigureOut">
              <a:rPr lang="en-US" smtClean="0"/>
              <a:pPr/>
              <a:t>4/9/15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4674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9E345BF-06EA-A34D-9A16-23DFC0E56203}" type="datetimeFigureOut">
              <a:rPr lang="en-US" smtClean="0"/>
              <a:pPr/>
              <a:t>4/9/15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499697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9E345BF-06EA-A34D-9A16-23DFC0E56203}" type="datetimeFigureOut">
              <a:rPr lang="en-US" smtClean="0"/>
              <a:pPr/>
              <a:t>4/9/15</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27389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D9E345BF-06EA-A34D-9A16-23DFC0E56203}" type="datetimeFigureOut">
              <a:rPr lang="en-US" smtClean="0"/>
              <a:pPr/>
              <a:t>4/9/15</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788461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D9E345BF-06EA-A34D-9A16-23DFC0E56203}" type="datetimeFigureOut">
              <a:rPr lang="en-US" smtClean="0"/>
              <a:pPr/>
              <a:t>4/9/15</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4071865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D9E345BF-06EA-A34D-9A16-23DFC0E56203}" type="datetimeFigureOut">
              <a:rPr lang="en-US" smtClean="0"/>
              <a:pPr/>
              <a:t>4/9/15</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689265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9E345BF-06EA-A34D-9A16-23DFC0E56203}" type="datetimeFigureOut">
              <a:rPr lang="en-US" smtClean="0"/>
              <a:pPr/>
              <a:t>4/9/15</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44808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9E345BF-06EA-A34D-9A16-23DFC0E56203}" type="datetimeFigureOut">
              <a:rPr lang="en-US" smtClean="0"/>
              <a:pPr/>
              <a:t>4/9/15</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1830172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jpeg"/><Relationship Id="rId12" Type="http://schemas.openxmlformats.org/officeDocument/2006/relationships/image" Target="../media/image2.png"/><Relationship Id="rId13" Type="http://schemas.microsoft.com/office/2007/relationships/hdphoto" Target="../media/hdphoto1.wdp"/><Relationship Id="rId14"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80931" y="152861"/>
            <a:ext cx="7889614"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080931" y="1451590"/>
            <a:ext cx="7916638" cy="483054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94581" y="6376878"/>
            <a:ext cx="52577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6BD99-8E1A-E946-9719-969B4CADA1BF}" type="slidenum">
              <a:rPr lang="en-US" smtClean="0"/>
              <a:pPr/>
              <a:t>‹#›</a:t>
            </a:fld>
            <a:endParaRPr lang="en-US" dirty="0"/>
          </a:p>
        </p:txBody>
      </p:sp>
      <p:pic>
        <p:nvPicPr>
          <p:cNvPr id="7" name="Picture 6" descr="14861 principles to action cover bar 1.jpg"/>
          <p:cNvPicPr>
            <a:picLocks noChangeAspect="1"/>
          </p:cNvPicPr>
          <p:nvPr userDrawn="1"/>
        </p:nvPicPr>
        <p:blipFill>
          <a:blip r:embed="rId11" cstate="print">
            <a:extLst>
              <a:ext uri="{28A0092B-C50C-407E-A947-70E740481C1C}">
                <a14:useLocalDpi xmlns:a14="http://schemas.microsoft.com/office/drawing/2010/main"/>
              </a:ext>
            </a:extLst>
          </a:blip>
          <a:stretch>
            <a:fillRect/>
          </a:stretch>
        </p:blipFill>
        <p:spPr>
          <a:xfrm>
            <a:off x="-15729" y="-6424"/>
            <a:ext cx="889121" cy="6894423"/>
          </a:xfrm>
          <a:prstGeom prst="rect">
            <a:avLst/>
          </a:prstGeom>
        </p:spPr>
      </p:pic>
      <p:pic>
        <p:nvPicPr>
          <p:cNvPr id="8" name="Picture 7" descr="14861 principles to action cover.psd"/>
          <p:cNvPicPr>
            <a:picLocks noChangeAspect="1"/>
          </p:cNvPicPr>
          <p:nvPr userDrawn="1"/>
        </p:nvPicPr>
        <p:blipFill>
          <a:blip r:embed="rId12" cstate="print">
            <a:extLst>
              <a:ext uri="{BEBA8EAE-BF5A-486C-A8C5-ECC9F3942E4B}">
                <a14:imgProps xmlns:a14="http://schemas.microsoft.com/office/drawing/2010/main">
                  <a14:imgLayer r:embed="rId13">
                    <a14:imgEffect>
                      <a14:sharpenSoften amount="25000"/>
                    </a14:imgEffect>
                  </a14:imgLayer>
                </a14:imgProps>
              </a:ext>
              <a:ext uri="{28A0092B-C50C-407E-A947-70E740481C1C}">
                <a14:useLocalDpi xmlns:a14="http://schemas.microsoft.com/office/drawing/2010/main"/>
              </a:ext>
            </a:extLst>
          </a:blip>
          <a:stretch>
            <a:fillRect/>
          </a:stretch>
        </p:blipFill>
        <p:spPr>
          <a:xfrm>
            <a:off x="213796" y="152861"/>
            <a:ext cx="761999" cy="1085667"/>
          </a:xfrm>
          <a:prstGeom prst="rect">
            <a:avLst/>
          </a:prstGeom>
          <a:ln w="6350" cmpd="sng">
            <a:solidFill>
              <a:schemeClr val="bg1">
                <a:lumMod val="75000"/>
              </a:schemeClr>
            </a:solidFill>
          </a:ln>
          <a:effectLst>
            <a:outerShdw blurRad="50800" dist="38100" dir="2700000" algn="tl" rotWithShape="0">
              <a:prstClr val="black">
                <a:alpha val="40000"/>
              </a:prstClr>
            </a:outerShdw>
          </a:effectLst>
        </p:spPr>
      </p:pic>
      <p:pic>
        <p:nvPicPr>
          <p:cNvPr id="16" name="Picture 15" descr="NCTM_R_LogoandName4C_L.eps"/>
          <p:cNvPicPr>
            <a:picLocks noChangeAspect="1"/>
          </p:cNvPicPr>
          <p:nvPr userDrawn="1"/>
        </p:nvPicPr>
        <p:blipFill>
          <a:blip r:embed="rId14">
            <a:extLst>
              <a:ext uri="{28A0092B-C50C-407E-A947-70E740481C1C}">
                <a14:useLocalDpi xmlns:a14="http://schemas.microsoft.com/office/drawing/2010/main"/>
              </a:ext>
            </a:extLst>
          </a:blip>
          <a:stretch>
            <a:fillRect/>
          </a:stretch>
        </p:blipFill>
        <p:spPr>
          <a:xfrm>
            <a:off x="6588465" y="6162480"/>
            <a:ext cx="2588578" cy="674007"/>
          </a:xfrm>
          <a:prstGeom prst="rect">
            <a:avLst/>
          </a:prstGeom>
        </p:spPr>
      </p:pic>
    </p:spTree>
    <p:extLst>
      <p:ext uri="{BB962C8B-B14F-4D97-AF65-F5344CB8AC3E}">
        <p14:creationId xmlns:p14="http://schemas.microsoft.com/office/powerpoint/2010/main" val="1543073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ctr" defTabSz="4572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4" Type="http://schemas.microsoft.com/office/2007/relationships/hdphoto" Target="../media/hdphoto2.wdp"/><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comments" Target="../comments/commen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www.corestandards.org/Math/Content/1/NBT"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www.corestandards.org/Math/Practic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www.corestandards.org/Math/Practic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76050" y="4876519"/>
            <a:ext cx="7910419" cy="1338828"/>
          </a:xfrm>
          <a:prstGeom prst="rect">
            <a:avLst/>
          </a:prstGeom>
          <a:solidFill>
            <a:schemeClr val="bg1">
              <a:lumMod val="85000"/>
            </a:schemeClr>
          </a:solidFill>
        </p:spPr>
        <p:txBody>
          <a:bodyPr wrap="square" rtlCol="0">
            <a:spAutoFit/>
          </a:bodyPr>
          <a:lstStyle/>
          <a:p>
            <a:r>
              <a:rPr lang="en-US" sz="1200" dirty="0" smtClean="0"/>
              <a:t>This module was developed by Victoria Bill, University </a:t>
            </a:r>
            <a:r>
              <a:rPr lang="en-US" sz="1200" dirty="0"/>
              <a:t>of </a:t>
            </a:r>
            <a:r>
              <a:rPr lang="en-US" sz="1200" dirty="0" smtClean="0"/>
              <a:t>Pittsburgh </a:t>
            </a:r>
            <a:r>
              <a:rPr lang="en-US" sz="1200" dirty="0"/>
              <a:t>Institute for </a:t>
            </a:r>
            <a:r>
              <a:rPr lang="en-US" sz="1200" dirty="0" smtClean="0"/>
              <a:t>Learning; </a:t>
            </a:r>
            <a:r>
              <a:rPr lang="en-US" sz="1200" dirty="0"/>
              <a:t>DeAnn Huinker, University of Wisconsin-Milwaukee; and Amy </a:t>
            </a:r>
            <a:r>
              <a:rPr lang="en-US" sz="1200" dirty="0" smtClean="0"/>
              <a:t>Hillen, Kennesaw State University. Video </a:t>
            </a:r>
            <a:r>
              <a:rPr lang="en-US" sz="1200" dirty="0"/>
              <a:t>courtesy of New York City Public Schools and the University of </a:t>
            </a:r>
            <a:r>
              <a:rPr lang="en-US" sz="1200" dirty="0" smtClean="0"/>
              <a:t>Pittsburgh Institute </a:t>
            </a:r>
            <a:r>
              <a:rPr lang="en-US" sz="1200" dirty="0"/>
              <a:t>for Learning.  </a:t>
            </a:r>
            <a:endParaRPr lang="en-US" sz="1200" dirty="0" smtClean="0"/>
          </a:p>
          <a:p>
            <a:endParaRPr lang="en-US" sz="900" dirty="0"/>
          </a:p>
          <a:p>
            <a:r>
              <a:rPr lang="en-US" sz="1200" dirty="0" smtClean="0"/>
              <a:t>These </a:t>
            </a:r>
            <a:r>
              <a:rPr lang="en-US" sz="1200" dirty="0"/>
              <a:t>materials are part of the</a:t>
            </a:r>
            <a:r>
              <a:rPr lang="en-US" sz="1200" b="1" dirty="0"/>
              <a:t> </a:t>
            </a:r>
            <a:r>
              <a:rPr lang="en-US" sz="1200" b="1" i="1" dirty="0"/>
              <a:t>Principles to Actions</a:t>
            </a:r>
            <a:r>
              <a:rPr lang="en-US" sz="1200" b="1" dirty="0"/>
              <a:t> </a:t>
            </a:r>
            <a:r>
              <a:rPr lang="en-US" sz="1200" b="1" i="1" dirty="0"/>
              <a:t>Professional Learning Toolkit: Teaching and Learning</a:t>
            </a:r>
            <a:r>
              <a:rPr lang="en-US" sz="1200" dirty="0"/>
              <a:t> created by the </a:t>
            </a:r>
            <a:r>
              <a:rPr lang="en-US" sz="1200" dirty="0" smtClean="0"/>
              <a:t>NCTM project team that </a:t>
            </a:r>
            <a:r>
              <a:rPr lang="en-US" sz="1200" dirty="0"/>
              <a:t>includes: Margaret Smith (chair), Victoria Bill (co-chair), Melissa Boston, Fredrick Dillon, Amy Hillen, DeAnn Huinker, Stephen Miller, Lynn Raith, </a:t>
            </a:r>
            <a:r>
              <a:rPr lang="en-US" sz="1200" dirty="0" smtClean="0"/>
              <a:t>and </a:t>
            </a:r>
            <a:r>
              <a:rPr lang="en-US" sz="1200" dirty="0"/>
              <a:t>Michael Steele</a:t>
            </a:r>
            <a:r>
              <a:rPr lang="en-US" sz="1200" dirty="0" smtClean="0"/>
              <a:t>.</a:t>
            </a:r>
            <a:endParaRPr lang="en-US" sz="1200" dirty="0"/>
          </a:p>
        </p:txBody>
      </p:sp>
      <p:sp>
        <p:nvSpPr>
          <p:cNvPr id="9" name="Text Placeholder 4"/>
          <p:cNvSpPr txBox="1">
            <a:spLocks/>
          </p:cNvSpPr>
          <p:nvPr/>
        </p:nvSpPr>
        <p:spPr>
          <a:xfrm>
            <a:off x="1076050" y="329630"/>
            <a:ext cx="7910419" cy="4314275"/>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spcAft>
                <a:spcPts val="600"/>
              </a:spcAft>
              <a:defRPr/>
            </a:pPr>
            <a:r>
              <a:rPr lang="en-US" sz="3400" b="1" i="1" dirty="0">
                <a:solidFill>
                  <a:schemeClr val="bg1"/>
                </a:solidFill>
                <a:ea typeface="Calibri"/>
                <a:cs typeface="Calibri"/>
              </a:rPr>
              <a:t>Principles to Actions</a:t>
            </a:r>
          </a:p>
          <a:p>
            <a:pPr lvl="0">
              <a:defRPr/>
            </a:pPr>
            <a:r>
              <a:rPr lang="en-US" sz="3400" b="1" i="1" dirty="0">
                <a:solidFill>
                  <a:schemeClr val="bg1"/>
                </a:solidFill>
                <a:ea typeface="Calibri"/>
                <a:cs typeface="Calibri"/>
              </a:rPr>
              <a:t>Effective Mathematics Teaching </a:t>
            </a:r>
            <a:r>
              <a:rPr lang="en-US" sz="3400" b="1" i="1" dirty="0" smtClean="0">
                <a:solidFill>
                  <a:schemeClr val="bg1"/>
                </a:solidFill>
                <a:ea typeface="Calibri"/>
                <a:cs typeface="Calibri"/>
              </a:rPr>
              <a:t>Practices</a:t>
            </a:r>
          </a:p>
          <a:p>
            <a:pPr lvl="0">
              <a:defRPr/>
            </a:pPr>
            <a:endParaRPr lang="en-US" sz="2400" b="1" dirty="0" smtClean="0">
              <a:solidFill>
                <a:srgbClr val="FFFFFF"/>
              </a:solidFill>
            </a:endParaRPr>
          </a:p>
          <a:p>
            <a:pPr lvl="0">
              <a:defRPr/>
            </a:pPr>
            <a:r>
              <a:rPr lang="en-US" sz="3400" b="1" dirty="0" smtClean="0">
                <a:solidFill>
                  <a:srgbClr val="FFFFFF"/>
                </a:solidFill>
              </a:rPr>
              <a:t>The Case of </a:t>
            </a:r>
            <a:r>
              <a:rPr lang="en-US" sz="3400" b="1" dirty="0">
                <a:solidFill>
                  <a:srgbClr val="FFFFFF"/>
                </a:solidFill>
              </a:rPr>
              <a:t>Amanda Smith </a:t>
            </a:r>
            <a:r>
              <a:rPr lang="en-US" sz="3400" b="1" dirty="0" smtClean="0">
                <a:solidFill>
                  <a:srgbClr val="FFFFFF"/>
                </a:solidFill>
              </a:rPr>
              <a:t/>
            </a:r>
            <a:br>
              <a:rPr lang="en-US" sz="3400" b="1" dirty="0" smtClean="0">
                <a:solidFill>
                  <a:srgbClr val="FFFFFF"/>
                </a:solidFill>
              </a:rPr>
            </a:br>
            <a:r>
              <a:rPr lang="en-US" sz="3400" b="1" dirty="0" smtClean="0">
                <a:solidFill>
                  <a:srgbClr val="FFFFFF"/>
                </a:solidFill>
              </a:rPr>
              <a:t>and the Donuts Task </a:t>
            </a:r>
          </a:p>
          <a:p>
            <a:r>
              <a:rPr lang="en-US" sz="3400" b="1" dirty="0" smtClean="0">
                <a:solidFill>
                  <a:srgbClr val="FFFFFF"/>
                </a:solidFill>
                <a:cs typeface="Calibri"/>
              </a:rPr>
              <a:t>Kindergarten</a:t>
            </a:r>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0931" y="6431456"/>
            <a:ext cx="1776807" cy="297208"/>
          </a:xfrm>
          <a:prstGeom prst="rect">
            <a:avLst/>
          </a:prstGeom>
        </p:spPr>
      </p:pic>
    </p:spTree>
    <p:extLst>
      <p:ext uri="{BB962C8B-B14F-4D97-AF65-F5344CB8AC3E}">
        <p14:creationId xmlns:p14="http://schemas.microsoft.com/office/powerpoint/2010/main" val="79283117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182743"/>
            <a:ext cx="8255001" cy="1043444"/>
          </a:xfrm>
          <a:prstGeom prst="rect">
            <a:avLst/>
          </a:prstGeom>
        </p:spPr>
        <p:txBody>
          <a:bodyPr vert="horz" lIns="91440" tIns="45720" rIns="91440" bIns="45720" rtlCol="0" anchor="ctr">
            <a:noAutofit/>
          </a:bodyPr>
          <a:lstStyle/>
          <a:p>
            <a:pPr lvl="0" algn="ctr">
              <a:spcBef>
                <a:spcPct val="0"/>
              </a:spcBef>
              <a:defRPr/>
            </a:pPr>
            <a:r>
              <a:rPr lang="en-US" sz="3200" b="1" dirty="0" smtClean="0">
                <a:cs typeface="Calibri"/>
              </a:rPr>
              <a:t>Establish Mathematics Goals </a:t>
            </a:r>
            <a:br>
              <a:rPr lang="en-US" sz="3200" b="1" dirty="0" smtClean="0">
                <a:cs typeface="Calibri"/>
              </a:rPr>
            </a:br>
            <a:r>
              <a:rPr lang="en-US" sz="3200" b="1" dirty="0" smtClean="0">
                <a:cs typeface="Calibri"/>
              </a:rPr>
              <a:t>to Focus Learning</a:t>
            </a:r>
            <a:endParaRPr lang="en-US" sz="3200" b="1" dirty="0" smtClean="0">
              <a:ea typeface="Calibri"/>
              <a:cs typeface="Calibri"/>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Calibri"/>
              <a:cs typeface="Calibri"/>
            </a:endParaRPr>
          </a:p>
          <a:p>
            <a:pPr algn="r"/>
            <a:r>
              <a:rPr lang="en-US" sz="2000" b="1" i="1" dirty="0" smtClean="0">
                <a:solidFill>
                  <a:srgbClr val="1F497D"/>
                </a:solidFill>
                <a:latin typeface="Calibri"/>
                <a:ea typeface="Calibri"/>
                <a:cs typeface="Calibri"/>
              </a:rPr>
              <a:t> </a:t>
            </a:r>
            <a:endParaRPr lang="en-US" sz="2000" i="1" dirty="0" smtClean="0">
              <a:solidFill>
                <a:srgbClr val="1F497D"/>
              </a:solidFill>
              <a:latin typeface="Calibri"/>
              <a:ea typeface="Calibri"/>
              <a:cs typeface="Calibri"/>
            </a:endParaRPr>
          </a:p>
          <a:p>
            <a:pPr marL="457200" indent="-457200">
              <a:buAutoNum type="arabicPeriod"/>
            </a:pPr>
            <a:endParaRPr lang="en-US" sz="2000" i="1" dirty="0" smtClean="0">
              <a:solidFill>
                <a:srgbClr val="1F497D"/>
              </a:solidFill>
              <a:latin typeface="Calibri"/>
              <a:ea typeface="Calibri"/>
              <a:cs typeface="Calibri"/>
            </a:endParaRPr>
          </a:p>
        </p:txBody>
      </p:sp>
      <p:sp>
        <p:nvSpPr>
          <p:cNvPr id="44" name="Rectangle 43"/>
          <p:cNvSpPr/>
          <p:nvPr/>
        </p:nvSpPr>
        <p:spPr>
          <a:xfrm>
            <a:off x="1080764" y="1307247"/>
            <a:ext cx="8022700" cy="3139321"/>
          </a:xfrm>
          <a:prstGeom prst="rect">
            <a:avLst/>
          </a:prstGeom>
        </p:spPr>
        <p:txBody>
          <a:bodyPr wrap="square">
            <a:spAutoFit/>
          </a:bodyPr>
          <a:lstStyle/>
          <a:p>
            <a:pPr marL="114300" indent="-114300">
              <a:spcBef>
                <a:spcPts val="600"/>
              </a:spcBef>
              <a:spcAft>
                <a:spcPts val="1200"/>
              </a:spcAft>
              <a:buNone/>
            </a:pPr>
            <a:r>
              <a:rPr lang="en-US" sz="2800" dirty="0" smtClean="0">
                <a:latin typeface="Calibri"/>
                <a:cs typeface="Calibri"/>
              </a:rPr>
              <a:t>Learning Goals should:</a:t>
            </a:r>
          </a:p>
          <a:p>
            <a:pPr marL="295275" indent="-295275">
              <a:spcAft>
                <a:spcPts val="1200"/>
              </a:spcAft>
              <a:buFont typeface="Arial"/>
              <a:buChar char="•"/>
            </a:pPr>
            <a:r>
              <a:rPr lang="en-US" sz="2800" dirty="0" smtClean="0"/>
              <a:t>clearly </a:t>
            </a:r>
            <a:r>
              <a:rPr lang="en-US" sz="2800" dirty="0"/>
              <a:t>state what it is students are to learn and understand about mathematics as the result of instruction;</a:t>
            </a:r>
          </a:p>
          <a:p>
            <a:pPr marL="295275" indent="-295275">
              <a:spcAft>
                <a:spcPts val="1200"/>
              </a:spcAft>
              <a:buFont typeface="Arial"/>
              <a:buChar char="•"/>
            </a:pPr>
            <a:r>
              <a:rPr lang="en-US" sz="2800" dirty="0"/>
              <a:t>be situated within learning progressions; and</a:t>
            </a:r>
          </a:p>
          <a:p>
            <a:pPr marL="295275" indent="-295275">
              <a:spcAft>
                <a:spcPts val="1200"/>
              </a:spcAft>
              <a:buFont typeface="Arial"/>
              <a:buChar char="•"/>
            </a:pPr>
            <a:r>
              <a:rPr lang="en-US" sz="2800" dirty="0"/>
              <a:t>frame the decisions teachers make during a lesson</a:t>
            </a:r>
            <a:r>
              <a:rPr lang="en-US" sz="2800" dirty="0" smtClean="0"/>
              <a:t>.</a:t>
            </a:r>
            <a:endParaRPr lang="en-US" sz="2800" dirty="0"/>
          </a:p>
        </p:txBody>
      </p:sp>
      <p:sp>
        <p:nvSpPr>
          <p:cNvPr id="2" name="TextBox 1"/>
          <p:cNvSpPr txBox="1"/>
          <p:nvPr/>
        </p:nvSpPr>
        <p:spPr>
          <a:xfrm>
            <a:off x="1026885" y="4745397"/>
            <a:ext cx="7941464" cy="1261884"/>
          </a:xfrm>
          <a:prstGeom prst="rect">
            <a:avLst/>
          </a:prstGeom>
          <a:solidFill>
            <a:schemeClr val="accent5">
              <a:lumMod val="20000"/>
              <a:lumOff val="80000"/>
            </a:schemeClr>
          </a:solidFill>
        </p:spPr>
        <p:txBody>
          <a:bodyPr wrap="square" rtlCol="0">
            <a:spAutoFit/>
          </a:bodyPr>
          <a:lstStyle/>
          <a:p>
            <a:pPr marL="114300" indent="0">
              <a:buNone/>
            </a:pPr>
            <a:r>
              <a:rPr lang="en-US" sz="2800" i="1" dirty="0" smtClean="0"/>
              <a:t>“Formulating </a:t>
            </a:r>
            <a:r>
              <a:rPr lang="en-US" sz="2800" i="1" dirty="0"/>
              <a:t>clear, explicit learning goals sets the stage for everything else.”</a:t>
            </a:r>
            <a:r>
              <a:rPr lang="en-US" sz="2400" i="1" dirty="0"/>
              <a:t> </a:t>
            </a:r>
          </a:p>
          <a:p>
            <a:pPr marL="114300" indent="0" algn="r">
              <a:buNone/>
            </a:pPr>
            <a:r>
              <a:rPr lang="en-US" sz="2000" dirty="0"/>
              <a:t>(Hiebert, Morris, Berk, &amp; Janssen, 2007, p.57)</a:t>
            </a:r>
          </a:p>
        </p:txBody>
      </p:sp>
    </p:spTree>
    <p:extLst>
      <p:ext uri="{BB962C8B-B14F-4D97-AF65-F5344CB8AC3E}">
        <p14:creationId xmlns:p14="http://schemas.microsoft.com/office/powerpoint/2010/main" val="81725102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107954" y="162121"/>
            <a:ext cx="7877284" cy="1148346"/>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0000"/>
                </a:solidFill>
                <a:latin typeface="Calibri"/>
                <a:ea typeface="Calibri"/>
                <a:cs typeface="Calibri"/>
              </a:rPr>
              <a:t>Ms. Smith’s </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0000"/>
                </a:solidFill>
                <a:latin typeface="Calibri"/>
                <a:ea typeface="Calibri"/>
                <a:cs typeface="Calibri"/>
              </a:rPr>
              <a:t>Mathematics Learning Goals</a:t>
            </a:r>
            <a:endParaRPr kumimoji="0" lang="en-US" sz="3200" b="1" i="0" u="none" strike="noStrike" kern="1200" cap="none" spc="0" normalizeH="0" baseline="0" noProof="0" dirty="0" smtClean="0">
              <a:ln>
                <a:noFill/>
              </a:ln>
              <a:solidFill>
                <a:srgbClr val="000000"/>
              </a:solidFill>
              <a:effectLst/>
              <a:uLnTx/>
              <a:uFillTx/>
              <a:latin typeface="Calibri"/>
              <a:ea typeface="Calibri"/>
              <a:cs typeface="Calibri"/>
            </a:endParaRPr>
          </a:p>
        </p:txBody>
      </p:sp>
      <p:sp>
        <p:nvSpPr>
          <p:cNvPr id="6" name="Rectangle 3"/>
          <p:cNvSpPr txBox="1">
            <a:spLocks noChangeArrowheads="1"/>
          </p:cNvSpPr>
          <p:nvPr/>
        </p:nvSpPr>
        <p:spPr>
          <a:xfrm>
            <a:off x="1107954" y="1432058"/>
            <a:ext cx="7877284" cy="4486142"/>
          </a:xfrm>
          <a:prstGeom prst="rect">
            <a:avLst/>
          </a:prstGeom>
        </p:spPr>
        <p:txBody>
          <a:bodyPr vert="horz" lIns="91440" tIns="45720" rIns="91440" bIns="45720" rtlCol="0">
            <a:noAutofit/>
          </a:bodyPr>
          <a:lstStyle/>
          <a:p>
            <a:pPr>
              <a:spcAft>
                <a:spcPts val="1200"/>
              </a:spcAft>
            </a:pPr>
            <a:r>
              <a:rPr lang="en-US" sz="2800" dirty="0" smtClean="0">
                <a:solidFill>
                  <a:srgbClr val="000000"/>
                </a:solidFill>
              </a:rPr>
              <a:t>Students will understand that</a:t>
            </a:r>
            <a:r>
              <a:rPr lang="en-US" sz="2800" dirty="0">
                <a:solidFill>
                  <a:srgbClr val="000000"/>
                </a:solidFill>
              </a:rPr>
              <a:t>:</a:t>
            </a:r>
            <a:endParaRPr lang="en-US" sz="2800" dirty="0">
              <a:solidFill>
                <a:srgbClr val="000000"/>
              </a:solidFill>
              <a:ea typeface="Calibri"/>
              <a:cs typeface="Calibri"/>
            </a:endParaRPr>
          </a:p>
          <a:p>
            <a:pPr marL="458788" indent="-296863">
              <a:spcAft>
                <a:spcPts val="1200"/>
              </a:spcAft>
              <a:buFont typeface="Arial"/>
              <a:buChar char="•"/>
            </a:pPr>
            <a:r>
              <a:rPr lang="en-US" sz="2800" dirty="0">
                <a:solidFill>
                  <a:srgbClr val="000000"/>
                </a:solidFill>
              </a:rPr>
              <a:t>t</a:t>
            </a:r>
            <a:r>
              <a:rPr lang="en-US" sz="2800" dirty="0" smtClean="0">
                <a:solidFill>
                  <a:srgbClr val="000000"/>
                </a:solidFill>
              </a:rPr>
              <a:t>he sum of two or more sets can be combined in many different ways (counting, counting on, or the use of known facts);</a:t>
            </a:r>
          </a:p>
          <a:p>
            <a:pPr marL="458788" indent="-296863">
              <a:spcAft>
                <a:spcPts val="1200"/>
              </a:spcAft>
              <a:buFont typeface="Arial"/>
              <a:buChar char="•"/>
            </a:pPr>
            <a:r>
              <a:rPr lang="en-US" sz="2800" dirty="0" smtClean="0">
                <a:solidFill>
                  <a:srgbClr val="000000"/>
                </a:solidFill>
              </a:rPr>
              <a:t>two addition expressions can have the same sum although the addends appear in a different order (the commutative property of addition); and</a:t>
            </a:r>
            <a:endParaRPr lang="en-US" sz="2800" dirty="0">
              <a:solidFill>
                <a:srgbClr val="000000"/>
              </a:solidFill>
            </a:endParaRPr>
          </a:p>
          <a:p>
            <a:pPr marL="458788" indent="-296863">
              <a:spcAft>
                <a:spcPts val="1200"/>
              </a:spcAft>
              <a:buFont typeface="Arial"/>
              <a:buChar char="•"/>
            </a:pPr>
            <a:r>
              <a:rPr lang="en-US" sz="2800" dirty="0" smtClean="0">
                <a:solidFill>
                  <a:srgbClr val="000000"/>
                </a:solidFill>
              </a:rPr>
              <a:t>more sets of smaller amounts can still add up to the same amount as fewer sets with more items.  </a:t>
            </a:r>
            <a:endParaRPr lang="en-US" sz="2800" dirty="0">
              <a:solidFill>
                <a:srgbClr val="000000"/>
              </a:solidFill>
            </a:endParaRPr>
          </a:p>
        </p:txBody>
      </p:sp>
    </p:spTree>
    <p:extLst>
      <p:ext uri="{BB962C8B-B14F-4D97-AF65-F5344CB8AC3E}">
        <p14:creationId xmlns:p14="http://schemas.microsoft.com/office/powerpoint/2010/main" val="1044914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6"/>
            <a:ext cx="7711734" cy="3907183"/>
          </a:xfrm>
          <a:solidFill>
            <a:schemeClr val="tx2">
              <a:lumMod val="50000"/>
            </a:schemeClr>
          </a:solidFill>
          <a:ln>
            <a:noFill/>
          </a:ln>
          <a:effectLst>
            <a:outerShdw blurRad="50800" dist="38100" dir="2700000">
              <a:srgbClr val="000000">
                <a:alpha val="43000"/>
              </a:srgbClr>
            </a:outerShdw>
          </a:effectLst>
        </p:spPr>
        <p:txBody>
          <a:bodyPr anchor="ctr">
            <a:noAutofit/>
          </a:bodyPr>
          <a:lstStyle/>
          <a:p>
            <a:pPr>
              <a:tabLst>
                <a:tab pos="3201988" algn="ctr"/>
              </a:tabLst>
            </a:pPr>
            <a:r>
              <a:rPr lang="en-US" sz="4000" i="1" dirty="0" smtClean="0">
                <a:solidFill>
                  <a:schemeClr val="bg1"/>
                </a:solidFill>
                <a:cs typeface="Calibri"/>
              </a:rPr>
              <a:t>	Effective </a:t>
            </a:r>
            <a:r>
              <a:rPr lang="en-US" sz="4000" i="1" dirty="0">
                <a:solidFill>
                  <a:schemeClr val="bg1"/>
                </a:solidFill>
                <a:cs typeface="Calibri"/>
              </a:rPr>
              <a:t>Mathematics </a:t>
            </a:r>
            <a:endParaRPr lang="en-US" sz="4000" i="1" dirty="0" smtClean="0">
              <a:solidFill>
                <a:schemeClr val="bg1"/>
              </a:solidFill>
              <a:cs typeface="Calibri"/>
            </a:endParaRPr>
          </a:p>
          <a:p>
            <a:pPr>
              <a:tabLst>
                <a:tab pos="3201988" algn="ctr"/>
              </a:tabLst>
            </a:pPr>
            <a:r>
              <a:rPr lang="en-US" sz="4000" i="1" dirty="0" smtClean="0">
                <a:solidFill>
                  <a:schemeClr val="bg1"/>
                </a:solidFill>
                <a:cs typeface="Calibri"/>
              </a:rPr>
              <a:t>	Teaching Practice</a:t>
            </a:r>
            <a:endParaRPr lang="en-US" sz="4000" dirty="0">
              <a:solidFill>
                <a:schemeClr val="bg1"/>
              </a:solidFill>
              <a:cs typeface="Calibri"/>
            </a:endParaRPr>
          </a:p>
          <a:p>
            <a:pPr algn="ctr"/>
            <a:r>
              <a:rPr lang="en-US" sz="3600" dirty="0">
                <a:solidFill>
                  <a:schemeClr val="bg1"/>
                </a:solidFill>
                <a:cs typeface="Calibri"/>
              </a:rPr>
              <a:t> </a:t>
            </a:r>
            <a:endParaRPr lang="en-US" sz="3600" dirty="0">
              <a:solidFill>
                <a:srgbClr val="FFFFFF"/>
              </a:solidFill>
              <a:cs typeface="Calibri"/>
            </a:endParaRPr>
          </a:p>
        </p:txBody>
      </p:sp>
      <p:pic>
        <p:nvPicPr>
          <p:cNvPr id="3" name="Picture 2"/>
          <p:cNvPicPr/>
          <p:nvPr/>
        </p:nvPicPr>
        <p:blipFill>
          <a:blip r:embed="rId3" cstate="screen">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a:stretch>
            <a:fillRect/>
          </a:stretch>
        </p:blipFill>
        <p:spPr bwMode="auto">
          <a:xfrm rot="21136530">
            <a:off x="7152280" y="2160971"/>
            <a:ext cx="1164308" cy="1657815"/>
          </a:xfrm>
          <a:prstGeom prst="rect">
            <a:avLst/>
          </a:prstGeom>
          <a:noFill/>
          <a:ln w="9525">
            <a:noFill/>
            <a:miter lim="800000"/>
            <a:headEnd/>
            <a:tailEnd/>
          </a:ln>
        </p:spPr>
      </p:pic>
    </p:spTree>
    <p:extLst>
      <p:ext uri="{BB962C8B-B14F-4D97-AF65-F5344CB8AC3E}">
        <p14:creationId xmlns:p14="http://schemas.microsoft.com/office/powerpoint/2010/main" val="207813604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14874"/>
            <a:ext cx="7940502" cy="681597"/>
          </a:xfrm>
        </p:spPr>
        <p:txBody>
          <a:bodyPr>
            <a:normAutofit/>
          </a:bodyPr>
          <a:lstStyle/>
          <a:p>
            <a:r>
              <a:rPr lang="en-US" sz="3200" b="1" dirty="0" smtClean="0"/>
              <a:t>Effective Mathematics Teaching Practices</a:t>
            </a:r>
            <a:endParaRPr lang="en-US" sz="3200" b="1" dirty="0"/>
          </a:p>
        </p:txBody>
      </p:sp>
      <p:sp>
        <p:nvSpPr>
          <p:cNvPr id="3" name="Content Placeholder 2"/>
          <p:cNvSpPr>
            <a:spLocks noGrp="1"/>
          </p:cNvSpPr>
          <p:nvPr>
            <p:ph idx="1"/>
          </p:nvPr>
        </p:nvSpPr>
        <p:spPr>
          <a:xfrm>
            <a:off x="1172992" y="1006624"/>
            <a:ext cx="7866526" cy="4946420"/>
          </a:xfrm>
        </p:spPr>
        <p:txBody>
          <a:bodyPr>
            <a:noAutofit/>
          </a:bodyPr>
          <a:lstStyle/>
          <a:p>
            <a:pPr marL="409575" lvl="0" indent="-409575">
              <a:spcAft>
                <a:spcPts val="600"/>
              </a:spcAft>
              <a:buFont typeface="+mj-lt"/>
              <a:buAutoNum type="arabicPeriod"/>
            </a:pPr>
            <a:r>
              <a:rPr lang="en-US" sz="2600" dirty="0">
                <a:solidFill>
                  <a:srgbClr val="000000"/>
                </a:solidFill>
                <a:cs typeface="Calibri"/>
              </a:rPr>
              <a:t>Establish mathematics goals to focus learning.</a:t>
            </a:r>
          </a:p>
          <a:p>
            <a:pPr marL="409575" lvl="0" indent="-409575">
              <a:spcAft>
                <a:spcPts val="600"/>
              </a:spcAft>
              <a:buFont typeface="+mj-lt"/>
              <a:buAutoNum type="arabicPeriod"/>
            </a:pPr>
            <a:r>
              <a:rPr lang="en-US" sz="2600" dirty="0">
                <a:solidFill>
                  <a:srgbClr val="000000"/>
                </a:solidFill>
                <a:cs typeface="Calibri"/>
              </a:rPr>
              <a:t>Implement tasks that promote reasoning </a:t>
            </a:r>
            <a:r>
              <a:rPr lang="en-US" sz="2600" dirty="0" smtClean="0">
                <a:solidFill>
                  <a:srgbClr val="000000"/>
                </a:solidFill>
                <a:cs typeface="Calibri"/>
              </a:rPr>
              <a:t>and problem </a:t>
            </a:r>
            <a:r>
              <a:rPr lang="en-US" sz="2600" dirty="0">
                <a:solidFill>
                  <a:srgbClr val="000000"/>
                </a:solidFill>
                <a:cs typeface="Calibri"/>
              </a:rPr>
              <a:t>solving. </a:t>
            </a:r>
          </a:p>
          <a:p>
            <a:pPr marL="409575" lvl="0" indent="-409575">
              <a:spcAft>
                <a:spcPts val="600"/>
              </a:spcAft>
              <a:buFont typeface="+mj-lt"/>
              <a:buAutoNum type="arabicPeriod"/>
            </a:pPr>
            <a:r>
              <a:rPr lang="en-US" sz="2600" dirty="0">
                <a:solidFill>
                  <a:srgbClr val="000000"/>
                </a:solidFill>
                <a:cs typeface="Calibri"/>
              </a:rPr>
              <a:t>Use and connect mathematical representations.</a:t>
            </a:r>
          </a:p>
          <a:p>
            <a:pPr marL="409575" lvl="0" indent="-409575">
              <a:spcAft>
                <a:spcPts val="600"/>
              </a:spcAft>
              <a:buFont typeface="+mj-lt"/>
              <a:buAutoNum type="arabicPeriod"/>
            </a:pPr>
            <a:r>
              <a:rPr lang="en-US" sz="2600" dirty="0">
                <a:solidFill>
                  <a:srgbClr val="000000"/>
                </a:solidFill>
                <a:cs typeface="Calibri"/>
              </a:rPr>
              <a:t>Facilitate meaningful mathematical discourse</a:t>
            </a:r>
            <a:r>
              <a:rPr lang="en-US" sz="2600" i="1" dirty="0">
                <a:solidFill>
                  <a:srgbClr val="000000"/>
                </a:solidFill>
                <a:cs typeface="Calibri"/>
              </a:rPr>
              <a:t>. </a:t>
            </a:r>
          </a:p>
          <a:p>
            <a:pPr marL="409575" lvl="0" indent="-409575">
              <a:spcAft>
                <a:spcPts val="600"/>
              </a:spcAft>
              <a:buFont typeface="+mj-lt"/>
              <a:buAutoNum type="arabicPeriod"/>
            </a:pPr>
            <a:r>
              <a:rPr lang="en-US" sz="2600" dirty="0">
                <a:solidFill>
                  <a:srgbClr val="000000"/>
                </a:solidFill>
                <a:cs typeface="Calibri"/>
              </a:rPr>
              <a:t>Pose purposeful questions.</a:t>
            </a:r>
          </a:p>
          <a:p>
            <a:pPr marL="409575" lvl="0" indent="-409575">
              <a:spcAft>
                <a:spcPts val="600"/>
              </a:spcAft>
              <a:buFont typeface="+mj-lt"/>
              <a:buAutoNum type="arabicPeriod"/>
            </a:pPr>
            <a:r>
              <a:rPr lang="en-US" sz="2600" dirty="0">
                <a:solidFill>
                  <a:srgbClr val="000000"/>
                </a:solidFill>
                <a:cs typeface="Calibri"/>
              </a:rPr>
              <a:t>Build procedural </a:t>
            </a:r>
            <a:r>
              <a:rPr lang="en-US" sz="2600" spc="-40" dirty="0">
                <a:solidFill>
                  <a:srgbClr val="000000"/>
                </a:solidFill>
                <a:cs typeface="Calibri"/>
              </a:rPr>
              <a:t>fluency</a:t>
            </a:r>
            <a:r>
              <a:rPr lang="en-US" sz="2600" dirty="0">
                <a:solidFill>
                  <a:srgbClr val="000000"/>
                </a:solidFill>
                <a:cs typeface="Calibri"/>
              </a:rPr>
              <a:t> </a:t>
            </a:r>
            <a:r>
              <a:rPr lang="en-US" sz="2600" spc="-40" dirty="0">
                <a:solidFill>
                  <a:srgbClr val="000000"/>
                </a:solidFill>
                <a:cs typeface="Calibri"/>
              </a:rPr>
              <a:t>from </a:t>
            </a:r>
            <a:r>
              <a:rPr lang="en-US" sz="2600" spc="-40" dirty="0" smtClean="0">
                <a:solidFill>
                  <a:srgbClr val="000000"/>
                </a:solidFill>
                <a:cs typeface="Calibri"/>
              </a:rPr>
              <a:t>conceptual understanding</a:t>
            </a:r>
            <a:r>
              <a:rPr lang="en-US" sz="2600" spc="-40" dirty="0">
                <a:solidFill>
                  <a:srgbClr val="000000"/>
                </a:solidFill>
                <a:cs typeface="Calibri"/>
              </a:rPr>
              <a:t>.</a:t>
            </a:r>
          </a:p>
          <a:p>
            <a:pPr marL="409575" lvl="0" indent="-409575">
              <a:spcAft>
                <a:spcPts val="600"/>
              </a:spcAft>
              <a:buFont typeface="+mj-lt"/>
              <a:buAutoNum type="arabicPeriod"/>
            </a:pPr>
            <a:r>
              <a:rPr lang="en-US" sz="2600" spc="-50" dirty="0">
                <a:solidFill>
                  <a:srgbClr val="000000"/>
                </a:solidFill>
                <a:cs typeface="Calibri"/>
              </a:rPr>
              <a:t>Support</a:t>
            </a:r>
            <a:r>
              <a:rPr lang="en-US" sz="2600" dirty="0">
                <a:solidFill>
                  <a:srgbClr val="000000"/>
                </a:solidFill>
                <a:cs typeface="Calibri"/>
              </a:rPr>
              <a:t> productive struggle in </a:t>
            </a:r>
            <a:r>
              <a:rPr lang="en-US" sz="2600" spc="-20" dirty="0" smtClean="0">
                <a:solidFill>
                  <a:srgbClr val="000000"/>
                </a:solidFill>
                <a:cs typeface="Calibri"/>
              </a:rPr>
              <a:t>learning</a:t>
            </a:r>
            <a:r>
              <a:rPr lang="en-US" sz="2600" dirty="0" smtClean="0">
                <a:solidFill>
                  <a:srgbClr val="000000"/>
                </a:solidFill>
                <a:cs typeface="Calibri"/>
              </a:rPr>
              <a:t> </a:t>
            </a:r>
            <a:r>
              <a:rPr lang="en-US" sz="2600" spc="-50" dirty="0" smtClean="0">
                <a:solidFill>
                  <a:srgbClr val="000000"/>
                </a:solidFill>
                <a:cs typeface="Calibri"/>
              </a:rPr>
              <a:t>mathematics</a:t>
            </a:r>
            <a:r>
              <a:rPr lang="en-US" sz="2600" dirty="0" smtClean="0">
                <a:solidFill>
                  <a:srgbClr val="000000"/>
                </a:solidFill>
                <a:cs typeface="Calibri"/>
              </a:rPr>
              <a:t>.</a:t>
            </a:r>
            <a:endParaRPr lang="en-US" sz="2600" dirty="0">
              <a:solidFill>
                <a:srgbClr val="000000"/>
              </a:solidFill>
              <a:cs typeface="Calibri"/>
            </a:endParaRPr>
          </a:p>
          <a:p>
            <a:pPr marL="409575" lvl="0" indent="-409575">
              <a:spcAft>
                <a:spcPts val="600"/>
              </a:spcAft>
              <a:buFont typeface="+mj-lt"/>
              <a:buAutoNum type="arabicPeriod"/>
            </a:pPr>
            <a:r>
              <a:rPr lang="en-US" sz="2600" dirty="0">
                <a:solidFill>
                  <a:srgbClr val="000000"/>
                </a:solidFill>
                <a:cs typeface="Calibri"/>
              </a:rPr>
              <a:t>Elicit and use evidence of student thinking</a:t>
            </a:r>
            <a:r>
              <a:rPr lang="en-US" sz="2600" dirty="0" smtClean="0">
                <a:solidFill>
                  <a:srgbClr val="000000"/>
                </a:solidFill>
                <a:cs typeface="Calibri"/>
              </a:rPr>
              <a:t>.</a:t>
            </a:r>
            <a:endParaRPr lang="en-US" sz="2600" dirty="0">
              <a:solidFill>
                <a:srgbClr val="000000"/>
              </a:solidFill>
              <a:cs typeface="Calibri"/>
            </a:endParaRPr>
          </a:p>
        </p:txBody>
      </p:sp>
      <p:sp>
        <p:nvSpPr>
          <p:cNvPr id="4" name="TextBox 3"/>
          <p:cNvSpPr txBox="1"/>
          <p:nvPr/>
        </p:nvSpPr>
        <p:spPr>
          <a:xfrm>
            <a:off x="1125855" y="6205604"/>
            <a:ext cx="7970385" cy="584775"/>
          </a:xfrm>
          <a:prstGeom prst="rect">
            <a:avLst/>
          </a:prstGeom>
          <a:solidFill>
            <a:schemeClr val="bg1"/>
          </a:solidFill>
        </p:spPr>
        <p:txBody>
          <a:bodyPr wrap="square" rtlCol="0">
            <a:spAutoFit/>
          </a:bodyPr>
          <a:lstStyle/>
          <a:p>
            <a:pPr algn="r"/>
            <a:r>
              <a:rPr lang="en-US" sz="1600" dirty="0" smtClean="0"/>
              <a:t>National Council of Teachers of Mathematics. (2014). </a:t>
            </a:r>
            <a:r>
              <a:rPr lang="en-US" sz="1600" i="1" dirty="0" smtClean="0"/>
              <a:t>Principles to actions: </a:t>
            </a:r>
            <a:br>
              <a:rPr lang="en-US" sz="1600" i="1" dirty="0" smtClean="0"/>
            </a:br>
            <a:r>
              <a:rPr lang="en-US" sz="1600" i="1" dirty="0" smtClean="0"/>
              <a:t>Ensuring mathematical success for all</a:t>
            </a:r>
            <a:r>
              <a:rPr lang="en-US" sz="1600" dirty="0" smtClean="0"/>
              <a:t>. Reston, VA: Author. </a:t>
            </a:r>
            <a:endParaRPr lang="en-US" sz="1600" dirty="0"/>
          </a:p>
        </p:txBody>
      </p:sp>
    </p:spTree>
    <p:extLst>
      <p:ext uri="{BB962C8B-B14F-4D97-AF65-F5344CB8AC3E}">
        <p14:creationId xmlns:p14="http://schemas.microsoft.com/office/powerpoint/2010/main" val="6348114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14874"/>
            <a:ext cx="7940502" cy="681597"/>
          </a:xfrm>
        </p:spPr>
        <p:txBody>
          <a:bodyPr>
            <a:normAutofit/>
          </a:bodyPr>
          <a:lstStyle/>
          <a:p>
            <a:r>
              <a:rPr lang="en-US" sz="3200" b="1" dirty="0" smtClean="0"/>
              <a:t>Effective Mathematics Teaching Practices</a:t>
            </a:r>
            <a:endParaRPr lang="en-US" sz="3200" b="1" dirty="0"/>
          </a:p>
        </p:txBody>
      </p:sp>
      <p:sp>
        <p:nvSpPr>
          <p:cNvPr id="3" name="Content Placeholder 2"/>
          <p:cNvSpPr>
            <a:spLocks noGrp="1"/>
          </p:cNvSpPr>
          <p:nvPr>
            <p:ph idx="1"/>
          </p:nvPr>
        </p:nvSpPr>
        <p:spPr>
          <a:xfrm>
            <a:off x="1172992" y="1006624"/>
            <a:ext cx="7866526" cy="4946420"/>
          </a:xfrm>
        </p:spPr>
        <p:txBody>
          <a:bodyPr>
            <a:noAutofit/>
          </a:bodyPr>
          <a:lstStyle/>
          <a:p>
            <a:pPr marL="409575" lvl="0" indent="-409575">
              <a:spcAft>
                <a:spcPts val="600"/>
              </a:spcAft>
              <a:buFont typeface="+mj-lt"/>
              <a:buAutoNum type="arabicPeriod"/>
            </a:pPr>
            <a:r>
              <a:rPr lang="en-US" sz="2600" dirty="0">
                <a:solidFill>
                  <a:srgbClr val="000000"/>
                </a:solidFill>
                <a:cs typeface="Calibri"/>
              </a:rPr>
              <a:t>Establish mathematics goals to focus learning.</a:t>
            </a:r>
          </a:p>
          <a:p>
            <a:pPr marL="409575" lvl="0" indent="-409575">
              <a:spcAft>
                <a:spcPts val="600"/>
              </a:spcAft>
              <a:buFont typeface="+mj-lt"/>
              <a:buAutoNum type="arabicPeriod"/>
            </a:pPr>
            <a:r>
              <a:rPr lang="en-US" sz="2600" dirty="0">
                <a:solidFill>
                  <a:srgbClr val="000000"/>
                </a:solidFill>
                <a:cs typeface="Calibri"/>
              </a:rPr>
              <a:t>Implement tasks that promote reasoning </a:t>
            </a:r>
            <a:r>
              <a:rPr lang="en-US" sz="2600" dirty="0" smtClean="0">
                <a:solidFill>
                  <a:srgbClr val="000000"/>
                </a:solidFill>
                <a:cs typeface="Calibri"/>
              </a:rPr>
              <a:t>and problem </a:t>
            </a:r>
            <a:r>
              <a:rPr lang="en-US" sz="2600" dirty="0">
                <a:solidFill>
                  <a:srgbClr val="000000"/>
                </a:solidFill>
                <a:cs typeface="Calibri"/>
              </a:rPr>
              <a:t>solving. </a:t>
            </a:r>
          </a:p>
          <a:p>
            <a:pPr marL="409575" lvl="0" indent="-409575">
              <a:spcAft>
                <a:spcPts val="600"/>
              </a:spcAft>
              <a:buFont typeface="+mj-lt"/>
              <a:buAutoNum type="arabicPeriod"/>
            </a:pPr>
            <a:r>
              <a:rPr lang="en-US" sz="2600" b="1" dirty="0">
                <a:solidFill>
                  <a:srgbClr val="0000FF"/>
                </a:solidFill>
                <a:cs typeface="Calibri"/>
              </a:rPr>
              <a:t>Use and connect mathematical representations.</a:t>
            </a:r>
          </a:p>
          <a:p>
            <a:pPr marL="409575" lvl="0" indent="-409575">
              <a:spcAft>
                <a:spcPts val="600"/>
              </a:spcAft>
              <a:buFont typeface="+mj-lt"/>
              <a:buAutoNum type="arabicPeriod"/>
            </a:pPr>
            <a:r>
              <a:rPr lang="en-US" sz="2600" dirty="0">
                <a:solidFill>
                  <a:srgbClr val="000000"/>
                </a:solidFill>
                <a:cs typeface="Calibri"/>
              </a:rPr>
              <a:t>Facilitate meaningful mathematical discourse</a:t>
            </a:r>
            <a:r>
              <a:rPr lang="en-US" sz="2600" i="1" dirty="0">
                <a:solidFill>
                  <a:srgbClr val="000000"/>
                </a:solidFill>
                <a:cs typeface="Calibri"/>
              </a:rPr>
              <a:t>. </a:t>
            </a:r>
          </a:p>
          <a:p>
            <a:pPr marL="409575" lvl="0" indent="-409575">
              <a:spcAft>
                <a:spcPts val="600"/>
              </a:spcAft>
              <a:buFont typeface="+mj-lt"/>
              <a:buAutoNum type="arabicPeriod"/>
            </a:pPr>
            <a:r>
              <a:rPr lang="en-US" sz="2600" b="1" dirty="0">
                <a:solidFill>
                  <a:srgbClr val="0000FF"/>
                </a:solidFill>
                <a:cs typeface="Calibri"/>
              </a:rPr>
              <a:t>Pose purposeful questions.</a:t>
            </a:r>
          </a:p>
          <a:p>
            <a:pPr marL="409575" lvl="0" indent="-409575">
              <a:spcAft>
                <a:spcPts val="600"/>
              </a:spcAft>
              <a:buFont typeface="+mj-lt"/>
              <a:buAutoNum type="arabicPeriod"/>
            </a:pPr>
            <a:r>
              <a:rPr lang="en-US" sz="2600" dirty="0">
                <a:solidFill>
                  <a:srgbClr val="000000"/>
                </a:solidFill>
                <a:cs typeface="Calibri"/>
              </a:rPr>
              <a:t>Build procedural </a:t>
            </a:r>
            <a:r>
              <a:rPr lang="en-US" sz="2600" spc="-40" dirty="0">
                <a:solidFill>
                  <a:srgbClr val="000000"/>
                </a:solidFill>
                <a:cs typeface="Calibri"/>
              </a:rPr>
              <a:t>fluency</a:t>
            </a:r>
            <a:r>
              <a:rPr lang="en-US" sz="2600" dirty="0">
                <a:solidFill>
                  <a:srgbClr val="000000"/>
                </a:solidFill>
                <a:cs typeface="Calibri"/>
              </a:rPr>
              <a:t> </a:t>
            </a:r>
            <a:r>
              <a:rPr lang="en-US" sz="2600" spc="-40" dirty="0">
                <a:solidFill>
                  <a:srgbClr val="000000"/>
                </a:solidFill>
                <a:cs typeface="Calibri"/>
              </a:rPr>
              <a:t>from </a:t>
            </a:r>
            <a:r>
              <a:rPr lang="en-US" sz="2600" spc="-40" dirty="0" smtClean="0">
                <a:solidFill>
                  <a:srgbClr val="000000"/>
                </a:solidFill>
                <a:cs typeface="Calibri"/>
              </a:rPr>
              <a:t>conceptual understanding</a:t>
            </a:r>
            <a:r>
              <a:rPr lang="en-US" sz="2600" spc="-40" dirty="0">
                <a:solidFill>
                  <a:srgbClr val="000000"/>
                </a:solidFill>
                <a:cs typeface="Calibri"/>
              </a:rPr>
              <a:t>.</a:t>
            </a:r>
          </a:p>
          <a:p>
            <a:pPr marL="409575" lvl="0" indent="-409575">
              <a:spcAft>
                <a:spcPts val="600"/>
              </a:spcAft>
              <a:buFont typeface="+mj-lt"/>
              <a:buAutoNum type="arabicPeriod"/>
            </a:pPr>
            <a:r>
              <a:rPr lang="en-US" sz="2600" spc="-50" dirty="0">
                <a:solidFill>
                  <a:srgbClr val="000000"/>
                </a:solidFill>
                <a:cs typeface="Calibri"/>
              </a:rPr>
              <a:t>Support</a:t>
            </a:r>
            <a:r>
              <a:rPr lang="en-US" sz="2600" dirty="0">
                <a:solidFill>
                  <a:srgbClr val="000000"/>
                </a:solidFill>
                <a:cs typeface="Calibri"/>
              </a:rPr>
              <a:t> productive struggle in </a:t>
            </a:r>
            <a:r>
              <a:rPr lang="en-US" sz="2600" spc="-20" dirty="0" smtClean="0">
                <a:solidFill>
                  <a:srgbClr val="000000"/>
                </a:solidFill>
                <a:cs typeface="Calibri"/>
              </a:rPr>
              <a:t>learning</a:t>
            </a:r>
            <a:r>
              <a:rPr lang="en-US" sz="2600" dirty="0" smtClean="0">
                <a:solidFill>
                  <a:srgbClr val="000000"/>
                </a:solidFill>
                <a:cs typeface="Calibri"/>
              </a:rPr>
              <a:t> </a:t>
            </a:r>
            <a:r>
              <a:rPr lang="en-US" sz="2600" spc="-50" dirty="0" smtClean="0">
                <a:solidFill>
                  <a:srgbClr val="000000"/>
                </a:solidFill>
                <a:cs typeface="Calibri"/>
              </a:rPr>
              <a:t>mathematics</a:t>
            </a:r>
            <a:r>
              <a:rPr lang="en-US" sz="2600" dirty="0" smtClean="0">
                <a:solidFill>
                  <a:srgbClr val="000000"/>
                </a:solidFill>
                <a:cs typeface="Calibri"/>
              </a:rPr>
              <a:t>.</a:t>
            </a:r>
            <a:endParaRPr lang="en-US" sz="2600" dirty="0">
              <a:solidFill>
                <a:srgbClr val="000000"/>
              </a:solidFill>
              <a:cs typeface="Calibri"/>
            </a:endParaRPr>
          </a:p>
          <a:p>
            <a:pPr marL="409575" lvl="0" indent="-409575">
              <a:spcAft>
                <a:spcPts val="600"/>
              </a:spcAft>
              <a:buFont typeface="+mj-lt"/>
              <a:buAutoNum type="arabicPeriod"/>
            </a:pPr>
            <a:r>
              <a:rPr lang="en-US" sz="2600" dirty="0">
                <a:solidFill>
                  <a:srgbClr val="000000"/>
                </a:solidFill>
                <a:cs typeface="Calibri"/>
              </a:rPr>
              <a:t>Elicit and use evidence of student thinking</a:t>
            </a:r>
            <a:r>
              <a:rPr lang="en-US" sz="2600" dirty="0" smtClean="0">
                <a:solidFill>
                  <a:srgbClr val="000000"/>
                </a:solidFill>
                <a:cs typeface="Calibri"/>
              </a:rPr>
              <a:t>.</a:t>
            </a:r>
            <a:endParaRPr lang="en-US" sz="2600" dirty="0">
              <a:solidFill>
                <a:srgbClr val="000000"/>
              </a:solidFill>
              <a:cs typeface="Calibri"/>
            </a:endParaRPr>
          </a:p>
        </p:txBody>
      </p:sp>
      <p:sp>
        <p:nvSpPr>
          <p:cNvPr id="4" name="TextBox 3"/>
          <p:cNvSpPr txBox="1"/>
          <p:nvPr/>
        </p:nvSpPr>
        <p:spPr>
          <a:xfrm>
            <a:off x="1125855" y="6205604"/>
            <a:ext cx="7970385" cy="584775"/>
          </a:xfrm>
          <a:prstGeom prst="rect">
            <a:avLst/>
          </a:prstGeom>
          <a:solidFill>
            <a:schemeClr val="bg1"/>
          </a:solidFill>
        </p:spPr>
        <p:txBody>
          <a:bodyPr wrap="square" rtlCol="0">
            <a:spAutoFit/>
          </a:bodyPr>
          <a:lstStyle/>
          <a:p>
            <a:pPr algn="r"/>
            <a:r>
              <a:rPr lang="en-US" sz="1600" dirty="0" smtClean="0"/>
              <a:t>National Council of Teachers of Mathematics. (2014). </a:t>
            </a:r>
            <a:r>
              <a:rPr lang="en-US" sz="1600" i="1" dirty="0" smtClean="0"/>
              <a:t>Principles to actions: </a:t>
            </a:r>
            <a:br>
              <a:rPr lang="en-US" sz="1600" i="1" dirty="0" smtClean="0"/>
            </a:br>
            <a:r>
              <a:rPr lang="en-US" sz="1600" i="1" dirty="0" smtClean="0"/>
              <a:t>Ensuring mathematical success for all</a:t>
            </a:r>
            <a:r>
              <a:rPr lang="en-US" sz="1600" dirty="0" smtClean="0"/>
              <a:t>. Reston, VA: Author. </a:t>
            </a:r>
            <a:endParaRPr lang="en-US" sz="1600" dirty="0"/>
          </a:p>
        </p:txBody>
      </p:sp>
    </p:spTree>
    <p:extLst>
      <p:ext uri="{BB962C8B-B14F-4D97-AF65-F5344CB8AC3E}">
        <p14:creationId xmlns:p14="http://schemas.microsoft.com/office/powerpoint/2010/main" val="127606812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182743"/>
            <a:ext cx="8255001" cy="681895"/>
          </a:xfrm>
          <a:prstGeom prst="rect">
            <a:avLst/>
          </a:prstGeom>
        </p:spPr>
        <p:txBody>
          <a:bodyPr vert="horz" lIns="91440" tIns="45720" rIns="91440" bIns="45720" rtlCol="0" anchor="ctr">
            <a:noAutofit/>
          </a:bodyPr>
          <a:lstStyle/>
          <a:p>
            <a:pPr lvl="0" algn="ctr">
              <a:spcBef>
                <a:spcPct val="0"/>
              </a:spcBef>
              <a:defRPr/>
            </a:pPr>
            <a:r>
              <a:rPr lang="en-US" sz="3200" b="1" dirty="0" smtClean="0">
                <a:cs typeface="Calibri"/>
              </a:rPr>
              <a:t>Pose Purposeful Questions</a:t>
            </a:r>
            <a:endParaRPr lang="en-US" sz="3200" b="1" dirty="0" smtClean="0">
              <a:ea typeface="Calibri"/>
              <a:cs typeface="Calibri"/>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Calibri"/>
              <a:cs typeface="Calibri"/>
            </a:endParaRPr>
          </a:p>
          <a:p>
            <a:pPr algn="r"/>
            <a:r>
              <a:rPr lang="en-US" sz="2000" b="1" i="1" dirty="0" smtClean="0">
                <a:solidFill>
                  <a:srgbClr val="1F497D"/>
                </a:solidFill>
                <a:latin typeface="Calibri"/>
                <a:ea typeface="Calibri"/>
                <a:cs typeface="Calibri"/>
              </a:rPr>
              <a:t> </a:t>
            </a:r>
            <a:endParaRPr lang="en-US" sz="2000" i="1" dirty="0" smtClean="0">
              <a:solidFill>
                <a:srgbClr val="1F497D"/>
              </a:solidFill>
              <a:latin typeface="Calibri"/>
              <a:ea typeface="Calibri"/>
              <a:cs typeface="Calibri"/>
            </a:endParaRPr>
          </a:p>
          <a:p>
            <a:pPr marL="457200" indent="-457200">
              <a:buAutoNum type="arabicPeriod"/>
            </a:pPr>
            <a:endParaRPr lang="en-US" sz="2000" i="1" dirty="0" smtClean="0">
              <a:solidFill>
                <a:srgbClr val="1F497D"/>
              </a:solidFill>
              <a:latin typeface="Calibri"/>
              <a:ea typeface="Calibri"/>
              <a:cs typeface="Calibri"/>
            </a:endParaRPr>
          </a:p>
        </p:txBody>
      </p:sp>
      <p:sp>
        <p:nvSpPr>
          <p:cNvPr id="44" name="Rectangle 43"/>
          <p:cNvSpPr/>
          <p:nvPr/>
        </p:nvSpPr>
        <p:spPr>
          <a:xfrm>
            <a:off x="1202537" y="1050557"/>
            <a:ext cx="7941464" cy="2908489"/>
          </a:xfrm>
          <a:prstGeom prst="rect">
            <a:avLst/>
          </a:prstGeom>
        </p:spPr>
        <p:txBody>
          <a:bodyPr wrap="square">
            <a:spAutoFit/>
          </a:bodyPr>
          <a:lstStyle/>
          <a:p>
            <a:pPr marL="114300" indent="-114300">
              <a:spcBef>
                <a:spcPts val="600"/>
              </a:spcBef>
              <a:buNone/>
            </a:pPr>
            <a:r>
              <a:rPr lang="en-US" sz="2800" dirty="0" smtClean="0">
                <a:latin typeface="Calibri"/>
                <a:cs typeface="Calibri"/>
              </a:rPr>
              <a:t>Effective Questions should:</a:t>
            </a:r>
          </a:p>
          <a:p>
            <a:pPr marL="463550" indent="-287338">
              <a:spcBef>
                <a:spcPts val="600"/>
              </a:spcBef>
              <a:buFont typeface="Arial"/>
              <a:buChar char="•"/>
            </a:pPr>
            <a:r>
              <a:rPr lang="en-US" sz="2800" dirty="0" smtClean="0">
                <a:latin typeface="Calibri"/>
                <a:cs typeface="Calibri"/>
              </a:rPr>
              <a:t>Reveal students’ current understandings; </a:t>
            </a:r>
          </a:p>
          <a:p>
            <a:pPr marL="463550" indent="-287338">
              <a:spcBef>
                <a:spcPts val="600"/>
              </a:spcBef>
              <a:buFont typeface="Arial"/>
              <a:buChar char="•"/>
            </a:pPr>
            <a:r>
              <a:rPr lang="en-US" sz="2800" dirty="0" smtClean="0">
                <a:latin typeface="Calibri"/>
                <a:cs typeface="Calibri"/>
              </a:rPr>
              <a:t>Encourage students to explain, elaborate, or clarify their thinking; and</a:t>
            </a:r>
          </a:p>
          <a:p>
            <a:pPr marL="463550" indent="-287338">
              <a:spcBef>
                <a:spcPts val="600"/>
              </a:spcBef>
              <a:buFont typeface="Arial"/>
              <a:buChar char="•"/>
            </a:pPr>
            <a:r>
              <a:rPr lang="en-US" sz="2800" dirty="0" smtClean="0">
                <a:latin typeface="Calibri"/>
                <a:cs typeface="Calibri"/>
              </a:rPr>
              <a:t>Make the mathematics more visible and accessible for student examination and discussion.</a:t>
            </a:r>
            <a:endParaRPr lang="en-US" sz="2800" b="1" i="1" dirty="0" smtClean="0">
              <a:latin typeface="Calibri"/>
              <a:ea typeface="ＭＳ Ｐゴシック" charset="0"/>
              <a:cs typeface="Calibri"/>
            </a:endParaRPr>
          </a:p>
        </p:txBody>
      </p:sp>
      <p:sp>
        <p:nvSpPr>
          <p:cNvPr id="2" name="TextBox 1"/>
          <p:cNvSpPr txBox="1"/>
          <p:nvPr/>
        </p:nvSpPr>
        <p:spPr>
          <a:xfrm>
            <a:off x="932300" y="4134052"/>
            <a:ext cx="8144139" cy="2162130"/>
          </a:xfrm>
          <a:prstGeom prst="rect">
            <a:avLst/>
          </a:prstGeom>
          <a:solidFill>
            <a:schemeClr val="accent5">
              <a:lumMod val="20000"/>
              <a:lumOff val="80000"/>
            </a:schemeClr>
          </a:solidFill>
        </p:spPr>
        <p:txBody>
          <a:bodyPr wrap="square" rtlCol="0">
            <a:spAutoFit/>
          </a:bodyPr>
          <a:lstStyle/>
          <a:p>
            <a:r>
              <a:rPr lang="en-US" sz="2200" b="1" i="1" dirty="0" smtClean="0">
                <a:solidFill>
                  <a:srgbClr val="000000"/>
                </a:solidFill>
                <a:ea typeface="ＭＳ Ｐゴシック" charset="0"/>
                <a:cs typeface="Calibri"/>
              </a:rPr>
              <a:t>Teachers’ </a:t>
            </a:r>
            <a:r>
              <a:rPr lang="en-US" altLang="ja-JP" sz="2200" b="1" i="1" dirty="0" smtClean="0">
                <a:solidFill>
                  <a:srgbClr val="000000"/>
                </a:solidFill>
                <a:ea typeface="ＭＳ Ｐゴシック" charset="0"/>
                <a:cs typeface="Calibri"/>
              </a:rPr>
              <a:t>questions </a:t>
            </a:r>
            <a:r>
              <a:rPr lang="en-US" altLang="ja-JP" sz="2200" b="1" i="1" dirty="0">
                <a:solidFill>
                  <a:srgbClr val="000000"/>
                </a:solidFill>
                <a:ea typeface="ＭＳ Ｐゴシック" charset="0"/>
                <a:cs typeface="Calibri"/>
              </a:rPr>
              <a:t>are crucial </a:t>
            </a:r>
            <a:r>
              <a:rPr lang="en-US" altLang="ja-JP" sz="2200" i="1" dirty="0">
                <a:solidFill>
                  <a:srgbClr val="000000"/>
                </a:solidFill>
                <a:ea typeface="ＭＳ Ｐゴシック" charset="0"/>
                <a:cs typeface="Calibri"/>
              </a:rPr>
              <a:t>in helping students make connections and learn important mathematics </a:t>
            </a:r>
            <a:r>
              <a:rPr lang="en-US" altLang="ja-JP" sz="2200" i="1" dirty="0" smtClean="0">
                <a:solidFill>
                  <a:srgbClr val="000000"/>
                </a:solidFill>
                <a:ea typeface="ＭＳ Ｐゴシック" charset="0"/>
                <a:cs typeface="Calibri"/>
              </a:rPr>
              <a:t>concepts</a:t>
            </a:r>
            <a:r>
              <a:rPr lang="en-US" altLang="ja-JP" sz="2200" i="1" dirty="0">
                <a:solidFill>
                  <a:srgbClr val="000000"/>
                </a:solidFill>
                <a:ea typeface="ＭＳ Ｐゴシック" charset="0"/>
                <a:cs typeface="Calibri"/>
              </a:rPr>
              <a:t>. Teachers need to know how students typically think about particular concepts, how to determine what a particular student or group of students thinks about those ideas, and how to help students deepen their understanding</a:t>
            </a:r>
            <a:r>
              <a:rPr lang="en-US" altLang="ja-JP" sz="2100" i="1" dirty="0">
                <a:solidFill>
                  <a:srgbClr val="000000"/>
                </a:solidFill>
                <a:ea typeface="ＭＳ Ｐゴシック" charset="0"/>
                <a:cs typeface="Calibri"/>
              </a:rPr>
              <a:t>. </a:t>
            </a:r>
          </a:p>
          <a:p>
            <a:pPr algn="r">
              <a:lnSpc>
                <a:spcPct val="120000"/>
              </a:lnSpc>
            </a:pPr>
            <a:r>
              <a:rPr lang="en-US" sz="2100" dirty="0">
                <a:solidFill>
                  <a:srgbClr val="000000"/>
                </a:solidFill>
                <a:ea typeface="ＭＳ Ｐゴシック" charset="0"/>
                <a:cs typeface="Calibri"/>
              </a:rPr>
              <a:t>Weiss &amp; Pasley, 2004</a:t>
            </a:r>
            <a:endParaRPr lang="en-US" sz="2100" dirty="0">
              <a:solidFill>
                <a:srgbClr val="000000"/>
              </a:solidFill>
            </a:endParaRPr>
          </a:p>
        </p:txBody>
      </p:sp>
    </p:spTree>
    <p:extLst>
      <p:ext uri="{BB962C8B-B14F-4D97-AF65-F5344CB8AC3E}">
        <p14:creationId xmlns:p14="http://schemas.microsoft.com/office/powerpoint/2010/main" val="360627592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 y="0"/>
            <a:ext cx="1114883" cy="68580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1020618" y="1321977"/>
            <a:ext cx="7856682" cy="4088355"/>
          </a:xfrm>
          <a:prstGeom prst="rect">
            <a:avLst/>
          </a:prstGeom>
        </p:spPr>
        <p:txBody>
          <a:bodyPr vert="horz" lIns="91440" tIns="45720" rIns="91440" bIns="45720" rtlCol="0" anchor="t">
            <a:noAutofit/>
          </a:bodyPr>
          <a:lstStyle/>
          <a:p>
            <a:pPr>
              <a:spcAft>
                <a:spcPts val="600"/>
              </a:spcAft>
            </a:pPr>
            <a:endParaRPr lang="en-US" sz="3200" dirty="0">
              <a:solidFill>
                <a:srgbClr val="D95926"/>
              </a:solidFill>
            </a:endParaRPr>
          </a:p>
        </p:txBody>
      </p:sp>
      <p:sp>
        <p:nvSpPr>
          <p:cNvPr id="6" name="Rectangle 3"/>
          <p:cNvSpPr txBox="1">
            <a:spLocks noChangeArrowheads="1"/>
          </p:cNvSpPr>
          <p:nvPr/>
        </p:nvSpPr>
        <p:spPr>
          <a:xfrm>
            <a:off x="1114883" y="1504828"/>
            <a:ext cx="7868425" cy="4191000"/>
          </a:xfrm>
          <a:prstGeom prst="rect">
            <a:avLst/>
          </a:prstGeom>
        </p:spPr>
        <p:txBody>
          <a:bodyPr vert="horz" lIns="91440" tIns="45720" rIns="91440" bIns="45720" rtlCol="0">
            <a:noAutofit/>
          </a:bodyPr>
          <a:lstStyle/>
          <a:p>
            <a:endParaRPr lang="en-US" sz="3200" b="1" dirty="0" smtClean="0">
              <a:solidFill>
                <a:srgbClr val="1F497D"/>
              </a:solidFill>
              <a:latin typeface="+mj-lt"/>
              <a:cs typeface="Calibri"/>
            </a:endParaRPr>
          </a:p>
        </p:txBody>
      </p:sp>
      <p:sp>
        <p:nvSpPr>
          <p:cNvPr id="8" name="Title 2"/>
          <p:cNvSpPr txBox="1">
            <a:spLocks/>
          </p:cNvSpPr>
          <p:nvPr/>
        </p:nvSpPr>
        <p:spPr>
          <a:xfrm>
            <a:off x="94582" y="182744"/>
            <a:ext cx="8982992" cy="73593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000" b="1" dirty="0" smtClean="0">
                <a:latin typeface="+mn-lt"/>
                <a:cs typeface="Calibri"/>
              </a:rPr>
              <a:t>Pose Purposeful Questions</a:t>
            </a:r>
            <a:br>
              <a:rPr lang="en-US" sz="3000" b="1" dirty="0" smtClean="0">
                <a:latin typeface="+mn-lt"/>
                <a:cs typeface="Calibri"/>
              </a:rPr>
            </a:br>
            <a:r>
              <a:rPr lang="en-US" sz="3000" b="1" dirty="0" smtClean="0">
                <a:latin typeface="+mn-lt"/>
                <a:cs typeface="Calibri"/>
              </a:rPr>
              <a:t>Teacher and Student Actions</a:t>
            </a:r>
          </a:p>
        </p:txBody>
      </p:sp>
      <p:graphicFrame>
        <p:nvGraphicFramePr>
          <p:cNvPr id="3" name="Table 2"/>
          <p:cNvGraphicFramePr>
            <a:graphicFrameLocks noGrp="1"/>
          </p:cNvGraphicFramePr>
          <p:nvPr>
            <p:extLst>
              <p:ext uri="{D42A27DB-BD31-4B8C-83A1-F6EECF244321}">
                <p14:modId xmlns:p14="http://schemas.microsoft.com/office/powerpoint/2010/main" val="1411354826"/>
              </p:ext>
            </p:extLst>
          </p:nvPr>
        </p:nvGraphicFramePr>
        <p:xfrm>
          <a:off x="94581" y="1053776"/>
          <a:ext cx="8982992" cy="5714720"/>
        </p:xfrm>
        <a:graphic>
          <a:graphicData uri="http://schemas.openxmlformats.org/drawingml/2006/table">
            <a:tbl>
              <a:tblPr firstRow="1" bandRow="1">
                <a:tableStyleId>{5C22544A-7EE6-4342-B048-85BDC9FD1C3A}</a:tableStyleId>
              </a:tblPr>
              <a:tblGrid>
                <a:gridCol w="4491496"/>
                <a:gridCol w="4491496"/>
              </a:tblGrid>
              <a:tr h="517400">
                <a:tc>
                  <a:txBody>
                    <a:bodyPr/>
                    <a:lstStyle/>
                    <a:p>
                      <a:pPr algn="ctr"/>
                      <a:r>
                        <a:rPr lang="en-US" sz="2200" dirty="0" smtClean="0"/>
                        <a:t>What</a:t>
                      </a:r>
                      <a:r>
                        <a:rPr lang="en-US" sz="2200" baseline="0" dirty="0" smtClean="0"/>
                        <a:t> are teachers doing?</a:t>
                      </a:r>
                      <a:endParaRPr lang="en-US" sz="2200" dirty="0"/>
                    </a:p>
                  </a:txBody>
                  <a:tcPr>
                    <a:solidFill>
                      <a:schemeClr val="tx2">
                        <a:lumMod val="50000"/>
                      </a:schemeClr>
                    </a:solidFill>
                  </a:tcPr>
                </a:tc>
                <a:tc>
                  <a:txBody>
                    <a:bodyPr/>
                    <a:lstStyle/>
                    <a:p>
                      <a:pPr algn="ctr"/>
                      <a:r>
                        <a:rPr lang="en-US" sz="2200" dirty="0" smtClean="0"/>
                        <a:t>What</a:t>
                      </a:r>
                      <a:r>
                        <a:rPr lang="en-US" sz="2200" baseline="0" dirty="0" smtClean="0"/>
                        <a:t> are students doing?</a:t>
                      </a:r>
                      <a:endParaRPr lang="en-US" sz="2200" dirty="0"/>
                    </a:p>
                  </a:txBody>
                  <a:tcPr>
                    <a:solidFill>
                      <a:schemeClr val="tx2">
                        <a:lumMod val="50000"/>
                      </a:schemeClr>
                    </a:solidFill>
                  </a:tcPr>
                </a:tc>
              </a:tr>
              <a:tr h="5197320">
                <a:tc>
                  <a:txBody>
                    <a:bodyPr/>
                    <a:lstStyle/>
                    <a:p>
                      <a:pPr marL="285750" indent="-285750">
                        <a:spcAft>
                          <a:spcPts val="600"/>
                        </a:spcAft>
                        <a:buFont typeface="Arial"/>
                        <a:buChar char="•"/>
                      </a:pPr>
                      <a:r>
                        <a:rPr lang="en-US" sz="2100" b="0" i="0" u="none" strike="noStrike" kern="1200" baseline="0" dirty="0" smtClean="0">
                          <a:solidFill>
                            <a:schemeClr val="dk1"/>
                          </a:solidFill>
                          <a:latin typeface="+mn-lt"/>
                          <a:ea typeface="+mn-ea"/>
                          <a:cs typeface="+mn-cs"/>
                        </a:rPr>
                        <a:t>Advancing student understanding by asking questions that build on, but do not take over or funnel, student thinking.</a:t>
                      </a:r>
                    </a:p>
                    <a:p>
                      <a:pPr marL="285750" indent="-285750">
                        <a:spcAft>
                          <a:spcPts val="600"/>
                        </a:spcAft>
                        <a:buFont typeface="Arial"/>
                        <a:buChar char="•"/>
                      </a:pPr>
                      <a:r>
                        <a:rPr lang="en-US" sz="2100" b="0" i="0" u="none" strike="noStrike" kern="1200" baseline="0" dirty="0" smtClean="0">
                          <a:solidFill>
                            <a:schemeClr val="dk1"/>
                          </a:solidFill>
                          <a:latin typeface="+mn-lt"/>
                          <a:ea typeface="+mn-ea"/>
                          <a:cs typeface="+mn-cs"/>
                        </a:rPr>
                        <a:t>Making certain to ask questions that go beyond gathering information to probing thinking and requiring explanation and justification.</a:t>
                      </a:r>
                    </a:p>
                    <a:p>
                      <a:pPr marL="285750" indent="-285750">
                        <a:spcAft>
                          <a:spcPts val="600"/>
                        </a:spcAft>
                        <a:buFont typeface="Arial"/>
                        <a:buChar char="•"/>
                      </a:pPr>
                      <a:r>
                        <a:rPr lang="en-US" sz="2100" b="0" i="0" u="none" strike="noStrike" kern="1200" baseline="0" dirty="0" smtClean="0">
                          <a:solidFill>
                            <a:schemeClr val="dk1"/>
                          </a:solidFill>
                          <a:latin typeface="+mn-lt"/>
                          <a:ea typeface="+mn-ea"/>
                          <a:cs typeface="+mn-cs"/>
                        </a:rPr>
                        <a:t>Asking intentional questions that make the mathematics more visible and accessible for student examination and discussion.</a:t>
                      </a:r>
                    </a:p>
                    <a:p>
                      <a:pPr marL="285750" indent="-285750">
                        <a:spcAft>
                          <a:spcPts val="600"/>
                        </a:spcAft>
                        <a:buFont typeface="Arial"/>
                        <a:buChar char="•"/>
                      </a:pPr>
                      <a:r>
                        <a:rPr lang="en-US" sz="2100" b="0" i="0" u="none" strike="noStrike" kern="1200" baseline="0" dirty="0" smtClean="0">
                          <a:solidFill>
                            <a:schemeClr val="dk1"/>
                          </a:solidFill>
                          <a:latin typeface="+mn-lt"/>
                          <a:ea typeface="+mn-ea"/>
                          <a:cs typeface="+mn-cs"/>
                        </a:rPr>
                        <a:t>Allowing sufficient wait time so that more students can formulate and offer responses.</a:t>
                      </a:r>
                    </a:p>
                  </a:txBody>
                  <a:tcPr/>
                </a:tc>
                <a:tc>
                  <a:txBody>
                    <a:bodyPr/>
                    <a:lstStyle/>
                    <a:p>
                      <a:pPr marL="285750" indent="-285750">
                        <a:spcAft>
                          <a:spcPts val="600"/>
                        </a:spcAft>
                        <a:buFont typeface="Arial"/>
                        <a:buChar char="•"/>
                      </a:pPr>
                      <a:r>
                        <a:rPr lang="en-US" sz="2100" b="0" i="0" u="none" strike="noStrike" kern="1200" baseline="0" dirty="0" smtClean="0">
                          <a:solidFill>
                            <a:schemeClr val="dk1"/>
                          </a:solidFill>
                          <a:latin typeface="+mn-lt"/>
                          <a:ea typeface="+mn-ea"/>
                          <a:cs typeface="+mn-cs"/>
                        </a:rPr>
                        <a:t>Expecting to be asked to explain, clarify, and elaborate on their thinking.</a:t>
                      </a:r>
                    </a:p>
                    <a:p>
                      <a:pPr marL="285750" indent="-285750">
                        <a:spcAft>
                          <a:spcPts val="600"/>
                        </a:spcAft>
                        <a:buFont typeface="Arial"/>
                        <a:buChar char="•"/>
                      </a:pPr>
                      <a:r>
                        <a:rPr lang="en-US" sz="2100" b="0" i="0" u="none" strike="noStrike" kern="1200" baseline="0" dirty="0" smtClean="0">
                          <a:solidFill>
                            <a:schemeClr val="dk1"/>
                          </a:solidFill>
                          <a:latin typeface="+mn-lt"/>
                          <a:ea typeface="+mn-ea"/>
                          <a:cs typeface="+mn-cs"/>
                        </a:rPr>
                        <a:t>Thinking carefully about how to present their responses to questions clearly, without rushing to respond quickly.</a:t>
                      </a:r>
                    </a:p>
                    <a:p>
                      <a:pPr marL="285750" indent="-285750">
                        <a:spcAft>
                          <a:spcPts val="600"/>
                        </a:spcAft>
                        <a:buFont typeface="Arial"/>
                        <a:buChar char="•"/>
                      </a:pPr>
                      <a:r>
                        <a:rPr lang="en-US" sz="2100" b="0" i="0" u="none" strike="noStrike" kern="1200" baseline="0" dirty="0" smtClean="0">
                          <a:solidFill>
                            <a:schemeClr val="dk1"/>
                          </a:solidFill>
                          <a:latin typeface="+mn-lt"/>
                          <a:ea typeface="+mn-ea"/>
                          <a:cs typeface="+mn-cs"/>
                        </a:rPr>
                        <a:t>Reflecting on and justifying their reasoning, not simply providing answers.</a:t>
                      </a:r>
                    </a:p>
                    <a:p>
                      <a:pPr marL="285750" indent="-285750">
                        <a:spcAft>
                          <a:spcPts val="600"/>
                        </a:spcAft>
                        <a:buFont typeface="Arial"/>
                        <a:buChar char="•"/>
                      </a:pPr>
                      <a:r>
                        <a:rPr lang="en-US" sz="2100" b="0" i="0" u="none" strike="noStrike" kern="1200" baseline="0" dirty="0" smtClean="0">
                          <a:solidFill>
                            <a:schemeClr val="dk1"/>
                          </a:solidFill>
                          <a:latin typeface="+mn-lt"/>
                          <a:ea typeface="+mn-ea"/>
                          <a:cs typeface="+mn-cs"/>
                        </a:rPr>
                        <a:t>Listening to, commenting on, and questioning the contributions of their classmates.</a:t>
                      </a:r>
                      <a:endParaRPr lang="en-US" sz="2100" dirty="0"/>
                    </a:p>
                  </a:txBody>
                  <a:tcPr/>
                </a:tc>
              </a:tr>
            </a:tbl>
          </a:graphicData>
        </a:graphic>
      </p:graphicFrame>
    </p:spTree>
    <p:extLst>
      <p:ext uri="{BB962C8B-B14F-4D97-AF65-F5344CB8AC3E}">
        <p14:creationId xmlns:p14="http://schemas.microsoft.com/office/powerpoint/2010/main" val="24075020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020619" y="165024"/>
            <a:ext cx="5443068" cy="1143000"/>
          </a:xfrm>
          <a:prstGeom prst="rect">
            <a:avLst/>
          </a:prstGeom>
        </p:spPr>
        <p:txBody>
          <a:bodyPr vert="horz" lIns="91440" tIns="45720" rIns="91440" bIns="45720" rtlCol="0" anchor="ctr">
            <a:noAutofit/>
          </a:bodyPr>
          <a:lstStyle/>
          <a:p>
            <a:pPr lvl="0" algn="ctr">
              <a:spcBef>
                <a:spcPct val="0"/>
              </a:spcBef>
              <a:defRPr/>
            </a:pPr>
            <a:r>
              <a:rPr lang="en-US" sz="3200" b="1" dirty="0" smtClean="0">
                <a:latin typeface="Calibri"/>
                <a:cs typeface="Calibri"/>
              </a:rPr>
              <a:t>Use and Connect </a:t>
            </a:r>
          </a:p>
          <a:p>
            <a:pPr lvl="0" algn="ctr">
              <a:spcBef>
                <a:spcPct val="0"/>
              </a:spcBef>
              <a:defRPr/>
            </a:pPr>
            <a:r>
              <a:rPr lang="en-US" sz="3200" b="1" dirty="0" smtClean="0">
                <a:latin typeface="Calibri"/>
                <a:cs typeface="Calibri"/>
              </a:rPr>
              <a:t>Mathematical Representations</a:t>
            </a:r>
            <a:endParaRPr lang="en-US" sz="3200" b="1" dirty="0" smtClean="0">
              <a:latin typeface="Calibri"/>
              <a:ea typeface="Calibri"/>
              <a:cs typeface="Calibri"/>
            </a:endParaRPr>
          </a:p>
        </p:txBody>
      </p:sp>
      <p:sp>
        <p:nvSpPr>
          <p:cNvPr id="6" name="Rectangle 3"/>
          <p:cNvSpPr txBox="1">
            <a:spLocks noChangeArrowheads="1"/>
          </p:cNvSpPr>
          <p:nvPr/>
        </p:nvSpPr>
        <p:spPr>
          <a:xfrm>
            <a:off x="1196275" y="1486580"/>
            <a:ext cx="7589982" cy="3093301"/>
          </a:xfrm>
          <a:prstGeom prst="rect">
            <a:avLst/>
          </a:prstGeom>
        </p:spPr>
        <p:txBody>
          <a:bodyPr vert="horz" lIns="91440" tIns="45720" rIns="91440" bIns="45720" rtlCol="0">
            <a:noAutofit/>
          </a:bodyPr>
          <a:lstStyle/>
          <a:p>
            <a:pPr marL="114300" indent="-114300">
              <a:spcBef>
                <a:spcPts val="600"/>
              </a:spcBef>
              <a:spcAft>
                <a:spcPts val="600"/>
              </a:spcAft>
              <a:buNone/>
            </a:pPr>
            <a:r>
              <a:rPr lang="en-US" sz="2800" dirty="0" smtClean="0">
                <a:solidFill>
                  <a:srgbClr val="000000"/>
                </a:solidFill>
                <a:latin typeface="Calibri"/>
                <a:cs typeface="Calibri"/>
              </a:rPr>
              <a:t>Different Representations should:</a:t>
            </a:r>
          </a:p>
          <a:p>
            <a:pPr marL="342900" indent="-342900">
              <a:spcBef>
                <a:spcPts val="600"/>
              </a:spcBef>
              <a:spcAft>
                <a:spcPts val="600"/>
              </a:spcAft>
              <a:buFont typeface="Arial"/>
              <a:buChar char="•"/>
            </a:pPr>
            <a:r>
              <a:rPr lang="en-US" sz="2800" dirty="0" smtClean="0">
                <a:solidFill>
                  <a:srgbClr val="000000"/>
                </a:solidFill>
                <a:latin typeface="Calibri"/>
                <a:cs typeface="Calibri"/>
              </a:rPr>
              <a:t>Be introduced, discussed, and connected;</a:t>
            </a:r>
          </a:p>
          <a:p>
            <a:pPr marL="342900" indent="-342900">
              <a:spcBef>
                <a:spcPts val="600"/>
              </a:spcBef>
              <a:spcAft>
                <a:spcPts val="600"/>
              </a:spcAft>
              <a:buFont typeface="Arial"/>
              <a:buChar char="•"/>
            </a:pPr>
            <a:r>
              <a:rPr lang="en-US" sz="2800" dirty="0" smtClean="0">
                <a:solidFill>
                  <a:srgbClr val="000000"/>
                </a:solidFill>
                <a:latin typeface="Calibri"/>
                <a:cs typeface="Calibri"/>
              </a:rPr>
              <a:t>Focus students’ attention on the structure or essential features of mathematical ideas; and</a:t>
            </a:r>
          </a:p>
          <a:p>
            <a:pPr marL="342900" indent="-342900">
              <a:spcBef>
                <a:spcPts val="600"/>
              </a:spcBef>
              <a:spcAft>
                <a:spcPts val="600"/>
              </a:spcAft>
              <a:buFont typeface="Arial"/>
              <a:buChar char="•"/>
            </a:pPr>
            <a:r>
              <a:rPr lang="en-US" sz="2800" dirty="0" smtClean="0">
                <a:solidFill>
                  <a:srgbClr val="000000"/>
                </a:solidFill>
                <a:latin typeface="Calibri"/>
                <a:cs typeface="Calibri"/>
              </a:rPr>
              <a:t>Support students’ ability to justify and explain their reasoning. </a:t>
            </a:r>
            <a:r>
              <a:rPr lang="en-US" sz="2800" b="1" i="1" dirty="0" smtClean="0">
                <a:solidFill>
                  <a:srgbClr val="000000"/>
                </a:solidFill>
                <a:latin typeface="Calibri"/>
                <a:ea typeface="Calibri"/>
                <a:cs typeface="Calibri"/>
              </a:rPr>
              <a:t> </a:t>
            </a:r>
            <a:endParaRPr lang="en-US" sz="2800" i="1" dirty="0" smtClean="0">
              <a:solidFill>
                <a:srgbClr val="000000"/>
              </a:solidFill>
              <a:latin typeface="Calibri"/>
              <a:ea typeface="Calibri"/>
              <a:cs typeface="Calibri"/>
            </a:endParaRPr>
          </a:p>
          <a:p>
            <a:pPr marL="457200" indent="-457200">
              <a:spcAft>
                <a:spcPts val="600"/>
              </a:spcAft>
              <a:buAutoNum type="arabicPeriod"/>
            </a:pPr>
            <a:endParaRPr lang="en-US" sz="2800" i="1" dirty="0" smtClean="0">
              <a:solidFill>
                <a:srgbClr val="000000"/>
              </a:solidFill>
              <a:latin typeface="Calibri"/>
              <a:ea typeface="Calibri"/>
              <a:cs typeface="Calibri"/>
            </a:endParaRPr>
          </a:p>
        </p:txBody>
      </p:sp>
      <p:pic>
        <p:nvPicPr>
          <p:cNvPr id="3" name="Picture 2" descr="RepresentationModes-Redrawn-dh.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63687" y="165024"/>
            <a:ext cx="2680313" cy="1891438"/>
          </a:xfrm>
          <a:prstGeom prst="rect">
            <a:avLst/>
          </a:prstGeom>
        </p:spPr>
      </p:pic>
      <p:sp>
        <p:nvSpPr>
          <p:cNvPr id="5" name="TextBox 4"/>
          <p:cNvSpPr txBox="1"/>
          <p:nvPr/>
        </p:nvSpPr>
        <p:spPr>
          <a:xfrm>
            <a:off x="1250322" y="4717098"/>
            <a:ext cx="7572783" cy="1538883"/>
          </a:xfrm>
          <a:prstGeom prst="rect">
            <a:avLst/>
          </a:prstGeom>
          <a:solidFill>
            <a:schemeClr val="accent5">
              <a:lumMod val="20000"/>
              <a:lumOff val="80000"/>
            </a:schemeClr>
          </a:solidFill>
        </p:spPr>
        <p:txBody>
          <a:bodyPr wrap="square" rtlCol="0" anchor="ctr">
            <a:spAutoFit/>
          </a:bodyPr>
          <a:lstStyle/>
          <a:p>
            <a:r>
              <a:rPr lang="en-US" sz="2400" i="1" dirty="0" smtClean="0">
                <a:solidFill>
                  <a:srgbClr val="000000"/>
                </a:solidFill>
                <a:ea typeface="ＭＳ Ｐゴシック" charset="0"/>
                <a:cs typeface="Calibri"/>
              </a:rPr>
              <a:t>Strengthening </a:t>
            </a:r>
            <a:r>
              <a:rPr lang="en-US" sz="2400" i="1" dirty="0">
                <a:solidFill>
                  <a:srgbClr val="000000"/>
                </a:solidFill>
                <a:ea typeface="ＭＳ Ｐゴシック" charset="0"/>
                <a:cs typeface="Calibri"/>
              </a:rPr>
              <a:t>the ability to move between and among these representations improves the growth of children’s </a:t>
            </a:r>
            <a:r>
              <a:rPr lang="en-US" sz="2400" i="1" dirty="0" smtClean="0">
                <a:solidFill>
                  <a:srgbClr val="000000"/>
                </a:solidFill>
                <a:ea typeface="ＭＳ Ｐゴシック" charset="0"/>
                <a:cs typeface="Calibri"/>
              </a:rPr>
              <a:t>understanding of mathematical concepts</a:t>
            </a:r>
            <a:r>
              <a:rPr lang="en-US" sz="2400" i="1" dirty="0">
                <a:solidFill>
                  <a:srgbClr val="000000"/>
                </a:solidFill>
                <a:ea typeface="ＭＳ Ｐゴシック" charset="0"/>
                <a:cs typeface="Calibri"/>
              </a:rPr>
              <a:t>.</a:t>
            </a:r>
          </a:p>
          <a:p>
            <a:pPr algn="r">
              <a:lnSpc>
                <a:spcPct val="90000"/>
              </a:lnSpc>
            </a:pPr>
            <a:r>
              <a:rPr lang="en-US" sz="2000" dirty="0">
                <a:solidFill>
                  <a:srgbClr val="000000"/>
                </a:solidFill>
                <a:ea typeface="ＭＳ Ｐゴシック" charset="0"/>
                <a:cs typeface="Calibri"/>
              </a:rPr>
              <a:t>Lesh, Post, </a:t>
            </a:r>
            <a:r>
              <a:rPr lang="en-US" sz="2000" dirty="0" smtClean="0">
                <a:solidFill>
                  <a:srgbClr val="000000"/>
                </a:solidFill>
                <a:ea typeface="ＭＳ Ｐゴシック" charset="0"/>
                <a:cs typeface="Calibri"/>
              </a:rPr>
              <a:t>&amp; Behr</a:t>
            </a:r>
            <a:r>
              <a:rPr lang="en-US" sz="2000" dirty="0">
                <a:solidFill>
                  <a:srgbClr val="000000"/>
                </a:solidFill>
                <a:ea typeface="ＭＳ Ｐゴシック" charset="0"/>
                <a:cs typeface="Calibri"/>
              </a:rPr>
              <a:t>, </a:t>
            </a:r>
            <a:r>
              <a:rPr lang="en-US" sz="2000" dirty="0" smtClean="0">
                <a:solidFill>
                  <a:srgbClr val="000000"/>
                </a:solidFill>
                <a:ea typeface="ＭＳ Ｐゴシック" charset="0"/>
                <a:cs typeface="Calibri"/>
              </a:rPr>
              <a:t>1987</a:t>
            </a:r>
            <a:endParaRPr lang="en-US" sz="2000" dirty="0">
              <a:solidFill>
                <a:srgbClr val="000000"/>
              </a:solidFill>
            </a:endParaRPr>
          </a:p>
        </p:txBody>
      </p:sp>
    </p:spTree>
    <p:extLst>
      <p:ext uri="{BB962C8B-B14F-4D97-AF65-F5344CB8AC3E}">
        <p14:creationId xmlns:p14="http://schemas.microsoft.com/office/powerpoint/2010/main" val="107956472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9000" y="169233"/>
            <a:ext cx="8028680" cy="979115"/>
          </a:xfrm>
          <a:prstGeom prst="rect">
            <a:avLst/>
          </a:prstGeom>
        </p:spPr>
        <p:txBody>
          <a:bodyPr vert="horz" lIns="91440" tIns="45720" rIns="91440" bIns="45720" rtlCol="0" anchor="ctr">
            <a:noAutofit/>
          </a:bodyPr>
          <a:lstStyle/>
          <a:p>
            <a:pPr lvl="0" algn="ctr">
              <a:lnSpc>
                <a:spcPct val="90000"/>
              </a:lnSpc>
              <a:spcBef>
                <a:spcPct val="0"/>
              </a:spcBef>
              <a:defRPr/>
            </a:pPr>
            <a:r>
              <a:rPr lang="en-US" sz="3200" b="1" dirty="0" smtClean="0">
                <a:latin typeface="Calibri"/>
                <a:cs typeface="Calibri"/>
              </a:rPr>
              <a:t>Use and Connect </a:t>
            </a:r>
          </a:p>
          <a:p>
            <a:pPr lvl="0" algn="ctr">
              <a:lnSpc>
                <a:spcPct val="90000"/>
              </a:lnSpc>
              <a:spcBef>
                <a:spcPct val="0"/>
              </a:spcBef>
              <a:defRPr/>
            </a:pPr>
            <a:r>
              <a:rPr lang="en-US" sz="3200" b="1" dirty="0" smtClean="0">
                <a:latin typeface="Calibri"/>
                <a:cs typeface="Calibri"/>
              </a:rPr>
              <a:t>Mathematical Representations</a:t>
            </a:r>
            <a:endParaRPr lang="en-US" sz="3200" b="1" dirty="0" smtClean="0">
              <a:latin typeface="Calibri"/>
              <a:ea typeface="Calibri"/>
              <a:cs typeface="Calibri"/>
            </a:endParaRPr>
          </a:p>
        </p:txBody>
      </p:sp>
      <p:sp>
        <p:nvSpPr>
          <p:cNvPr id="6" name="Rectangle 5"/>
          <p:cNvSpPr/>
          <p:nvPr/>
        </p:nvSpPr>
        <p:spPr>
          <a:xfrm>
            <a:off x="905279" y="1376490"/>
            <a:ext cx="7836752" cy="4862870"/>
          </a:xfrm>
          <a:prstGeom prst="rect">
            <a:avLst/>
          </a:prstGeom>
        </p:spPr>
        <p:txBody>
          <a:bodyPr wrap="square">
            <a:spAutoFit/>
          </a:bodyPr>
          <a:lstStyle/>
          <a:p>
            <a:pPr marL="230188" indent="-228600" defTabSz="914400">
              <a:spcAft>
                <a:spcPts val="1200"/>
              </a:spcAft>
              <a:buFont typeface="Arial"/>
              <a:buChar char="•"/>
              <a:defRPr/>
            </a:pPr>
            <a:r>
              <a:rPr lang="en-US" sz="2800" dirty="0"/>
              <a:t>What is the distinction </a:t>
            </a:r>
            <a:br>
              <a:rPr lang="en-US" sz="2800" dirty="0"/>
            </a:br>
            <a:r>
              <a:rPr lang="en-US" sz="2800" dirty="0" smtClean="0"/>
              <a:t>between physical </a:t>
            </a:r>
            <a:r>
              <a:rPr lang="en-US" sz="2800" dirty="0"/>
              <a:t>and </a:t>
            </a:r>
            <a:r>
              <a:rPr lang="en-US" sz="2800" dirty="0" smtClean="0"/>
              <a:t/>
            </a:r>
            <a:br>
              <a:rPr lang="en-US" sz="2800" dirty="0" smtClean="0"/>
            </a:br>
            <a:r>
              <a:rPr lang="en-US" sz="2800" dirty="0" smtClean="0"/>
              <a:t>visual </a:t>
            </a:r>
            <a:r>
              <a:rPr lang="en-US" sz="2800" dirty="0"/>
              <a:t>representations</a:t>
            </a:r>
            <a:r>
              <a:rPr lang="en-US" sz="2800" dirty="0" smtClean="0"/>
              <a:t>?</a:t>
            </a:r>
            <a:endParaRPr lang="en-US" sz="2800" dirty="0"/>
          </a:p>
          <a:p>
            <a:pPr marL="230188" lvl="1" indent="-228600" defTabSz="914400">
              <a:spcAft>
                <a:spcPts val="1200"/>
              </a:spcAft>
              <a:buFont typeface="Arial"/>
              <a:buChar char="•"/>
              <a:defRPr/>
            </a:pPr>
            <a:r>
              <a:rPr lang="en-US" sz="2800" dirty="0"/>
              <a:t>Describe some physical </a:t>
            </a:r>
            <a:r>
              <a:rPr lang="en-US" sz="2800" dirty="0" smtClean="0"/>
              <a:t/>
            </a:r>
            <a:br>
              <a:rPr lang="en-US" sz="2800" dirty="0" smtClean="0"/>
            </a:br>
            <a:r>
              <a:rPr lang="en-US" sz="2800" dirty="0" smtClean="0"/>
              <a:t>representations </a:t>
            </a:r>
            <a:r>
              <a:rPr lang="en-US" sz="2800" dirty="0"/>
              <a:t>that might </a:t>
            </a:r>
            <a:r>
              <a:rPr lang="en-US" sz="2800" dirty="0" smtClean="0"/>
              <a:t/>
            </a:r>
            <a:br>
              <a:rPr lang="en-US" sz="2800" dirty="0" smtClean="0"/>
            </a:br>
            <a:r>
              <a:rPr lang="en-US" sz="2800" dirty="0" smtClean="0"/>
              <a:t>support </a:t>
            </a:r>
            <a:r>
              <a:rPr lang="en-US" sz="2800" dirty="0"/>
              <a:t>students’ thinking </a:t>
            </a:r>
            <a:r>
              <a:rPr lang="en-US" sz="2800" dirty="0" smtClean="0"/>
              <a:t/>
            </a:r>
            <a:br>
              <a:rPr lang="en-US" sz="2800" dirty="0" smtClean="0"/>
            </a:br>
            <a:r>
              <a:rPr lang="en-US" sz="2800" dirty="0" smtClean="0"/>
              <a:t>in the Donuts Task. </a:t>
            </a:r>
            <a:endParaRPr lang="en-US" sz="2800" dirty="0"/>
          </a:p>
          <a:p>
            <a:pPr marL="230188" lvl="1" indent="-228600" defTabSz="914400">
              <a:spcAft>
                <a:spcPts val="1200"/>
              </a:spcAft>
              <a:buFont typeface="Arial"/>
              <a:buChar char="•"/>
              <a:defRPr/>
            </a:pPr>
            <a:r>
              <a:rPr lang="en-US" sz="2800" dirty="0" smtClean="0"/>
              <a:t>Describe are </a:t>
            </a:r>
            <a:r>
              <a:rPr lang="en-US" sz="2800" dirty="0"/>
              <a:t>some visual representations you would expect students to </a:t>
            </a:r>
            <a:r>
              <a:rPr lang="en-US" sz="2800" dirty="0" smtClean="0"/>
              <a:t>produce. </a:t>
            </a:r>
          </a:p>
          <a:p>
            <a:pPr marL="230188" lvl="1" indent="-228600">
              <a:spcAft>
                <a:spcPts val="1200"/>
              </a:spcAft>
              <a:buFont typeface="Arial"/>
              <a:buChar char="•"/>
            </a:pPr>
            <a:r>
              <a:rPr lang="en-US" sz="2800" dirty="0" smtClean="0"/>
              <a:t>In the diagram, why </a:t>
            </a:r>
            <a:r>
              <a:rPr lang="en-US" sz="2800" dirty="0"/>
              <a:t>do the arrows go both ways?  </a:t>
            </a:r>
          </a:p>
        </p:txBody>
      </p:sp>
      <p:pic>
        <p:nvPicPr>
          <p:cNvPr id="8" name="Picture 7" descr="RepresentationModes-Redrawn-dh.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20981" y="1300996"/>
            <a:ext cx="4523020" cy="3191795"/>
          </a:xfrm>
          <a:prstGeom prst="rect">
            <a:avLst/>
          </a:prstGeom>
        </p:spPr>
      </p:pic>
    </p:spTree>
    <p:extLst>
      <p:ext uri="{BB962C8B-B14F-4D97-AF65-F5344CB8AC3E}">
        <p14:creationId xmlns:p14="http://schemas.microsoft.com/office/powerpoint/2010/main" val="403177311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 y="0"/>
            <a:ext cx="1114883" cy="68580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NCTM_R_LogoandName4C_L.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10038" y="5911728"/>
            <a:ext cx="2673270" cy="696059"/>
          </a:xfrm>
          <a:prstGeom prst="rect">
            <a:avLst/>
          </a:prstGeom>
        </p:spPr>
      </p:pic>
      <p:sp>
        <p:nvSpPr>
          <p:cNvPr id="9" name="Title 1"/>
          <p:cNvSpPr txBox="1">
            <a:spLocks/>
          </p:cNvSpPr>
          <p:nvPr/>
        </p:nvSpPr>
        <p:spPr>
          <a:xfrm>
            <a:off x="1020618" y="1321977"/>
            <a:ext cx="7856682" cy="4088355"/>
          </a:xfrm>
          <a:prstGeom prst="rect">
            <a:avLst/>
          </a:prstGeom>
        </p:spPr>
        <p:txBody>
          <a:bodyPr vert="horz" lIns="91440" tIns="45720" rIns="91440" bIns="45720" rtlCol="0" anchor="t">
            <a:noAutofit/>
          </a:bodyPr>
          <a:lstStyle/>
          <a:p>
            <a:pPr>
              <a:spcAft>
                <a:spcPts val="600"/>
              </a:spcAft>
            </a:pPr>
            <a:endParaRPr lang="en-US" sz="3200" dirty="0">
              <a:solidFill>
                <a:srgbClr val="D95926"/>
              </a:solidFill>
            </a:endParaRPr>
          </a:p>
        </p:txBody>
      </p:sp>
      <p:sp>
        <p:nvSpPr>
          <p:cNvPr id="6" name="Rectangle 3"/>
          <p:cNvSpPr txBox="1">
            <a:spLocks noChangeArrowheads="1"/>
          </p:cNvSpPr>
          <p:nvPr/>
        </p:nvSpPr>
        <p:spPr>
          <a:xfrm>
            <a:off x="1114883" y="1504828"/>
            <a:ext cx="7868425" cy="4191000"/>
          </a:xfrm>
          <a:prstGeom prst="rect">
            <a:avLst/>
          </a:prstGeom>
        </p:spPr>
        <p:txBody>
          <a:bodyPr vert="horz" lIns="91440" tIns="45720" rIns="91440" bIns="45720" rtlCol="0">
            <a:noAutofit/>
          </a:bodyPr>
          <a:lstStyle/>
          <a:p>
            <a:endParaRPr lang="en-US" sz="3200" b="1" dirty="0" smtClean="0">
              <a:solidFill>
                <a:srgbClr val="1F497D"/>
              </a:solidFill>
              <a:latin typeface="+mj-lt"/>
              <a:cs typeface="Calibri"/>
            </a:endParaRPr>
          </a:p>
        </p:txBody>
      </p:sp>
      <p:sp>
        <p:nvSpPr>
          <p:cNvPr id="8" name="Title 2"/>
          <p:cNvSpPr txBox="1">
            <a:spLocks/>
          </p:cNvSpPr>
          <p:nvPr/>
        </p:nvSpPr>
        <p:spPr>
          <a:xfrm>
            <a:off x="108093" y="161177"/>
            <a:ext cx="9006953" cy="68995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nSpc>
                <a:spcPct val="90000"/>
              </a:lnSpc>
            </a:pPr>
            <a:r>
              <a:rPr lang="en-US" sz="3200" b="1" dirty="0" smtClean="0">
                <a:latin typeface="+mn-lt"/>
                <a:cs typeface="Calibri"/>
              </a:rPr>
              <a:t>Use and Connect </a:t>
            </a:r>
            <a:r>
              <a:rPr lang="en-US" sz="3200" b="1" dirty="0">
                <a:latin typeface="+mn-lt"/>
                <a:cs typeface="Calibri"/>
              </a:rPr>
              <a:t>M</a:t>
            </a:r>
            <a:r>
              <a:rPr lang="en-US" sz="3200" b="1" dirty="0" smtClean="0">
                <a:latin typeface="+mn-lt"/>
                <a:cs typeface="Calibri"/>
              </a:rPr>
              <a:t>athematical </a:t>
            </a:r>
            <a:r>
              <a:rPr lang="en-US" sz="3200" b="1" dirty="0">
                <a:latin typeface="+mn-lt"/>
                <a:cs typeface="Calibri"/>
              </a:rPr>
              <a:t>R</a:t>
            </a:r>
            <a:r>
              <a:rPr lang="en-US" sz="3200" b="1" dirty="0" smtClean="0">
                <a:latin typeface="+mn-lt"/>
                <a:cs typeface="Calibri"/>
              </a:rPr>
              <a:t>epresentations</a:t>
            </a:r>
          </a:p>
          <a:p>
            <a:r>
              <a:rPr lang="en-US" sz="3200" b="1" dirty="0" smtClean="0">
                <a:latin typeface="+mn-lt"/>
                <a:cs typeface="Calibri"/>
              </a:rPr>
              <a:t>Teacher and Student Actions</a:t>
            </a:r>
            <a:endParaRPr lang="en-US" sz="3200" b="1" dirty="0">
              <a:latin typeface="+mn-lt"/>
              <a:cs typeface="Calibri"/>
            </a:endParaRPr>
          </a:p>
        </p:txBody>
      </p:sp>
      <p:graphicFrame>
        <p:nvGraphicFramePr>
          <p:cNvPr id="3" name="Table 2"/>
          <p:cNvGraphicFramePr>
            <a:graphicFrameLocks noGrp="1"/>
          </p:cNvGraphicFramePr>
          <p:nvPr>
            <p:extLst>
              <p:ext uri="{D42A27DB-BD31-4B8C-83A1-F6EECF244321}">
                <p14:modId xmlns:p14="http://schemas.microsoft.com/office/powerpoint/2010/main" val="734374978"/>
              </p:ext>
            </p:extLst>
          </p:nvPr>
        </p:nvGraphicFramePr>
        <p:xfrm>
          <a:off x="94580" y="1026757"/>
          <a:ext cx="9006954" cy="5791783"/>
        </p:xfrm>
        <a:graphic>
          <a:graphicData uri="http://schemas.openxmlformats.org/drawingml/2006/table">
            <a:tbl>
              <a:tblPr firstRow="1" bandRow="1">
                <a:tableStyleId>{5C22544A-7EE6-4342-B048-85BDC9FD1C3A}</a:tableStyleId>
              </a:tblPr>
              <a:tblGrid>
                <a:gridCol w="4503477"/>
                <a:gridCol w="4503477"/>
              </a:tblGrid>
              <a:tr h="390186">
                <a:tc>
                  <a:txBody>
                    <a:bodyPr/>
                    <a:lstStyle/>
                    <a:p>
                      <a:pPr algn="ctr"/>
                      <a:r>
                        <a:rPr lang="en-US" sz="2200" dirty="0" smtClean="0"/>
                        <a:t>What</a:t>
                      </a:r>
                      <a:r>
                        <a:rPr lang="en-US" sz="2200" baseline="0" dirty="0" smtClean="0"/>
                        <a:t> are teachers doing?</a:t>
                      </a:r>
                      <a:endParaRPr lang="en-US" sz="2200" dirty="0"/>
                    </a:p>
                  </a:txBody>
                  <a:tcPr>
                    <a:solidFill>
                      <a:srgbClr val="10253F"/>
                    </a:solidFill>
                  </a:tcPr>
                </a:tc>
                <a:tc>
                  <a:txBody>
                    <a:bodyPr/>
                    <a:lstStyle/>
                    <a:p>
                      <a:pPr algn="ctr"/>
                      <a:r>
                        <a:rPr lang="en-US" sz="2200" dirty="0" smtClean="0"/>
                        <a:t>What</a:t>
                      </a:r>
                      <a:r>
                        <a:rPr lang="en-US" sz="2200" baseline="0" dirty="0" smtClean="0"/>
                        <a:t> are students doing?</a:t>
                      </a:r>
                      <a:endParaRPr lang="en-US" sz="2200" dirty="0"/>
                    </a:p>
                  </a:txBody>
                  <a:tcPr>
                    <a:solidFill>
                      <a:srgbClr val="10253F"/>
                    </a:solidFill>
                  </a:tcPr>
                </a:tc>
              </a:tr>
              <a:tr h="5365063">
                <a:tc>
                  <a:txBody>
                    <a:bodyPr/>
                    <a:lstStyle/>
                    <a:p>
                      <a:pPr marL="231775" indent="-231775">
                        <a:lnSpc>
                          <a:spcPct val="90000"/>
                        </a:lnSpc>
                        <a:spcBef>
                          <a:spcPts val="800"/>
                        </a:spcBef>
                        <a:buFont typeface="Arial"/>
                        <a:buChar char="•"/>
                      </a:pPr>
                      <a:r>
                        <a:rPr lang="en-US" sz="1900" b="0" i="0" u="none" strike="noStrike" kern="1200" baseline="0" dirty="0" smtClean="0">
                          <a:solidFill>
                            <a:schemeClr val="dk1"/>
                          </a:solidFill>
                          <a:latin typeface="+mn-lt"/>
                          <a:ea typeface="+mn-ea"/>
                          <a:cs typeface="+mn-cs"/>
                        </a:rPr>
                        <a:t>Selecting tasks that allow students to decide which representations to use in making sense of the problems.</a:t>
                      </a:r>
                    </a:p>
                    <a:p>
                      <a:pPr marL="231775" indent="-231775">
                        <a:lnSpc>
                          <a:spcPct val="90000"/>
                        </a:lnSpc>
                        <a:spcBef>
                          <a:spcPts val="800"/>
                        </a:spcBef>
                        <a:buFont typeface="Arial"/>
                        <a:buChar char="•"/>
                      </a:pPr>
                      <a:r>
                        <a:rPr lang="en-US" sz="1900" b="0" i="0" u="none" strike="noStrike" kern="1200" baseline="0" dirty="0" smtClean="0">
                          <a:solidFill>
                            <a:schemeClr val="dk1"/>
                          </a:solidFill>
                          <a:latin typeface="+mn-lt"/>
                          <a:ea typeface="+mn-ea"/>
                          <a:cs typeface="+mn-cs"/>
                        </a:rPr>
                        <a:t>Allocating substantial instructional time for students to use, discuss, and make connections among representations.</a:t>
                      </a:r>
                    </a:p>
                    <a:p>
                      <a:pPr marL="231775" indent="-231775">
                        <a:lnSpc>
                          <a:spcPct val="90000"/>
                        </a:lnSpc>
                        <a:spcBef>
                          <a:spcPts val="800"/>
                        </a:spcBef>
                        <a:buFont typeface="Arial"/>
                        <a:buChar char="•"/>
                      </a:pPr>
                      <a:r>
                        <a:rPr lang="en-US" sz="1900" b="0" i="0" u="none" strike="noStrike" kern="1200" baseline="0" dirty="0" smtClean="0">
                          <a:solidFill>
                            <a:schemeClr val="dk1"/>
                          </a:solidFill>
                          <a:latin typeface="+mn-lt"/>
                          <a:ea typeface="+mn-ea"/>
                          <a:cs typeface="+mn-cs"/>
                        </a:rPr>
                        <a:t>Introducing forms of representations that can be useful to students.</a:t>
                      </a:r>
                    </a:p>
                    <a:p>
                      <a:pPr marL="231775" indent="-231775">
                        <a:lnSpc>
                          <a:spcPct val="90000"/>
                        </a:lnSpc>
                        <a:spcBef>
                          <a:spcPts val="800"/>
                        </a:spcBef>
                        <a:buFont typeface="Arial"/>
                        <a:buChar char="•"/>
                      </a:pPr>
                      <a:r>
                        <a:rPr lang="en-US" sz="1900" b="0" i="0" u="none" strike="noStrike" kern="1200" baseline="0" dirty="0" smtClean="0">
                          <a:solidFill>
                            <a:schemeClr val="dk1"/>
                          </a:solidFill>
                          <a:latin typeface="+mn-lt"/>
                          <a:ea typeface="+mn-ea"/>
                          <a:cs typeface="+mn-cs"/>
                        </a:rPr>
                        <a:t>Asking students to make math drawings or use other visual supports to explain and justify their reasoning.</a:t>
                      </a:r>
                    </a:p>
                    <a:p>
                      <a:pPr marL="231775" indent="-231775">
                        <a:lnSpc>
                          <a:spcPct val="90000"/>
                        </a:lnSpc>
                        <a:spcBef>
                          <a:spcPts val="800"/>
                        </a:spcBef>
                        <a:buFont typeface="Arial"/>
                        <a:buChar char="•"/>
                      </a:pPr>
                      <a:r>
                        <a:rPr lang="en-US" sz="1900" b="0" i="0" u="none" strike="noStrike" kern="1200" baseline="0" dirty="0" smtClean="0">
                          <a:solidFill>
                            <a:schemeClr val="dk1"/>
                          </a:solidFill>
                          <a:latin typeface="+mn-lt"/>
                          <a:ea typeface="+mn-ea"/>
                          <a:cs typeface="+mn-cs"/>
                        </a:rPr>
                        <a:t>Focusing students’ attention on the structure structure or essential features of mathematical ideas that appear, regardless of the representation.</a:t>
                      </a:r>
                    </a:p>
                    <a:p>
                      <a:pPr marL="231775" indent="-231775">
                        <a:lnSpc>
                          <a:spcPct val="90000"/>
                        </a:lnSpc>
                        <a:spcBef>
                          <a:spcPts val="800"/>
                        </a:spcBef>
                        <a:buFont typeface="Arial"/>
                        <a:buChar char="•"/>
                      </a:pPr>
                      <a:r>
                        <a:rPr lang="en-US" sz="1900" b="0" i="0" u="none" strike="noStrike" kern="1200" baseline="0" dirty="0" smtClean="0">
                          <a:solidFill>
                            <a:schemeClr val="dk1"/>
                          </a:solidFill>
                          <a:latin typeface="+mn-lt"/>
                          <a:ea typeface="+mn-ea"/>
                          <a:cs typeface="+mn-cs"/>
                        </a:rPr>
                        <a:t>Designing ways to elicit and assess students’ abilities to use representations meaningfully to solve problems.</a:t>
                      </a:r>
                      <a:endParaRPr lang="en-US" sz="1900" dirty="0"/>
                    </a:p>
                  </a:txBody>
                  <a:tcPr/>
                </a:tc>
                <a:tc>
                  <a:txBody>
                    <a:bodyPr/>
                    <a:lstStyle/>
                    <a:p>
                      <a:pPr marL="231775" indent="-231775">
                        <a:lnSpc>
                          <a:spcPct val="90000"/>
                        </a:lnSpc>
                        <a:spcBef>
                          <a:spcPts val="1200"/>
                        </a:spcBef>
                        <a:buFont typeface="Arial"/>
                        <a:buChar char="•"/>
                      </a:pPr>
                      <a:r>
                        <a:rPr lang="en-US" sz="1900" b="0" i="0" u="none" strike="noStrike" kern="1200" baseline="0" dirty="0" smtClean="0">
                          <a:solidFill>
                            <a:schemeClr val="dk1"/>
                          </a:solidFill>
                          <a:latin typeface="+mn-lt"/>
                          <a:ea typeface="+mn-ea"/>
                          <a:cs typeface="+mn-cs"/>
                        </a:rPr>
                        <a:t>Using multiple forms of representations to make sense of and understand mathematics.</a:t>
                      </a:r>
                    </a:p>
                    <a:p>
                      <a:pPr marL="231775" indent="-231775">
                        <a:lnSpc>
                          <a:spcPct val="90000"/>
                        </a:lnSpc>
                        <a:spcBef>
                          <a:spcPts val="1200"/>
                        </a:spcBef>
                        <a:buFont typeface="Arial"/>
                        <a:buChar char="•"/>
                      </a:pPr>
                      <a:r>
                        <a:rPr lang="en-US" sz="1900" b="0" i="0" u="none" strike="noStrike" kern="1200" baseline="0" dirty="0" smtClean="0">
                          <a:solidFill>
                            <a:schemeClr val="dk1"/>
                          </a:solidFill>
                          <a:latin typeface="+mn-lt"/>
                          <a:ea typeface="+mn-ea"/>
                          <a:cs typeface="+mn-cs"/>
                        </a:rPr>
                        <a:t>Describing and justifying their mathematical understanding and reasoning with drawings, diagrams, and other representations.</a:t>
                      </a:r>
                    </a:p>
                    <a:p>
                      <a:pPr marL="231775" indent="-231775">
                        <a:lnSpc>
                          <a:spcPct val="90000"/>
                        </a:lnSpc>
                        <a:spcBef>
                          <a:spcPts val="1200"/>
                        </a:spcBef>
                        <a:buFont typeface="Arial"/>
                        <a:buChar char="•"/>
                      </a:pPr>
                      <a:r>
                        <a:rPr lang="en-US" sz="1900" b="0" i="0" u="none" strike="noStrike" kern="1200" baseline="0" dirty="0" smtClean="0">
                          <a:solidFill>
                            <a:schemeClr val="dk1"/>
                          </a:solidFill>
                          <a:latin typeface="+mn-lt"/>
                          <a:ea typeface="+mn-ea"/>
                          <a:cs typeface="+mn-cs"/>
                        </a:rPr>
                        <a:t>Making choices about which forms of representations to use as tools for solving problems.</a:t>
                      </a:r>
                    </a:p>
                    <a:p>
                      <a:pPr marL="231775" indent="-231775">
                        <a:lnSpc>
                          <a:spcPct val="90000"/>
                        </a:lnSpc>
                        <a:spcBef>
                          <a:spcPts val="1200"/>
                        </a:spcBef>
                        <a:buFont typeface="Arial"/>
                        <a:buChar char="•"/>
                      </a:pPr>
                      <a:r>
                        <a:rPr lang="en-US" sz="1900" b="0" i="0" u="none" strike="noStrike" kern="1200" baseline="0" dirty="0" smtClean="0">
                          <a:solidFill>
                            <a:schemeClr val="dk1"/>
                          </a:solidFill>
                          <a:latin typeface="+mn-lt"/>
                          <a:ea typeface="+mn-ea"/>
                          <a:cs typeface="+mn-cs"/>
                        </a:rPr>
                        <a:t>Sketching diagrams to make sense of problem situations.</a:t>
                      </a:r>
                    </a:p>
                    <a:p>
                      <a:pPr marL="231775" indent="-231775">
                        <a:lnSpc>
                          <a:spcPct val="90000"/>
                        </a:lnSpc>
                        <a:spcBef>
                          <a:spcPts val="1200"/>
                        </a:spcBef>
                        <a:buFont typeface="Arial"/>
                        <a:buChar char="•"/>
                      </a:pPr>
                      <a:r>
                        <a:rPr lang="en-US" sz="1900" b="0" i="0" u="none" strike="noStrike" kern="1200" baseline="0" dirty="0" smtClean="0">
                          <a:solidFill>
                            <a:schemeClr val="dk1"/>
                          </a:solidFill>
                          <a:latin typeface="+mn-lt"/>
                          <a:ea typeface="+mn-ea"/>
                          <a:cs typeface="+mn-cs"/>
                        </a:rPr>
                        <a:t>Contextualizing mathematical ideas by connecting them to real-world situations.</a:t>
                      </a:r>
                    </a:p>
                    <a:p>
                      <a:pPr marL="231775" indent="-231775">
                        <a:lnSpc>
                          <a:spcPct val="90000"/>
                        </a:lnSpc>
                        <a:spcBef>
                          <a:spcPts val="1200"/>
                        </a:spcBef>
                        <a:buFont typeface="Arial"/>
                        <a:buChar char="•"/>
                      </a:pPr>
                      <a:r>
                        <a:rPr lang="en-US" sz="1900" b="0" i="0" u="none" strike="noStrike" kern="1200" baseline="0" dirty="0" smtClean="0">
                          <a:solidFill>
                            <a:schemeClr val="dk1"/>
                          </a:solidFill>
                          <a:latin typeface="+mn-lt"/>
                          <a:ea typeface="+mn-ea"/>
                          <a:cs typeface="+mn-cs"/>
                        </a:rPr>
                        <a:t>Considering the advantages or suitability of using various representations when solving problems.</a:t>
                      </a:r>
                      <a:endParaRPr lang="en-US" sz="1900" dirty="0"/>
                    </a:p>
                  </a:txBody>
                  <a:tcPr/>
                </a:tc>
              </a:tr>
            </a:tbl>
          </a:graphicData>
        </a:graphic>
      </p:graphicFrame>
    </p:spTree>
    <p:extLst>
      <p:ext uri="{BB962C8B-B14F-4D97-AF65-F5344CB8AC3E}">
        <p14:creationId xmlns:p14="http://schemas.microsoft.com/office/powerpoint/2010/main" val="1502946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8" y="140448"/>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noProof="0" dirty="0" smtClean="0">
                <a:ea typeface="Calibri"/>
                <a:cs typeface="Calibri"/>
              </a:rPr>
              <a:t>Overview of the Session</a:t>
            </a:r>
            <a:endParaRPr kumimoji="0" lang="en-US" sz="3200" b="1" i="0" u="none" strike="noStrike" kern="1200" cap="none" spc="0" normalizeH="0" baseline="0" noProof="0" dirty="0" smtClean="0">
              <a:ln>
                <a:noFill/>
              </a:ln>
              <a:effectLst/>
              <a:uLnTx/>
              <a:uFillTx/>
              <a:ea typeface="Calibri"/>
              <a:cs typeface="Calibri"/>
            </a:endParaRPr>
          </a:p>
        </p:txBody>
      </p:sp>
      <p:sp>
        <p:nvSpPr>
          <p:cNvPr id="6" name="Rectangle 3"/>
          <p:cNvSpPr txBox="1">
            <a:spLocks noChangeArrowheads="1"/>
          </p:cNvSpPr>
          <p:nvPr/>
        </p:nvSpPr>
        <p:spPr>
          <a:xfrm>
            <a:off x="1013370" y="1283448"/>
            <a:ext cx="7914439" cy="5027706"/>
          </a:xfrm>
          <a:prstGeom prst="rect">
            <a:avLst/>
          </a:prstGeom>
        </p:spPr>
        <p:txBody>
          <a:bodyPr vert="horz" lIns="91440" tIns="45720" rIns="91440" bIns="45720" rtlCol="0">
            <a:noAutofit/>
          </a:bodyPr>
          <a:lstStyle/>
          <a:p>
            <a:pPr marL="349250" indent="-349250">
              <a:spcAft>
                <a:spcPts val="2400"/>
              </a:spcAft>
              <a:buFont typeface="Arial"/>
              <a:buChar char="•"/>
            </a:pPr>
            <a:r>
              <a:rPr lang="en-US" sz="2800" dirty="0" smtClean="0">
                <a:latin typeface="Calibri"/>
                <a:cs typeface="Calibri"/>
              </a:rPr>
              <a:t>Solve </a:t>
            </a:r>
            <a:r>
              <a:rPr lang="en-US" sz="2800" dirty="0">
                <a:latin typeface="Calibri"/>
                <a:cs typeface="Calibri"/>
              </a:rPr>
              <a:t>and </a:t>
            </a:r>
            <a:r>
              <a:rPr lang="en-US" sz="2800" dirty="0" smtClean="0">
                <a:latin typeface="Calibri"/>
                <a:cs typeface="Calibri"/>
              </a:rPr>
              <a:t>discuss </a:t>
            </a:r>
            <a:r>
              <a:rPr lang="en-US" sz="2800" dirty="0">
                <a:latin typeface="Calibri"/>
                <a:cs typeface="Calibri"/>
              </a:rPr>
              <a:t>the </a:t>
            </a:r>
            <a:r>
              <a:rPr lang="en-US" sz="2800" dirty="0" smtClean="0">
                <a:latin typeface="Calibri"/>
                <a:cs typeface="Calibri"/>
              </a:rPr>
              <a:t>Donuts Task.  </a:t>
            </a:r>
            <a:endParaRPr lang="en-US" sz="2800" dirty="0">
              <a:latin typeface="Calibri"/>
              <a:cs typeface="Calibri"/>
            </a:endParaRPr>
          </a:p>
          <a:p>
            <a:pPr marL="349250" indent="-349250">
              <a:spcAft>
                <a:spcPts val="2400"/>
              </a:spcAft>
              <a:buFont typeface="Arial"/>
              <a:buChar char="•"/>
            </a:pPr>
            <a:r>
              <a:rPr lang="en-US" sz="2800" dirty="0" smtClean="0">
                <a:latin typeface="Calibri"/>
                <a:cs typeface="Calibri"/>
              </a:rPr>
              <a:t>Watch video clips of a Kindergarten class working on the Donuts Task.</a:t>
            </a:r>
          </a:p>
          <a:p>
            <a:pPr marL="349250" indent="-349250">
              <a:spcAft>
                <a:spcPts val="2400"/>
              </a:spcAft>
              <a:buFont typeface="Arial"/>
              <a:buChar char="•"/>
            </a:pPr>
            <a:r>
              <a:rPr lang="en-US" sz="2800" dirty="0" smtClean="0">
                <a:latin typeface="Calibri"/>
                <a:cs typeface="Calibri"/>
              </a:rPr>
              <a:t>Relate teacher and student actions in the video to the effective mathematics teaching practices.</a:t>
            </a:r>
            <a:endParaRPr lang="en-US" sz="2800" dirty="0">
              <a:latin typeface="Calibri"/>
              <a:cs typeface="Calibri"/>
            </a:endParaRPr>
          </a:p>
          <a:p>
            <a:pPr marL="349250" indent="-349250">
              <a:spcAft>
                <a:spcPts val="2400"/>
              </a:spcAft>
              <a:buFont typeface="Arial"/>
              <a:buChar char="•"/>
            </a:pPr>
            <a:r>
              <a:rPr lang="en-US" sz="2800" dirty="0" smtClean="0">
                <a:latin typeface="Calibri"/>
                <a:cs typeface="Calibri"/>
              </a:rPr>
              <a:t>Consider how you might apply specific mathematics teaching practices to your work. </a:t>
            </a:r>
            <a:endParaRPr lang="en-US" sz="2800" dirty="0">
              <a:latin typeface="Calibri"/>
              <a:cs typeface="Calibri"/>
            </a:endParaRPr>
          </a:p>
        </p:txBody>
      </p:sp>
    </p:spTree>
    <p:extLst>
      <p:ext uri="{BB962C8B-B14F-4D97-AF65-F5344CB8AC3E}">
        <p14:creationId xmlns:p14="http://schemas.microsoft.com/office/powerpoint/2010/main" val="40372521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chemeClr val="tx2">
              <a:lumMod val="50000"/>
            </a:schemeClr>
          </a:solidFill>
          <a:ln>
            <a:noFill/>
          </a:ln>
          <a:effectLst>
            <a:outerShdw blurRad="50800" dist="38100" dir="2700000">
              <a:srgbClr val="000000">
                <a:alpha val="43000"/>
              </a:srgbClr>
            </a:outerShdw>
          </a:effectLst>
        </p:spPr>
        <p:txBody>
          <a:bodyPr anchor="ctr">
            <a:noAutofit/>
          </a:bodyPr>
          <a:lstStyle/>
          <a:p>
            <a:pPr algn="ctr"/>
            <a:r>
              <a:rPr lang="en-US" sz="3600" dirty="0">
                <a:solidFill>
                  <a:srgbClr val="FFFFFF"/>
                </a:solidFill>
              </a:rPr>
              <a:t>Ms. </a:t>
            </a:r>
            <a:r>
              <a:rPr lang="en-US" sz="3600" dirty="0" smtClean="0">
                <a:solidFill>
                  <a:srgbClr val="FFFFFF"/>
                </a:solidFill>
              </a:rPr>
              <a:t>Smith’s</a:t>
            </a:r>
            <a:endParaRPr lang="en-US" sz="3600" dirty="0">
              <a:solidFill>
                <a:srgbClr val="FFFFFF"/>
              </a:solidFill>
            </a:endParaRPr>
          </a:p>
          <a:p>
            <a:pPr algn="ctr"/>
            <a:r>
              <a:rPr lang="en-US" sz="3600" dirty="0" smtClean="0">
                <a:solidFill>
                  <a:srgbClr val="FFFFFF"/>
                </a:solidFill>
                <a:cs typeface="Calibri"/>
              </a:rPr>
              <a:t>Kindergarten Classroom</a:t>
            </a:r>
            <a:endParaRPr lang="en-US" sz="3600" dirty="0">
              <a:solidFill>
                <a:srgbClr val="FFFFFF"/>
              </a:solidFill>
              <a:cs typeface="Calibri"/>
            </a:endParaRPr>
          </a:p>
        </p:txBody>
      </p:sp>
    </p:spTree>
    <p:extLst>
      <p:ext uri="{BB962C8B-B14F-4D97-AF65-F5344CB8AC3E}">
        <p14:creationId xmlns:p14="http://schemas.microsoft.com/office/powerpoint/2010/main" val="12160955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206500" y="182743"/>
            <a:ext cx="7505700" cy="5214757"/>
          </a:xfrm>
          <a:prstGeom prst="rect">
            <a:avLst/>
          </a:prstGeom>
        </p:spPr>
        <p:txBody>
          <a:bodyPr vert="horz" lIns="91440" tIns="45720" rIns="91440" bIns="45720" rtlCol="0" anchor="ctr">
            <a:noAutofit/>
          </a:bodyPr>
          <a:lstStyle/>
          <a:p>
            <a:pPr>
              <a:lnSpc>
                <a:spcPct val="120000"/>
              </a:lnSpc>
              <a:spcAft>
                <a:spcPts val="1200"/>
              </a:spcAft>
            </a:pPr>
            <a:r>
              <a:rPr lang="en-US" sz="3200" dirty="0">
                <a:solidFill>
                  <a:schemeClr val="accent6"/>
                </a:solidFill>
              </a:rPr>
              <a:t/>
            </a:r>
            <a:br>
              <a:rPr lang="en-US" sz="3200" dirty="0">
                <a:solidFill>
                  <a:schemeClr val="accent6"/>
                </a:solidFill>
              </a:rPr>
            </a:br>
            <a:endParaRPr lang="en-US" sz="3200" dirty="0">
              <a:ea typeface="ＭＳ Ｐゴシック" charset="-128"/>
              <a:cs typeface="ＭＳ Ｐゴシック" charset="-128"/>
            </a:endParaRPr>
          </a:p>
        </p:txBody>
      </p:sp>
      <p:sp>
        <p:nvSpPr>
          <p:cNvPr id="6" name="Rectangle 3"/>
          <p:cNvSpPr txBox="1">
            <a:spLocks noChangeArrowheads="1"/>
          </p:cNvSpPr>
          <p:nvPr/>
        </p:nvSpPr>
        <p:spPr>
          <a:xfrm>
            <a:off x="1020617" y="1335960"/>
            <a:ext cx="7997813" cy="4649790"/>
          </a:xfrm>
          <a:prstGeom prst="rect">
            <a:avLst/>
          </a:prstGeom>
        </p:spPr>
        <p:txBody>
          <a:bodyPr vert="horz" lIns="91440" tIns="45720" rIns="91440" bIns="45720" rtlCol="0">
            <a:noAutofit/>
          </a:bodyPr>
          <a:lstStyle/>
          <a:p>
            <a:pPr>
              <a:buSzPct val="110000"/>
              <a:tabLst>
                <a:tab pos="1255713" algn="l"/>
              </a:tabLst>
            </a:pPr>
            <a:r>
              <a:rPr lang="en-US" sz="2600" dirty="0" smtClean="0"/>
              <a:t>Teacher:	Amanda </a:t>
            </a:r>
            <a:r>
              <a:rPr lang="en-US" sz="2600" dirty="0"/>
              <a:t>Smith</a:t>
            </a:r>
          </a:p>
          <a:p>
            <a:pPr>
              <a:buSzPct val="110000"/>
              <a:tabLst>
                <a:tab pos="1255713" algn="l"/>
              </a:tabLst>
            </a:pPr>
            <a:r>
              <a:rPr lang="en-US" sz="2600" dirty="0"/>
              <a:t>Grade</a:t>
            </a:r>
            <a:r>
              <a:rPr lang="en-US" sz="2600" dirty="0" smtClean="0"/>
              <a:t>:	Kindergarten</a:t>
            </a:r>
            <a:endParaRPr lang="en-US" sz="2600" dirty="0"/>
          </a:p>
          <a:p>
            <a:pPr>
              <a:buSzPct val="110000"/>
              <a:tabLst>
                <a:tab pos="1255713" algn="l"/>
              </a:tabLst>
            </a:pPr>
            <a:r>
              <a:rPr lang="en-US" sz="2600" dirty="0"/>
              <a:t>School</a:t>
            </a:r>
            <a:r>
              <a:rPr lang="en-US" sz="2600" dirty="0" smtClean="0"/>
              <a:t>:	Sam </a:t>
            </a:r>
            <a:r>
              <a:rPr lang="en-US" sz="2600" dirty="0"/>
              <a:t>Houston Elementary School</a:t>
            </a:r>
          </a:p>
          <a:p>
            <a:pPr>
              <a:buSzPct val="110000"/>
              <a:tabLst>
                <a:tab pos="1255713" algn="l"/>
              </a:tabLst>
            </a:pPr>
            <a:r>
              <a:rPr lang="en-US" sz="2600" dirty="0"/>
              <a:t>District</a:t>
            </a:r>
            <a:r>
              <a:rPr lang="en-US" sz="2600" dirty="0" smtClean="0"/>
              <a:t>:	Lebanon </a:t>
            </a:r>
            <a:r>
              <a:rPr lang="en-US" sz="2600" dirty="0"/>
              <a:t>School </a:t>
            </a:r>
            <a:r>
              <a:rPr lang="en-US" sz="2600" dirty="0" smtClean="0"/>
              <a:t>District, Tennessee</a:t>
            </a:r>
            <a:endParaRPr lang="en-US" sz="2600" dirty="0"/>
          </a:p>
          <a:p>
            <a:pPr>
              <a:buSzPct val="110000"/>
              <a:tabLst>
                <a:tab pos="1255713" algn="l"/>
              </a:tabLst>
            </a:pPr>
            <a:r>
              <a:rPr lang="en-US" sz="2600" dirty="0"/>
              <a:t>Date</a:t>
            </a:r>
            <a:r>
              <a:rPr lang="en-US" sz="2600" dirty="0" smtClean="0"/>
              <a:t>:	April </a:t>
            </a:r>
            <a:r>
              <a:rPr lang="en-US" sz="2600" dirty="0"/>
              <a:t>10, </a:t>
            </a:r>
            <a:r>
              <a:rPr lang="en-US" sz="2600" dirty="0" smtClean="0"/>
              <a:t>2013</a:t>
            </a:r>
          </a:p>
          <a:p>
            <a:pPr>
              <a:buSzPct val="110000"/>
            </a:pPr>
            <a:endParaRPr lang="en-US" sz="1600" dirty="0"/>
          </a:p>
          <a:p>
            <a:pPr>
              <a:buSzPct val="110000"/>
            </a:pPr>
            <a:r>
              <a:rPr lang="en-US" sz="2600" dirty="0" smtClean="0"/>
              <a:t>The teacher poses a problem to the students. Students work with manipulatives to represent and solve the problem. The teacher circulates, asking students what they know and pressing students to tell her the number of chocolate and vanilla donuts. The teacher also works to help students understand the goals for their learning.  </a:t>
            </a:r>
            <a:endParaRPr lang="en-US" sz="2600" dirty="0"/>
          </a:p>
        </p:txBody>
      </p:sp>
      <p:sp>
        <p:nvSpPr>
          <p:cNvPr id="3" name="Rectangle 2"/>
          <p:cNvSpPr/>
          <p:nvPr/>
        </p:nvSpPr>
        <p:spPr>
          <a:xfrm>
            <a:off x="774700" y="939800"/>
            <a:ext cx="8208608" cy="492443"/>
          </a:xfrm>
          <a:prstGeom prst="rect">
            <a:avLst/>
          </a:prstGeom>
        </p:spPr>
        <p:txBody>
          <a:bodyPr wrap="square">
            <a:spAutoFit/>
          </a:bodyPr>
          <a:lstStyle/>
          <a:p>
            <a:pPr>
              <a:defRPr/>
            </a:pPr>
            <a:endParaRPr lang="en-US" sz="2600" dirty="0"/>
          </a:p>
        </p:txBody>
      </p:sp>
      <p:sp>
        <p:nvSpPr>
          <p:cNvPr id="7" name="Rectangle 6"/>
          <p:cNvSpPr/>
          <p:nvPr/>
        </p:nvSpPr>
        <p:spPr>
          <a:xfrm>
            <a:off x="1080931" y="186276"/>
            <a:ext cx="7937500" cy="1077218"/>
          </a:xfrm>
          <a:prstGeom prst="rect">
            <a:avLst/>
          </a:prstGeom>
        </p:spPr>
        <p:txBody>
          <a:bodyPr wrap="square">
            <a:spAutoFit/>
          </a:bodyPr>
          <a:lstStyle/>
          <a:p>
            <a:r>
              <a:rPr lang="en-US" sz="3200" b="1" dirty="0">
                <a:solidFill>
                  <a:srgbClr val="000000"/>
                </a:solidFill>
                <a:cs typeface="Calibri"/>
              </a:rPr>
              <a:t>The </a:t>
            </a:r>
            <a:r>
              <a:rPr lang="en-US" sz="3200" b="1" dirty="0" smtClean="0">
                <a:solidFill>
                  <a:srgbClr val="000000"/>
                </a:solidFill>
                <a:cs typeface="Calibri"/>
              </a:rPr>
              <a:t>Donuts Task </a:t>
            </a:r>
          </a:p>
          <a:p>
            <a:r>
              <a:rPr lang="en-US" sz="3200" b="1" dirty="0" smtClean="0">
                <a:solidFill>
                  <a:srgbClr val="000000"/>
                </a:solidFill>
                <a:cs typeface="Calibri"/>
              </a:rPr>
              <a:t>The Context of the Video Segment</a:t>
            </a:r>
            <a:r>
              <a:rPr lang="en-US" sz="3200" b="1" dirty="0" smtClean="0">
                <a:solidFill>
                  <a:srgbClr val="000000"/>
                </a:solidFill>
              </a:rPr>
              <a:t> </a:t>
            </a:r>
            <a:endParaRPr lang="en-US" sz="3200" b="1" dirty="0">
              <a:solidFill>
                <a:srgbClr val="000000"/>
              </a:solidFill>
            </a:endParaRPr>
          </a:p>
        </p:txBody>
      </p:sp>
      <p:pic>
        <p:nvPicPr>
          <p:cNvPr id="12" name="Picture 1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0931" y="6431456"/>
            <a:ext cx="1776807" cy="297208"/>
          </a:xfrm>
          <a:prstGeom prst="rect">
            <a:avLst/>
          </a:prstGeom>
        </p:spPr>
      </p:pic>
    </p:spTree>
    <p:extLst>
      <p:ext uri="{BB962C8B-B14F-4D97-AF65-F5344CB8AC3E}">
        <p14:creationId xmlns:p14="http://schemas.microsoft.com/office/powerpoint/2010/main" val="18252155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sp>
        <p:nvSpPr>
          <p:cNvPr id="3" name="Title 2"/>
          <p:cNvSpPr>
            <a:spLocks noGrp="1"/>
          </p:cNvSpPr>
          <p:nvPr>
            <p:ph type="title"/>
          </p:nvPr>
        </p:nvSpPr>
        <p:spPr>
          <a:xfrm>
            <a:off x="914400" y="120648"/>
            <a:ext cx="8229600" cy="1143000"/>
          </a:xfrm>
        </p:spPr>
        <p:txBody>
          <a:bodyPr>
            <a:noAutofit/>
          </a:bodyPr>
          <a:lstStyle/>
          <a:p>
            <a:r>
              <a:rPr lang="en-US" sz="3200" b="1" dirty="0" smtClean="0">
                <a:latin typeface="Calibri"/>
                <a:cs typeface="Calibri"/>
              </a:rPr>
              <a:t>Lens for Watching </a:t>
            </a:r>
            <a:br>
              <a:rPr lang="en-US" sz="3200" b="1" dirty="0" smtClean="0">
                <a:latin typeface="Calibri"/>
                <a:cs typeface="Calibri"/>
              </a:rPr>
            </a:br>
            <a:r>
              <a:rPr lang="en-US" sz="3200" b="1" dirty="0" smtClean="0">
                <a:latin typeface="Calibri"/>
                <a:cs typeface="Calibri"/>
              </a:rPr>
              <a:t>Video Clip 1</a:t>
            </a:r>
            <a:endParaRPr lang="en-US" sz="3200" b="1" dirty="0">
              <a:latin typeface="Calibri"/>
              <a:cs typeface="Calibri"/>
            </a:endParaRPr>
          </a:p>
        </p:txBody>
      </p:sp>
      <p:sp>
        <p:nvSpPr>
          <p:cNvPr id="8" name="Content Placeholder 7"/>
          <p:cNvSpPr>
            <a:spLocks noGrp="1"/>
          </p:cNvSpPr>
          <p:nvPr>
            <p:ph idx="1"/>
          </p:nvPr>
        </p:nvSpPr>
        <p:spPr>
          <a:xfrm>
            <a:off x="1080931" y="1547018"/>
            <a:ext cx="7968488" cy="4525963"/>
          </a:xfrm>
        </p:spPr>
        <p:txBody>
          <a:bodyPr>
            <a:normAutofit/>
          </a:bodyPr>
          <a:lstStyle/>
          <a:p>
            <a:pPr marL="0" indent="0">
              <a:spcAft>
                <a:spcPts val="1200"/>
              </a:spcAft>
              <a:buNone/>
            </a:pPr>
            <a:r>
              <a:rPr lang="en-US" sz="2800" dirty="0">
                <a:cs typeface="Calibri"/>
              </a:rPr>
              <a:t>As you watch the first </a:t>
            </a:r>
            <a:r>
              <a:rPr lang="en-US" sz="2800" dirty="0" smtClean="0">
                <a:cs typeface="Calibri"/>
              </a:rPr>
              <a:t>video clip, </a:t>
            </a:r>
            <a:r>
              <a:rPr lang="en-US" sz="2800" dirty="0">
                <a:cs typeface="Calibri"/>
              </a:rPr>
              <a:t>pay attention to the teacher and student indicators associated with these two </a:t>
            </a:r>
            <a:r>
              <a:rPr lang="en-US" sz="2800" i="1" dirty="0" smtClean="0">
                <a:cs typeface="Calibri"/>
              </a:rPr>
              <a:t>Effective Mathematics Teaching Practices</a:t>
            </a:r>
            <a:r>
              <a:rPr lang="en-US" sz="2800" dirty="0" smtClean="0">
                <a:cs typeface="Calibri"/>
              </a:rPr>
              <a:t>.</a:t>
            </a:r>
            <a:endParaRPr lang="en-US" sz="2800" dirty="0">
              <a:solidFill>
                <a:srgbClr val="003366"/>
              </a:solidFill>
              <a:cs typeface="Calibri"/>
            </a:endParaRPr>
          </a:p>
          <a:p>
            <a:pPr>
              <a:spcAft>
                <a:spcPts val="1200"/>
              </a:spcAft>
            </a:pPr>
            <a:r>
              <a:rPr lang="en-US" sz="2800" dirty="0" smtClean="0">
                <a:cs typeface="Calibri"/>
              </a:rPr>
              <a:t>Pose </a:t>
            </a:r>
            <a:r>
              <a:rPr lang="en-US" sz="2800" dirty="0">
                <a:cs typeface="Calibri"/>
              </a:rPr>
              <a:t>P</a:t>
            </a:r>
            <a:r>
              <a:rPr lang="en-US" sz="2800" dirty="0" smtClean="0">
                <a:cs typeface="Calibri"/>
              </a:rPr>
              <a:t>urposeful </a:t>
            </a:r>
            <a:r>
              <a:rPr lang="en-US" sz="2800" dirty="0">
                <a:cs typeface="Calibri"/>
              </a:rPr>
              <a:t>Q</a:t>
            </a:r>
            <a:r>
              <a:rPr lang="en-US" sz="2800" dirty="0" smtClean="0">
                <a:cs typeface="Calibri"/>
              </a:rPr>
              <a:t>uestioning  </a:t>
            </a:r>
            <a:endParaRPr lang="en-US" sz="2800" dirty="0">
              <a:cs typeface="Calibri"/>
            </a:endParaRPr>
          </a:p>
          <a:p>
            <a:pPr>
              <a:spcAft>
                <a:spcPts val="1200"/>
              </a:spcAft>
            </a:pPr>
            <a:r>
              <a:rPr lang="en-US" sz="2800" dirty="0" smtClean="0">
                <a:cs typeface="Calibri"/>
              </a:rPr>
              <a:t>Use and Connect </a:t>
            </a:r>
            <a:r>
              <a:rPr lang="en-US" sz="2800" dirty="0">
                <a:cs typeface="Calibri"/>
              </a:rPr>
              <a:t>M</a:t>
            </a:r>
            <a:r>
              <a:rPr lang="en-US" sz="2800" dirty="0" smtClean="0">
                <a:cs typeface="Calibri"/>
              </a:rPr>
              <a:t>athematical Representations</a:t>
            </a:r>
            <a:endParaRPr lang="en-US" sz="2800" dirty="0">
              <a:cs typeface="Calibri"/>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0931" y="6431456"/>
            <a:ext cx="1776807" cy="297208"/>
          </a:xfrm>
          <a:prstGeom prst="rect">
            <a:avLst/>
          </a:prstGeom>
        </p:spPr>
      </p:pic>
    </p:spTree>
    <p:extLst>
      <p:ext uri="{BB962C8B-B14F-4D97-AF65-F5344CB8AC3E}">
        <p14:creationId xmlns:p14="http://schemas.microsoft.com/office/powerpoint/2010/main" val="29259401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sp>
        <p:nvSpPr>
          <p:cNvPr id="3" name="Title 2"/>
          <p:cNvSpPr>
            <a:spLocks noGrp="1"/>
          </p:cNvSpPr>
          <p:nvPr>
            <p:ph type="title"/>
          </p:nvPr>
        </p:nvSpPr>
        <p:spPr>
          <a:xfrm>
            <a:off x="914400" y="120648"/>
            <a:ext cx="8229600" cy="1143000"/>
          </a:xfrm>
        </p:spPr>
        <p:txBody>
          <a:bodyPr>
            <a:noAutofit/>
          </a:bodyPr>
          <a:lstStyle/>
          <a:p>
            <a:r>
              <a:rPr lang="en-US" b="1" dirty="0" smtClean="0">
                <a:latin typeface="Calibri"/>
                <a:cs typeface="Calibri"/>
              </a:rPr>
              <a:t>Teacher and Student Actions</a:t>
            </a:r>
            <a:endParaRPr lang="en-US" sz="3200" b="1" dirty="0">
              <a:latin typeface="Calibri"/>
              <a:cs typeface="Calibri"/>
            </a:endParaRPr>
          </a:p>
        </p:txBody>
      </p:sp>
      <p:sp>
        <p:nvSpPr>
          <p:cNvPr id="8" name="Content Placeholder 7"/>
          <p:cNvSpPr>
            <a:spLocks noGrp="1"/>
          </p:cNvSpPr>
          <p:nvPr>
            <p:ph idx="1"/>
          </p:nvPr>
        </p:nvSpPr>
        <p:spPr>
          <a:xfrm>
            <a:off x="1080931" y="1263648"/>
            <a:ext cx="7968488" cy="4809333"/>
          </a:xfrm>
        </p:spPr>
        <p:txBody>
          <a:bodyPr>
            <a:normAutofit/>
          </a:bodyPr>
          <a:lstStyle/>
          <a:p>
            <a:r>
              <a:rPr lang="en-US" dirty="0" smtClean="0"/>
              <a:t>Review your assigned list of teacher or student actions from </a:t>
            </a:r>
            <a:r>
              <a:rPr lang="en-US" i="1" dirty="0" smtClean="0"/>
              <a:t>Principles to Actions</a:t>
            </a:r>
            <a:r>
              <a:rPr lang="en-US" dirty="0" smtClean="0"/>
              <a:t>.</a:t>
            </a:r>
          </a:p>
          <a:p>
            <a:r>
              <a:rPr lang="en-US" dirty="0" smtClean="0"/>
              <a:t>Identify actions from </a:t>
            </a:r>
            <a:r>
              <a:rPr lang="en-US" dirty="0"/>
              <a:t>the list </a:t>
            </a:r>
            <a:r>
              <a:rPr lang="en-US" dirty="0" smtClean="0"/>
              <a:t>that you observed in the video. </a:t>
            </a:r>
          </a:p>
          <a:p>
            <a:r>
              <a:rPr lang="en-US" dirty="0" smtClean="0"/>
              <a:t>Identify the </a:t>
            </a:r>
            <a:r>
              <a:rPr lang="en-US" dirty="0"/>
              <a:t>line </a:t>
            </a:r>
            <a:r>
              <a:rPr lang="en-US" dirty="0" smtClean="0"/>
              <a:t>numbers </a:t>
            </a:r>
            <a:r>
              <a:rPr lang="en-US" dirty="0"/>
              <a:t>from the transcript that </a:t>
            </a:r>
            <a:r>
              <a:rPr lang="en-US" dirty="0" smtClean="0"/>
              <a:t>indicate or point </a:t>
            </a:r>
            <a:r>
              <a:rPr lang="en-US" dirty="0"/>
              <a:t>to </a:t>
            </a:r>
            <a:r>
              <a:rPr lang="en-US" dirty="0" smtClean="0"/>
              <a:t>evidence of specific actions. </a:t>
            </a:r>
          </a:p>
          <a:p>
            <a:r>
              <a:rPr lang="en-US" dirty="0" smtClean="0"/>
              <a:t>Be prepared to summarize </a:t>
            </a:r>
            <a:r>
              <a:rPr lang="en-US" dirty="0"/>
              <a:t>the teacher or student </a:t>
            </a:r>
            <a:r>
              <a:rPr lang="en-US" dirty="0" smtClean="0"/>
              <a:t>actions related to the two teaching practices.</a:t>
            </a:r>
            <a:endParaRPr lang="en-US" sz="2800" i="1" dirty="0" smtClean="0">
              <a:cs typeface="Calibri"/>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0931" y="6431456"/>
            <a:ext cx="1776807" cy="297208"/>
          </a:xfrm>
          <a:prstGeom prst="rect">
            <a:avLst/>
          </a:prstGeom>
        </p:spPr>
      </p:pic>
    </p:spTree>
    <p:extLst>
      <p:ext uri="{BB962C8B-B14F-4D97-AF65-F5344CB8AC3E}">
        <p14:creationId xmlns:p14="http://schemas.microsoft.com/office/powerpoint/2010/main" val="10424902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182743"/>
            <a:ext cx="8255001" cy="579257"/>
          </a:xfrm>
          <a:prstGeom prst="rect">
            <a:avLst/>
          </a:prstGeom>
        </p:spPr>
        <p:txBody>
          <a:bodyPr vert="horz" lIns="91440" tIns="45720" rIns="91440" bIns="45720" rtlCol="0" anchor="ctr">
            <a:noAutofit/>
          </a:bodyPr>
          <a:lstStyle/>
          <a:p>
            <a:pPr lvl="0" algn="ctr">
              <a:spcBef>
                <a:spcPct val="0"/>
              </a:spcBef>
              <a:defRPr/>
            </a:pPr>
            <a:r>
              <a:rPr lang="en-US" sz="3200" b="1" dirty="0" smtClean="0">
                <a:latin typeface="Calibri"/>
                <a:cs typeface="Calibri"/>
              </a:rPr>
              <a:t>Use and Connect </a:t>
            </a:r>
          </a:p>
          <a:p>
            <a:pPr lvl="0" algn="ctr">
              <a:spcBef>
                <a:spcPct val="0"/>
              </a:spcBef>
              <a:defRPr/>
            </a:pPr>
            <a:r>
              <a:rPr lang="en-US" sz="3200" b="1" dirty="0" smtClean="0">
                <a:latin typeface="Calibri"/>
                <a:cs typeface="Calibri"/>
              </a:rPr>
              <a:t>Mathematical Representations</a:t>
            </a:r>
            <a:endParaRPr lang="en-US" sz="3200" b="1" dirty="0" smtClean="0">
              <a:latin typeface="Calibri"/>
              <a:ea typeface="Calibri"/>
              <a:cs typeface="Calibri"/>
            </a:endParaRPr>
          </a:p>
        </p:txBody>
      </p:sp>
      <p:pic>
        <p:nvPicPr>
          <p:cNvPr id="3" name="Picture 2" descr="RepresentationModes-Redrawn-dh.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49429" y="1268410"/>
            <a:ext cx="6090775" cy="4298126"/>
          </a:xfrm>
          <a:prstGeom prst="rect">
            <a:avLst/>
          </a:prstGeom>
        </p:spPr>
      </p:pic>
    </p:spTree>
    <p:extLst>
      <p:ext uri="{BB962C8B-B14F-4D97-AF65-F5344CB8AC3E}">
        <p14:creationId xmlns:p14="http://schemas.microsoft.com/office/powerpoint/2010/main" val="313897631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319177"/>
            <a:ext cx="8255001" cy="949233"/>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noProof="0" dirty="0" smtClean="0">
                <a:latin typeface="Calibri"/>
                <a:ea typeface="Calibri"/>
                <a:cs typeface="Calibri"/>
              </a:rPr>
              <a:t>Video Clip 2</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noProof="0" dirty="0" smtClean="0">
                <a:latin typeface="Calibri"/>
                <a:ea typeface="Calibri"/>
                <a:cs typeface="Calibri"/>
              </a:rPr>
              <a:t>The Donuts Task Extension</a:t>
            </a:r>
            <a:endParaRPr kumimoji="0" lang="en-US" sz="3200" b="1" i="0" u="none" strike="noStrike" kern="1200" cap="none" spc="0" normalizeH="0" baseline="0" noProof="0" dirty="0" smtClean="0">
              <a:ln>
                <a:noFill/>
              </a:ln>
              <a:effectLst/>
              <a:uLnTx/>
              <a:uFillTx/>
              <a:latin typeface="Calibri"/>
              <a:ea typeface="Calibri"/>
              <a:cs typeface="Calibri"/>
            </a:endParaRPr>
          </a:p>
        </p:txBody>
      </p:sp>
      <p:sp>
        <p:nvSpPr>
          <p:cNvPr id="6" name="Rectangle 3"/>
          <p:cNvSpPr txBox="1">
            <a:spLocks noChangeArrowheads="1"/>
          </p:cNvSpPr>
          <p:nvPr/>
        </p:nvSpPr>
        <p:spPr>
          <a:xfrm>
            <a:off x="1206500" y="1445566"/>
            <a:ext cx="7778738" cy="4472633"/>
          </a:xfrm>
          <a:prstGeom prst="rect">
            <a:avLst/>
          </a:prstGeom>
        </p:spPr>
        <p:txBody>
          <a:bodyPr vert="horz" lIns="91440" tIns="45720" rIns="91440" bIns="45720" rtlCol="0">
            <a:noAutofit/>
          </a:bodyPr>
          <a:lstStyle/>
          <a:p>
            <a:r>
              <a:rPr lang="en-US" sz="2800" dirty="0" smtClean="0"/>
              <a:t>Tamika </a:t>
            </a:r>
            <a:r>
              <a:rPr lang="en-US" sz="2800" dirty="0"/>
              <a:t>changes her mind and she gets 3 chocolate, 2 </a:t>
            </a:r>
            <a:r>
              <a:rPr lang="en-US" sz="2800" dirty="0" smtClean="0"/>
              <a:t>vanilla, </a:t>
            </a:r>
            <a:r>
              <a:rPr lang="en-US" sz="2800" dirty="0"/>
              <a:t>and 2 sprinkle donuts. Draw a picture and write an equation to show Tamika’s donuts.</a:t>
            </a:r>
          </a:p>
          <a:p>
            <a:r>
              <a:rPr lang="en-US" sz="2800" dirty="0"/>
              <a:t>  </a:t>
            </a:r>
            <a:endParaRPr lang="en-US" sz="2800" dirty="0" smtClean="0"/>
          </a:p>
          <a:p>
            <a:r>
              <a:rPr lang="en-US" sz="2800" dirty="0" smtClean="0"/>
              <a:t>Tamika </a:t>
            </a:r>
            <a:r>
              <a:rPr lang="en-US" sz="2800" dirty="0"/>
              <a:t>claims that she has more donuts </a:t>
            </a:r>
            <a:r>
              <a:rPr lang="en-US" sz="2800" dirty="0" smtClean="0"/>
              <a:t>than Dion </a:t>
            </a:r>
            <a:r>
              <a:rPr lang="en-US" sz="2800" dirty="0"/>
              <a:t>because she has three kinds of donuts. What do you think about Tamika’s claim? </a:t>
            </a:r>
            <a:r>
              <a:rPr lang="en-US" sz="2800" dirty="0" smtClean="0"/>
              <a:t>Who </a:t>
            </a:r>
            <a:r>
              <a:rPr lang="en-US" sz="2800" dirty="0"/>
              <a:t>has more donuts and how do you know?</a:t>
            </a:r>
          </a:p>
          <a:p>
            <a:pPr marL="114300" indent="0" algn="just">
              <a:buNone/>
            </a:pPr>
            <a:endParaRPr lang="en-US" sz="2800" b="1" dirty="0">
              <a:solidFill>
                <a:schemeClr val="tx2"/>
              </a:solidFill>
              <a:latin typeface="Calibri"/>
              <a:ea typeface="Calibri"/>
              <a:cs typeface="Calibri"/>
            </a:endParaRPr>
          </a:p>
          <a:p>
            <a:endParaRPr lang="en-US" sz="2800" dirty="0"/>
          </a:p>
        </p:txBody>
      </p:sp>
    </p:spTree>
    <p:extLst>
      <p:ext uri="{BB962C8B-B14F-4D97-AF65-F5344CB8AC3E}">
        <p14:creationId xmlns:p14="http://schemas.microsoft.com/office/powerpoint/2010/main" val="42272430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sp>
        <p:nvSpPr>
          <p:cNvPr id="3" name="Title 2"/>
          <p:cNvSpPr>
            <a:spLocks noGrp="1"/>
          </p:cNvSpPr>
          <p:nvPr>
            <p:ph type="title"/>
          </p:nvPr>
        </p:nvSpPr>
        <p:spPr>
          <a:xfrm>
            <a:off x="914400" y="120648"/>
            <a:ext cx="8229600" cy="1143000"/>
          </a:xfrm>
        </p:spPr>
        <p:txBody>
          <a:bodyPr>
            <a:noAutofit/>
          </a:bodyPr>
          <a:lstStyle/>
          <a:p>
            <a:r>
              <a:rPr lang="en-US" sz="3200" b="1" dirty="0" smtClean="0">
                <a:latin typeface="Calibri"/>
                <a:cs typeface="Calibri"/>
              </a:rPr>
              <a:t>Lens for Watching</a:t>
            </a:r>
            <a:br>
              <a:rPr lang="en-US" sz="3200" b="1" dirty="0" smtClean="0">
                <a:latin typeface="Calibri"/>
                <a:cs typeface="Calibri"/>
              </a:rPr>
            </a:br>
            <a:r>
              <a:rPr lang="en-US" sz="3200" b="1" dirty="0" smtClean="0">
                <a:latin typeface="Calibri"/>
                <a:cs typeface="Calibri"/>
              </a:rPr>
              <a:t>Video Clip 2</a:t>
            </a:r>
            <a:endParaRPr lang="en-US" sz="3200" b="1" dirty="0">
              <a:latin typeface="Calibri"/>
              <a:cs typeface="Calibri"/>
            </a:endParaRPr>
          </a:p>
        </p:txBody>
      </p:sp>
      <p:sp>
        <p:nvSpPr>
          <p:cNvPr id="8" name="Content Placeholder 7"/>
          <p:cNvSpPr>
            <a:spLocks noGrp="1"/>
          </p:cNvSpPr>
          <p:nvPr>
            <p:ph idx="1"/>
          </p:nvPr>
        </p:nvSpPr>
        <p:spPr>
          <a:xfrm>
            <a:off x="1256582" y="1674821"/>
            <a:ext cx="7887418" cy="4525963"/>
          </a:xfrm>
        </p:spPr>
        <p:txBody>
          <a:bodyPr>
            <a:normAutofit/>
          </a:bodyPr>
          <a:lstStyle/>
          <a:p>
            <a:pPr marL="0" indent="0">
              <a:spcAft>
                <a:spcPts val="1200"/>
              </a:spcAft>
              <a:buNone/>
            </a:pPr>
            <a:r>
              <a:rPr lang="en-US" sz="2800" dirty="0">
                <a:cs typeface="Calibri"/>
              </a:rPr>
              <a:t>As you </a:t>
            </a:r>
            <a:r>
              <a:rPr lang="en-US" sz="2800" dirty="0" smtClean="0">
                <a:cs typeface="Calibri"/>
              </a:rPr>
              <a:t>watch the second video clip of the students engaged with the extension problems</a:t>
            </a:r>
            <a:r>
              <a:rPr lang="en-US" dirty="0" smtClean="0">
                <a:cs typeface="Calibri"/>
              </a:rPr>
              <a:t>, </a:t>
            </a:r>
            <a:r>
              <a:rPr lang="en-US" sz="2800" dirty="0" smtClean="0">
                <a:cs typeface="Calibri"/>
              </a:rPr>
              <a:t>pay </a:t>
            </a:r>
            <a:r>
              <a:rPr lang="en-US" sz="2800" dirty="0">
                <a:cs typeface="Calibri"/>
              </a:rPr>
              <a:t>attention to </a:t>
            </a:r>
            <a:r>
              <a:rPr lang="en-US" sz="2800" dirty="0" smtClean="0">
                <a:cs typeface="Calibri"/>
              </a:rPr>
              <a:t>the teacher and student indicators related to:</a:t>
            </a:r>
          </a:p>
          <a:p>
            <a:pPr>
              <a:spcAft>
                <a:spcPts val="1200"/>
              </a:spcAft>
            </a:pPr>
            <a:r>
              <a:rPr lang="en-US" dirty="0">
                <a:cs typeface="Calibri"/>
              </a:rPr>
              <a:t>Pose Purposeful Questioning  </a:t>
            </a:r>
          </a:p>
          <a:p>
            <a:pPr>
              <a:spcAft>
                <a:spcPts val="1200"/>
              </a:spcAft>
            </a:pPr>
            <a:r>
              <a:rPr lang="en-US" dirty="0">
                <a:cs typeface="Calibri"/>
              </a:rPr>
              <a:t>Use and Connect Mathematical Representations</a:t>
            </a:r>
            <a:endParaRPr lang="en-US" sz="2800" dirty="0" smtClean="0">
              <a:cs typeface="Calibri"/>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0931" y="6431456"/>
            <a:ext cx="1776807" cy="297208"/>
          </a:xfrm>
          <a:prstGeom prst="rect">
            <a:avLst/>
          </a:prstGeom>
        </p:spPr>
      </p:pic>
    </p:spTree>
    <p:extLst>
      <p:ext uri="{BB962C8B-B14F-4D97-AF65-F5344CB8AC3E}">
        <p14:creationId xmlns:p14="http://schemas.microsoft.com/office/powerpoint/2010/main" val="4592291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107954" y="162121"/>
            <a:ext cx="7877284" cy="1148346"/>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0000"/>
                </a:solidFill>
                <a:latin typeface="Calibri"/>
                <a:ea typeface="Calibri"/>
                <a:cs typeface="Calibri"/>
              </a:rPr>
              <a:t>Revisiting Ms. Smith’s </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0000"/>
                </a:solidFill>
                <a:latin typeface="Calibri"/>
                <a:ea typeface="Calibri"/>
                <a:cs typeface="Calibri"/>
              </a:rPr>
              <a:t>Mathematics Learning Goals</a:t>
            </a:r>
            <a:endParaRPr kumimoji="0" lang="en-US" sz="3200" b="1" i="0" u="none" strike="noStrike" kern="1200" cap="none" spc="0" normalizeH="0" baseline="0" noProof="0" dirty="0" smtClean="0">
              <a:ln>
                <a:noFill/>
              </a:ln>
              <a:solidFill>
                <a:srgbClr val="000000"/>
              </a:solidFill>
              <a:effectLst/>
              <a:uLnTx/>
              <a:uFillTx/>
              <a:latin typeface="Calibri"/>
              <a:ea typeface="Calibri"/>
              <a:cs typeface="Calibri"/>
            </a:endParaRPr>
          </a:p>
        </p:txBody>
      </p:sp>
      <p:sp>
        <p:nvSpPr>
          <p:cNvPr id="6" name="Rectangle 3"/>
          <p:cNvSpPr txBox="1">
            <a:spLocks noChangeArrowheads="1"/>
          </p:cNvSpPr>
          <p:nvPr/>
        </p:nvSpPr>
        <p:spPr>
          <a:xfrm>
            <a:off x="1107954" y="1432058"/>
            <a:ext cx="7877284" cy="4486142"/>
          </a:xfrm>
          <a:prstGeom prst="rect">
            <a:avLst/>
          </a:prstGeom>
        </p:spPr>
        <p:txBody>
          <a:bodyPr vert="horz" lIns="91440" tIns="45720" rIns="91440" bIns="45720" rtlCol="0">
            <a:noAutofit/>
          </a:bodyPr>
          <a:lstStyle/>
          <a:p>
            <a:pPr>
              <a:spcAft>
                <a:spcPts val="1200"/>
              </a:spcAft>
            </a:pPr>
            <a:r>
              <a:rPr lang="en-US" sz="2800" dirty="0" smtClean="0">
                <a:solidFill>
                  <a:srgbClr val="000000"/>
                </a:solidFill>
              </a:rPr>
              <a:t>Students will understand that</a:t>
            </a:r>
            <a:r>
              <a:rPr lang="en-US" sz="2800" dirty="0">
                <a:solidFill>
                  <a:srgbClr val="000000"/>
                </a:solidFill>
              </a:rPr>
              <a:t>:</a:t>
            </a:r>
            <a:endParaRPr lang="en-US" sz="2800" dirty="0">
              <a:solidFill>
                <a:srgbClr val="000000"/>
              </a:solidFill>
              <a:ea typeface="Calibri"/>
              <a:cs typeface="Calibri"/>
            </a:endParaRPr>
          </a:p>
          <a:p>
            <a:pPr marL="458788" indent="-296863">
              <a:spcAft>
                <a:spcPts val="1200"/>
              </a:spcAft>
              <a:buFont typeface="Arial"/>
              <a:buChar char="•"/>
            </a:pPr>
            <a:r>
              <a:rPr lang="en-US" sz="2800" dirty="0">
                <a:solidFill>
                  <a:srgbClr val="000000"/>
                </a:solidFill>
              </a:rPr>
              <a:t>t</a:t>
            </a:r>
            <a:r>
              <a:rPr lang="en-US" sz="2800" dirty="0" smtClean="0">
                <a:solidFill>
                  <a:srgbClr val="000000"/>
                </a:solidFill>
              </a:rPr>
              <a:t>he sum of two or more sets can be combined in many different ways (counting, counting on, or the use of known facts);</a:t>
            </a:r>
          </a:p>
          <a:p>
            <a:pPr marL="458788" indent="-296863">
              <a:spcAft>
                <a:spcPts val="1200"/>
              </a:spcAft>
              <a:buFont typeface="Arial"/>
              <a:buChar char="•"/>
            </a:pPr>
            <a:r>
              <a:rPr lang="en-US" sz="2800" dirty="0" smtClean="0">
                <a:solidFill>
                  <a:srgbClr val="000000"/>
                </a:solidFill>
              </a:rPr>
              <a:t>two addition expressions can have the same sum although the addends appear in a different order (the commutative property of addition); and</a:t>
            </a:r>
            <a:endParaRPr lang="en-US" sz="2800" dirty="0">
              <a:solidFill>
                <a:srgbClr val="000000"/>
              </a:solidFill>
            </a:endParaRPr>
          </a:p>
          <a:p>
            <a:pPr marL="458788" indent="-296863">
              <a:spcAft>
                <a:spcPts val="1200"/>
              </a:spcAft>
              <a:buFont typeface="Arial"/>
              <a:buChar char="•"/>
            </a:pPr>
            <a:r>
              <a:rPr lang="en-US" sz="2800" dirty="0" smtClean="0">
                <a:solidFill>
                  <a:srgbClr val="000000"/>
                </a:solidFill>
              </a:rPr>
              <a:t>more sets of smaller amounts can still add up to the same amount as fewer sets with more items.  </a:t>
            </a:r>
            <a:endParaRPr lang="en-US" sz="2800" dirty="0">
              <a:solidFill>
                <a:srgbClr val="000000"/>
              </a:solidFill>
            </a:endParaRPr>
          </a:p>
        </p:txBody>
      </p:sp>
    </p:spTree>
    <p:extLst>
      <p:ext uri="{BB962C8B-B14F-4D97-AF65-F5344CB8AC3E}">
        <p14:creationId xmlns:p14="http://schemas.microsoft.com/office/powerpoint/2010/main" val="18166512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chemeClr val="tx2">
              <a:lumMod val="50000"/>
            </a:schemeClr>
          </a:solidFill>
          <a:ln>
            <a:noFill/>
          </a:ln>
          <a:effectLst>
            <a:outerShdw blurRad="50800" dist="38100" dir="2700000">
              <a:srgbClr val="000000">
                <a:alpha val="43000"/>
              </a:srgbClr>
            </a:outerShdw>
          </a:effectLst>
        </p:spPr>
        <p:txBody>
          <a:bodyPr anchor="ctr">
            <a:noAutofit/>
          </a:bodyPr>
          <a:lstStyle/>
          <a:p>
            <a:pPr algn="ctr"/>
            <a:r>
              <a:rPr lang="en-US" sz="3600" dirty="0" smtClean="0">
                <a:solidFill>
                  <a:srgbClr val="FFFFFF"/>
                </a:solidFill>
              </a:rPr>
              <a:t>Applying Ideas to </a:t>
            </a:r>
            <a:br>
              <a:rPr lang="en-US" sz="3600" dirty="0" smtClean="0">
                <a:solidFill>
                  <a:srgbClr val="FFFFFF"/>
                </a:solidFill>
              </a:rPr>
            </a:br>
            <a:r>
              <a:rPr lang="en-US" sz="3600" dirty="0" smtClean="0">
                <a:solidFill>
                  <a:srgbClr val="FFFFFF"/>
                </a:solidFill>
              </a:rPr>
              <a:t>Your Own Classrooms </a:t>
            </a:r>
            <a:endParaRPr lang="en-US" sz="3600" dirty="0">
              <a:solidFill>
                <a:srgbClr val="FFFFFF"/>
              </a:solidFill>
              <a:cs typeface="Calibri"/>
            </a:endParaRPr>
          </a:p>
        </p:txBody>
      </p:sp>
    </p:spTree>
    <p:extLst>
      <p:ext uri="{BB962C8B-B14F-4D97-AF65-F5344CB8AC3E}">
        <p14:creationId xmlns:p14="http://schemas.microsoft.com/office/powerpoint/2010/main" val="429228844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00915" y="805234"/>
            <a:ext cx="7480911" cy="4857754"/>
          </a:xfrm>
        </p:spPr>
        <p:txBody>
          <a:bodyPr>
            <a:noAutofit/>
          </a:bodyPr>
          <a:lstStyle/>
          <a:p>
            <a:pPr marL="0" indent="0" algn="ctr">
              <a:buNone/>
            </a:pPr>
            <a:endParaRPr lang="en-US" sz="3200" b="1" dirty="0" smtClean="0">
              <a:latin typeface="Verdana"/>
              <a:ea typeface="Verdana" pitchFamily="34" charset="0"/>
              <a:cs typeface="Verdana"/>
            </a:endParaRPr>
          </a:p>
          <a:p>
            <a:pPr marL="0" indent="0" algn="ctr">
              <a:buNone/>
            </a:pPr>
            <a:r>
              <a:rPr lang="en-US" sz="3200" dirty="0" smtClean="0">
                <a:ea typeface="Verdana" pitchFamily="34" charset="0"/>
                <a:cs typeface="Verdana"/>
              </a:rPr>
              <a:t>As you reflect on the </a:t>
            </a:r>
            <a:br>
              <a:rPr lang="en-US" sz="3200" dirty="0" smtClean="0">
                <a:ea typeface="Verdana" pitchFamily="34" charset="0"/>
                <a:cs typeface="Verdana"/>
              </a:rPr>
            </a:br>
            <a:r>
              <a:rPr lang="en-US" sz="3200" i="1" dirty="0" smtClean="0">
                <a:ea typeface="Verdana" pitchFamily="34" charset="0"/>
                <a:cs typeface="Verdana"/>
              </a:rPr>
              <a:t>Effective Mathematics Teaching Practices </a:t>
            </a:r>
            <a:r>
              <a:rPr lang="en-US" sz="3200" dirty="0" smtClean="0">
                <a:ea typeface="Verdana" pitchFamily="34" charset="0"/>
                <a:cs typeface="Verdana"/>
              </a:rPr>
              <a:t>examined in this session, how might </a:t>
            </a:r>
            <a:br>
              <a:rPr lang="en-US" sz="3200" dirty="0" smtClean="0">
                <a:ea typeface="Verdana" pitchFamily="34" charset="0"/>
                <a:cs typeface="Verdana"/>
              </a:rPr>
            </a:br>
            <a:r>
              <a:rPr lang="en-US" sz="3200" dirty="0" smtClean="0">
                <a:ea typeface="Verdana" pitchFamily="34" charset="0"/>
                <a:cs typeface="Verdana"/>
              </a:rPr>
              <a:t>these ideas apply to your own </a:t>
            </a:r>
            <a:br>
              <a:rPr lang="en-US" sz="3200" dirty="0" smtClean="0">
                <a:ea typeface="Verdana" pitchFamily="34" charset="0"/>
                <a:cs typeface="Verdana"/>
              </a:rPr>
            </a:br>
            <a:r>
              <a:rPr lang="en-US" sz="3200" dirty="0" smtClean="0">
                <a:ea typeface="Verdana" pitchFamily="34" charset="0"/>
                <a:cs typeface="Verdana"/>
              </a:rPr>
              <a:t>classroom instruction?</a:t>
            </a:r>
            <a:endParaRPr lang="en-US" sz="3200" dirty="0"/>
          </a:p>
        </p:txBody>
      </p:sp>
    </p:spTree>
    <p:extLst>
      <p:ext uri="{BB962C8B-B14F-4D97-AF65-F5344CB8AC3E}">
        <p14:creationId xmlns:p14="http://schemas.microsoft.com/office/powerpoint/2010/main" val="427855155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060824" y="182743"/>
            <a:ext cx="8083176"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0000"/>
                </a:solidFill>
                <a:latin typeface="+mj-lt"/>
                <a:cs typeface="Verdana"/>
              </a:rPr>
              <a:t>Teaching and Learning Principle</a:t>
            </a:r>
            <a:endParaRPr lang="en-US" sz="3200" b="1" dirty="0" smtClean="0">
              <a:solidFill>
                <a:srgbClr val="000000"/>
              </a:solidFill>
              <a:latin typeface="+mj-lt"/>
              <a:ea typeface="Verdana" pitchFamily="34" charset="0"/>
              <a:cs typeface="Verdana"/>
            </a:endParaRPr>
          </a:p>
        </p:txBody>
      </p:sp>
      <p:sp>
        <p:nvSpPr>
          <p:cNvPr id="6" name="Rectangle 3"/>
          <p:cNvSpPr txBox="1">
            <a:spLocks noChangeArrowheads="1"/>
          </p:cNvSpPr>
          <p:nvPr/>
        </p:nvSpPr>
        <p:spPr>
          <a:xfrm>
            <a:off x="1060824" y="1460119"/>
            <a:ext cx="7908658" cy="4191000"/>
          </a:xfrm>
          <a:prstGeom prst="rect">
            <a:avLst/>
          </a:prstGeom>
          <a:solidFill>
            <a:srgbClr val="DBEEF4"/>
          </a:solidFill>
          <a:ln>
            <a:noFill/>
          </a:ln>
        </p:spPr>
        <p:txBody>
          <a:bodyPr vert="horz" lIns="91440" tIns="45720" rIns="91440" bIns="45720" rtlCol="0">
            <a:noAutofit/>
          </a:bodyPr>
          <a:lstStyle/>
          <a:p>
            <a:pPr>
              <a:spcBef>
                <a:spcPts val="600"/>
              </a:spcBef>
            </a:pPr>
            <a:endParaRPr lang="en-US" sz="1400" dirty="0" smtClean="0">
              <a:solidFill>
                <a:srgbClr val="000000"/>
              </a:solidFill>
              <a:cs typeface="Verdana"/>
            </a:endParaRPr>
          </a:p>
          <a:p>
            <a:pPr>
              <a:spcBef>
                <a:spcPts val="600"/>
              </a:spcBef>
            </a:pPr>
            <a:r>
              <a:rPr lang="en-US" sz="2800" dirty="0" smtClean="0">
                <a:solidFill>
                  <a:srgbClr val="000000"/>
                </a:solidFill>
                <a:cs typeface="Verdana"/>
              </a:rPr>
              <a:t>An excellent mathematics program requires effective teaching that engages students in meaningful learning through individual and collaborative experiences that promote their ability to make sense of mathematical ideas and reason mathematically.</a:t>
            </a:r>
            <a:endParaRPr lang="en-US" sz="2800" dirty="0">
              <a:solidFill>
                <a:srgbClr val="000000"/>
              </a:solidFill>
              <a:cs typeface="Verdana"/>
            </a:endParaRPr>
          </a:p>
        </p:txBody>
      </p:sp>
      <p:sp>
        <p:nvSpPr>
          <p:cNvPr id="3" name="TextBox 2"/>
          <p:cNvSpPr txBox="1"/>
          <p:nvPr/>
        </p:nvSpPr>
        <p:spPr>
          <a:xfrm>
            <a:off x="2458065" y="4743177"/>
            <a:ext cx="6420465" cy="584775"/>
          </a:xfrm>
          <a:prstGeom prst="rect">
            <a:avLst/>
          </a:prstGeom>
          <a:noFill/>
        </p:spPr>
        <p:txBody>
          <a:bodyPr wrap="square" rtlCol="0">
            <a:spAutoFit/>
          </a:bodyPr>
          <a:lstStyle/>
          <a:p>
            <a:pPr algn="r"/>
            <a:r>
              <a:rPr lang="en-US" sz="1600" dirty="0" smtClean="0"/>
              <a:t>National Council of Teachers of Mathematics. (2014). </a:t>
            </a:r>
            <a:r>
              <a:rPr lang="en-US" sz="1600" i="1" dirty="0" smtClean="0"/>
              <a:t>Principles to actions: Ensuring mathematical success for all</a:t>
            </a:r>
            <a:r>
              <a:rPr lang="en-US" sz="1600" dirty="0" smtClean="0"/>
              <a:t>. Reston, VA: Author.  (p. 7)</a:t>
            </a:r>
            <a:endParaRPr lang="en-US" sz="1600" dirty="0"/>
          </a:p>
        </p:txBody>
      </p:sp>
    </p:spTree>
    <p:extLst>
      <p:ext uri="{BB962C8B-B14F-4D97-AF65-F5344CB8AC3E}">
        <p14:creationId xmlns:p14="http://schemas.microsoft.com/office/powerpoint/2010/main" val="266180054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14874"/>
            <a:ext cx="7940502" cy="681597"/>
          </a:xfrm>
        </p:spPr>
        <p:txBody>
          <a:bodyPr>
            <a:normAutofit/>
          </a:bodyPr>
          <a:lstStyle/>
          <a:p>
            <a:r>
              <a:rPr lang="en-US" sz="3200" b="1" dirty="0" smtClean="0"/>
              <a:t>Effective Mathematics Teaching Practices</a:t>
            </a:r>
            <a:endParaRPr lang="en-US" sz="3200" b="1" dirty="0"/>
          </a:p>
        </p:txBody>
      </p:sp>
      <p:sp>
        <p:nvSpPr>
          <p:cNvPr id="3" name="Content Placeholder 2"/>
          <p:cNvSpPr>
            <a:spLocks noGrp="1"/>
          </p:cNvSpPr>
          <p:nvPr>
            <p:ph idx="1"/>
          </p:nvPr>
        </p:nvSpPr>
        <p:spPr>
          <a:xfrm>
            <a:off x="1297116" y="1006624"/>
            <a:ext cx="7742401" cy="5198980"/>
          </a:xfrm>
          <a:solidFill>
            <a:schemeClr val="accent5">
              <a:lumMod val="40000"/>
              <a:lumOff val="60000"/>
            </a:schemeClr>
          </a:solidFill>
        </p:spPr>
        <p:txBody>
          <a:bodyPr>
            <a:noAutofit/>
          </a:bodyPr>
          <a:lstStyle/>
          <a:p>
            <a:pPr marL="409575" lvl="0" indent="-409575">
              <a:spcAft>
                <a:spcPts val="600"/>
              </a:spcAft>
              <a:buFont typeface="+mj-lt"/>
              <a:buAutoNum type="arabicPeriod"/>
            </a:pPr>
            <a:r>
              <a:rPr lang="en-US" sz="2600" dirty="0">
                <a:solidFill>
                  <a:srgbClr val="000000"/>
                </a:solidFill>
                <a:cs typeface="Calibri"/>
              </a:rPr>
              <a:t>Establish mathematics goals to focus learning.</a:t>
            </a:r>
          </a:p>
          <a:p>
            <a:pPr marL="409575" lvl="0" indent="-409575">
              <a:spcAft>
                <a:spcPts val="600"/>
              </a:spcAft>
              <a:buFont typeface="+mj-lt"/>
              <a:buAutoNum type="arabicPeriod"/>
            </a:pPr>
            <a:r>
              <a:rPr lang="en-US" sz="2600" dirty="0">
                <a:solidFill>
                  <a:srgbClr val="000000"/>
                </a:solidFill>
                <a:cs typeface="Calibri"/>
              </a:rPr>
              <a:t>Implement tasks that promote reasoning </a:t>
            </a:r>
            <a:r>
              <a:rPr lang="en-US" sz="2600" dirty="0" smtClean="0">
                <a:solidFill>
                  <a:srgbClr val="000000"/>
                </a:solidFill>
                <a:cs typeface="Calibri"/>
              </a:rPr>
              <a:t>and problem </a:t>
            </a:r>
            <a:r>
              <a:rPr lang="en-US" sz="2600" dirty="0">
                <a:solidFill>
                  <a:srgbClr val="000000"/>
                </a:solidFill>
                <a:cs typeface="Calibri"/>
              </a:rPr>
              <a:t>solving. </a:t>
            </a:r>
          </a:p>
          <a:p>
            <a:pPr marL="409575" lvl="0" indent="-409575">
              <a:spcAft>
                <a:spcPts val="600"/>
              </a:spcAft>
              <a:buFont typeface="+mj-lt"/>
              <a:buAutoNum type="arabicPeriod"/>
            </a:pPr>
            <a:r>
              <a:rPr lang="en-US" sz="2600" dirty="0">
                <a:solidFill>
                  <a:srgbClr val="000000"/>
                </a:solidFill>
                <a:cs typeface="Calibri"/>
              </a:rPr>
              <a:t>Use and connect mathematical representations.</a:t>
            </a:r>
          </a:p>
          <a:p>
            <a:pPr marL="409575" lvl="0" indent="-409575">
              <a:spcAft>
                <a:spcPts val="600"/>
              </a:spcAft>
              <a:buFont typeface="+mj-lt"/>
              <a:buAutoNum type="arabicPeriod"/>
            </a:pPr>
            <a:r>
              <a:rPr lang="en-US" sz="2600" dirty="0">
                <a:solidFill>
                  <a:srgbClr val="000000"/>
                </a:solidFill>
                <a:cs typeface="Calibri"/>
              </a:rPr>
              <a:t>Facilitate meaningful mathematical discourse</a:t>
            </a:r>
            <a:r>
              <a:rPr lang="en-US" sz="2600" i="1" dirty="0">
                <a:solidFill>
                  <a:srgbClr val="000000"/>
                </a:solidFill>
                <a:cs typeface="Calibri"/>
              </a:rPr>
              <a:t>. </a:t>
            </a:r>
          </a:p>
          <a:p>
            <a:pPr marL="409575" lvl="0" indent="-409575">
              <a:spcAft>
                <a:spcPts val="600"/>
              </a:spcAft>
              <a:buFont typeface="+mj-lt"/>
              <a:buAutoNum type="arabicPeriod"/>
            </a:pPr>
            <a:r>
              <a:rPr lang="en-US" sz="2600" dirty="0">
                <a:solidFill>
                  <a:srgbClr val="000000"/>
                </a:solidFill>
                <a:cs typeface="Calibri"/>
              </a:rPr>
              <a:t>Pose purposeful questions.</a:t>
            </a:r>
          </a:p>
          <a:p>
            <a:pPr marL="409575" lvl="0" indent="-409575">
              <a:spcAft>
                <a:spcPts val="600"/>
              </a:spcAft>
              <a:buFont typeface="+mj-lt"/>
              <a:buAutoNum type="arabicPeriod"/>
            </a:pPr>
            <a:r>
              <a:rPr lang="en-US" sz="2600" dirty="0">
                <a:solidFill>
                  <a:srgbClr val="000000"/>
                </a:solidFill>
                <a:cs typeface="Calibri"/>
              </a:rPr>
              <a:t>Build procedural </a:t>
            </a:r>
            <a:r>
              <a:rPr lang="en-US" sz="2600" spc="-40" dirty="0">
                <a:solidFill>
                  <a:srgbClr val="000000"/>
                </a:solidFill>
                <a:cs typeface="Calibri"/>
              </a:rPr>
              <a:t>fluency</a:t>
            </a:r>
            <a:r>
              <a:rPr lang="en-US" sz="2600" dirty="0">
                <a:solidFill>
                  <a:srgbClr val="000000"/>
                </a:solidFill>
                <a:cs typeface="Calibri"/>
              </a:rPr>
              <a:t> </a:t>
            </a:r>
            <a:r>
              <a:rPr lang="en-US" sz="2600" spc="-40" dirty="0">
                <a:solidFill>
                  <a:srgbClr val="000000"/>
                </a:solidFill>
                <a:cs typeface="Calibri"/>
              </a:rPr>
              <a:t>from </a:t>
            </a:r>
            <a:r>
              <a:rPr lang="en-US" sz="2600" spc="-40" dirty="0" smtClean="0">
                <a:solidFill>
                  <a:srgbClr val="000000"/>
                </a:solidFill>
                <a:cs typeface="Calibri"/>
              </a:rPr>
              <a:t>conceptual understanding</a:t>
            </a:r>
            <a:r>
              <a:rPr lang="en-US" sz="2600" spc="-40" dirty="0">
                <a:solidFill>
                  <a:srgbClr val="000000"/>
                </a:solidFill>
                <a:cs typeface="Calibri"/>
              </a:rPr>
              <a:t>.</a:t>
            </a:r>
          </a:p>
          <a:p>
            <a:pPr marL="409575" lvl="0" indent="-409575">
              <a:spcAft>
                <a:spcPts val="600"/>
              </a:spcAft>
              <a:buFont typeface="+mj-lt"/>
              <a:buAutoNum type="arabicPeriod"/>
            </a:pPr>
            <a:r>
              <a:rPr lang="en-US" sz="2600" spc="-50" dirty="0">
                <a:solidFill>
                  <a:srgbClr val="000000"/>
                </a:solidFill>
                <a:cs typeface="Calibri"/>
              </a:rPr>
              <a:t>Support</a:t>
            </a:r>
            <a:r>
              <a:rPr lang="en-US" sz="2600" dirty="0">
                <a:solidFill>
                  <a:srgbClr val="000000"/>
                </a:solidFill>
                <a:cs typeface="Calibri"/>
              </a:rPr>
              <a:t> productive struggle in </a:t>
            </a:r>
            <a:r>
              <a:rPr lang="en-US" sz="2600" spc="-20" dirty="0" smtClean="0">
                <a:solidFill>
                  <a:srgbClr val="000000"/>
                </a:solidFill>
                <a:cs typeface="Calibri"/>
              </a:rPr>
              <a:t>learning</a:t>
            </a:r>
            <a:r>
              <a:rPr lang="en-US" sz="2600" dirty="0" smtClean="0">
                <a:solidFill>
                  <a:srgbClr val="000000"/>
                </a:solidFill>
                <a:cs typeface="Calibri"/>
              </a:rPr>
              <a:t> </a:t>
            </a:r>
            <a:r>
              <a:rPr lang="en-US" sz="2600" spc="-50" dirty="0" smtClean="0">
                <a:solidFill>
                  <a:srgbClr val="000000"/>
                </a:solidFill>
                <a:cs typeface="Calibri"/>
              </a:rPr>
              <a:t>mathematics</a:t>
            </a:r>
            <a:r>
              <a:rPr lang="en-US" sz="2600" dirty="0" smtClean="0">
                <a:solidFill>
                  <a:srgbClr val="000000"/>
                </a:solidFill>
                <a:cs typeface="Calibri"/>
              </a:rPr>
              <a:t>.</a:t>
            </a:r>
            <a:endParaRPr lang="en-US" sz="2600" dirty="0">
              <a:solidFill>
                <a:srgbClr val="000000"/>
              </a:solidFill>
              <a:cs typeface="Calibri"/>
            </a:endParaRPr>
          </a:p>
          <a:p>
            <a:pPr marL="409575" lvl="0" indent="-409575">
              <a:spcAft>
                <a:spcPts val="600"/>
              </a:spcAft>
              <a:buFont typeface="+mj-lt"/>
              <a:buAutoNum type="arabicPeriod"/>
            </a:pPr>
            <a:r>
              <a:rPr lang="en-US" sz="2600" dirty="0">
                <a:solidFill>
                  <a:srgbClr val="000000"/>
                </a:solidFill>
                <a:cs typeface="Calibri"/>
              </a:rPr>
              <a:t>Elicit and use evidence of student thinking</a:t>
            </a:r>
            <a:r>
              <a:rPr lang="en-US" sz="2600" dirty="0" smtClean="0">
                <a:solidFill>
                  <a:srgbClr val="000000"/>
                </a:solidFill>
                <a:cs typeface="Calibri"/>
              </a:rPr>
              <a:t>.</a:t>
            </a:r>
            <a:endParaRPr lang="en-US" sz="2600" dirty="0">
              <a:solidFill>
                <a:srgbClr val="000000"/>
              </a:solidFill>
              <a:cs typeface="Calibri"/>
            </a:endParaRPr>
          </a:p>
        </p:txBody>
      </p:sp>
      <p:sp>
        <p:nvSpPr>
          <p:cNvPr id="4" name="TextBox 3"/>
          <p:cNvSpPr txBox="1"/>
          <p:nvPr/>
        </p:nvSpPr>
        <p:spPr>
          <a:xfrm>
            <a:off x="1125855" y="6205604"/>
            <a:ext cx="7970385" cy="584775"/>
          </a:xfrm>
          <a:prstGeom prst="rect">
            <a:avLst/>
          </a:prstGeom>
          <a:solidFill>
            <a:schemeClr val="bg1"/>
          </a:solidFill>
        </p:spPr>
        <p:txBody>
          <a:bodyPr wrap="square" rtlCol="0">
            <a:spAutoFit/>
          </a:bodyPr>
          <a:lstStyle/>
          <a:p>
            <a:pPr algn="r"/>
            <a:r>
              <a:rPr lang="en-US" sz="1600" dirty="0" smtClean="0"/>
              <a:t>National Council of Teachers of Mathematics. (2014). </a:t>
            </a:r>
            <a:r>
              <a:rPr lang="en-US" sz="1600" i="1" dirty="0" smtClean="0"/>
              <a:t>Principles to actions: </a:t>
            </a:r>
            <a:br>
              <a:rPr lang="en-US" sz="1600" i="1" dirty="0" smtClean="0"/>
            </a:br>
            <a:r>
              <a:rPr lang="en-US" sz="1600" i="1" dirty="0" smtClean="0"/>
              <a:t>Ensuring mathematical success for all</a:t>
            </a:r>
            <a:r>
              <a:rPr lang="en-US" sz="1600" dirty="0" smtClean="0"/>
              <a:t>. Reston, VA: Author. </a:t>
            </a:r>
            <a:endParaRPr lang="en-US" sz="1600" dirty="0"/>
          </a:p>
        </p:txBody>
      </p:sp>
    </p:spTree>
    <p:extLst>
      <p:ext uri="{BB962C8B-B14F-4D97-AF65-F5344CB8AC3E}">
        <p14:creationId xmlns:p14="http://schemas.microsoft.com/office/powerpoint/2010/main" val="2508348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1797049" y="2045801"/>
            <a:ext cx="6383212" cy="1723482"/>
          </a:xfrm>
          <a:prstGeom prst="rect">
            <a:avLst/>
          </a:prstGeom>
          <a:noFill/>
          <a:ln w="9525">
            <a:noFill/>
            <a:miter lim="800000"/>
            <a:headEnd/>
            <a:tailEnd/>
          </a:ln>
        </p:spPr>
      </p:pic>
      <p:sp>
        <p:nvSpPr>
          <p:cNvPr id="3" name="Rectangle 2"/>
          <p:cNvSpPr/>
          <p:nvPr/>
        </p:nvSpPr>
        <p:spPr>
          <a:xfrm>
            <a:off x="1175513" y="6079488"/>
            <a:ext cx="7968488" cy="77851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1918652" y="5025710"/>
            <a:ext cx="6184080" cy="523220"/>
          </a:xfrm>
          <a:prstGeom prst="rect">
            <a:avLst/>
          </a:prstGeom>
          <a:noFill/>
        </p:spPr>
        <p:txBody>
          <a:bodyPr wrap="none" rtlCol="0">
            <a:spAutoFit/>
          </a:bodyPr>
          <a:lstStyle/>
          <a:p>
            <a:r>
              <a:rPr lang="en-US" sz="2800" i="1" dirty="0" smtClean="0"/>
              <a:t>Principles to Actions</a:t>
            </a:r>
            <a:r>
              <a:rPr lang="en-US" sz="2800" dirty="0" smtClean="0"/>
              <a:t>:  </a:t>
            </a:r>
            <a:r>
              <a:rPr lang="en-US" sz="2800" dirty="0" err="1" smtClean="0"/>
              <a:t>www.nctm.org</a:t>
            </a:r>
            <a:r>
              <a:rPr lang="en-US" sz="2800" dirty="0" smtClean="0"/>
              <a:t>/</a:t>
            </a:r>
            <a:r>
              <a:rPr lang="en-US" sz="2800" dirty="0" err="1" smtClean="0"/>
              <a:t>pta</a:t>
            </a: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6"/>
            <a:ext cx="7765781" cy="3893673"/>
          </a:xfrm>
          <a:solidFill>
            <a:schemeClr val="tx2">
              <a:lumMod val="50000"/>
            </a:schemeClr>
          </a:solidFill>
          <a:ln>
            <a:noFill/>
          </a:ln>
          <a:effectLst>
            <a:outerShdw blurRad="50800" dist="38100" dir="2700000">
              <a:srgbClr val="000000">
                <a:alpha val="43000"/>
              </a:srgbClr>
            </a:outerShdw>
          </a:effectLst>
        </p:spPr>
        <p:txBody>
          <a:bodyPr anchor="ctr">
            <a:noAutofit/>
          </a:bodyPr>
          <a:lstStyle/>
          <a:p>
            <a:pPr algn="ctr"/>
            <a:r>
              <a:rPr lang="en-US" sz="3600" dirty="0" smtClean="0">
                <a:solidFill>
                  <a:srgbClr val="FFFFFF"/>
                </a:solidFill>
                <a:cs typeface="Calibri"/>
              </a:rPr>
              <a:t>“The Donuts Task”</a:t>
            </a:r>
          </a:p>
          <a:p>
            <a:pPr algn="ctr"/>
            <a:r>
              <a:rPr lang="en-US" sz="3600" dirty="0">
                <a:solidFill>
                  <a:srgbClr val="FFFFFF"/>
                </a:solidFill>
                <a:cs typeface="Calibri"/>
              </a:rPr>
              <a:t>and </a:t>
            </a:r>
            <a:r>
              <a:rPr lang="en-US" sz="3600" dirty="0" smtClean="0">
                <a:solidFill>
                  <a:srgbClr val="FFFFFF"/>
                </a:solidFill>
                <a:cs typeface="Calibri"/>
              </a:rPr>
              <a:t>Connections to the </a:t>
            </a:r>
          </a:p>
          <a:p>
            <a:pPr algn="ctr"/>
            <a:r>
              <a:rPr lang="en-US" sz="3600" i="1" dirty="0" smtClean="0">
                <a:solidFill>
                  <a:srgbClr val="FFFFFF"/>
                </a:solidFill>
                <a:cs typeface="Calibri"/>
              </a:rPr>
              <a:t>Common Core State Standards</a:t>
            </a:r>
            <a:endParaRPr lang="en-US" sz="3200" i="1" dirty="0">
              <a:solidFill>
                <a:srgbClr val="FFFFFF"/>
              </a:solidFill>
            </a:endParaRPr>
          </a:p>
        </p:txBody>
      </p:sp>
    </p:spTree>
    <p:extLst>
      <p:ext uri="{BB962C8B-B14F-4D97-AF65-F5344CB8AC3E}">
        <p14:creationId xmlns:p14="http://schemas.microsoft.com/office/powerpoint/2010/main" val="293340202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185557"/>
            <a:ext cx="8255001" cy="7366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n-US" sz="3200" b="1" i="0" u="none" strike="noStrike" kern="1200" cap="none" spc="0" normalizeH="0" noProof="0" dirty="0" smtClean="0">
              <a:ln>
                <a:noFill/>
              </a:ln>
              <a:solidFill>
                <a:srgbClr val="003366"/>
              </a:solidFill>
              <a:effectLst/>
              <a:uLnTx/>
              <a:uFillTx/>
              <a:latin typeface="Calibri"/>
              <a:ea typeface="Calibri"/>
              <a:cs typeface="Calibri"/>
            </a:endParaRP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noProof="0" dirty="0" smtClean="0">
                <a:ea typeface="Calibri"/>
                <a:cs typeface="Calibri"/>
              </a:rPr>
              <a:t>The Donuts Task</a:t>
            </a:r>
            <a:endParaRPr kumimoji="0" lang="en-US" sz="3200" b="1" i="0" u="none" strike="noStrike" kern="1200" cap="none" spc="0" normalizeH="0" baseline="0" noProof="0" dirty="0" smtClean="0">
              <a:ln>
                <a:noFill/>
              </a:ln>
              <a:effectLst/>
              <a:uLnTx/>
              <a:uFillTx/>
              <a:ea typeface="Calibri"/>
              <a:cs typeface="Calibri"/>
            </a:endParaRPr>
          </a:p>
        </p:txBody>
      </p:sp>
      <p:sp>
        <p:nvSpPr>
          <p:cNvPr id="6" name="Rectangle 3"/>
          <p:cNvSpPr txBox="1">
            <a:spLocks noChangeArrowheads="1"/>
          </p:cNvSpPr>
          <p:nvPr/>
        </p:nvSpPr>
        <p:spPr>
          <a:xfrm>
            <a:off x="1112731" y="767203"/>
            <a:ext cx="7950200" cy="6006872"/>
          </a:xfrm>
          <a:prstGeom prst="rect">
            <a:avLst/>
          </a:prstGeom>
          <a:solidFill>
            <a:schemeClr val="bg1"/>
          </a:solidFill>
        </p:spPr>
        <p:txBody>
          <a:bodyPr vert="horz" lIns="91440" tIns="45720" rIns="91440" bIns="45720" rtlCol="0">
            <a:noAutofit/>
          </a:bodyPr>
          <a:lstStyle/>
          <a:p>
            <a:pPr marL="349250" indent="-349250">
              <a:spcAft>
                <a:spcPts val="1800"/>
              </a:spcAft>
              <a:buFont typeface="+mj-lt"/>
              <a:buAutoNum type="arabicPeriod"/>
            </a:pPr>
            <a:r>
              <a:rPr lang="en-US" sz="2200" dirty="0"/>
              <a:t>Dion chooses 3 chocolate </a:t>
            </a:r>
            <a:r>
              <a:rPr lang="en-US" sz="2200" dirty="0" smtClean="0"/>
              <a:t>donuts and </a:t>
            </a:r>
            <a:r>
              <a:rPr lang="en-US" sz="2200" dirty="0"/>
              <a:t>4 vanilla donuts.  Draw a picture and write an equation to </a:t>
            </a:r>
            <a:r>
              <a:rPr lang="en-US" sz="2200" dirty="0" smtClean="0">
                <a:solidFill>
                  <a:srgbClr val="000000"/>
                </a:solidFill>
              </a:rPr>
              <a:t>show Dion’s donuts.</a:t>
            </a:r>
            <a:endParaRPr lang="en-US" sz="2200" dirty="0">
              <a:solidFill>
                <a:srgbClr val="000000"/>
              </a:solidFill>
            </a:endParaRPr>
          </a:p>
          <a:p>
            <a:pPr marL="349250" indent="-349250">
              <a:spcAft>
                <a:spcPts val="1800"/>
              </a:spcAft>
              <a:buFont typeface="+mj-lt"/>
              <a:buAutoNum type="arabicPeriod"/>
            </a:pPr>
            <a:r>
              <a:rPr lang="en-US" sz="2200" dirty="0">
                <a:solidFill>
                  <a:srgbClr val="000000"/>
                </a:solidFill>
              </a:rPr>
              <a:t>Tamika </a:t>
            </a:r>
            <a:r>
              <a:rPr lang="en-US" sz="2200" dirty="0" smtClean="0">
                <a:solidFill>
                  <a:srgbClr val="000000"/>
                </a:solidFill>
              </a:rPr>
              <a:t>has 4 vanilla donuts and 3 chocolate donuts.  Draw a picture and write an equation to show Tamika’s donuts.  </a:t>
            </a:r>
            <a:endParaRPr lang="en-US" sz="2200" dirty="0">
              <a:solidFill>
                <a:srgbClr val="000000"/>
              </a:solidFill>
            </a:endParaRPr>
          </a:p>
          <a:p>
            <a:pPr marL="349250" indent="-349250">
              <a:spcAft>
                <a:spcPts val="1800"/>
              </a:spcAft>
              <a:buFont typeface="+mj-lt"/>
              <a:buAutoNum type="arabicPeriod"/>
            </a:pPr>
            <a:r>
              <a:rPr lang="en-US" sz="2200" dirty="0" smtClean="0">
                <a:solidFill>
                  <a:srgbClr val="000000"/>
                </a:solidFill>
              </a:rPr>
              <a:t>Tamika </a:t>
            </a:r>
            <a:r>
              <a:rPr lang="en-US" sz="2200" dirty="0">
                <a:solidFill>
                  <a:srgbClr val="000000"/>
                </a:solidFill>
              </a:rPr>
              <a:t>claims that she has more donuts </a:t>
            </a:r>
            <a:r>
              <a:rPr lang="en-US" sz="2200" dirty="0" smtClean="0">
                <a:solidFill>
                  <a:srgbClr val="000000"/>
                </a:solidFill>
              </a:rPr>
              <a:t>than Dion. Who </a:t>
            </a:r>
            <a:r>
              <a:rPr lang="en-US" sz="2200" dirty="0">
                <a:solidFill>
                  <a:srgbClr val="000000"/>
                </a:solidFill>
              </a:rPr>
              <a:t>has more </a:t>
            </a:r>
            <a:r>
              <a:rPr lang="en-US" sz="2200" dirty="0" smtClean="0">
                <a:solidFill>
                  <a:srgbClr val="000000"/>
                </a:solidFill>
              </a:rPr>
              <a:t>donuts, </a:t>
            </a:r>
            <a:r>
              <a:rPr lang="en-US" sz="2200" dirty="0">
                <a:solidFill>
                  <a:srgbClr val="000000"/>
                </a:solidFill>
              </a:rPr>
              <a:t>Dion or Tamika</a:t>
            </a:r>
            <a:r>
              <a:rPr lang="en-US" sz="2200" dirty="0" smtClean="0">
                <a:solidFill>
                  <a:srgbClr val="000000"/>
                </a:solidFill>
              </a:rPr>
              <a:t>? Draw a </a:t>
            </a:r>
            <a:r>
              <a:rPr lang="en-US" sz="2200" dirty="0">
                <a:solidFill>
                  <a:srgbClr val="000000"/>
                </a:solidFill>
              </a:rPr>
              <a:t>picture and write an equation to </a:t>
            </a:r>
            <a:r>
              <a:rPr lang="en-US" sz="2200" dirty="0" smtClean="0">
                <a:solidFill>
                  <a:srgbClr val="000000"/>
                </a:solidFill>
              </a:rPr>
              <a:t>show how you know </a:t>
            </a:r>
            <a:r>
              <a:rPr lang="en-US" sz="2200" dirty="0">
                <a:solidFill>
                  <a:srgbClr val="000000"/>
                </a:solidFill>
              </a:rPr>
              <a:t>who has more donuts. </a:t>
            </a:r>
          </a:p>
          <a:p>
            <a:pPr>
              <a:spcAft>
                <a:spcPts val="600"/>
              </a:spcAft>
            </a:pPr>
            <a:r>
              <a:rPr lang="en-US" sz="2200" b="1" dirty="0" smtClean="0">
                <a:solidFill>
                  <a:srgbClr val="000000"/>
                </a:solidFill>
              </a:rPr>
              <a:t>Extensions </a:t>
            </a:r>
            <a:endParaRPr lang="en-US" sz="2200" dirty="0" smtClean="0">
              <a:solidFill>
                <a:srgbClr val="000000"/>
              </a:solidFill>
            </a:endParaRPr>
          </a:p>
          <a:p>
            <a:pPr>
              <a:spcAft>
                <a:spcPts val="1800"/>
              </a:spcAft>
            </a:pPr>
            <a:r>
              <a:rPr lang="en-US" sz="2200" dirty="0" smtClean="0">
                <a:solidFill>
                  <a:srgbClr val="000000"/>
                </a:solidFill>
              </a:rPr>
              <a:t>Tamika changes her mind and she gets 3 chocolate, 2 vanilla, and </a:t>
            </a:r>
            <a:br>
              <a:rPr lang="en-US" sz="2200" dirty="0" smtClean="0">
                <a:solidFill>
                  <a:srgbClr val="000000"/>
                </a:solidFill>
              </a:rPr>
            </a:br>
            <a:r>
              <a:rPr lang="en-US" sz="2200" dirty="0" smtClean="0">
                <a:solidFill>
                  <a:srgbClr val="000000"/>
                </a:solidFill>
              </a:rPr>
              <a:t>2 sprinkle donuts. Draw a picture and write an equation to show Tamika’s donuts.</a:t>
            </a:r>
          </a:p>
          <a:p>
            <a:pPr>
              <a:spcAft>
                <a:spcPts val="1800"/>
              </a:spcAft>
            </a:pPr>
            <a:r>
              <a:rPr lang="en-US" sz="2200" dirty="0" smtClean="0">
                <a:solidFill>
                  <a:srgbClr val="000000"/>
                </a:solidFill>
              </a:rPr>
              <a:t>Tamika claims that she has more donuts than Dion because she has three kinds of donuts. What do you think about Tamika’s </a:t>
            </a:r>
            <a:r>
              <a:rPr lang="en-US" sz="2200" dirty="0" smtClean="0"/>
              <a:t>claim?  Who has more donuts and how do you know?</a:t>
            </a:r>
          </a:p>
          <a:p>
            <a:pPr>
              <a:spcAft>
                <a:spcPts val="1800"/>
              </a:spcAft>
            </a:pPr>
            <a:endParaRPr lang="en-US" sz="2200" dirty="0"/>
          </a:p>
        </p:txBody>
      </p:sp>
    </p:spTree>
    <p:extLst>
      <p:ext uri="{BB962C8B-B14F-4D97-AF65-F5344CB8AC3E}">
        <p14:creationId xmlns:p14="http://schemas.microsoft.com/office/powerpoint/2010/main" val="1055066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12378"/>
            <a:ext cx="7940502" cy="783791"/>
          </a:xfrm>
        </p:spPr>
        <p:txBody>
          <a:bodyPr>
            <a:noAutofit/>
          </a:bodyPr>
          <a:lstStyle/>
          <a:p>
            <a:r>
              <a:rPr lang="en-US" sz="3000" b="1" dirty="0" smtClean="0"/>
              <a:t>Connections to the CCSSM Kindergarten Standards for Mathematical Content</a:t>
            </a:r>
            <a:endParaRPr lang="en-US" sz="3000" b="1" dirty="0"/>
          </a:p>
        </p:txBody>
      </p:sp>
      <p:graphicFrame>
        <p:nvGraphicFramePr>
          <p:cNvPr id="6" name="Table 5"/>
          <p:cNvGraphicFramePr>
            <a:graphicFrameLocks noGrp="1"/>
          </p:cNvGraphicFramePr>
          <p:nvPr>
            <p:extLst>
              <p:ext uri="{D42A27DB-BD31-4B8C-83A1-F6EECF244321}">
                <p14:modId xmlns:p14="http://schemas.microsoft.com/office/powerpoint/2010/main" val="2616109295"/>
              </p:ext>
            </p:extLst>
          </p:nvPr>
        </p:nvGraphicFramePr>
        <p:xfrm>
          <a:off x="980906" y="1283839"/>
          <a:ext cx="8106237" cy="4885151"/>
        </p:xfrm>
        <a:graphic>
          <a:graphicData uri="http://schemas.openxmlformats.org/drawingml/2006/table">
            <a:tbl>
              <a:tblPr firstRow="1" bandRow="1">
                <a:tableStyleId>{22838BEF-8BB2-4498-84A7-C5851F593DF1}</a:tableStyleId>
              </a:tblPr>
              <a:tblGrid>
                <a:gridCol w="1139721"/>
                <a:gridCol w="6966516"/>
              </a:tblGrid>
              <a:tr h="434456">
                <a:tc gridSpan="2">
                  <a:txBody>
                    <a:bodyPr/>
                    <a:lstStyle/>
                    <a:p>
                      <a:pPr marL="0" marR="0" indent="0" algn="ctr" defTabSz="457200" rtl="0" eaLnBrk="1" fontAlgn="auto" latinLnBrk="0" hangingPunct="1">
                        <a:lnSpc>
                          <a:spcPct val="90000"/>
                        </a:lnSpc>
                        <a:spcBef>
                          <a:spcPts val="0"/>
                        </a:spcBef>
                        <a:spcAft>
                          <a:spcPts val="0"/>
                        </a:spcAft>
                        <a:buClrTx/>
                        <a:buSzTx/>
                        <a:buFontTx/>
                        <a:buNone/>
                        <a:tabLst>
                          <a:tab pos="8175625" algn="r"/>
                        </a:tabLst>
                        <a:defRPr/>
                      </a:pPr>
                      <a:r>
                        <a:rPr lang="en-US" sz="2400" b="1" dirty="0" smtClean="0">
                          <a:ea typeface="ＭＳ Ｐゴシック" pitchFamily="34" charset="-128"/>
                        </a:rPr>
                        <a:t>Operations</a:t>
                      </a:r>
                      <a:r>
                        <a:rPr lang="en-US" sz="2400" b="1" baseline="0" dirty="0" smtClean="0">
                          <a:ea typeface="ＭＳ Ｐゴシック" pitchFamily="34" charset="-128"/>
                        </a:rPr>
                        <a:t> and Algebraic Thinking (</a:t>
                      </a:r>
                      <a:r>
                        <a:rPr lang="en-US" sz="2400" b="1" dirty="0" smtClean="0">
                          <a:ea typeface="ＭＳ Ｐゴシック" pitchFamily="34" charset="-128"/>
                        </a:rPr>
                        <a:t>OA)</a:t>
                      </a:r>
                    </a:p>
                  </a:txBody>
                  <a:tcPr marT="36576" marB="36576"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DBEEF4"/>
                    </a:solidFill>
                  </a:tcPr>
                </a:tc>
                <a:tc hMerge="1">
                  <a:txBody>
                    <a:bodyPr/>
                    <a:lstStyle/>
                    <a:p>
                      <a:endParaRPr lang="en-US"/>
                    </a:p>
                  </a:txBody>
                  <a:tcPr/>
                </a:tc>
              </a:tr>
              <a:tr h="90264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b="1" dirty="0" smtClean="0"/>
                        <a:t>Understand addition as putting together and adding to, and understand subtraction as taking apart and taking from</a:t>
                      </a:r>
                      <a:r>
                        <a:rPr lang="en-US" sz="2200" b="1" i="0" kern="1200" dirty="0" smtClean="0">
                          <a:solidFill>
                            <a:schemeClr val="dk1"/>
                          </a:solidFill>
                          <a:effectLst/>
                          <a:latin typeface="+mn-lt"/>
                          <a:ea typeface="+mn-ea"/>
                          <a:cs typeface="+mn-cs"/>
                        </a:rPr>
                        <a:t>.</a:t>
                      </a:r>
                      <a:endParaRPr lang="en-US" sz="2200" b="1" i="0" kern="1200" dirty="0">
                        <a:solidFill>
                          <a:schemeClr val="dk1"/>
                        </a:solidFill>
                        <a:effectLst/>
                        <a:latin typeface="+mn-lt"/>
                        <a:ea typeface="+mn-ea"/>
                        <a:cs typeface="+mn-cs"/>
                      </a:endParaRPr>
                    </a:p>
                  </a:txBody>
                  <a:tcPr marT="36576" marB="36576"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bg1"/>
                    </a:solidFill>
                  </a:tcPr>
                </a:tc>
                <a:tc hMerge="1">
                  <a:txBody>
                    <a:bodyPr/>
                    <a:lstStyle/>
                    <a:p>
                      <a:endParaRPr lang="en-US"/>
                    </a:p>
                  </a:txBody>
                  <a:tcPr/>
                </a:tc>
              </a:tr>
              <a:tr h="1143304">
                <a:tc>
                  <a:txBody>
                    <a:bodyPr/>
                    <a:lstStyle/>
                    <a:p>
                      <a:pPr marL="0" marR="0">
                        <a:spcBef>
                          <a:spcPts val="600"/>
                        </a:spcBef>
                        <a:spcAft>
                          <a:spcPts val="0"/>
                        </a:spcAft>
                      </a:pPr>
                      <a:r>
                        <a:rPr lang="en-US" sz="2200" kern="1200" dirty="0">
                          <a:solidFill>
                            <a:srgbClr val="000000"/>
                          </a:solidFill>
                          <a:effectLst/>
                          <a:latin typeface="Calibri"/>
                          <a:ea typeface="ＭＳ Ｐゴシック"/>
                          <a:cs typeface="Calibri"/>
                        </a:rPr>
                        <a:t>K.OA.A.1</a:t>
                      </a:r>
                      <a:endParaRPr lang="en-US" sz="2200" dirty="0">
                        <a:effectLst/>
                        <a:latin typeface="Calibri"/>
                        <a:ea typeface="Cambria"/>
                        <a:cs typeface="Calibri"/>
                      </a:endParaRPr>
                    </a:p>
                    <a:p>
                      <a:pPr marL="0" marR="0">
                        <a:spcBef>
                          <a:spcPts val="600"/>
                        </a:spcBef>
                        <a:spcAft>
                          <a:spcPts val="200"/>
                        </a:spcAft>
                      </a:pPr>
                      <a:r>
                        <a:rPr lang="en-US" sz="2200" b="1" kern="1200" dirty="0">
                          <a:solidFill>
                            <a:srgbClr val="000000"/>
                          </a:solidFill>
                          <a:effectLst/>
                          <a:latin typeface="Calibri"/>
                          <a:ea typeface="ＭＳ ゴシック"/>
                          <a:cs typeface="Calibri"/>
                        </a:rPr>
                        <a:t> </a:t>
                      </a:r>
                      <a:endParaRPr lang="en-US" sz="2200" dirty="0">
                        <a:effectLst/>
                        <a:latin typeface="Calibri"/>
                        <a:ea typeface="Cambria"/>
                        <a:cs typeface="Calibri"/>
                      </a:endParaRPr>
                    </a:p>
                  </a:txBody>
                  <a:tcPr marL="68580" marR="68580" marT="0" marB="0">
                    <a:lnL w="12700" cap="flat" cmpd="sng" algn="ctr">
                      <a:solidFill>
                        <a:prstClr val="white">
                          <a:lumMod val="50000"/>
                        </a:prstClr>
                      </a:solidFill>
                      <a:prstDash val="solid"/>
                      <a:round/>
                      <a:headEnd type="none" w="med" len="med"/>
                      <a:tailEnd type="none" w="med" len="med"/>
                    </a:lnL>
                    <a:lnR w="12700" cmpd="sng">
                      <a:noFill/>
                    </a:lnR>
                    <a:lnT w="12700" cap="flat" cmpd="sng" algn="ctr">
                      <a:solidFill>
                        <a:prstClr val="white">
                          <a:lumMod val="50000"/>
                        </a:prstClr>
                      </a:solidFill>
                      <a:prstDash val="solid"/>
                      <a:round/>
                      <a:headEnd type="none" w="med" len="med"/>
                      <a:tailEnd type="none" w="med" len="med"/>
                    </a:lnT>
                    <a:lnB w="12700" cmpd="sng">
                      <a:noFill/>
                    </a:lnB>
                    <a:solidFill>
                      <a:schemeClr val="bg1"/>
                    </a:solidFill>
                  </a:tcPr>
                </a:tc>
                <a:tc>
                  <a:txBody>
                    <a:bodyPr/>
                    <a:lstStyle/>
                    <a:p>
                      <a:pPr marL="0" marR="0">
                        <a:spcBef>
                          <a:spcPts val="600"/>
                        </a:spcBef>
                        <a:spcAft>
                          <a:spcPts val="0"/>
                        </a:spcAft>
                      </a:pPr>
                      <a:r>
                        <a:rPr lang="en-US" sz="2200" kern="1200" dirty="0">
                          <a:solidFill>
                            <a:srgbClr val="000000"/>
                          </a:solidFill>
                          <a:effectLst/>
                          <a:latin typeface="Calibri"/>
                          <a:ea typeface="ＭＳ 明朝"/>
                          <a:cs typeface="Calibri"/>
                        </a:rPr>
                        <a:t>Represent addition and subtraction with objects, fingers, mental images, drawings, sounds (e.g., claps), acting out situations, verbal explanations, expressions, or equations. </a:t>
                      </a:r>
                      <a:endParaRPr lang="en-US" sz="2200" dirty="0">
                        <a:effectLst/>
                        <a:latin typeface="Calibri"/>
                        <a:ea typeface="Cambria"/>
                        <a:cs typeface="Calibri"/>
                      </a:endParaRPr>
                    </a:p>
                  </a:txBody>
                  <a:tcPr marL="68580" marR="68580" marT="0" marB="0">
                    <a:lnL w="12700" cmpd="sng">
                      <a:noFill/>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mpd="sng">
                      <a:noFill/>
                    </a:lnB>
                    <a:solidFill>
                      <a:schemeClr val="bg1"/>
                    </a:solidFill>
                  </a:tcPr>
                </a:tc>
              </a:tr>
              <a:tr h="1143304">
                <a:tc>
                  <a:txBody>
                    <a:bodyPr/>
                    <a:lstStyle/>
                    <a:p>
                      <a:pPr marL="0" marR="0">
                        <a:spcBef>
                          <a:spcPts val="600"/>
                        </a:spcBef>
                        <a:spcAft>
                          <a:spcPts val="0"/>
                        </a:spcAft>
                      </a:pPr>
                      <a:r>
                        <a:rPr lang="en-US" sz="2200" kern="1200" dirty="0">
                          <a:solidFill>
                            <a:srgbClr val="000000"/>
                          </a:solidFill>
                          <a:effectLst/>
                          <a:latin typeface="Calibri"/>
                          <a:ea typeface="ＭＳ Ｐゴシック"/>
                          <a:cs typeface="Calibri"/>
                        </a:rPr>
                        <a:t>K.OA.A.2</a:t>
                      </a:r>
                      <a:endParaRPr lang="en-US" sz="2200" dirty="0">
                        <a:effectLst/>
                        <a:latin typeface="Calibri"/>
                        <a:ea typeface="Cambria"/>
                        <a:cs typeface="Calibri"/>
                      </a:endParaRPr>
                    </a:p>
                    <a:p>
                      <a:pPr marL="0" marR="0">
                        <a:spcBef>
                          <a:spcPts val="600"/>
                        </a:spcBef>
                        <a:spcAft>
                          <a:spcPts val="200"/>
                        </a:spcAft>
                      </a:pPr>
                      <a:r>
                        <a:rPr lang="en-US" sz="2200" b="1" kern="1200" dirty="0">
                          <a:solidFill>
                            <a:srgbClr val="000000"/>
                          </a:solidFill>
                          <a:effectLst/>
                          <a:latin typeface="Calibri"/>
                          <a:ea typeface="ＭＳ ゴシック"/>
                          <a:cs typeface="Calibri"/>
                        </a:rPr>
                        <a:t> </a:t>
                      </a:r>
                      <a:endParaRPr lang="en-US" sz="2200" dirty="0">
                        <a:effectLst/>
                        <a:latin typeface="Calibri"/>
                        <a:ea typeface="Cambria"/>
                        <a:cs typeface="Calibri"/>
                      </a:endParaRPr>
                    </a:p>
                  </a:txBody>
                  <a:tcPr marL="68580" marR="68580" marT="0" marB="0">
                    <a:lnL w="12700" cap="flat" cmpd="sng" algn="ctr">
                      <a:solidFill>
                        <a:prstClr val="white">
                          <a:lumMod val="50000"/>
                        </a:prstClr>
                      </a:solidFill>
                      <a:prstDash val="solid"/>
                      <a:round/>
                      <a:headEnd type="none" w="med" len="med"/>
                      <a:tailEnd type="none" w="med" len="med"/>
                    </a:lnL>
                    <a:lnR w="12700" cmpd="sng">
                      <a:noFill/>
                    </a:lnR>
                    <a:lnT w="12700" cmpd="sng">
                      <a:noFill/>
                    </a:lnT>
                    <a:lnB w="12700" cap="flat" cmpd="sng" algn="ctr">
                      <a:solidFill>
                        <a:prstClr val="white">
                          <a:lumMod val="50000"/>
                        </a:prstClr>
                      </a:solidFill>
                      <a:prstDash val="solid"/>
                      <a:round/>
                      <a:headEnd type="none" w="med" len="med"/>
                      <a:tailEnd type="none" w="med" len="med"/>
                    </a:lnB>
                    <a:solidFill>
                      <a:schemeClr val="bg1"/>
                    </a:solidFill>
                  </a:tcPr>
                </a:tc>
                <a:tc>
                  <a:txBody>
                    <a:bodyPr/>
                    <a:lstStyle/>
                    <a:p>
                      <a:pPr marL="0" marR="0">
                        <a:spcBef>
                          <a:spcPts val="600"/>
                        </a:spcBef>
                        <a:spcAft>
                          <a:spcPts val="0"/>
                        </a:spcAft>
                      </a:pPr>
                      <a:r>
                        <a:rPr lang="en-US" sz="2200" kern="1200" dirty="0">
                          <a:solidFill>
                            <a:srgbClr val="000000"/>
                          </a:solidFill>
                          <a:effectLst/>
                          <a:latin typeface="Calibri"/>
                          <a:ea typeface="ＭＳ 明朝"/>
                          <a:cs typeface="Calibri"/>
                        </a:rPr>
                        <a:t>Solve addition and subtraction word problems*, and add and subtract within 10, e.g., by using objects or drawings to represent the problem. </a:t>
                      </a:r>
                      <a:endParaRPr lang="en-US" sz="2200" dirty="0">
                        <a:effectLst/>
                        <a:latin typeface="Calibri"/>
                        <a:ea typeface="Cambria"/>
                        <a:cs typeface="Calibri"/>
                      </a:endParaRPr>
                    </a:p>
                  </a:txBody>
                  <a:tcPr marL="68580" marR="68580" marT="0" marB="0">
                    <a:lnL w="12700" cmpd="sng">
                      <a:noFill/>
                    </a:lnL>
                    <a:lnR w="12700" cap="flat" cmpd="sng" algn="ctr">
                      <a:solidFill>
                        <a:prstClr val="white">
                          <a:lumMod val="50000"/>
                        </a:prstClr>
                      </a:solidFill>
                      <a:prstDash val="solid"/>
                      <a:round/>
                      <a:headEnd type="none" w="med" len="med"/>
                      <a:tailEnd type="none" w="med" len="med"/>
                    </a:lnR>
                    <a:lnT w="12700" cmpd="sng">
                      <a:noFill/>
                    </a:lnT>
                    <a:lnB w="12700" cap="flat" cmpd="sng" algn="ctr">
                      <a:solidFill>
                        <a:prstClr val="white">
                          <a:lumMod val="50000"/>
                        </a:prstClr>
                      </a:solidFill>
                      <a:prstDash val="solid"/>
                      <a:round/>
                      <a:headEnd type="none" w="med" len="med"/>
                      <a:tailEnd type="none" w="med" len="med"/>
                    </a:lnB>
                    <a:solidFill>
                      <a:schemeClr val="bg1"/>
                    </a:solidFill>
                  </a:tcPr>
                </a:tc>
              </a:tr>
              <a:tr h="1261447">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Kindergarten students work with “add to” and “take from” result unknown situations and “put together/take apart” total unknown and both addends unknown situations </a:t>
                      </a:r>
                      <a:endParaRPr lang="en-US" sz="2800" kern="1200" dirty="0" smtClean="0">
                        <a:solidFill>
                          <a:schemeClr val="dk1"/>
                        </a:solidFill>
                        <a:effectLst/>
                        <a:latin typeface="+mn-lt"/>
                        <a:ea typeface="+mn-ea"/>
                        <a:cs typeface="+mn-cs"/>
                      </a:endParaRPr>
                    </a:p>
                  </a:txBody>
                  <a:tcPr marT="36576" marB="36576">
                    <a:lnL w="12700" cmpd="sng">
                      <a:noFill/>
                    </a:lnL>
                    <a:lnR w="12700" cmpd="sng">
                      <a:noFill/>
                    </a:lnR>
                    <a:lnT w="12700" cap="flat" cmpd="sng" algn="ctr">
                      <a:solidFill>
                        <a:prstClr val="white">
                          <a:lumMod val="50000"/>
                        </a:prstClr>
                      </a:solidFill>
                      <a:prstDash val="solid"/>
                      <a:round/>
                      <a:headEnd type="none" w="med" len="med"/>
                      <a:tailEnd type="none" w="med" len="med"/>
                    </a:lnT>
                    <a:lnB w="12700" cmpd="sng">
                      <a:noFill/>
                    </a:lnB>
                    <a:solidFill>
                      <a:schemeClr val="bg1"/>
                    </a:solidFill>
                  </a:tcPr>
                </a:tc>
                <a:tc hMerge="1">
                  <a:txBody>
                    <a:bodyPr/>
                    <a:lstStyle/>
                    <a:p>
                      <a:endParaRPr lang="en-US"/>
                    </a:p>
                  </a:txBody>
                  <a:tcPr/>
                </a:tc>
              </a:tr>
            </a:tbl>
          </a:graphicData>
        </a:graphic>
      </p:graphicFrame>
      <p:sp>
        <p:nvSpPr>
          <p:cNvPr id="3" name="TextBox 2"/>
          <p:cNvSpPr txBox="1"/>
          <p:nvPr/>
        </p:nvSpPr>
        <p:spPr>
          <a:xfrm>
            <a:off x="864745" y="5998429"/>
            <a:ext cx="8279255" cy="830997"/>
          </a:xfrm>
          <a:prstGeom prst="rect">
            <a:avLst/>
          </a:prstGeom>
          <a:solidFill>
            <a:schemeClr val="bg1"/>
          </a:solidFill>
        </p:spPr>
        <p:txBody>
          <a:bodyPr wrap="square" rtlCol="0">
            <a:spAutoFit/>
          </a:bodyPr>
          <a:lstStyle/>
          <a:p>
            <a:pPr marL="230188" indent="-230188">
              <a:defRPr/>
            </a:pPr>
            <a:r>
              <a:rPr lang="en-US" sz="1200" dirty="0">
                <a:solidFill>
                  <a:schemeClr val="dk1"/>
                </a:solidFill>
              </a:rPr>
              <a:t>Common Core Standards Writing Team. (</a:t>
            </a:r>
            <a:r>
              <a:rPr lang="en-US" sz="1200" dirty="0" smtClean="0">
                <a:solidFill>
                  <a:schemeClr val="dk1"/>
                </a:solidFill>
              </a:rPr>
              <a:t>2011)</a:t>
            </a:r>
            <a:r>
              <a:rPr lang="en-US" sz="1200" dirty="0">
                <a:solidFill>
                  <a:schemeClr val="dk1"/>
                </a:solidFill>
              </a:rPr>
              <a:t>. </a:t>
            </a:r>
            <a:r>
              <a:rPr lang="en-US" sz="1200" i="1" dirty="0">
                <a:solidFill>
                  <a:schemeClr val="dk1"/>
                </a:solidFill>
              </a:rPr>
              <a:t>Progressions for the common core state standards in mathematics (draft)</a:t>
            </a:r>
            <a:r>
              <a:rPr lang="en-US" sz="1200" i="1" dirty="0" smtClean="0">
                <a:solidFill>
                  <a:schemeClr val="dk1"/>
                </a:solidFill>
              </a:rPr>
              <a:t>:</a:t>
            </a:r>
            <a:br>
              <a:rPr lang="en-US" sz="1200" i="1" dirty="0" smtClean="0">
                <a:solidFill>
                  <a:schemeClr val="dk1"/>
                </a:solidFill>
              </a:rPr>
            </a:br>
            <a:r>
              <a:rPr lang="en-US" sz="1200" i="1" dirty="0" smtClean="0">
                <a:solidFill>
                  <a:schemeClr val="dk1"/>
                </a:solidFill>
              </a:rPr>
              <a:t>  </a:t>
            </a:r>
            <a:r>
              <a:rPr lang="en-US" sz="1200" i="1" dirty="0">
                <a:solidFill>
                  <a:schemeClr val="dk1"/>
                </a:solidFill>
              </a:rPr>
              <a:t>Counting and cardinality, operations and algebraic thinking</a:t>
            </a:r>
            <a:r>
              <a:rPr lang="en-US" sz="1200" dirty="0">
                <a:solidFill>
                  <a:schemeClr val="dk1"/>
                </a:solidFill>
              </a:rPr>
              <a:t>. </a:t>
            </a:r>
            <a:r>
              <a:rPr lang="en-US" sz="1200" u="sng" dirty="0" smtClean="0">
                <a:solidFill>
                  <a:schemeClr val="dk1"/>
                </a:solidFill>
              </a:rPr>
              <a:t>http</a:t>
            </a:r>
            <a:r>
              <a:rPr lang="en-US" sz="1200" u="sng" dirty="0">
                <a:solidFill>
                  <a:schemeClr val="dk1"/>
                </a:solidFill>
              </a:rPr>
              <a:t>://</a:t>
            </a:r>
            <a:r>
              <a:rPr lang="en-US" sz="1200" u="sng" dirty="0" err="1">
                <a:solidFill>
                  <a:schemeClr val="dk1"/>
                </a:solidFill>
              </a:rPr>
              <a:t>ime.math.arizona.edu</a:t>
            </a:r>
            <a:r>
              <a:rPr lang="en-US" sz="1200" u="sng" dirty="0">
                <a:solidFill>
                  <a:schemeClr val="dk1"/>
                </a:solidFill>
              </a:rPr>
              <a:t>/progressions</a:t>
            </a:r>
            <a:r>
              <a:rPr lang="en-US" sz="1200" dirty="0">
                <a:solidFill>
                  <a:schemeClr val="dk1"/>
                </a:solidFill>
              </a:rPr>
              <a:t>.</a:t>
            </a:r>
            <a:r>
              <a:rPr lang="en-US" sz="1200" dirty="0"/>
              <a:t> </a:t>
            </a:r>
          </a:p>
          <a:p>
            <a:pPr marL="230188" indent="-230188">
              <a:defRPr/>
            </a:pPr>
            <a:r>
              <a:rPr lang="en-US" sz="1200" dirty="0">
                <a:solidFill>
                  <a:schemeClr val="dk1"/>
                </a:solidFill>
              </a:rPr>
              <a:t>National Governors Association Center for Best Practices (NGA Center) and Council of Chief </a:t>
            </a:r>
            <a:r>
              <a:rPr lang="en-US" sz="1200" dirty="0" smtClean="0">
                <a:solidFill>
                  <a:schemeClr val="dk1"/>
                </a:solidFill>
              </a:rPr>
              <a:t> State </a:t>
            </a:r>
            <a:r>
              <a:rPr lang="en-US" sz="1200" dirty="0">
                <a:solidFill>
                  <a:schemeClr val="dk1"/>
                </a:solidFill>
              </a:rPr>
              <a:t>School Officers (CCSSO). (2014). </a:t>
            </a:r>
            <a:r>
              <a:rPr lang="en-US" sz="1200" i="1" dirty="0">
                <a:solidFill>
                  <a:schemeClr val="dk1"/>
                </a:solidFill>
              </a:rPr>
              <a:t>Common core state standards for mathematics</a:t>
            </a:r>
            <a:r>
              <a:rPr lang="en-US" sz="1200" dirty="0">
                <a:solidFill>
                  <a:schemeClr val="dk1"/>
                </a:solidFill>
              </a:rPr>
              <a:t>. </a:t>
            </a:r>
            <a:r>
              <a:rPr lang="en-US" sz="1200" dirty="0" smtClean="0">
                <a:hlinkClick r:id="rId3"/>
              </a:rPr>
              <a:t>http</a:t>
            </a:r>
            <a:r>
              <a:rPr lang="en-US" sz="1200" dirty="0">
                <a:hlinkClick r:id="rId3"/>
              </a:rPr>
              <a:t>://www.corestandards.org/Math/Content/1/NBT</a:t>
            </a:r>
            <a:endParaRPr lang="en-US" sz="1200" dirty="0"/>
          </a:p>
        </p:txBody>
      </p:sp>
    </p:spTree>
    <p:extLst>
      <p:ext uri="{BB962C8B-B14F-4D97-AF65-F5344CB8AC3E}">
        <p14:creationId xmlns:p14="http://schemas.microsoft.com/office/powerpoint/2010/main" val="217851612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99925"/>
            <a:ext cx="7940502" cy="895576"/>
          </a:xfrm>
        </p:spPr>
        <p:txBody>
          <a:bodyPr>
            <a:noAutofit/>
          </a:bodyPr>
          <a:lstStyle/>
          <a:p>
            <a:pPr>
              <a:lnSpc>
                <a:spcPct val="90000"/>
              </a:lnSpc>
            </a:pPr>
            <a:r>
              <a:rPr lang="en-US" sz="3000" b="1" dirty="0" smtClean="0"/>
              <a:t>Connections to the CCSSM </a:t>
            </a:r>
            <a:br>
              <a:rPr lang="en-US" sz="3000" b="1" dirty="0" smtClean="0"/>
            </a:br>
            <a:r>
              <a:rPr lang="en-US" sz="3000" b="1" dirty="0" smtClean="0"/>
              <a:t>Standards for Mathematical Practice</a:t>
            </a:r>
            <a:endParaRPr lang="en-US" sz="3000" b="1" dirty="0"/>
          </a:p>
        </p:txBody>
      </p:sp>
      <p:sp>
        <p:nvSpPr>
          <p:cNvPr id="8" name="TextBox 7"/>
          <p:cNvSpPr txBox="1"/>
          <p:nvPr/>
        </p:nvSpPr>
        <p:spPr>
          <a:xfrm>
            <a:off x="1095439" y="6095175"/>
            <a:ext cx="7865682" cy="692497"/>
          </a:xfrm>
          <a:prstGeom prst="rect">
            <a:avLst/>
          </a:prstGeom>
          <a:solidFill>
            <a:srgbClr val="FFFFFF"/>
          </a:solidFill>
        </p:spPr>
        <p:txBody>
          <a:bodyPr wrap="square" rtlCol="0">
            <a:spAutoFit/>
          </a:bodyPr>
          <a:lstStyle/>
          <a:p>
            <a:pPr algn="r"/>
            <a:r>
              <a:rPr lang="en-US" sz="1300" dirty="0" smtClean="0"/>
              <a:t>National Governors Association Center for Best Practices (NGA Center) and Council of Chief State </a:t>
            </a:r>
            <a:br>
              <a:rPr lang="en-US" sz="1300" dirty="0" smtClean="0"/>
            </a:br>
            <a:r>
              <a:rPr lang="en-US" sz="1300" dirty="0" smtClean="0"/>
              <a:t>School Officers (CCSSO). </a:t>
            </a:r>
            <a:r>
              <a:rPr lang="en-US" sz="1300" dirty="0"/>
              <a:t>(</a:t>
            </a:r>
            <a:r>
              <a:rPr lang="en-US" sz="1300" dirty="0" smtClean="0"/>
              <a:t>2014). Mathematics. </a:t>
            </a:r>
            <a:r>
              <a:rPr lang="en-US" sz="1300" i="1" dirty="0"/>
              <a:t>Common core state standards for mathematics</a:t>
            </a:r>
            <a:r>
              <a:rPr lang="en-US" sz="1300" i="1" dirty="0" smtClean="0"/>
              <a:t>. </a:t>
            </a:r>
            <a:br>
              <a:rPr lang="en-US" sz="1300" i="1" dirty="0" smtClean="0"/>
            </a:br>
            <a:r>
              <a:rPr lang="en-US" sz="1300" dirty="0" smtClean="0"/>
              <a:t>Retrieved </a:t>
            </a:r>
            <a:r>
              <a:rPr lang="en-US" sz="1300" dirty="0"/>
              <a:t>from  </a:t>
            </a:r>
            <a:r>
              <a:rPr lang="en-US" sz="1300" u="sng" dirty="0" smtClean="0">
                <a:hlinkClick r:id="rId3"/>
              </a:rPr>
              <a:t>http</a:t>
            </a:r>
            <a:r>
              <a:rPr lang="en-US" sz="1300" u="sng" dirty="0">
                <a:hlinkClick r:id="rId3"/>
              </a:rPr>
              <a:t>://</a:t>
            </a:r>
            <a:r>
              <a:rPr lang="en-US" sz="1300" u="sng" dirty="0" smtClean="0">
                <a:hlinkClick r:id="rId3"/>
              </a:rPr>
              <a:t>www.corestandards.org/Math/Practice</a:t>
            </a:r>
            <a:endParaRPr lang="en-US" sz="1300" dirty="0"/>
          </a:p>
        </p:txBody>
      </p:sp>
      <p:sp>
        <p:nvSpPr>
          <p:cNvPr id="9" name="Content Placeholder 4"/>
          <p:cNvSpPr>
            <a:spLocks noGrp="1"/>
          </p:cNvSpPr>
          <p:nvPr>
            <p:ph idx="1"/>
          </p:nvPr>
        </p:nvSpPr>
        <p:spPr>
          <a:xfrm>
            <a:off x="1020617" y="1256250"/>
            <a:ext cx="7940503" cy="4618919"/>
          </a:xfrm>
        </p:spPr>
        <p:txBody>
          <a:bodyPr>
            <a:normAutofit/>
          </a:bodyPr>
          <a:lstStyle/>
          <a:p>
            <a:pPr marL="465138" indent="-465138">
              <a:spcAft>
                <a:spcPts val="600"/>
              </a:spcAft>
              <a:buSzPct val="90000"/>
              <a:buFont typeface="+mj-lt"/>
              <a:buAutoNum type="arabicPeriod"/>
            </a:pPr>
            <a:r>
              <a:rPr lang="en-US" sz="2500" dirty="0">
                <a:solidFill>
                  <a:srgbClr val="000000"/>
                </a:solidFill>
              </a:rPr>
              <a:t>Make sense of problems and persevere in solving them.</a:t>
            </a:r>
          </a:p>
          <a:p>
            <a:pPr marL="465138" indent="-465138">
              <a:spcAft>
                <a:spcPts val="600"/>
              </a:spcAft>
              <a:buSzPct val="90000"/>
              <a:buFont typeface="+mj-lt"/>
              <a:buAutoNum type="arabicPeriod"/>
            </a:pPr>
            <a:r>
              <a:rPr lang="en-US" sz="2500" dirty="0">
                <a:solidFill>
                  <a:srgbClr val="000000"/>
                </a:solidFill>
              </a:rPr>
              <a:t>Reason abstractly and quantitatively.</a:t>
            </a:r>
          </a:p>
          <a:p>
            <a:pPr marL="465138" indent="-465138">
              <a:spcAft>
                <a:spcPts val="600"/>
              </a:spcAft>
              <a:buSzPct val="90000"/>
              <a:buFont typeface="+mj-lt"/>
              <a:buAutoNum type="arabicPeriod"/>
            </a:pPr>
            <a:r>
              <a:rPr lang="en-US" sz="2500" dirty="0">
                <a:solidFill>
                  <a:srgbClr val="000000"/>
                </a:solidFill>
              </a:rPr>
              <a:t>Construct viable arguments and critique the reasoning of others.</a:t>
            </a:r>
          </a:p>
          <a:p>
            <a:pPr marL="465138" indent="-465138">
              <a:spcAft>
                <a:spcPts val="600"/>
              </a:spcAft>
              <a:buSzPct val="90000"/>
              <a:buFont typeface="+mj-lt"/>
              <a:buAutoNum type="arabicPeriod"/>
            </a:pPr>
            <a:r>
              <a:rPr lang="en-US" sz="2500" dirty="0">
                <a:solidFill>
                  <a:srgbClr val="000000"/>
                </a:solidFill>
              </a:rPr>
              <a:t>Model with mathematics. </a:t>
            </a:r>
          </a:p>
          <a:p>
            <a:pPr marL="465138" indent="-465138">
              <a:spcAft>
                <a:spcPts val="600"/>
              </a:spcAft>
              <a:buSzPct val="90000"/>
              <a:buFont typeface="+mj-lt"/>
              <a:buAutoNum type="arabicPeriod"/>
            </a:pPr>
            <a:r>
              <a:rPr lang="en-US" sz="2500" dirty="0">
                <a:solidFill>
                  <a:srgbClr val="000000"/>
                </a:solidFill>
              </a:rPr>
              <a:t>Use appropriate tools strategically. </a:t>
            </a:r>
          </a:p>
          <a:p>
            <a:pPr marL="465138" indent="-465138">
              <a:spcAft>
                <a:spcPts val="600"/>
              </a:spcAft>
              <a:buSzPct val="90000"/>
              <a:buFont typeface="+mj-lt"/>
              <a:buAutoNum type="arabicPeriod"/>
            </a:pPr>
            <a:r>
              <a:rPr lang="en-US" sz="2500" dirty="0">
                <a:solidFill>
                  <a:srgbClr val="000000"/>
                </a:solidFill>
              </a:rPr>
              <a:t>Attend to precision. </a:t>
            </a:r>
          </a:p>
          <a:p>
            <a:pPr marL="465138" indent="-465138">
              <a:spcAft>
                <a:spcPts val="600"/>
              </a:spcAft>
              <a:buSzPct val="90000"/>
              <a:buFont typeface="+mj-lt"/>
              <a:buAutoNum type="arabicPeriod"/>
            </a:pPr>
            <a:r>
              <a:rPr lang="en-US" sz="2500" dirty="0">
                <a:solidFill>
                  <a:srgbClr val="000000"/>
                </a:solidFill>
              </a:rPr>
              <a:t>Look for and make use of structure.</a:t>
            </a:r>
          </a:p>
          <a:p>
            <a:pPr marL="465138" indent="-465138">
              <a:spcAft>
                <a:spcPts val="600"/>
              </a:spcAft>
              <a:buSzPct val="90000"/>
              <a:buFont typeface="+mj-lt"/>
              <a:buAutoNum type="arabicPeriod"/>
            </a:pPr>
            <a:r>
              <a:rPr lang="en-US" sz="2500" dirty="0">
                <a:solidFill>
                  <a:srgbClr val="000000"/>
                </a:solidFill>
              </a:rPr>
              <a:t>Look for and express regularity in repeated reasoning</a:t>
            </a:r>
            <a:r>
              <a:rPr lang="en-US" sz="2500" dirty="0" smtClean="0">
                <a:solidFill>
                  <a:srgbClr val="000000"/>
                </a:solidFill>
              </a:rPr>
              <a:t>.</a:t>
            </a:r>
            <a:endParaRPr lang="en-US" sz="2500" dirty="0">
              <a:solidFill>
                <a:srgbClr val="000000"/>
              </a:solidFill>
            </a:endParaRPr>
          </a:p>
        </p:txBody>
      </p:sp>
    </p:spTree>
    <p:extLst>
      <p:ext uri="{BB962C8B-B14F-4D97-AF65-F5344CB8AC3E}">
        <p14:creationId xmlns:p14="http://schemas.microsoft.com/office/powerpoint/2010/main" val="296610613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99925"/>
            <a:ext cx="7940502" cy="895576"/>
          </a:xfrm>
        </p:spPr>
        <p:txBody>
          <a:bodyPr>
            <a:noAutofit/>
          </a:bodyPr>
          <a:lstStyle/>
          <a:p>
            <a:pPr>
              <a:lnSpc>
                <a:spcPct val="90000"/>
              </a:lnSpc>
            </a:pPr>
            <a:r>
              <a:rPr lang="en-US" sz="3000" b="1" dirty="0" smtClean="0"/>
              <a:t>Connections to the CCSSM </a:t>
            </a:r>
            <a:br>
              <a:rPr lang="en-US" sz="3000" b="1" dirty="0" smtClean="0"/>
            </a:br>
            <a:r>
              <a:rPr lang="en-US" sz="3000" b="1" dirty="0" smtClean="0"/>
              <a:t>Standards for Mathematical Practice</a:t>
            </a:r>
            <a:endParaRPr lang="en-US" sz="3000" b="1" dirty="0"/>
          </a:p>
        </p:txBody>
      </p:sp>
      <p:sp>
        <p:nvSpPr>
          <p:cNvPr id="8" name="TextBox 7"/>
          <p:cNvSpPr txBox="1"/>
          <p:nvPr/>
        </p:nvSpPr>
        <p:spPr>
          <a:xfrm>
            <a:off x="1095439" y="6095175"/>
            <a:ext cx="7865682" cy="692497"/>
          </a:xfrm>
          <a:prstGeom prst="rect">
            <a:avLst/>
          </a:prstGeom>
          <a:solidFill>
            <a:srgbClr val="FFFFFF"/>
          </a:solidFill>
        </p:spPr>
        <p:txBody>
          <a:bodyPr wrap="square" rtlCol="0">
            <a:spAutoFit/>
          </a:bodyPr>
          <a:lstStyle/>
          <a:p>
            <a:pPr algn="r"/>
            <a:r>
              <a:rPr lang="en-US" sz="1300" dirty="0" smtClean="0"/>
              <a:t>National Governors Association Center for Best Practices (NGA Center) and Council of Chief State </a:t>
            </a:r>
            <a:br>
              <a:rPr lang="en-US" sz="1300" dirty="0" smtClean="0"/>
            </a:br>
            <a:r>
              <a:rPr lang="en-US" sz="1300" dirty="0" smtClean="0"/>
              <a:t>School Officers (CCSSO). </a:t>
            </a:r>
            <a:r>
              <a:rPr lang="en-US" sz="1300" dirty="0"/>
              <a:t>(</a:t>
            </a:r>
            <a:r>
              <a:rPr lang="en-US" sz="1300" dirty="0" smtClean="0"/>
              <a:t>2014). Mathematics. </a:t>
            </a:r>
            <a:r>
              <a:rPr lang="en-US" sz="1300" i="1" dirty="0"/>
              <a:t>Common core state standards for mathematics</a:t>
            </a:r>
            <a:r>
              <a:rPr lang="en-US" sz="1300" i="1" dirty="0" smtClean="0"/>
              <a:t>. </a:t>
            </a:r>
            <a:br>
              <a:rPr lang="en-US" sz="1300" i="1" dirty="0" smtClean="0"/>
            </a:br>
            <a:r>
              <a:rPr lang="en-US" sz="1300" dirty="0" smtClean="0"/>
              <a:t>Retrieved </a:t>
            </a:r>
            <a:r>
              <a:rPr lang="en-US" sz="1300" dirty="0"/>
              <a:t>from  </a:t>
            </a:r>
            <a:r>
              <a:rPr lang="en-US" sz="1300" u="sng" dirty="0" smtClean="0">
                <a:hlinkClick r:id="rId3"/>
              </a:rPr>
              <a:t>http</a:t>
            </a:r>
            <a:r>
              <a:rPr lang="en-US" sz="1300" u="sng" dirty="0">
                <a:hlinkClick r:id="rId3"/>
              </a:rPr>
              <a:t>://</a:t>
            </a:r>
            <a:r>
              <a:rPr lang="en-US" sz="1300" u="sng" dirty="0" smtClean="0">
                <a:hlinkClick r:id="rId3"/>
              </a:rPr>
              <a:t>www.corestandards.org/Math/Practice</a:t>
            </a:r>
            <a:endParaRPr lang="en-US" sz="1300" dirty="0"/>
          </a:p>
        </p:txBody>
      </p:sp>
      <p:sp>
        <p:nvSpPr>
          <p:cNvPr id="9" name="Content Placeholder 4"/>
          <p:cNvSpPr>
            <a:spLocks noGrp="1"/>
          </p:cNvSpPr>
          <p:nvPr>
            <p:ph idx="1"/>
          </p:nvPr>
        </p:nvSpPr>
        <p:spPr>
          <a:xfrm>
            <a:off x="1020617" y="1256250"/>
            <a:ext cx="7940503" cy="4618919"/>
          </a:xfrm>
        </p:spPr>
        <p:txBody>
          <a:bodyPr>
            <a:normAutofit/>
          </a:bodyPr>
          <a:lstStyle/>
          <a:p>
            <a:pPr marL="465138" indent="-465138">
              <a:spcAft>
                <a:spcPts val="600"/>
              </a:spcAft>
              <a:buSzPct val="90000"/>
              <a:buFont typeface="+mj-lt"/>
              <a:buAutoNum type="arabicPeriod"/>
            </a:pPr>
            <a:r>
              <a:rPr lang="en-US" sz="2500" dirty="0">
                <a:solidFill>
                  <a:srgbClr val="0000FF"/>
                </a:solidFill>
              </a:rPr>
              <a:t>Make sense of problems and persevere in solving them.</a:t>
            </a:r>
          </a:p>
          <a:p>
            <a:pPr marL="465138" indent="-465138">
              <a:spcAft>
                <a:spcPts val="600"/>
              </a:spcAft>
              <a:buSzPct val="90000"/>
              <a:buFont typeface="+mj-lt"/>
              <a:buAutoNum type="arabicPeriod"/>
            </a:pPr>
            <a:r>
              <a:rPr lang="en-US" sz="2500" dirty="0">
                <a:solidFill>
                  <a:srgbClr val="000000"/>
                </a:solidFill>
              </a:rPr>
              <a:t>Reason abstractly and quantitatively.</a:t>
            </a:r>
          </a:p>
          <a:p>
            <a:pPr marL="465138" indent="-465138">
              <a:spcAft>
                <a:spcPts val="600"/>
              </a:spcAft>
              <a:buSzPct val="90000"/>
              <a:buFont typeface="+mj-lt"/>
              <a:buAutoNum type="arabicPeriod"/>
            </a:pPr>
            <a:r>
              <a:rPr lang="en-US" sz="2500" dirty="0">
                <a:solidFill>
                  <a:srgbClr val="0000FF"/>
                </a:solidFill>
              </a:rPr>
              <a:t>Construct viable arguments and critique the reasoning of others.</a:t>
            </a:r>
          </a:p>
          <a:p>
            <a:pPr marL="465138" indent="-465138">
              <a:spcAft>
                <a:spcPts val="600"/>
              </a:spcAft>
              <a:buSzPct val="90000"/>
              <a:buFont typeface="+mj-lt"/>
              <a:buAutoNum type="arabicPeriod"/>
            </a:pPr>
            <a:r>
              <a:rPr lang="en-US" sz="2500" dirty="0">
                <a:solidFill>
                  <a:srgbClr val="0000FF"/>
                </a:solidFill>
              </a:rPr>
              <a:t>Model with mathematics. </a:t>
            </a:r>
          </a:p>
          <a:p>
            <a:pPr marL="465138" indent="-465138">
              <a:spcAft>
                <a:spcPts val="600"/>
              </a:spcAft>
              <a:buSzPct val="90000"/>
              <a:buFont typeface="+mj-lt"/>
              <a:buAutoNum type="arabicPeriod"/>
            </a:pPr>
            <a:r>
              <a:rPr lang="en-US" sz="2500" dirty="0">
                <a:solidFill>
                  <a:srgbClr val="000000"/>
                </a:solidFill>
              </a:rPr>
              <a:t>Use appropriate tools strategically. </a:t>
            </a:r>
          </a:p>
          <a:p>
            <a:pPr marL="465138" indent="-465138">
              <a:spcAft>
                <a:spcPts val="600"/>
              </a:spcAft>
              <a:buSzPct val="90000"/>
              <a:buFont typeface="+mj-lt"/>
              <a:buAutoNum type="arabicPeriod"/>
            </a:pPr>
            <a:r>
              <a:rPr lang="en-US" sz="2500" dirty="0">
                <a:solidFill>
                  <a:srgbClr val="000000"/>
                </a:solidFill>
              </a:rPr>
              <a:t>Attend to precision. </a:t>
            </a:r>
          </a:p>
          <a:p>
            <a:pPr marL="465138" indent="-465138">
              <a:spcAft>
                <a:spcPts val="600"/>
              </a:spcAft>
              <a:buSzPct val="90000"/>
              <a:buFont typeface="+mj-lt"/>
              <a:buAutoNum type="arabicPeriod"/>
            </a:pPr>
            <a:r>
              <a:rPr lang="en-US" sz="2500" dirty="0">
                <a:solidFill>
                  <a:srgbClr val="0000FF"/>
                </a:solidFill>
              </a:rPr>
              <a:t>Look for and make use of structure.</a:t>
            </a:r>
          </a:p>
          <a:p>
            <a:pPr marL="465138" indent="-465138">
              <a:spcAft>
                <a:spcPts val="600"/>
              </a:spcAft>
              <a:buSzPct val="90000"/>
              <a:buFont typeface="+mj-lt"/>
              <a:buAutoNum type="arabicPeriod"/>
            </a:pPr>
            <a:r>
              <a:rPr lang="en-US" sz="2500" dirty="0">
                <a:solidFill>
                  <a:srgbClr val="000000"/>
                </a:solidFill>
              </a:rPr>
              <a:t>Look for and express regularity in repeated reasoning</a:t>
            </a:r>
            <a:r>
              <a:rPr lang="en-US" sz="2500" dirty="0" smtClean="0">
                <a:solidFill>
                  <a:srgbClr val="000000"/>
                </a:solidFill>
              </a:rPr>
              <a:t>.</a:t>
            </a:r>
            <a:endParaRPr lang="en-US" sz="2500" dirty="0">
              <a:solidFill>
                <a:srgbClr val="000000"/>
              </a:solidFill>
            </a:endParaRPr>
          </a:p>
        </p:txBody>
      </p:sp>
    </p:spTree>
    <p:extLst>
      <p:ext uri="{BB962C8B-B14F-4D97-AF65-F5344CB8AC3E}">
        <p14:creationId xmlns:p14="http://schemas.microsoft.com/office/powerpoint/2010/main" val="77471123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chemeClr val="tx2">
              <a:lumMod val="50000"/>
            </a:schemeClr>
          </a:solidFill>
          <a:ln>
            <a:noFill/>
          </a:ln>
          <a:effectLst>
            <a:outerShdw blurRad="50800" dist="38100" dir="2700000">
              <a:srgbClr val="000000">
                <a:alpha val="43000"/>
              </a:srgbClr>
            </a:outerShdw>
          </a:effectLst>
        </p:spPr>
        <p:txBody>
          <a:bodyPr anchor="ctr">
            <a:noAutofit/>
          </a:bodyPr>
          <a:lstStyle/>
          <a:p>
            <a:pPr algn="ctr"/>
            <a:r>
              <a:rPr lang="en-US" sz="3600" dirty="0">
                <a:solidFill>
                  <a:srgbClr val="FFFFFF"/>
                </a:solidFill>
              </a:rPr>
              <a:t>Ms. </a:t>
            </a:r>
            <a:r>
              <a:rPr lang="en-US" sz="3600" dirty="0" smtClean="0">
                <a:solidFill>
                  <a:srgbClr val="FFFFFF"/>
                </a:solidFill>
              </a:rPr>
              <a:t>Smith’s</a:t>
            </a:r>
          </a:p>
          <a:p>
            <a:pPr algn="ctr"/>
            <a:r>
              <a:rPr lang="en-US" sz="3600" dirty="0" smtClean="0">
                <a:solidFill>
                  <a:srgbClr val="FFFFFF"/>
                </a:solidFill>
              </a:rPr>
              <a:t>Mathematics Learning Goals</a:t>
            </a:r>
            <a:endParaRPr lang="en-US" sz="3600" dirty="0">
              <a:solidFill>
                <a:srgbClr val="FFFFFF"/>
              </a:solidFill>
            </a:endParaRPr>
          </a:p>
        </p:txBody>
      </p:sp>
    </p:spTree>
    <p:extLst>
      <p:ext uri="{BB962C8B-B14F-4D97-AF65-F5344CB8AC3E}">
        <p14:creationId xmlns:p14="http://schemas.microsoft.com/office/powerpoint/2010/main" val="45507563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9999</TotalTime>
  <Words>4345</Words>
  <Application>Microsoft Macintosh PowerPoint</Application>
  <PresentationFormat>On-screen Show (4:3)</PresentationFormat>
  <Paragraphs>470</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Custom Design</vt:lpstr>
      <vt:lpstr>PowerPoint Presentation</vt:lpstr>
      <vt:lpstr>PowerPoint Presentation</vt:lpstr>
      <vt:lpstr>PowerPoint Presentation</vt:lpstr>
      <vt:lpstr>PowerPoint Presentation</vt:lpstr>
      <vt:lpstr>PowerPoint Presentation</vt:lpstr>
      <vt:lpstr>Connections to the CCSSM Kindergarten Standards for Mathematical Content</vt:lpstr>
      <vt:lpstr>Connections to the CCSSM  Standards for Mathematical Practice</vt:lpstr>
      <vt:lpstr>Connections to the CCSSM  Standards for Mathematical Practice</vt:lpstr>
      <vt:lpstr>PowerPoint Presentation</vt:lpstr>
      <vt:lpstr>PowerPoint Presentation</vt:lpstr>
      <vt:lpstr>PowerPoint Presentation</vt:lpstr>
      <vt:lpstr>PowerPoint Presentation</vt:lpstr>
      <vt:lpstr>Effective Mathematics Teaching Practices</vt:lpstr>
      <vt:lpstr>Effective Mathematics Teaching Practices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Lens for Watching  Video Clip 1</vt:lpstr>
      <vt:lpstr>Teacher and Student Actions</vt:lpstr>
      <vt:lpstr>PowerPoint Presentation</vt:lpstr>
      <vt:lpstr>PowerPoint Presentation</vt:lpstr>
      <vt:lpstr>Lens for Watching Video Clip 2</vt:lpstr>
      <vt:lpstr>PowerPoint Presentation</vt:lpstr>
      <vt:lpstr>PowerPoint Presentation</vt:lpstr>
      <vt:lpstr>PowerPoint Presentation</vt:lpstr>
      <vt:lpstr>Effective Mathematics Teaching Practices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to Actions PowerPoint template</dc:title>
  <dc:creator>Ken Krehbiel</dc:creator>
  <cp:keywords>Principles to Actions</cp:keywords>
  <cp:lastModifiedBy>dh</cp:lastModifiedBy>
  <cp:revision>373</cp:revision>
  <dcterms:created xsi:type="dcterms:W3CDTF">2014-11-09T16:53:50Z</dcterms:created>
  <dcterms:modified xsi:type="dcterms:W3CDTF">2015-04-09T17:48:19Z</dcterms:modified>
</cp:coreProperties>
</file>