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44"/>
  </p:notesMasterIdLst>
  <p:sldIdLst>
    <p:sldId id="275" r:id="rId3"/>
    <p:sldId id="314" r:id="rId4"/>
    <p:sldId id="379" r:id="rId5"/>
    <p:sldId id="356" r:id="rId6"/>
    <p:sldId id="366" r:id="rId7"/>
    <p:sldId id="370" r:id="rId8"/>
    <p:sldId id="357" r:id="rId9"/>
    <p:sldId id="371" r:id="rId10"/>
    <p:sldId id="372" r:id="rId11"/>
    <p:sldId id="358" r:id="rId12"/>
    <p:sldId id="359" r:id="rId13"/>
    <p:sldId id="377" r:id="rId14"/>
    <p:sldId id="320" r:id="rId15"/>
    <p:sldId id="367" r:id="rId16"/>
    <p:sldId id="378" r:id="rId17"/>
    <p:sldId id="345" r:id="rId18"/>
    <p:sldId id="368" r:id="rId19"/>
    <p:sldId id="361" r:id="rId20"/>
    <p:sldId id="369" r:id="rId21"/>
    <p:sldId id="373" r:id="rId22"/>
    <p:sldId id="362" r:id="rId23"/>
    <p:sldId id="374" r:id="rId24"/>
    <p:sldId id="363" r:id="rId25"/>
    <p:sldId id="375" r:id="rId26"/>
    <p:sldId id="376" r:id="rId27"/>
    <p:sldId id="364" r:id="rId28"/>
    <p:sldId id="360" r:id="rId29"/>
    <p:sldId id="350" r:id="rId30"/>
    <p:sldId id="272" r:id="rId31"/>
    <p:sldId id="279" r:id="rId32"/>
    <p:sldId id="277" r:id="rId33"/>
    <p:sldId id="313" r:id="rId34"/>
    <p:sldId id="316" r:id="rId35"/>
    <p:sldId id="326" r:id="rId36"/>
    <p:sldId id="383" r:id="rId37"/>
    <p:sldId id="355" r:id="rId38"/>
    <p:sldId id="384" r:id="rId39"/>
    <p:sldId id="352" r:id="rId40"/>
    <p:sldId id="351" r:id="rId41"/>
    <p:sldId id="322" r:id="rId42"/>
    <p:sldId id="269"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Smith"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003366"/>
    <a:srgbClr val="57BCEF"/>
    <a:srgbClr val="5DAA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showComments="0">
  <p:normalViewPr>
    <p:restoredLeft sz="15620"/>
    <p:restoredTop sz="80088" autoAdjust="0"/>
  </p:normalViewPr>
  <p:slideViewPr>
    <p:cSldViewPr snapToGrid="0" snapToObjects="1">
      <p:cViewPr>
        <p:scale>
          <a:sx n="75" d="100"/>
          <a:sy n="75" d="100"/>
        </p:scale>
        <p:origin x="-720" y="104"/>
      </p:cViewPr>
      <p:guideLst>
        <p:guide orient="horz" pos="4080"/>
        <p:guide pos="4040"/>
      </p:guideLst>
    </p:cSldViewPr>
  </p:slideViewPr>
  <p:notesTextViewPr>
    <p:cViewPr>
      <p:scale>
        <a:sx n="100" d="100"/>
        <a:sy n="100" d="100"/>
      </p:scale>
      <p:origin x="0" y="0"/>
    </p:cViewPr>
  </p:notesTextViewPr>
  <p:sorterViewPr>
    <p:cViewPr>
      <p:scale>
        <a:sx n="66" d="100"/>
        <a:sy n="66" d="100"/>
      </p:scale>
      <p:origin x="0" y="3192"/>
    </p:cViewPr>
  </p:sorterViewPr>
  <p:notesViewPr>
    <p:cSldViewPr snapToGrid="0" snapToObjects="1">
      <p:cViewPr>
        <p:scale>
          <a:sx n="100" d="100"/>
          <a:sy n="100" d="100"/>
        </p:scale>
        <p:origin x="-1320" y="18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commentAuthors" Target="commentAuthors.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6/17/15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a:r>
              <a:rPr lang="en-US" b="1" u="sng" dirty="0">
                <a:solidFill>
                  <a:srgbClr val="000000"/>
                </a:solidFill>
              </a:rPr>
              <a:t>Background</a:t>
            </a:r>
          </a:p>
          <a:p>
            <a:r>
              <a:rPr lang="en-US" sz="1200" kern="1200" dirty="0" smtClean="0">
                <a:solidFill>
                  <a:schemeClr val="tx1"/>
                </a:solidFill>
                <a:latin typeface="+mn-lt"/>
                <a:ea typeface="+mn-ea"/>
                <a:cs typeface="+mn-cs"/>
              </a:rPr>
              <a:t>This session focuses on </a:t>
            </a:r>
            <a:r>
              <a:rPr lang="en-US" sz="1200" b="1" kern="1200" dirty="0" smtClean="0">
                <a:solidFill>
                  <a:schemeClr val="tx1"/>
                </a:solidFill>
                <a:latin typeface="+mn-lt"/>
                <a:ea typeface="+mn-ea"/>
                <a:cs typeface="+mn-cs"/>
              </a:rPr>
              <a:t>Productive Struggle </a:t>
            </a:r>
            <a:r>
              <a:rPr lang="en-US" sz="1200" b="0" kern="1200" dirty="0" smtClean="0">
                <a:latin typeface="+mn-lt"/>
                <a:ea typeface="+mn-ea"/>
                <a:cs typeface="+mn-cs"/>
              </a:rPr>
              <a:t>and</a:t>
            </a:r>
            <a:r>
              <a:rPr lang="en-US" sz="1200" b="1" kern="1200" dirty="0" smtClean="0">
                <a:latin typeface="+mn-lt"/>
                <a:ea typeface="+mn-ea"/>
                <a:cs typeface="+mn-cs"/>
              </a:rPr>
              <a:t> Purposeful</a:t>
            </a:r>
            <a:r>
              <a:rPr lang="en-US" sz="1200" b="1" kern="1200" baseline="0" dirty="0" smtClean="0">
                <a:latin typeface="+mn-lt"/>
                <a:ea typeface="+mn-ea"/>
                <a:cs typeface="+mn-cs"/>
              </a:rPr>
              <a:t> Questions</a:t>
            </a:r>
            <a:r>
              <a:rPr lang="en-US" sz="1200" kern="1200" dirty="0" smtClean="0">
                <a:solidFill>
                  <a:schemeClr val="tx1"/>
                </a:solidFill>
                <a:latin typeface="+mn-lt"/>
                <a:ea typeface="+mn-ea"/>
                <a:cs typeface="+mn-cs"/>
              </a:rPr>
              <a:t>.  It is suggested that teachers have some familiarity with the Effective Mathematics Teaching Practices prior to engaging in this session.  There are other sessions available that provide an overview of the Teaching and Learning Principle, with some discussion of each of the effective teaching practices </a:t>
            </a:r>
            <a:r>
              <a:rPr lang="en-US" b="1" dirty="0">
                <a:solidFill>
                  <a:srgbClr val="0000FF"/>
                </a:solidFill>
                <a:cs typeface="Verdana"/>
              </a:rPr>
              <a:t>http://</a:t>
            </a:r>
            <a:r>
              <a:rPr lang="en-US" b="1" dirty="0" err="1">
                <a:solidFill>
                  <a:srgbClr val="0000FF"/>
                </a:solidFill>
                <a:cs typeface="Verdana"/>
              </a:rPr>
              <a:t>www.nctm.org</a:t>
            </a:r>
            <a:r>
              <a:rPr lang="en-US" b="1" dirty="0">
                <a:solidFill>
                  <a:srgbClr val="0000FF"/>
                </a:solidFill>
                <a:cs typeface="Verdana"/>
              </a:rPr>
              <a:t>/</a:t>
            </a:r>
            <a:r>
              <a:rPr lang="en-US" b="1" dirty="0" err="1">
                <a:solidFill>
                  <a:srgbClr val="0000FF"/>
                </a:solidFill>
                <a:cs typeface="Verdana"/>
              </a:rPr>
              <a:t>PtAToolkit</a:t>
            </a:r>
            <a:r>
              <a:rPr lang="en-US" b="1" dirty="0" smtClean="0">
                <a:solidFill>
                  <a:srgbClr val="0000FF"/>
                </a:solidFill>
                <a:cs typeface="Verdana"/>
              </a:rPr>
              <a:t>/</a:t>
            </a:r>
            <a:r>
              <a:rPr lang="en-US" sz="1200" kern="1200" dirty="0" smtClean="0">
                <a:solidFill>
                  <a:schemeClr val="tx1"/>
                </a:solidFill>
                <a:latin typeface="+mn-lt"/>
                <a:ea typeface="+mn-ea"/>
                <a:cs typeface="+mn-cs"/>
              </a:rPr>
              <a:t>.These include The Band Concert (elementary school content),  The Candy Jar (middle school content) and Pay It Forward (high school content). </a:t>
            </a:r>
          </a:p>
          <a:p>
            <a:r>
              <a:rPr lang="en-US" sz="1200" kern="1200" dirty="0" smtClean="0">
                <a:solidFill>
                  <a:schemeClr val="tx1"/>
                </a:solidFill>
                <a:latin typeface="+mn-lt"/>
                <a:ea typeface="+mn-ea"/>
                <a:cs typeface="+mn-cs"/>
              </a:rPr>
              <a:t> </a:t>
            </a:r>
            <a:endParaRPr lang="en-US" sz="1200" kern="1200" dirty="0" smtClean="0">
              <a:solidFill>
                <a:srgbClr val="E46C0A"/>
              </a:solidFill>
              <a:latin typeface="+mn-lt"/>
              <a:ea typeface="+mn-ea"/>
              <a:cs typeface="+mn-cs"/>
            </a:endParaRPr>
          </a:p>
          <a:p>
            <a:r>
              <a:rPr lang="en-US" b="1" u="sng" dirty="0" smtClean="0">
                <a:solidFill>
                  <a:srgbClr val="000000"/>
                </a:solidFill>
              </a:rPr>
              <a:t>Resources</a:t>
            </a:r>
          </a:p>
          <a:p>
            <a:r>
              <a:rPr lang="en-US" dirty="0">
                <a:solidFill>
                  <a:srgbClr val="000000"/>
                </a:solidFill>
              </a:rPr>
              <a:t>The following resources are available for this module. </a:t>
            </a:r>
            <a:r>
              <a:rPr lang="en-US" dirty="0"/>
              <a:t>For this session you will need to provide teachers with copies of the materials highlighted below in green in the </a:t>
            </a:r>
            <a:r>
              <a:rPr lang="en-US" dirty="0" smtClean="0"/>
              <a:t>folder.</a:t>
            </a:r>
          </a:p>
          <a:p>
            <a:endParaRPr lang="en-US" sz="1200" kern="1200" dirty="0">
              <a:solidFill>
                <a:schemeClr val="tx1"/>
              </a:solidFill>
              <a:latin typeface="+mn-lt"/>
              <a:ea typeface="+mn-ea"/>
              <a:cs typeface="+mn-cs"/>
            </a:endParaRPr>
          </a:p>
          <a:p>
            <a:r>
              <a:rPr lang="en-US" dirty="0"/>
              <a:t>Slides-HS-</a:t>
            </a:r>
            <a:r>
              <a:rPr lang="en-US" dirty="0" err="1"/>
              <a:t>Campbell.pptx</a:t>
            </a:r>
            <a:endParaRPr lang="en-US" dirty="0"/>
          </a:p>
          <a:p>
            <a:r>
              <a:rPr lang="en-US" dirty="0">
                <a:solidFill>
                  <a:srgbClr val="008000"/>
                </a:solidFill>
              </a:rPr>
              <a:t>PlaygroundTaskV1-HS-Campbell.pdf</a:t>
            </a:r>
          </a:p>
          <a:p>
            <a:r>
              <a:rPr lang="en-US" dirty="0">
                <a:solidFill>
                  <a:srgbClr val="008000"/>
                </a:solidFill>
              </a:rPr>
              <a:t>StudentWork-V1-Andre.pdf</a:t>
            </a:r>
          </a:p>
          <a:p>
            <a:r>
              <a:rPr lang="en-US" dirty="0">
                <a:solidFill>
                  <a:srgbClr val="008000"/>
                </a:solidFill>
              </a:rPr>
              <a:t>StudentWork-V1-Sharilynn.pdf</a:t>
            </a:r>
          </a:p>
          <a:p>
            <a:r>
              <a:rPr lang="en-US" dirty="0">
                <a:solidFill>
                  <a:srgbClr val="008000"/>
                </a:solidFill>
              </a:rPr>
              <a:t>StudentWork-V1-Meggan.pdf</a:t>
            </a:r>
          </a:p>
          <a:p>
            <a:r>
              <a:rPr lang="en-US" dirty="0" smtClean="0">
                <a:solidFill>
                  <a:srgbClr val="008000"/>
                </a:solidFill>
              </a:rPr>
              <a:t>PlaygroundTaskV2</a:t>
            </a:r>
            <a:r>
              <a:rPr lang="en-US" dirty="0">
                <a:solidFill>
                  <a:srgbClr val="008000"/>
                </a:solidFill>
              </a:rPr>
              <a:t>-HS-Campbell.pdf</a:t>
            </a:r>
          </a:p>
          <a:p>
            <a:r>
              <a:rPr lang="en-US" dirty="0">
                <a:solidFill>
                  <a:srgbClr val="008000"/>
                </a:solidFill>
              </a:rPr>
              <a:t>StudentWork-V2</a:t>
            </a:r>
            <a:r>
              <a:rPr lang="en-US" dirty="0" smtClean="0">
                <a:solidFill>
                  <a:srgbClr val="008000"/>
                </a:solidFill>
              </a:rPr>
              <a:t>-Faith.pdf</a:t>
            </a:r>
            <a:endParaRPr lang="en-US" dirty="0">
              <a:solidFill>
                <a:srgbClr val="008000"/>
              </a:solidFill>
            </a:endParaRPr>
          </a:p>
          <a:p>
            <a:r>
              <a:rPr lang="en-US" dirty="0">
                <a:solidFill>
                  <a:srgbClr val="008000"/>
                </a:solidFill>
              </a:rPr>
              <a:t>StudentWork-V2-Leah.pdf</a:t>
            </a:r>
          </a:p>
          <a:p>
            <a:r>
              <a:rPr lang="en-US" dirty="0" err="1">
                <a:solidFill>
                  <a:srgbClr val="008000"/>
                </a:solidFill>
              </a:rPr>
              <a:t>EightEffectiveMathematicsTeachingPractices.docx</a:t>
            </a:r>
            <a:endParaRPr lang="en-US" dirty="0">
              <a:solidFill>
                <a:srgbClr val="008000"/>
              </a:solidFill>
            </a:endParaRPr>
          </a:p>
          <a:p>
            <a:r>
              <a:rPr lang="en-US" dirty="0"/>
              <a:t>VideoClip-HS-Campbell.mp4</a:t>
            </a:r>
          </a:p>
          <a:p>
            <a:r>
              <a:rPr lang="en-US" dirty="0">
                <a:solidFill>
                  <a:srgbClr val="008000"/>
                </a:solidFill>
              </a:rPr>
              <a:t>Transcript-HS-</a:t>
            </a:r>
            <a:r>
              <a:rPr lang="en-US" dirty="0" err="1" smtClean="0">
                <a:solidFill>
                  <a:srgbClr val="008000"/>
                </a:solidFill>
              </a:rPr>
              <a:t>Campbell</a:t>
            </a:r>
            <a:r>
              <a:rPr lang="en-US" dirty="0" err="1">
                <a:solidFill>
                  <a:srgbClr val="008000"/>
                </a:solidFill>
              </a:rPr>
              <a:t>.</a:t>
            </a:r>
            <a:r>
              <a:rPr lang="en-US" dirty="0" err="1" smtClean="0">
                <a:solidFill>
                  <a:srgbClr val="008000"/>
                </a:solidFill>
              </a:rPr>
              <a:t>doc</a:t>
            </a:r>
            <a:endParaRPr lang="en-US" dirty="0">
              <a:solidFill>
                <a:srgbClr val="008000"/>
              </a:solidFill>
            </a:endParaRPr>
          </a:p>
          <a:p>
            <a:r>
              <a:rPr lang="en-US" dirty="0" smtClean="0">
                <a:solidFill>
                  <a:srgbClr val="008000"/>
                </a:solidFill>
              </a:rPr>
              <a:t>Promoting </a:t>
            </a:r>
            <a:r>
              <a:rPr lang="en-US" dirty="0" smtClean="0">
                <a:solidFill>
                  <a:srgbClr val="008000"/>
                </a:solidFill>
              </a:rPr>
              <a:t>Productive </a:t>
            </a:r>
            <a:r>
              <a:rPr lang="en-US" dirty="0" err="1" smtClean="0">
                <a:solidFill>
                  <a:srgbClr val="008000"/>
                </a:solidFill>
              </a:rPr>
              <a:t>Struggle.docx</a:t>
            </a:r>
            <a:endParaRPr lang="en-US" dirty="0" smtClean="0">
              <a:solidFill>
                <a:srgbClr val="008000"/>
              </a:solidFill>
            </a:endParaRPr>
          </a:p>
          <a:p>
            <a:r>
              <a:rPr lang="en-US" dirty="0" err="1">
                <a:solidFill>
                  <a:srgbClr val="008000"/>
                </a:solidFill>
              </a:rPr>
              <a:t>ViewingPrompts</a:t>
            </a:r>
            <a:r>
              <a:rPr lang="en-US" dirty="0">
                <a:solidFill>
                  <a:srgbClr val="008000"/>
                </a:solidFill>
              </a:rPr>
              <a:t>-HS-</a:t>
            </a:r>
            <a:r>
              <a:rPr lang="en-US" dirty="0" err="1">
                <a:solidFill>
                  <a:srgbClr val="008000"/>
                </a:solidFill>
              </a:rPr>
              <a:t>Campbell.docx</a:t>
            </a:r>
            <a:endParaRPr lang="en-US" dirty="0">
              <a:solidFill>
                <a:srgbClr val="008000"/>
              </a:solidFill>
            </a:endParaRP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
        <p:nvSpPr>
          <p:cNvPr id="5" name="TextBox 4"/>
          <p:cNvSpPr txBox="1"/>
          <p:nvPr/>
        </p:nvSpPr>
        <p:spPr>
          <a:xfrm>
            <a:off x="7327900" y="68453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What did </a:t>
            </a:r>
            <a:r>
              <a:rPr lang="en-US" i="1" dirty="0" err="1" smtClean="0"/>
              <a:t>Sharilynn</a:t>
            </a:r>
            <a:r>
              <a:rPr lang="en-US" i="1" dirty="0" smtClean="0"/>
              <a:t> do?</a:t>
            </a:r>
          </a:p>
          <a:p>
            <a:endParaRPr lang="en-US" i="1" dirty="0" smtClean="0"/>
          </a:p>
          <a:p>
            <a:r>
              <a:rPr lang="en-US" dirty="0" err="1" smtClean="0"/>
              <a:t>Sharilynn</a:t>
            </a:r>
            <a:r>
              <a:rPr lang="en-US" baseline="0" dirty="0" smtClean="0"/>
              <a:t> </a:t>
            </a:r>
            <a:r>
              <a:rPr lang="en-US" dirty="0" smtClean="0"/>
              <a:t>used a reflection of A onto B to find the</a:t>
            </a:r>
            <a:r>
              <a:rPr lang="en-US" baseline="0" dirty="0" smtClean="0"/>
              <a:t> point equidistant from A and B. She folded to find the line of symmetry and drew that in. She labeled C as the midpoint of the segment AB.  She then found another point, which she called the peak. </a:t>
            </a:r>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Is this acceptable as a proof? </a:t>
            </a:r>
            <a:endParaRPr lang="en-US" i="1" dirty="0" smtClean="0"/>
          </a:p>
          <a:p>
            <a:endParaRPr lang="en-US" dirty="0"/>
          </a:p>
          <a:p>
            <a:r>
              <a:rPr lang="en-US" dirty="0" err="1" smtClean="0"/>
              <a:t>Sharilynn</a:t>
            </a:r>
            <a:r>
              <a:rPr lang="en-US" dirty="0" smtClean="0"/>
              <a:t> </a:t>
            </a:r>
            <a:r>
              <a:rPr lang="en-US" dirty="0" smtClean="0"/>
              <a:t>has many good ideas.  She proves that angle ACD and angle DCB</a:t>
            </a:r>
            <a:r>
              <a:rPr lang="en-US" baseline="0" dirty="0" smtClean="0"/>
              <a:t> are right angles, so she knows the line is perpendicular. </a:t>
            </a:r>
            <a:endParaRPr lang="en-US" dirty="0" smtClean="0">
              <a:solidFill>
                <a:srgbClr val="FF0000"/>
              </a:solidFill>
            </a:endParaRPr>
          </a:p>
          <a:p>
            <a:endParaRPr lang="en-US" dirty="0" smtClean="0">
              <a:solidFill>
                <a:srgbClr val="3366FF"/>
              </a:solidFill>
            </a:endParaRPr>
          </a:p>
          <a:p>
            <a:r>
              <a:rPr lang="en-US" dirty="0" smtClean="0"/>
              <a:t>What</a:t>
            </a:r>
            <a:r>
              <a:rPr lang="en-US" baseline="0" dirty="0" smtClean="0"/>
              <a:t> questions do you have for the student? </a:t>
            </a:r>
          </a:p>
          <a:p>
            <a:pPr marL="171450" indent="-171450">
              <a:buFont typeface="Arial"/>
              <a:buChar char="•"/>
            </a:pPr>
            <a:r>
              <a:rPr lang="en-US" baseline="0" dirty="0" smtClean="0"/>
              <a:t>Are there other points that are the same distance from A and B?</a:t>
            </a:r>
          </a:p>
          <a:p>
            <a:pPr marL="171450" indent="-171450">
              <a:buFont typeface="Arial"/>
              <a:buChar char="•"/>
            </a:pPr>
            <a:r>
              <a:rPr lang="en-US" baseline="0" dirty="0" smtClean="0"/>
              <a:t>What can you tell me about point D?</a:t>
            </a:r>
          </a:p>
          <a:p>
            <a:pPr marL="171450" indent="-171450">
              <a:buFont typeface="Arial"/>
              <a:buChar char="•"/>
            </a:pPr>
            <a:r>
              <a:rPr lang="en-US" baseline="0" dirty="0" smtClean="0"/>
              <a:t>How many points </a:t>
            </a:r>
            <a:r>
              <a:rPr lang="en-US" dirty="0" smtClean="0"/>
              <a:t>can </a:t>
            </a:r>
            <a:r>
              <a:rPr lang="en-US" dirty="0"/>
              <a:t>you </a:t>
            </a:r>
            <a:r>
              <a:rPr lang="en-US" dirty="0" smtClean="0"/>
              <a:t>find </a:t>
            </a:r>
            <a:r>
              <a:rPr lang="en-US" dirty="0"/>
              <a:t>in this plane </a:t>
            </a:r>
            <a:r>
              <a:rPr lang="en-US" dirty="0" smtClean="0"/>
              <a:t>that </a:t>
            </a:r>
            <a:r>
              <a:rPr lang="en-US" baseline="0" dirty="0" smtClean="0"/>
              <a:t>are equidistant from A and B?  Can you prove your assertion?  </a:t>
            </a:r>
          </a:p>
          <a:p>
            <a:pPr marL="171450" indent="-171450">
              <a:buFont typeface="Arial"/>
              <a:buChar char="•"/>
            </a:pPr>
            <a:endParaRPr lang="en-US" dirty="0" smtClean="0"/>
          </a:p>
          <a:p>
            <a:pPr marL="171450" indent="-171450">
              <a:buFont typeface="Arial"/>
              <a:buChar char="•"/>
            </a:pPr>
            <a:endParaRPr lang="en-US" baseline="0" dirty="0" smtClean="0"/>
          </a:p>
          <a:p>
            <a:r>
              <a:rPr lang="en-US" i="1" dirty="0" smtClean="0"/>
              <a:t>As a teacher d</a:t>
            </a:r>
            <a:r>
              <a:rPr lang="en-US" i="1" baseline="0" dirty="0" smtClean="0"/>
              <a:t>o you think that </a:t>
            </a:r>
            <a:r>
              <a:rPr lang="en-US" i="1" baseline="0" dirty="0" err="1" smtClean="0"/>
              <a:t>Sharilynn</a:t>
            </a:r>
            <a:r>
              <a:rPr lang="en-US" i="1" baseline="0" dirty="0" smtClean="0"/>
              <a:t> knows that she has the </a:t>
            </a:r>
            <a:r>
              <a:rPr lang="en-US" i="1" baseline="0" dirty="0" smtClean="0"/>
              <a:t>perpendicular</a:t>
            </a:r>
            <a:r>
              <a:rPr lang="en-US" i="1" dirty="0" smtClean="0"/>
              <a:t> </a:t>
            </a:r>
            <a:r>
              <a:rPr lang="en-US" i="1" baseline="0" dirty="0" smtClean="0"/>
              <a:t>bisector</a:t>
            </a:r>
            <a:r>
              <a:rPr lang="en-US" i="1" baseline="0" dirty="0" smtClean="0"/>
              <a:t>?</a:t>
            </a:r>
            <a:r>
              <a:rPr lang="en-US" i="1" dirty="0" smtClean="0">
                <a:solidFill>
                  <a:srgbClr val="FF0000"/>
                </a:solidFill>
              </a:rPr>
              <a:t> </a:t>
            </a:r>
            <a:r>
              <a:rPr lang="en-US" i="1" dirty="0" smtClean="0"/>
              <a:t>How could you find out?</a:t>
            </a:r>
            <a:endParaRPr lang="en-US" i="1" dirty="0">
              <a:solidFill>
                <a:srgbClr val="FF0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11</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rgbClr val="000000"/>
                </a:solidFill>
              </a:rPr>
              <a:t>This is the version of the task that is featured in the video.  If time is limited, this is the version that you should use.</a:t>
            </a:r>
            <a:endParaRPr lang="en-US" baseline="0" dirty="0" smtClean="0">
              <a:solidFill>
                <a:srgbClr val="000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12</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solidFill>
                <a:srgbClr val="FF0000"/>
              </a:solidFill>
            </a:endParaRPr>
          </a:p>
          <a:p>
            <a:r>
              <a:rPr lang="en-US" baseline="0" dirty="0" smtClean="0"/>
              <a:t>Handout-</a:t>
            </a:r>
            <a:r>
              <a:rPr lang="en-US" dirty="0" smtClean="0">
                <a:solidFill>
                  <a:srgbClr val="0000FF"/>
                </a:solidFill>
              </a:rPr>
              <a:t>PlaygroundTaskV2</a:t>
            </a:r>
            <a:r>
              <a:rPr lang="en-US" dirty="0">
                <a:solidFill>
                  <a:srgbClr val="0000FF"/>
                </a:solidFill>
              </a:rPr>
              <a:t>-HS-Campbell.pdf</a:t>
            </a:r>
          </a:p>
          <a:p>
            <a:endParaRPr lang="en-US" baseline="0" dirty="0" smtClean="0">
              <a:solidFill>
                <a:srgbClr val="3366FF"/>
              </a:solidFill>
            </a:endParaRPr>
          </a:p>
          <a:p>
            <a:endParaRPr lang="en-US" dirty="0" smtClean="0">
              <a:solidFill>
                <a:srgbClr val="3366FF"/>
              </a:solidFill>
            </a:endParaRPr>
          </a:p>
          <a:p>
            <a:r>
              <a:rPr lang="en-US" dirty="0" smtClean="0"/>
              <a:t>This is the version of the task that is featured in the video. The </a:t>
            </a:r>
            <a:r>
              <a:rPr lang="en-US" dirty="0"/>
              <a:t>lesson guide (LESSONGUIDE-</a:t>
            </a:r>
            <a:r>
              <a:rPr lang="en-US" dirty="0" err="1"/>
              <a:t>PlaygroundTask</a:t>
            </a:r>
            <a:r>
              <a:rPr lang="en-US" dirty="0"/>
              <a:t>-HS-</a:t>
            </a:r>
            <a:r>
              <a:rPr lang="en-US" dirty="0" err="1"/>
              <a:t>Campbell.pdf</a:t>
            </a:r>
            <a:r>
              <a:rPr lang="en-US" dirty="0"/>
              <a:t>) contains suggestions for conducting the lesson -- based on V2 -- and sample solutions that may be helpful to you. In addition, using the learning goals on slide 15 to guide your discussion of the task will help participants understand what the teacher featured in the video was trying to accomplish.</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13</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1000" dirty="0"/>
              <a:t>Possible </a:t>
            </a:r>
            <a:r>
              <a:rPr lang="en-US" sz="1000" dirty="0" smtClean="0"/>
              <a:t>Responses to the three questions:</a:t>
            </a:r>
            <a:endParaRPr lang="en-US" sz="1000" dirty="0"/>
          </a:p>
          <a:p>
            <a:endParaRPr lang="en-US" sz="1000" dirty="0"/>
          </a:p>
          <a:p>
            <a:r>
              <a:rPr lang="en-US" sz="1000" dirty="0"/>
              <a:t>Prompt one:  V2 has a grid and V1 does not.  As a result, V2 “</a:t>
            </a:r>
            <a:r>
              <a:rPr lang="en-US" sz="1000" dirty="0" smtClean="0"/>
              <a:t>funnels” </a:t>
            </a:r>
            <a:r>
              <a:rPr lang="en-US" sz="1000" dirty="0"/>
              <a:t>students to use the midpoint formula, distance formula and slopes.  Participants may note this specifically after they do the second version and compare the non-analytic solutions from the first.</a:t>
            </a:r>
            <a:r>
              <a:rPr lang="en-US" sz="1000" dirty="0" smtClean="0"/>
              <a:t>  V1 has students think </a:t>
            </a:r>
            <a:r>
              <a:rPr lang="en-US" sz="1000" dirty="0"/>
              <a:t>about the reasoning behind the solution in</a:t>
            </a:r>
            <a:r>
              <a:rPr lang="en-US" sz="1000" dirty="0" smtClean="0"/>
              <a:t> many different approaches.  Participants</a:t>
            </a:r>
            <a:r>
              <a:rPr lang="en-US" sz="1000" baseline="0" dirty="0" smtClean="0"/>
              <a:t> should be encouraged to think about what their own learning goals would be for either version of the task.  Both tasks are good – but their learning goals differ</a:t>
            </a:r>
            <a:r>
              <a:rPr lang="en-US" sz="1000" dirty="0" smtClean="0">
                <a:solidFill>
                  <a:srgbClr val="FF0000"/>
                </a:solidFill>
              </a:rPr>
              <a:t>.</a:t>
            </a:r>
          </a:p>
          <a:p>
            <a:endParaRPr lang="en-US" sz="1000" dirty="0"/>
          </a:p>
          <a:p>
            <a:r>
              <a:rPr lang="en-US" sz="1000" dirty="0"/>
              <a:t>Prompt</a:t>
            </a:r>
            <a:r>
              <a:rPr lang="en-US" sz="1000" dirty="0" smtClean="0"/>
              <a:t> two is used to generate discussion of what the participants</a:t>
            </a:r>
            <a:r>
              <a:rPr lang="en-US" sz="1000" baseline="0" dirty="0" smtClean="0"/>
              <a:t> think THEIR students would need to learn.</a:t>
            </a:r>
          </a:p>
          <a:p>
            <a:endParaRPr lang="en-US" sz="1000" dirty="0" smtClean="0"/>
          </a:p>
          <a:p>
            <a:r>
              <a:rPr lang="en-US" sz="1000" dirty="0" smtClean="0"/>
              <a:t>One solution may be that a teacher would use V2 if she or he were teaching a coordinate geometry/analytic geometry section and wanted to require the use of coordinate approaches. </a:t>
            </a:r>
          </a:p>
          <a:p>
            <a:endParaRPr lang="en-US" sz="1000" dirty="0"/>
          </a:p>
          <a:p>
            <a:r>
              <a:rPr lang="en-US" sz="1000" dirty="0"/>
              <a:t>As the participants begin the task,</a:t>
            </a:r>
          </a:p>
          <a:p>
            <a:r>
              <a:rPr lang="en-US" sz="1000" dirty="0"/>
              <a:t>Encourage the participants to think about this problem as if they have not seen similar problems.</a:t>
            </a:r>
          </a:p>
          <a:p>
            <a:endParaRPr lang="en-US" sz="1000" dirty="0"/>
          </a:p>
          <a:p>
            <a:r>
              <a:rPr lang="en-US" sz="1000" dirty="0"/>
              <a:t>Ask - Can you find exactly three points thinking like a student?  </a:t>
            </a:r>
          </a:p>
          <a:p>
            <a:r>
              <a:rPr lang="en-US" sz="1000" dirty="0" smtClean="0"/>
              <a:t>Be </a:t>
            </a:r>
            <a:r>
              <a:rPr lang="en-US" sz="1000" dirty="0"/>
              <a:t>aware that for veteran Geometry teachers, this is almost a knowledge level problem.  It may be more difficult for them to reduce the task to one involving only three points. For anyone who has taught Geometry, the midpoint of the segment connecting A and B will be the first solution.  Thinking about the square will not be intuitive to many, as they have not thought about the problem outside of the general case before.</a:t>
            </a:r>
          </a:p>
          <a:p>
            <a:endParaRPr lang="en-US" sz="1000" dirty="0"/>
          </a:p>
          <a:p>
            <a:r>
              <a:rPr lang="en-US" sz="1000" dirty="0"/>
              <a:t>The video will not address the second portion of the task (proof).  If time is short, this part may be deleted.   However, if time allows, the participants should compete this portion and discuss possible student misconceptions, teacher questions to counter those, and strategies for implementing this part of the task.</a:t>
            </a:r>
          </a:p>
          <a:p>
            <a:endParaRPr lang="en-US" sz="1000"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14</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After</a:t>
            </a:r>
            <a:r>
              <a:rPr lang="en-US" baseline="0" dirty="0" smtClean="0"/>
              <a:t> the discussion is concluded, distribute </a:t>
            </a:r>
            <a:endParaRPr lang="en-US" dirty="0"/>
          </a:p>
          <a:p>
            <a:r>
              <a:rPr lang="en-US" dirty="0" smtClean="0">
                <a:solidFill>
                  <a:srgbClr val="000000"/>
                </a:solidFill>
              </a:rPr>
              <a:t>Handout </a:t>
            </a:r>
            <a:r>
              <a:rPr lang="en-US" dirty="0" smtClean="0">
                <a:solidFill>
                  <a:srgbClr val="0000FF"/>
                </a:solidFill>
              </a:rPr>
              <a:t>StudentWork</a:t>
            </a:r>
            <a:r>
              <a:rPr lang="en-US" dirty="0">
                <a:solidFill>
                  <a:srgbClr val="0000FF"/>
                </a:solidFill>
              </a:rPr>
              <a:t>-V2</a:t>
            </a:r>
            <a:r>
              <a:rPr lang="en-US" dirty="0" smtClean="0">
                <a:solidFill>
                  <a:srgbClr val="0000FF"/>
                </a:solidFill>
              </a:rPr>
              <a:t>-Faith.pdf</a:t>
            </a:r>
            <a:endParaRPr lang="en-US" dirty="0">
              <a:solidFill>
                <a:srgbClr val="0000FF"/>
              </a:solidFill>
            </a:endParaRPr>
          </a:p>
          <a:p>
            <a:r>
              <a:rPr lang="en-US" dirty="0" smtClean="0">
                <a:solidFill>
                  <a:srgbClr val="000000"/>
                </a:solidFill>
              </a:rPr>
              <a:t>Handout</a:t>
            </a:r>
            <a:r>
              <a:rPr lang="en-US" dirty="0" smtClean="0">
                <a:solidFill>
                  <a:srgbClr val="0000FF"/>
                </a:solidFill>
              </a:rPr>
              <a:t> StudentWork</a:t>
            </a:r>
            <a:r>
              <a:rPr lang="en-US" dirty="0">
                <a:solidFill>
                  <a:srgbClr val="0000FF"/>
                </a:solidFill>
              </a:rPr>
              <a:t>-V2-Leah.pdf</a:t>
            </a:r>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15</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Handout-</a:t>
            </a:r>
            <a:r>
              <a:rPr lang="en-US" dirty="0">
                <a:solidFill>
                  <a:srgbClr val="0000FF"/>
                </a:solidFill>
              </a:rPr>
              <a:t>StudentWork-V2</a:t>
            </a:r>
            <a:r>
              <a:rPr lang="en-US" dirty="0" smtClean="0">
                <a:solidFill>
                  <a:srgbClr val="0000FF"/>
                </a:solidFill>
              </a:rPr>
              <a:t>-Faith.pdf</a:t>
            </a:r>
            <a:endParaRPr lang="en-US" dirty="0">
              <a:solidFill>
                <a:srgbClr val="0000FF"/>
              </a:solidFill>
            </a:endParaRP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What does Faith know?</a:t>
            </a:r>
          </a:p>
          <a:p>
            <a:endParaRPr lang="en-US" dirty="0"/>
          </a:p>
          <a:p>
            <a:r>
              <a:rPr lang="en-US" dirty="0" smtClean="0"/>
              <a:t>1. </a:t>
            </a:r>
            <a:r>
              <a:rPr lang="en-US" dirty="0" smtClean="0"/>
              <a:t>There is evidence of the midpoint concept,</a:t>
            </a:r>
            <a:r>
              <a:rPr lang="en-US" baseline="0" dirty="0" smtClean="0"/>
              <a:t> and possibly of the midpoint formul</a:t>
            </a:r>
            <a:r>
              <a:rPr lang="en-US" dirty="0" smtClean="0"/>
              <a:t>a, and also of slope </a:t>
            </a:r>
            <a:r>
              <a:rPr lang="en-US" dirty="0" smtClean="0"/>
              <a:t>reasoning.</a:t>
            </a:r>
            <a:endParaRPr lang="en-US" baseline="0" dirty="0" smtClean="0">
              <a:solidFill>
                <a:srgbClr val="FF0000"/>
              </a:solidFill>
            </a:endParaRPr>
          </a:p>
          <a:p>
            <a:r>
              <a:rPr lang="en-US" baseline="0" dirty="0" smtClean="0"/>
              <a:t>There is reasoning about equidistance based on knowledge of the properties of squares because Faith </a:t>
            </a:r>
            <a:r>
              <a:rPr lang="en-US" dirty="0" smtClean="0"/>
              <a:t>mentions equidistance from points – i.e., sides of a square are all congruent.</a:t>
            </a:r>
            <a:r>
              <a:rPr lang="en-US" baseline="0" dirty="0" smtClean="0"/>
              <a:t> </a:t>
            </a:r>
            <a:endParaRPr lang="en-US" baseline="0" dirty="0" smtClean="0">
              <a:solidFill>
                <a:srgbClr val="FF0000"/>
              </a:solidFill>
            </a:endParaRPr>
          </a:p>
          <a:p>
            <a:endParaRPr lang="en-US" baseline="0" dirty="0" smtClean="0"/>
          </a:p>
          <a:p>
            <a:r>
              <a:rPr lang="en-US" baseline="0" dirty="0" smtClean="0"/>
              <a:t>2. The </a:t>
            </a:r>
            <a:r>
              <a:rPr lang="en-US" baseline="0" dirty="0" smtClean="0"/>
              <a:t>grid made construction of the square and use of the midpoint formula possible.  </a:t>
            </a:r>
            <a:r>
              <a:rPr lang="en-US" dirty="0" smtClean="0"/>
              <a:t> </a:t>
            </a:r>
            <a:r>
              <a:rPr lang="en-US" baseline="0" dirty="0" smtClean="0"/>
              <a:t>The problem is now an analytic geometry problem – by converting the problem to a grid, this is no longer a synthetic geometry problem (based only on </a:t>
            </a:r>
            <a:r>
              <a:rPr lang="en-US" dirty="0" smtClean="0"/>
              <a:t>postulates and theorems), but is one that can be tackled by combining algebra and geometry as analytic geometry</a:t>
            </a:r>
            <a:endParaRPr lang="en-US" baseline="0" dirty="0" smtClean="0">
              <a:solidFill>
                <a:srgbClr val="FF0000"/>
              </a:solidFill>
            </a:endParaRPr>
          </a:p>
          <a:p>
            <a:endParaRPr lang="en-US" baseline="0" dirty="0" smtClean="0"/>
          </a:p>
          <a:p>
            <a:r>
              <a:rPr lang="en-US" baseline="0" dirty="0" smtClean="0"/>
              <a:t>3.  </a:t>
            </a:r>
            <a:r>
              <a:rPr lang="en-US" dirty="0" smtClean="0"/>
              <a:t>Faith</a:t>
            </a:r>
            <a:r>
              <a:rPr lang="en-US" baseline="0" dirty="0" smtClean="0"/>
              <a:t> should look for more points.  Jessica should try to generalize her solution to the “big picture,” that is, not just a discrete set of points.  </a:t>
            </a:r>
          </a:p>
          <a:p>
            <a:endParaRPr lang="en-US" baseline="0" dirty="0" smtClean="0"/>
          </a:p>
          <a:p>
            <a:r>
              <a:rPr lang="en-US" baseline="0" dirty="0" smtClean="0"/>
              <a:t>4. Are </a:t>
            </a:r>
            <a:r>
              <a:rPr lang="en-US" baseline="0" dirty="0" smtClean="0"/>
              <a:t>there more points possible?  Is a square the only shape that has consecutive sides congruent?  Faith</a:t>
            </a:r>
            <a:r>
              <a:rPr lang="en-US" dirty="0" smtClean="0"/>
              <a:t> says to move out one to get another point –The teacher could ask,  “Is that one “unit” on the graph? </a:t>
            </a:r>
            <a:r>
              <a:rPr lang="en-US" baseline="0" dirty="0" smtClean="0"/>
              <a:t>Can you show me a point that is 8 units from A?  Where are all the points that are 8 units from A?  Can you do something similar with B?</a:t>
            </a:r>
            <a:r>
              <a:rPr lang="en-US" dirty="0" smtClean="0"/>
              <a:t>”</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17</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Handout </a:t>
            </a:r>
            <a:r>
              <a:rPr lang="en-US" sz="1200" kern="1200" dirty="0" smtClean="0">
                <a:solidFill>
                  <a:srgbClr val="0000FF"/>
                </a:solidFill>
                <a:effectLst/>
                <a:latin typeface="+mn-lt"/>
                <a:ea typeface="+mn-ea"/>
                <a:cs typeface="+mn-cs"/>
              </a:rPr>
              <a:t>StudentWork-V2-Leah.pdf</a:t>
            </a:r>
          </a:p>
          <a:p>
            <a:endParaRPr lang="en-US" dirty="0">
              <a:solidFill>
                <a:srgbClr val="0000FF"/>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18</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What does Leah know?</a:t>
            </a:r>
          </a:p>
          <a:p>
            <a:endParaRPr lang="en-US" dirty="0"/>
          </a:p>
          <a:p>
            <a:r>
              <a:rPr lang="en-US" dirty="0" smtClean="0"/>
              <a:t>1. There </a:t>
            </a:r>
            <a:r>
              <a:rPr lang="en-US" dirty="0" smtClean="0"/>
              <a:t>is evidence that she knows the midpoint and distance</a:t>
            </a:r>
            <a:r>
              <a:rPr lang="en-US" baseline="0" dirty="0" smtClean="0"/>
              <a:t> formulas</a:t>
            </a:r>
          </a:p>
          <a:p>
            <a:r>
              <a:rPr lang="en-US" baseline="0" dirty="0" smtClean="0"/>
              <a:t>It is not clear how the student determined where the new points were – it could be from counting grid mark, which could indicate</a:t>
            </a:r>
            <a:r>
              <a:rPr lang="en-US" dirty="0" smtClean="0"/>
              <a:t> a use of proportional reasoning related to slope.</a:t>
            </a:r>
            <a:r>
              <a:rPr lang="en-US" baseline="0" dirty="0" smtClean="0"/>
              <a:t>  </a:t>
            </a:r>
            <a:endParaRPr lang="en-US" baseline="0" dirty="0" smtClean="0">
              <a:solidFill>
                <a:srgbClr val="FF0000"/>
              </a:solidFill>
            </a:endParaRPr>
          </a:p>
          <a:p>
            <a:endParaRPr lang="en-US" baseline="0" dirty="0" smtClean="0"/>
          </a:p>
          <a:p>
            <a:r>
              <a:rPr lang="en-US" baseline="0" dirty="0" smtClean="0"/>
              <a:t>2. The </a:t>
            </a:r>
            <a:r>
              <a:rPr lang="en-US" baseline="0" dirty="0" smtClean="0"/>
              <a:t>grid made construction of the new points and the distance formula possible.  The problem is now an analytic geometry problem.</a:t>
            </a:r>
          </a:p>
          <a:p>
            <a:endParaRPr lang="en-US" baseline="0" dirty="0" smtClean="0"/>
          </a:p>
          <a:p>
            <a:r>
              <a:rPr lang="en-US" baseline="0" dirty="0" smtClean="0"/>
              <a:t>3.  </a:t>
            </a:r>
            <a:r>
              <a:rPr lang="en-US" dirty="0" smtClean="0"/>
              <a:t>Are </a:t>
            </a:r>
            <a:r>
              <a:rPr lang="en-US" dirty="0" smtClean="0"/>
              <a:t>the points you drew on the grid lines the only points?  Can you show me where some other points may be that are not exactly on grid lines?  How are you sure those new points are equidistant from A and B?</a:t>
            </a:r>
          </a:p>
          <a:p>
            <a:endParaRPr lang="en-US" dirty="0" smtClean="0"/>
          </a:p>
          <a:p>
            <a:r>
              <a:rPr lang="en-US" dirty="0" smtClean="0"/>
              <a:t>4.  </a:t>
            </a:r>
            <a:r>
              <a:rPr lang="en-US" baseline="0" dirty="0" smtClean="0"/>
              <a:t>What </a:t>
            </a:r>
            <a:r>
              <a:rPr lang="en-US" baseline="0" dirty="0" smtClean="0"/>
              <a:t>does it mean to say “an infinite number” of points?  What would all those points look like? What makes you think there are an infinite number of points?  Convince me you are correct</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19</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Suggested time allotment:</a:t>
            </a:r>
          </a:p>
          <a:p>
            <a:endParaRPr lang="en-US" dirty="0"/>
          </a:p>
          <a:p>
            <a:pPr marL="457200" indent="-457200">
              <a:buFont typeface="Arial"/>
              <a:buChar char="•"/>
            </a:pPr>
            <a:r>
              <a:rPr lang="en-US" dirty="0">
                <a:solidFill>
                  <a:srgbClr val="003366"/>
                </a:solidFill>
                <a:latin typeface="Verdana"/>
                <a:cs typeface="Verdana"/>
              </a:rPr>
              <a:t>Solve and Discuss the</a:t>
            </a:r>
            <a:r>
              <a:rPr lang="en-US" dirty="0" smtClean="0">
                <a:solidFill>
                  <a:srgbClr val="003366"/>
                </a:solidFill>
                <a:latin typeface="Verdana"/>
                <a:cs typeface="Verdana"/>
              </a:rPr>
              <a:t> Playground</a:t>
            </a:r>
            <a:r>
              <a:rPr lang="en-US" baseline="0" dirty="0" smtClean="0">
                <a:solidFill>
                  <a:srgbClr val="003366"/>
                </a:solidFill>
                <a:latin typeface="Verdana"/>
                <a:cs typeface="Verdana"/>
              </a:rPr>
              <a:t> </a:t>
            </a:r>
            <a:r>
              <a:rPr lang="en-US" baseline="0" dirty="0" smtClean="0">
                <a:solidFill>
                  <a:srgbClr val="003366"/>
                </a:solidFill>
                <a:latin typeface="Verdana"/>
                <a:cs typeface="Verdana"/>
              </a:rPr>
              <a:t>task(s)</a:t>
            </a:r>
          </a:p>
          <a:p>
            <a:pPr marL="914400" lvl="1" indent="-457200">
              <a:buFont typeface="Arial"/>
              <a:buChar char="•"/>
            </a:pPr>
            <a:r>
              <a:rPr lang="en-US" baseline="0" dirty="0" smtClean="0">
                <a:solidFill>
                  <a:srgbClr val="003366"/>
                </a:solidFill>
                <a:latin typeface="Verdana"/>
                <a:cs typeface="Verdana"/>
              </a:rPr>
              <a:t>V1 - 45 minutes (including review of student</a:t>
            </a:r>
            <a:r>
              <a:rPr lang="en-US" dirty="0" smtClean="0">
                <a:solidFill>
                  <a:srgbClr val="003366"/>
                </a:solidFill>
                <a:latin typeface="Verdana"/>
                <a:cs typeface="Verdana"/>
              </a:rPr>
              <a:t> work)</a:t>
            </a:r>
          </a:p>
          <a:p>
            <a:pPr marL="914400" lvl="1" indent="-457200">
              <a:buFont typeface="Arial"/>
              <a:buChar char="•"/>
            </a:pPr>
            <a:r>
              <a:rPr lang="en-US" dirty="0" smtClean="0">
                <a:solidFill>
                  <a:srgbClr val="003366"/>
                </a:solidFill>
                <a:latin typeface="Verdana"/>
                <a:cs typeface="Verdana"/>
              </a:rPr>
              <a:t>V2 - 45 minutes (including review of student work)</a:t>
            </a:r>
            <a:endParaRPr lang="en-US" dirty="0" smtClean="0">
              <a:solidFill>
                <a:srgbClr val="003366"/>
              </a:solidFill>
              <a:latin typeface="Verdana"/>
              <a:cs typeface="Verdana"/>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r>
              <a:rPr lang="en-US" dirty="0">
                <a:solidFill>
                  <a:srgbClr val="003366"/>
                </a:solidFill>
                <a:latin typeface="Verdana"/>
                <a:cs typeface="Verdana"/>
              </a:rPr>
              <a:t>Watch a video clip</a:t>
            </a:r>
            <a:r>
              <a:rPr lang="en-US" dirty="0" smtClean="0">
                <a:solidFill>
                  <a:srgbClr val="003366"/>
                </a:solidFill>
                <a:latin typeface="Verdana"/>
                <a:cs typeface="Verdana"/>
              </a:rPr>
              <a:t>  (twice) and </a:t>
            </a:r>
            <a:r>
              <a:rPr lang="en-US" dirty="0">
                <a:solidFill>
                  <a:srgbClr val="003366"/>
                </a:solidFill>
                <a:latin typeface="Verdana"/>
                <a:cs typeface="Verdana"/>
              </a:rPr>
              <a:t>discuss </a:t>
            </a:r>
            <a:r>
              <a:rPr lang="en-US" dirty="0" smtClean="0">
                <a:solidFill>
                  <a:srgbClr val="003366"/>
                </a:solidFill>
                <a:latin typeface="Verdana"/>
                <a:cs typeface="Verdana"/>
              </a:rPr>
              <a:t>- 40 minutes</a:t>
            </a:r>
            <a:endParaRPr lang="en-US" dirty="0">
              <a:solidFill>
                <a:srgbClr val="003366"/>
              </a:solidFill>
              <a:latin typeface="Verdana"/>
              <a:cs typeface="Verdana"/>
            </a:endParaRPr>
          </a:p>
          <a:p>
            <a:pPr marL="457200" indent="-457200">
              <a:lnSpc>
                <a:spcPct val="50000"/>
              </a:lnSpc>
              <a:buFont typeface="Arial"/>
              <a:buChar char="•"/>
            </a:pPr>
            <a:endParaRPr lang="en-US" dirty="0" smtClean="0">
              <a:solidFill>
                <a:srgbClr val="003366"/>
              </a:solidFill>
              <a:latin typeface="Verdana"/>
              <a:cs typeface="Verdana"/>
            </a:endParaRPr>
          </a:p>
          <a:p>
            <a:pPr marL="457200" indent="-457200">
              <a:buFont typeface="Arial"/>
              <a:buChar char="•"/>
            </a:pPr>
            <a:endParaRPr lang="en-US" dirty="0">
              <a:solidFill>
                <a:srgbClr val="003366"/>
              </a:solidFill>
              <a:latin typeface="Verdana"/>
              <a:cs typeface="Verdana"/>
            </a:endParaRPr>
          </a:p>
          <a:p>
            <a:r>
              <a:rPr lang="en-US" dirty="0" smtClean="0">
                <a:solidFill>
                  <a:srgbClr val="003366"/>
                </a:solidFill>
                <a:latin typeface="Verdana"/>
                <a:cs typeface="Verdana"/>
              </a:rPr>
              <a:t>TOTAL TIME - approximately </a:t>
            </a:r>
            <a:r>
              <a:rPr lang="en-US" dirty="0" smtClean="0">
                <a:solidFill>
                  <a:srgbClr val="003366"/>
                </a:solidFill>
                <a:latin typeface="Verdana"/>
                <a:cs typeface="Verdana"/>
              </a:rPr>
              <a:t>130 minutes </a:t>
            </a:r>
          </a:p>
          <a:p>
            <a:endParaRPr lang="en-US" dirty="0">
              <a:solidFill>
                <a:srgbClr val="003366"/>
              </a:solidFill>
              <a:latin typeface="Verdana"/>
              <a:cs typeface="Verdana"/>
            </a:endParaRPr>
          </a:p>
          <a:p>
            <a:r>
              <a:rPr lang="en-US" dirty="0" smtClean="0">
                <a:solidFill>
                  <a:srgbClr val="003366"/>
                </a:solidFill>
                <a:latin typeface="Verdana"/>
                <a:cs typeface="Verdana"/>
              </a:rPr>
              <a:t>The</a:t>
            </a:r>
            <a:r>
              <a:rPr lang="en-US" baseline="0" dirty="0" smtClean="0">
                <a:solidFill>
                  <a:srgbClr val="003366"/>
                </a:solidFill>
                <a:latin typeface="Verdana"/>
                <a:cs typeface="Verdana"/>
              </a:rPr>
              <a:t> first part of this module focuses on having participants explore mathematics and determine what students’ solutions communicate about what they know and understand.  If you do not have sufficient time to engage participants in all of the activities you could consider:</a:t>
            </a:r>
          </a:p>
          <a:p>
            <a:pPr marL="228600" indent="-228600">
              <a:buAutoNum type="arabicPeriod"/>
            </a:pPr>
            <a:r>
              <a:rPr lang="en-US" baseline="0" dirty="0" smtClean="0">
                <a:solidFill>
                  <a:srgbClr val="003366"/>
                </a:solidFill>
                <a:latin typeface="Verdana"/>
                <a:cs typeface="Verdana"/>
              </a:rPr>
              <a:t>Engaging participants in solving only V2 of the task.</a:t>
            </a:r>
          </a:p>
          <a:p>
            <a:pPr marL="228600" indent="-228600">
              <a:buAutoNum type="arabicPeriod"/>
            </a:pPr>
            <a:r>
              <a:rPr lang="en-US" baseline="0" dirty="0" smtClean="0">
                <a:solidFill>
                  <a:srgbClr val="003366"/>
                </a:solidFill>
                <a:latin typeface="Verdana"/>
                <a:cs typeface="Verdana"/>
              </a:rPr>
              <a:t>Eliminating the analysis of student work to one or both versions of the tasks.</a:t>
            </a:r>
          </a:p>
          <a:p>
            <a:pPr marL="228600" indent="-228600">
              <a:buAutoNum type="arabicPeriod"/>
            </a:pPr>
            <a:endParaRPr lang="en-US" baseline="0" dirty="0" smtClean="0">
              <a:solidFill>
                <a:srgbClr val="003366"/>
              </a:solidFill>
              <a:latin typeface="Verdana"/>
              <a:cs typeface="Verdana"/>
            </a:endParaRPr>
          </a:p>
          <a:p>
            <a:pPr marL="0" indent="0">
              <a:buNone/>
            </a:pPr>
            <a:r>
              <a:rPr lang="en-US" baseline="0" dirty="0" smtClean="0">
                <a:solidFill>
                  <a:srgbClr val="003366"/>
                </a:solidFill>
                <a:latin typeface="Verdana"/>
                <a:cs typeface="Verdana"/>
              </a:rPr>
              <a:t>At a minimum, it is essential that participants engage in solving V2 of the task since it is featured in the video.</a:t>
            </a:r>
            <a:endParaRPr lang="en-US" dirty="0" smtClean="0">
              <a:solidFill>
                <a:srgbClr val="003366"/>
              </a:solidFill>
              <a:latin typeface="Verdana"/>
              <a:cs typeface="Verdana"/>
            </a:endParaRPr>
          </a:p>
          <a:p>
            <a:r>
              <a:rPr lang="en-US" dirty="0" smtClean="0">
                <a:solidFill>
                  <a:srgbClr val="003366"/>
                </a:solidFill>
                <a:latin typeface="Verdana"/>
                <a:cs typeface="Verdana"/>
              </a:rPr>
              <a:t> </a:t>
            </a:r>
            <a:endParaRPr lang="en-US" dirty="0">
              <a:solidFill>
                <a:srgbClr val="003366"/>
              </a:solidFill>
              <a:latin typeface="Verdana"/>
              <a:cs typeface="Verdana"/>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endParaRPr lang="en-US" sz="1600"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2800" y="4203700"/>
            <a:ext cx="5486400" cy="4114800"/>
          </a:xfrm>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Handout </a:t>
            </a:r>
            <a:r>
              <a:rPr lang="en-US" sz="1200" kern="1200" dirty="0" smtClean="0">
                <a:solidFill>
                  <a:srgbClr val="0000FF"/>
                </a:solidFill>
                <a:effectLst/>
                <a:latin typeface="+mn-lt"/>
                <a:ea typeface="+mn-ea"/>
                <a:cs typeface="+mn-cs"/>
              </a:rPr>
              <a:t>StudentWork-V1-Meggan.pdf</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rgbClr val="3366FF"/>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effectLst/>
                <a:latin typeface="+mn-lt"/>
                <a:ea typeface="+mn-ea"/>
                <a:cs typeface="+mn-cs"/>
              </a:rPr>
              <a:t>To Facilitator: This work shows how opening the task up let a student explore</a:t>
            </a:r>
            <a:r>
              <a:rPr lang="en-US" sz="1200" kern="1200" baseline="0" dirty="0" smtClean="0">
                <a:effectLst/>
                <a:latin typeface="+mn-lt"/>
                <a:ea typeface="+mn-ea"/>
                <a:cs typeface="+mn-cs"/>
              </a:rPr>
              <a:t> more mathematics </a:t>
            </a:r>
            <a:r>
              <a:rPr lang="en-US" sz="1200" kern="1200" baseline="0" dirty="0" smtClean="0">
                <a:effectLst/>
                <a:latin typeface="+mn-lt"/>
                <a:ea typeface="+mn-ea"/>
                <a:cs typeface="+mn-cs"/>
              </a:rPr>
              <a:t>and lead to an </a:t>
            </a:r>
            <a:r>
              <a:rPr lang="en-US" sz="1200" kern="1200" baseline="0" dirty="0" smtClean="0">
                <a:effectLst/>
                <a:latin typeface="+mn-lt"/>
                <a:ea typeface="+mn-ea"/>
                <a:cs typeface="+mn-cs"/>
              </a:rPr>
              <a:t>analytic solution.  Discussion may focus on questions that could lead a student to think of this given </a:t>
            </a:r>
            <a:r>
              <a:rPr lang="en-US" sz="1200" kern="1200" baseline="0" dirty="0" smtClean="0">
                <a:effectLst/>
                <a:latin typeface="+mn-lt"/>
                <a:ea typeface="+mn-ea"/>
                <a:cs typeface="+mn-cs"/>
              </a:rPr>
              <a:t>the V2 </a:t>
            </a:r>
            <a:r>
              <a:rPr lang="en-US" sz="1200" kern="1200" baseline="0" dirty="0" smtClean="0">
                <a:effectLst/>
                <a:latin typeface="+mn-lt"/>
                <a:ea typeface="+mn-ea"/>
                <a:cs typeface="+mn-cs"/>
              </a:rPr>
              <a:t>of the task.  The question of goals and the task may come up again, as well.  If the goal was purely the analytic geometry portion, this version of the task still got the student to think about the problem analytically, but may not have prompted all students to think that way. </a:t>
            </a:r>
            <a:endParaRPr lang="en-US" sz="1200" kern="1200" dirty="0" smtClean="0">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20</a:t>
            </a:fld>
            <a:endParaRPr lang="en-US" dirty="0"/>
          </a:p>
        </p:txBody>
      </p:sp>
      <p:sp>
        <p:nvSpPr>
          <p:cNvPr id="5" name="TextBox 4"/>
          <p:cNvSpPr txBox="1"/>
          <p:nvPr/>
        </p:nvSpPr>
        <p:spPr>
          <a:xfrm>
            <a:off x="1892300" y="889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from Version 1.  </a:t>
            </a:r>
            <a:r>
              <a:rPr lang="en-US" dirty="0" err="1" smtClean="0"/>
              <a:t>Meggan</a:t>
            </a:r>
            <a:r>
              <a:rPr lang="en-US" baseline="0" dirty="0" smtClean="0"/>
              <a:t> asked to use graph paper and made the graph with points A and B on it.</a:t>
            </a:r>
          </a:p>
          <a:p>
            <a:endParaRPr lang="en-US" dirty="0" smtClean="0"/>
          </a:p>
          <a:p>
            <a:r>
              <a:rPr lang="en-US" dirty="0" smtClean="0"/>
              <a:t>This student used a different approach (slope)</a:t>
            </a:r>
            <a:r>
              <a:rPr lang="en-US" baseline="0" dirty="0" smtClean="0"/>
              <a:t> to the midpoint that does not use the formula.</a:t>
            </a:r>
          </a:p>
          <a:p>
            <a:endParaRPr lang="en-US" baseline="0" dirty="0" smtClean="0"/>
          </a:p>
          <a:p>
            <a:r>
              <a:rPr lang="en-US" baseline="0" dirty="0" smtClean="0"/>
              <a:t>This is an advanced use of the distance formula.  First she used a generic point (</a:t>
            </a:r>
            <a:r>
              <a:rPr lang="en-US" baseline="0" dirty="0" err="1" smtClean="0"/>
              <a:t>x,y</a:t>
            </a:r>
            <a:r>
              <a:rPr lang="en-US" baseline="0" dirty="0" smtClean="0"/>
              <a:t>) to get an equation for equal distance given any point.  Next she proved (3, 2) is the midpoint to verify her formula</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21</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a:buChar char="•"/>
            </a:pPr>
            <a:r>
              <a:rPr lang="en-US" sz="1200" dirty="0" err="1" smtClean="0">
                <a:solidFill>
                  <a:srgbClr val="000000"/>
                </a:solidFill>
              </a:rPr>
              <a:t>Meggan</a:t>
            </a:r>
            <a:r>
              <a:rPr lang="en-US" sz="1200" dirty="0" smtClean="0">
                <a:solidFill>
                  <a:srgbClr val="000000"/>
                </a:solidFill>
              </a:rPr>
              <a:t> used a slope/ratio approach to finding the midpoint.</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dirty="0" err="1" smtClean="0">
                <a:solidFill>
                  <a:srgbClr val="000000"/>
                </a:solidFill>
              </a:rPr>
              <a:t>Meggan</a:t>
            </a:r>
            <a:r>
              <a:rPr lang="en-US" dirty="0" smtClean="0">
                <a:solidFill>
                  <a:srgbClr val="000000"/>
                </a:solidFill>
              </a:rPr>
              <a:t> </a:t>
            </a:r>
            <a:r>
              <a:rPr lang="en-US" baseline="0" dirty="0" smtClean="0">
                <a:solidFill>
                  <a:srgbClr val="000000"/>
                </a:solidFill>
              </a:rPr>
              <a:t>selected an </a:t>
            </a:r>
            <a:r>
              <a:rPr lang="en-US" baseline="0" dirty="0" err="1" smtClean="0">
                <a:solidFill>
                  <a:srgbClr val="000000"/>
                </a:solidFill>
              </a:rPr>
              <a:t>x</a:t>
            </a:r>
            <a:r>
              <a:rPr lang="en-US" baseline="0" dirty="0" smtClean="0">
                <a:solidFill>
                  <a:srgbClr val="000000"/>
                </a:solidFill>
              </a:rPr>
              <a:t>-value and solved for the </a:t>
            </a:r>
            <a:r>
              <a:rPr lang="en-US" baseline="0" dirty="0" err="1" smtClean="0">
                <a:solidFill>
                  <a:srgbClr val="000000"/>
                </a:solidFill>
              </a:rPr>
              <a:t>y</a:t>
            </a:r>
            <a:r>
              <a:rPr lang="en-US" baseline="0" dirty="0" smtClean="0">
                <a:solidFill>
                  <a:srgbClr val="000000"/>
                </a:solidFill>
              </a:rPr>
              <a:t> value, resulting in another point that was equidistant from A and B.  </a:t>
            </a:r>
            <a:endParaRPr lang="en-US" sz="1200" dirty="0" smtClean="0">
              <a:solidFill>
                <a:srgbClr val="000000"/>
              </a:solidFill>
            </a:endParaRPr>
          </a:p>
          <a:p>
            <a:pPr marL="171450" indent="-171450">
              <a:buFont typeface="Arial"/>
              <a:buChar char="•"/>
            </a:pPr>
            <a:r>
              <a:rPr lang="en-US" sz="1200" dirty="0" err="1" smtClean="0">
                <a:solidFill>
                  <a:srgbClr val="000000"/>
                </a:solidFill>
              </a:rPr>
              <a:t>Meggan</a:t>
            </a:r>
            <a:r>
              <a:rPr lang="en-US" sz="1200" dirty="0" smtClean="0">
                <a:solidFill>
                  <a:srgbClr val="000000"/>
                </a:solidFill>
              </a:rPr>
              <a:t> used the equation from the distance formula to prove</a:t>
            </a:r>
            <a:r>
              <a:rPr lang="en-US" sz="1200" baseline="0" dirty="0" smtClean="0">
                <a:solidFill>
                  <a:srgbClr val="000000"/>
                </a:solidFill>
              </a:rPr>
              <a:t> the point she found was the midpoint.  Though it wasn’t needed, it shows understanding of the distance formula and midpoints.  She verified her work.</a:t>
            </a:r>
          </a:p>
          <a:p>
            <a:pPr marL="171450" indent="-171450">
              <a:buFont typeface="Arial"/>
              <a:buChar char="•"/>
            </a:pPr>
            <a:r>
              <a:rPr lang="en-US" sz="1200" baseline="0" dirty="0" smtClean="0">
                <a:solidFill>
                  <a:srgbClr val="000000"/>
                </a:solidFill>
              </a:rPr>
              <a:t>It is not clear if </a:t>
            </a:r>
            <a:r>
              <a:rPr lang="en-US" sz="1200" baseline="0" dirty="0" err="1" smtClean="0">
                <a:solidFill>
                  <a:srgbClr val="000000"/>
                </a:solidFill>
              </a:rPr>
              <a:t>Meggan</a:t>
            </a:r>
            <a:r>
              <a:rPr lang="en-US" sz="1200" baseline="0" dirty="0" smtClean="0">
                <a:solidFill>
                  <a:srgbClr val="000000"/>
                </a:solidFill>
              </a:rPr>
              <a:t> understood she was making an isosceles triangle when she found (7, -4)</a:t>
            </a:r>
            <a:endParaRPr lang="en-US" sz="1200" dirty="0" smtClean="0">
              <a:solidFill>
                <a:srgbClr val="000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22</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Megan knew that the statement</a:t>
            </a:r>
            <a:r>
              <a:rPr lang="en-US" baseline="0" dirty="0" smtClean="0"/>
              <a:t> 3x – 9 = -2y + 4 meant the distances were equal from her use of the distance formula. She selected an </a:t>
            </a:r>
            <a:r>
              <a:rPr lang="en-US" baseline="0" dirty="0" err="1" smtClean="0"/>
              <a:t>x</a:t>
            </a:r>
            <a:r>
              <a:rPr lang="en-US" baseline="0" dirty="0" smtClean="0"/>
              <a:t>-value and solved for the </a:t>
            </a:r>
            <a:r>
              <a:rPr lang="en-US" baseline="0" dirty="0" err="1" smtClean="0"/>
              <a:t>y</a:t>
            </a:r>
            <a:r>
              <a:rPr lang="en-US" baseline="0" dirty="0" smtClean="0"/>
              <a:t> value, resulting in another point that was equidistant from A and B.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23</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a:buChar char="•"/>
            </a:pPr>
            <a:r>
              <a:rPr lang="en-US" sz="1200" baseline="0" dirty="0" smtClean="0">
                <a:solidFill>
                  <a:srgbClr val="000000"/>
                </a:solidFill>
              </a:rPr>
              <a:t>She finds the slope of both segments in the picture, but does not realize the slopes are negative reciprocals.  A question about the relationship of the two slopes may be helpful.</a:t>
            </a:r>
          </a:p>
          <a:p>
            <a:pPr marL="171450" indent="-171450">
              <a:buFont typeface="Arial"/>
              <a:buChar char="•"/>
            </a:pPr>
            <a:r>
              <a:rPr lang="en-US" sz="1200" baseline="0" dirty="0" err="1" smtClean="0">
                <a:solidFill>
                  <a:srgbClr val="000000"/>
                </a:solidFill>
              </a:rPr>
              <a:t>Meggan</a:t>
            </a:r>
            <a:r>
              <a:rPr lang="en-US" sz="1200" baseline="0" dirty="0" smtClean="0">
                <a:solidFill>
                  <a:srgbClr val="000000"/>
                </a:solidFill>
              </a:rPr>
              <a:t> does not realize she has an isosceles triangle.  She could be asked what the distance formula told her about point C and (7, -4).  She could be asked to find some other points that are equidistant from A and B, and then to </a:t>
            </a:r>
            <a:r>
              <a:rPr lang="en-US" sz="1200" baseline="0" dirty="0" smtClean="0">
                <a:solidFill>
                  <a:srgbClr val="000000"/>
                </a:solidFill>
              </a:rPr>
              <a:t>generalize.</a:t>
            </a:r>
            <a:endParaRPr lang="en-US" sz="1200" dirty="0" smtClean="0">
              <a:solidFill>
                <a:srgbClr val="000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24</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a:t>
            </a:r>
            <a:r>
              <a:rPr lang="en-US" sz="1200" baseline="0" dirty="0" smtClean="0"/>
              <a:t> temptation to “tell” is strong.  </a:t>
            </a:r>
            <a:r>
              <a:rPr lang="en-US" sz="1200" baseline="0" dirty="0" err="1" smtClean="0"/>
              <a:t>Meggan</a:t>
            </a:r>
            <a:r>
              <a:rPr lang="en-US" sz="1200" baseline="0" dirty="0" smtClean="0"/>
              <a:t> proceeded with substituting in points and “proving” her midpoint was the midpoint. She got to use her math, and is still open to discovering that 3x + 9 = -2y + 4 is actually the equation of the line for all points in the plane that satisfy the question in the task.  Telling</a:t>
            </a:r>
            <a:r>
              <a:rPr lang="en-US" sz="1200" dirty="0" smtClean="0"/>
              <a:t> </a:t>
            </a:r>
            <a:r>
              <a:rPr lang="en-US" sz="1200" dirty="0" err="1" smtClean="0"/>
              <a:t>Meggan</a:t>
            </a:r>
            <a:r>
              <a:rPr lang="en-US" sz="1200" dirty="0" smtClean="0"/>
              <a:t> to solve for </a:t>
            </a:r>
            <a:r>
              <a:rPr lang="en-US" sz="1200" dirty="0" err="1" smtClean="0"/>
              <a:t>y</a:t>
            </a:r>
            <a:r>
              <a:rPr lang="en-US" sz="1200" dirty="0" smtClean="0"/>
              <a:t> sends her immediately to the equation of the line that contains all the points equidistant from A and B.  She does not get the opportunity to discover that for herself, and may not realize</a:t>
            </a:r>
            <a:r>
              <a:rPr lang="en-US" sz="1200" baseline="0" dirty="0" smtClean="0"/>
              <a:t> what the </a:t>
            </a:r>
            <a:r>
              <a:rPr lang="en-US" sz="1200" baseline="0" dirty="0" err="1" smtClean="0"/>
              <a:t>y</a:t>
            </a:r>
            <a:r>
              <a:rPr lang="en-US" sz="1200" baseline="0" dirty="0" smtClean="0"/>
              <a:t> = equation is telling her</a:t>
            </a:r>
            <a:r>
              <a:rPr lang="en-US" sz="1200" dirty="0" smtClean="0"/>
              <a:t>.</a:t>
            </a:r>
            <a:endParaRPr lang="en-US"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25</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Questions</a:t>
            </a:r>
            <a:r>
              <a:rPr lang="en-US" baseline="0" dirty="0" smtClean="0"/>
              <a:t> to consider or ask the </a:t>
            </a:r>
            <a:r>
              <a:rPr lang="en-US" baseline="0" dirty="0" smtClean="0"/>
              <a:t>participants:</a:t>
            </a:r>
            <a:endParaRPr lang="en-US" baseline="0" dirty="0" smtClean="0"/>
          </a:p>
          <a:p>
            <a:endParaRPr lang="en-US" baseline="0" dirty="0" smtClean="0"/>
          </a:p>
          <a:p>
            <a:r>
              <a:rPr lang="en-US" dirty="0" smtClean="0"/>
              <a:t>Is the work</a:t>
            </a:r>
            <a:r>
              <a:rPr lang="en-US" baseline="0" dirty="0" smtClean="0"/>
              <a:t> with the grids a general proof – or a set of examples?  How can students generalize what they have done?</a:t>
            </a:r>
          </a:p>
          <a:p>
            <a:endParaRPr lang="en-US" baseline="0" dirty="0" smtClean="0"/>
          </a:p>
          <a:p>
            <a:r>
              <a:rPr lang="en-US" baseline="0" dirty="0" smtClean="0"/>
              <a:t>How close to a proof is the transformations work?  What more would you want to see?</a:t>
            </a:r>
          </a:p>
          <a:p>
            <a:endParaRPr lang="en-US" dirty="0" smtClean="0"/>
          </a:p>
          <a:p>
            <a:r>
              <a:rPr lang="en-US" baseline="0" dirty="0" err="1" smtClean="0"/>
              <a:t>Sharilynn</a:t>
            </a:r>
            <a:r>
              <a:rPr lang="en-US" baseline="0" dirty="0" smtClean="0"/>
              <a:t> </a:t>
            </a:r>
            <a:r>
              <a:rPr lang="en-US" baseline="0" dirty="0" smtClean="0"/>
              <a:t>has a proof that the</a:t>
            </a:r>
            <a:r>
              <a:rPr lang="en-US" dirty="0" smtClean="0"/>
              <a:t> angles created are right angles.  Each of these students is on the path to a proof that the set of all points that are equidistant from A and B is the perpendicular bisector of segment AB, but no one has gotten there – yet.</a:t>
            </a:r>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26</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27</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 out on chart paper.  This will be a good place to differentiate between Students</a:t>
            </a:r>
            <a:r>
              <a:rPr lang="en-US" baseline="0" dirty="0" smtClean="0"/>
              <a:t> will be able to… and Students will understand types of goals</a:t>
            </a:r>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28</a:t>
            </a:fld>
            <a:endParaRPr lang="en-US" dirty="0"/>
          </a:p>
        </p:txBody>
      </p:sp>
    </p:spTree>
    <p:extLst>
      <p:ext uri="{BB962C8B-B14F-4D97-AF65-F5344CB8AC3E}">
        <p14:creationId xmlns:p14="http://schemas.microsoft.com/office/powerpoint/2010/main" val="2721662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participants</a:t>
            </a:r>
            <a:r>
              <a:rPr lang="en-US" baseline="0" dirty="0" smtClean="0"/>
              <a:t> compare and contrast with the goals they established.  Looking at Ms. Campbell’s goals can help focus the viewing of the video the first time through.</a:t>
            </a:r>
            <a:endParaRPr lang="en-US" dirty="0" smtClean="0"/>
          </a:p>
          <a:p>
            <a:endParaRPr lang="en-US" dirty="0" smtClean="0"/>
          </a:p>
          <a:p>
            <a:r>
              <a:rPr lang="en-US" dirty="0" smtClean="0"/>
              <a:t>Goal</a:t>
            </a:r>
            <a:r>
              <a:rPr lang="en-US" baseline="0" dirty="0" smtClean="0"/>
              <a:t> 4 may not be mentioned if part 2 of the task is not worked through in the </a:t>
            </a:r>
            <a:r>
              <a:rPr lang="en-US" baseline="0" dirty="0" smtClean="0"/>
              <a:t>session.</a:t>
            </a:r>
            <a:endParaRPr lang="en-US" baseline="0" dirty="0" smtClean="0"/>
          </a:p>
          <a:p>
            <a:endParaRPr lang="en-US" baseline="0" dirty="0" smtClean="0"/>
          </a:p>
          <a:p>
            <a:r>
              <a:rPr lang="en-US" baseline="0" dirty="0" smtClean="0"/>
              <a:t>Additional goals may include:</a:t>
            </a:r>
          </a:p>
          <a:p>
            <a:endParaRPr lang="en-US" sz="1200" dirty="0" smtClean="0">
              <a:solidFill>
                <a:srgbClr val="003366"/>
              </a:solidFill>
              <a:latin typeface="Verdana"/>
              <a:cs typeface="Verdana"/>
            </a:endParaRPr>
          </a:p>
          <a:p>
            <a:pPr marL="457200" indent="-457200">
              <a:buAutoNum type="arabicPeriod"/>
            </a:pPr>
            <a:r>
              <a:rPr lang="en-US" sz="1200" dirty="0" smtClean="0">
                <a:latin typeface="Verdana"/>
                <a:cs typeface="Verdana"/>
              </a:rPr>
              <a:t>The midpoint formula gives one of the values that is equidistant from the two points.</a:t>
            </a:r>
          </a:p>
          <a:p>
            <a:pPr marL="457200" indent="-457200">
              <a:buAutoNum type="arabicPeriod"/>
            </a:pPr>
            <a:r>
              <a:rPr lang="en-US" sz="1200" dirty="0" smtClean="0">
                <a:latin typeface="Verdana"/>
                <a:cs typeface="Verdana"/>
              </a:rPr>
              <a:t>Analytic geometry can be used to show the points that are equidistant are on the perpendicular bisector of the segment whose endpoints are the given points by using slope, congruent triangles or other methods</a:t>
            </a:r>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29</a:t>
            </a:fld>
            <a:endParaRPr lang="en-US" dirty="0"/>
          </a:p>
        </p:txBody>
      </p:sp>
    </p:spTree>
    <p:extLst>
      <p:ext uri="{BB962C8B-B14F-4D97-AF65-F5344CB8AC3E}">
        <p14:creationId xmlns:p14="http://schemas.microsoft.com/office/powerpoint/2010/main" val="272166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associated CCSS standards.</a:t>
            </a:r>
          </a:p>
          <a:p>
            <a:r>
              <a:rPr lang="en-US" dirty="0" smtClean="0"/>
              <a:t>Though the task addresses congruence,</a:t>
            </a:r>
            <a:r>
              <a:rPr lang="en-US" baseline="0" dirty="0" smtClean="0"/>
              <a:t> none of the work uses transformations.  However, connections can be made to G.CO.B.6, G.CO.B.7, G.CO.B.8</a:t>
            </a:r>
          </a:p>
          <a:p>
            <a:r>
              <a:rPr lang="en-US" baseline="0" dirty="0" smtClean="0"/>
              <a:t>Since congruence is being used in the process of the argument – G.CO.C.10 (triangles) and G.CO.C.11 (quadrilaterals)</a:t>
            </a:r>
          </a:p>
          <a:p>
            <a:endParaRPr lang="en-US" baseline="0" dirty="0" smtClean="0"/>
          </a:p>
          <a:p>
            <a:r>
              <a:rPr lang="en-US" baseline="0" dirty="0" smtClean="0"/>
              <a:t>Additionally, attendees may choose to place the problem on a coordinate grid and to use analytic geometry. G.GPE.B.4, G.GPE.B.5, G.GPE.B.6, G.GPE.B.7</a:t>
            </a:r>
            <a:endParaRPr lang="en-US" dirty="0" smtClean="0"/>
          </a:p>
          <a:p>
            <a:endParaRPr lang="en-US" baseline="0" dirty="0" smtClean="0"/>
          </a:p>
          <a:p>
            <a:r>
              <a:rPr lang="en-US" baseline="0" dirty="0" smtClean="0"/>
              <a:t> </a:t>
            </a:r>
            <a:r>
              <a:rPr lang="en-US" sz="1200" b="1" kern="1200" baseline="0" dirty="0" smtClean="0">
                <a:solidFill>
                  <a:schemeClr val="tx1"/>
                </a:solidFill>
                <a:latin typeface="+mn-lt"/>
                <a:ea typeface="+mn-ea"/>
                <a:cs typeface="+mn-cs"/>
              </a:rPr>
              <a:t>Make geometric constructions</a:t>
            </a:r>
          </a:p>
          <a:p>
            <a:r>
              <a:rPr lang="en-US" sz="1200" kern="1200" baseline="0" dirty="0" smtClean="0">
                <a:solidFill>
                  <a:schemeClr val="tx1"/>
                </a:solidFill>
                <a:latin typeface="+mn-lt"/>
                <a:ea typeface="+mn-ea"/>
                <a:cs typeface="+mn-cs"/>
              </a:rPr>
              <a:t>12. Make formal geometric constructions with a variety of tools and methods (compass and straightedge, string, reflective devices, paper folding, dynamic geometric software, etc.). </a:t>
            </a:r>
            <a:r>
              <a:rPr lang="en-US" sz="1200" i="1" kern="1200" baseline="0" dirty="0" smtClean="0">
                <a:solidFill>
                  <a:schemeClr val="tx1"/>
                </a:solidFill>
                <a:latin typeface="+mn-lt"/>
                <a:ea typeface="+mn-ea"/>
                <a:cs typeface="+mn-cs"/>
              </a:rPr>
              <a:t>Copying a segment; copying an angle; bisecting a segment; bisecting an angle; constructing perpendicular lines, including the perpendicular bisector of a line segment; and constructing a line parallel to a given line through a point not on the line.</a:t>
            </a:r>
          </a:p>
          <a:p>
            <a:endParaRPr lang="en-US" sz="1200" i="1"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Modeling with Geometry G-MG</a:t>
            </a:r>
          </a:p>
          <a:p>
            <a:r>
              <a:rPr lang="en-US" sz="1200" b="1" kern="1200" baseline="0" dirty="0" smtClean="0">
                <a:solidFill>
                  <a:schemeClr val="tx1"/>
                </a:solidFill>
                <a:latin typeface="+mn-lt"/>
                <a:ea typeface="+mn-ea"/>
                <a:cs typeface="+mn-cs"/>
              </a:rPr>
              <a:t>Apply geometric concepts in modeling situations</a:t>
            </a:r>
          </a:p>
          <a:p>
            <a:r>
              <a:rPr lang="en-US" sz="1200" kern="1200" baseline="0" dirty="0" smtClean="0">
                <a:solidFill>
                  <a:schemeClr val="tx1"/>
                </a:solidFill>
                <a:latin typeface="+mn-lt"/>
                <a:ea typeface="+mn-ea"/>
                <a:cs typeface="+mn-cs"/>
              </a:rPr>
              <a:t>1. Use geometric shapes, their measures, and their properties to describe objects (e.g., modeling a tree trunk or a human torso as a cylinder).★</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30</a:t>
            </a:fld>
            <a:endParaRPr lang="en-US" dirty="0"/>
          </a:p>
        </p:txBody>
      </p:sp>
    </p:spTree>
    <p:extLst>
      <p:ext uri="{BB962C8B-B14F-4D97-AF65-F5344CB8AC3E}">
        <p14:creationId xmlns:p14="http://schemas.microsoft.com/office/powerpoint/2010/main" val="2101665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lesson, Ms. Campbell  is working several of the standards.  Most specifically she is working on making sense of problems and perseverance </a:t>
            </a:r>
            <a:r>
              <a:rPr lang="en-US" dirty="0"/>
              <a:t> </a:t>
            </a:r>
            <a:r>
              <a:rPr lang="en-US" dirty="0" smtClean="0"/>
              <a:t>in solving them. </a:t>
            </a:r>
            <a:r>
              <a:rPr lang="en-US" baseline="0" dirty="0" smtClean="0"/>
              <a:t>The students are reasoning about the set of points that are solutions to the task. Students are attempting several different strategies, including drawing a square, defining midpoints, investigating slopes, etc. </a:t>
            </a:r>
          </a:p>
          <a:p>
            <a:endParaRPr lang="en-US" baseline="0" dirty="0" smtClean="0"/>
          </a:p>
          <a:p>
            <a:r>
              <a:rPr lang="en-US" baseline="0" dirty="0" smtClean="0"/>
              <a:t>Though the second part of the problem directly addresses constructing viable arguments, the teacher asks for explanations and reasons for what the students are doing.   Encourage participants to look for examples of the other practices as well.</a:t>
            </a:r>
          </a:p>
          <a:p>
            <a:endParaRPr lang="en-US" dirty="0" smtClean="0"/>
          </a:p>
          <a:p>
            <a:r>
              <a:rPr lang="en-US" dirty="0" smtClean="0"/>
              <a:t>Problem solving is a direct result of the task and the way</a:t>
            </a:r>
            <a:r>
              <a:rPr lang="en-US" baseline="0" dirty="0" smtClean="0"/>
              <a:t> the teacher has students working together to solve the task – without giving too much information away.</a:t>
            </a:r>
            <a:endParaRPr lang="en-US" dirty="0" smtClean="0"/>
          </a:p>
          <a:p>
            <a:r>
              <a:rPr lang="en-US" dirty="0" smtClean="0"/>
              <a:t>Perseverance comes</a:t>
            </a:r>
            <a:r>
              <a:rPr lang="en-US" baseline="0" dirty="0" smtClean="0"/>
              <a:t> from the teacher leaving the groups with questions that have focused the students, and that expect the students to keep working. </a:t>
            </a:r>
          </a:p>
          <a:p>
            <a:r>
              <a:rPr lang="en-US" baseline="0" dirty="0" smtClean="0"/>
              <a:t>Modeling can be misunderstood.  It means more than drawing a diagram or a problem situation. Students are “</a:t>
            </a:r>
            <a:r>
              <a:rPr lang="en-US" baseline="0" dirty="0" err="1" smtClean="0"/>
              <a:t>mathematizing</a:t>
            </a:r>
            <a:r>
              <a:rPr lang="en-US" baseline="0" dirty="0" smtClean="0"/>
              <a:t>” the context in several different ways that reflect what the problem asks and requires the solution to make sense.</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31</a:t>
            </a:fld>
            <a:endParaRPr lang="en-US" dirty="0"/>
          </a:p>
        </p:txBody>
      </p:sp>
    </p:spTree>
    <p:extLst>
      <p:ext uri="{BB962C8B-B14F-4D97-AF65-F5344CB8AC3E}">
        <p14:creationId xmlns:p14="http://schemas.microsoft.com/office/powerpoint/2010/main" val="24342430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32</a:t>
            </a:fld>
            <a:endParaRPr lang="en-US" dirty="0"/>
          </a:p>
        </p:txBody>
      </p:sp>
    </p:spTree>
    <p:extLst>
      <p:ext uri="{BB962C8B-B14F-4D97-AF65-F5344CB8AC3E}">
        <p14:creationId xmlns:p14="http://schemas.microsoft.com/office/powerpoint/2010/main" val="5732671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b="1" dirty="0" smtClean="0"/>
              <a:t>Handouts </a:t>
            </a:r>
          </a:p>
          <a:p>
            <a:r>
              <a:rPr lang="en-US" dirty="0" err="1">
                <a:solidFill>
                  <a:srgbClr val="0000FF"/>
                </a:solidFill>
              </a:rPr>
              <a:t>EightEffectiveMathematicsTeachingPractices.docx</a:t>
            </a:r>
            <a:endParaRPr lang="en-US" dirty="0">
              <a:solidFill>
                <a:srgbClr val="0000FF"/>
              </a:solidFill>
            </a:endParaRPr>
          </a:p>
          <a:p>
            <a:r>
              <a:rPr lang="en-US" dirty="0">
                <a:solidFill>
                  <a:srgbClr val="0000FF"/>
                </a:solidFill>
              </a:rPr>
              <a:t>Transcript-HS-</a:t>
            </a:r>
            <a:r>
              <a:rPr lang="en-US" dirty="0" err="1" smtClean="0">
                <a:solidFill>
                  <a:srgbClr val="0000FF"/>
                </a:solidFill>
              </a:rPr>
              <a:t>Campbell.pdf</a:t>
            </a:r>
            <a:endParaRPr lang="en-US" dirty="0">
              <a:solidFill>
                <a:srgbClr val="0000FF"/>
              </a:solidFill>
            </a:endParaRPr>
          </a:p>
          <a:p>
            <a:endParaRPr lang="en-US" b="1" dirty="0" smtClean="0"/>
          </a:p>
          <a:p>
            <a:endParaRPr lang="en-US" b="1" dirty="0"/>
          </a:p>
          <a:p>
            <a:r>
              <a:rPr lang="en-US" b="1" dirty="0" smtClean="0"/>
              <a:t>Here are some of the things that teachers</a:t>
            </a:r>
            <a:r>
              <a:rPr lang="en-US" b="1" baseline="0" dirty="0" smtClean="0"/>
              <a:t> might notice.  This is a list of potential responses to the video.</a:t>
            </a:r>
          </a:p>
          <a:p>
            <a:endParaRPr lang="en-US" b="1" baseline="0" dirty="0" smtClean="0"/>
          </a:p>
          <a:p>
            <a:pPr marL="171450" indent="-171450">
              <a:buFont typeface="Arial"/>
              <a:buChar char="•"/>
            </a:pPr>
            <a:r>
              <a:rPr lang="en-US" baseline="0" dirty="0" smtClean="0"/>
              <a:t>T uses a </a:t>
            </a:r>
            <a:r>
              <a:rPr lang="en-US" b="1" baseline="0" dirty="0" smtClean="0"/>
              <a:t>good task</a:t>
            </a:r>
          </a:p>
          <a:p>
            <a:pPr marL="171450" indent="-171450">
              <a:buFont typeface="Arial"/>
              <a:buChar char="•"/>
            </a:pPr>
            <a:r>
              <a:rPr lang="en-US" b="0" baseline="0" dirty="0" smtClean="0"/>
              <a:t>T allows sufficient </a:t>
            </a:r>
            <a:r>
              <a:rPr lang="en-US" b="1" baseline="0" dirty="0" smtClean="0"/>
              <a:t>wait time </a:t>
            </a:r>
            <a:r>
              <a:rPr lang="en-US" b="0" baseline="0" dirty="0" smtClean="0"/>
              <a:t>for students to answer.</a:t>
            </a:r>
          </a:p>
          <a:p>
            <a:pPr marL="171450" indent="-171450">
              <a:buFont typeface="Arial"/>
              <a:buChar char="•"/>
            </a:pPr>
            <a:r>
              <a:rPr lang="en-US" baseline="0" dirty="0" smtClean="0"/>
              <a:t>T leaves students with ideas to explore – T </a:t>
            </a:r>
            <a:r>
              <a:rPr lang="en-US" b="1" baseline="0" dirty="0" smtClean="0"/>
              <a:t>does not provide an answer </a:t>
            </a:r>
            <a:r>
              <a:rPr lang="en-US" baseline="0" dirty="0" smtClean="0"/>
              <a:t>or closure to what students are thinking</a:t>
            </a:r>
            <a:r>
              <a:rPr lang="en-US" dirty="0" smtClean="0"/>
              <a:t> </a:t>
            </a:r>
            <a:r>
              <a:rPr lang="en-US" baseline="0" dirty="0" smtClean="0"/>
              <a:t>that is, T left the groups she visited with a question to think about – but not all groups got the same question</a:t>
            </a:r>
          </a:p>
          <a:p>
            <a:pPr marL="171450" indent="-171450">
              <a:buFont typeface="Arial"/>
              <a:buChar char="•"/>
            </a:pPr>
            <a:r>
              <a:rPr lang="en-US" dirty="0" smtClean="0"/>
              <a:t>T asks</a:t>
            </a:r>
            <a:r>
              <a:rPr lang="en-US" baseline="0" dirty="0" smtClean="0"/>
              <a:t> </a:t>
            </a:r>
            <a:r>
              <a:rPr lang="en-US" b="1" baseline="0" dirty="0" smtClean="0"/>
              <a:t>questions </a:t>
            </a:r>
            <a:r>
              <a:rPr lang="en-US" b="0" baseline="0" dirty="0" smtClean="0"/>
              <a:t>of different levels – getting information about what students know, understanding how students are thinking</a:t>
            </a:r>
          </a:p>
          <a:p>
            <a:pPr marL="171450" indent="-171450">
              <a:buFont typeface="Arial"/>
              <a:buChar char="•"/>
            </a:pPr>
            <a:r>
              <a:rPr lang="en-US" baseline="0" dirty="0" smtClean="0"/>
              <a:t>T – when students are on a different solution path, such as using slope, T does not redirect to a different approach, but asks questions and says she will return later</a:t>
            </a:r>
          </a:p>
          <a:p>
            <a:pPr marL="171450" indent="-171450">
              <a:buFont typeface="Arial"/>
              <a:buChar char="•"/>
            </a:pPr>
            <a:r>
              <a:rPr lang="en-US" baseline="0" dirty="0" smtClean="0"/>
              <a:t>T asks about “perpendicular””  without telling what it means or if it is significant</a:t>
            </a:r>
          </a:p>
          <a:p>
            <a:pPr marL="171450" indent="-171450">
              <a:buFont typeface="Arial"/>
              <a:buChar char="•"/>
            </a:pPr>
            <a:r>
              <a:rPr lang="en-US" baseline="0" dirty="0" smtClean="0"/>
              <a:t>T was </a:t>
            </a:r>
            <a:r>
              <a:rPr lang="en-US" b="1" baseline="0" dirty="0" smtClean="0"/>
              <a:t>actively listening </a:t>
            </a:r>
            <a:r>
              <a:rPr lang="en-US" baseline="0" dirty="0" smtClean="0"/>
              <a:t>to what students were saying</a:t>
            </a:r>
          </a:p>
          <a:p>
            <a:pPr marL="171450" indent="-171450">
              <a:buFont typeface="Arial"/>
              <a:buChar char="•"/>
            </a:pPr>
            <a:r>
              <a:rPr lang="en-US" baseline="0" dirty="0" smtClean="0"/>
              <a:t>T </a:t>
            </a:r>
            <a:r>
              <a:rPr lang="en-US" b="1" baseline="0" dirty="0" smtClean="0"/>
              <a:t>never told </a:t>
            </a:r>
            <a:r>
              <a:rPr lang="en-US" baseline="0" dirty="0" smtClean="0"/>
              <a:t>students they were right or wrong</a:t>
            </a:r>
          </a:p>
          <a:p>
            <a:pPr marL="171450" indent="-171450">
              <a:buFont typeface="Arial"/>
              <a:buChar char="•"/>
            </a:pPr>
            <a:r>
              <a:rPr lang="en-US" baseline="0" dirty="0" smtClean="0"/>
              <a:t>T questions served to focus student thinking</a:t>
            </a:r>
          </a:p>
          <a:p>
            <a:pPr marL="171450" indent="-171450">
              <a:buFont typeface="Arial"/>
              <a:buChar char="•"/>
            </a:pPr>
            <a:r>
              <a:rPr lang="en-US" baseline="0" dirty="0" smtClean="0"/>
              <a:t>T transitions to a different component of the problem by referencing previous student work</a:t>
            </a:r>
          </a:p>
          <a:p>
            <a:pPr marL="0" indent="0">
              <a:buFont typeface="Arial"/>
              <a:buNone/>
            </a:pPr>
            <a:endParaRPr lang="en-US" dirty="0" smtClean="0"/>
          </a:p>
          <a:p>
            <a:pPr marL="0" indent="0">
              <a:buFont typeface="Arial"/>
              <a:buNone/>
            </a:pPr>
            <a:endParaRPr lang="en-US" dirty="0" smtClean="0"/>
          </a:p>
          <a:p>
            <a:pPr marL="0" indent="0">
              <a:buFont typeface="Arial"/>
              <a:buNone/>
            </a:pPr>
            <a:r>
              <a:rPr lang="en-US" dirty="0" smtClean="0"/>
              <a:t>You may</a:t>
            </a:r>
            <a:r>
              <a:rPr lang="en-US" baseline="0" dirty="0" smtClean="0"/>
              <a:t> want to chart these ideas so you can keep track of what has been said.  If asking questions or productive struggle  are  NOT something teachers mentioned, you might want to ask teachers if they noticed what the Campbell did when she interacted with the individuals (questions)</a:t>
            </a:r>
            <a:r>
              <a:rPr lang="en-US" dirty="0" smtClean="0"/>
              <a:t>.</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33</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Supporting</a:t>
            </a:r>
            <a:r>
              <a:rPr lang="en-US" baseline="0" dirty="0" smtClean="0"/>
              <a:t> productive struggle is very evident in several parts of this clip.  If it does not come up, direct participants to consider the students working with slope at line 34.  The students are confused, but working.  The teacher does not give them another strategy nor does she comment on the success (or lack thereof) for the current strategy.  She is supportive, asks questions to move them forward, but only encourages them and says she will be back (and implies they will keep working). </a:t>
            </a:r>
          </a:p>
          <a:p>
            <a:endParaRPr lang="en-US" dirty="0" smtClean="0"/>
          </a:p>
          <a:p>
            <a:r>
              <a:rPr lang="en-US" dirty="0" smtClean="0"/>
              <a:t>Pose purposeful questions is important in this short clip, as well.   We will examine both further.</a:t>
            </a:r>
          </a:p>
          <a:p>
            <a:endParaRPr lang="en-US" dirty="0" smtClean="0"/>
          </a:p>
          <a:p>
            <a:r>
              <a:rPr lang="en-US" dirty="0" smtClean="0"/>
              <a:t>It could also be argued that there is evidence that the teacher: 1) set clear learning goal; 2) selected a task that promoted reasoning and problem solving; 3) facilitated</a:t>
            </a:r>
            <a:r>
              <a:rPr lang="en-US" baseline="0" dirty="0" smtClean="0"/>
              <a:t> student discourse</a:t>
            </a:r>
            <a:r>
              <a:rPr lang="en-US" dirty="0" smtClean="0"/>
              <a:t> 4) used and connected mathematical representations; and 5) elicited and made use of student thinking.  </a:t>
            </a:r>
          </a:p>
          <a:p>
            <a:endParaRPr lang="en-US" dirty="0" smtClean="0"/>
          </a:p>
          <a:p>
            <a:r>
              <a:rPr lang="en-US" dirty="0" smtClean="0"/>
              <a:t>Specific</a:t>
            </a:r>
            <a:r>
              <a:rPr lang="en-US" baseline="0" dirty="0" smtClean="0"/>
              <a:t> line numbers are in the notes of following </a:t>
            </a:r>
            <a:r>
              <a:rPr lang="en-US" baseline="0" dirty="0" smtClean="0"/>
              <a:t>slide.</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34</a:t>
            </a:fld>
            <a:endParaRPr lang="en-US" dirty="0"/>
          </a:p>
        </p:txBody>
      </p:sp>
    </p:spTree>
    <p:extLst>
      <p:ext uri="{BB962C8B-B14F-4D97-AF65-F5344CB8AC3E}">
        <p14:creationId xmlns:p14="http://schemas.microsoft.com/office/powerpoint/2010/main" val="21511288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table shown in this slides summarizes teacher and student actions that embrace struggle as a natural aspect of learning.</a:t>
            </a:r>
          </a:p>
          <a:p>
            <a:endParaRPr lang="en-US" dirty="0"/>
          </a:p>
          <a:p>
            <a:r>
              <a:rPr lang="en-US" dirty="0" smtClean="0"/>
              <a:t>You may want to distribute a copy of the teacher and student actions to facilitate teachers discussion/reflection related to the last slide.</a:t>
            </a:r>
          </a:p>
          <a:p>
            <a:endParaRPr lang="en-US" dirty="0"/>
          </a:p>
          <a:p>
            <a:r>
              <a:rPr lang="en-US" dirty="0" smtClean="0"/>
              <a:t>HANDOUT </a:t>
            </a:r>
            <a:r>
              <a:rPr lang="en-US" dirty="0" smtClean="0"/>
              <a:t>- </a:t>
            </a:r>
            <a:r>
              <a:rPr lang="en-US" b="1" dirty="0" smtClean="0">
                <a:solidFill>
                  <a:srgbClr val="3366FF"/>
                </a:solidFill>
              </a:rPr>
              <a:t>Promoting Productive Struggle</a:t>
            </a:r>
            <a:endParaRPr lang="en-US" b="1" dirty="0">
              <a:solidFill>
                <a:srgbClr val="3366FF"/>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35</a:t>
            </a:fld>
            <a:endParaRPr lang="en-US" dirty="0"/>
          </a:p>
        </p:txBody>
      </p:sp>
    </p:spTree>
    <p:extLst>
      <p:ext uri="{BB962C8B-B14F-4D97-AF65-F5344CB8AC3E}">
        <p14:creationId xmlns:p14="http://schemas.microsoft.com/office/powerpoint/2010/main" val="21511288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facilitator should</a:t>
            </a:r>
            <a:r>
              <a:rPr lang="en-US" baseline="0" dirty="0" smtClean="0"/>
              <a:t> review these different purposes</a:t>
            </a:r>
            <a:r>
              <a:rPr lang="en-US" dirty="0" smtClean="0"/>
              <a:t> for asking questions </a:t>
            </a:r>
            <a:r>
              <a:rPr lang="en-US" baseline="0" dirty="0" smtClean="0"/>
              <a:t>with the participants.</a:t>
            </a:r>
          </a:p>
          <a:p>
            <a:endParaRPr lang="en-US" baseline="0" dirty="0" smtClean="0"/>
          </a:p>
          <a:p>
            <a:pPr marL="171450" indent="-171450">
              <a:buFont typeface="Arial"/>
              <a:buChar char="•"/>
            </a:pPr>
            <a:r>
              <a:rPr lang="en-US" baseline="0" dirty="0" smtClean="0"/>
              <a:t>Gather information – students recall facts, definitions and procedures</a:t>
            </a:r>
          </a:p>
          <a:p>
            <a:pPr marL="171450" indent="-171450">
              <a:buFont typeface="Arial"/>
              <a:buChar char="•"/>
            </a:pPr>
            <a:r>
              <a:rPr lang="en-US" baseline="0" dirty="0" smtClean="0"/>
              <a:t>Probe thinking – students explain, clarify, articulate steps in their process</a:t>
            </a:r>
          </a:p>
          <a:p>
            <a:pPr marL="171450" indent="-171450">
              <a:buFont typeface="Arial"/>
              <a:buChar char="•"/>
            </a:pPr>
            <a:r>
              <a:rPr lang="en-US" baseline="0" dirty="0" smtClean="0"/>
              <a:t>Make the mathematics visible – students discuss mathematical structures and make connections among mathematical ideas and relationships</a:t>
            </a:r>
          </a:p>
          <a:p>
            <a:pPr marL="171450" indent="-171450">
              <a:buFont typeface="Arial"/>
              <a:buChar char="•"/>
            </a:pPr>
            <a:r>
              <a:rPr lang="en-US" dirty="0" smtClean="0"/>
              <a:t>Encourage</a:t>
            </a:r>
            <a:r>
              <a:rPr lang="en-US" baseline="0" dirty="0" smtClean="0"/>
              <a:t> reflection and justification – students reveal deeper understanding of their reasoning and/or make arguments for the validity of their work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36</a:t>
            </a:fld>
            <a:endParaRPr lang="en-US" dirty="0"/>
          </a:p>
        </p:txBody>
      </p:sp>
    </p:spTree>
    <p:extLst>
      <p:ext uri="{BB962C8B-B14F-4D97-AF65-F5344CB8AC3E}">
        <p14:creationId xmlns:p14="http://schemas.microsoft.com/office/powerpoint/2010/main" val="19609663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584700"/>
          </a:xfrm>
        </p:spPr>
        <p:txBody>
          <a:bodyPr>
            <a:normAutofit/>
          </a:bodyPr>
          <a:lstStyle/>
          <a:p>
            <a:r>
              <a:rPr lang="en-US" sz="1200" kern="1200" dirty="0" smtClean="0">
                <a:solidFill>
                  <a:schemeClr val="tx1"/>
                </a:solidFill>
                <a:latin typeface="+mn-lt"/>
                <a:ea typeface="+mn-ea"/>
                <a:cs typeface="+mn-cs"/>
              </a:rPr>
              <a:t>Handout</a:t>
            </a:r>
            <a:r>
              <a:rPr lang="en-US" sz="1200" kern="1200" baseline="0" dirty="0" smtClean="0">
                <a:solidFill>
                  <a:schemeClr val="tx1"/>
                </a:solidFill>
                <a:latin typeface="+mn-lt"/>
                <a:ea typeface="+mn-ea"/>
                <a:cs typeface="+mn-cs"/>
              </a:rPr>
              <a:t> - </a:t>
            </a:r>
            <a:r>
              <a:rPr lang="en-US" sz="1200" b="1" kern="1200" baseline="0" dirty="0" err="1" smtClean="0">
                <a:solidFill>
                  <a:srgbClr val="3366FF"/>
                </a:solidFill>
                <a:latin typeface="+mn-lt"/>
                <a:ea typeface="+mn-ea"/>
                <a:cs typeface="+mn-cs"/>
              </a:rPr>
              <a:t>ViewingPrompts</a:t>
            </a:r>
            <a:r>
              <a:rPr lang="en-US" sz="1200" b="1" kern="1200" baseline="0" dirty="0" smtClean="0">
                <a:solidFill>
                  <a:srgbClr val="3366FF"/>
                </a:solidFill>
                <a:latin typeface="+mn-lt"/>
                <a:ea typeface="+mn-ea"/>
                <a:cs typeface="+mn-cs"/>
              </a:rPr>
              <a:t>-HS-Campbell</a:t>
            </a:r>
            <a:endParaRPr lang="en-US" sz="1200" b="1" kern="1200" dirty="0">
              <a:solidFill>
                <a:srgbClr val="3366FF"/>
              </a:solidFill>
              <a:latin typeface="+mn-lt"/>
              <a:ea typeface="+mn-ea"/>
              <a:cs typeface="+mn-cs"/>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37</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584700"/>
          </a:xfrm>
        </p:spPr>
        <p:txBody>
          <a:bodyPr>
            <a:normAutofit lnSpcReduction="10000"/>
          </a:bodyPr>
          <a:lstStyle/>
          <a:p>
            <a:r>
              <a:rPr lang="en-US" sz="1200" b="1" i="1" kern="1200" dirty="0" smtClean="0">
                <a:solidFill>
                  <a:schemeClr val="tx1"/>
                </a:solidFill>
                <a:latin typeface="+mn-lt"/>
                <a:ea typeface="+mn-ea"/>
                <a:cs typeface="+mn-cs"/>
              </a:rPr>
              <a:t>Sample</a:t>
            </a:r>
            <a:r>
              <a:rPr lang="en-US" sz="1200" b="1" i="1" kern="1200" baseline="0" dirty="0" smtClean="0">
                <a:solidFill>
                  <a:schemeClr val="tx1"/>
                </a:solidFill>
                <a:latin typeface="+mn-lt"/>
                <a:ea typeface="+mn-ea"/>
                <a:cs typeface="+mn-cs"/>
              </a:rPr>
              <a:t> responses</a:t>
            </a:r>
            <a:endParaRPr lang="en-US" sz="1200" b="1" i="1"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The teacher anticipated student </a:t>
            </a:r>
            <a:r>
              <a:rPr lang="en-US" sz="1200" i="1" kern="1200" dirty="0" smtClean="0">
                <a:solidFill>
                  <a:schemeClr val="tx1"/>
                </a:solidFill>
                <a:latin typeface="+mn-lt"/>
                <a:ea typeface="+mn-ea"/>
                <a:cs typeface="+mn-cs"/>
              </a:rPr>
              <a:t>struggles and are prepared with strategies to support </a:t>
            </a:r>
            <a:r>
              <a:rPr lang="en-US" sz="1200" i="1" kern="1200" dirty="0" smtClean="0">
                <a:solidFill>
                  <a:schemeClr val="tx1"/>
                </a:solidFill>
                <a:latin typeface="+mn-lt"/>
                <a:ea typeface="+mn-ea"/>
                <a:cs typeface="+mn-cs"/>
              </a:rPr>
              <a:t>students.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Line 14 – So, are those the only points? – asking students to continue with their reasoning on the problem</a:t>
            </a:r>
          </a:p>
          <a:p>
            <a:r>
              <a:rPr lang="en-US" sz="1200" kern="1200" dirty="0" smtClean="0">
                <a:solidFill>
                  <a:schemeClr val="tx1"/>
                </a:solidFill>
                <a:latin typeface="+mn-lt"/>
                <a:ea typeface="+mn-ea"/>
                <a:cs typeface="+mn-cs"/>
              </a:rPr>
              <a:t>Line 63 – Asks students to define perpendicular in the context of the problem.  She could also ask the students whether they can prove the lines or perpendicular (actually one of the points of the lesson), but she does praise their thinking and tells them to keep their comment in mind.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The teacher allowed </a:t>
            </a:r>
            <a:r>
              <a:rPr lang="en-US" sz="1200" i="1" kern="1200" dirty="0" smtClean="0">
                <a:solidFill>
                  <a:schemeClr val="tx1"/>
                </a:solidFill>
                <a:latin typeface="+mn-lt"/>
                <a:ea typeface="+mn-ea"/>
                <a:cs typeface="+mn-cs"/>
              </a:rPr>
              <a:t>time for students to struggle and ask questions that scaffold the </a:t>
            </a:r>
            <a:r>
              <a:rPr lang="en-US" sz="1200" i="1" kern="1200" dirty="0" smtClean="0">
                <a:solidFill>
                  <a:schemeClr val="tx1"/>
                </a:solidFill>
                <a:latin typeface="+mn-lt"/>
                <a:ea typeface="+mn-ea"/>
                <a:cs typeface="+mn-cs"/>
              </a:rPr>
              <a:t>students.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Line 17; 29-30 – I’m going to come back to see – gives students time to work</a:t>
            </a:r>
          </a:p>
          <a:p>
            <a:r>
              <a:rPr lang="en-US" sz="1200" i="1" kern="1200" dirty="0" smtClean="0">
                <a:solidFill>
                  <a:schemeClr val="tx1"/>
                </a:solidFill>
                <a:latin typeface="+mn-lt"/>
                <a:ea typeface="+mn-ea"/>
                <a:cs typeface="+mn-cs"/>
              </a:rPr>
              <a:t>Teachers accept student mistakes and use them as a part of learning</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Lines 34-44 – The students’ use of slope is not a typical response.  The teacher does not redirect the students to the midpoint strategy, but asks questions and leaves the students with time to use and consider the strategy</a:t>
            </a:r>
          </a:p>
          <a:p>
            <a:r>
              <a:rPr lang="en-US" sz="1200" i="1" kern="1200" dirty="0" smtClean="0">
                <a:solidFill>
                  <a:schemeClr val="tx1"/>
                </a:solidFill>
                <a:latin typeface="+mn-lt"/>
                <a:ea typeface="+mn-ea"/>
                <a:cs typeface="+mn-cs"/>
              </a:rPr>
              <a:t>Teachers praise students for hard work</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Line 66 – Oh, very good – praising student </a:t>
            </a:r>
            <a:r>
              <a:rPr lang="en-US" sz="1200" kern="1200" dirty="0" smtClean="0">
                <a:solidFill>
                  <a:schemeClr val="tx1"/>
                </a:solidFill>
                <a:latin typeface="+mn-lt"/>
                <a:ea typeface="+mn-ea"/>
                <a:cs typeface="+mn-cs"/>
              </a:rPr>
              <a:t>thinking</a:t>
            </a:r>
          </a:p>
          <a:p>
            <a:endParaRPr lang="en-US" i="1" dirty="0"/>
          </a:p>
          <a:p>
            <a:r>
              <a:rPr lang="en-US" sz="1200" i="1" kern="1200" dirty="0" smtClean="0">
                <a:solidFill>
                  <a:schemeClr val="tx1"/>
                </a:solidFill>
                <a:latin typeface="+mn-lt"/>
                <a:ea typeface="+mn-ea"/>
                <a:cs typeface="+mn-cs"/>
              </a:rPr>
              <a:t>The </a:t>
            </a:r>
            <a:r>
              <a:rPr lang="en-US" i="1" dirty="0"/>
              <a:t>t</a:t>
            </a:r>
            <a:r>
              <a:rPr lang="en-US" sz="1200" i="1" kern="1200" dirty="0" smtClean="0">
                <a:solidFill>
                  <a:schemeClr val="tx1"/>
                </a:solidFill>
                <a:latin typeface="+mn-lt"/>
                <a:ea typeface="+mn-ea"/>
                <a:cs typeface="+mn-cs"/>
              </a:rPr>
              <a:t>eacher used </a:t>
            </a:r>
            <a:r>
              <a:rPr lang="en-US" sz="1200" i="1" kern="1200" dirty="0" smtClean="0">
                <a:solidFill>
                  <a:schemeClr val="tx1"/>
                </a:solidFill>
                <a:latin typeface="+mn-lt"/>
                <a:ea typeface="+mn-ea"/>
                <a:cs typeface="+mn-cs"/>
              </a:rPr>
              <a:t>tasks that promote reasoning and student </a:t>
            </a:r>
            <a:r>
              <a:rPr lang="en-US" sz="1200" i="1" kern="1200" dirty="0" smtClean="0">
                <a:solidFill>
                  <a:schemeClr val="tx1"/>
                </a:solidFill>
                <a:latin typeface="+mn-lt"/>
                <a:ea typeface="+mn-ea"/>
                <a:cs typeface="+mn-cs"/>
              </a:rPr>
              <a:t>perseverance.</a:t>
            </a:r>
            <a:endParaRPr lang="en-US" sz="1200" kern="1200" dirty="0" smtClean="0">
              <a:solidFill>
                <a:schemeClr val="tx1"/>
              </a:solidFill>
              <a:latin typeface="+mn-lt"/>
              <a:ea typeface="+mn-ea"/>
              <a:cs typeface="+mn-cs"/>
            </a:endParaRPr>
          </a:p>
          <a:p>
            <a:r>
              <a:rPr lang="en-US" i="1" dirty="0"/>
              <a:t>The teacher </a:t>
            </a:r>
            <a:r>
              <a:rPr lang="en-US" i="1" dirty="0" smtClean="0"/>
              <a:t>asked </a:t>
            </a:r>
            <a:r>
              <a:rPr lang="en-US" sz="1200" i="1" kern="1200" dirty="0" smtClean="0">
                <a:solidFill>
                  <a:schemeClr val="tx1"/>
                </a:solidFill>
                <a:latin typeface="+mn-lt"/>
                <a:ea typeface="+mn-ea"/>
                <a:cs typeface="+mn-cs"/>
              </a:rPr>
              <a:t>students to explain their reasoning.</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Lines 71-88– The discussion with number of points in the solution – the teacher asks questions to help the students reconsider, and explain, but does not give too much information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38</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0" baseline="0" dirty="0" smtClean="0">
              <a:solidFill>
                <a:srgbClr val="0000FF"/>
              </a:solidFill>
            </a:endParaRPr>
          </a:p>
          <a:p>
            <a:r>
              <a:rPr lang="en-US" b="0" baseline="0" dirty="0" smtClean="0"/>
              <a:t>Facilitator should make clear that:</a:t>
            </a:r>
          </a:p>
          <a:p>
            <a:r>
              <a:rPr lang="en-US" b="0" baseline="0" dirty="0" smtClean="0"/>
              <a:t>Many of the questions asked students to explain WHAT they did, HOW they did it, and WHY they did it.  THEY SERVED TO PROBE AND CLARIFY STUDENTS’ THINKING AND MAKE IT VISIBLE AND ACCESSBILE TO OTHER STUDENTS.</a:t>
            </a:r>
          </a:p>
          <a:p>
            <a:endParaRPr lang="en-US" b="0" baseline="0" dirty="0" smtClean="0"/>
          </a:p>
          <a:p>
            <a:r>
              <a:rPr lang="en-US" b="0" baseline="0" dirty="0" smtClean="0"/>
              <a:t>Other questions served to press students to move beyond their current thinking to make connections, justify why something does or does not work, explain a pattern.  </a:t>
            </a:r>
          </a:p>
          <a:p>
            <a:endParaRPr lang="en-US" b="0" baseline="0" dirty="0" smtClean="0"/>
          </a:p>
          <a:p>
            <a:r>
              <a:rPr lang="en-US" b="0" baseline="0" dirty="0" smtClean="0"/>
              <a:t>Possible</a:t>
            </a:r>
            <a:r>
              <a:rPr lang="en-US" b="0" dirty="0" smtClean="0"/>
              <a:t> responses:</a:t>
            </a:r>
          </a:p>
          <a:p>
            <a:r>
              <a:rPr lang="en-US" sz="1200" i="1" kern="1200" dirty="0" smtClean="0">
                <a:solidFill>
                  <a:schemeClr val="tx1"/>
                </a:solidFill>
                <a:latin typeface="+mn-lt"/>
                <a:ea typeface="+mn-ea"/>
                <a:cs typeface="+mn-cs"/>
              </a:rPr>
              <a:t>Gather information – students recall facts, definitions and procedures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Line 28 – What does that line mean?</a:t>
            </a:r>
          </a:p>
          <a:p>
            <a:r>
              <a:rPr lang="en-US" sz="1200" kern="1200" dirty="0" smtClean="0">
                <a:solidFill>
                  <a:schemeClr val="tx1"/>
                </a:solidFill>
                <a:latin typeface="+mn-lt"/>
                <a:ea typeface="+mn-ea"/>
                <a:cs typeface="+mn-cs"/>
              </a:rPr>
              <a:t>Line 61 – What do you mean perpendicular?</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Probe thinking – students explain, clarify, articulate steps in their process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Line 1, Line 11 – How did you … </a:t>
            </a:r>
          </a:p>
          <a:p>
            <a:r>
              <a:rPr lang="en-US" sz="1200" kern="1200" dirty="0" smtClean="0">
                <a:solidFill>
                  <a:schemeClr val="tx1"/>
                </a:solidFill>
                <a:latin typeface="+mn-lt"/>
                <a:ea typeface="+mn-ea"/>
                <a:cs typeface="+mn-cs"/>
              </a:rPr>
              <a:t>Lines 79-85 – asking students, “could you do that?”</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Make the mathematics visible – students discuss mathematical structures and make connections among mathematical ideas and relationships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Line 20 – How are you using the midpoint formula?</a:t>
            </a:r>
          </a:p>
          <a:p>
            <a:r>
              <a:rPr lang="en-US" sz="1200" kern="1200" dirty="0" smtClean="0">
                <a:solidFill>
                  <a:schemeClr val="tx1"/>
                </a:solidFill>
                <a:latin typeface="+mn-lt"/>
                <a:ea typeface="+mn-ea"/>
                <a:cs typeface="+mn-cs"/>
              </a:rPr>
              <a:t>Lines 36, 38 – What does the slope help you determine?</a:t>
            </a:r>
          </a:p>
          <a:p>
            <a:r>
              <a:rPr lang="en-US" sz="1200" kern="1200" dirty="0" smtClean="0">
                <a:solidFill>
                  <a:schemeClr val="tx1"/>
                </a:solidFill>
                <a:latin typeface="+mn-lt"/>
                <a:ea typeface="+mn-ea"/>
                <a:cs typeface="+mn-cs"/>
              </a:rPr>
              <a:t>Line 55 – Is there a pattern..</a:t>
            </a: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Encourage reflection and justification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Line 14 – Was your thinking the same …</a:t>
            </a:r>
          </a:p>
          <a:p>
            <a:r>
              <a:rPr lang="en-US" sz="1200" kern="1200" dirty="0" smtClean="0">
                <a:solidFill>
                  <a:schemeClr val="tx1"/>
                </a:solidFill>
                <a:latin typeface="+mn-lt"/>
                <a:ea typeface="+mn-ea"/>
                <a:cs typeface="+mn-cs"/>
              </a:rPr>
              <a:t>Line 17 – Could you prove to me?</a:t>
            </a:r>
          </a:p>
          <a:p>
            <a:endParaRPr lang="en-US" b="0" baseline="0" dirty="0" smtClean="0"/>
          </a:p>
          <a:p>
            <a:endParaRPr lang="en-US" b="0" baseline="0" dirty="0" smtClean="0"/>
          </a:p>
          <a:p>
            <a:endParaRPr lang="en-US" b="0" baseline="0" dirty="0" smtClean="0"/>
          </a:p>
          <a:p>
            <a:endParaRPr lang="en-US" b="0" baseline="0" dirty="0" smtClean="0"/>
          </a:p>
          <a:p>
            <a:endParaRPr lang="en-US" b="0"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39</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457700"/>
          </a:xfrm>
        </p:spPr>
        <p:txBody>
          <a:bodyPr>
            <a:normAutofit fontScale="77500" lnSpcReduction="20000"/>
          </a:bodyPr>
          <a:lstStyle/>
          <a:p>
            <a:r>
              <a:rPr lang="en-US" sz="1200" kern="1200" dirty="0" smtClean="0">
                <a:solidFill>
                  <a:schemeClr val="tx1"/>
                </a:solidFill>
                <a:latin typeface="+mn-lt"/>
                <a:ea typeface="+mn-ea"/>
                <a:cs typeface="+mn-cs"/>
              </a:rPr>
              <a:t>Handout  </a:t>
            </a:r>
            <a:r>
              <a:rPr lang="en-US" sz="1200" b="1" dirty="0" smtClean="0">
                <a:solidFill>
                  <a:srgbClr val="0000FF"/>
                </a:solidFill>
              </a:rPr>
              <a:t>Playground</a:t>
            </a:r>
            <a:r>
              <a:rPr lang="en-US" sz="1200" b="1" dirty="0" smtClean="0">
                <a:solidFill>
                  <a:srgbClr val="0000FF"/>
                </a:solidFill>
                <a:ea typeface="Verdana" pitchFamily="34" charset="0"/>
                <a:cs typeface="Verdana"/>
              </a:rPr>
              <a:t>TaskV1-HS-Campbell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video clip featured in this module focuses</a:t>
            </a:r>
            <a:r>
              <a:rPr lang="en-US" sz="1200" kern="1200" baseline="0" dirty="0" smtClean="0">
                <a:solidFill>
                  <a:schemeClr val="tx1"/>
                </a:solidFill>
                <a:latin typeface="+mn-lt"/>
                <a:ea typeface="+mn-ea"/>
                <a:cs typeface="+mn-cs"/>
              </a:rPr>
              <a:t> on students who are trying to find the set of points that are equidistant from two given points in a plane. The students in the video are working on Part 1 of  PlayGroundTaskV2, which uses a coordinate grid and encourages the use of the distance formula and analytic geometry.  Students are later </a:t>
            </a:r>
            <a:r>
              <a:rPr lang="en-US" sz="1200" kern="1200" baseline="0" dirty="0" smtClean="0">
                <a:solidFill>
                  <a:schemeClr val="tx1"/>
                </a:solidFill>
                <a:latin typeface="+mn-lt"/>
                <a:ea typeface="+mn-ea"/>
                <a:cs typeface="+mn-cs"/>
              </a:rPr>
              <a:t>asked to prove</a:t>
            </a:r>
            <a:r>
              <a:rPr lang="en-US" sz="1200" kern="120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their </a:t>
            </a:r>
            <a:r>
              <a:rPr lang="en-US" sz="1200" kern="1200" baseline="0" dirty="0" smtClean="0">
                <a:solidFill>
                  <a:schemeClr val="tx1"/>
                </a:solidFill>
                <a:latin typeface="+mn-lt"/>
                <a:ea typeface="+mn-ea"/>
                <a:cs typeface="+mn-cs"/>
              </a:rPr>
              <a:t>conjectures.  An alternate form of the task, </a:t>
            </a:r>
            <a:r>
              <a:rPr lang="en-US" sz="1200" kern="1200" dirty="0" smtClean="0">
                <a:solidFill>
                  <a:schemeClr val="tx1"/>
                </a:solidFill>
                <a:latin typeface="+mn-lt"/>
                <a:ea typeface="+mn-ea"/>
                <a:cs typeface="+mn-cs"/>
              </a:rPr>
              <a:t>PlaygroundTaskV1 </a:t>
            </a:r>
            <a:r>
              <a:rPr lang="en-US" sz="1200" kern="1200" baseline="0" dirty="0" smtClean="0">
                <a:solidFill>
                  <a:schemeClr val="tx1"/>
                </a:solidFill>
                <a:latin typeface="+mn-lt"/>
                <a:ea typeface="+mn-ea"/>
                <a:cs typeface="+mn-cs"/>
              </a:rPr>
              <a:t>does not include a </a:t>
            </a:r>
            <a:r>
              <a:rPr lang="en-US" sz="1200" kern="1200" baseline="0" dirty="0" smtClean="0">
                <a:solidFill>
                  <a:schemeClr val="tx1"/>
                </a:solidFill>
                <a:latin typeface="+mn-lt"/>
                <a:ea typeface="+mn-ea"/>
                <a:cs typeface="+mn-cs"/>
              </a:rPr>
              <a:t>coordinate grid since it is </a:t>
            </a:r>
            <a:r>
              <a:rPr lang="en-US" sz="1200" kern="1200" baseline="0" dirty="0" smtClean="0">
                <a:solidFill>
                  <a:schemeClr val="tx1"/>
                </a:solidFill>
                <a:latin typeface="+mn-lt"/>
                <a:ea typeface="+mn-ea"/>
                <a:cs typeface="+mn-cs"/>
              </a:rPr>
              <a:t>more likely </a:t>
            </a:r>
            <a:r>
              <a:rPr lang="en-US" sz="1200" kern="1200" baseline="0" dirty="0" smtClean="0">
                <a:solidFill>
                  <a:schemeClr val="tx1"/>
                </a:solidFill>
                <a:latin typeface="+mn-lt"/>
                <a:ea typeface="+mn-ea"/>
                <a:cs typeface="+mn-cs"/>
              </a:rPr>
              <a:t>to encourage using transformations in solving the </a:t>
            </a:r>
            <a:r>
              <a:rPr lang="en-US" sz="1200" kern="1200" baseline="0" dirty="0" smtClean="0">
                <a:solidFill>
                  <a:schemeClr val="tx1"/>
                </a:solidFill>
                <a:latin typeface="+mn-lt"/>
                <a:ea typeface="+mn-ea"/>
                <a:cs typeface="+mn-cs"/>
              </a:rPr>
              <a:t>problem. </a:t>
            </a:r>
          </a:p>
          <a:p>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If time permits, engage </a:t>
            </a:r>
            <a:r>
              <a:rPr lang="en-US" sz="1200" kern="1200" dirty="0" smtClean="0">
                <a:solidFill>
                  <a:schemeClr val="tx1"/>
                </a:solidFill>
                <a:latin typeface="+mn-lt"/>
                <a:ea typeface="+mn-ea"/>
                <a:cs typeface="+mn-cs"/>
              </a:rPr>
              <a:t>teachers in solving V1 of task prior to </a:t>
            </a:r>
            <a:r>
              <a:rPr lang="en-US" dirty="0" smtClean="0"/>
              <a:t>working on V2 (featured in the video)</a:t>
            </a:r>
            <a:r>
              <a:rPr lang="en-US" sz="1200" kern="1200" dirty="0" smtClean="0">
                <a:solidFill>
                  <a:schemeClr val="tx1"/>
                </a:solidFill>
                <a:latin typeface="+mn-lt"/>
                <a:ea typeface="+mn-ea"/>
                <a:cs typeface="+mn-cs"/>
              </a:rPr>
              <a:t>. This will take </a:t>
            </a:r>
            <a:r>
              <a:rPr lang="en-US" dirty="0" smtClean="0"/>
              <a:t>about </a:t>
            </a:r>
            <a:r>
              <a:rPr lang="en-US" sz="1200" kern="1200" dirty="0" smtClean="0">
                <a:solidFill>
                  <a:schemeClr val="tx1"/>
                </a:solidFill>
                <a:latin typeface="+mn-lt"/>
                <a:ea typeface="+mn-ea"/>
                <a:cs typeface="+mn-cs"/>
              </a:rPr>
              <a:t>45 </a:t>
            </a:r>
            <a:r>
              <a:rPr lang="en-US" sz="1200" kern="1200" dirty="0" smtClean="0">
                <a:solidFill>
                  <a:schemeClr val="tx1"/>
                </a:solidFill>
                <a:latin typeface="+mn-lt"/>
                <a:ea typeface="+mn-ea"/>
                <a:cs typeface="+mn-cs"/>
              </a:rPr>
              <a:t>minutes.</a:t>
            </a:r>
            <a:r>
              <a:rPr lang="en-US" sz="1200" kern="1200" dirty="0" smtClean="0">
                <a:solidFill>
                  <a:srgbClr val="FF0000"/>
                </a:solidFill>
                <a:latin typeface="+mn-lt"/>
                <a:ea typeface="+mn-ea"/>
                <a:cs typeface="+mn-cs"/>
              </a:rPr>
              <a:t>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a:defRPr/>
            </a:pPr>
            <a:r>
              <a:rPr lang="en-US" dirty="0" smtClean="0">
                <a:solidFill>
                  <a:srgbClr val="FF0000"/>
                </a:solidFill>
              </a:rPr>
              <a:t>Teachers will likely look at this using paper folding  - and finding the midpoint by folding.  Discussion should lead to the fact that this is a use of transformational geometry.  Teachers may try creating an isosceles triangle on the base.  Press them to explain why they know the triangle is isosceles.  Teachers may ask for graph paper or other tools (protractor or compass – and could construct the perpendicular bisector – however this should be discussed as if it’s a way that students would do it).</a:t>
            </a:r>
            <a:endParaRPr lang="en-US" sz="1200" kern="1200" dirty="0" smtClean="0">
              <a:solidFill>
                <a:srgbClr val="FF0000"/>
              </a:solidFill>
              <a:latin typeface="+mn-lt"/>
              <a:ea typeface="+mn-ea"/>
              <a:cs typeface="+mn-cs"/>
            </a:endParaRPr>
          </a:p>
          <a:p>
            <a:endParaRPr lang="en-US" dirty="0"/>
          </a:p>
          <a:p>
            <a:r>
              <a:rPr lang="en-US" sz="1200" kern="1200" dirty="0" smtClean="0">
                <a:solidFill>
                  <a:schemeClr val="tx1"/>
                </a:solidFill>
                <a:latin typeface="+mn-lt"/>
                <a:ea typeface="+mn-ea"/>
                <a:cs typeface="+mn-cs"/>
              </a:rPr>
              <a:t> </a:t>
            </a:r>
            <a:r>
              <a:rPr lang="en-US" dirty="0"/>
              <a:t>If you don’t have time to engage teachers in the lesson, you should share several different student solutions that follow in the </a:t>
            </a:r>
            <a:r>
              <a:rPr lang="en-US" dirty="0" smtClean="0"/>
              <a:t>slides</a:t>
            </a:r>
            <a:r>
              <a:rPr lang="en-US" dirty="0" smtClean="0">
                <a:solidFill>
                  <a:srgbClr val="FF0000"/>
                </a:solidFill>
              </a:rPr>
              <a:t>.</a:t>
            </a:r>
            <a:r>
              <a:rPr lang="en-US" dirty="0" smtClean="0"/>
              <a:t>   </a:t>
            </a:r>
          </a:p>
          <a:p>
            <a:r>
              <a:rPr lang="en-US" dirty="0">
                <a:solidFill>
                  <a:srgbClr val="0000FF"/>
                </a:solidFill>
              </a:rPr>
              <a:t>Building a New Playground V1 </a:t>
            </a:r>
            <a:r>
              <a:rPr lang="en-US" dirty="0" err="1">
                <a:solidFill>
                  <a:srgbClr val="0000FF"/>
                </a:solidFill>
              </a:rPr>
              <a:t>Andre.pdf</a:t>
            </a:r>
            <a:endParaRPr lang="en-US" dirty="0">
              <a:solidFill>
                <a:srgbClr val="0000FF"/>
              </a:solidFill>
            </a:endParaRPr>
          </a:p>
          <a:p>
            <a:r>
              <a:rPr lang="en-US" dirty="0">
                <a:solidFill>
                  <a:srgbClr val="0000FF"/>
                </a:solidFill>
              </a:rPr>
              <a:t>Building a New Playground V1 </a:t>
            </a:r>
            <a:r>
              <a:rPr lang="en-US" dirty="0" err="1">
                <a:solidFill>
                  <a:srgbClr val="0000FF"/>
                </a:solidFill>
              </a:rPr>
              <a:t>Sharilynn.pdf</a:t>
            </a:r>
            <a:endParaRPr lang="en-US" dirty="0">
              <a:solidFill>
                <a:srgbClr val="0000FF"/>
              </a:solidFill>
            </a:endParaRPr>
          </a:p>
          <a:p>
            <a:r>
              <a:rPr lang="en-US" dirty="0">
                <a:solidFill>
                  <a:srgbClr val="0000FF"/>
                </a:solidFill>
              </a:rPr>
              <a:t>Building a New Playground V1 </a:t>
            </a:r>
            <a:r>
              <a:rPr lang="en-US" dirty="0" err="1">
                <a:solidFill>
                  <a:srgbClr val="0000FF"/>
                </a:solidFill>
              </a:rPr>
              <a:t>Meggan.pdf</a:t>
            </a:r>
            <a:endParaRPr lang="en-US" dirty="0">
              <a:solidFill>
                <a:srgbClr val="0000FF"/>
              </a:solidFill>
            </a:endParaRPr>
          </a:p>
          <a:p>
            <a:endParaRPr lang="en-US" dirty="0">
              <a:solidFill>
                <a:srgbClr val="0000FF"/>
              </a:solidFill>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Encourage the participants</a:t>
            </a:r>
            <a:r>
              <a:rPr lang="en-US" baseline="0" dirty="0" smtClean="0"/>
              <a:t> to think about this problem as if they have not seen similar problems. For veteran Geometry teachers, this is almost a knowledge level problem.  It may be more difficult for them to reduce the task to one involving only three points. The facilitator may want to use the following prompts to help participants get started.</a:t>
            </a:r>
            <a:endParaRPr lang="en-US" baseline="0" dirty="0" smtClean="0">
              <a:solidFill>
                <a:srgbClr val="FF0000"/>
              </a:solidFill>
            </a:endParaRPr>
          </a:p>
          <a:p>
            <a:endParaRPr lang="en-US" baseline="0" dirty="0" smtClean="0"/>
          </a:p>
          <a:p>
            <a:pPr marL="171450" indent="-171450">
              <a:buFont typeface="Arial"/>
              <a:buChar char="•"/>
            </a:pPr>
            <a:r>
              <a:rPr lang="en-US" baseline="0" dirty="0" smtClean="0"/>
              <a:t>“How can a student determine that a point is equidistant from A and B?”  </a:t>
            </a:r>
            <a:r>
              <a:rPr lang="en-US" i="1" baseline="0" dirty="0" smtClean="0"/>
              <a:t>One way that can use transformations is a reflection – students can do this by folding the paper.  Another way is that students may use construction tools – ruler, compass.  </a:t>
            </a:r>
          </a:p>
          <a:p>
            <a:pPr marL="171450" indent="-171450">
              <a:buFont typeface="Arial"/>
              <a:buChar char="•"/>
            </a:pPr>
            <a:r>
              <a:rPr lang="en-US" baseline="0" dirty="0" smtClean="0"/>
              <a:t> “When you are thinking like a student, how can you find exactly three points?”  </a:t>
            </a:r>
          </a:p>
          <a:p>
            <a:pPr marL="171450" indent="-171450">
              <a:buFont typeface="Arial"/>
              <a:buChar char="•"/>
            </a:pPr>
            <a:r>
              <a:rPr lang="en-US" dirty="0" smtClean="0"/>
              <a:t>Facilitator – Be aware p</a:t>
            </a:r>
            <a:r>
              <a:rPr lang="en-US" baseline="0" dirty="0" smtClean="0"/>
              <a:t>articipants may not think about the </a:t>
            </a:r>
            <a:r>
              <a:rPr lang="en-US" baseline="0" dirty="0" smtClean="0"/>
              <a:t>square</a:t>
            </a:r>
            <a:r>
              <a:rPr lang="en-US" baseline="0" dirty="0" smtClean="0"/>
              <a:t>.  The square will be more likely with the grid in </a:t>
            </a:r>
            <a:r>
              <a:rPr lang="en-US" baseline="0" dirty="0" smtClean="0"/>
              <a:t>V2.  </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4</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Record what participants </a:t>
            </a:r>
            <a:r>
              <a:rPr lang="en-US" dirty="0" smtClean="0"/>
              <a:t>say.</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40</a:t>
            </a:fld>
            <a:endParaRPr lang="en-US" dirty="0"/>
          </a:p>
        </p:txBody>
      </p:sp>
    </p:spTree>
    <p:extLst>
      <p:ext uri="{BB962C8B-B14F-4D97-AF65-F5344CB8AC3E}">
        <p14:creationId xmlns:p14="http://schemas.microsoft.com/office/powerpoint/2010/main" val="22761347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41</a:t>
            </a:fld>
            <a:endParaRPr lang="en-US" dirty="0"/>
          </a:p>
        </p:txBody>
      </p:sp>
    </p:spTree>
    <p:extLst>
      <p:ext uri="{BB962C8B-B14F-4D97-AF65-F5344CB8AC3E}">
        <p14:creationId xmlns:p14="http://schemas.microsoft.com/office/powerpoint/2010/main" val="3222743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a:t>
            </a:r>
            <a:r>
              <a:rPr lang="en-US" baseline="0" dirty="0" smtClean="0"/>
              <a:t> the discussion is concluded, distribute the copies of student work:</a:t>
            </a:r>
          </a:p>
          <a:p>
            <a:endParaRPr lang="en-US" baseline="0" dirty="0" smtClean="0">
              <a:solidFill>
                <a:srgbClr val="0000FF"/>
              </a:solidFill>
            </a:endParaRPr>
          </a:p>
          <a:p>
            <a:r>
              <a:rPr lang="en-US" dirty="0" smtClean="0">
                <a:solidFill>
                  <a:srgbClr val="000000"/>
                </a:solidFill>
              </a:rPr>
              <a:t>Handout</a:t>
            </a:r>
            <a:r>
              <a:rPr lang="en-US" dirty="0" smtClean="0">
                <a:solidFill>
                  <a:srgbClr val="0000FF"/>
                </a:solidFill>
              </a:rPr>
              <a:t> StudentWork</a:t>
            </a:r>
            <a:r>
              <a:rPr lang="en-US" dirty="0">
                <a:solidFill>
                  <a:srgbClr val="0000FF"/>
                </a:solidFill>
              </a:rPr>
              <a:t>-V1-Andre.pdf</a:t>
            </a:r>
          </a:p>
          <a:p>
            <a:r>
              <a:rPr lang="en-US" dirty="0" smtClean="0"/>
              <a:t>Handout</a:t>
            </a:r>
            <a:r>
              <a:rPr lang="en-US" dirty="0" smtClean="0">
                <a:solidFill>
                  <a:srgbClr val="0000FF"/>
                </a:solidFill>
              </a:rPr>
              <a:t> StudentWork</a:t>
            </a:r>
            <a:r>
              <a:rPr lang="en-US" dirty="0">
                <a:solidFill>
                  <a:srgbClr val="0000FF"/>
                </a:solidFill>
              </a:rPr>
              <a:t>-V1-Sharilynn.pdf</a:t>
            </a:r>
          </a:p>
          <a:p>
            <a:r>
              <a:rPr lang="en-US" dirty="0" smtClean="0">
                <a:solidFill>
                  <a:srgbClr val="000000"/>
                </a:solidFill>
              </a:rPr>
              <a:t>Handout</a:t>
            </a:r>
            <a:r>
              <a:rPr lang="en-US" dirty="0" smtClean="0">
                <a:solidFill>
                  <a:srgbClr val="0000FF"/>
                </a:solidFill>
              </a:rPr>
              <a:t> StudentWork</a:t>
            </a:r>
            <a:r>
              <a:rPr lang="en-US" dirty="0">
                <a:solidFill>
                  <a:srgbClr val="0000FF"/>
                </a:solidFill>
              </a:rPr>
              <a:t>-V1-Meggan.pdf</a:t>
            </a:r>
          </a:p>
        </p:txBody>
      </p:sp>
      <p:sp>
        <p:nvSpPr>
          <p:cNvPr id="4" name="Slide Number Placeholder 3"/>
          <p:cNvSpPr>
            <a:spLocks noGrp="1"/>
          </p:cNvSpPr>
          <p:nvPr>
            <p:ph type="sldNum" sz="quarter" idx="10"/>
          </p:nvPr>
        </p:nvSpPr>
        <p:spPr/>
        <p:txBody>
          <a:bodyPr/>
          <a:lstStyle/>
          <a:p>
            <a:fld id="{574782EB-4FAA-490E-8F2D-179336FF04BD}" type="slidenum">
              <a:rPr lang="en-US" smtClean="0"/>
              <a:pPr/>
              <a:t>5</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first sample </a:t>
            </a:r>
            <a:r>
              <a:rPr lang="en-US" baseline="0" dirty="0" smtClean="0"/>
              <a:t>is Handout </a:t>
            </a:r>
            <a:r>
              <a:rPr lang="en-US" dirty="0">
                <a:solidFill>
                  <a:srgbClr val="0000FF"/>
                </a:solidFill>
              </a:rPr>
              <a:t>StudentWork-V1-Andre.pdf </a:t>
            </a:r>
            <a:endParaRPr lang="en-US" dirty="0" smtClean="0">
              <a:solidFill>
                <a:srgbClr val="0000FF"/>
              </a:solidFill>
            </a:endParaRPr>
          </a:p>
          <a:p>
            <a:endParaRPr lang="en-US" baseline="0" dirty="0" smtClean="0">
              <a:solidFill>
                <a:srgbClr val="0000FF"/>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6</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 animation</a:t>
            </a:r>
            <a:r>
              <a:rPr lang="en-US" baseline="0" dirty="0" smtClean="0"/>
              <a:t> in this slide.  There are three different pictures</a:t>
            </a:r>
            <a:r>
              <a:rPr lang="en-US" baseline="0" dirty="0" smtClean="0">
                <a:solidFill>
                  <a:srgbClr val="000000"/>
                </a:solidFill>
              </a:rPr>
              <a:t>.</a:t>
            </a:r>
          </a:p>
          <a:p>
            <a:endParaRPr lang="en-US" dirty="0" smtClean="0"/>
          </a:p>
          <a:p>
            <a:r>
              <a:rPr lang="en-US" i="1" dirty="0" smtClean="0"/>
              <a:t>What did </a:t>
            </a:r>
            <a:r>
              <a:rPr lang="en-US" i="1" dirty="0" smtClean="0"/>
              <a:t>Andre do?</a:t>
            </a:r>
          </a:p>
          <a:p>
            <a:endParaRPr lang="en-US" dirty="0"/>
          </a:p>
          <a:p>
            <a:r>
              <a:rPr lang="en-US" dirty="0" smtClean="0"/>
              <a:t>André </a:t>
            </a:r>
            <a:r>
              <a:rPr lang="en-US" dirty="0" smtClean="0"/>
              <a:t>used a corner of a tablet</a:t>
            </a:r>
            <a:r>
              <a:rPr lang="en-US" baseline="0" dirty="0" smtClean="0"/>
              <a:t> to make a right angle. </a:t>
            </a:r>
          </a:p>
          <a:p>
            <a:endParaRPr lang="en-US" baseline="0" dirty="0" smtClean="0"/>
          </a:p>
          <a:p>
            <a:r>
              <a:rPr lang="en-US" baseline="0" dirty="0" smtClean="0"/>
              <a:t>In the second picture, André is drawing the segments that make the square, AEBF, and then drawing the diagonal.</a:t>
            </a:r>
          </a:p>
          <a:p>
            <a:endParaRPr lang="en-US" dirty="0"/>
          </a:p>
          <a:p>
            <a:pPr>
              <a:buFont typeface="Arial"/>
              <a:buNone/>
            </a:pPr>
            <a:r>
              <a:rPr lang="en-US" baseline="0" dirty="0" smtClean="0"/>
              <a:t>In the third </a:t>
            </a:r>
            <a:r>
              <a:rPr lang="en-US" dirty="0"/>
              <a:t>picture André </a:t>
            </a:r>
            <a:r>
              <a:rPr lang="en-US" baseline="0" dirty="0" smtClean="0"/>
              <a:t>made the statements on the picture. </a:t>
            </a:r>
          </a:p>
          <a:p>
            <a:pPr>
              <a:buFont typeface="Arial"/>
              <a:buNone/>
            </a:pPr>
            <a:endParaRPr lang="en-US" dirty="0"/>
          </a:p>
          <a:p>
            <a:pPr>
              <a:buFont typeface="Arial"/>
              <a:buNone/>
            </a:pPr>
            <a:r>
              <a:rPr lang="en-US" b="1" baseline="0" dirty="0" smtClean="0"/>
              <a:t>What can you say about this student’s understanding?</a:t>
            </a:r>
            <a:r>
              <a:rPr lang="en-US" b="1" dirty="0" smtClean="0"/>
              <a:t>  (see questions on next slide)</a:t>
            </a:r>
            <a:endParaRPr lang="en-US" sz="1200" b="1" dirty="0" smtClean="0">
              <a:latin typeface="Verdana"/>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7</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André knew that the corner of the tablet was a right angle. So, he used that “model” as a way to create his square on the paper.  He also used an estimation for the lengths of the “sides” of the right angle to make a square.</a:t>
            </a:r>
          </a:p>
          <a:p>
            <a:endParaRPr lang="en-US" dirty="0" smtClean="0"/>
          </a:p>
          <a:p>
            <a:r>
              <a:rPr lang="en-US" dirty="0" smtClean="0"/>
              <a:t>When</a:t>
            </a:r>
            <a:r>
              <a:rPr lang="en-US" dirty="0" smtClean="0"/>
              <a:t> </a:t>
            </a:r>
            <a:r>
              <a:rPr lang="en-US" dirty="0" smtClean="0"/>
              <a:t>André </a:t>
            </a:r>
            <a:r>
              <a:rPr lang="en-US" dirty="0" smtClean="0"/>
              <a:t>his teacher asked </a:t>
            </a:r>
            <a:r>
              <a:rPr lang="en-US" dirty="0" smtClean="0"/>
              <a:t> </a:t>
            </a:r>
            <a:r>
              <a:rPr lang="en-US" dirty="0" smtClean="0"/>
              <a:t>if he would rather use other tools, but he felt confident the tablet was sufficient (the teacher felt the tablet was close enough to using a T-square to allow it as a “tool.”)</a:t>
            </a:r>
          </a:p>
          <a:p>
            <a:endParaRPr lang="en-US" dirty="0"/>
          </a:p>
          <a:p>
            <a:r>
              <a:rPr lang="en-US" dirty="0" smtClean="0"/>
              <a:t>André appears to understand  the</a:t>
            </a:r>
            <a:r>
              <a:rPr lang="en-US" baseline="0" dirty="0" smtClean="0"/>
              <a:t> idea of midpoints, evident when he states his congruent segments. He “sees” the right angle formed by the diagonals, but is accepting the way a diagram looks as a reason to claim that the diagonals</a:t>
            </a:r>
            <a:r>
              <a:rPr lang="en-US" dirty="0" smtClean="0"/>
              <a:t> </a:t>
            </a:r>
            <a:r>
              <a:rPr lang="en-US" baseline="0" dirty="0" smtClean="0"/>
              <a:t>are perpendicular</a:t>
            </a:r>
            <a:r>
              <a:rPr lang="en-US" dirty="0" smtClean="0"/>
              <a:t> </a:t>
            </a:r>
            <a:r>
              <a:rPr lang="en-US" baseline="0" dirty="0" smtClean="0"/>
              <a:t> instead</a:t>
            </a:r>
            <a:r>
              <a:rPr lang="en-US" dirty="0" smtClean="0"/>
              <a:t> of finding mathematical reasons for this conclusion. </a:t>
            </a:r>
            <a:endParaRPr lang="en-US" baseline="0" dirty="0" smtClean="0"/>
          </a:p>
          <a:p>
            <a:endParaRPr lang="en-US" dirty="0"/>
          </a:p>
          <a:p>
            <a:r>
              <a:rPr lang="en-US" baseline="0" dirty="0" smtClean="0"/>
              <a:t>Because of how he drew his quadrilateral, it actually is a square, but his statement about the segments being perpendicular is not supported.  André may benefit from work with reflections, what is a proof or what evidence is needed to support</a:t>
            </a:r>
            <a:r>
              <a:rPr lang="en-US" dirty="0" smtClean="0"/>
              <a:t> a</a:t>
            </a:r>
            <a:r>
              <a:rPr lang="en-US" baseline="0" dirty="0" smtClean="0"/>
              <a:t> statement.  His idea for the right angle was a good start, as was his use of midpoints to name congruent segments.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8</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000000"/>
                </a:solidFill>
              </a:rPr>
              <a:t>Handout</a:t>
            </a:r>
            <a:r>
              <a:rPr lang="en-US" dirty="0" smtClean="0">
                <a:solidFill>
                  <a:srgbClr val="0000FF"/>
                </a:solidFill>
              </a:rPr>
              <a:t> StudentWork</a:t>
            </a:r>
            <a:r>
              <a:rPr lang="en-US" dirty="0">
                <a:solidFill>
                  <a:srgbClr val="0000FF"/>
                </a:solidFill>
              </a:rPr>
              <a:t>-V1-Sharilynn.pdf</a:t>
            </a:r>
          </a:p>
        </p:txBody>
      </p:sp>
      <p:sp>
        <p:nvSpPr>
          <p:cNvPr id="4" name="Slide Number Placeholder 3"/>
          <p:cNvSpPr>
            <a:spLocks noGrp="1"/>
          </p:cNvSpPr>
          <p:nvPr>
            <p:ph type="sldNum" sz="quarter" idx="10"/>
          </p:nvPr>
        </p:nvSpPr>
        <p:spPr/>
        <p:txBody>
          <a:bodyPr/>
          <a:lstStyle/>
          <a:p>
            <a:fld id="{574782EB-4FAA-490E-8F2D-179336FF04BD}" type="slidenum">
              <a:rPr lang="en-US" smtClean="0"/>
              <a:pPr/>
              <a:t>9</a:t>
            </a:fld>
            <a:endParaRPr lang="en-US" dirty="0"/>
          </a:p>
        </p:txBody>
      </p:sp>
    </p:spTree>
    <p:extLst>
      <p:ext uri="{BB962C8B-B14F-4D97-AF65-F5344CB8AC3E}">
        <p14:creationId xmlns:p14="http://schemas.microsoft.com/office/powerpoint/2010/main" val="496382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6/17/15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6/17/15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10.png"/><Relationship Id="rId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12.png"/><Relationship Id="rId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13.jpeg"/><Relationship Id="rId7"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15.png"/><Relationship Id="rId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 Id="rId3"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10" name="Text Placeholder 4"/>
          <p:cNvSpPr txBox="1">
            <a:spLocks/>
          </p:cNvSpPr>
          <p:nvPr/>
        </p:nvSpPr>
        <p:spPr>
          <a:xfrm>
            <a:off x="1123842" y="182743"/>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Verdana" pitchFamily="34" charset="0"/>
                <a:cs typeface="Verdana"/>
              </a:rPr>
              <a:t>Principles to Actions</a:t>
            </a:r>
          </a:p>
          <a:p>
            <a:pPr lvl="0">
              <a:defRPr/>
            </a:pPr>
            <a:r>
              <a:rPr lang="en-US" sz="3400" b="1" i="1" dirty="0">
                <a:solidFill>
                  <a:schemeClr val="bg1"/>
                </a:solidFill>
                <a:ea typeface="Verdana" pitchFamily="34" charset="0"/>
                <a:cs typeface="Verdana"/>
              </a:rPr>
              <a:t>Effective Mathematics Teaching </a:t>
            </a:r>
            <a:r>
              <a:rPr lang="en-US" sz="3400" b="1" i="1" dirty="0" smtClean="0">
                <a:solidFill>
                  <a:schemeClr val="bg1"/>
                </a:solidFill>
                <a:ea typeface="Verdana" pitchFamily="34" charset="0"/>
                <a:cs typeface="Verdana"/>
              </a:rPr>
              <a:t>Practices</a:t>
            </a:r>
          </a:p>
          <a:p>
            <a:pPr lvl="0">
              <a:defRPr/>
            </a:pPr>
            <a:endParaRPr lang="en-US" sz="2400" b="1" dirty="0" smtClean="0">
              <a:solidFill>
                <a:srgbClr val="FFFFFF"/>
              </a:solidFill>
            </a:endParaRPr>
          </a:p>
          <a:p>
            <a:pPr marL="0" lvl="1">
              <a:spcBef>
                <a:spcPts val="400"/>
              </a:spcBef>
              <a:spcAft>
                <a:spcPts val="600"/>
              </a:spcAft>
              <a:defRPr/>
            </a:pPr>
            <a:r>
              <a:rPr lang="en-US" sz="3200" b="1" dirty="0">
                <a:solidFill>
                  <a:srgbClr val="FFFFFF"/>
                </a:solidFill>
                <a:ea typeface="Verdana" pitchFamily="34" charset="0"/>
                <a:cs typeface="Verdana" pitchFamily="34" charset="0"/>
              </a:rPr>
              <a:t>The Case of </a:t>
            </a:r>
            <a:r>
              <a:rPr lang="en-US" sz="3200" b="1" dirty="0" smtClean="0">
                <a:solidFill>
                  <a:srgbClr val="FFFFFF"/>
                </a:solidFill>
                <a:ea typeface="Verdana" pitchFamily="34" charset="0"/>
                <a:cs typeface="Verdana" pitchFamily="34" charset="0"/>
              </a:rPr>
              <a:t>Debra Campbell</a:t>
            </a:r>
          </a:p>
          <a:p>
            <a:pPr marL="0" lvl="1">
              <a:spcBef>
                <a:spcPts val="400"/>
              </a:spcBef>
              <a:spcAft>
                <a:spcPts val="600"/>
              </a:spcAft>
              <a:defRPr/>
            </a:pPr>
            <a:r>
              <a:rPr lang="en-US" sz="3200" b="1" dirty="0" smtClean="0">
                <a:solidFill>
                  <a:srgbClr val="FFFFFF"/>
                </a:solidFill>
                <a:ea typeface="Verdana" pitchFamily="34" charset="0"/>
                <a:cs typeface="Verdana" pitchFamily="34" charset="0"/>
              </a:rPr>
              <a:t>and </a:t>
            </a:r>
            <a:r>
              <a:rPr lang="en-US" sz="3200" b="1" dirty="0">
                <a:solidFill>
                  <a:srgbClr val="FFFFFF"/>
                </a:solidFill>
                <a:ea typeface="Verdana" pitchFamily="34" charset="0"/>
                <a:cs typeface="Verdana" pitchFamily="34" charset="0"/>
              </a:rPr>
              <a:t>the</a:t>
            </a:r>
            <a:r>
              <a:rPr lang="en-US" sz="3200" b="1" dirty="0" smtClean="0">
                <a:solidFill>
                  <a:srgbClr val="FFFFFF"/>
                </a:solidFill>
                <a:ea typeface="Verdana" pitchFamily="34" charset="0"/>
                <a:cs typeface="Verdana" pitchFamily="34" charset="0"/>
              </a:rPr>
              <a:t> </a:t>
            </a:r>
            <a:r>
              <a:rPr lang="en-US" sz="3200" b="1" dirty="0" smtClean="0">
                <a:solidFill>
                  <a:schemeClr val="bg1"/>
                </a:solidFill>
              </a:rPr>
              <a:t>Building a New Playground</a:t>
            </a:r>
            <a:r>
              <a:rPr lang="en-US" sz="3200" b="1" dirty="0" smtClean="0">
                <a:solidFill>
                  <a:schemeClr val="bg1"/>
                </a:solidFill>
                <a:ea typeface="Verdana" pitchFamily="34" charset="0"/>
                <a:cs typeface="Verdana" pitchFamily="34" charset="0"/>
              </a:rPr>
              <a:t> </a:t>
            </a:r>
            <a:r>
              <a:rPr lang="en-US" sz="3200" b="1" dirty="0" smtClean="0">
                <a:solidFill>
                  <a:srgbClr val="FFFFFF"/>
                </a:solidFill>
                <a:ea typeface="Verdana" pitchFamily="34" charset="0"/>
                <a:cs typeface="Verdana" pitchFamily="34" charset="0"/>
              </a:rPr>
              <a:t>Task</a:t>
            </a:r>
            <a:endParaRPr lang="en-US" sz="3200" b="1" dirty="0">
              <a:solidFill>
                <a:srgbClr val="FFFFFF"/>
              </a:solidFill>
              <a:ea typeface="Verdana" pitchFamily="34" charset="0"/>
              <a:cs typeface="Verdana" pitchFamily="34" charset="0"/>
            </a:endParaRPr>
          </a:p>
          <a:p>
            <a:pPr marL="0" lvl="1">
              <a:spcBef>
                <a:spcPts val="400"/>
              </a:spcBef>
              <a:spcAft>
                <a:spcPts val="600"/>
              </a:spcAft>
              <a:defRPr/>
            </a:pPr>
            <a:endParaRPr lang="en-US" sz="3200" b="1" dirty="0">
              <a:solidFill>
                <a:srgbClr val="FFFFFF"/>
              </a:solidFill>
              <a:ea typeface="Verdana" pitchFamily="34" charset="0"/>
              <a:cs typeface="Verdana" pitchFamily="34" charset="0"/>
            </a:endParaRPr>
          </a:p>
          <a:p>
            <a:pPr marL="0" lvl="1">
              <a:spcBef>
                <a:spcPts val="400"/>
              </a:spcBef>
              <a:spcAft>
                <a:spcPts val="600"/>
              </a:spcAft>
              <a:defRPr/>
            </a:pPr>
            <a:r>
              <a:rPr lang="en-US" sz="3200" b="1" dirty="0" smtClean="0">
                <a:solidFill>
                  <a:srgbClr val="FFFFFF"/>
                </a:solidFill>
                <a:ea typeface="Verdana" pitchFamily="34" charset="0"/>
                <a:cs typeface="Verdana" pitchFamily="34" charset="0"/>
              </a:rPr>
              <a:t>Geometry </a:t>
            </a:r>
            <a:endParaRPr lang="en-US" sz="3200" b="1" dirty="0">
              <a:solidFill>
                <a:srgbClr val="FFFFFF"/>
              </a:solidFill>
              <a:ea typeface="Verdana" pitchFamily="34" charset="0"/>
              <a:cs typeface="Verdana" pitchFamily="34" charset="0"/>
            </a:endParaRPr>
          </a:p>
        </p:txBody>
      </p:sp>
      <p:sp>
        <p:nvSpPr>
          <p:cNvPr id="12" name="TextBox 11"/>
          <p:cNvSpPr txBox="1"/>
          <p:nvPr/>
        </p:nvSpPr>
        <p:spPr>
          <a:xfrm>
            <a:off x="1123842" y="4756900"/>
            <a:ext cx="7910419" cy="1154162"/>
          </a:xfrm>
          <a:prstGeom prst="rect">
            <a:avLst/>
          </a:prstGeom>
          <a:solidFill>
            <a:schemeClr val="bg1">
              <a:lumMod val="85000"/>
            </a:schemeClr>
          </a:solidFill>
        </p:spPr>
        <p:txBody>
          <a:bodyPr wrap="square" rtlCol="0">
            <a:spAutoFit/>
          </a:bodyPr>
          <a:lstStyle/>
          <a:p>
            <a:r>
              <a:rPr lang="en-US" sz="1200" dirty="0" smtClean="0"/>
              <a:t>This module was developed by Frederick Dillon, </a:t>
            </a:r>
            <a:r>
              <a:rPr lang="en-US" sz="1200" dirty="0" smtClean="0">
                <a:cs typeface="Verdana"/>
              </a:rPr>
              <a:t>Math </a:t>
            </a:r>
            <a:r>
              <a:rPr lang="en-US" sz="1200" dirty="0">
                <a:cs typeface="Verdana"/>
              </a:rPr>
              <a:t>Instructional Coach, </a:t>
            </a:r>
            <a:r>
              <a:rPr lang="en-US" sz="1200" dirty="0" err="1" smtClean="0">
                <a:cs typeface="Verdana"/>
              </a:rPr>
              <a:t>Ideastream</a:t>
            </a:r>
            <a:r>
              <a:rPr lang="en-US" sz="1200" dirty="0" smtClean="0">
                <a:cs typeface="Verdana"/>
              </a:rPr>
              <a:t>. </a:t>
            </a:r>
            <a:r>
              <a:rPr lang="en-US" sz="1200" dirty="0"/>
              <a:t>Video courtesy of Hamilton County School District and the Institute for Learning. </a:t>
            </a:r>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team that </a:t>
            </a:r>
            <a:r>
              <a:rPr lang="en-US" sz="1200" dirty="0"/>
              <a:t>includes: Margaret Smith (chair), Victoria Bill (co-chair), Melissa Boston, </a:t>
            </a:r>
            <a:r>
              <a:rPr lang="en-US" sz="1200" dirty="0" smtClean="0"/>
              <a:t>Frederick </a:t>
            </a:r>
            <a:r>
              <a:rPr lang="en-US" sz="1200" dirty="0"/>
              <a:t>Dillon, Amy Hillen, DeAnn Huinker, Stephen Miller, Lynn Raith, </a:t>
            </a:r>
            <a:r>
              <a:rPr lang="en-US" sz="1200" dirty="0" smtClean="0"/>
              <a:t>and </a:t>
            </a:r>
            <a:r>
              <a:rPr lang="en-US" sz="1200" dirty="0"/>
              <a:t>Michael Steele</a:t>
            </a:r>
            <a:r>
              <a:rPr lang="en-US" sz="1200" dirty="0" smtClean="0"/>
              <a:t>.</a:t>
            </a:r>
            <a:endParaRPr lang="en-US" sz="1200" dirty="0"/>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64929"/>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chemeClr val="tx2">
                    <a:lumMod val="50000"/>
                  </a:schemeClr>
                </a:solidFill>
                <a:latin typeface="Verdana"/>
                <a:ea typeface="Verdana" pitchFamily="34" charset="0"/>
                <a:cs typeface="Verdana"/>
              </a:rPr>
              <a:t>The </a:t>
            </a:r>
            <a:r>
              <a:rPr lang="en-US" sz="3200" b="1" dirty="0" smtClean="0">
                <a:solidFill>
                  <a:schemeClr val="tx2">
                    <a:lumMod val="50000"/>
                  </a:schemeClr>
                </a:solidFill>
                <a:latin typeface="Verdana"/>
                <a:cs typeface="Verdana"/>
              </a:rPr>
              <a:t>Building a New Playground </a:t>
            </a:r>
            <a:r>
              <a:rPr lang="en-US" sz="3200" b="1" dirty="0" smtClean="0">
                <a:solidFill>
                  <a:schemeClr val="tx2">
                    <a:lumMod val="50000"/>
                  </a:schemeClr>
                </a:solidFill>
                <a:latin typeface="Verdana"/>
                <a:ea typeface="Verdana" pitchFamily="34" charset="0"/>
                <a:cs typeface="Verdana"/>
              </a:rPr>
              <a:t> Task V1</a:t>
            </a:r>
          </a:p>
        </p:txBody>
      </p:sp>
      <p:sp>
        <p:nvSpPr>
          <p:cNvPr id="6" name="Rectangle 3"/>
          <p:cNvSpPr txBox="1">
            <a:spLocks noChangeArrowheads="1"/>
          </p:cNvSpPr>
          <p:nvPr/>
        </p:nvSpPr>
        <p:spPr>
          <a:xfrm>
            <a:off x="1333500" y="1127736"/>
            <a:ext cx="7649808" cy="2343597"/>
          </a:xfrm>
          <a:prstGeom prst="rect">
            <a:avLst/>
          </a:prstGeom>
        </p:spPr>
        <p:txBody>
          <a:bodyPr vert="horz" lIns="91440" tIns="45720" rIns="91440" bIns="45720" rtlCol="0">
            <a:noAutofit/>
          </a:bodyPr>
          <a:lstStyle/>
          <a:p>
            <a:pPr marL="1150938" indent="-1150938"/>
            <a:endParaRPr lang="en-US" sz="24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descr="Screen Shot 2015-03-29 at 9.14.49 PM.png"/>
          <p:cNvPicPr>
            <a:picLocks noChangeAspect="1"/>
          </p:cNvPicPr>
          <p:nvPr/>
        </p:nvPicPr>
        <p:blipFill>
          <a:blip r:embed="rId6"/>
          <a:stretch>
            <a:fillRect/>
          </a:stretch>
        </p:blipFill>
        <p:spPr>
          <a:xfrm>
            <a:off x="1162002" y="1355781"/>
            <a:ext cx="4011652" cy="4555947"/>
          </a:xfrm>
          <a:prstGeom prst="rect">
            <a:avLst/>
          </a:prstGeom>
        </p:spPr>
      </p:pic>
      <p:pic>
        <p:nvPicPr>
          <p:cNvPr id="13" name="Picture 12" descr="Screen Shot 2015-03-29 at 9.15.20 PM.png"/>
          <p:cNvPicPr>
            <a:picLocks noChangeAspect="1"/>
          </p:cNvPicPr>
          <p:nvPr/>
        </p:nvPicPr>
        <p:blipFill>
          <a:blip r:embed="rId7"/>
          <a:stretch>
            <a:fillRect/>
          </a:stretch>
        </p:blipFill>
        <p:spPr>
          <a:xfrm>
            <a:off x="5173655" y="1268410"/>
            <a:ext cx="3934709" cy="3809798"/>
          </a:xfrm>
          <a:prstGeom prst="rect">
            <a:avLst/>
          </a:prstGeom>
        </p:spPr>
      </p:pic>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502953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6" name="Rectangle 3"/>
          <p:cNvSpPr txBox="1">
            <a:spLocks noChangeArrowheads="1"/>
          </p:cNvSpPr>
          <p:nvPr/>
        </p:nvSpPr>
        <p:spPr>
          <a:xfrm>
            <a:off x="1333500" y="1127736"/>
            <a:ext cx="7649808" cy="2343597"/>
          </a:xfrm>
          <a:prstGeom prst="rect">
            <a:avLst/>
          </a:prstGeom>
        </p:spPr>
        <p:txBody>
          <a:bodyPr vert="horz" lIns="91440" tIns="45720" rIns="91440" bIns="45720" rtlCol="0">
            <a:noAutofit/>
          </a:bodyPr>
          <a:lstStyle/>
          <a:p>
            <a:pPr marL="1150938" indent="-1150938"/>
            <a:endParaRPr lang="en-US" sz="24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2" name="Picture 11" descr="Screen Shot 2015-03-29 at 9.15.38 PM.png"/>
          <p:cNvPicPr>
            <a:picLocks noChangeAspect="1"/>
          </p:cNvPicPr>
          <p:nvPr/>
        </p:nvPicPr>
        <p:blipFill>
          <a:blip r:embed="rId6"/>
          <a:stretch>
            <a:fillRect/>
          </a:stretch>
        </p:blipFill>
        <p:spPr>
          <a:xfrm>
            <a:off x="1655227" y="107327"/>
            <a:ext cx="6506640" cy="5823931"/>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
        <p:nvSpPr>
          <p:cNvPr id="3" name="TextBox 2"/>
          <p:cNvSpPr txBox="1"/>
          <p:nvPr/>
        </p:nvSpPr>
        <p:spPr>
          <a:xfrm>
            <a:off x="1655227" y="3992266"/>
            <a:ext cx="5676906" cy="1938992"/>
          </a:xfrm>
          <a:prstGeom prst="rect">
            <a:avLst/>
          </a:prstGeom>
          <a:noFill/>
        </p:spPr>
        <p:txBody>
          <a:bodyPr wrap="square" rtlCol="0">
            <a:spAutoFit/>
          </a:bodyPr>
          <a:lstStyle/>
          <a:p>
            <a:pPr marL="285750" indent="-285750">
              <a:buFont typeface="Arial"/>
              <a:buChar char="•"/>
            </a:pPr>
            <a:r>
              <a:rPr lang="en-US" sz="2400" dirty="0" smtClean="0">
                <a:solidFill>
                  <a:srgbClr val="003366"/>
                </a:solidFill>
                <a:latin typeface="Verdana"/>
                <a:cs typeface="Verdana"/>
              </a:rPr>
              <a:t>Is this a proof that the line drawn through DC is the perpendicular bisector of AB?</a:t>
            </a:r>
          </a:p>
          <a:p>
            <a:pPr marL="285750" indent="-285750">
              <a:buFont typeface="Arial"/>
              <a:buChar char="•"/>
            </a:pPr>
            <a:r>
              <a:rPr lang="en-US" sz="2400" dirty="0" smtClean="0">
                <a:solidFill>
                  <a:srgbClr val="003366"/>
                </a:solidFill>
                <a:latin typeface="Verdana"/>
                <a:cs typeface="Verdana"/>
              </a:rPr>
              <a:t>What questions would you ask </a:t>
            </a:r>
            <a:r>
              <a:rPr lang="en-US" sz="2400" dirty="0" err="1" smtClean="0">
                <a:solidFill>
                  <a:srgbClr val="003366"/>
                </a:solidFill>
                <a:latin typeface="Verdana"/>
                <a:cs typeface="Verdana"/>
              </a:rPr>
              <a:t>Sharilynn</a:t>
            </a:r>
            <a:r>
              <a:rPr lang="en-US" sz="2400" dirty="0" smtClean="0">
                <a:solidFill>
                  <a:srgbClr val="003366"/>
                </a:solidFill>
                <a:latin typeface="Verdana"/>
                <a:cs typeface="Verdana"/>
              </a:rPr>
              <a:t>?</a:t>
            </a:r>
            <a:endParaRPr lang="en-US" sz="2400" dirty="0">
              <a:solidFill>
                <a:srgbClr val="003366"/>
              </a:solidFill>
              <a:latin typeface="Verdana"/>
              <a:cs typeface="Verdana"/>
            </a:endParaRPr>
          </a:p>
        </p:txBody>
      </p:sp>
    </p:spTree>
    <p:extLst>
      <p:ext uri="{BB962C8B-B14F-4D97-AF65-F5344CB8AC3E}">
        <p14:creationId xmlns:p14="http://schemas.microsoft.com/office/powerpoint/2010/main" val="115029530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6081058"/>
            <a:ext cx="2673270" cy="696059"/>
          </a:xfrm>
          <a:prstGeom prst="rect">
            <a:avLst/>
          </a:prstGeom>
        </p:spPr>
      </p:pic>
      <p:sp>
        <p:nvSpPr>
          <p:cNvPr id="9" name="Title 1"/>
          <p:cNvSpPr txBox="1">
            <a:spLocks/>
          </p:cNvSpPr>
          <p:nvPr/>
        </p:nvSpPr>
        <p:spPr>
          <a:xfrm>
            <a:off x="888998" y="175330"/>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The </a:t>
            </a:r>
            <a:r>
              <a:rPr lang="en-US" sz="3200" b="1" dirty="0" smtClean="0">
                <a:solidFill>
                  <a:srgbClr val="003366"/>
                </a:solidFill>
                <a:latin typeface="Verdana"/>
                <a:cs typeface="Verdana"/>
              </a:rPr>
              <a:t>Building a New Playground </a:t>
            </a:r>
            <a:r>
              <a:rPr lang="en-US" sz="3200" b="1" dirty="0" smtClean="0">
                <a:solidFill>
                  <a:srgbClr val="003366"/>
                </a:solidFill>
                <a:latin typeface="Verdana"/>
                <a:ea typeface="Verdana" pitchFamily="34" charset="0"/>
                <a:cs typeface="Verdana"/>
              </a:rPr>
              <a:t> Task V2</a:t>
            </a:r>
          </a:p>
        </p:txBody>
      </p:sp>
      <p:sp>
        <p:nvSpPr>
          <p:cNvPr id="6" name="Rectangle 3"/>
          <p:cNvSpPr txBox="1">
            <a:spLocks noChangeArrowheads="1"/>
          </p:cNvSpPr>
          <p:nvPr/>
        </p:nvSpPr>
        <p:spPr>
          <a:xfrm>
            <a:off x="1020617" y="2404536"/>
            <a:ext cx="8123382" cy="2343597"/>
          </a:xfrm>
          <a:prstGeom prst="rect">
            <a:avLst/>
          </a:prstGeom>
        </p:spPr>
        <p:txBody>
          <a:bodyPr vert="horz" lIns="91440" tIns="45720" rIns="91440" bIns="45720" rtlCol="0">
            <a:noAutofit/>
          </a:bodyPr>
          <a:lstStyle/>
          <a:p>
            <a:r>
              <a:rPr lang="en-US" sz="2400" dirty="0" smtClean="0">
                <a:solidFill>
                  <a:srgbClr val="003366"/>
                </a:solidFill>
                <a:latin typeface="Verdana"/>
                <a:cs typeface="Verdana"/>
              </a:rPr>
              <a:t>Now we are going to work on a different version of the task.  As you work the task, think about differences in how you approach the task when given the information in the new task.  </a:t>
            </a:r>
            <a:endParaRPr lang="en-US" sz="2400" dirty="0" smtClean="0">
              <a:solidFill>
                <a:srgbClr val="003366"/>
              </a:solidFill>
              <a:latin typeface="Verdana"/>
              <a:ea typeface="ＭＳ Ｐゴシック" charset="0"/>
              <a:cs typeface="Verdana"/>
            </a:endParaRPr>
          </a:p>
          <a:p>
            <a:pPr marL="1150938" indent="-1150938"/>
            <a:endParaRPr lang="en-US" sz="24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221616"/>
            <a:ext cx="2444798" cy="408943"/>
          </a:xfrm>
          <a:prstGeom prst="rect">
            <a:avLst/>
          </a:prstGeom>
        </p:spPr>
      </p:pic>
    </p:spTree>
    <p:extLst>
      <p:ext uri="{BB962C8B-B14F-4D97-AF65-F5344CB8AC3E}">
        <p14:creationId xmlns:p14="http://schemas.microsoft.com/office/powerpoint/2010/main" val="115029530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674666"/>
            <a:ext cx="2673270" cy="696059"/>
          </a:xfrm>
          <a:prstGeom prst="rect">
            <a:avLst/>
          </a:prstGeom>
        </p:spPr>
      </p:pic>
      <p:sp>
        <p:nvSpPr>
          <p:cNvPr id="9" name="Title 1"/>
          <p:cNvSpPr txBox="1">
            <a:spLocks/>
          </p:cNvSpPr>
          <p:nvPr/>
        </p:nvSpPr>
        <p:spPr>
          <a:xfrm>
            <a:off x="888998" y="175330"/>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The </a:t>
            </a:r>
            <a:r>
              <a:rPr lang="en-US" sz="3200" b="1" dirty="0" smtClean="0">
                <a:solidFill>
                  <a:srgbClr val="003366"/>
                </a:solidFill>
                <a:latin typeface="Verdana"/>
                <a:cs typeface="Verdana"/>
              </a:rPr>
              <a:t>Building a New Playground </a:t>
            </a:r>
            <a:r>
              <a:rPr lang="en-US" sz="3200" b="1" dirty="0" smtClean="0">
                <a:solidFill>
                  <a:srgbClr val="003366"/>
                </a:solidFill>
                <a:latin typeface="Verdana"/>
                <a:ea typeface="Verdana" pitchFamily="34" charset="0"/>
                <a:cs typeface="Verdana"/>
              </a:rPr>
              <a:t> Task V2</a:t>
            </a:r>
          </a:p>
        </p:txBody>
      </p:sp>
      <p:sp>
        <p:nvSpPr>
          <p:cNvPr id="6" name="Rectangle 3"/>
          <p:cNvSpPr txBox="1">
            <a:spLocks noChangeArrowheads="1"/>
          </p:cNvSpPr>
          <p:nvPr/>
        </p:nvSpPr>
        <p:spPr>
          <a:xfrm>
            <a:off x="859926" y="1253073"/>
            <a:ext cx="8123382" cy="2343597"/>
          </a:xfrm>
          <a:prstGeom prst="rect">
            <a:avLst/>
          </a:prstGeom>
        </p:spPr>
        <p:txBody>
          <a:bodyPr vert="horz" lIns="91440" tIns="45720" rIns="91440" bIns="45720" rtlCol="0">
            <a:noAutofit/>
          </a:bodyPr>
          <a:lstStyle/>
          <a:p>
            <a:r>
              <a:rPr lang="en-US" sz="2200" dirty="0" smtClean="0">
                <a:solidFill>
                  <a:srgbClr val="003366"/>
                </a:solidFill>
                <a:latin typeface="Verdana"/>
                <a:cs typeface="Verdana"/>
              </a:rPr>
              <a:t>The City Planning Commission is considering building a new playground.  They would like the playground to be equidistant from the two elementary schools, represented by points A and B in the coordinate grid that is shown. </a:t>
            </a:r>
          </a:p>
          <a:p>
            <a:endParaRPr lang="en-US" sz="2200" dirty="0" smtClean="0">
              <a:solidFill>
                <a:srgbClr val="003366"/>
              </a:solidFill>
              <a:latin typeface="Verdana"/>
              <a:cs typeface="Verdana"/>
            </a:endParaRPr>
          </a:p>
          <a:p>
            <a:r>
              <a:rPr lang="en-US" sz="2200" dirty="0" smtClean="0">
                <a:solidFill>
                  <a:srgbClr val="003366"/>
                </a:solidFill>
                <a:latin typeface="Verdana"/>
                <a:cs typeface="Verdana"/>
              </a:rPr>
              <a:t>Part 1 – Determine at least three possible locations for the park that are equidistant from points A and B.  Explain how you know that all three possible locations are equidistant from the elementary schools. </a:t>
            </a:r>
          </a:p>
          <a:p>
            <a:endParaRPr lang="en-US" sz="2200" dirty="0" smtClean="0">
              <a:solidFill>
                <a:srgbClr val="003366"/>
              </a:solidFill>
              <a:latin typeface="Verdana"/>
              <a:ea typeface="ＭＳ Ｐゴシック" charset="0"/>
              <a:cs typeface="Verdana"/>
            </a:endParaRPr>
          </a:p>
          <a:p>
            <a:r>
              <a:rPr lang="en-US" sz="2200" dirty="0" smtClean="0">
                <a:solidFill>
                  <a:srgbClr val="003366"/>
                </a:solidFill>
                <a:latin typeface="Verdana"/>
                <a:cs typeface="Verdana"/>
              </a:rPr>
              <a:t>Part 2 – Make a conjecture about the location of all points that are equidistant from A and B.  Prove this conjecture. </a:t>
            </a:r>
            <a:endParaRPr lang="en-US" sz="2200" dirty="0" smtClean="0">
              <a:solidFill>
                <a:srgbClr val="003366"/>
              </a:solidFill>
              <a:latin typeface="Verdana"/>
              <a:ea typeface="ＭＳ Ｐゴシック" charset="0"/>
              <a:cs typeface="Verdana"/>
            </a:endParaRPr>
          </a:p>
          <a:p>
            <a:pPr marL="1150938" indent="-1150938"/>
            <a:endParaRPr lang="en-US" sz="22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33575" y="5950688"/>
            <a:ext cx="2444798" cy="408943"/>
          </a:xfrm>
          <a:prstGeom prst="rect">
            <a:avLst/>
          </a:prstGeom>
        </p:spPr>
      </p:pic>
    </p:spTree>
    <p:extLst>
      <p:ext uri="{BB962C8B-B14F-4D97-AF65-F5344CB8AC3E}">
        <p14:creationId xmlns:p14="http://schemas.microsoft.com/office/powerpoint/2010/main" val="115029530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Take Time to Work the Task</a:t>
            </a:r>
          </a:p>
        </p:txBody>
      </p:sp>
      <p:sp>
        <p:nvSpPr>
          <p:cNvPr id="6" name="Rectangle 3"/>
          <p:cNvSpPr txBox="1">
            <a:spLocks noChangeArrowheads="1"/>
          </p:cNvSpPr>
          <p:nvPr/>
        </p:nvSpPr>
        <p:spPr>
          <a:xfrm>
            <a:off x="888999" y="1750038"/>
            <a:ext cx="8094309" cy="4191000"/>
          </a:xfrm>
          <a:prstGeom prst="rect">
            <a:avLst/>
          </a:prstGeom>
        </p:spPr>
        <p:txBody>
          <a:bodyPr vert="horz" lIns="91440" tIns="45720" rIns="91440" bIns="45720" rtlCol="0">
            <a:noAutofit/>
          </a:bodyPr>
          <a:lstStyle/>
          <a:p>
            <a:pPr marL="457200" indent="-457200">
              <a:buFont typeface="Arial"/>
              <a:buChar char="•"/>
            </a:pPr>
            <a:r>
              <a:rPr lang="en-US" sz="2800" dirty="0" smtClean="0">
                <a:solidFill>
                  <a:srgbClr val="003366"/>
                </a:solidFill>
                <a:latin typeface="Verdana"/>
                <a:cs typeface="Verdana"/>
              </a:rPr>
              <a:t>First, work on the task individually.</a:t>
            </a:r>
          </a:p>
          <a:p>
            <a:pPr marL="457200" indent="-457200">
              <a:buFont typeface="Arial"/>
              <a:buChar char="•"/>
            </a:pPr>
            <a:r>
              <a:rPr lang="en-US" sz="2800" dirty="0" smtClean="0">
                <a:solidFill>
                  <a:srgbClr val="003366"/>
                </a:solidFill>
                <a:latin typeface="Verdana"/>
                <a:cs typeface="Verdana"/>
              </a:rPr>
              <a:t>Then, as a small group, consider these questions:</a:t>
            </a:r>
          </a:p>
          <a:p>
            <a:pPr marL="914400" lvl="1" indent="-457200">
              <a:buFont typeface="Arial"/>
              <a:buChar char="•"/>
            </a:pPr>
            <a:r>
              <a:rPr lang="en-US" sz="2800" dirty="0" smtClean="0">
                <a:solidFill>
                  <a:srgbClr val="003366"/>
                </a:solidFill>
                <a:latin typeface="Verdana"/>
                <a:cs typeface="Verdana"/>
              </a:rPr>
              <a:t>How </a:t>
            </a:r>
            <a:r>
              <a:rPr lang="en-US" sz="2800" dirty="0">
                <a:solidFill>
                  <a:srgbClr val="003366"/>
                </a:solidFill>
                <a:latin typeface="Verdana"/>
                <a:cs typeface="Verdana"/>
              </a:rPr>
              <a:t>does the addition of the grid</a:t>
            </a:r>
            <a:r>
              <a:rPr lang="en-US" sz="2800" dirty="0" smtClean="0">
                <a:solidFill>
                  <a:srgbClr val="003366"/>
                </a:solidFill>
                <a:latin typeface="Verdana"/>
                <a:cs typeface="Verdana"/>
              </a:rPr>
              <a:t> change students’ opportunities for exploring different solution paths? </a:t>
            </a:r>
          </a:p>
          <a:p>
            <a:pPr marL="914400" lvl="1" indent="-457200">
              <a:buFont typeface="Arial"/>
              <a:buChar char="•"/>
            </a:pPr>
            <a:r>
              <a:rPr lang="en-US" sz="2800" dirty="0" smtClean="0">
                <a:solidFill>
                  <a:srgbClr val="003366"/>
                </a:solidFill>
                <a:latin typeface="Verdana"/>
                <a:cs typeface="Verdana"/>
              </a:rPr>
              <a:t>What do you want students to learn?  Which task would you use based on YOUR learning goals?</a:t>
            </a:r>
          </a:p>
          <a:p>
            <a:pPr marL="914400" lvl="1" indent="-457200">
              <a:buFont typeface="Arial"/>
              <a:buChar char="•"/>
            </a:pPr>
            <a:endParaRPr lang="en-US" sz="20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741722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Analyzing Student Work</a:t>
            </a:r>
          </a:p>
        </p:txBody>
      </p:sp>
      <p:sp>
        <p:nvSpPr>
          <p:cNvPr id="6" name="Rectangle 3"/>
          <p:cNvSpPr txBox="1">
            <a:spLocks noChangeArrowheads="1"/>
          </p:cNvSpPr>
          <p:nvPr/>
        </p:nvSpPr>
        <p:spPr>
          <a:xfrm>
            <a:off x="1162002" y="1710267"/>
            <a:ext cx="7821306" cy="4201461"/>
          </a:xfrm>
          <a:prstGeom prst="rect">
            <a:avLst/>
          </a:prstGeom>
        </p:spPr>
        <p:txBody>
          <a:bodyPr vert="horz" lIns="91440" tIns="45720" rIns="91440" bIns="45720" rtlCol="0">
            <a:noAutofit/>
          </a:bodyPr>
          <a:lstStyle/>
          <a:p>
            <a:r>
              <a:rPr lang="en-US" sz="4000" dirty="0" smtClean="0">
                <a:solidFill>
                  <a:schemeClr val="tx2">
                    <a:lumMod val="75000"/>
                  </a:schemeClr>
                </a:solidFill>
                <a:latin typeface="Verdana"/>
                <a:cs typeface="Verdana"/>
              </a:rPr>
              <a:t>We are going to look at two student responses for this version of the task.</a:t>
            </a:r>
            <a:endParaRPr lang="en-US" sz="4000" i="1" dirty="0" smtClean="0">
              <a:solidFill>
                <a:schemeClr val="tx2">
                  <a:lumMod val="75000"/>
                </a:schemeClr>
              </a:solidFill>
              <a:latin typeface="Verdana"/>
              <a:cs typeface="Verdana"/>
            </a:endParaRPr>
          </a:p>
          <a:p>
            <a:pPr marL="457200" indent="-457200">
              <a:lnSpc>
                <a:spcPct val="50000"/>
              </a:lnSpc>
              <a:buFont typeface="Arial"/>
              <a:buChar char="•"/>
            </a:pPr>
            <a:endParaRPr lang="en-US" sz="4000" dirty="0" smtClean="0">
              <a:solidFill>
                <a:srgbClr val="003366"/>
              </a:solidFill>
              <a:latin typeface="Verdana"/>
              <a:cs typeface="Verdana"/>
            </a:endParaRPr>
          </a:p>
          <a:p>
            <a:pPr marL="457200" indent="-457200">
              <a:lnSpc>
                <a:spcPct val="50000"/>
              </a:lnSpc>
              <a:buFont typeface="Arial"/>
              <a:buChar char="•"/>
            </a:pPr>
            <a:endParaRPr lang="en-US" sz="40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74172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7" y="182743"/>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The </a:t>
            </a:r>
            <a:r>
              <a:rPr lang="en-US" sz="3200" b="1" dirty="0" smtClean="0">
                <a:solidFill>
                  <a:srgbClr val="003366"/>
                </a:solidFill>
                <a:latin typeface="Verdana"/>
                <a:cs typeface="Verdana"/>
              </a:rPr>
              <a:t>Building a New Playground </a:t>
            </a:r>
            <a:r>
              <a:rPr lang="en-US" sz="3200" b="1" dirty="0" smtClean="0">
                <a:solidFill>
                  <a:srgbClr val="003366"/>
                </a:solidFill>
                <a:latin typeface="Verdana"/>
                <a:ea typeface="Verdana" pitchFamily="34" charset="0"/>
                <a:cs typeface="Verdana"/>
              </a:rPr>
              <a:t> Task V2 - Faith</a:t>
            </a:r>
          </a:p>
        </p:txBody>
      </p:sp>
      <p:sp>
        <p:nvSpPr>
          <p:cNvPr id="6" name="Rectangle 3"/>
          <p:cNvSpPr txBox="1">
            <a:spLocks noChangeArrowheads="1"/>
          </p:cNvSpPr>
          <p:nvPr/>
        </p:nvSpPr>
        <p:spPr>
          <a:xfrm>
            <a:off x="1020617" y="1268410"/>
            <a:ext cx="8123381" cy="4176710"/>
          </a:xfrm>
          <a:prstGeom prst="rect">
            <a:avLst/>
          </a:prstGeom>
        </p:spPr>
        <p:txBody>
          <a:bodyPr vert="horz" lIns="91440" tIns="45720" rIns="91440" bIns="45720" rtlCol="0">
            <a:noAutofit/>
          </a:bodyPr>
          <a:lstStyle/>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pic>
        <p:nvPicPr>
          <p:cNvPr id="13" name="Picture 12" descr="Screen Shot 2015-05-14 at 11.20.43 AM.png"/>
          <p:cNvPicPr>
            <a:picLocks noChangeAspect="1"/>
          </p:cNvPicPr>
          <p:nvPr/>
        </p:nvPicPr>
        <p:blipFill>
          <a:blip r:embed="rId7"/>
          <a:stretch>
            <a:fillRect/>
          </a:stretch>
        </p:blipFill>
        <p:spPr>
          <a:xfrm>
            <a:off x="258619" y="1828800"/>
            <a:ext cx="9144000" cy="3254375"/>
          </a:xfrm>
          <a:prstGeom prst="rect">
            <a:avLst/>
          </a:prstGeom>
        </p:spPr>
      </p:pic>
    </p:spTree>
    <p:extLst>
      <p:ext uri="{BB962C8B-B14F-4D97-AF65-F5344CB8AC3E}">
        <p14:creationId xmlns:p14="http://schemas.microsoft.com/office/powerpoint/2010/main" val="23629300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66853"/>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Analyzing Student Work</a:t>
            </a:r>
          </a:p>
        </p:txBody>
      </p:sp>
      <p:sp>
        <p:nvSpPr>
          <p:cNvPr id="6" name="Rectangle 3"/>
          <p:cNvSpPr txBox="1">
            <a:spLocks noChangeArrowheads="1"/>
          </p:cNvSpPr>
          <p:nvPr/>
        </p:nvSpPr>
        <p:spPr>
          <a:xfrm>
            <a:off x="1020617" y="1268410"/>
            <a:ext cx="8123381" cy="4176710"/>
          </a:xfrm>
          <a:prstGeom prst="rect">
            <a:avLst/>
          </a:prstGeom>
        </p:spPr>
        <p:txBody>
          <a:bodyPr vert="horz" lIns="91440" tIns="45720" rIns="91440" bIns="45720" rtlCol="0">
            <a:noAutofit/>
          </a:bodyPr>
          <a:lstStyle/>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
        <p:nvSpPr>
          <p:cNvPr id="13" name="Rectangle 3"/>
          <p:cNvSpPr txBox="1">
            <a:spLocks noChangeArrowheads="1"/>
          </p:cNvSpPr>
          <p:nvPr/>
        </p:nvSpPr>
        <p:spPr>
          <a:xfrm>
            <a:off x="1162002" y="2143040"/>
            <a:ext cx="7821306" cy="4463867"/>
          </a:xfrm>
          <a:prstGeom prst="rect">
            <a:avLst/>
          </a:prstGeom>
        </p:spPr>
        <p:txBody>
          <a:bodyPr vert="horz" lIns="91440" tIns="45720" rIns="91440" bIns="45720" rtlCol="0">
            <a:noAutofit/>
          </a:bodyPr>
          <a:lstStyle/>
          <a:p>
            <a:pPr marL="457200" indent="-457200">
              <a:buFont typeface="+mj-lt"/>
              <a:buAutoNum type="arabicPeriod"/>
            </a:pPr>
            <a:r>
              <a:rPr lang="en-US" sz="2400" dirty="0" smtClean="0">
                <a:solidFill>
                  <a:schemeClr val="tx2">
                    <a:lumMod val="75000"/>
                  </a:schemeClr>
                </a:solidFill>
                <a:latin typeface="Verdana"/>
                <a:cs typeface="Verdana"/>
              </a:rPr>
              <a:t>What do you think Faith knows?  </a:t>
            </a:r>
          </a:p>
          <a:p>
            <a:pPr marL="457200" indent="-457200">
              <a:buFont typeface="+mj-lt"/>
              <a:buAutoNum type="arabicPeriod"/>
            </a:pPr>
            <a:endParaRPr lang="en-US" sz="2400" dirty="0" smtClean="0">
              <a:solidFill>
                <a:schemeClr val="tx2">
                  <a:lumMod val="75000"/>
                </a:schemeClr>
              </a:solidFill>
              <a:latin typeface="Verdana"/>
              <a:cs typeface="Verdana"/>
            </a:endParaRPr>
          </a:p>
          <a:p>
            <a:pPr marL="457200" indent="-457200">
              <a:buFont typeface="+mj-lt"/>
              <a:buAutoNum type="arabicPeriod"/>
            </a:pPr>
            <a:r>
              <a:rPr lang="en-US" sz="2400" dirty="0" smtClean="0">
                <a:solidFill>
                  <a:schemeClr val="tx2">
                    <a:lumMod val="75000"/>
                  </a:schemeClr>
                </a:solidFill>
                <a:latin typeface="Verdana"/>
                <a:cs typeface="Verdana"/>
              </a:rPr>
              <a:t>What new methods were made available by using the grid?</a:t>
            </a:r>
          </a:p>
          <a:p>
            <a:pPr marL="457200" indent="-457200">
              <a:buFont typeface="+mj-lt"/>
              <a:buAutoNum type="arabicPeriod"/>
            </a:pPr>
            <a:endParaRPr lang="en-US" sz="2400" dirty="0" smtClean="0">
              <a:solidFill>
                <a:schemeClr val="tx2">
                  <a:lumMod val="75000"/>
                </a:schemeClr>
              </a:solidFill>
              <a:latin typeface="Verdana"/>
              <a:cs typeface="Verdana"/>
            </a:endParaRPr>
          </a:p>
          <a:p>
            <a:pPr marL="457200" indent="-457200">
              <a:buFont typeface="+mj-lt"/>
              <a:buAutoNum type="arabicPeriod"/>
            </a:pPr>
            <a:r>
              <a:rPr lang="en-US" sz="2400" dirty="0" smtClean="0">
                <a:solidFill>
                  <a:schemeClr val="tx2">
                    <a:lumMod val="75000"/>
                  </a:schemeClr>
                </a:solidFill>
                <a:latin typeface="Verdana"/>
                <a:cs typeface="Verdana"/>
              </a:rPr>
              <a:t>What further steps can the Faith consider? </a:t>
            </a:r>
          </a:p>
          <a:p>
            <a:pPr marL="457200" indent="-457200">
              <a:buFont typeface="+mj-lt"/>
              <a:buAutoNum type="arabicPeriod"/>
            </a:pPr>
            <a:endParaRPr lang="en-US" sz="2400" dirty="0">
              <a:solidFill>
                <a:schemeClr val="tx2">
                  <a:lumMod val="75000"/>
                </a:schemeClr>
              </a:solidFill>
              <a:latin typeface="Verdana"/>
              <a:cs typeface="Verdana"/>
            </a:endParaRPr>
          </a:p>
          <a:p>
            <a:pPr marL="457200" indent="-457200">
              <a:buFont typeface="+mj-lt"/>
              <a:buAutoNum type="arabicPeriod"/>
            </a:pPr>
            <a:r>
              <a:rPr lang="en-US" sz="2400" dirty="0" smtClean="0">
                <a:solidFill>
                  <a:schemeClr val="tx2">
                    <a:lumMod val="75000"/>
                  </a:schemeClr>
                </a:solidFill>
                <a:latin typeface="Verdana"/>
                <a:cs typeface="Verdana"/>
              </a:rPr>
              <a:t>What questions can you ask now?</a:t>
            </a:r>
          </a:p>
          <a:p>
            <a:pPr>
              <a:buFont typeface="Arial"/>
              <a:buChar char="•"/>
            </a:pPr>
            <a:endParaRPr lang="en-US" sz="3200" dirty="0" smtClean="0">
              <a:solidFill>
                <a:schemeClr val="tx2">
                  <a:lumMod val="75000"/>
                </a:schemeClr>
              </a:solidFill>
            </a:endParaRPr>
          </a:p>
          <a:p>
            <a:pPr marL="457200" indent="-457200">
              <a:lnSpc>
                <a:spcPct val="50000"/>
              </a:lnSpc>
            </a:pPr>
            <a:endParaRPr lang="en-US" sz="2400" dirty="0" smtClean="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spTree>
    <p:extLst>
      <p:ext uri="{BB962C8B-B14F-4D97-AF65-F5344CB8AC3E}">
        <p14:creationId xmlns:p14="http://schemas.microsoft.com/office/powerpoint/2010/main" val="2362930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6199589"/>
            <a:ext cx="2673270" cy="696059"/>
          </a:xfrm>
          <a:prstGeom prst="rect">
            <a:avLst/>
          </a:prstGeom>
        </p:spPr>
      </p:pic>
      <p:sp>
        <p:nvSpPr>
          <p:cNvPr id="9" name="Title 1"/>
          <p:cNvSpPr txBox="1">
            <a:spLocks/>
          </p:cNvSpPr>
          <p:nvPr/>
        </p:nvSpPr>
        <p:spPr>
          <a:xfrm>
            <a:off x="888997" y="369009"/>
            <a:ext cx="8255003" cy="1175986"/>
          </a:xfrm>
          <a:prstGeom prst="rect">
            <a:avLst/>
          </a:prstGeom>
        </p:spPr>
        <p:txBody>
          <a:bodyPr vert="horz" lIns="91440" tIns="45720" rIns="91440" bIns="45720" rtlCol="0" anchor="ctr">
            <a:noAutofit/>
          </a:bodyPr>
          <a:lstStyle/>
          <a:p>
            <a:pPr lvl="0" algn="ctr">
              <a:spcBef>
                <a:spcPct val="0"/>
              </a:spcBef>
              <a:defRPr/>
            </a:pPr>
            <a:r>
              <a:rPr lang="en-US" sz="3200" b="1" dirty="0">
                <a:solidFill>
                  <a:srgbClr val="003366"/>
                </a:solidFill>
                <a:latin typeface="Verdana"/>
                <a:ea typeface="Verdana" pitchFamily="34" charset="0"/>
                <a:cs typeface="Verdana"/>
              </a:rPr>
              <a:t>The </a:t>
            </a:r>
            <a:r>
              <a:rPr lang="en-US" sz="3200" b="1" dirty="0">
                <a:solidFill>
                  <a:srgbClr val="003366"/>
                </a:solidFill>
                <a:latin typeface="Verdana"/>
                <a:cs typeface="Verdana"/>
              </a:rPr>
              <a:t>Building a New Playground </a:t>
            </a:r>
            <a:r>
              <a:rPr lang="en-US" sz="3200" b="1" dirty="0">
                <a:solidFill>
                  <a:srgbClr val="003366"/>
                </a:solidFill>
                <a:latin typeface="Verdana"/>
                <a:ea typeface="Verdana" pitchFamily="34" charset="0"/>
                <a:cs typeface="Verdana"/>
              </a:rPr>
              <a:t> Task V2 - </a:t>
            </a:r>
            <a:r>
              <a:rPr lang="en-US" sz="3200" b="1" dirty="0" smtClean="0">
                <a:solidFill>
                  <a:srgbClr val="003366"/>
                </a:solidFill>
                <a:latin typeface="Verdana"/>
                <a:ea typeface="Verdana" pitchFamily="34" charset="0"/>
                <a:cs typeface="Verdana"/>
              </a:rPr>
              <a:t>Leah</a:t>
            </a:r>
            <a:endParaRPr lang="en-US" sz="3200" b="1" dirty="0">
              <a:solidFill>
                <a:srgbClr val="003366"/>
              </a:solidFill>
              <a:latin typeface="Verdana"/>
              <a:ea typeface="Verdana" pitchFamily="34" charset="0"/>
              <a:cs typeface="Verdana"/>
            </a:endParaRPr>
          </a:p>
          <a:p>
            <a:pPr marL="0" marR="0" lvl="0" indent="0" algn="ctr" defTabSz="457200" rtl="0" eaLnBrk="1" fontAlgn="auto" latinLnBrk="0" hangingPunct="1">
              <a:lnSpc>
                <a:spcPct val="100000"/>
              </a:lnSpc>
              <a:spcBef>
                <a:spcPct val="0"/>
              </a:spcBef>
              <a:spcAft>
                <a:spcPts val="0"/>
              </a:spcAft>
              <a:buClrTx/>
              <a:buSzTx/>
              <a:buFontTx/>
              <a:buNone/>
              <a:tabLst/>
              <a:defRPr/>
            </a:pP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020617" y="1268410"/>
            <a:ext cx="8123381" cy="4176710"/>
          </a:xfrm>
          <a:prstGeom prst="rect">
            <a:avLst/>
          </a:prstGeom>
        </p:spPr>
        <p:txBody>
          <a:bodyPr vert="horz" lIns="91440" tIns="45720" rIns="91440" bIns="45720" rtlCol="0">
            <a:noAutofit/>
          </a:bodyPr>
          <a:lstStyle/>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2" name="Picture 11" descr="Screen Shot 2015-03-29 at 9.39.15 PM.png"/>
          <p:cNvPicPr>
            <a:picLocks noChangeAspect="1"/>
          </p:cNvPicPr>
          <p:nvPr/>
        </p:nvPicPr>
        <p:blipFill>
          <a:blip r:embed="rId6"/>
          <a:stretch>
            <a:fillRect/>
          </a:stretch>
        </p:blipFill>
        <p:spPr>
          <a:xfrm>
            <a:off x="-16936" y="1371059"/>
            <a:ext cx="9144001" cy="4911725"/>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62002" y="6374013"/>
            <a:ext cx="2444798" cy="408943"/>
          </a:xfrm>
          <a:prstGeom prst="rect">
            <a:avLst/>
          </a:prstGeom>
        </p:spPr>
      </p:pic>
    </p:spTree>
    <p:extLst>
      <p:ext uri="{BB962C8B-B14F-4D97-AF65-F5344CB8AC3E}">
        <p14:creationId xmlns:p14="http://schemas.microsoft.com/office/powerpoint/2010/main" val="2362930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7" y="181863"/>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Analyzing Student Work</a:t>
            </a:r>
          </a:p>
        </p:txBody>
      </p:sp>
      <p:sp>
        <p:nvSpPr>
          <p:cNvPr id="6" name="Rectangle 3"/>
          <p:cNvSpPr txBox="1">
            <a:spLocks noChangeArrowheads="1"/>
          </p:cNvSpPr>
          <p:nvPr/>
        </p:nvSpPr>
        <p:spPr>
          <a:xfrm>
            <a:off x="1020617" y="1268410"/>
            <a:ext cx="8123381" cy="4176710"/>
          </a:xfrm>
          <a:prstGeom prst="rect">
            <a:avLst/>
          </a:prstGeom>
        </p:spPr>
        <p:txBody>
          <a:bodyPr vert="horz" lIns="91440" tIns="45720" rIns="91440" bIns="45720" rtlCol="0">
            <a:noAutofit/>
          </a:bodyPr>
          <a:lstStyle/>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
        <p:nvSpPr>
          <p:cNvPr id="13" name="Rectangle 3"/>
          <p:cNvSpPr txBox="1">
            <a:spLocks noChangeArrowheads="1"/>
          </p:cNvSpPr>
          <p:nvPr/>
        </p:nvSpPr>
        <p:spPr>
          <a:xfrm>
            <a:off x="1162002" y="1844852"/>
            <a:ext cx="7821306" cy="4463867"/>
          </a:xfrm>
          <a:prstGeom prst="rect">
            <a:avLst/>
          </a:prstGeom>
        </p:spPr>
        <p:txBody>
          <a:bodyPr vert="horz" lIns="91440" tIns="45720" rIns="91440" bIns="45720" rtlCol="0">
            <a:noAutofit/>
          </a:bodyPr>
          <a:lstStyle/>
          <a:p>
            <a:pPr marL="457200" indent="-457200">
              <a:buFont typeface="+mj-lt"/>
              <a:buAutoNum type="arabicPeriod"/>
            </a:pPr>
            <a:r>
              <a:rPr lang="en-US" sz="2400" dirty="0" smtClean="0">
                <a:solidFill>
                  <a:schemeClr val="tx2">
                    <a:lumMod val="75000"/>
                  </a:schemeClr>
                </a:solidFill>
                <a:latin typeface="Verdana"/>
                <a:cs typeface="Verdana"/>
              </a:rPr>
              <a:t>What do you think Leah knows?  </a:t>
            </a:r>
          </a:p>
          <a:p>
            <a:pPr marL="457200" indent="-457200">
              <a:buFont typeface="+mj-lt"/>
              <a:buAutoNum type="arabicPeriod"/>
            </a:pPr>
            <a:endParaRPr lang="en-US" sz="2400" dirty="0" smtClean="0">
              <a:solidFill>
                <a:schemeClr val="tx2">
                  <a:lumMod val="75000"/>
                </a:schemeClr>
              </a:solidFill>
              <a:latin typeface="Verdana"/>
              <a:cs typeface="Verdana"/>
            </a:endParaRPr>
          </a:p>
          <a:p>
            <a:pPr marL="457200" indent="-457200">
              <a:buFont typeface="+mj-lt"/>
              <a:buAutoNum type="arabicPeriod"/>
            </a:pPr>
            <a:r>
              <a:rPr lang="en-US" sz="2400" dirty="0" smtClean="0">
                <a:solidFill>
                  <a:schemeClr val="tx2">
                    <a:lumMod val="75000"/>
                  </a:schemeClr>
                </a:solidFill>
                <a:latin typeface="Verdana"/>
                <a:cs typeface="Verdana"/>
              </a:rPr>
              <a:t>What new methods were made available by using the grid?</a:t>
            </a:r>
          </a:p>
          <a:p>
            <a:pPr marL="457200" indent="-457200">
              <a:buFont typeface="+mj-lt"/>
              <a:buAutoNum type="arabicPeriod"/>
            </a:pPr>
            <a:endParaRPr lang="en-US" sz="2400" dirty="0" smtClean="0">
              <a:solidFill>
                <a:schemeClr val="tx2">
                  <a:lumMod val="75000"/>
                </a:schemeClr>
              </a:solidFill>
              <a:latin typeface="Verdana"/>
              <a:cs typeface="Verdana"/>
            </a:endParaRPr>
          </a:p>
          <a:p>
            <a:pPr marL="457200" indent="-457200">
              <a:buFont typeface="+mj-lt"/>
              <a:buAutoNum type="arabicPeriod"/>
            </a:pPr>
            <a:r>
              <a:rPr lang="en-US" sz="2400" dirty="0" smtClean="0">
                <a:solidFill>
                  <a:schemeClr val="tx2">
                    <a:lumMod val="75000"/>
                  </a:schemeClr>
                </a:solidFill>
                <a:latin typeface="Verdana"/>
                <a:cs typeface="Verdana"/>
              </a:rPr>
              <a:t>What further steps can Leah consider</a:t>
            </a:r>
            <a:r>
              <a:rPr lang="en-US" sz="2400" dirty="0" smtClean="0">
                <a:solidFill>
                  <a:schemeClr val="tx2">
                    <a:lumMod val="75000"/>
                  </a:schemeClr>
                </a:solidFill>
                <a:latin typeface="Verdana"/>
                <a:cs typeface="Verdana"/>
              </a:rPr>
              <a:t>?</a:t>
            </a:r>
          </a:p>
          <a:p>
            <a:pPr marL="457200" indent="-457200">
              <a:buFont typeface="+mj-lt"/>
              <a:buAutoNum type="arabicPeriod"/>
            </a:pPr>
            <a:endParaRPr lang="en-US" sz="2400" dirty="0" smtClean="0">
              <a:solidFill>
                <a:schemeClr val="tx2">
                  <a:lumMod val="75000"/>
                </a:schemeClr>
              </a:solidFill>
              <a:latin typeface="Verdana"/>
              <a:cs typeface="Verdana"/>
            </a:endParaRPr>
          </a:p>
          <a:p>
            <a:pPr marL="457200" indent="-457200">
              <a:buFont typeface="+mj-lt"/>
              <a:buAutoNum type="arabicPeriod"/>
            </a:pPr>
            <a:r>
              <a:rPr lang="en-US" sz="2400" dirty="0" smtClean="0">
                <a:solidFill>
                  <a:schemeClr val="tx2">
                    <a:lumMod val="75000"/>
                  </a:schemeClr>
                </a:solidFill>
                <a:latin typeface="Verdana"/>
                <a:cs typeface="Verdana"/>
              </a:rPr>
              <a:t>Leah </a:t>
            </a:r>
            <a:r>
              <a:rPr lang="en-US" sz="2400" dirty="0" smtClean="0">
                <a:solidFill>
                  <a:schemeClr val="tx2">
                    <a:lumMod val="75000"/>
                  </a:schemeClr>
                </a:solidFill>
                <a:latin typeface="Verdana"/>
                <a:cs typeface="Verdana"/>
              </a:rPr>
              <a:t>states there are an infinite number of points. Does she provide any proof of this?</a:t>
            </a:r>
          </a:p>
          <a:p>
            <a:pPr marL="514350" indent="-514350">
              <a:buFont typeface="+mj-lt"/>
              <a:buAutoNum type="arabicPeriod"/>
            </a:pPr>
            <a:endParaRPr lang="en-US" sz="3200" dirty="0" smtClean="0">
              <a:solidFill>
                <a:schemeClr val="tx2">
                  <a:lumMod val="75000"/>
                </a:schemeClr>
              </a:solidFill>
            </a:endParaRPr>
          </a:p>
          <a:p>
            <a:pPr marL="457200" indent="-457200">
              <a:lnSpc>
                <a:spcPct val="50000"/>
              </a:lnSpc>
              <a:buFont typeface="+mj-lt"/>
              <a:buAutoNum type="arabicPeriod"/>
            </a:pPr>
            <a:endParaRPr lang="en-US" sz="2400" dirty="0" smtClean="0">
              <a:solidFill>
                <a:schemeClr val="tx2">
                  <a:lumMod val="75000"/>
                </a:schemeClr>
              </a:solidFill>
              <a:latin typeface="Verdana"/>
              <a:cs typeface="Verdana"/>
            </a:endParaRPr>
          </a:p>
          <a:p>
            <a:pPr marL="514350" indent="-514350">
              <a:buFont typeface="+mj-lt"/>
              <a:buAutoNum type="arabicPeriod"/>
            </a:pPr>
            <a:endParaRPr lang="en-US" sz="3200" dirty="0">
              <a:solidFill>
                <a:schemeClr val="tx2">
                  <a:lumMod val="75000"/>
                </a:schemeClr>
              </a:solidFill>
            </a:endParaRPr>
          </a:p>
          <a:p>
            <a:pPr marL="514350" indent="-514350">
              <a:buFont typeface="+mj-lt"/>
              <a:buAutoNum type="arabicPeriod"/>
            </a:pPr>
            <a:endParaRPr lang="en-US" sz="3200" dirty="0">
              <a:solidFill>
                <a:schemeClr val="tx2">
                  <a:lumMod val="75000"/>
                </a:schemeClr>
              </a:solidFill>
            </a:endParaRPr>
          </a:p>
          <a:p>
            <a:pPr marL="457200" indent="-457200">
              <a:buFont typeface="Arial"/>
              <a:buChar char="•"/>
            </a:pPr>
            <a:endParaRPr lang="en-US" sz="3200" dirty="0" smtClean="0">
              <a:solidFill>
                <a:schemeClr val="tx2">
                  <a:lumMod val="75000"/>
                </a:schemeClr>
              </a:solidFill>
              <a:latin typeface="Verdana"/>
              <a:cs typeface="Verdana"/>
            </a:endParaRPr>
          </a:p>
        </p:txBody>
      </p:sp>
    </p:spTree>
    <p:extLst>
      <p:ext uri="{BB962C8B-B14F-4D97-AF65-F5344CB8AC3E}">
        <p14:creationId xmlns:p14="http://schemas.microsoft.com/office/powerpoint/2010/main" val="2362930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Overview of the Session</a:t>
            </a:r>
          </a:p>
        </p:txBody>
      </p:sp>
      <p:sp>
        <p:nvSpPr>
          <p:cNvPr id="6" name="Rectangle 3"/>
          <p:cNvSpPr txBox="1">
            <a:spLocks noChangeArrowheads="1"/>
          </p:cNvSpPr>
          <p:nvPr/>
        </p:nvSpPr>
        <p:spPr>
          <a:xfrm>
            <a:off x="1320800" y="1462177"/>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Solve and Discuss two versions of Building a New Playground task</a:t>
            </a:r>
          </a:p>
          <a:p>
            <a:pPr marL="457200" indent="-457200">
              <a:buFont typeface="Arial"/>
              <a:buChar char="•"/>
            </a:pPr>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Watch the video clip and discuss what the teacher does to support her students engagement in and understanding of mathematics</a:t>
            </a:r>
          </a:p>
          <a:p>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Discuss the effective mathematics teaching practices of </a:t>
            </a:r>
            <a:r>
              <a:rPr lang="en-US" sz="2400" i="1" dirty="0" smtClean="0">
                <a:solidFill>
                  <a:schemeClr val="accent4">
                    <a:lumMod val="75000"/>
                  </a:schemeClr>
                </a:solidFill>
                <a:latin typeface="Verdana"/>
                <a:cs typeface="Verdana"/>
              </a:rPr>
              <a:t>supporting productive struggle </a:t>
            </a:r>
            <a:r>
              <a:rPr lang="en-US" sz="2400" dirty="0" smtClean="0">
                <a:solidFill>
                  <a:srgbClr val="003366"/>
                </a:solidFill>
                <a:latin typeface="Verdana"/>
                <a:cs typeface="Verdana"/>
              </a:rPr>
              <a:t>and</a:t>
            </a:r>
            <a:r>
              <a:rPr lang="en-US" sz="2400" i="1" dirty="0" smtClean="0">
                <a:solidFill>
                  <a:schemeClr val="accent4">
                    <a:lumMod val="75000"/>
                  </a:schemeClr>
                </a:solidFill>
                <a:latin typeface="Verdana"/>
                <a:cs typeface="Verdana"/>
              </a:rPr>
              <a:t> posing purposeful questions.</a:t>
            </a: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7417220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25410"/>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Analyzing Student Work</a:t>
            </a:r>
          </a:p>
        </p:txBody>
      </p:sp>
      <p:sp>
        <p:nvSpPr>
          <p:cNvPr id="6" name="Rectangle 3"/>
          <p:cNvSpPr txBox="1">
            <a:spLocks noChangeArrowheads="1"/>
          </p:cNvSpPr>
          <p:nvPr/>
        </p:nvSpPr>
        <p:spPr>
          <a:xfrm>
            <a:off x="1020617" y="1268410"/>
            <a:ext cx="8123381" cy="4176710"/>
          </a:xfrm>
          <a:prstGeom prst="rect">
            <a:avLst/>
          </a:prstGeom>
        </p:spPr>
        <p:txBody>
          <a:bodyPr vert="horz" lIns="91440" tIns="45720" rIns="91440" bIns="45720" rtlCol="0">
            <a:noAutofit/>
          </a:bodyPr>
          <a:lstStyle/>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
        <p:nvSpPr>
          <p:cNvPr id="13" name="Rectangle 3"/>
          <p:cNvSpPr txBox="1">
            <a:spLocks noChangeArrowheads="1"/>
          </p:cNvSpPr>
          <p:nvPr/>
        </p:nvSpPr>
        <p:spPr>
          <a:xfrm>
            <a:off x="1162002" y="2115012"/>
            <a:ext cx="7821306" cy="4463867"/>
          </a:xfrm>
          <a:prstGeom prst="rect">
            <a:avLst/>
          </a:prstGeom>
        </p:spPr>
        <p:txBody>
          <a:bodyPr vert="horz" lIns="91440" tIns="45720" rIns="91440" bIns="45720" rtlCol="0">
            <a:noAutofit/>
          </a:bodyPr>
          <a:lstStyle/>
          <a:p>
            <a:r>
              <a:rPr lang="en-US" sz="3200" dirty="0" smtClean="0">
                <a:solidFill>
                  <a:schemeClr val="tx2">
                    <a:lumMod val="75000"/>
                  </a:schemeClr>
                </a:solidFill>
              </a:rPr>
              <a:t>This work is produced by </a:t>
            </a:r>
            <a:r>
              <a:rPr lang="en-US" sz="3200" dirty="0" err="1" smtClean="0">
                <a:solidFill>
                  <a:schemeClr val="tx2">
                    <a:lumMod val="75000"/>
                  </a:schemeClr>
                </a:solidFill>
              </a:rPr>
              <a:t>Meggan</a:t>
            </a:r>
            <a:r>
              <a:rPr lang="en-US" sz="3200" dirty="0" smtClean="0">
                <a:solidFill>
                  <a:schemeClr val="tx2">
                    <a:lumMod val="75000"/>
                  </a:schemeClr>
                </a:solidFill>
              </a:rPr>
              <a:t> on V1 of the task.  Although the grid was not given, </a:t>
            </a:r>
            <a:r>
              <a:rPr lang="en-US" sz="3200" dirty="0" err="1" smtClean="0">
                <a:solidFill>
                  <a:schemeClr val="tx2">
                    <a:lumMod val="75000"/>
                  </a:schemeClr>
                </a:solidFill>
              </a:rPr>
              <a:t>Meggan</a:t>
            </a:r>
            <a:r>
              <a:rPr lang="en-US" sz="3200" dirty="0" smtClean="0">
                <a:solidFill>
                  <a:schemeClr val="tx2">
                    <a:lumMod val="75000"/>
                  </a:schemeClr>
                </a:solidFill>
              </a:rPr>
              <a:t> decided to use graph paper to work on the task.</a:t>
            </a:r>
          </a:p>
          <a:p>
            <a:pPr>
              <a:buFont typeface="Arial"/>
              <a:buChar char="•"/>
            </a:pPr>
            <a:endParaRPr lang="en-US" sz="3200" dirty="0" smtClean="0">
              <a:solidFill>
                <a:schemeClr val="tx2">
                  <a:lumMod val="75000"/>
                </a:schemeClr>
              </a:solidFill>
            </a:endParaRPr>
          </a:p>
          <a:p>
            <a:pPr marL="457200" indent="-457200">
              <a:lnSpc>
                <a:spcPct val="50000"/>
              </a:lnSpc>
            </a:pPr>
            <a:endParaRPr lang="en-US" sz="2400" dirty="0" smtClean="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spTree>
    <p:extLst>
      <p:ext uri="{BB962C8B-B14F-4D97-AF65-F5344CB8AC3E}">
        <p14:creationId xmlns:p14="http://schemas.microsoft.com/office/powerpoint/2010/main" val="23629300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6199589"/>
            <a:ext cx="2673270" cy="696059"/>
          </a:xfrm>
          <a:prstGeom prst="rect">
            <a:avLst/>
          </a:prstGeom>
        </p:spPr>
      </p:pic>
      <p:sp>
        <p:nvSpPr>
          <p:cNvPr id="9" name="Title 1"/>
          <p:cNvSpPr txBox="1">
            <a:spLocks/>
          </p:cNvSpPr>
          <p:nvPr/>
        </p:nvSpPr>
        <p:spPr>
          <a:xfrm>
            <a:off x="888998" y="-16174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Playground Task</a:t>
            </a:r>
          </a:p>
        </p:txBody>
      </p:sp>
      <p:sp>
        <p:nvSpPr>
          <p:cNvPr id="6" name="Rectangle 3"/>
          <p:cNvSpPr txBox="1">
            <a:spLocks noChangeArrowheads="1"/>
          </p:cNvSpPr>
          <p:nvPr/>
        </p:nvSpPr>
        <p:spPr>
          <a:xfrm>
            <a:off x="1020617" y="1268410"/>
            <a:ext cx="8123381" cy="4176710"/>
          </a:xfrm>
          <a:prstGeom prst="rect">
            <a:avLst/>
          </a:prstGeom>
        </p:spPr>
        <p:txBody>
          <a:bodyPr vert="horz" lIns="91440" tIns="45720" rIns="91440" bIns="45720" rtlCol="0">
            <a:noAutofit/>
          </a:bodyPr>
          <a:lstStyle/>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7"/>
          <p:cNvPicPr/>
          <p:nvPr/>
        </p:nvPicPr>
        <p:blipFill>
          <a:blip r:embed="rId6" cstate="print">
            <a:extLst>
              <a:ext uri="{28A0092B-C50C-407E-A947-70E740481C1C}">
                <a14:useLocalDpi xmlns:a14="http://schemas.microsoft.com/office/drawing/2010/main" val="0"/>
              </a:ext>
            </a:extLst>
          </a:blip>
          <a:stretch>
            <a:fillRect/>
          </a:stretch>
        </p:blipFill>
        <p:spPr>
          <a:xfrm>
            <a:off x="889122" y="6333485"/>
            <a:ext cx="2603378" cy="477497"/>
          </a:xfrm>
          <a:prstGeom prst="rect">
            <a:avLst/>
          </a:prstGeom>
        </p:spPr>
      </p:pic>
      <p:pic>
        <p:nvPicPr>
          <p:cNvPr id="13" name="Picture 12" descr="Screen Shot 2015-03-29 at 9.56.10 PM.png"/>
          <p:cNvPicPr>
            <a:picLocks noChangeAspect="1"/>
          </p:cNvPicPr>
          <p:nvPr/>
        </p:nvPicPr>
        <p:blipFill>
          <a:blip r:embed="rId7"/>
          <a:stretch>
            <a:fillRect/>
          </a:stretch>
        </p:blipFill>
        <p:spPr>
          <a:xfrm>
            <a:off x="21557" y="-13151"/>
            <a:ext cx="9048750" cy="6858000"/>
          </a:xfrm>
          <a:prstGeom prst="rect">
            <a:avLst/>
          </a:prstGeom>
        </p:spPr>
      </p:pic>
      <p:sp>
        <p:nvSpPr>
          <p:cNvPr id="3" name="TextBox 2"/>
          <p:cNvSpPr txBox="1"/>
          <p:nvPr/>
        </p:nvSpPr>
        <p:spPr>
          <a:xfrm>
            <a:off x="2454507" y="182743"/>
            <a:ext cx="6528801" cy="461665"/>
          </a:xfrm>
          <a:prstGeom prst="rect">
            <a:avLst/>
          </a:prstGeom>
          <a:noFill/>
        </p:spPr>
        <p:txBody>
          <a:bodyPr wrap="none" rtlCol="0">
            <a:spAutoFit/>
          </a:bodyPr>
          <a:lstStyle/>
          <a:p>
            <a:r>
              <a:rPr lang="en-US" sz="2400" b="1" dirty="0" smtClean="0">
                <a:solidFill>
                  <a:srgbClr val="003366"/>
                </a:solidFill>
                <a:latin typeface="Verdana"/>
                <a:cs typeface="Verdana"/>
              </a:rPr>
              <a:t>The Build a New Playground Task V1</a:t>
            </a:r>
            <a:endParaRPr lang="en-US" sz="2400" b="1" dirty="0">
              <a:solidFill>
                <a:srgbClr val="003366"/>
              </a:solidFill>
              <a:latin typeface="Verdana"/>
              <a:cs typeface="Verdana"/>
            </a:endParaRPr>
          </a:p>
        </p:txBody>
      </p:sp>
      <p:grpSp>
        <p:nvGrpSpPr>
          <p:cNvPr id="14" name="Group 13"/>
          <p:cNvGrpSpPr/>
          <p:nvPr/>
        </p:nvGrpSpPr>
        <p:grpSpPr>
          <a:xfrm>
            <a:off x="1020617" y="1828801"/>
            <a:ext cx="1146850" cy="694266"/>
            <a:chOff x="1020617" y="1828801"/>
            <a:chExt cx="1146850" cy="694266"/>
          </a:xfrm>
        </p:grpSpPr>
        <p:sp>
          <p:nvSpPr>
            <p:cNvPr id="10" name="Oval 9"/>
            <p:cNvSpPr/>
            <p:nvPr/>
          </p:nvSpPr>
          <p:spPr>
            <a:xfrm>
              <a:off x="1020617" y="1862667"/>
              <a:ext cx="367916" cy="660400"/>
            </a:xfrm>
            <a:prstGeom prst="ellipse">
              <a:avLst/>
            </a:prstGeom>
            <a:noFill/>
            <a:ln w="381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1388533" y="1828801"/>
              <a:ext cx="778934" cy="203200"/>
            </a:xfrm>
            <a:prstGeom prst="ellipse">
              <a:avLst/>
            </a:prstGeom>
            <a:noFill/>
            <a:ln w="381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629300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75330"/>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Analyzing Student Work</a:t>
            </a:r>
          </a:p>
        </p:txBody>
      </p:sp>
      <p:sp>
        <p:nvSpPr>
          <p:cNvPr id="6" name="Rectangle 3"/>
          <p:cNvSpPr txBox="1">
            <a:spLocks noChangeArrowheads="1"/>
          </p:cNvSpPr>
          <p:nvPr/>
        </p:nvSpPr>
        <p:spPr>
          <a:xfrm>
            <a:off x="1037550" y="1268410"/>
            <a:ext cx="8123381" cy="4176710"/>
          </a:xfrm>
          <a:prstGeom prst="rect">
            <a:avLst/>
          </a:prstGeom>
        </p:spPr>
        <p:txBody>
          <a:bodyPr vert="horz" lIns="91440" tIns="45720" rIns="91440" bIns="45720" rtlCol="0">
            <a:noAutofit/>
          </a:bodyPr>
          <a:lstStyle/>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
        <p:nvSpPr>
          <p:cNvPr id="13" name="Rectangle 3"/>
          <p:cNvSpPr txBox="1">
            <a:spLocks noChangeArrowheads="1"/>
          </p:cNvSpPr>
          <p:nvPr/>
        </p:nvSpPr>
        <p:spPr>
          <a:xfrm>
            <a:off x="889122" y="2394133"/>
            <a:ext cx="7821306" cy="4463867"/>
          </a:xfrm>
          <a:prstGeom prst="rect">
            <a:avLst/>
          </a:prstGeom>
        </p:spPr>
        <p:txBody>
          <a:bodyPr vert="horz" lIns="91440" tIns="45720" rIns="91440" bIns="45720" rtlCol="0">
            <a:noAutofit/>
          </a:bodyPr>
          <a:lstStyle/>
          <a:p>
            <a:pPr algn="ctr"/>
            <a:r>
              <a:rPr lang="en-US" sz="2800" dirty="0" smtClean="0">
                <a:solidFill>
                  <a:schemeClr val="tx2">
                    <a:lumMod val="75000"/>
                  </a:schemeClr>
                </a:solidFill>
                <a:latin typeface="Verdana"/>
                <a:cs typeface="Verdana"/>
              </a:rPr>
              <a:t>What do you notice about </a:t>
            </a:r>
            <a:r>
              <a:rPr lang="en-US" sz="2800" dirty="0" err="1" smtClean="0">
                <a:solidFill>
                  <a:schemeClr val="tx2">
                    <a:lumMod val="75000"/>
                  </a:schemeClr>
                </a:solidFill>
                <a:latin typeface="Verdana"/>
                <a:cs typeface="Verdana"/>
              </a:rPr>
              <a:t>Meggan’s</a:t>
            </a:r>
            <a:r>
              <a:rPr lang="en-US" sz="2800" dirty="0" smtClean="0">
                <a:solidFill>
                  <a:schemeClr val="tx2">
                    <a:lumMod val="75000"/>
                  </a:schemeClr>
                </a:solidFill>
                <a:latin typeface="Verdana"/>
                <a:cs typeface="Verdana"/>
              </a:rPr>
              <a:t> work?</a:t>
            </a:r>
          </a:p>
          <a:p>
            <a:pPr>
              <a:buFont typeface="Arial"/>
              <a:buChar char="•"/>
            </a:pPr>
            <a:endParaRPr lang="en-US" sz="2800" dirty="0" smtClean="0">
              <a:solidFill>
                <a:schemeClr val="tx2">
                  <a:lumMod val="75000"/>
                </a:schemeClr>
              </a:solidFill>
              <a:latin typeface="Verdana"/>
              <a:cs typeface="Verdana"/>
            </a:endParaRPr>
          </a:p>
          <a:p>
            <a:pPr marL="457200" indent="-457200">
              <a:lnSpc>
                <a:spcPct val="50000"/>
              </a:lnSpc>
            </a:pPr>
            <a:endParaRPr lang="en-US" sz="2400" dirty="0" smtClean="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spTree>
    <p:extLst>
      <p:ext uri="{BB962C8B-B14F-4D97-AF65-F5344CB8AC3E}">
        <p14:creationId xmlns:p14="http://schemas.microsoft.com/office/powerpoint/2010/main" val="23629300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6199589"/>
            <a:ext cx="2673270" cy="696059"/>
          </a:xfrm>
          <a:prstGeom prst="rect">
            <a:avLst/>
          </a:prstGeom>
        </p:spPr>
      </p:pic>
      <p:sp>
        <p:nvSpPr>
          <p:cNvPr id="9" name="Title 1"/>
          <p:cNvSpPr txBox="1">
            <a:spLocks/>
          </p:cNvSpPr>
          <p:nvPr/>
        </p:nvSpPr>
        <p:spPr>
          <a:xfrm>
            <a:off x="888997" y="182743"/>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Build a New Playground Task V1- </a:t>
            </a:r>
            <a:r>
              <a:rPr lang="en-US" sz="3200" b="1" dirty="0" err="1" smtClean="0">
                <a:solidFill>
                  <a:srgbClr val="003366"/>
                </a:solidFill>
                <a:latin typeface="Verdana"/>
                <a:ea typeface="Verdana" pitchFamily="34" charset="0"/>
                <a:cs typeface="Verdana"/>
              </a:rPr>
              <a:t>Meggan</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020617" y="1268410"/>
            <a:ext cx="8123381" cy="4176710"/>
          </a:xfrm>
          <a:prstGeom prst="rect">
            <a:avLst/>
          </a:prstGeom>
        </p:spPr>
        <p:txBody>
          <a:bodyPr vert="horz" lIns="91440" tIns="45720" rIns="91440" bIns="45720" rtlCol="0">
            <a:noAutofit/>
          </a:bodyPr>
          <a:lstStyle/>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descr="Screen Shot 2015-03-29 at 9.56.23 PM.png"/>
          <p:cNvPicPr>
            <a:picLocks noChangeAspect="1"/>
          </p:cNvPicPr>
          <p:nvPr/>
        </p:nvPicPr>
        <p:blipFill>
          <a:blip r:embed="rId6"/>
          <a:stretch>
            <a:fillRect/>
          </a:stretch>
        </p:blipFill>
        <p:spPr>
          <a:xfrm>
            <a:off x="253997" y="1325743"/>
            <a:ext cx="8890001" cy="5016500"/>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62002" y="6323214"/>
            <a:ext cx="2444798" cy="408943"/>
          </a:xfrm>
          <a:prstGeom prst="rect">
            <a:avLst/>
          </a:prstGeom>
        </p:spPr>
      </p:pic>
    </p:spTree>
    <p:extLst>
      <p:ext uri="{BB962C8B-B14F-4D97-AF65-F5344CB8AC3E}">
        <p14:creationId xmlns:p14="http://schemas.microsoft.com/office/powerpoint/2010/main" val="23629300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82743"/>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Analyzing Student Work</a:t>
            </a:r>
          </a:p>
        </p:txBody>
      </p:sp>
      <p:sp>
        <p:nvSpPr>
          <p:cNvPr id="6" name="Rectangle 3"/>
          <p:cNvSpPr txBox="1">
            <a:spLocks noChangeArrowheads="1"/>
          </p:cNvSpPr>
          <p:nvPr/>
        </p:nvSpPr>
        <p:spPr>
          <a:xfrm>
            <a:off x="1003684" y="1268410"/>
            <a:ext cx="8123381" cy="4176710"/>
          </a:xfrm>
          <a:prstGeom prst="rect">
            <a:avLst/>
          </a:prstGeom>
        </p:spPr>
        <p:txBody>
          <a:bodyPr vert="horz" lIns="91440" tIns="45720" rIns="91440" bIns="45720" rtlCol="0">
            <a:noAutofit/>
          </a:bodyPr>
          <a:lstStyle/>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
        <p:nvSpPr>
          <p:cNvPr id="13" name="Rectangle 3"/>
          <p:cNvSpPr txBox="1">
            <a:spLocks noChangeArrowheads="1"/>
          </p:cNvSpPr>
          <p:nvPr/>
        </p:nvSpPr>
        <p:spPr>
          <a:xfrm>
            <a:off x="1162002" y="2065094"/>
            <a:ext cx="7821306" cy="4463867"/>
          </a:xfrm>
          <a:prstGeom prst="rect">
            <a:avLst/>
          </a:prstGeom>
        </p:spPr>
        <p:txBody>
          <a:bodyPr vert="horz" lIns="91440" tIns="45720" rIns="91440" bIns="45720" rtlCol="0">
            <a:noAutofit/>
          </a:bodyPr>
          <a:lstStyle/>
          <a:p>
            <a:pPr marL="457200" indent="-457200">
              <a:buFont typeface="Arial"/>
              <a:buChar char="•"/>
            </a:pPr>
            <a:r>
              <a:rPr lang="en-US" sz="3200" dirty="0" smtClean="0">
                <a:solidFill>
                  <a:schemeClr val="tx2">
                    <a:lumMod val="75000"/>
                  </a:schemeClr>
                </a:solidFill>
              </a:rPr>
              <a:t>What do you notice about </a:t>
            </a:r>
            <a:r>
              <a:rPr lang="en-US" sz="3200" dirty="0" err="1" smtClean="0">
                <a:solidFill>
                  <a:schemeClr val="tx2">
                    <a:lumMod val="75000"/>
                  </a:schemeClr>
                </a:solidFill>
              </a:rPr>
              <a:t>Meggan’s</a:t>
            </a:r>
            <a:r>
              <a:rPr lang="en-US" sz="3200" dirty="0" smtClean="0">
                <a:solidFill>
                  <a:schemeClr val="tx2">
                    <a:lumMod val="75000"/>
                  </a:schemeClr>
                </a:solidFill>
              </a:rPr>
              <a:t> work?</a:t>
            </a:r>
          </a:p>
          <a:p>
            <a:pPr marL="457200" indent="-457200">
              <a:buFont typeface="Arial"/>
              <a:buChar char="•"/>
            </a:pPr>
            <a:endParaRPr lang="en-US" sz="3200" dirty="0" smtClean="0">
              <a:solidFill>
                <a:schemeClr val="tx2">
                  <a:lumMod val="75000"/>
                </a:schemeClr>
              </a:solidFill>
            </a:endParaRPr>
          </a:p>
          <a:p>
            <a:pPr marL="457200" indent="-457200">
              <a:buFont typeface="Arial"/>
              <a:buChar char="•"/>
            </a:pPr>
            <a:r>
              <a:rPr lang="en-US" sz="3200" dirty="0" smtClean="0">
                <a:solidFill>
                  <a:schemeClr val="tx2">
                    <a:lumMod val="75000"/>
                  </a:schemeClr>
                </a:solidFill>
              </a:rPr>
              <a:t>How might you prompt her to move on?</a:t>
            </a:r>
          </a:p>
          <a:p>
            <a:pPr marL="457200" indent="-457200">
              <a:lnSpc>
                <a:spcPct val="50000"/>
              </a:lnSpc>
            </a:pPr>
            <a:endParaRPr lang="en-US" sz="2400" dirty="0" smtClean="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spTree>
    <p:extLst>
      <p:ext uri="{BB962C8B-B14F-4D97-AF65-F5344CB8AC3E}">
        <p14:creationId xmlns:p14="http://schemas.microsoft.com/office/powerpoint/2010/main" val="23629300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25410"/>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Promoting Productive Struggle</a:t>
            </a:r>
          </a:p>
        </p:txBody>
      </p:sp>
      <p:sp>
        <p:nvSpPr>
          <p:cNvPr id="6" name="Rectangle 3"/>
          <p:cNvSpPr txBox="1">
            <a:spLocks noChangeArrowheads="1"/>
          </p:cNvSpPr>
          <p:nvPr/>
        </p:nvSpPr>
        <p:spPr>
          <a:xfrm>
            <a:off x="1020617" y="1268410"/>
            <a:ext cx="8123381" cy="4176710"/>
          </a:xfrm>
          <a:prstGeom prst="rect">
            <a:avLst/>
          </a:prstGeom>
        </p:spPr>
        <p:txBody>
          <a:bodyPr vert="horz" lIns="91440" tIns="45720" rIns="91440" bIns="45720" rtlCol="0">
            <a:noAutofit/>
          </a:bodyPr>
          <a:lstStyle/>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
        <p:nvSpPr>
          <p:cNvPr id="13" name="Rectangle 3"/>
          <p:cNvSpPr txBox="1">
            <a:spLocks noChangeArrowheads="1"/>
          </p:cNvSpPr>
          <p:nvPr/>
        </p:nvSpPr>
        <p:spPr>
          <a:xfrm>
            <a:off x="888998" y="1015119"/>
            <a:ext cx="8255000" cy="1440214"/>
          </a:xfrm>
          <a:prstGeom prst="rect">
            <a:avLst/>
          </a:prstGeom>
        </p:spPr>
        <p:txBody>
          <a:bodyPr vert="horz" lIns="91440" tIns="45720" rIns="91440" bIns="45720" rtlCol="0">
            <a:noAutofit/>
          </a:bodyPr>
          <a:lstStyle/>
          <a:p>
            <a:endParaRPr lang="en-US" sz="3200" dirty="0" smtClean="0">
              <a:solidFill>
                <a:schemeClr val="tx2">
                  <a:lumMod val="75000"/>
                </a:schemeClr>
              </a:solidFill>
            </a:endParaRPr>
          </a:p>
          <a:p>
            <a:r>
              <a:rPr lang="en-US" sz="3200" dirty="0" err="1" smtClean="0">
                <a:solidFill>
                  <a:schemeClr val="tx2">
                    <a:lumMod val="75000"/>
                  </a:schemeClr>
                </a:solidFill>
              </a:rPr>
              <a:t>Meggan’s</a:t>
            </a:r>
            <a:r>
              <a:rPr lang="en-US" sz="3200" dirty="0" smtClean="0">
                <a:solidFill>
                  <a:schemeClr val="tx2">
                    <a:lumMod val="75000"/>
                  </a:schemeClr>
                </a:solidFill>
              </a:rPr>
              <a:t> teacher, </a:t>
            </a:r>
            <a:r>
              <a:rPr lang="en-US" sz="3200" dirty="0" smtClean="0">
                <a:solidFill>
                  <a:schemeClr val="tx2">
                    <a:lumMod val="75000"/>
                  </a:schemeClr>
                </a:solidFill>
              </a:rPr>
              <a:t>initially, wanted to tell </a:t>
            </a:r>
            <a:r>
              <a:rPr lang="en-US" sz="3200" dirty="0" smtClean="0">
                <a:solidFill>
                  <a:schemeClr val="tx2">
                    <a:lumMod val="75000"/>
                  </a:schemeClr>
                </a:solidFill>
              </a:rPr>
              <a:t>her</a:t>
            </a:r>
            <a:r>
              <a:rPr lang="en-US" sz="3200" dirty="0" smtClean="0">
                <a:solidFill>
                  <a:schemeClr val="tx2">
                    <a:lumMod val="75000"/>
                  </a:schemeClr>
                </a:solidFill>
              </a:rPr>
              <a:t> </a:t>
            </a:r>
            <a:r>
              <a:rPr lang="en-US" sz="3200" dirty="0" smtClean="0">
                <a:solidFill>
                  <a:schemeClr val="tx2">
                    <a:lumMod val="75000"/>
                  </a:schemeClr>
                </a:solidFill>
              </a:rPr>
              <a:t>to “solve for y” at this point.</a:t>
            </a:r>
          </a:p>
          <a:p>
            <a:pPr marL="457200" indent="-457200">
              <a:lnSpc>
                <a:spcPct val="50000"/>
              </a:lnSpc>
            </a:pPr>
            <a:endParaRPr lang="en-US" sz="2400" dirty="0" smtClean="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10" name="Picture 9" descr="Screen Shot 2015-05-13 at 10.04.25 AM.png"/>
          <p:cNvPicPr>
            <a:picLocks noChangeAspect="1"/>
          </p:cNvPicPr>
          <p:nvPr/>
        </p:nvPicPr>
        <p:blipFill>
          <a:blip r:embed="rId7"/>
          <a:stretch>
            <a:fillRect/>
          </a:stretch>
        </p:blipFill>
        <p:spPr>
          <a:xfrm>
            <a:off x="1839336" y="2810933"/>
            <a:ext cx="5593258" cy="1386946"/>
          </a:xfrm>
          <a:prstGeom prst="rect">
            <a:avLst/>
          </a:prstGeom>
        </p:spPr>
      </p:pic>
      <p:sp>
        <p:nvSpPr>
          <p:cNvPr id="14" name="Rectangle 3"/>
          <p:cNvSpPr txBox="1">
            <a:spLocks noChangeArrowheads="1"/>
          </p:cNvSpPr>
          <p:nvPr/>
        </p:nvSpPr>
        <p:spPr>
          <a:xfrm>
            <a:off x="1041398" y="4471514"/>
            <a:ext cx="7941910" cy="1440214"/>
          </a:xfrm>
          <a:prstGeom prst="rect">
            <a:avLst/>
          </a:prstGeom>
        </p:spPr>
        <p:txBody>
          <a:bodyPr vert="horz" lIns="91440" tIns="45720" rIns="91440" bIns="45720" rtlCol="0">
            <a:noAutofit/>
          </a:bodyPr>
          <a:lstStyle/>
          <a:p>
            <a:pPr marL="457200" indent="-457200">
              <a:buFont typeface="Arial"/>
              <a:buChar char="•"/>
            </a:pPr>
            <a:r>
              <a:rPr lang="en-US" sz="3200" dirty="0" smtClean="0">
                <a:solidFill>
                  <a:schemeClr val="tx2">
                    <a:lumMod val="75000"/>
                  </a:schemeClr>
                </a:solidFill>
              </a:rPr>
              <a:t>In what ways might </a:t>
            </a:r>
            <a:r>
              <a:rPr lang="en-US" sz="3200" dirty="0" smtClean="0">
                <a:solidFill>
                  <a:schemeClr val="tx2">
                    <a:lumMod val="75000"/>
                  </a:schemeClr>
                </a:solidFill>
              </a:rPr>
              <a:t>“telling her” </a:t>
            </a:r>
            <a:r>
              <a:rPr lang="en-US" sz="3200" dirty="0" smtClean="0">
                <a:solidFill>
                  <a:schemeClr val="tx2">
                    <a:lumMod val="75000"/>
                  </a:schemeClr>
                </a:solidFill>
              </a:rPr>
              <a:t>aid </a:t>
            </a:r>
            <a:r>
              <a:rPr lang="en-US" sz="3200" dirty="0">
                <a:solidFill>
                  <a:schemeClr val="tx2">
                    <a:lumMod val="75000"/>
                  </a:schemeClr>
                </a:solidFill>
              </a:rPr>
              <a:t>in </a:t>
            </a:r>
            <a:r>
              <a:rPr lang="en-US" sz="3200" dirty="0" smtClean="0">
                <a:solidFill>
                  <a:schemeClr val="tx2">
                    <a:lumMod val="75000"/>
                  </a:schemeClr>
                </a:solidFill>
              </a:rPr>
              <a:t>or hinder productive struggle?</a:t>
            </a:r>
          </a:p>
          <a:p>
            <a:pPr marL="457200" indent="-457200">
              <a:lnSpc>
                <a:spcPct val="50000"/>
              </a:lnSpc>
            </a:pPr>
            <a:endParaRPr lang="en-US" sz="2400" dirty="0" smtClean="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spTree>
    <p:extLst>
      <p:ext uri="{BB962C8B-B14F-4D97-AF65-F5344CB8AC3E}">
        <p14:creationId xmlns:p14="http://schemas.microsoft.com/office/powerpoint/2010/main" val="23629300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6097991"/>
            <a:ext cx="2673270" cy="696059"/>
          </a:xfrm>
          <a:prstGeom prst="rect">
            <a:avLst/>
          </a:prstGeom>
        </p:spPr>
      </p:pic>
      <p:sp>
        <p:nvSpPr>
          <p:cNvPr id="9" name="Title 1"/>
          <p:cNvSpPr txBox="1">
            <a:spLocks/>
          </p:cNvSpPr>
          <p:nvPr/>
        </p:nvSpPr>
        <p:spPr>
          <a:xfrm>
            <a:off x="888998" y="182743"/>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Build a New Playground Task</a:t>
            </a:r>
          </a:p>
        </p:txBody>
      </p:sp>
      <p:sp>
        <p:nvSpPr>
          <p:cNvPr id="6" name="Rectangle 3"/>
          <p:cNvSpPr txBox="1">
            <a:spLocks noChangeArrowheads="1"/>
          </p:cNvSpPr>
          <p:nvPr/>
        </p:nvSpPr>
        <p:spPr>
          <a:xfrm>
            <a:off x="1020617" y="1268410"/>
            <a:ext cx="8123381" cy="4176710"/>
          </a:xfrm>
          <a:prstGeom prst="rect">
            <a:avLst/>
          </a:prstGeom>
        </p:spPr>
        <p:txBody>
          <a:bodyPr vert="horz" lIns="91440" tIns="45720" rIns="91440" bIns="45720" rtlCol="0">
            <a:noAutofit/>
          </a:bodyPr>
          <a:lstStyle/>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12" name="TextBox 11"/>
          <p:cNvSpPr txBox="1"/>
          <p:nvPr/>
        </p:nvSpPr>
        <p:spPr>
          <a:xfrm>
            <a:off x="1439334" y="2267477"/>
            <a:ext cx="7374641" cy="3170099"/>
          </a:xfrm>
          <a:prstGeom prst="rect">
            <a:avLst/>
          </a:prstGeom>
          <a:noFill/>
        </p:spPr>
        <p:txBody>
          <a:bodyPr wrap="square" rtlCol="0">
            <a:spAutoFit/>
          </a:bodyPr>
          <a:lstStyle/>
          <a:p>
            <a:r>
              <a:rPr lang="en-US" sz="2800" dirty="0" smtClean="0">
                <a:solidFill>
                  <a:srgbClr val="003366"/>
                </a:solidFill>
                <a:latin typeface="Verdana"/>
                <a:cs typeface="Verdana"/>
              </a:rPr>
              <a:t>Based on these five student responses, do you feel any of the students have “proved” their assertion?</a:t>
            </a:r>
          </a:p>
          <a:p>
            <a:endParaRPr lang="en-US" sz="4000" dirty="0" smtClean="0"/>
          </a:p>
          <a:p>
            <a:endParaRPr lang="en-US" sz="4000" dirty="0" smtClean="0"/>
          </a:p>
          <a:p>
            <a:endParaRPr lang="en-US" dirty="0" smtClean="0"/>
          </a:p>
          <a:p>
            <a:endParaRPr lang="en-US" dirty="0"/>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306281"/>
            <a:ext cx="2444798" cy="408943"/>
          </a:xfrm>
          <a:prstGeom prst="rect">
            <a:avLst/>
          </a:prstGeom>
        </p:spPr>
      </p:pic>
    </p:spTree>
    <p:extLst>
      <p:ext uri="{BB962C8B-B14F-4D97-AF65-F5344CB8AC3E}">
        <p14:creationId xmlns:p14="http://schemas.microsoft.com/office/powerpoint/2010/main" val="23629300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7" y="125410"/>
            <a:ext cx="8255001" cy="1143000"/>
          </a:xfrm>
          <a:prstGeom prst="rect">
            <a:avLst/>
          </a:prstGeom>
        </p:spPr>
        <p:txBody>
          <a:bodyPr vert="horz" lIns="91440" tIns="45720" rIns="91440" bIns="45720" rtlCol="0" anchor="ctr">
            <a:noAutofit/>
          </a:bodyPr>
          <a:lstStyle/>
          <a:p>
            <a:pPr algn="ctr">
              <a:spcBef>
                <a:spcPct val="0"/>
              </a:spcBef>
              <a:defRPr/>
            </a:pPr>
            <a:r>
              <a:rPr lang="en-US" sz="3200" b="1" dirty="0" smtClean="0">
                <a:solidFill>
                  <a:srgbClr val="003366"/>
                </a:solidFill>
                <a:latin typeface="Verdana"/>
                <a:ea typeface="Verdana" pitchFamily="34" charset="0"/>
                <a:cs typeface="Verdana"/>
              </a:rPr>
              <a:t>The Playground </a:t>
            </a:r>
            <a:r>
              <a:rPr lang="en-US" sz="3200" b="1" dirty="0">
                <a:solidFill>
                  <a:srgbClr val="003366"/>
                </a:solidFill>
                <a:latin typeface="Verdana"/>
                <a:ea typeface="Verdana" pitchFamily="34" charset="0"/>
                <a:cs typeface="Verdana"/>
              </a:rPr>
              <a:t>Task </a:t>
            </a:r>
            <a:r>
              <a:rPr lang="en-US" sz="3200" b="1" dirty="0" smtClean="0">
                <a:solidFill>
                  <a:srgbClr val="003366"/>
                </a:solidFill>
                <a:latin typeface="Verdana"/>
                <a:ea typeface="Verdana" pitchFamily="34" charset="0"/>
                <a:cs typeface="Verdana"/>
              </a:rPr>
              <a:t>V2</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Video Context</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020617" y="1590143"/>
            <a:ext cx="8123381" cy="4176710"/>
          </a:xfrm>
          <a:prstGeom prst="rect">
            <a:avLst/>
          </a:prstGeom>
        </p:spPr>
        <p:txBody>
          <a:bodyPr vert="horz" lIns="91440" tIns="45720" rIns="91440" bIns="45720" rtlCol="0">
            <a:noAutofit/>
          </a:bodyPr>
          <a:lstStyle/>
          <a:p>
            <a:pPr>
              <a:tabLst>
                <a:tab pos="1593850" algn="l"/>
              </a:tabLst>
            </a:pPr>
            <a:r>
              <a:rPr lang="en-US" sz="2400" dirty="0">
                <a:solidFill>
                  <a:srgbClr val="003366"/>
                </a:solidFill>
                <a:latin typeface="Verdana"/>
                <a:ea typeface="ＭＳ Ｐゴシック" charset="0"/>
                <a:cs typeface="Verdana"/>
              </a:rPr>
              <a:t>School:  </a:t>
            </a:r>
            <a:r>
              <a:rPr lang="en-US" sz="2400" dirty="0" smtClean="0">
                <a:solidFill>
                  <a:srgbClr val="003366"/>
                </a:solidFill>
                <a:latin typeface="Verdana"/>
                <a:ea typeface="ＭＳ Ｐゴシック" charset="0"/>
                <a:cs typeface="Verdana"/>
              </a:rPr>
              <a:t>	Tyner Academy</a:t>
            </a:r>
          </a:p>
          <a:p>
            <a:pPr>
              <a:tabLst>
                <a:tab pos="1593850" algn="l"/>
              </a:tabLst>
            </a:pPr>
            <a:r>
              <a:rPr lang="en-US" sz="2400" dirty="0">
                <a:solidFill>
                  <a:srgbClr val="003366"/>
                </a:solidFill>
                <a:latin typeface="Verdana"/>
                <a:ea typeface="ＭＳ Ｐゴシック" charset="0"/>
                <a:cs typeface="Verdana"/>
              </a:rPr>
              <a:t>Principal:  </a:t>
            </a:r>
            <a:r>
              <a:rPr lang="en-US" sz="2400" dirty="0" smtClean="0">
                <a:solidFill>
                  <a:srgbClr val="003366"/>
                </a:solidFill>
                <a:latin typeface="Verdana"/>
                <a:ea typeface="ＭＳ Ｐゴシック" charset="0"/>
                <a:cs typeface="Verdana"/>
              </a:rPr>
              <a:t>Carol Goss</a:t>
            </a:r>
          </a:p>
          <a:p>
            <a:pPr>
              <a:tabLst>
                <a:tab pos="1593850" algn="l"/>
              </a:tabLst>
            </a:pPr>
            <a:r>
              <a:rPr lang="en-US" sz="2400" dirty="0">
                <a:solidFill>
                  <a:srgbClr val="003366"/>
                </a:solidFill>
                <a:latin typeface="Verdana"/>
                <a:ea typeface="ＭＳ Ｐゴシック" charset="0"/>
                <a:cs typeface="Verdana"/>
              </a:rPr>
              <a:t>Teacher:  </a:t>
            </a:r>
            <a:r>
              <a:rPr lang="en-US" sz="2400" dirty="0" smtClean="0">
                <a:solidFill>
                  <a:srgbClr val="003366"/>
                </a:solidFill>
                <a:latin typeface="Verdana"/>
                <a:ea typeface="ＭＳ Ｐゴシック" charset="0"/>
                <a:cs typeface="Verdana"/>
              </a:rPr>
              <a:t>	Debra Campbell</a:t>
            </a:r>
          </a:p>
          <a:p>
            <a:pPr>
              <a:tabLst>
                <a:tab pos="1593850" algn="l"/>
              </a:tabLst>
            </a:pPr>
            <a:r>
              <a:rPr lang="en-US" sz="2400" dirty="0">
                <a:solidFill>
                  <a:srgbClr val="003366"/>
                </a:solidFill>
                <a:latin typeface="Verdana"/>
                <a:ea typeface="ＭＳ Ｐゴシック" charset="0"/>
                <a:cs typeface="Verdana"/>
              </a:rPr>
              <a:t>Class: </a:t>
            </a:r>
            <a:r>
              <a:rPr lang="en-US" sz="2400" dirty="0" smtClean="0">
                <a:solidFill>
                  <a:srgbClr val="003366"/>
                </a:solidFill>
                <a:latin typeface="Verdana"/>
                <a:ea typeface="ＭＳ Ｐゴシック" charset="0"/>
                <a:cs typeface="Verdana"/>
              </a:rPr>
              <a:t>	Geometry	</a:t>
            </a:r>
          </a:p>
          <a:p>
            <a:pPr>
              <a:lnSpc>
                <a:spcPct val="50000"/>
              </a:lnSpc>
              <a:tabLst>
                <a:tab pos="1593850" algn="l"/>
              </a:tabLst>
            </a:pPr>
            <a:endParaRPr lang="en-US" sz="2400" dirty="0" smtClean="0">
              <a:solidFill>
                <a:srgbClr val="003366"/>
              </a:solidFill>
              <a:latin typeface="Verdana"/>
              <a:ea typeface="ＭＳ Ｐゴシック" charset="0"/>
              <a:cs typeface="Verdana"/>
            </a:endParaRPr>
          </a:p>
          <a:p>
            <a:pPr>
              <a:lnSpc>
                <a:spcPct val="110000"/>
              </a:lnSpc>
              <a:tabLst>
                <a:tab pos="1593850" algn="l"/>
              </a:tabLst>
            </a:pPr>
            <a:r>
              <a:rPr lang="en-US" sz="2400" dirty="0" smtClean="0">
                <a:solidFill>
                  <a:srgbClr val="003366"/>
                </a:solidFill>
                <a:latin typeface="Verdana"/>
                <a:ea typeface="ＭＳ Ｐゴシック" charset="0"/>
                <a:cs typeface="Verdana"/>
              </a:rPr>
              <a:t>At the time the video was filmed, Debra Campbell was a teacher at Tyner Academy in the Hamilton County School District, TN.  The students are mainstream Geometry students. </a:t>
            </a:r>
          </a:p>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23629300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1976406"/>
            <a:ext cx="7548208" cy="4649790"/>
          </a:xfrm>
          <a:prstGeom prst="rect">
            <a:avLst/>
          </a:prstGeom>
        </p:spPr>
        <p:txBody>
          <a:bodyPr vert="horz" lIns="91440" tIns="45720" rIns="91440" bIns="45720" rtlCol="0">
            <a:normAutofit/>
          </a:bodyPr>
          <a:lstStyle/>
          <a:p>
            <a:r>
              <a:rPr lang="en-US" sz="2800" dirty="0" smtClean="0">
                <a:solidFill>
                  <a:srgbClr val="003366"/>
                </a:solidFill>
                <a:latin typeface="Verdana"/>
                <a:cs typeface="Verdana"/>
              </a:rPr>
              <a:t>Create two or three learning goals for this lesson.  Be ready to share these goals.</a:t>
            </a:r>
            <a:endParaRPr lang="en-US" sz="28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055066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Ms. Campbell’s </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i="1" dirty="0" smtClean="0">
                <a:solidFill>
                  <a:srgbClr val="003366"/>
                </a:solidFill>
                <a:latin typeface="Verdana"/>
                <a:ea typeface="Verdana" pitchFamily="34" charset="0"/>
                <a:cs typeface="Verdana"/>
              </a:rPr>
              <a:t>Mathematics</a:t>
            </a:r>
            <a:r>
              <a:rPr lang="en-US" sz="3200" b="1" dirty="0" smtClean="0">
                <a:solidFill>
                  <a:srgbClr val="003366"/>
                </a:solidFill>
                <a:latin typeface="Verdana"/>
                <a:ea typeface="Verdana" pitchFamily="34" charset="0"/>
                <a:cs typeface="Verdana"/>
              </a:rPr>
              <a:t> 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1491609"/>
            <a:ext cx="7548208" cy="4649790"/>
          </a:xfrm>
          <a:prstGeom prst="rect">
            <a:avLst/>
          </a:prstGeom>
        </p:spPr>
        <p:txBody>
          <a:bodyPr vert="horz" lIns="91440" tIns="45720" rIns="91440" bIns="45720" rtlCol="0">
            <a:normAutofit lnSpcReduction="10000"/>
          </a:bodyPr>
          <a:lstStyle/>
          <a:p>
            <a:r>
              <a:rPr lang="en-US" sz="2400" dirty="0">
                <a:solidFill>
                  <a:srgbClr val="003366"/>
                </a:solidFill>
                <a:latin typeface="Verdana"/>
                <a:cs typeface="Verdana"/>
              </a:rPr>
              <a:t>Students will understand that: </a:t>
            </a:r>
            <a:endParaRPr lang="en-US" sz="2400" dirty="0" smtClean="0">
              <a:solidFill>
                <a:srgbClr val="003366"/>
              </a:solidFill>
              <a:latin typeface="Verdana"/>
              <a:cs typeface="Verdana"/>
            </a:endParaRPr>
          </a:p>
          <a:p>
            <a:pPr marL="731520" lvl="1" indent="-457200">
              <a:buFont typeface="+mj-lt"/>
              <a:buAutoNum type="arabicPeriod"/>
            </a:pPr>
            <a:r>
              <a:rPr lang="en-US" sz="2400" dirty="0" smtClean="0">
                <a:solidFill>
                  <a:srgbClr val="003366"/>
                </a:solidFill>
                <a:latin typeface="Verdana"/>
                <a:cs typeface="Verdana"/>
              </a:rPr>
              <a:t>The points equidistant from two given points in a plane form a line;</a:t>
            </a:r>
          </a:p>
          <a:p>
            <a:pPr marL="731520" lvl="1" indent="-457200">
              <a:buFont typeface="+mj-lt"/>
              <a:buAutoNum type="arabicPeriod"/>
            </a:pPr>
            <a:r>
              <a:rPr lang="en-US" sz="2400" dirty="0" smtClean="0">
                <a:solidFill>
                  <a:srgbClr val="003366"/>
                </a:solidFill>
                <a:latin typeface="Verdana"/>
                <a:cs typeface="Verdana"/>
              </a:rPr>
              <a:t>The line that is formed bisects the segment connecting the two given points; </a:t>
            </a:r>
          </a:p>
          <a:p>
            <a:pPr marL="731520" lvl="1" indent="-457200">
              <a:buFont typeface="+mj-lt"/>
              <a:buAutoNum type="arabicPeriod"/>
            </a:pPr>
            <a:r>
              <a:rPr lang="en-US" sz="2400" dirty="0" smtClean="0">
                <a:solidFill>
                  <a:srgbClr val="003366"/>
                </a:solidFill>
                <a:latin typeface="Verdana"/>
                <a:cs typeface="Verdana"/>
              </a:rPr>
              <a:t>The line that is formed is perpendicular to the segment connecting the two given points;</a:t>
            </a:r>
          </a:p>
          <a:p>
            <a:pPr marL="731520" lvl="1" indent="-457200">
              <a:buFont typeface="+mj-lt"/>
              <a:buAutoNum type="arabicPeriod"/>
            </a:pPr>
            <a:r>
              <a:rPr lang="en-US" sz="2400" dirty="0" smtClean="0">
                <a:solidFill>
                  <a:srgbClr val="003366"/>
                </a:solidFill>
                <a:latin typeface="Verdana"/>
                <a:cs typeface="Verdana"/>
              </a:rPr>
              <a:t>Previously learned definitions, postulates, and theorems may be used to prove the “new” line is the perpendicular bisector of the segment connecting the two given points.</a:t>
            </a:r>
            <a:endParaRPr lang="en-US" sz="24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055066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The Tasks</a:t>
            </a:r>
          </a:p>
        </p:txBody>
      </p:sp>
      <p:sp>
        <p:nvSpPr>
          <p:cNvPr id="6" name="Rectangle 3"/>
          <p:cNvSpPr txBox="1">
            <a:spLocks noChangeArrowheads="1"/>
          </p:cNvSpPr>
          <p:nvPr/>
        </p:nvSpPr>
        <p:spPr>
          <a:xfrm>
            <a:off x="1320800" y="1929018"/>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There are two versions of the Building a New Playground Task -- V1 and </a:t>
            </a:r>
            <a:r>
              <a:rPr lang="en-US" sz="2400" dirty="0" smtClean="0">
                <a:solidFill>
                  <a:srgbClr val="003366"/>
                </a:solidFill>
                <a:latin typeface="Verdana"/>
                <a:cs typeface="Verdana"/>
              </a:rPr>
              <a:t>V2.</a:t>
            </a:r>
            <a:endParaRPr lang="en-US" sz="2400" dirty="0" smtClean="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You will consider both versions of the task and what students could learn from each.</a:t>
            </a:r>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You will analyze student responses to each version of the task and consider what each student knows and understands.</a:t>
            </a:r>
            <a:endParaRPr lang="en-US" sz="2400" dirty="0" smtClean="0">
              <a:solidFill>
                <a:schemeClr val="accent4">
                  <a:lumMod val="75000"/>
                </a:schemeClr>
              </a:solidFill>
              <a:latin typeface="Verdana"/>
              <a:cs typeface="Verdana"/>
            </a:endParaRP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741722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84300" y="1130300"/>
            <a:ext cx="7353300" cy="3745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1" y="197120"/>
            <a:ext cx="8254879" cy="8061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Connections to the CCSS Content Standards</a:t>
            </a:r>
          </a:p>
        </p:txBody>
      </p:sp>
      <p:sp>
        <p:nvSpPr>
          <p:cNvPr id="6" name="Rectangle 3"/>
          <p:cNvSpPr txBox="1">
            <a:spLocks noChangeArrowheads="1"/>
          </p:cNvSpPr>
          <p:nvPr/>
        </p:nvSpPr>
        <p:spPr>
          <a:xfrm>
            <a:off x="1292508" y="1504828"/>
            <a:ext cx="7576325" cy="4819772"/>
          </a:xfrm>
          <a:prstGeom prst="rect">
            <a:avLst/>
          </a:prstGeom>
        </p:spPr>
        <p:txBody>
          <a:bodyPr vert="horz" lIns="91440" tIns="45720" rIns="91440" bIns="45720" rtlCol="0">
            <a:noAutofit/>
          </a:bodyPr>
          <a:lstStyle/>
          <a:p>
            <a:endParaRPr lang="en-US" sz="32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3" name="TextBox 2"/>
          <p:cNvSpPr txBox="1"/>
          <p:nvPr/>
        </p:nvSpPr>
        <p:spPr>
          <a:xfrm>
            <a:off x="1778001" y="5626100"/>
            <a:ext cx="7315199" cy="553998"/>
          </a:xfrm>
          <a:prstGeom prst="rect">
            <a:avLst/>
          </a:prstGeom>
          <a:noFill/>
        </p:spPr>
        <p:txBody>
          <a:bodyPr wrap="square" rtlCol="0">
            <a:spAutoFit/>
          </a:bodyPr>
          <a:lstStyle/>
          <a:p>
            <a:r>
              <a:rPr lang="en-US" sz="1200" dirty="0"/>
              <a:t>National Governors Association Center for Best Practices &amp; Council of Chief State School Officers. (2010). </a:t>
            </a:r>
            <a:r>
              <a:rPr lang="en-US" sz="1200" i="1" dirty="0"/>
              <a:t>Common core state standards for mathematics</a:t>
            </a:r>
            <a:r>
              <a:rPr lang="en-US" sz="1200" dirty="0"/>
              <a:t>. Washington, DC: Authors</a:t>
            </a:r>
            <a:r>
              <a:rPr lang="en-US" dirty="0"/>
              <a:t>.</a:t>
            </a:r>
          </a:p>
        </p:txBody>
      </p:sp>
      <p:sp>
        <p:nvSpPr>
          <p:cNvPr id="10" name="Rectangle 9"/>
          <p:cNvSpPr/>
          <p:nvPr/>
        </p:nvSpPr>
        <p:spPr>
          <a:xfrm>
            <a:off x="1384300" y="1130300"/>
            <a:ext cx="7353300" cy="2554545"/>
          </a:xfrm>
          <a:prstGeom prst="rect">
            <a:avLst/>
          </a:prstGeom>
        </p:spPr>
        <p:txBody>
          <a:bodyPr wrap="square">
            <a:spAutoFit/>
          </a:bodyPr>
          <a:lstStyle/>
          <a:p>
            <a:r>
              <a:rPr lang="en-US" sz="2000" dirty="0" smtClean="0">
                <a:solidFill>
                  <a:srgbClr val="003366"/>
                </a:solidFill>
              </a:rPr>
              <a:t>Congruence                                                                                            G-CO</a:t>
            </a:r>
          </a:p>
          <a:p>
            <a:r>
              <a:rPr lang="en-US" sz="2000" b="1" dirty="0" smtClean="0">
                <a:solidFill>
                  <a:srgbClr val="003366"/>
                </a:solidFill>
              </a:rPr>
              <a:t>Prove geometric theorems</a:t>
            </a:r>
          </a:p>
          <a:p>
            <a:pPr marL="520700" indent="-520700"/>
            <a:r>
              <a:rPr lang="en-US" sz="2000" dirty="0" smtClean="0">
                <a:solidFill>
                  <a:srgbClr val="003366"/>
                </a:solidFill>
              </a:rPr>
              <a:t>C9.	Prove theorems about lines and angles.  </a:t>
            </a:r>
            <a:r>
              <a:rPr lang="en-US" sz="2000" i="1" dirty="0" smtClean="0">
                <a:solidFill>
                  <a:srgbClr val="003366"/>
                </a:solidFill>
              </a:rPr>
              <a:t>Theorems include: vertical angles are congruent; when a transversal crosses parallel lines, alternate interior angles are congruent and corresponding angles are congruent; points on a perpendicular bisector of a line segment are exactly those equidistant from the segment’s endpoints.</a:t>
            </a:r>
            <a:endParaRPr lang="en-US" sz="2000" i="1" strike="sngStrike" dirty="0">
              <a:solidFill>
                <a:srgbClr val="003366"/>
              </a:solidFill>
            </a:endParaRPr>
          </a:p>
        </p:txBody>
      </p:sp>
      <p:sp>
        <p:nvSpPr>
          <p:cNvPr id="15" name="Rectangle 14"/>
          <p:cNvSpPr/>
          <p:nvPr/>
        </p:nvSpPr>
        <p:spPr>
          <a:xfrm>
            <a:off x="1384300" y="3738838"/>
            <a:ext cx="7251700" cy="1631216"/>
          </a:xfrm>
          <a:prstGeom prst="rect">
            <a:avLst/>
          </a:prstGeom>
        </p:spPr>
        <p:txBody>
          <a:bodyPr wrap="square">
            <a:spAutoFit/>
          </a:bodyPr>
          <a:lstStyle/>
          <a:p>
            <a:r>
              <a:rPr lang="en-US" sz="2000" b="1" dirty="0" smtClean="0">
                <a:solidFill>
                  <a:srgbClr val="003366"/>
                </a:solidFill>
              </a:rPr>
              <a:t>Experiment with transformations in the plane</a:t>
            </a:r>
          </a:p>
          <a:p>
            <a:pPr marL="287338" indent="-287338"/>
            <a:r>
              <a:rPr lang="en-US" sz="2000" dirty="0" smtClean="0">
                <a:solidFill>
                  <a:srgbClr val="003366"/>
                </a:solidFill>
              </a:rPr>
              <a:t>A1. 	Know precise definitions of angle, circle, perpendicular line, parallel line, and line segment, based on the undefined notions of point, line, distance along a line, and distance around a circular arc.</a:t>
            </a:r>
            <a:endParaRPr lang="en-US" sz="2000" dirty="0">
              <a:solidFill>
                <a:srgbClr val="003366"/>
              </a:solidFill>
            </a:endParaRPr>
          </a:p>
        </p:txBody>
      </p:sp>
    </p:spTree>
    <p:extLst>
      <p:ext uri="{BB962C8B-B14F-4D97-AF65-F5344CB8AC3E}">
        <p14:creationId xmlns:p14="http://schemas.microsoft.com/office/powerpoint/2010/main" val="10550663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52313"/>
            <a:ext cx="8255001" cy="1143000"/>
          </a:xfrm>
          <a:prstGeom prst="rect">
            <a:avLst/>
          </a:prstGeom>
        </p:spPr>
        <p:txBody>
          <a:bodyPr vert="horz" lIns="91440" tIns="45720" rIns="91440" bIns="45720" rtlCol="0" anchor="ctr">
            <a:noAutofit/>
          </a:bodyPr>
          <a:lstStyle/>
          <a:p>
            <a:pPr lvl="0" algn="ctr">
              <a:spcBef>
                <a:spcPct val="0"/>
              </a:spcBef>
              <a:defRPr/>
            </a:pPr>
            <a:endParaRPr lang="en-US" sz="3600" b="1" dirty="0" smtClean="0">
              <a:solidFill>
                <a:srgbClr val="003366"/>
              </a:solidFill>
              <a:latin typeface="+mj-lt"/>
            </a:endParaRPr>
          </a:p>
          <a:p>
            <a:pPr lvl="0" algn="ctr">
              <a:spcBef>
                <a:spcPct val="0"/>
              </a:spcBef>
              <a:defRPr/>
            </a:pPr>
            <a:r>
              <a:rPr lang="en-US" sz="3200" b="1" dirty="0" smtClean="0">
                <a:solidFill>
                  <a:srgbClr val="003366"/>
                </a:solidFill>
                <a:latin typeface="Verdana"/>
                <a:cs typeface="Verdana"/>
              </a:rPr>
              <a:t>Connections to the CCSS Standards for Mathematical </a:t>
            </a:r>
            <a:r>
              <a:rPr lang="en-US" sz="3200" b="1" dirty="0">
                <a:solidFill>
                  <a:srgbClr val="003366"/>
                </a:solidFill>
                <a:latin typeface="Verdana"/>
                <a:cs typeface="Verdana"/>
              </a:rPr>
              <a:t>Practice </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020618" y="1457382"/>
            <a:ext cx="8255001" cy="4456023"/>
          </a:xfrm>
          <a:prstGeom prst="rect">
            <a:avLst/>
          </a:prstGeom>
        </p:spPr>
        <p:txBody>
          <a:bodyPr vert="horz" lIns="91440" tIns="45720" rIns="91440" bIns="45720" rtlCol="0">
            <a:noAutofit/>
          </a:bodyPr>
          <a:lstStyle/>
          <a:p>
            <a:pPr marL="685800" indent="-457200">
              <a:spcAft>
                <a:spcPts val="1000"/>
              </a:spcAft>
              <a:buFontTx/>
              <a:buAutoNum type="arabicPeriod"/>
              <a:defRPr/>
            </a:pPr>
            <a:r>
              <a:rPr lang="en-US" sz="2400" b="1" dirty="0">
                <a:solidFill>
                  <a:schemeClr val="tx2">
                    <a:lumMod val="75000"/>
                  </a:schemeClr>
                </a:solidFill>
                <a:latin typeface="Verdana"/>
                <a:cs typeface="Verdana"/>
              </a:rPr>
              <a:t>Make sense of problems and persevere in solving them.</a:t>
            </a:r>
          </a:p>
          <a:p>
            <a:pPr marL="685800" indent="-457200">
              <a:spcAft>
                <a:spcPts val="1000"/>
              </a:spcAft>
              <a:buFontTx/>
              <a:buAutoNum type="arabicPeriod"/>
              <a:defRPr/>
            </a:pPr>
            <a:r>
              <a:rPr lang="en-US" sz="2400" dirty="0">
                <a:solidFill>
                  <a:schemeClr val="tx2">
                    <a:lumMod val="75000"/>
                  </a:schemeClr>
                </a:solidFill>
                <a:latin typeface="Verdana"/>
                <a:cs typeface="Verdana"/>
              </a:rPr>
              <a:t>Reason abstractly and quantitatively.</a:t>
            </a:r>
          </a:p>
          <a:p>
            <a:pPr marL="685800" indent="-457200">
              <a:spcAft>
                <a:spcPts val="1000"/>
              </a:spcAft>
              <a:buFontTx/>
              <a:buAutoNum type="arabicPeriod"/>
              <a:defRPr/>
            </a:pPr>
            <a:r>
              <a:rPr lang="en-US" sz="2400" b="1" dirty="0">
                <a:solidFill>
                  <a:schemeClr val="tx2">
                    <a:lumMod val="75000"/>
                  </a:schemeClr>
                </a:solidFill>
                <a:latin typeface="Verdana"/>
                <a:cs typeface="Verdana"/>
              </a:rPr>
              <a:t>Construct viable arguments and critique </a:t>
            </a:r>
            <a:r>
              <a:rPr lang="en-US" sz="2400" b="1" dirty="0" smtClean="0">
                <a:solidFill>
                  <a:schemeClr val="tx2">
                    <a:lumMod val="75000"/>
                  </a:schemeClr>
                </a:solidFill>
                <a:latin typeface="Verdana"/>
                <a:cs typeface="Verdana"/>
              </a:rPr>
              <a:t>the reasoning </a:t>
            </a:r>
            <a:r>
              <a:rPr lang="en-US" sz="2400" b="1" dirty="0">
                <a:solidFill>
                  <a:schemeClr val="tx2">
                    <a:lumMod val="75000"/>
                  </a:schemeClr>
                </a:solidFill>
                <a:latin typeface="Verdana"/>
                <a:cs typeface="Verdana"/>
              </a:rPr>
              <a:t>of others.</a:t>
            </a:r>
          </a:p>
          <a:p>
            <a:pPr marL="685800" indent="-457200">
              <a:spcAft>
                <a:spcPts val="1000"/>
              </a:spcAft>
              <a:buFontTx/>
              <a:buAutoNum type="arabicPeriod"/>
              <a:defRPr/>
            </a:pPr>
            <a:r>
              <a:rPr lang="en-US" sz="2400" dirty="0">
                <a:solidFill>
                  <a:schemeClr val="tx2">
                    <a:lumMod val="75000"/>
                  </a:schemeClr>
                </a:solidFill>
                <a:latin typeface="Verdana"/>
                <a:cs typeface="Verdana"/>
              </a:rPr>
              <a:t>Model with mathematics.</a:t>
            </a:r>
          </a:p>
          <a:p>
            <a:pPr marL="685800" indent="-457200">
              <a:spcAft>
                <a:spcPts val="1000"/>
              </a:spcAft>
              <a:buFontTx/>
              <a:buAutoNum type="arabicPeriod"/>
              <a:defRPr/>
            </a:pPr>
            <a:r>
              <a:rPr lang="en-US" sz="2400" dirty="0">
                <a:solidFill>
                  <a:schemeClr val="tx2">
                    <a:lumMod val="75000"/>
                  </a:schemeClr>
                </a:solidFill>
                <a:latin typeface="Verdana"/>
                <a:cs typeface="Verdana"/>
              </a:rPr>
              <a:t>Use appropriate tools strategically.</a:t>
            </a:r>
          </a:p>
          <a:p>
            <a:pPr marL="685800" indent="-457200">
              <a:spcAft>
                <a:spcPts val="1000"/>
              </a:spcAft>
              <a:buFontTx/>
              <a:buAutoNum type="arabicPeriod"/>
              <a:defRPr/>
            </a:pPr>
            <a:r>
              <a:rPr lang="en-US" sz="2400" dirty="0">
                <a:solidFill>
                  <a:schemeClr val="tx2">
                    <a:lumMod val="75000"/>
                  </a:schemeClr>
                </a:solidFill>
                <a:latin typeface="Verdana"/>
                <a:cs typeface="Verdana"/>
              </a:rPr>
              <a:t>Attend to precision.</a:t>
            </a:r>
          </a:p>
          <a:p>
            <a:pPr marL="685800" indent="-457200">
              <a:spcAft>
                <a:spcPts val="1000"/>
              </a:spcAft>
              <a:buFontTx/>
              <a:buAutoNum type="arabicPeriod"/>
              <a:defRPr/>
            </a:pPr>
            <a:r>
              <a:rPr lang="en-US" sz="2400" dirty="0">
                <a:solidFill>
                  <a:schemeClr val="tx2">
                    <a:lumMod val="75000"/>
                  </a:schemeClr>
                </a:solidFill>
                <a:latin typeface="Verdana"/>
                <a:cs typeface="Verdana"/>
              </a:rPr>
              <a:t>Look for and make use of structure.</a:t>
            </a:r>
          </a:p>
          <a:p>
            <a:pPr marL="685800" indent="-457200">
              <a:buFontTx/>
              <a:buAutoNum type="arabicPeriod"/>
              <a:defRPr/>
            </a:pPr>
            <a:r>
              <a:rPr lang="en-US" sz="2400" dirty="0">
                <a:solidFill>
                  <a:schemeClr val="tx2">
                    <a:lumMod val="75000"/>
                  </a:schemeClr>
                </a:solidFill>
                <a:latin typeface="Verdana"/>
                <a:cs typeface="Verdana"/>
              </a:rPr>
              <a:t>Look for and express regularity in repeated reasoning.</a:t>
            </a:r>
          </a:p>
          <a:p>
            <a:endParaRPr lang="en-US" sz="24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0346"/>
            <a:ext cx="8255001" cy="811124"/>
          </a:xfrm>
          <a:prstGeom prst="rect">
            <a:avLst/>
          </a:prstGeom>
        </p:spPr>
        <p:txBody>
          <a:bodyPr vert="horz" lIns="91440" tIns="45720" rIns="91440" bIns="45720" rtlCol="0" anchor="ctr">
            <a:noAutofit/>
          </a:bodyPr>
          <a:lstStyle/>
          <a:p>
            <a:pPr lvl="0" algn="ctr">
              <a:spcBef>
                <a:spcPct val="0"/>
              </a:spcBef>
              <a:defRPr/>
            </a:pPr>
            <a:endParaRPr lang="en-US" sz="3200" b="1" i="1" dirty="0">
              <a:solidFill>
                <a:schemeClr val="tx2"/>
              </a:solidFill>
              <a:latin typeface="Verdana"/>
              <a:cs typeface="Verdana"/>
            </a:endParaRPr>
          </a:p>
          <a:p>
            <a:pPr algn="ctr">
              <a:spcBef>
                <a:spcPct val="0"/>
              </a:spcBef>
              <a:defRPr/>
            </a:pPr>
            <a:r>
              <a:rPr lang="en-US" sz="3200" b="1" dirty="0" smtClean="0">
                <a:solidFill>
                  <a:schemeClr val="tx2"/>
                </a:solidFill>
                <a:latin typeface="Verdana"/>
                <a:cs typeface="Verdana"/>
              </a:rPr>
              <a:t>The Playground Task </a:t>
            </a:r>
            <a:r>
              <a:rPr lang="en-US" sz="3200" b="1" dirty="0" smtClean="0">
                <a:solidFill>
                  <a:srgbClr val="003366"/>
                </a:solidFill>
                <a:latin typeface="Verdana"/>
                <a:ea typeface="Verdana" pitchFamily="34" charset="0"/>
                <a:cs typeface="Verdana"/>
              </a:rPr>
              <a:t>V2</a:t>
            </a:r>
            <a:endParaRPr lang="en-US" sz="3200" b="1" dirty="0" smtClean="0">
              <a:solidFill>
                <a:schemeClr val="tx2"/>
              </a:solidFill>
              <a:latin typeface="Verdana"/>
              <a:cs typeface="Verdana"/>
            </a:endParaRPr>
          </a:p>
          <a:p>
            <a:pPr lvl="0" algn="ctr">
              <a:spcBef>
                <a:spcPct val="0"/>
              </a:spcBef>
              <a:defRPr/>
            </a:pPr>
            <a:r>
              <a:rPr lang="en-US" sz="3200" b="1" dirty="0" smtClean="0">
                <a:solidFill>
                  <a:schemeClr val="tx2"/>
                </a:solidFill>
                <a:latin typeface="Verdana"/>
                <a:cs typeface="Verdana"/>
              </a:rPr>
              <a:t>The Context of Video Clip </a:t>
            </a: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169133" y="1268410"/>
            <a:ext cx="8076465" cy="4191000"/>
          </a:xfrm>
          <a:prstGeom prst="rect">
            <a:avLst/>
          </a:prstGeom>
        </p:spPr>
        <p:txBody>
          <a:bodyPr vert="horz" lIns="91440" tIns="45720" rIns="91440" bIns="45720" rtlCol="0">
            <a:noAutofit/>
          </a:bodyPr>
          <a:lstStyle/>
          <a:p>
            <a:pPr>
              <a:spcAft>
                <a:spcPts val="600"/>
              </a:spcAft>
            </a:pPr>
            <a:r>
              <a:rPr lang="en-US" sz="2400" dirty="0" smtClean="0">
                <a:solidFill>
                  <a:srgbClr val="003366"/>
                </a:solidFill>
                <a:latin typeface="Verdana"/>
                <a:cs typeface="Verdana"/>
              </a:rPr>
              <a:t>Prior to the lesson:</a:t>
            </a:r>
          </a:p>
          <a:p>
            <a:pPr marL="342900" indent="-342900">
              <a:spcAft>
                <a:spcPts val="600"/>
              </a:spcAft>
              <a:buFont typeface="Arial"/>
              <a:buChar char="•"/>
            </a:pPr>
            <a:r>
              <a:rPr lang="en-US" sz="2400" dirty="0" smtClean="0">
                <a:solidFill>
                  <a:srgbClr val="003366"/>
                </a:solidFill>
                <a:latin typeface="Verdana"/>
                <a:cs typeface="Verdana"/>
              </a:rPr>
              <a:t>Students have worked with midpoint, distance, perpendicularity and related angle and linear concepts.  </a:t>
            </a:r>
          </a:p>
          <a:p>
            <a:pPr marL="342900" indent="-342900">
              <a:spcAft>
                <a:spcPts val="600"/>
              </a:spcAft>
              <a:buFont typeface="Arial"/>
              <a:buChar char="•"/>
            </a:pPr>
            <a:r>
              <a:rPr lang="en-US" sz="2400" dirty="0" smtClean="0">
                <a:solidFill>
                  <a:srgbClr val="003366"/>
                </a:solidFill>
                <a:latin typeface="Verdana"/>
                <a:cs typeface="Verdana"/>
              </a:rPr>
              <a:t>Students have proved triangles congruent with SAS, SSS, ASA.</a:t>
            </a:r>
          </a:p>
          <a:p>
            <a:pPr marL="342900" indent="-342900">
              <a:lnSpc>
                <a:spcPct val="50000"/>
              </a:lnSpc>
              <a:spcAft>
                <a:spcPts val="600"/>
              </a:spcAft>
              <a:buFont typeface="Arial"/>
              <a:buChar char="•"/>
            </a:pPr>
            <a:endParaRPr lang="en-US" sz="2400" dirty="0">
              <a:solidFill>
                <a:srgbClr val="003366"/>
              </a:solidFill>
              <a:latin typeface="Verdana"/>
              <a:cs typeface="Verdana"/>
            </a:endParaRPr>
          </a:p>
          <a:p>
            <a:pPr>
              <a:spcAft>
                <a:spcPts val="600"/>
              </a:spcAft>
            </a:pPr>
            <a:r>
              <a:rPr lang="en-US" sz="2400" dirty="0" smtClean="0">
                <a:solidFill>
                  <a:srgbClr val="003366"/>
                </a:solidFill>
                <a:latin typeface="Verdana"/>
                <a:cs typeface="Verdana"/>
              </a:rPr>
              <a:t>Video Clip – Ms. Campbell is working with small groups of students, asking questions to ensure students are going to continue working on the task as well as to help the students focus on their thinking and to progress toward a solution.</a:t>
            </a:r>
          </a:p>
          <a:p>
            <a:pPr>
              <a:lnSpc>
                <a:spcPct val="110000"/>
              </a:lnSpc>
              <a:spcBef>
                <a:spcPct val="20000"/>
              </a:spcBef>
              <a:spcAft>
                <a:spcPct val="40000"/>
              </a:spcAft>
              <a:tabLst>
                <a:tab pos="338138" algn="l"/>
              </a:tabLst>
              <a:defRPr/>
            </a:pPr>
            <a:endParaRPr lang="en-US" sz="2400" b="1" dirty="0">
              <a:latin typeface="+mj-lt"/>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7461623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425448"/>
            <a:ext cx="8229600" cy="1143000"/>
          </a:xfrm>
        </p:spPr>
        <p:txBody>
          <a:bodyPr>
            <a:noAutofit/>
          </a:bodyPr>
          <a:lstStyle/>
          <a:p>
            <a:r>
              <a:rPr lang="en-US" sz="3200" b="1" dirty="0" smtClean="0">
                <a:solidFill>
                  <a:srgbClr val="003366"/>
                </a:solidFill>
                <a:latin typeface="Verdana"/>
                <a:cs typeface="Verdana"/>
              </a:rPr>
              <a:t>Lens for Watching the Video</a:t>
            </a:r>
            <a:br>
              <a:rPr lang="en-US" sz="3200" b="1" dirty="0" smtClean="0">
                <a:solidFill>
                  <a:srgbClr val="003366"/>
                </a:solidFill>
                <a:latin typeface="Verdana"/>
                <a:cs typeface="Verdana"/>
              </a:rPr>
            </a:br>
            <a:r>
              <a:rPr lang="en-US" sz="3200" b="1" dirty="0" smtClean="0">
                <a:solidFill>
                  <a:srgbClr val="003366"/>
                </a:solidFill>
                <a:latin typeface="Verdana"/>
                <a:cs typeface="Verdana"/>
              </a:rPr>
              <a:t>First Viewing</a:t>
            </a:r>
            <a:br>
              <a:rPr lang="en-US" sz="3200" b="1" dirty="0" smtClean="0">
                <a:solidFill>
                  <a:srgbClr val="003366"/>
                </a:solidFill>
                <a:latin typeface="Verdana"/>
                <a:cs typeface="Verdana"/>
              </a:rPr>
            </a:b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692358"/>
            <a:ext cx="8229600" cy="4525963"/>
          </a:xfrm>
        </p:spPr>
        <p:txBody>
          <a:bodyPr>
            <a:normAutofit fontScale="92500" lnSpcReduction="10000"/>
          </a:bodyPr>
          <a:lstStyle/>
          <a:p>
            <a:pPr marL="0" indent="0">
              <a:buNone/>
            </a:pPr>
            <a:r>
              <a:rPr lang="en-US" sz="2800" dirty="0" smtClean="0">
                <a:solidFill>
                  <a:srgbClr val="003366"/>
                </a:solidFill>
                <a:latin typeface="Verdana"/>
                <a:cs typeface="Verdana"/>
              </a:rPr>
              <a:t>As you watch the video, make note of what the teacher does to support student learning and engagement as they work on the task. </a:t>
            </a:r>
          </a:p>
          <a:p>
            <a:pPr marL="0" indent="0">
              <a:buNone/>
            </a:pPr>
            <a:endParaRPr lang="en-US" sz="2800" dirty="0">
              <a:solidFill>
                <a:srgbClr val="003366"/>
              </a:solidFill>
              <a:latin typeface="Verdana"/>
              <a:cs typeface="Verdana"/>
            </a:endParaRPr>
          </a:p>
          <a:p>
            <a:pPr marL="0" indent="0">
              <a:buNone/>
            </a:pPr>
            <a:r>
              <a:rPr lang="en-US" sz="2800" dirty="0" smtClean="0">
                <a:solidFill>
                  <a:srgbClr val="003366"/>
                </a:solidFill>
                <a:latin typeface="Verdana"/>
                <a:cs typeface="Verdana"/>
              </a:rPr>
              <a:t>In particular, identify any of the </a:t>
            </a:r>
            <a:r>
              <a:rPr lang="en-US" sz="2800" i="1" dirty="0" smtClean="0">
                <a:solidFill>
                  <a:srgbClr val="003366"/>
                </a:solidFill>
                <a:latin typeface="Verdana"/>
                <a:cs typeface="Verdana"/>
              </a:rPr>
              <a:t>Effective Mathematics Teaching Practices </a:t>
            </a:r>
            <a:r>
              <a:rPr lang="en-US" sz="2800" dirty="0" smtClean="0">
                <a:solidFill>
                  <a:srgbClr val="003366"/>
                </a:solidFill>
                <a:latin typeface="Verdana"/>
                <a:cs typeface="Verdana"/>
              </a:rPr>
              <a:t>that you notice Ms. Campbell is using.</a:t>
            </a:r>
          </a:p>
          <a:p>
            <a:pPr marL="0" indent="0">
              <a:buNone/>
            </a:pPr>
            <a:endParaRPr lang="en-US" sz="2800" dirty="0">
              <a:solidFill>
                <a:srgbClr val="003366"/>
              </a:solidFill>
              <a:latin typeface="Verdana"/>
              <a:cs typeface="Verdana"/>
            </a:endParaRPr>
          </a:p>
          <a:p>
            <a:pPr marL="0" indent="0">
              <a:buNone/>
            </a:pPr>
            <a:r>
              <a:rPr lang="en-US" sz="2800" i="1" dirty="0" smtClean="0">
                <a:solidFill>
                  <a:srgbClr val="003366"/>
                </a:solidFill>
                <a:latin typeface="Verdana"/>
                <a:cs typeface="Verdana"/>
              </a:rPr>
              <a:t>Be prepared to give examples and to cite line numbers from the transcript to support your claims.</a:t>
            </a:r>
            <a:endParaRPr lang="en-US" sz="2800" i="1" dirty="0">
              <a:solidFill>
                <a:srgbClr val="003366"/>
              </a:solidFill>
              <a:latin typeface="Verdana"/>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31472188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889122" y="1325743"/>
            <a:ext cx="8094185" cy="4585985"/>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200" dirty="0" smtClean="0">
                <a:solidFill>
                  <a:schemeClr val="tx2">
                    <a:lumMod val="75000"/>
                  </a:schemeClr>
                </a:solidFill>
                <a:latin typeface="Verdana"/>
                <a:cs typeface="Verdana"/>
              </a:rPr>
              <a:t>Establish mathematics </a:t>
            </a:r>
            <a:r>
              <a:rPr lang="en-US" sz="2200" b="1" dirty="0" smtClean="0">
                <a:solidFill>
                  <a:schemeClr val="tx2">
                    <a:lumMod val="75000"/>
                  </a:schemeClr>
                </a:solidFill>
                <a:latin typeface="Verdana"/>
                <a:cs typeface="Verdana"/>
              </a:rPr>
              <a:t>goals</a:t>
            </a:r>
            <a:r>
              <a:rPr lang="en-US" sz="2200" dirty="0" smtClean="0">
                <a:solidFill>
                  <a:schemeClr val="tx2">
                    <a:lumMod val="75000"/>
                  </a:schemeClr>
                </a:solidFill>
                <a:latin typeface="Verdana"/>
                <a:cs typeface="Verdana"/>
              </a:rPr>
              <a:t> to focus learning.</a:t>
            </a:r>
          </a:p>
          <a:p>
            <a:pPr marL="693738" lvl="0" indent="-579438">
              <a:spcAft>
                <a:spcPts val="600"/>
              </a:spcAft>
              <a:buFont typeface="+mj-lt"/>
              <a:buAutoNum type="arabicPeriod"/>
            </a:pPr>
            <a:r>
              <a:rPr lang="en-US" sz="2200" dirty="0" smtClean="0">
                <a:solidFill>
                  <a:schemeClr val="tx2">
                    <a:lumMod val="75000"/>
                  </a:schemeClr>
                </a:solidFill>
                <a:latin typeface="Verdana"/>
                <a:cs typeface="Verdana"/>
              </a:rPr>
              <a:t>Implement </a:t>
            </a:r>
            <a:r>
              <a:rPr lang="en-US" sz="2200" b="1" dirty="0" smtClean="0">
                <a:solidFill>
                  <a:schemeClr val="tx2">
                    <a:lumMod val="75000"/>
                  </a:schemeClr>
                </a:solidFill>
                <a:latin typeface="Verdana"/>
                <a:cs typeface="Verdana"/>
              </a:rPr>
              <a:t>tasks</a:t>
            </a:r>
            <a:r>
              <a:rPr lang="en-US" sz="2200" dirty="0" smtClean="0">
                <a:solidFill>
                  <a:schemeClr val="tx2">
                    <a:lumMod val="75000"/>
                  </a:schemeClr>
                </a:solidFill>
                <a:latin typeface="Verdana"/>
                <a:cs typeface="Verdana"/>
              </a:rPr>
              <a:t> that promote reasoning and problem solving. </a:t>
            </a:r>
          </a:p>
          <a:p>
            <a:pPr marL="693738" lvl="0" indent="-579438">
              <a:spcAft>
                <a:spcPts val="600"/>
              </a:spcAft>
              <a:buFont typeface="+mj-lt"/>
              <a:buAutoNum type="arabicPeriod"/>
            </a:pPr>
            <a:r>
              <a:rPr lang="en-US" sz="2200" dirty="0" smtClean="0">
                <a:solidFill>
                  <a:schemeClr val="tx2">
                    <a:lumMod val="75000"/>
                  </a:schemeClr>
                </a:solidFill>
                <a:latin typeface="Verdana"/>
                <a:cs typeface="Verdana"/>
              </a:rPr>
              <a:t>Use and connect mathematical </a:t>
            </a:r>
            <a:r>
              <a:rPr lang="en-US" sz="2200" b="1" dirty="0" smtClean="0">
                <a:solidFill>
                  <a:schemeClr val="tx2">
                    <a:lumMod val="75000"/>
                  </a:schemeClr>
                </a:solidFill>
                <a:latin typeface="Verdana"/>
                <a:cs typeface="Verdana"/>
              </a:rPr>
              <a:t>representations.</a:t>
            </a:r>
          </a:p>
          <a:p>
            <a:pPr marL="693738" lvl="0" indent="-579438">
              <a:spcAft>
                <a:spcPts val="600"/>
              </a:spcAft>
              <a:buFont typeface="+mj-lt"/>
              <a:buAutoNum type="arabicPeriod"/>
            </a:pPr>
            <a:r>
              <a:rPr lang="en-US" sz="2200" dirty="0" smtClean="0">
                <a:solidFill>
                  <a:schemeClr val="tx2">
                    <a:lumMod val="75000"/>
                  </a:schemeClr>
                </a:solidFill>
                <a:latin typeface="Verdana"/>
                <a:cs typeface="Verdana"/>
              </a:rPr>
              <a:t>Facilitate meaningful mathematical </a:t>
            </a:r>
            <a:r>
              <a:rPr lang="en-US" sz="2200" b="1" dirty="0" smtClean="0">
                <a:solidFill>
                  <a:schemeClr val="tx2">
                    <a:lumMod val="75000"/>
                  </a:schemeClr>
                </a:solidFill>
                <a:latin typeface="Verdana"/>
                <a:cs typeface="Verdana"/>
              </a:rPr>
              <a:t>discourse</a:t>
            </a:r>
            <a:r>
              <a:rPr lang="en-US" sz="2200" i="1" dirty="0" smtClean="0">
                <a:solidFill>
                  <a:schemeClr val="tx2">
                    <a:lumMod val="75000"/>
                  </a:schemeClr>
                </a:solidFill>
                <a:latin typeface="Verdana"/>
                <a:cs typeface="Verdana"/>
              </a:rPr>
              <a:t>. </a:t>
            </a:r>
          </a:p>
          <a:p>
            <a:pPr marL="693738" lvl="0" indent="-579438">
              <a:spcAft>
                <a:spcPts val="600"/>
              </a:spcAft>
              <a:buFont typeface="+mj-lt"/>
              <a:buAutoNum type="arabicPeriod"/>
            </a:pPr>
            <a:r>
              <a:rPr lang="en-US" sz="2200" b="1" dirty="0" smtClean="0">
                <a:solidFill>
                  <a:schemeClr val="accent4">
                    <a:lumMod val="75000"/>
                  </a:schemeClr>
                </a:solidFill>
                <a:latin typeface="Verdana"/>
                <a:cs typeface="Verdana"/>
              </a:rPr>
              <a:t>Pose purposeful questions.</a:t>
            </a:r>
          </a:p>
          <a:p>
            <a:pPr marL="693738" lvl="0" indent="-579438">
              <a:spcAft>
                <a:spcPts val="600"/>
              </a:spcAft>
              <a:buFont typeface="+mj-lt"/>
              <a:buAutoNum type="arabicPeriod"/>
            </a:pPr>
            <a:r>
              <a:rPr lang="en-US" sz="2200" dirty="0" smtClean="0">
                <a:solidFill>
                  <a:schemeClr val="tx2">
                    <a:lumMod val="75000"/>
                  </a:schemeClr>
                </a:solidFill>
                <a:latin typeface="Verdana"/>
                <a:cs typeface="Verdana"/>
              </a:rPr>
              <a:t>Build </a:t>
            </a:r>
            <a:r>
              <a:rPr lang="en-US" sz="2200" b="1" dirty="0" smtClean="0">
                <a:solidFill>
                  <a:schemeClr val="tx2">
                    <a:lumMod val="75000"/>
                  </a:schemeClr>
                </a:solidFill>
                <a:latin typeface="Verdana"/>
                <a:cs typeface="Verdana"/>
              </a:rPr>
              <a:t>procedural fluency </a:t>
            </a:r>
            <a:r>
              <a:rPr lang="en-US" sz="2200" dirty="0" smtClean="0">
                <a:solidFill>
                  <a:schemeClr val="tx2">
                    <a:lumMod val="75000"/>
                  </a:schemeClr>
                </a:solidFill>
                <a:latin typeface="Verdana"/>
                <a:cs typeface="Verdana"/>
              </a:rPr>
              <a:t>from conceptual understanding.</a:t>
            </a:r>
          </a:p>
          <a:p>
            <a:pPr marL="693738" lvl="0" indent="-579438">
              <a:spcAft>
                <a:spcPts val="600"/>
              </a:spcAft>
              <a:buFont typeface="+mj-lt"/>
              <a:buAutoNum type="arabicPeriod"/>
            </a:pPr>
            <a:r>
              <a:rPr lang="en-US" sz="2200" b="1" dirty="0" smtClean="0">
                <a:solidFill>
                  <a:srgbClr val="604A7B"/>
                </a:solidFill>
                <a:latin typeface="Verdana"/>
                <a:cs typeface="Verdana"/>
              </a:rPr>
              <a:t>Support productive struggle in learning mathematics. </a:t>
            </a:r>
          </a:p>
          <a:p>
            <a:pPr marL="693738" lvl="0" indent="-579438">
              <a:spcAft>
                <a:spcPts val="600"/>
              </a:spcAft>
              <a:buFont typeface="+mj-lt"/>
              <a:buAutoNum type="arabicPeriod"/>
            </a:pPr>
            <a:r>
              <a:rPr lang="en-US" sz="2200" b="1" dirty="0" smtClean="0">
                <a:solidFill>
                  <a:schemeClr val="tx2">
                    <a:lumMod val="75000"/>
                  </a:schemeClr>
                </a:solidFill>
                <a:latin typeface="Verdana"/>
                <a:cs typeface="Verdana"/>
              </a:rPr>
              <a:t>Elicit and use evidence </a:t>
            </a:r>
            <a:r>
              <a:rPr lang="en-US" sz="2200" dirty="0" smtClean="0">
                <a:solidFill>
                  <a:schemeClr val="tx2">
                    <a:lumMod val="75000"/>
                  </a:schemeClr>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1961962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Support Productive Struggle In Learning Mathematics:</a:t>
            </a:r>
          </a:p>
          <a:p>
            <a:pPr lvl="0" algn="ctr">
              <a:spcBef>
                <a:spcPct val="0"/>
              </a:spcBef>
              <a:defRPr/>
            </a:pPr>
            <a:r>
              <a:rPr lang="en-US" sz="2800" b="1" dirty="0" smtClean="0">
                <a:solidFill>
                  <a:schemeClr val="tx2"/>
                </a:solidFill>
                <a:latin typeface="Verdana"/>
                <a:ea typeface="Verdana" pitchFamily="34" charset="0"/>
                <a:cs typeface="Verdana"/>
              </a:rPr>
              <a:t>Teacher and Student Actions</a:t>
            </a: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10" name="Content Placeholder 9"/>
          <p:cNvSpPr>
            <a:spLocks noGrp="1"/>
          </p:cNvSpPr>
          <p:nvPr>
            <p:ph sz="half" idx="1"/>
          </p:nvPr>
        </p:nvSpPr>
        <p:spPr>
          <a:xfrm>
            <a:off x="888999" y="1471562"/>
            <a:ext cx="4038600" cy="5246147"/>
          </a:xfrm>
        </p:spPr>
        <p:txBody>
          <a:bodyPr>
            <a:noAutofit/>
          </a:bodyPr>
          <a:lstStyle/>
          <a:p>
            <a:pPr marL="0" indent="0">
              <a:buNone/>
            </a:pPr>
            <a:r>
              <a:rPr lang="en-US" sz="1800" b="1" u="sng" dirty="0" smtClean="0">
                <a:solidFill>
                  <a:schemeClr val="tx2"/>
                </a:solidFill>
              </a:rPr>
              <a:t>What are teachers doing?</a:t>
            </a:r>
            <a:endParaRPr lang="en-US" sz="1800" dirty="0" smtClean="0">
              <a:solidFill>
                <a:schemeClr val="tx2"/>
              </a:solidFill>
            </a:endParaRPr>
          </a:p>
          <a:p>
            <a:r>
              <a:rPr lang="en-US" sz="1800" dirty="0" smtClean="0">
                <a:solidFill>
                  <a:schemeClr val="tx2"/>
                </a:solidFill>
              </a:rPr>
              <a:t>Anticipating </a:t>
            </a:r>
            <a:r>
              <a:rPr lang="en-US" sz="1800" dirty="0">
                <a:solidFill>
                  <a:schemeClr val="tx2"/>
                </a:solidFill>
              </a:rPr>
              <a:t>what students might </a:t>
            </a:r>
            <a:r>
              <a:rPr lang="en-US" sz="1800" dirty="0" smtClean="0">
                <a:solidFill>
                  <a:schemeClr val="tx2"/>
                </a:solidFill>
              </a:rPr>
              <a:t>struggle with </a:t>
            </a:r>
            <a:r>
              <a:rPr lang="en-US" sz="1800" dirty="0">
                <a:solidFill>
                  <a:schemeClr val="tx2"/>
                </a:solidFill>
              </a:rPr>
              <a:t>during a lesson and being </a:t>
            </a:r>
            <a:r>
              <a:rPr lang="en-US" sz="1800" dirty="0" smtClean="0">
                <a:solidFill>
                  <a:schemeClr val="tx2"/>
                </a:solidFill>
              </a:rPr>
              <a:t>prepared to </a:t>
            </a:r>
            <a:r>
              <a:rPr lang="en-US" sz="1800" dirty="0">
                <a:solidFill>
                  <a:schemeClr val="tx2"/>
                </a:solidFill>
              </a:rPr>
              <a:t>support them productively through </a:t>
            </a:r>
            <a:r>
              <a:rPr lang="en-US" sz="1800" dirty="0" smtClean="0">
                <a:solidFill>
                  <a:schemeClr val="tx2"/>
                </a:solidFill>
              </a:rPr>
              <a:t>the struggle.</a:t>
            </a:r>
            <a:endParaRPr lang="en-US" sz="1800" dirty="0">
              <a:solidFill>
                <a:schemeClr val="tx2"/>
              </a:solidFill>
            </a:endParaRPr>
          </a:p>
          <a:p>
            <a:r>
              <a:rPr lang="en-US" sz="1800" dirty="0">
                <a:solidFill>
                  <a:schemeClr val="tx2"/>
                </a:solidFill>
              </a:rPr>
              <a:t>Giving students time to struggle </a:t>
            </a:r>
            <a:r>
              <a:rPr lang="en-US" sz="1800" dirty="0" smtClean="0">
                <a:solidFill>
                  <a:schemeClr val="tx2"/>
                </a:solidFill>
              </a:rPr>
              <a:t>with tasks</a:t>
            </a:r>
            <a:r>
              <a:rPr lang="en-US" sz="1800" dirty="0">
                <a:solidFill>
                  <a:schemeClr val="tx2"/>
                </a:solidFill>
              </a:rPr>
              <a:t>, and asking questions that </a:t>
            </a:r>
            <a:r>
              <a:rPr lang="en-US" sz="1800" dirty="0" smtClean="0">
                <a:solidFill>
                  <a:schemeClr val="tx2"/>
                </a:solidFill>
              </a:rPr>
              <a:t>scaffold students</a:t>
            </a:r>
            <a:r>
              <a:rPr lang="en-US" sz="1800" dirty="0">
                <a:solidFill>
                  <a:schemeClr val="tx2"/>
                </a:solidFill>
              </a:rPr>
              <a:t>’ thinking without stepping in </a:t>
            </a:r>
            <a:r>
              <a:rPr lang="en-US" sz="1800" dirty="0" smtClean="0">
                <a:solidFill>
                  <a:schemeClr val="tx2"/>
                </a:solidFill>
              </a:rPr>
              <a:t>to do </a:t>
            </a:r>
            <a:r>
              <a:rPr lang="en-US" sz="1800" dirty="0">
                <a:solidFill>
                  <a:schemeClr val="tx2"/>
                </a:solidFill>
              </a:rPr>
              <a:t>the work for them</a:t>
            </a:r>
            <a:r>
              <a:rPr lang="en-US" sz="1800" dirty="0" smtClean="0">
                <a:solidFill>
                  <a:schemeClr val="tx2"/>
                </a:solidFill>
              </a:rPr>
              <a:t>.</a:t>
            </a:r>
            <a:endParaRPr lang="en-US" sz="1800" dirty="0">
              <a:solidFill>
                <a:schemeClr val="tx2"/>
              </a:solidFill>
            </a:endParaRPr>
          </a:p>
          <a:p>
            <a:r>
              <a:rPr lang="en-US" sz="1800" dirty="0">
                <a:solidFill>
                  <a:schemeClr val="tx2"/>
                </a:solidFill>
              </a:rPr>
              <a:t>Helping students realize that </a:t>
            </a:r>
            <a:r>
              <a:rPr lang="en-US" sz="1800" dirty="0" smtClean="0">
                <a:solidFill>
                  <a:schemeClr val="tx2"/>
                </a:solidFill>
              </a:rPr>
              <a:t>confusion and </a:t>
            </a:r>
            <a:r>
              <a:rPr lang="en-US" sz="1800" dirty="0">
                <a:solidFill>
                  <a:schemeClr val="tx2"/>
                </a:solidFill>
              </a:rPr>
              <a:t>errors are a natural part of learning</a:t>
            </a:r>
            <a:r>
              <a:rPr lang="en-US" sz="1800" dirty="0" smtClean="0">
                <a:solidFill>
                  <a:schemeClr val="tx2"/>
                </a:solidFill>
              </a:rPr>
              <a:t>, by </a:t>
            </a:r>
            <a:r>
              <a:rPr lang="en-US" sz="1800" dirty="0">
                <a:solidFill>
                  <a:schemeClr val="tx2"/>
                </a:solidFill>
              </a:rPr>
              <a:t>facilitating discussions on mistakes</a:t>
            </a:r>
            <a:r>
              <a:rPr lang="en-US" sz="1800" dirty="0" smtClean="0">
                <a:solidFill>
                  <a:schemeClr val="tx2"/>
                </a:solidFill>
              </a:rPr>
              <a:t>, misconceptions</a:t>
            </a:r>
            <a:r>
              <a:rPr lang="en-US" sz="1800" dirty="0">
                <a:solidFill>
                  <a:schemeClr val="tx2"/>
                </a:solidFill>
              </a:rPr>
              <a:t>, and struggles</a:t>
            </a:r>
            <a:r>
              <a:rPr lang="en-US" sz="1800" dirty="0" smtClean="0">
                <a:solidFill>
                  <a:schemeClr val="tx2"/>
                </a:solidFill>
              </a:rPr>
              <a:t>.</a:t>
            </a:r>
            <a:endParaRPr lang="en-US" sz="1800" dirty="0">
              <a:solidFill>
                <a:schemeClr val="tx2"/>
              </a:solidFill>
            </a:endParaRPr>
          </a:p>
          <a:p>
            <a:r>
              <a:rPr lang="en-US" sz="1800" dirty="0">
                <a:solidFill>
                  <a:schemeClr val="tx2"/>
                </a:solidFill>
              </a:rPr>
              <a:t>Praising students for their efforts </a:t>
            </a:r>
            <a:r>
              <a:rPr lang="en-US" sz="1800" dirty="0" smtClean="0">
                <a:solidFill>
                  <a:schemeClr val="tx2"/>
                </a:solidFill>
              </a:rPr>
              <a:t>in making </a:t>
            </a:r>
            <a:r>
              <a:rPr lang="en-US" sz="1800" dirty="0">
                <a:solidFill>
                  <a:schemeClr val="tx2"/>
                </a:solidFill>
              </a:rPr>
              <a:t>sense of mathematical </a:t>
            </a:r>
            <a:r>
              <a:rPr lang="en-US" sz="1800" dirty="0" smtClean="0">
                <a:solidFill>
                  <a:schemeClr val="tx2"/>
                </a:solidFill>
              </a:rPr>
              <a:t>ideas and </a:t>
            </a:r>
            <a:r>
              <a:rPr lang="en-US" sz="1800" dirty="0">
                <a:solidFill>
                  <a:schemeClr val="tx2"/>
                </a:solidFill>
              </a:rPr>
              <a:t>perseverance in reasoning </a:t>
            </a:r>
            <a:r>
              <a:rPr lang="en-US" sz="1800" dirty="0" smtClean="0">
                <a:solidFill>
                  <a:schemeClr val="tx2"/>
                </a:solidFill>
              </a:rPr>
              <a:t>through problems</a:t>
            </a:r>
            <a:r>
              <a:rPr lang="en-US" sz="1800" dirty="0">
                <a:solidFill>
                  <a:schemeClr val="tx2"/>
                </a:solidFill>
              </a:rPr>
              <a:t>.</a:t>
            </a:r>
          </a:p>
        </p:txBody>
      </p:sp>
      <p:sp>
        <p:nvSpPr>
          <p:cNvPr id="12" name="Content Placeholder 11"/>
          <p:cNvSpPr>
            <a:spLocks noGrp="1"/>
          </p:cNvSpPr>
          <p:nvPr>
            <p:ph sz="half" idx="2"/>
          </p:nvPr>
        </p:nvSpPr>
        <p:spPr>
          <a:xfrm>
            <a:off x="4648200" y="1462509"/>
            <a:ext cx="4495800" cy="5257800"/>
          </a:xfrm>
        </p:spPr>
        <p:txBody>
          <a:bodyPr>
            <a:normAutofit/>
          </a:bodyPr>
          <a:lstStyle/>
          <a:p>
            <a:pPr marL="0" indent="0">
              <a:buNone/>
            </a:pPr>
            <a:r>
              <a:rPr lang="en-US" sz="1800" b="1" u="sng" dirty="0" smtClean="0">
                <a:solidFill>
                  <a:srgbClr val="1F497D"/>
                </a:solidFill>
              </a:rPr>
              <a:t>What are students doing?</a:t>
            </a:r>
            <a:endParaRPr lang="en-US" sz="1800" dirty="0">
              <a:solidFill>
                <a:srgbClr val="1F497D"/>
              </a:solidFill>
            </a:endParaRPr>
          </a:p>
          <a:p>
            <a:r>
              <a:rPr lang="en-US" sz="1800" dirty="0" smtClean="0">
                <a:solidFill>
                  <a:srgbClr val="1F497D"/>
                </a:solidFill>
              </a:rPr>
              <a:t>Struggling </a:t>
            </a:r>
            <a:r>
              <a:rPr lang="en-US" sz="1800" dirty="0">
                <a:solidFill>
                  <a:srgbClr val="1F497D"/>
                </a:solidFill>
              </a:rPr>
              <a:t>at times with </a:t>
            </a:r>
            <a:r>
              <a:rPr lang="en-US" sz="1800" dirty="0" smtClean="0">
                <a:solidFill>
                  <a:srgbClr val="1F497D"/>
                </a:solidFill>
              </a:rPr>
              <a:t>mathematics tasks </a:t>
            </a:r>
            <a:r>
              <a:rPr lang="en-US" sz="1800" dirty="0">
                <a:solidFill>
                  <a:srgbClr val="1F497D"/>
                </a:solidFill>
              </a:rPr>
              <a:t>but knowing that breakthroughs </a:t>
            </a:r>
            <a:r>
              <a:rPr lang="en-US" sz="1800" dirty="0" smtClean="0">
                <a:solidFill>
                  <a:srgbClr val="1F497D"/>
                </a:solidFill>
              </a:rPr>
              <a:t>often emerge </a:t>
            </a:r>
            <a:r>
              <a:rPr lang="en-US" sz="1800" dirty="0">
                <a:solidFill>
                  <a:srgbClr val="1F497D"/>
                </a:solidFill>
              </a:rPr>
              <a:t>from confusion and struggle</a:t>
            </a:r>
            <a:r>
              <a:rPr lang="en-US" sz="1800" dirty="0" smtClean="0">
                <a:solidFill>
                  <a:srgbClr val="1F497D"/>
                </a:solidFill>
              </a:rPr>
              <a:t>.</a:t>
            </a:r>
            <a:endParaRPr lang="en-US" sz="1800" dirty="0">
              <a:solidFill>
                <a:srgbClr val="1F497D"/>
              </a:solidFill>
            </a:endParaRPr>
          </a:p>
          <a:p>
            <a:r>
              <a:rPr lang="en-US" sz="1800" dirty="0">
                <a:solidFill>
                  <a:srgbClr val="1F497D"/>
                </a:solidFill>
              </a:rPr>
              <a:t>Asking questions that are related to </a:t>
            </a:r>
            <a:r>
              <a:rPr lang="en-US" sz="1800" dirty="0" smtClean="0">
                <a:solidFill>
                  <a:srgbClr val="1F497D"/>
                </a:solidFill>
              </a:rPr>
              <a:t>the sources </a:t>
            </a:r>
            <a:r>
              <a:rPr lang="en-US" sz="1800" dirty="0">
                <a:solidFill>
                  <a:srgbClr val="1F497D"/>
                </a:solidFill>
              </a:rPr>
              <a:t>of their struggles and will </a:t>
            </a:r>
            <a:r>
              <a:rPr lang="en-US" sz="1800" dirty="0" smtClean="0">
                <a:solidFill>
                  <a:srgbClr val="1F497D"/>
                </a:solidFill>
              </a:rPr>
              <a:t>help them </a:t>
            </a:r>
            <a:r>
              <a:rPr lang="en-US" sz="1800" dirty="0">
                <a:solidFill>
                  <a:srgbClr val="1F497D"/>
                </a:solidFill>
              </a:rPr>
              <a:t>make progress in </a:t>
            </a:r>
            <a:r>
              <a:rPr lang="en-US" sz="1800" dirty="0" smtClean="0">
                <a:solidFill>
                  <a:srgbClr val="1F497D"/>
                </a:solidFill>
              </a:rPr>
              <a:t>understanding and </a:t>
            </a:r>
            <a:r>
              <a:rPr lang="en-US" sz="1800" dirty="0">
                <a:solidFill>
                  <a:srgbClr val="1F497D"/>
                </a:solidFill>
              </a:rPr>
              <a:t>solving tasks</a:t>
            </a:r>
            <a:r>
              <a:rPr lang="en-US" sz="1800" dirty="0" smtClean="0">
                <a:solidFill>
                  <a:srgbClr val="1F497D"/>
                </a:solidFill>
              </a:rPr>
              <a:t>.</a:t>
            </a:r>
            <a:endParaRPr lang="en-US" sz="1800" dirty="0">
              <a:solidFill>
                <a:srgbClr val="1F497D"/>
              </a:solidFill>
            </a:endParaRPr>
          </a:p>
          <a:p>
            <a:r>
              <a:rPr lang="en-US" sz="1800" dirty="0">
                <a:solidFill>
                  <a:srgbClr val="1F497D"/>
                </a:solidFill>
              </a:rPr>
              <a:t>Persevering in solving problems </a:t>
            </a:r>
            <a:r>
              <a:rPr lang="en-US" sz="1800" dirty="0" smtClean="0">
                <a:solidFill>
                  <a:srgbClr val="1F497D"/>
                </a:solidFill>
              </a:rPr>
              <a:t>and realizing </a:t>
            </a:r>
            <a:r>
              <a:rPr lang="en-US" sz="1800" dirty="0">
                <a:solidFill>
                  <a:srgbClr val="1F497D"/>
                </a:solidFill>
              </a:rPr>
              <a:t>that is acceptable to say, “I </a:t>
            </a:r>
            <a:r>
              <a:rPr lang="en-US" sz="1800" dirty="0" smtClean="0">
                <a:solidFill>
                  <a:srgbClr val="1F497D"/>
                </a:solidFill>
              </a:rPr>
              <a:t>don’t know </a:t>
            </a:r>
            <a:r>
              <a:rPr lang="en-US" sz="1800" dirty="0">
                <a:solidFill>
                  <a:srgbClr val="1F497D"/>
                </a:solidFill>
              </a:rPr>
              <a:t>how to proceed here,” but it is </a:t>
            </a:r>
            <a:r>
              <a:rPr lang="en-US" sz="1800" dirty="0" smtClean="0">
                <a:solidFill>
                  <a:srgbClr val="1F497D"/>
                </a:solidFill>
              </a:rPr>
              <a:t>not acceptable </a:t>
            </a:r>
            <a:r>
              <a:rPr lang="en-US" sz="1800" dirty="0">
                <a:solidFill>
                  <a:srgbClr val="1F497D"/>
                </a:solidFill>
              </a:rPr>
              <a:t>to give up</a:t>
            </a:r>
            <a:r>
              <a:rPr lang="en-US" sz="1800" dirty="0" smtClean="0">
                <a:solidFill>
                  <a:srgbClr val="1F497D"/>
                </a:solidFill>
              </a:rPr>
              <a:t>.</a:t>
            </a:r>
            <a:endParaRPr lang="en-US" sz="1800" dirty="0">
              <a:solidFill>
                <a:srgbClr val="1F497D"/>
              </a:solidFill>
            </a:endParaRPr>
          </a:p>
          <a:p>
            <a:r>
              <a:rPr lang="en-US" sz="1800" dirty="0">
                <a:solidFill>
                  <a:srgbClr val="1F497D"/>
                </a:solidFill>
              </a:rPr>
              <a:t>Helping one another without telling </a:t>
            </a:r>
            <a:r>
              <a:rPr lang="en-US" sz="1800" dirty="0" smtClean="0">
                <a:solidFill>
                  <a:srgbClr val="1F497D"/>
                </a:solidFill>
              </a:rPr>
              <a:t>their classmates </a:t>
            </a:r>
            <a:r>
              <a:rPr lang="en-US" sz="1800" dirty="0">
                <a:solidFill>
                  <a:srgbClr val="1F497D"/>
                </a:solidFill>
              </a:rPr>
              <a:t>what the answer is or how </a:t>
            </a:r>
            <a:r>
              <a:rPr lang="en-US" sz="1800" dirty="0" smtClean="0">
                <a:solidFill>
                  <a:srgbClr val="1F497D"/>
                </a:solidFill>
              </a:rPr>
              <a:t>to solve </a:t>
            </a:r>
            <a:r>
              <a:rPr lang="en-US" sz="1800" dirty="0">
                <a:solidFill>
                  <a:srgbClr val="1F497D"/>
                </a:solidFill>
              </a:rPr>
              <a:t>the problem.</a:t>
            </a:r>
          </a:p>
        </p:txBody>
      </p:sp>
    </p:spTree>
    <p:extLst>
      <p:ext uri="{BB962C8B-B14F-4D97-AF65-F5344CB8AC3E}">
        <p14:creationId xmlns:p14="http://schemas.microsoft.com/office/powerpoint/2010/main" val="415481487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386497" cy="1104900"/>
          </a:xfrm>
          <a:prstGeom prst="rect">
            <a:avLst/>
          </a:prstGeom>
        </p:spPr>
        <p:txBody>
          <a:bodyPr vert="horz" lIns="91440" tIns="45720" rIns="91440" bIns="45720" rtlCol="0" anchor="ctr">
            <a:noAutofit/>
          </a:bodyPr>
          <a:lstStyle/>
          <a:p>
            <a:pPr lvl="0" algn="ctr">
              <a:spcBef>
                <a:spcPct val="0"/>
              </a:spcBef>
              <a:defRPr/>
            </a:pPr>
            <a:r>
              <a:rPr lang="en-US" sz="3600" b="1" dirty="0" smtClean="0">
                <a:solidFill>
                  <a:srgbClr val="003366"/>
                </a:solidFill>
                <a:latin typeface="+mj-lt"/>
                <a:ea typeface="Verdana" pitchFamily="34" charset="0"/>
                <a:cs typeface="Verdana"/>
              </a:rPr>
              <a:t>Pose Purposeful Questions</a:t>
            </a:r>
          </a:p>
          <a:p>
            <a:pPr lvl="0" algn="ctr">
              <a:spcBef>
                <a:spcPct val="0"/>
              </a:spcBef>
              <a:defRPr/>
            </a:pPr>
            <a:endParaRPr lang="en-US" sz="3600" b="1" dirty="0" smtClean="0">
              <a:solidFill>
                <a:srgbClr val="003366"/>
              </a:solidFill>
              <a:latin typeface="+mj-lt"/>
              <a:ea typeface="Verdana" pitchFamily="34" charset="0"/>
              <a:cs typeface="Verdana"/>
            </a:endParaRPr>
          </a:p>
        </p:txBody>
      </p:sp>
      <p:sp>
        <p:nvSpPr>
          <p:cNvPr id="6" name="Rectangle 3"/>
          <p:cNvSpPr txBox="1">
            <a:spLocks noChangeArrowheads="1"/>
          </p:cNvSpPr>
          <p:nvPr/>
        </p:nvSpPr>
        <p:spPr>
          <a:xfrm>
            <a:off x="1275575" y="1054100"/>
            <a:ext cx="7868425" cy="4565528"/>
          </a:xfrm>
          <a:prstGeom prst="rect">
            <a:avLst/>
          </a:prstGeom>
        </p:spPr>
        <p:txBody>
          <a:bodyPr vert="horz" lIns="91440" tIns="45720" rIns="91440" bIns="45720" rtlCol="0">
            <a:noAutofit/>
          </a:bodyPr>
          <a:lstStyle/>
          <a:p>
            <a:pPr marL="114300" indent="-114300">
              <a:spcBef>
                <a:spcPts val="600"/>
              </a:spcBef>
              <a:buNone/>
            </a:pPr>
            <a:r>
              <a:rPr lang="en-US" sz="2300" dirty="0">
                <a:solidFill>
                  <a:srgbClr val="1F497D"/>
                </a:solidFill>
                <a:latin typeface="Verdana"/>
                <a:cs typeface="Verdana"/>
              </a:rPr>
              <a:t>Effective Questions should:</a:t>
            </a:r>
          </a:p>
          <a:p>
            <a:pPr marL="457200" indent="-457200">
              <a:spcBef>
                <a:spcPts val="600"/>
              </a:spcBef>
              <a:buFont typeface="Arial"/>
              <a:buChar char="•"/>
            </a:pPr>
            <a:r>
              <a:rPr lang="en-US" sz="2300" dirty="0">
                <a:solidFill>
                  <a:srgbClr val="1F497D"/>
                </a:solidFill>
                <a:latin typeface="Verdana"/>
                <a:cs typeface="Verdana"/>
              </a:rPr>
              <a:t>Reveal students’ current understandings; </a:t>
            </a:r>
          </a:p>
          <a:p>
            <a:pPr marL="457200" indent="-457200">
              <a:spcBef>
                <a:spcPts val="600"/>
              </a:spcBef>
              <a:buFont typeface="Arial"/>
              <a:buChar char="•"/>
            </a:pPr>
            <a:r>
              <a:rPr lang="en-US" sz="2300" dirty="0">
                <a:solidFill>
                  <a:srgbClr val="1F497D"/>
                </a:solidFill>
                <a:latin typeface="Verdana"/>
                <a:cs typeface="Verdana"/>
              </a:rPr>
              <a:t>Encourage students to explain, elaborate, or clarify their thinking; and</a:t>
            </a:r>
          </a:p>
          <a:p>
            <a:pPr marL="457200" indent="-457200">
              <a:spcBef>
                <a:spcPts val="600"/>
              </a:spcBef>
              <a:buFont typeface="Arial"/>
              <a:buChar char="•"/>
            </a:pPr>
            <a:r>
              <a:rPr lang="en-US" sz="2300" dirty="0">
                <a:solidFill>
                  <a:srgbClr val="1F497D"/>
                </a:solidFill>
                <a:latin typeface="Verdana"/>
                <a:cs typeface="Verdana"/>
              </a:rPr>
              <a:t>Make the mathematics more visible and accessible for student examination and discussion.</a:t>
            </a:r>
            <a:endParaRPr lang="en-US" sz="2300" b="1" i="1" dirty="0">
              <a:solidFill>
                <a:schemeClr val="accent1">
                  <a:lumMod val="75000"/>
                </a:schemeClr>
              </a:solidFill>
              <a:latin typeface="Verdana"/>
              <a:ea typeface="ＭＳ Ｐゴシック" charset="0"/>
              <a:cs typeface="Verdana"/>
            </a:endParaRPr>
          </a:p>
          <a:p>
            <a:pPr>
              <a:lnSpc>
                <a:spcPct val="70000"/>
              </a:lnSpc>
            </a:pPr>
            <a:endParaRPr lang="en-US" sz="2300" i="1" dirty="0">
              <a:solidFill>
                <a:srgbClr val="8064A2"/>
              </a:solidFill>
              <a:latin typeface="Verdana"/>
              <a:ea typeface="ＭＳ Ｐゴシック" charset="0"/>
              <a:cs typeface="Verdana"/>
            </a:endParaRPr>
          </a:p>
          <a:p>
            <a:r>
              <a:rPr lang="en-US" sz="2000" b="1" i="1" dirty="0">
                <a:solidFill>
                  <a:schemeClr val="accent4">
                    <a:lumMod val="75000"/>
                  </a:schemeClr>
                </a:solidFill>
                <a:latin typeface="Verdana"/>
                <a:ea typeface="ＭＳ Ｐゴシック" charset="0"/>
                <a:cs typeface="Verdana"/>
              </a:rPr>
              <a:t>Teachers</a:t>
            </a:r>
            <a:r>
              <a:rPr lang="ja-JP" altLang="en-US" sz="2000" b="1" i="1" dirty="0">
                <a:solidFill>
                  <a:schemeClr val="accent4">
                    <a:lumMod val="75000"/>
                  </a:schemeClr>
                </a:solidFill>
                <a:latin typeface="Verdana"/>
                <a:ea typeface="ＭＳ Ｐゴシック" charset="0"/>
                <a:cs typeface="Verdana"/>
              </a:rPr>
              <a:t>’</a:t>
            </a:r>
            <a:r>
              <a:rPr lang="en-US" altLang="ja-JP" sz="2000" b="1" i="1" dirty="0">
                <a:solidFill>
                  <a:schemeClr val="accent4">
                    <a:lumMod val="75000"/>
                  </a:schemeClr>
                </a:solidFill>
                <a:latin typeface="Verdana"/>
                <a:ea typeface="ＭＳ Ｐゴシック" charset="0"/>
                <a:cs typeface="Verdana"/>
              </a:rPr>
              <a:t> questions are crucial </a:t>
            </a:r>
            <a:r>
              <a:rPr lang="en-US" altLang="ja-JP" sz="2000" i="1" dirty="0">
                <a:solidFill>
                  <a:schemeClr val="accent4">
                    <a:lumMod val="75000"/>
                  </a:schemeClr>
                </a:solidFill>
                <a:latin typeface="Verdana"/>
                <a:ea typeface="ＭＳ Ｐゴシック" charset="0"/>
                <a:cs typeface="Verdana"/>
              </a:rPr>
              <a:t>in helping students make connections and learn important mathematics and science concepts. Teachers need to know how students typically think about particular concepts, how to determine what a particular student or group of students thinks about those ideas, and how to help students deepen their understanding. </a:t>
            </a:r>
            <a:r>
              <a:rPr lang="en-US" sz="1600" dirty="0">
                <a:solidFill>
                  <a:srgbClr val="604A7B"/>
                </a:solidFill>
                <a:latin typeface="Verdana"/>
                <a:ea typeface="ＭＳ Ｐゴシック" charset="0"/>
                <a:cs typeface="Verdana"/>
              </a:rPr>
              <a:t>(Weiss and </a:t>
            </a:r>
            <a:r>
              <a:rPr lang="en-US" sz="1600" dirty="0" smtClean="0">
                <a:solidFill>
                  <a:srgbClr val="604A7B"/>
                </a:solidFill>
                <a:latin typeface="Verdana"/>
                <a:ea typeface="ＭＳ Ｐゴシック" charset="0"/>
                <a:cs typeface="Verdana"/>
              </a:rPr>
              <a:t>Pasley, </a:t>
            </a:r>
            <a:r>
              <a:rPr lang="en-US" sz="1600" dirty="0">
                <a:solidFill>
                  <a:srgbClr val="604A7B"/>
                </a:solidFill>
                <a:latin typeface="Verdana"/>
                <a:ea typeface="ＭＳ Ｐゴシック" charset="0"/>
                <a:cs typeface="Verdana"/>
              </a:rPr>
              <a:t>2004)</a:t>
            </a:r>
            <a:endParaRPr lang="en-US" sz="1600" i="1" dirty="0">
              <a:solidFill>
                <a:srgbClr val="604A7B"/>
              </a:solidFill>
              <a:latin typeface="Verdana"/>
              <a:ea typeface="ＭＳ Ｐゴシック" charset="0"/>
              <a:cs typeface="Verdana"/>
            </a:endParaRPr>
          </a:p>
          <a:p>
            <a:endParaRPr lang="en-US" altLang="ja-JP" sz="2000" i="1" dirty="0">
              <a:solidFill>
                <a:schemeClr val="accent4">
                  <a:lumMod val="75000"/>
                </a:schemeClr>
              </a:solidFill>
              <a:latin typeface="Verdana"/>
              <a:ea typeface="ＭＳ Ｐゴシック" charset="0"/>
              <a:cs typeface="Verdana"/>
            </a:endParaRPr>
          </a:p>
          <a:p>
            <a:endParaRPr lang="en-US" sz="23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Tree>
    <p:extLst>
      <p:ext uri="{BB962C8B-B14F-4D97-AF65-F5344CB8AC3E}">
        <p14:creationId xmlns:p14="http://schemas.microsoft.com/office/powerpoint/2010/main" val="11065812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311855"/>
            <a:ext cx="8229600" cy="1143000"/>
          </a:xfrm>
        </p:spPr>
        <p:txBody>
          <a:bodyPr>
            <a:noAutofit/>
          </a:bodyPr>
          <a:lstStyle/>
          <a:p>
            <a:r>
              <a:rPr lang="en-US" sz="3200" b="1" dirty="0">
                <a:solidFill>
                  <a:srgbClr val="003366"/>
                </a:solidFill>
                <a:latin typeface="Verdana"/>
                <a:cs typeface="Verdana"/>
              </a:rPr>
              <a:t>Lens for Watching the Video</a:t>
            </a:r>
            <a:br>
              <a:rPr lang="en-US" sz="3200" b="1" dirty="0">
                <a:solidFill>
                  <a:srgbClr val="003366"/>
                </a:solidFill>
                <a:latin typeface="Verdana"/>
                <a:cs typeface="Verdana"/>
              </a:rPr>
            </a:br>
            <a:r>
              <a:rPr lang="en-US" sz="3200" b="1" dirty="0" smtClean="0">
                <a:solidFill>
                  <a:srgbClr val="003366"/>
                </a:solidFill>
                <a:latin typeface="Verdana"/>
                <a:cs typeface="Verdana"/>
              </a:rPr>
              <a:t>Second Viewing</a:t>
            </a:r>
            <a:r>
              <a:rPr lang="en-US" sz="3200" b="1" dirty="0">
                <a:solidFill>
                  <a:srgbClr val="003366"/>
                </a:solidFill>
                <a:latin typeface="Verdana"/>
                <a:cs typeface="Verdana"/>
              </a:rPr>
              <a:t/>
            </a:r>
            <a:br>
              <a:rPr lang="en-US" sz="3200" b="1" dirty="0">
                <a:solidFill>
                  <a:srgbClr val="003366"/>
                </a:solidFill>
                <a:latin typeface="Verdana"/>
                <a:cs typeface="Verdana"/>
              </a:rPr>
            </a:b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2207418"/>
            <a:ext cx="8229600" cy="4525963"/>
          </a:xfrm>
        </p:spPr>
        <p:txBody>
          <a:bodyPr>
            <a:normAutofit/>
          </a:bodyPr>
          <a:lstStyle/>
          <a:p>
            <a:pPr marL="0" indent="0">
              <a:buNone/>
            </a:pPr>
            <a:r>
              <a:rPr lang="en-US" sz="2400" dirty="0">
                <a:solidFill>
                  <a:srgbClr val="003366"/>
                </a:solidFill>
                <a:latin typeface="Verdana"/>
                <a:cs typeface="Verdana"/>
              </a:rPr>
              <a:t>As you watch the </a:t>
            </a:r>
            <a:r>
              <a:rPr lang="en-US" sz="2400" dirty="0" smtClean="0">
                <a:solidFill>
                  <a:srgbClr val="003366"/>
                </a:solidFill>
                <a:latin typeface="Verdana"/>
                <a:cs typeface="Verdana"/>
              </a:rPr>
              <a:t>video </a:t>
            </a:r>
            <a:r>
              <a:rPr lang="en-US" sz="2400" dirty="0" smtClean="0">
                <a:solidFill>
                  <a:srgbClr val="003366"/>
                </a:solidFill>
                <a:latin typeface="Verdana"/>
                <a:cs typeface="Verdana"/>
              </a:rPr>
              <a:t>the second time</a:t>
            </a:r>
            <a:r>
              <a:rPr lang="en-US" sz="2400" dirty="0" smtClean="0">
                <a:solidFill>
                  <a:srgbClr val="003366"/>
                </a:solidFill>
                <a:latin typeface="Verdana"/>
                <a:cs typeface="Verdana"/>
              </a:rPr>
              <a:t>, pay </a:t>
            </a:r>
            <a:r>
              <a:rPr lang="en-US" sz="2400" dirty="0">
                <a:solidFill>
                  <a:srgbClr val="003366"/>
                </a:solidFill>
                <a:latin typeface="Verdana"/>
                <a:cs typeface="Verdana"/>
              </a:rPr>
              <a:t>attention</a:t>
            </a:r>
            <a:r>
              <a:rPr lang="en-US" sz="2400" dirty="0" smtClean="0">
                <a:solidFill>
                  <a:srgbClr val="003366"/>
                </a:solidFill>
                <a:latin typeface="Verdana"/>
                <a:cs typeface="Verdana"/>
              </a:rPr>
              <a:t> how the teacher supports students in their </a:t>
            </a:r>
            <a:r>
              <a:rPr lang="en-US" sz="2400" dirty="0" smtClean="0">
                <a:solidFill>
                  <a:srgbClr val="003366"/>
                </a:solidFill>
                <a:latin typeface="Verdana"/>
                <a:cs typeface="Verdana"/>
              </a:rPr>
              <a:t>work and the questions that the teacher asks. </a:t>
            </a:r>
          </a:p>
          <a:p>
            <a:pPr marL="0" indent="0">
              <a:buNone/>
            </a:pPr>
            <a:endParaRPr lang="en-US" sz="2400" dirty="0">
              <a:solidFill>
                <a:srgbClr val="003366"/>
              </a:solidFill>
              <a:latin typeface="Verdana"/>
              <a:cs typeface="Verdana"/>
            </a:endParaRPr>
          </a:p>
          <a:p>
            <a:pPr marL="0" indent="0">
              <a:buNone/>
            </a:pPr>
            <a:r>
              <a:rPr lang="en-US" sz="2400" dirty="0" smtClean="0">
                <a:solidFill>
                  <a:srgbClr val="003366"/>
                </a:solidFill>
                <a:latin typeface="Verdana"/>
                <a:cs typeface="Verdana"/>
              </a:rPr>
              <a:t>The viewing prompts on your handout provide specific questions to consider.</a:t>
            </a:r>
            <a:endParaRPr lang="en-US" sz="2400" dirty="0" smtClean="0">
              <a:solidFill>
                <a:srgbClr val="003366"/>
              </a:solidFill>
              <a:latin typeface="Verdana"/>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a:solidFill>
                <a:srgbClr val="003366"/>
              </a:solidFill>
              <a:latin typeface="Verdana"/>
              <a:ea typeface="ＭＳ Ｐゴシック" charset="0"/>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4879381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311855"/>
            <a:ext cx="8229600" cy="1143000"/>
          </a:xfrm>
        </p:spPr>
        <p:txBody>
          <a:bodyPr>
            <a:noAutofit/>
          </a:bodyPr>
          <a:lstStyle/>
          <a:p>
            <a:r>
              <a:rPr lang="en-US" sz="3200" b="1" dirty="0">
                <a:solidFill>
                  <a:srgbClr val="003366"/>
                </a:solidFill>
                <a:latin typeface="Verdana"/>
                <a:cs typeface="Verdana"/>
              </a:rPr>
              <a:t>Lens for Watching the Video</a:t>
            </a:r>
            <a:br>
              <a:rPr lang="en-US" sz="3200" b="1" dirty="0">
                <a:solidFill>
                  <a:srgbClr val="003366"/>
                </a:solidFill>
                <a:latin typeface="Verdana"/>
                <a:cs typeface="Verdana"/>
              </a:rPr>
            </a:br>
            <a:r>
              <a:rPr lang="en-US" sz="3200" b="1" dirty="0" smtClean="0">
                <a:solidFill>
                  <a:srgbClr val="003366"/>
                </a:solidFill>
                <a:latin typeface="Verdana"/>
                <a:cs typeface="Verdana"/>
              </a:rPr>
              <a:t>Second Viewing</a:t>
            </a:r>
            <a:r>
              <a:rPr lang="en-US" sz="3200" b="1" dirty="0">
                <a:solidFill>
                  <a:srgbClr val="003366"/>
                </a:solidFill>
                <a:latin typeface="Verdana"/>
                <a:cs typeface="Verdana"/>
              </a:rPr>
              <a:t/>
            </a:r>
            <a:br>
              <a:rPr lang="en-US" sz="3200" b="1" dirty="0">
                <a:solidFill>
                  <a:srgbClr val="003366"/>
                </a:solidFill>
                <a:latin typeface="Verdana"/>
                <a:cs typeface="Verdana"/>
              </a:rPr>
            </a:b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547018"/>
            <a:ext cx="8229600" cy="4525963"/>
          </a:xfrm>
        </p:spPr>
        <p:txBody>
          <a:bodyPr>
            <a:normAutofit fontScale="92500" lnSpcReduction="10000"/>
          </a:bodyPr>
          <a:lstStyle/>
          <a:p>
            <a:pPr marL="0" indent="0">
              <a:buNone/>
            </a:pPr>
            <a:r>
              <a:rPr lang="en-US" sz="2600" dirty="0">
                <a:solidFill>
                  <a:srgbClr val="003366"/>
                </a:solidFill>
                <a:latin typeface="Verdana"/>
                <a:cs typeface="Verdana"/>
              </a:rPr>
              <a:t>As you watch the </a:t>
            </a:r>
            <a:r>
              <a:rPr lang="en-US" sz="2600" dirty="0" smtClean="0">
                <a:solidFill>
                  <a:srgbClr val="003366"/>
                </a:solidFill>
                <a:latin typeface="Verdana"/>
                <a:cs typeface="Verdana"/>
              </a:rPr>
              <a:t>video </a:t>
            </a:r>
            <a:r>
              <a:rPr lang="en-US" sz="2600" dirty="0" smtClean="0">
                <a:solidFill>
                  <a:srgbClr val="003366"/>
                </a:solidFill>
                <a:latin typeface="Verdana"/>
                <a:cs typeface="Verdana"/>
              </a:rPr>
              <a:t>the second time</a:t>
            </a:r>
            <a:r>
              <a:rPr lang="en-US" sz="2600" dirty="0" smtClean="0">
                <a:solidFill>
                  <a:srgbClr val="003366"/>
                </a:solidFill>
                <a:latin typeface="Verdana"/>
                <a:cs typeface="Verdana"/>
              </a:rPr>
              <a:t>, pay </a:t>
            </a:r>
            <a:r>
              <a:rPr lang="en-US" sz="2600" dirty="0">
                <a:solidFill>
                  <a:srgbClr val="003366"/>
                </a:solidFill>
                <a:latin typeface="Verdana"/>
                <a:cs typeface="Verdana"/>
              </a:rPr>
              <a:t>attention</a:t>
            </a:r>
            <a:r>
              <a:rPr lang="en-US" sz="2600" dirty="0" smtClean="0">
                <a:solidFill>
                  <a:srgbClr val="003366"/>
                </a:solidFill>
                <a:latin typeface="Verdana"/>
                <a:cs typeface="Verdana"/>
              </a:rPr>
              <a:t> how the teacher supports students in their work. Specifically:</a:t>
            </a:r>
          </a:p>
          <a:p>
            <a:pPr marL="0" indent="0">
              <a:buNone/>
            </a:pPr>
            <a:r>
              <a:rPr lang="en-US" sz="2600" dirty="0">
                <a:solidFill>
                  <a:srgbClr val="003366"/>
                </a:solidFill>
                <a:latin typeface="Verdana"/>
                <a:cs typeface="Verdana"/>
              </a:rPr>
              <a:t> </a:t>
            </a:r>
          </a:p>
          <a:p>
            <a:pPr lvl="0"/>
            <a:r>
              <a:rPr lang="en-US" sz="2600" dirty="0">
                <a:solidFill>
                  <a:srgbClr val="003366"/>
                </a:solidFill>
                <a:latin typeface="Verdana"/>
                <a:cs typeface="Verdana"/>
              </a:rPr>
              <a:t>How does the teacher intervene when incorrect or incomplete strategies are used?</a:t>
            </a:r>
          </a:p>
          <a:p>
            <a:r>
              <a:rPr lang="en-US" sz="2600" dirty="0">
                <a:solidFill>
                  <a:srgbClr val="003366"/>
                </a:solidFill>
                <a:latin typeface="Verdana"/>
                <a:cs typeface="Verdana"/>
              </a:rPr>
              <a:t> </a:t>
            </a:r>
          </a:p>
          <a:p>
            <a:pPr lvl="0"/>
            <a:r>
              <a:rPr lang="en-US" sz="2600" dirty="0">
                <a:solidFill>
                  <a:srgbClr val="003366"/>
                </a:solidFill>
                <a:latin typeface="Verdana"/>
                <a:cs typeface="Verdana"/>
              </a:rPr>
              <a:t>How are students dealing with frustrations when working on the task?</a:t>
            </a:r>
          </a:p>
          <a:p>
            <a:r>
              <a:rPr lang="en-US" sz="2600" dirty="0">
                <a:solidFill>
                  <a:srgbClr val="003366"/>
                </a:solidFill>
                <a:latin typeface="Verdana"/>
                <a:cs typeface="Verdana"/>
              </a:rPr>
              <a:t> </a:t>
            </a:r>
          </a:p>
          <a:p>
            <a:r>
              <a:rPr lang="en-US" sz="2600" dirty="0">
                <a:solidFill>
                  <a:srgbClr val="003366"/>
                </a:solidFill>
                <a:latin typeface="Verdana"/>
                <a:cs typeface="Verdana"/>
              </a:rPr>
              <a:t>Are the students making connections among the mathematical representations?</a:t>
            </a:r>
            <a:r>
              <a:rPr lang="en-US" sz="2600" dirty="0">
                <a:solidFill>
                  <a:srgbClr val="003366"/>
                </a:solidFill>
                <a:latin typeface="Verdana"/>
                <a:cs typeface="Verdana"/>
              </a:rPr>
              <a:t> </a:t>
            </a:r>
            <a:endParaRPr lang="en-US" sz="2600" dirty="0" smtClean="0">
              <a:solidFill>
                <a:srgbClr val="003366"/>
              </a:solidFill>
              <a:latin typeface="Verdana"/>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a:solidFill>
                <a:srgbClr val="003366"/>
              </a:solidFill>
              <a:latin typeface="Verdana"/>
              <a:ea typeface="ＭＳ Ｐゴシック" charset="0"/>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39641724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Lens for Watching the Video </a:t>
            </a:r>
            <a:br>
              <a:rPr lang="en-US" sz="3200" b="1" dirty="0" smtClean="0">
                <a:solidFill>
                  <a:srgbClr val="003366"/>
                </a:solidFill>
                <a:latin typeface="Verdana"/>
                <a:cs typeface="Verdana"/>
              </a:rPr>
            </a:br>
            <a:r>
              <a:rPr lang="en-US" sz="3200" b="1" dirty="0" smtClean="0">
                <a:solidFill>
                  <a:srgbClr val="003366"/>
                </a:solidFill>
                <a:latin typeface="Verdana"/>
                <a:cs typeface="Verdana"/>
              </a:rPr>
              <a:t>Second Viewing</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547018"/>
            <a:ext cx="8229600" cy="4525963"/>
          </a:xfrm>
        </p:spPr>
        <p:txBody>
          <a:bodyPr>
            <a:normAutofit fontScale="92500" lnSpcReduction="10000"/>
          </a:bodyPr>
          <a:lstStyle/>
          <a:p>
            <a:pPr marL="0" indent="0">
              <a:lnSpc>
                <a:spcPct val="110000"/>
              </a:lnSpc>
              <a:buNone/>
            </a:pPr>
            <a:r>
              <a:rPr lang="en-US" sz="2400" dirty="0">
                <a:solidFill>
                  <a:srgbClr val="003366"/>
                </a:solidFill>
                <a:latin typeface="Verdana"/>
                <a:cs typeface="Verdana"/>
              </a:rPr>
              <a:t>As you watch the </a:t>
            </a:r>
            <a:r>
              <a:rPr lang="en-US" sz="2400" dirty="0" smtClean="0">
                <a:solidFill>
                  <a:srgbClr val="003366"/>
                </a:solidFill>
                <a:latin typeface="Verdana"/>
                <a:cs typeface="Verdana"/>
              </a:rPr>
              <a:t>video this time, pay </a:t>
            </a:r>
            <a:r>
              <a:rPr lang="en-US" sz="2400" dirty="0">
                <a:solidFill>
                  <a:srgbClr val="003366"/>
                </a:solidFill>
                <a:latin typeface="Verdana"/>
                <a:cs typeface="Verdana"/>
              </a:rPr>
              <a:t>attention to the questions the teacher asks</a:t>
            </a:r>
            <a:r>
              <a:rPr lang="en-US" sz="2400" dirty="0" smtClean="0">
                <a:solidFill>
                  <a:srgbClr val="003366"/>
                </a:solidFill>
                <a:latin typeface="Verdana"/>
                <a:cs typeface="Verdana"/>
              </a:rPr>
              <a:t>. Specifically:</a:t>
            </a:r>
          </a:p>
          <a:p>
            <a:pPr marL="0" indent="0">
              <a:buNone/>
            </a:pPr>
            <a:endParaRPr lang="en-US" sz="2400" dirty="0" smtClean="0">
              <a:solidFill>
                <a:srgbClr val="003366"/>
              </a:solidFill>
              <a:latin typeface="Verdana"/>
              <a:cs typeface="Verdana"/>
            </a:endParaRPr>
          </a:p>
          <a:p>
            <a:pPr marL="457200" indent="-457200">
              <a:lnSpc>
                <a:spcPct val="110000"/>
              </a:lnSpc>
              <a:spcBef>
                <a:spcPts val="600"/>
              </a:spcBef>
            </a:pPr>
            <a:r>
              <a:rPr lang="en-US" sz="2400" dirty="0" smtClean="0">
                <a:solidFill>
                  <a:srgbClr val="003366"/>
                </a:solidFill>
                <a:latin typeface="Verdana"/>
                <a:cs typeface="Verdana"/>
              </a:rPr>
              <a:t>Which questions, if any, are gathering information? </a:t>
            </a:r>
          </a:p>
          <a:p>
            <a:pPr marL="457200" indent="-457200">
              <a:lnSpc>
                <a:spcPct val="110000"/>
              </a:lnSpc>
              <a:spcBef>
                <a:spcPts val="600"/>
              </a:spcBef>
            </a:pPr>
            <a:r>
              <a:rPr lang="en-US" sz="2400" dirty="0" smtClean="0">
                <a:solidFill>
                  <a:srgbClr val="003366"/>
                </a:solidFill>
                <a:latin typeface="Verdana"/>
                <a:cs typeface="Verdana"/>
              </a:rPr>
              <a:t>Which questions, if any, are probing thinking? What do the questions reveal about students’ current understandings</a:t>
            </a:r>
          </a:p>
          <a:p>
            <a:pPr marL="457200" indent="-457200">
              <a:lnSpc>
                <a:spcPct val="110000"/>
              </a:lnSpc>
              <a:spcBef>
                <a:spcPts val="600"/>
              </a:spcBef>
            </a:pPr>
            <a:r>
              <a:rPr lang="en-US" sz="2400" dirty="0" smtClean="0">
                <a:solidFill>
                  <a:srgbClr val="003366"/>
                </a:solidFill>
                <a:latin typeface="Verdana"/>
                <a:cs typeface="Verdana"/>
              </a:rPr>
              <a:t>Which questions make mathematics more visible and accessible for student examination and discussion?</a:t>
            </a:r>
          </a:p>
          <a:p>
            <a:pPr marL="457200" indent="-457200">
              <a:lnSpc>
                <a:spcPct val="110000"/>
              </a:lnSpc>
              <a:spcBef>
                <a:spcPts val="600"/>
              </a:spcBef>
            </a:pPr>
            <a:r>
              <a:rPr lang="en-US" sz="2400" dirty="0" smtClean="0">
                <a:solidFill>
                  <a:srgbClr val="003366"/>
                </a:solidFill>
                <a:latin typeface="Verdana"/>
                <a:cs typeface="Verdana"/>
              </a:rPr>
              <a:t>Which questions, if any, encourage reflection and justification? How do students answer those questions?</a:t>
            </a: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a:solidFill>
                <a:srgbClr val="003366"/>
              </a:solidFill>
              <a:latin typeface="Verdana"/>
              <a:ea typeface="ＭＳ Ｐゴシック" charset="0"/>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3964172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6148790"/>
            <a:ext cx="2673270" cy="696059"/>
          </a:xfrm>
          <a:prstGeom prst="rect">
            <a:avLst/>
          </a:prstGeom>
        </p:spPr>
      </p:pic>
      <p:sp>
        <p:nvSpPr>
          <p:cNvPr id="9" name="Title 1"/>
          <p:cNvSpPr txBox="1">
            <a:spLocks/>
          </p:cNvSpPr>
          <p:nvPr/>
        </p:nvSpPr>
        <p:spPr>
          <a:xfrm>
            <a:off x="888997" y="232663"/>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The </a:t>
            </a:r>
            <a:r>
              <a:rPr lang="en-US" sz="3200" b="1" dirty="0" smtClean="0">
                <a:solidFill>
                  <a:srgbClr val="003366"/>
                </a:solidFill>
                <a:latin typeface="Verdana"/>
                <a:cs typeface="Verdana"/>
              </a:rPr>
              <a:t>Building a New Playground </a:t>
            </a:r>
            <a:r>
              <a:rPr lang="en-US" sz="3200" b="1" dirty="0" smtClean="0">
                <a:solidFill>
                  <a:srgbClr val="003366"/>
                </a:solidFill>
                <a:latin typeface="Verdana"/>
                <a:ea typeface="Verdana" pitchFamily="34" charset="0"/>
                <a:cs typeface="Verdana"/>
              </a:rPr>
              <a:t> Task V1</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888997" y="1375663"/>
            <a:ext cx="8255003" cy="2343597"/>
          </a:xfrm>
          <a:prstGeom prst="rect">
            <a:avLst/>
          </a:prstGeom>
        </p:spPr>
        <p:txBody>
          <a:bodyPr vert="horz" lIns="91440" tIns="45720" rIns="91440" bIns="45720" rtlCol="0">
            <a:noAutofit/>
          </a:bodyPr>
          <a:lstStyle/>
          <a:p>
            <a:r>
              <a:rPr lang="en-US" sz="2200" dirty="0" smtClean="0">
                <a:solidFill>
                  <a:srgbClr val="003366"/>
                </a:solidFill>
                <a:latin typeface="Verdana"/>
                <a:cs typeface="Verdana"/>
              </a:rPr>
              <a:t>The City Planning Commission is considering building a new playground.  They would like the playground to be equidistant from the two elementary schools, represented by points A and B. </a:t>
            </a:r>
            <a:r>
              <a:rPr lang="en-US" sz="2200" dirty="0" smtClean="0">
                <a:solidFill>
                  <a:srgbClr val="003366"/>
                </a:solidFill>
                <a:latin typeface="Verdana"/>
                <a:cs typeface="Verdana"/>
              </a:rPr>
              <a:t>(See </a:t>
            </a:r>
            <a:r>
              <a:rPr lang="en-US" sz="2200" dirty="0" smtClean="0">
                <a:solidFill>
                  <a:srgbClr val="003366"/>
                </a:solidFill>
                <a:latin typeface="Verdana"/>
                <a:cs typeface="Verdana"/>
              </a:rPr>
              <a:t>Task sheet for </a:t>
            </a:r>
            <a:r>
              <a:rPr lang="en-US" sz="2200" dirty="0" smtClean="0">
                <a:solidFill>
                  <a:srgbClr val="003366"/>
                </a:solidFill>
                <a:latin typeface="Verdana"/>
                <a:cs typeface="Verdana"/>
              </a:rPr>
              <a:t>diagram.)</a:t>
            </a:r>
            <a:endParaRPr lang="en-US" sz="2200" dirty="0" smtClean="0">
              <a:solidFill>
                <a:srgbClr val="003366"/>
              </a:solidFill>
              <a:latin typeface="Verdana"/>
              <a:cs typeface="Verdana"/>
            </a:endParaRPr>
          </a:p>
          <a:p>
            <a:endParaRPr lang="en-US" sz="2200" dirty="0" smtClean="0">
              <a:solidFill>
                <a:srgbClr val="003366"/>
              </a:solidFill>
              <a:latin typeface="Verdana"/>
              <a:cs typeface="Verdana"/>
            </a:endParaRPr>
          </a:p>
          <a:p>
            <a:r>
              <a:rPr lang="en-US" sz="2200" dirty="0" smtClean="0">
                <a:solidFill>
                  <a:srgbClr val="003366"/>
                </a:solidFill>
                <a:latin typeface="Verdana"/>
                <a:cs typeface="Verdana"/>
              </a:rPr>
              <a:t>Part 1 – Determine at least three possible locations for the park that are equidistant from points A and B.  Explain how you know that all three possible locations are equidistant from the elementary schools. </a:t>
            </a:r>
          </a:p>
          <a:p>
            <a:endParaRPr lang="en-US" sz="2200" dirty="0" smtClean="0">
              <a:solidFill>
                <a:srgbClr val="003366"/>
              </a:solidFill>
              <a:latin typeface="Verdana"/>
              <a:ea typeface="ＭＳ Ｐゴシック" charset="0"/>
              <a:cs typeface="Verdana"/>
            </a:endParaRPr>
          </a:p>
          <a:p>
            <a:r>
              <a:rPr lang="en-US" sz="2200" dirty="0" smtClean="0">
                <a:solidFill>
                  <a:srgbClr val="003366"/>
                </a:solidFill>
                <a:latin typeface="Verdana"/>
                <a:cs typeface="Verdana"/>
              </a:rPr>
              <a:t>Part 2 – Make a conjecture about the location of all points that are equidistant from A and B.  Prove this conjecture. </a:t>
            </a:r>
            <a:endParaRPr lang="en-US" sz="2200" dirty="0" smtClean="0">
              <a:solidFill>
                <a:srgbClr val="003366"/>
              </a:solidFill>
              <a:latin typeface="Verdana"/>
              <a:ea typeface="ＭＳ Ｐゴシック" charset="0"/>
              <a:cs typeface="Verdana"/>
            </a:endParaRPr>
          </a:p>
          <a:p>
            <a:pPr marL="1150938" indent="-1150938"/>
            <a:endParaRPr lang="en-US" sz="24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306281"/>
            <a:ext cx="2444798" cy="408943"/>
          </a:xfrm>
          <a:prstGeom prst="rect">
            <a:avLst/>
          </a:prstGeom>
        </p:spPr>
      </p:pic>
    </p:spTree>
    <p:extLst>
      <p:ext uri="{BB962C8B-B14F-4D97-AF65-F5344CB8AC3E}">
        <p14:creationId xmlns:p14="http://schemas.microsoft.com/office/powerpoint/2010/main" val="115029530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244600" y="1268410"/>
            <a:ext cx="7607300" cy="3371580"/>
          </a:xfrm>
          <a:prstGeom prst="rect">
            <a:avLst/>
          </a:prstGeom>
        </p:spPr>
        <p:txBody>
          <a:bodyPr vert="horz" lIns="91440" tIns="45720" rIns="91440" bIns="45720" rtlCol="0" anchor="ctr">
            <a:noAutofit/>
          </a:bodyPr>
          <a:lstStyle/>
          <a:p>
            <a:pPr algn="ctr"/>
            <a:endParaRPr lang="en-US" sz="3200" b="1" dirty="0">
              <a:solidFill>
                <a:srgbClr val="003366"/>
              </a:solidFill>
              <a:latin typeface="Verdana"/>
              <a:ea typeface="Verdana" pitchFamily="34" charset="0"/>
              <a:cs typeface="Verdana"/>
            </a:endParaRPr>
          </a:p>
          <a:p>
            <a:pPr algn="ctr"/>
            <a:r>
              <a:rPr lang="en-US" sz="3200" b="1" dirty="0">
                <a:solidFill>
                  <a:srgbClr val="003366"/>
                </a:solidFill>
                <a:latin typeface="Verdana"/>
                <a:ea typeface="Verdana" pitchFamily="34" charset="0"/>
                <a:cs typeface="Verdana"/>
              </a:rPr>
              <a:t>How might </a:t>
            </a:r>
            <a:br>
              <a:rPr lang="en-US" sz="3200" b="1" dirty="0">
                <a:solidFill>
                  <a:srgbClr val="003366"/>
                </a:solidFill>
                <a:latin typeface="Verdana"/>
                <a:ea typeface="Verdana" pitchFamily="34" charset="0"/>
                <a:cs typeface="Verdana"/>
              </a:rPr>
            </a:br>
            <a:r>
              <a:rPr lang="en-US" sz="3200" b="1" dirty="0">
                <a:solidFill>
                  <a:srgbClr val="003366"/>
                </a:solidFill>
                <a:latin typeface="Verdana"/>
                <a:ea typeface="Verdana" pitchFamily="34" charset="0"/>
                <a:cs typeface="Verdana"/>
              </a:rPr>
              <a:t>your apply what you have learned about the effective mathematics teaching practices to your own classroom instruction?</a:t>
            </a:r>
            <a:endParaRPr lang="en-US" sz="3200" b="1" dirty="0">
              <a:solidFill>
                <a:srgbClr val="003366"/>
              </a:solidFill>
              <a:latin typeface="Verdana"/>
              <a:cs typeface="Verdana"/>
            </a:endParaRPr>
          </a:p>
        </p:txBody>
      </p:sp>
      <p:sp>
        <p:nvSpPr>
          <p:cNvPr id="6" name="Rectangle 3"/>
          <p:cNvSpPr txBox="1">
            <a:spLocks noChangeArrowheads="1"/>
          </p:cNvSpPr>
          <p:nvPr/>
        </p:nvSpPr>
        <p:spPr>
          <a:xfrm>
            <a:off x="1131991"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34212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Take Time to Work the Task</a:t>
            </a:r>
          </a:p>
        </p:txBody>
      </p:sp>
      <p:sp>
        <p:nvSpPr>
          <p:cNvPr id="6" name="Rectangle 3"/>
          <p:cNvSpPr txBox="1">
            <a:spLocks noChangeArrowheads="1"/>
          </p:cNvSpPr>
          <p:nvPr/>
        </p:nvSpPr>
        <p:spPr>
          <a:xfrm>
            <a:off x="1320800" y="1462177"/>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First, work on the task individually.</a:t>
            </a:r>
          </a:p>
          <a:p>
            <a:pPr marL="457200" indent="-457200">
              <a:buFont typeface="Arial"/>
              <a:buChar char="•"/>
            </a:pPr>
            <a:endParaRPr lang="en-US" sz="2400" dirty="0" smtClean="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Next, share your solution(s) with your elbow partner.</a:t>
            </a:r>
          </a:p>
          <a:p>
            <a:endParaRPr lang="en-US" sz="2400" dirty="0" smtClean="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Finally, as a small group, discuss your solution methods, think about other possible student approaches to the problem, and consider how you would implement the task.</a:t>
            </a:r>
            <a:endParaRPr lang="en-US" sz="2400" i="1" dirty="0" smtClean="0">
              <a:solidFill>
                <a:schemeClr val="accent4">
                  <a:lumMod val="75000"/>
                </a:schemeClr>
              </a:solidFill>
              <a:latin typeface="Verdana"/>
              <a:cs typeface="Verdana"/>
            </a:endParaRP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7417220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Analyzing Student Work</a:t>
            </a:r>
          </a:p>
        </p:txBody>
      </p:sp>
      <p:sp>
        <p:nvSpPr>
          <p:cNvPr id="6" name="Rectangle 3"/>
          <p:cNvSpPr txBox="1">
            <a:spLocks noChangeArrowheads="1"/>
          </p:cNvSpPr>
          <p:nvPr/>
        </p:nvSpPr>
        <p:spPr>
          <a:xfrm>
            <a:off x="1320800" y="2256655"/>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Look at André’s work.</a:t>
            </a:r>
            <a:endParaRPr lang="en-US" sz="2400" dirty="0">
              <a:solidFill>
                <a:srgbClr val="003366"/>
              </a:solidFill>
              <a:latin typeface="Verdana"/>
              <a:cs typeface="Verdana"/>
            </a:endParaRPr>
          </a:p>
          <a:p>
            <a:pPr marL="457200" indent="-457200">
              <a:buFont typeface="Arial"/>
              <a:buChar char="•"/>
            </a:pPr>
            <a:endParaRPr lang="en-US" sz="2400" dirty="0" smtClean="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As you watch André’s solution unfold, make note of what he is doing.</a:t>
            </a:r>
            <a:endParaRPr lang="en-US" sz="2400" dirty="0" smtClean="0">
              <a:solidFill>
                <a:schemeClr val="accent4">
                  <a:lumMod val="75000"/>
                </a:schemeClr>
              </a:solidFill>
              <a:latin typeface="Verdana"/>
              <a:cs typeface="Verdana"/>
            </a:endParaRP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7417220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60149"/>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The </a:t>
            </a:r>
            <a:r>
              <a:rPr lang="en-US" sz="3200" b="1" dirty="0" smtClean="0">
                <a:solidFill>
                  <a:srgbClr val="003366"/>
                </a:solidFill>
                <a:latin typeface="Verdana"/>
                <a:cs typeface="Verdana"/>
              </a:rPr>
              <a:t>Building a New Playground </a:t>
            </a:r>
            <a:r>
              <a:rPr lang="en-US" sz="3200" b="1" dirty="0" smtClean="0">
                <a:solidFill>
                  <a:srgbClr val="003366"/>
                </a:solidFill>
                <a:latin typeface="Verdana"/>
                <a:ea typeface="Verdana" pitchFamily="34" charset="0"/>
                <a:cs typeface="Verdana"/>
              </a:rPr>
              <a:t> Task V1</a:t>
            </a:r>
          </a:p>
        </p:txBody>
      </p:sp>
      <p:sp>
        <p:nvSpPr>
          <p:cNvPr id="6" name="Rectangle 3"/>
          <p:cNvSpPr txBox="1">
            <a:spLocks noChangeArrowheads="1"/>
          </p:cNvSpPr>
          <p:nvPr/>
        </p:nvSpPr>
        <p:spPr>
          <a:xfrm>
            <a:off x="1333500" y="1127736"/>
            <a:ext cx="7649808" cy="2343597"/>
          </a:xfrm>
          <a:prstGeom prst="rect">
            <a:avLst/>
          </a:prstGeom>
        </p:spPr>
        <p:txBody>
          <a:bodyPr vert="horz" lIns="91440" tIns="45720" rIns="91440" bIns="45720" rtlCol="0">
            <a:noAutofit/>
          </a:bodyPr>
          <a:lstStyle/>
          <a:p>
            <a:pPr marL="1150938" indent="-1150938"/>
            <a:endParaRPr lang="en-US" sz="24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2" name="Picture 11" descr="Screen Shot 2015-03-29 at 9.03.56 PM.png"/>
          <p:cNvPicPr>
            <a:picLocks noChangeAspect="1"/>
          </p:cNvPicPr>
          <p:nvPr/>
        </p:nvPicPr>
        <p:blipFill>
          <a:blip r:embed="rId6"/>
          <a:stretch>
            <a:fillRect/>
          </a:stretch>
        </p:blipFill>
        <p:spPr>
          <a:xfrm>
            <a:off x="1937115" y="1082851"/>
            <a:ext cx="6241685" cy="5091627"/>
          </a:xfrm>
          <a:prstGeom prst="rect">
            <a:avLst/>
          </a:prstGeom>
        </p:spPr>
      </p:pic>
      <p:pic>
        <p:nvPicPr>
          <p:cNvPr id="13" name="Picture 12" descr="Screen Shot 2015-03-29 at 9.00.11 PM.png"/>
          <p:cNvPicPr>
            <a:picLocks noChangeAspect="1"/>
          </p:cNvPicPr>
          <p:nvPr/>
        </p:nvPicPr>
        <p:blipFill>
          <a:blip r:embed="rId7"/>
          <a:stretch>
            <a:fillRect/>
          </a:stretch>
        </p:blipFill>
        <p:spPr>
          <a:xfrm>
            <a:off x="1636438" y="1706033"/>
            <a:ext cx="4267200" cy="3530600"/>
          </a:xfrm>
          <a:prstGeom prst="rect">
            <a:avLst/>
          </a:prstGeom>
        </p:spPr>
      </p:pic>
      <p:pic>
        <p:nvPicPr>
          <p:cNvPr id="14" name="Picture 13" descr="Screen Shot 2015-03-29 at 9.01.04 PM.png"/>
          <p:cNvPicPr>
            <a:picLocks noChangeAspect="1"/>
          </p:cNvPicPr>
          <p:nvPr/>
        </p:nvPicPr>
        <p:blipFill>
          <a:blip r:embed="rId8"/>
          <a:stretch>
            <a:fillRect/>
          </a:stretch>
        </p:blipFill>
        <p:spPr>
          <a:xfrm>
            <a:off x="1636438" y="1127736"/>
            <a:ext cx="6473852" cy="4727836"/>
          </a:xfrm>
          <a:prstGeom prst="rect">
            <a:avLst/>
          </a:prstGeom>
        </p:spPr>
      </p:pic>
      <p:pic>
        <p:nvPicPr>
          <p:cNvPr id="15" name="Picture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502953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Analyzing Student Work</a:t>
            </a:r>
          </a:p>
        </p:txBody>
      </p:sp>
      <p:sp>
        <p:nvSpPr>
          <p:cNvPr id="6" name="Rectangle 3"/>
          <p:cNvSpPr txBox="1">
            <a:spLocks noChangeArrowheads="1"/>
          </p:cNvSpPr>
          <p:nvPr/>
        </p:nvSpPr>
        <p:spPr>
          <a:xfrm>
            <a:off x="1320800" y="2139510"/>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What does André know about right angles? </a:t>
            </a:r>
          </a:p>
          <a:p>
            <a:pPr marL="457200" indent="-457200">
              <a:buFont typeface="Arial"/>
              <a:buChar char="•"/>
            </a:pPr>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Would you accept his “construction” of a right angle?</a:t>
            </a:r>
          </a:p>
          <a:p>
            <a:pPr marL="457200" indent="-457200">
              <a:buFont typeface="Arial"/>
              <a:buChar char="•"/>
            </a:pPr>
            <a:endParaRPr lang="en-US" sz="2400" dirty="0" smtClean="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What can you learn about André’s thinking from his explanation?</a:t>
            </a:r>
          </a:p>
          <a:p>
            <a:pPr marL="457200" indent="-457200"/>
            <a:endParaRPr lang="en-US" sz="2400" dirty="0" smtClean="0">
              <a:solidFill>
                <a:schemeClr val="accent4">
                  <a:lumMod val="75000"/>
                </a:schemeClr>
              </a:solidFill>
              <a:latin typeface="Verdana"/>
              <a:cs typeface="Verdana"/>
            </a:endParaRP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741722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Looking at Student Work</a:t>
            </a:r>
          </a:p>
        </p:txBody>
      </p:sp>
      <p:sp>
        <p:nvSpPr>
          <p:cNvPr id="6" name="Rectangle 3"/>
          <p:cNvSpPr txBox="1">
            <a:spLocks noChangeArrowheads="1"/>
          </p:cNvSpPr>
          <p:nvPr/>
        </p:nvSpPr>
        <p:spPr>
          <a:xfrm>
            <a:off x="1278467" y="1929018"/>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Look at </a:t>
            </a:r>
            <a:r>
              <a:rPr lang="en-US" sz="2400" dirty="0" err="1" smtClean="0">
                <a:solidFill>
                  <a:srgbClr val="003366"/>
                </a:solidFill>
                <a:latin typeface="Verdana"/>
                <a:cs typeface="Verdana"/>
              </a:rPr>
              <a:t>Sharilynn’s</a:t>
            </a:r>
            <a:r>
              <a:rPr lang="en-US" sz="2400" dirty="0" smtClean="0">
                <a:solidFill>
                  <a:srgbClr val="003366"/>
                </a:solidFill>
                <a:latin typeface="Verdana"/>
                <a:cs typeface="Verdana"/>
              </a:rPr>
              <a:t> work.</a:t>
            </a:r>
          </a:p>
          <a:p>
            <a:pPr marL="457200" indent="-457200">
              <a:buFont typeface="Arial"/>
              <a:buChar char="•"/>
            </a:pPr>
            <a:endParaRPr lang="en-US" sz="2400" dirty="0">
              <a:solidFill>
                <a:srgbClr val="003366"/>
              </a:solidFill>
              <a:latin typeface="Verdana"/>
              <a:cs typeface="Verdana"/>
            </a:endParaRPr>
          </a:p>
          <a:p>
            <a:pPr marL="457200" indent="-457200">
              <a:buFont typeface="Arial"/>
              <a:buChar char="•"/>
            </a:pPr>
            <a:r>
              <a:rPr lang="en-US" sz="2400" dirty="0">
                <a:solidFill>
                  <a:srgbClr val="003366"/>
                </a:solidFill>
                <a:latin typeface="Verdana"/>
                <a:cs typeface="Verdana"/>
              </a:rPr>
              <a:t>As you watch </a:t>
            </a:r>
            <a:r>
              <a:rPr lang="en-US" sz="2400" dirty="0" err="1" smtClean="0">
                <a:solidFill>
                  <a:srgbClr val="003366"/>
                </a:solidFill>
                <a:latin typeface="Verdana"/>
                <a:cs typeface="Verdana"/>
              </a:rPr>
              <a:t>Sharilynn’s</a:t>
            </a:r>
            <a:r>
              <a:rPr lang="en-US" sz="2400" dirty="0" smtClean="0">
                <a:solidFill>
                  <a:srgbClr val="003366"/>
                </a:solidFill>
                <a:latin typeface="Verdana"/>
                <a:cs typeface="Verdana"/>
              </a:rPr>
              <a:t> </a:t>
            </a:r>
            <a:r>
              <a:rPr lang="en-US" sz="2400" dirty="0">
                <a:solidFill>
                  <a:srgbClr val="003366"/>
                </a:solidFill>
                <a:latin typeface="Verdana"/>
                <a:cs typeface="Verdana"/>
              </a:rPr>
              <a:t>solution unfold, make note of what </a:t>
            </a:r>
            <a:r>
              <a:rPr lang="en-US" sz="2400" dirty="0" smtClean="0">
                <a:solidFill>
                  <a:srgbClr val="003366"/>
                </a:solidFill>
                <a:latin typeface="Verdana"/>
                <a:cs typeface="Verdana"/>
              </a:rPr>
              <a:t>she </a:t>
            </a:r>
            <a:r>
              <a:rPr lang="en-US" sz="2400" dirty="0">
                <a:solidFill>
                  <a:srgbClr val="003366"/>
                </a:solidFill>
                <a:latin typeface="Verdana"/>
                <a:cs typeface="Verdana"/>
              </a:rPr>
              <a:t>is doing.</a:t>
            </a:r>
            <a:endParaRPr lang="en-US" sz="2400" dirty="0">
              <a:solidFill>
                <a:schemeClr val="accent4">
                  <a:lumMod val="75000"/>
                </a:schemeClr>
              </a:solidFill>
              <a:latin typeface="Verdana"/>
              <a:cs typeface="Verdana"/>
            </a:endParaRPr>
          </a:p>
          <a:p>
            <a:pPr marL="457200" indent="-457200"/>
            <a:endParaRPr lang="en-US" sz="2400" dirty="0" smtClean="0">
              <a:solidFill>
                <a:schemeClr val="accent4">
                  <a:lumMod val="75000"/>
                </a:schemeClr>
              </a:solidFill>
              <a:latin typeface="Verdana"/>
              <a:cs typeface="Verdana"/>
            </a:endParaRP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val="117417220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15405</TotalTime>
  <Words>5858</Words>
  <Application>Microsoft Macintosh PowerPoint</Application>
  <PresentationFormat>On-screen Show (4:3)</PresentationFormat>
  <Paragraphs>563</Paragraphs>
  <Slides>41</Slides>
  <Notes>41</Notes>
  <HiddenSlides>0</HiddenSlides>
  <MMClips>0</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Lens for Watching the Video First Viewing </vt:lpstr>
      <vt:lpstr>PowerPoint Presentation</vt:lpstr>
      <vt:lpstr>PowerPoint Presentation</vt:lpstr>
      <vt:lpstr>PowerPoint Presentation</vt:lpstr>
      <vt:lpstr>Lens for Watching the Video Second Viewing </vt:lpstr>
      <vt:lpstr>Lens for Watching the Video Second Viewing </vt:lpstr>
      <vt:lpstr>Lens for Watching the Video  Second Viewing</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Margaret Smith</cp:lastModifiedBy>
  <cp:revision>258</cp:revision>
  <cp:lastPrinted>2015-04-30T16:16:33Z</cp:lastPrinted>
  <dcterms:created xsi:type="dcterms:W3CDTF">2015-05-14T19:23:50Z</dcterms:created>
  <dcterms:modified xsi:type="dcterms:W3CDTF">2015-06-17T12:35:50Z</dcterms:modified>
</cp:coreProperties>
</file>