
<file path=[Content_Types].xml><?xml version="1.0" encoding="utf-8"?>
<Types xmlns="http://schemas.openxmlformats.org/package/2006/content-types">
  <Override PartName="/ppt/slides/slide18.xml" ContentType="application/vnd.openxmlformats-officedocument.presentationml.slide+xml"/>
  <Override PartName="/ppt/slideLayouts/slideLayout15.xml" ContentType="application/vnd.openxmlformats-officedocument.presentationml.slideLayout+xml"/>
  <Override PartName="/ppt/notesSlides/notesSlide4.xml" ContentType="application/vnd.openxmlformats-officedocument.presentationml.notes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Default Extension="jpeg" ContentType="image/jpeg"/>
  <Override PartName="/ppt/slideMasters/slideMaster2.xml" ContentType="application/vnd.openxmlformats-officedocument.presentationml.slideMaster+xml"/>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notesSlides/notesSlide5.xml" ContentType="application/vnd.openxmlformats-officedocument.presentationml.notesSlide+xml"/>
  <Override PartName="/ppt/notesSlides/notesSlide20.xml" ContentType="application/vnd.openxmlformats-officedocument.presentationml.notesSlide+xml"/>
  <Override PartName="/ppt/slides/slide15.xml" ContentType="application/vnd.openxmlformats-officedocument.presentationml.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Layouts/slideLayout17.xml" ContentType="application/vnd.openxmlformats-officedocument.presentationml.slideLayout+xml"/>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slideLayouts/slideLayout13.xml" ContentType="application/vnd.openxmlformats-officedocument.presentationml.slideLayout+xml"/>
  <Override PartName="/ppt/slideLayouts/slideLayout21.xml" ContentType="application/vnd.openxmlformats-officedocument.presentationml.slideLayout+xml"/>
  <Override PartName="/ppt/slides/slide7.xml" ContentType="application/vnd.openxmlformats-officedocument.presentationml.slide+xml"/>
  <Override PartName="/ppt/notesSlides/notesSlide2.xml" ContentType="application/vnd.openxmlformats-officedocument.presentationml.notesSlide+xml"/>
  <Override PartName="/ppt/presentation.xml" ContentType="application/vnd.openxmlformats-officedocument.presentationml.presentation.main+xml"/>
  <Override PartName="/ppt/notesSlides/notesSlide18.xml" ContentType="application/vnd.openxmlformats-officedocument.presentationml.notesSlide+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commentAuthors.xml" ContentType="application/vnd.openxmlformats-officedocument.presentationml.commentAuthors+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s/slide8.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9.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 id="2147483660" r:id="rId2"/>
  </p:sldMasterIdLst>
  <p:notesMasterIdLst>
    <p:notesMasterId r:id="rId24"/>
  </p:notesMasterIdLst>
  <p:sldIdLst>
    <p:sldId id="275" r:id="rId3"/>
    <p:sldId id="314" r:id="rId4"/>
    <p:sldId id="379" r:id="rId5"/>
    <p:sldId id="356" r:id="rId6"/>
    <p:sldId id="387" r:id="rId7"/>
    <p:sldId id="384" r:id="rId8"/>
    <p:sldId id="366" r:id="rId9"/>
    <p:sldId id="377" r:id="rId10"/>
    <p:sldId id="385" r:id="rId11"/>
    <p:sldId id="386" r:id="rId12"/>
    <p:sldId id="367" r:id="rId13"/>
    <p:sldId id="350" r:id="rId14"/>
    <p:sldId id="272" r:id="rId15"/>
    <p:sldId id="279" r:id="rId16"/>
    <p:sldId id="388" r:id="rId17"/>
    <p:sldId id="277" r:id="rId18"/>
    <p:sldId id="326" r:id="rId19"/>
    <p:sldId id="383" r:id="rId20"/>
    <p:sldId id="389" r:id="rId21"/>
    <p:sldId id="322" r:id="rId22"/>
    <p:sldId id="269"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p="http://schemas.openxmlformats.org/presentationml/2006/main" xmlns:r="http://schemas.openxmlformats.org/officeDocument/2006/relationships" xmlns:a="http://schemas.openxmlformats.org/drawingml/2006/main" xmlns="">
        <p15:guide id="1" orient="horz" pos="4080">
          <p15:clr>
            <a:srgbClr val="A4A3A4"/>
          </p15:clr>
        </p15:guide>
        <p15:guide id="2" pos="4040">
          <p15:clr>
            <a:srgbClr val="A4A3A4"/>
          </p15:clr>
        </p15:guide>
      </p15:sldGuideLst>
    </p:ext>
    <p:ext uri="{2D200454-40CA-4A62-9FC3-DE9A4176ACB9}">
      <p15:notesGuideLst xmlns:p15="http://schemas.microsoft.com/office/powerpoint/2012/main" xmlns:p="http://schemas.openxmlformats.org/presentationml/2006/main" xmlns:r="http://schemas.openxmlformats.org/officeDocument/2006/relationships" xmlns:a="http://schemas.openxmlformats.org/drawingml/2006/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Margaret Smith" initials="" lastIdx="4"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notes"/>
  <p:clrMru>
    <a:srgbClr val="003366"/>
    <a:srgbClr val="57BCEF"/>
    <a:srgbClr val="5DAAE9"/>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0"/>
    </p:ext>
    <p:ext uri="{FD5EFAAD-0ECE-453E-9831-46B23BE46B34}">
      <p15:chartTrackingRefBased xmlns:p15="http://schemas.microsoft.com/office/powerpoint/2012/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22822" autoAdjust="0"/>
    <p:restoredTop sz="80088" autoAdjust="0"/>
  </p:normalViewPr>
  <p:slideViewPr>
    <p:cSldViewPr snapToGrid="0" snapToObjects="1">
      <p:cViewPr>
        <p:scale>
          <a:sx n="100" d="100"/>
          <a:sy n="100" d="100"/>
        </p:scale>
        <p:origin x="-776" y="-104"/>
      </p:cViewPr>
      <p:guideLst>
        <p:guide orient="horz" pos="4080"/>
        <p:guide pos="404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4" d="100"/>
          <a:sy n="54" d="100"/>
        </p:scale>
        <p:origin x="2820"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commentAuthors" Target="commentAuthors.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7231CE-F960-4285-BC2B-924DCFE0D0AF}" type="datetimeFigureOut">
              <a:rPr lang="en-US" smtClean="0"/>
              <a:pPr/>
              <a:t>10/1/15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4782EB-4FAA-490E-8F2D-179336FF04B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0134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www.nctm.org/PtAToolkit/"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b="1" u="sng" dirty="0">
                <a:solidFill>
                  <a:srgbClr val="000000"/>
                </a:solidFill>
              </a:rPr>
              <a:t>Background</a:t>
            </a:r>
          </a:p>
          <a:p>
            <a:r>
              <a:rPr lang="en-US" sz="1200" kern="1200" dirty="0" smtClean="0">
                <a:solidFill>
                  <a:schemeClr val="tx1"/>
                </a:solidFill>
                <a:latin typeface="+mn-lt"/>
                <a:ea typeface="+mn-ea"/>
                <a:cs typeface="+mn-cs"/>
              </a:rPr>
              <a:t>This session focuses on </a:t>
            </a:r>
            <a:r>
              <a:rPr lang="en-US" sz="1200" b="1" kern="1200" dirty="0" smtClean="0">
                <a:solidFill>
                  <a:schemeClr val="tx1"/>
                </a:solidFill>
                <a:latin typeface="+mn-lt"/>
                <a:ea typeface="+mn-ea"/>
                <a:cs typeface="+mn-cs"/>
              </a:rPr>
              <a:t>Productive Struggle </a:t>
            </a:r>
            <a:r>
              <a:rPr lang="en-US" sz="1200" b="0" kern="1200" dirty="0" smtClean="0">
                <a:latin typeface="+mn-lt"/>
                <a:ea typeface="+mn-ea"/>
                <a:cs typeface="+mn-cs"/>
              </a:rPr>
              <a:t>and</a:t>
            </a:r>
            <a:r>
              <a:rPr lang="en-US" sz="1200" b="1" kern="1200" dirty="0" smtClean="0">
                <a:latin typeface="+mn-lt"/>
                <a:ea typeface="+mn-ea"/>
                <a:cs typeface="+mn-cs"/>
              </a:rPr>
              <a:t> Purposeful</a:t>
            </a:r>
            <a:r>
              <a:rPr lang="en-US" sz="1200" b="1" kern="1200" baseline="0" dirty="0" smtClean="0">
                <a:latin typeface="+mn-lt"/>
                <a:ea typeface="+mn-ea"/>
                <a:cs typeface="+mn-cs"/>
              </a:rPr>
              <a:t> Questions</a:t>
            </a:r>
            <a:r>
              <a:rPr lang="en-US" sz="1200" kern="1200" dirty="0" smtClean="0">
                <a:solidFill>
                  <a:schemeClr val="tx1"/>
                </a:solidFill>
                <a:latin typeface="+mn-lt"/>
                <a:ea typeface="+mn-ea"/>
                <a:cs typeface="+mn-cs"/>
              </a:rPr>
              <a:t>.  It is suggested that teachers have some familiarity with the Effective Mathematics Teaching Practices prior to engaging in this session.  There are other sessions available that provide an overview of the Teaching and Learning Principle, with some discussion of each of the effective teaching practices </a:t>
            </a:r>
            <a:r>
              <a:rPr lang="en-US" b="1" dirty="0">
                <a:solidFill>
                  <a:srgbClr val="0000FF"/>
                </a:solidFill>
                <a:cs typeface="Verdana"/>
                <a:hlinkClick r:id="rId3"/>
              </a:rPr>
              <a:t>http://www.nctm.org/PtAToolkit</a:t>
            </a:r>
            <a:r>
              <a:rPr lang="en-US" b="1" smtClean="0">
                <a:solidFill>
                  <a:srgbClr val="0000FF"/>
                </a:solidFill>
                <a:cs typeface="Verdana"/>
                <a:hlinkClick r:id="rId3"/>
              </a:rPr>
              <a:t>/</a:t>
            </a:r>
            <a:r>
              <a:rPr lang="en-US" sz="1200" kern="1200" smtClean="0">
                <a:solidFill>
                  <a:schemeClr val="tx1"/>
                </a:solidFill>
                <a:latin typeface="+mn-lt"/>
                <a:ea typeface="+mn-ea"/>
                <a:cs typeface="+mn-cs"/>
              </a:rPr>
              <a:t>. These </a:t>
            </a:r>
            <a:r>
              <a:rPr lang="en-US" sz="1200" kern="1200" dirty="0" smtClean="0">
                <a:solidFill>
                  <a:schemeClr val="tx1"/>
                </a:solidFill>
                <a:latin typeface="+mn-lt"/>
                <a:ea typeface="+mn-ea"/>
                <a:cs typeface="+mn-cs"/>
              </a:rPr>
              <a:t>include The Band Concert (elementary school content),  The Candy Jar (middle school content) and Pay It Forward (high school content). </a:t>
            </a:r>
          </a:p>
          <a:p>
            <a:r>
              <a:rPr lang="en-US" sz="1200" kern="1200" dirty="0" smtClean="0">
                <a:solidFill>
                  <a:schemeClr val="tx1"/>
                </a:solidFill>
                <a:latin typeface="+mn-lt"/>
                <a:ea typeface="+mn-ea"/>
                <a:cs typeface="+mn-cs"/>
              </a:rPr>
              <a:t> </a:t>
            </a:r>
            <a:endParaRPr lang="en-US" sz="1200" kern="1200" dirty="0" smtClean="0">
              <a:solidFill>
                <a:srgbClr val="E46C0A"/>
              </a:solidFill>
              <a:latin typeface="+mn-lt"/>
              <a:ea typeface="+mn-ea"/>
              <a:cs typeface="+mn-cs"/>
            </a:endParaRPr>
          </a:p>
          <a:p>
            <a:r>
              <a:rPr lang="en-US" b="1" u="sng" dirty="0" smtClean="0">
                <a:solidFill>
                  <a:srgbClr val="000000"/>
                </a:solidFill>
              </a:rPr>
              <a:t>Resources</a:t>
            </a:r>
          </a:p>
          <a:p>
            <a:r>
              <a:rPr lang="en-US" dirty="0">
                <a:solidFill>
                  <a:srgbClr val="000000"/>
                </a:solidFill>
              </a:rPr>
              <a:t>The following resources are available for this module. </a:t>
            </a:r>
            <a:r>
              <a:rPr lang="en-US" dirty="0"/>
              <a:t>For this session you will need to provide teachers with copies of the </a:t>
            </a:r>
            <a:r>
              <a:rPr lang="en-US" dirty="0" smtClean="0"/>
              <a:t>materials in the folder that are highlighted in green  below.</a:t>
            </a:r>
          </a:p>
          <a:p>
            <a:endParaRPr lang="en-US" sz="1200" kern="1200" dirty="0" smtClean="0">
              <a:solidFill>
                <a:schemeClr val="tx1"/>
              </a:solidFill>
              <a:latin typeface="+mn-lt"/>
              <a:ea typeface="+mn-ea"/>
              <a:cs typeface="+mn-cs"/>
            </a:endParaRPr>
          </a:p>
          <a:p>
            <a:r>
              <a:rPr lang="en-US" dirty="0"/>
              <a:t>Slides-HS</a:t>
            </a:r>
            <a:r>
              <a:rPr lang="en-US" dirty="0" smtClean="0"/>
              <a:t>-</a:t>
            </a:r>
            <a:r>
              <a:rPr lang="en-US" dirty="0" err="1" smtClean="0"/>
              <a:t>Lynch.pptx</a:t>
            </a:r>
            <a:endParaRPr lang="en-US" dirty="0" smtClean="0"/>
          </a:p>
          <a:p>
            <a:r>
              <a:rPr lang="en-US" dirty="0" smtClean="0">
                <a:solidFill>
                  <a:srgbClr val="008000"/>
                </a:solidFill>
              </a:rPr>
              <a:t>HS-Lynch </a:t>
            </a:r>
            <a:r>
              <a:rPr lang="en-US" dirty="0" err="1" smtClean="0">
                <a:solidFill>
                  <a:srgbClr val="008000"/>
                </a:solidFill>
              </a:rPr>
              <a:t>Homework.pdf</a:t>
            </a:r>
            <a:endParaRPr lang="en-US" dirty="0" smtClean="0">
              <a:solidFill>
                <a:srgbClr val="008000"/>
              </a:solidFill>
            </a:endParaRPr>
          </a:p>
          <a:p>
            <a:r>
              <a:rPr lang="en-US" dirty="0" smtClean="0">
                <a:solidFill>
                  <a:srgbClr val="008000"/>
                </a:solidFill>
              </a:rPr>
              <a:t>HS-Lynch Sin</a:t>
            </a:r>
            <a:r>
              <a:rPr lang="en-US" baseline="0" dirty="0" smtClean="0">
                <a:solidFill>
                  <a:srgbClr val="008000"/>
                </a:solidFill>
              </a:rPr>
              <a:t>e </a:t>
            </a:r>
            <a:r>
              <a:rPr lang="en-US" baseline="0" dirty="0" err="1" smtClean="0">
                <a:solidFill>
                  <a:srgbClr val="008000"/>
                </a:solidFill>
              </a:rPr>
              <a:t>Task</a:t>
            </a:r>
            <a:r>
              <a:rPr lang="en-US" dirty="0" err="1" smtClean="0">
                <a:solidFill>
                  <a:srgbClr val="008000"/>
                </a:solidFill>
              </a:rPr>
              <a:t>.pdf</a:t>
            </a:r>
            <a:endParaRPr lang="en-US" dirty="0" smtClean="0">
              <a:solidFill>
                <a:srgbClr val="008000"/>
              </a:solidFill>
            </a:endParaRPr>
          </a:p>
          <a:p>
            <a:r>
              <a:rPr lang="en-US" dirty="0" smtClean="0">
                <a:solidFill>
                  <a:srgbClr val="008000"/>
                </a:solidFill>
              </a:rPr>
              <a:t>Eight Effective Mathematics Teaching </a:t>
            </a:r>
            <a:r>
              <a:rPr lang="en-US" dirty="0" err="1" smtClean="0">
                <a:solidFill>
                  <a:srgbClr val="008000"/>
                </a:solidFill>
              </a:rPr>
              <a:t>Practices.docx</a:t>
            </a:r>
            <a:endParaRPr lang="en-US" dirty="0" smtClean="0">
              <a:solidFill>
                <a:srgbClr val="008000"/>
              </a:solidFill>
            </a:endParaRPr>
          </a:p>
          <a:p>
            <a:r>
              <a:rPr lang="en-US" dirty="0" smtClean="0">
                <a:solidFill>
                  <a:srgbClr val="008000"/>
                </a:solidFill>
              </a:rPr>
              <a:t>The Case of Barbara </a:t>
            </a:r>
            <a:r>
              <a:rPr lang="en-US" dirty="0" err="1" smtClean="0">
                <a:solidFill>
                  <a:srgbClr val="008000"/>
                </a:solidFill>
              </a:rPr>
              <a:t>Lynch.docx</a:t>
            </a:r>
            <a:endParaRPr lang="en-US" dirty="0" smtClean="0">
              <a:solidFill>
                <a:srgbClr val="008000"/>
              </a:solidFill>
            </a:endParaRPr>
          </a:p>
          <a:p>
            <a:r>
              <a:rPr lang="en-US" dirty="0" smtClean="0">
                <a:solidFill>
                  <a:srgbClr val="008000"/>
                </a:solidFill>
              </a:rPr>
              <a:t>Elicit and Use </a:t>
            </a:r>
            <a:r>
              <a:rPr lang="en-US" dirty="0" err="1" smtClean="0">
                <a:solidFill>
                  <a:srgbClr val="008000"/>
                </a:solidFill>
              </a:rPr>
              <a:t>Evidence.docx</a:t>
            </a:r>
            <a:endParaRPr lang="en-US" dirty="0" smtClean="0">
              <a:solidFill>
                <a:srgbClr val="008000"/>
              </a:solidFill>
            </a:endParaRP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
        <p:nvSpPr>
          <p:cNvPr id="5" name="TextBox 4"/>
          <p:cNvSpPr txBox="1"/>
          <p:nvPr/>
        </p:nvSpPr>
        <p:spPr>
          <a:xfrm>
            <a:off x="7327900" y="68453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9360256"/>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solidFill>
                <a:srgbClr val="000000"/>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10</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8882113"/>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sz="1000" dirty="0" smtClean="0"/>
              <a:t>Students will have work that shows their understanding.  There will be student discussion about the tasks.</a:t>
            </a:r>
          </a:p>
          <a:p>
            <a:endParaRPr lang="en-US" sz="1000" dirty="0" smtClean="0"/>
          </a:p>
          <a:p>
            <a:r>
              <a:rPr lang="en-US" sz="1000" dirty="0" smtClean="0"/>
              <a:t>The facilitator should expect conversation to center on what evidence is.  Most participants will readily see written work as evidence, but may not agree that work that was discussed, student questions and student discourse also give evidence of learning.  Be prepared with questions that ask participants to consider other sources of evidence than merely written work (and considering more than correctness of the responses).</a:t>
            </a:r>
          </a:p>
          <a:p>
            <a:r>
              <a:rPr lang="en-US" sz="1000" dirty="0" smtClean="0"/>
              <a:t>The teacher</a:t>
            </a:r>
            <a:r>
              <a:rPr lang="en-US" sz="1000" baseline="0" dirty="0" smtClean="0"/>
              <a:t> should not be overly concerned with the correctness of the provided answers, but in the reasoning behind them.  The connections to prior learning are a key component of the lesson, so evidence that students can create and understand the transformations studied will inform the instruction that follows – that is, if students display a strong understanding of the general transformations, the types of activities will be different than if the students show no understanding of any of the transformations.  In the case study, Mrs. Lynch notes students are successful with the vertical translations, and she notes that in the Sine task, so she does not spend much time on it.</a:t>
            </a:r>
            <a:r>
              <a:rPr lang="en-US" sz="1000" baseline="0" dirty="0" smtClean="0"/>
              <a:t> </a:t>
            </a:r>
          </a:p>
          <a:p>
            <a:endParaRPr lang="en-US" sz="1000" baseline="0" dirty="0" smtClean="0"/>
          </a:p>
          <a:p>
            <a:r>
              <a:rPr lang="en-US" sz="1000" baseline="0" dirty="0" smtClean="0">
                <a:solidFill>
                  <a:srgbClr val="000000"/>
                </a:solidFill>
              </a:rPr>
              <a:t>Ask: “</a:t>
            </a:r>
            <a:r>
              <a:rPr lang="en-US" sz="1000" dirty="0" smtClean="0">
                <a:solidFill>
                  <a:srgbClr val="000000"/>
                </a:solidFill>
              </a:rPr>
              <a:t>How</a:t>
            </a:r>
            <a:r>
              <a:rPr lang="en-US" sz="1000" baseline="0" dirty="0" smtClean="0">
                <a:solidFill>
                  <a:srgbClr val="000000"/>
                </a:solidFill>
              </a:rPr>
              <a:t> can</a:t>
            </a:r>
            <a:r>
              <a:rPr lang="en-US" sz="1000" dirty="0" smtClean="0">
                <a:solidFill>
                  <a:srgbClr val="000000"/>
                </a:solidFill>
              </a:rPr>
              <a:t> task this be used to gather evidence of student learning?”</a:t>
            </a:r>
          </a:p>
          <a:p>
            <a:r>
              <a:rPr lang="en-US" sz="1000" dirty="0" smtClean="0">
                <a:solidFill>
                  <a:srgbClr val="000000"/>
                </a:solidFill>
              </a:rPr>
              <a:t>Sample answers: The teacher will have evidence of student understanding of how to draw the graph</a:t>
            </a:r>
            <a:r>
              <a:rPr lang="en-US" sz="1000" baseline="0" dirty="0" smtClean="0">
                <a:solidFill>
                  <a:srgbClr val="000000"/>
                </a:solidFill>
              </a:rPr>
              <a:t> of a sine wave, what the midline, maximum and minimum are, discussion from the students about the problem and its concepts.</a:t>
            </a:r>
            <a:endParaRPr lang="en-US" sz="1000" dirty="0" smtClean="0">
              <a:solidFill>
                <a:srgbClr val="000000"/>
              </a:solidFill>
            </a:endParaRPr>
          </a:p>
          <a:p>
            <a:endParaRPr lang="en-US" sz="1000" dirty="0" smtClean="0"/>
          </a:p>
          <a:p>
            <a:endParaRPr lang="en-US" sz="100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11</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96382178"/>
      </p:ext>
    </p:extLst>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Share out on chart paper.  This will be a good place to differentiate between Students</a:t>
            </a:r>
            <a:r>
              <a:rPr lang="en-US" baseline="0" dirty="0" smtClean="0"/>
              <a:t> will be able to… and Students will understand types of goals</a:t>
            </a:r>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12</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2166226"/>
      </p:ext>
    </p:extLst>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participants</a:t>
            </a:r>
            <a:r>
              <a:rPr lang="en-US" baseline="0" dirty="0" smtClean="0"/>
              <a:t> compare and contrast Mrs. Lynch’s goals with the goals they established.  Looking at Mrs</a:t>
            </a:r>
            <a:r>
              <a:rPr lang="en-US" dirty="0" smtClean="0"/>
              <a:t>. Lynch</a:t>
            </a:r>
            <a:r>
              <a:rPr lang="en-US" baseline="0" dirty="0" smtClean="0"/>
              <a:t>’s goals can help focus the viewing of the video the first time through.</a:t>
            </a:r>
            <a:endParaRPr lang="en-US" dirty="0" smtClean="0"/>
          </a:p>
          <a:p>
            <a:endParaRPr lang="en-US" dirty="0" smtClean="0"/>
          </a:p>
          <a:p>
            <a:r>
              <a:rPr lang="en-US" dirty="0" smtClean="0"/>
              <a:t>Goal</a:t>
            </a:r>
            <a:r>
              <a:rPr lang="en-US" baseline="0" dirty="0" smtClean="0"/>
              <a:t> 4 </a:t>
            </a:r>
            <a:r>
              <a:rPr lang="en-US" dirty="0" smtClean="0"/>
              <a:t>may be missed as teachers may focus on the “skill” of making transformations</a:t>
            </a:r>
          </a:p>
          <a:p>
            <a:r>
              <a:rPr lang="en-US" baseline="0" dirty="0" smtClean="0"/>
              <a:t>The first three goals may be summarized as, “The transformations studied before apply in the same way to the sine function.”</a:t>
            </a:r>
          </a:p>
          <a:p>
            <a:endParaRPr lang="en-US" baseline="0" dirty="0" smtClean="0"/>
          </a:p>
          <a:p>
            <a:r>
              <a:rPr lang="en-US" baseline="0" dirty="0" smtClean="0"/>
              <a:t>Additional goals may include:</a:t>
            </a:r>
          </a:p>
          <a:p>
            <a:endParaRPr lang="en-US" sz="1200" dirty="0" smtClean="0">
              <a:solidFill>
                <a:srgbClr val="003366"/>
              </a:solidFill>
              <a:cs typeface="Verdana"/>
            </a:endParaRPr>
          </a:p>
          <a:p>
            <a:pPr marL="457200" indent="-457200">
              <a:buAutoNum type="arabicPeriod"/>
            </a:pPr>
            <a:r>
              <a:rPr lang="en-US" sz="1200" dirty="0" smtClean="0">
                <a:cs typeface="Verdana"/>
              </a:rPr>
              <a:t>Specifics about how the amplitude changes in terms of dilating or </a:t>
            </a:r>
            <a:r>
              <a:rPr lang="en-US" dirty="0" smtClean="0">
                <a:cs typeface="Verdana"/>
              </a:rPr>
              <a:t>contracting</a:t>
            </a:r>
            <a:r>
              <a:rPr lang="en-US" sz="1200" dirty="0" smtClean="0">
                <a:cs typeface="Verdana"/>
              </a:rPr>
              <a:t>.</a:t>
            </a:r>
          </a:p>
          <a:p>
            <a:pPr marL="457200" indent="-457200">
              <a:buAutoNum type="arabicPeriod"/>
            </a:pPr>
            <a:r>
              <a:rPr lang="en-US" sz="1200" dirty="0" smtClean="0">
                <a:cs typeface="Verdana"/>
              </a:rPr>
              <a:t>Reference to the midline </a:t>
            </a:r>
            <a:r>
              <a:rPr lang="en-US" dirty="0" smtClean="0">
                <a:cs typeface="Verdana"/>
              </a:rPr>
              <a:t>not changing.</a:t>
            </a:r>
          </a:p>
          <a:p>
            <a:pPr marL="457200" indent="-457200">
              <a:buAutoNum type="arabicPeriod"/>
            </a:pPr>
            <a:r>
              <a:rPr lang="en-US" dirty="0" smtClean="0">
                <a:cs typeface="Verdana"/>
              </a:rPr>
              <a:t>Identifying the sine function as odd (and/or noting it is still off after multiplying by a constant)</a:t>
            </a:r>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13</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2166226"/>
      </p:ext>
    </p:extLst>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associated CCSS standards.</a:t>
            </a:r>
          </a:p>
          <a:p>
            <a:r>
              <a:rPr lang="en-US" sz="1200" i="1" kern="1200" baseline="0" dirty="0" smtClean="0">
                <a:solidFill>
                  <a:schemeClr val="tx1"/>
                </a:solidFill>
                <a:latin typeface="+mn-lt"/>
                <a:ea typeface="+mn-ea"/>
                <a:cs typeface="+mn-cs"/>
              </a:rPr>
              <a:t>Interpreting</a:t>
            </a:r>
            <a:r>
              <a:rPr lang="en-US" sz="1200" i="1" kern="1200" dirty="0" smtClean="0">
                <a:solidFill>
                  <a:schemeClr val="tx1"/>
                </a:solidFill>
                <a:latin typeface="+mn-lt"/>
                <a:ea typeface="+mn-ea"/>
                <a:cs typeface="+mn-cs"/>
              </a:rPr>
              <a:t> Functions F-IF</a:t>
            </a:r>
          </a:p>
          <a:p>
            <a:r>
              <a:rPr lang="en-US" b="1" dirty="0" smtClean="0"/>
              <a:t>Understand the concept of a function and use function notation</a:t>
            </a:r>
          </a:p>
          <a:p>
            <a:r>
              <a:rPr lang="en-US" dirty="0" smtClean="0"/>
              <a:t>2. Use function notation, evaluate functions for inputs in their domains,</a:t>
            </a:r>
          </a:p>
          <a:p>
            <a:r>
              <a:rPr lang="en-US" dirty="0" smtClean="0"/>
              <a:t>and interpret statements that use function notation in terms of a</a:t>
            </a:r>
          </a:p>
          <a:p>
            <a:r>
              <a:rPr lang="en-US" dirty="0" smtClean="0"/>
              <a:t>Context.</a:t>
            </a:r>
          </a:p>
          <a:p>
            <a:r>
              <a:rPr lang="en-US" i="1" dirty="0" smtClean="0"/>
              <a:t>Congruence  G-CO</a:t>
            </a:r>
          </a:p>
          <a:p>
            <a:r>
              <a:rPr lang="en-US" b="1" dirty="0" smtClean="0"/>
              <a:t>Understand congruence in terms of rigid motions</a:t>
            </a:r>
          </a:p>
          <a:p>
            <a:r>
              <a:rPr lang="en-US" dirty="0" smtClean="0"/>
              <a:t>6. Use geometric descriptions of rigid motions to transform figures and</a:t>
            </a:r>
          </a:p>
          <a:p>
            <a:r>
              <a:rPr lang="en-US" dirty="0" smtClean="0"/>
              <a:t>to predict the effect of a given rigid motion on a given figure; given</a:t>
            </a:r>
          </a:p>
          <a:p>
            <a:r>
              <a:rPr lang="en-US" dirty="0" smtClean="0"/>
              <a:t>two figures, use the definition of congruence in terms of rigid motions</a:t>
            </a:r>
          </a:p>
          <a:p>
            <a:r>
              <a:rPr lang="en-US" dirty="0" smtClean="0"/>
              <a:t>to decide if they are congruent.</a:t>
            </a:r>
          </a:p>
          <a:p>
            <a:endParaRPr lang="en-US"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0166587"/>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associated CCSS standards.</a:t>
            </a:r>
          </a:p>
          <a:p>
            <a:r>
              <a:rPr lang="en-US" sz="1200" i="1" kern="1200" baseline="0" dirty="0" smtClean="0">
                <a:solidFill>
                  <a:schemeClr val="tx1"/>
                </a:solidFill>
                <a:latin typeface="+mn-lt"/>
                <a:ea typeface="+mn-ea"/>
                <a:cs typeface="+mn-cs"/>
              </a:rPr>
              <a:t>Trigonometric</a:t>
            </a:r>
            <a:r>
              <a:rPr lang="en-US" sz="1200" i="1" kern="1200" dirty="0" smtClean="0">
                <a:solidFill>
                  <a:schemeClr val="tx1"/>
                </a:solidFill>
                <a:latin typeface="+mn-lt"/>
                <a:ea typeface="+mn-ea"/>
                <a:cs typeface="+mn-cs"/>
              </a:rPr>
              <a:t> Functions F-TF</a:t>
            </a:r>
          </a:p>
          <a:p>
            <a:r>
              <a:rPr lang="en-US" sz="1200" b="1" kern="1200" baseline="0" dirty="0" smtClean="0">
                <a:solidFill>
                  <a:schemeClr val="tx1"/>
                </a:solidFill>
                <a:latin typeface="+mn-lt"/>
                <a:ea typeface="+mn-ea"/>
                <a:cs typeface="+mn-cs"/>
              </a:rPr>
              <a:t>Extend the domain of trigonometric functions using the unit circle</a:t>
            </a:r>
          </a:p>
          <a:p>
            <a:r>
              <a:rPr lang="en-US" dirty="0" smtClean="0"/>
              <a:t>4.</a:t>
            </a:r>
            <a:r>
              <a:rPr lang="en-US" baseline="0" dirty="0" smtClean="0"/>
              <a:t>  </a:t>
            </a:r>
            <a:r>
              <a:rPr lang="en-US" dirty="0" smtClean="0"/>
              <a:t> </a:t>
            </a:r>
            <a:r>
              <a:rPr lang="en-US" sz="1200" kern="1200" baseline="0" dirty="0" smtClean="0">
                <a:solidFill>
                  <a:schemeClr val="tx1"/>
                </a:solidFill>
                <a:latin typeface="+mn-lt"/>
                <a:ea typeface="+mn-ea"/>
                <a:cs typeface="+mn-cs"/>
              </a:rPr>
              <a:t>Use the unit circle to explain symmetry (odd and even) and</a:t>
            </a:r>
          </a:p>
          <a:p>
            <a:r>
              <a:rPr lang="en-US" sz="1200" kern="1200" baseline="0" dirty="0" smtClean="0">
                <a:solidFill>
                  <a:schemeClr val="tx1"/>
                </a:solidFill>
                <a:latin typeface="+mn-lt"/>
                <a:ea typeface="+mn-ea"/>
                <a:cs typeface="+mn-cs"/>
              </a:rPr>
              <a:t>periodicity of trigonometric functions.</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15</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0166587"/>
      </p:ext>
    </p:extLst>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baseline="0" dirty="0" smtClean="0"/>
              <a:t>Mrs.</a:t>
            </a:r>
            <a:r>
              <a:rPr lang="en-US" dirty="0" smtClean="0"/>
              <a:t> Lynch specifically addresses two standards</a:t>
            </a:r>
            <a:r>
              <a:rPr lang="en-US" baseline="0" dirty="0" smtClean="0"/>
              <a:t>.  First, students are</a:t>
            </a:r>
            <a:r>
              <a:rPr lang="en-US" dirty="0" smtClean="0"/>
              <a:t> using structure with mathematics. </a:t>
            </a:r>
            <a:r>
              <a:rPr lang="en-US" dirty="0" smtClean="0">
                <a:solidFill>
                  <a:srgbClr val="0000FF"/>
                </a:solidFill>
              </a:rPr>
              <a:t>On the homework</a:t>
            </a:r>
            <a:r>
              <a:rPr lang="en-US" dirty="0" smtClean="0"/>
              <a:t>,</a:t>
            </a:r>
            <a:r>
              <a:rPr lang="en-US" baseline="0" dirty="0" smtClean="0"/>
              <a:t> students </a:t>
            </a:r>
            <a:r>
              <a:rPr lang="en-US" dirty="0" smtClean="0"/>
              <a:t>may use structure on the first part by applying the transformational rule to specific points on the graph, or they may show an understanding of the general transformation rule (such as thinking, “adding 3 moves the graph up 3 units”) and use that. </a:t>
            </a:r>
            <a:r>
              <a:rPr lang="en-US" baseline="0" dirty="0" smtClean="0"/>
              <a:t>Also on the homework, students</a:t>
            </a:r>
            <a:r>
              <a:rPr lang="en-US" dirty="0" smtClean="0"/>
              <a:t> must show an understanding of the structure of different types of transformations to do the second part.  This may involve the students making a sketch and using that as a resource or looking at other sample problems.  </a:t>
            </a:r>
            <a:r>
              <a:rPr lang="en-US" dirty="0" smtClean="0">
                <a:solidFill>
                  <a:srgbClr val="0000FF"/>
                </a:solidFill>
              </a:rPr>
              <a:t>The sine task</a:t>
            </a:r>
            <a:r>
              <a:rPr lang="en-US" dirty="0" smtClean="0"/>
              <a:t> is asking students to create graphs, look at the graphs, note patterns and  generalize.  This is all about the structures they see.  </a:t>
            </a:r>
          </a:p>
          <a:p>
            <a:r>
              <a:rPr lang="en-US" baseline="0" dirty="0" smtClean="0"/>
              <a:t>Suggested</a:t>
            </a:r>
            <a:r>
              <a:rPr lang="en-US" dirty="0" smtClean="0"/>
              <a:t> samples: </a:t>
            </a:r>
            <a:r>
              <a:rPr lang="en-US" baseline="0" dirty="0" smtClean="0"/>
              <a:t>Lines 26 &amp; 27, discussion of amplitude </a:t>
            </a:r>
            <a:r>
              <a:rPr lang="en-US" dirty="0" smtClean="0"/>
              <a:t>starting with line 42, discussion of “flipping” starting with line 64, lines 134 &amp; 135</a:t>
            </a:r>
            <a:endParaRPr lang="en-US" baseline="0" dirty="0" smtClean="0"/>
          </a:p>
          <a:p>
            <a:endParaRPr lang="en-US" baseline="0" dirty="0" smtClean="0"/>
          </a:p>
          <a:p>
            <a:r>
              <a:rPr lang="en-US" baseline="0" dirty="0" smtClean="0"/>
              <a:t>The task also requires students to attend to precision. The students must be able</a:t>
            </a:r>
            <a:r>
              <a:rPr lang="en-US" dirty="0" smtClean="0"/>
              <a:t> to communicate what they know about functions and their transformations with correct graphs and notation. </a:t>
            </a:r>
            <a:r>
              <a:rPr lang="en-US" baseline="0" dirty="0" smtClean="0"/>
              <a:t>  Suggested samples:</a:t>
            </a:r>
            <a:r>
              <a:rPr lang="en-US" dirty="0" smtClean="0"/>
              <a:t> </a:t>
            </a:r>
            <a:r>
              <a:rPr lang="en-US" baseline="0" dirty="0" smtClean="0"/>
              <a:t>Figure</a:t>
            </a:r>
            <a:r>
              <a:rPr lang="en-US" dirty="0" smtClean="0"/>
              <a:t> 1, line 43, line 65, lines 106 &amp; 107, fraction discussion starting with line 116</a:t>
            </a:r>
            <a:endParaRPr lang="en-US" baseline="0" dirty="0" smtClean="0"/>
          </a:p>
          <a:p>
            <a:r>
              <a:rPr lang="en-US" baseline="0" dirty="0" smtClean="0"/>
              <a:t>Encourage participants to look for examples of the other practices as well.</a:t>
            </a:r>
          </a:p>
          <a:p>
            <a:endParaRPr lang="en-US" dirty="0" smtClean="0"/>
          </a:p>
          <a:p>
            <a:endParaRPr lang="en-US" dirty="0" smtClean="0"/>
          </a:p>
          <a:p>
            <a:r>
              <a:rPr lang="en-US" dirty="0" smtClean="0"/>
              <a:t>Practice three is a direct result of the tasks and the way</a:t>
            </a:r>
            <a:r>
              <a:rPr lang="en-US" baseline="0" dirty="0" smtClean="0"/>
              <a:t> the teacher has students discussing the </a:t>
            </a:r>
            <a:r>
              <a:rPr lang="en-US" dirty="0" smtClean="0"/>
              <a:t>their results.  There is an aspect of problem solving as students work on their different ways to a solution, most notable as students decide which numbers to use for the parameters in order to recognize patterns.</a:t>
            </a:r>
          </a:p>
          <a:p>
            <a:r>
              <a:rPr lang="en-US" dirty="0" smtClean="0"/>
              <a:t>Perseverance comes</a:t>
            </a:r>
            <a:r>
              <a:rPr lang="en-US" baseline="0" dirty="0" smtClean="0"/>
              <a:t> from the teacher assigning the work</a:t>
            </a:r>
            <a:r>
              <a:rPr lang="en-US" dirty="0" smtClean="0"/>
              <a:t>, </a:t>
            </a:r>
            <a:r>
              <a:rPr lang="en-US" baseline="0" dirty="0" smtClean="0"/>
              <a:t>expecting the students to complete and discuss it, and by her asking questions before she leaves the groups</a:t>
            </a:r>
          </a:p>
          <a:p>
            <a:r>
              <a:rPr lang="en-US" dirty="0" smtClean="0"/>
              <a:t>As students make different graphs practice 8 is being used – and may lead to students getting a better idea of how to recognize transformations of sine waves quickly.</a:t>
            </a:r>
            <a:endParaRPr lang="en-US"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16</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34243052"/>
      </p:ext>
    </p:extLst>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Mrs. Lynch is able to obtain evidence of student thinking and use it in her lessons.  More on 8 in the following</a:t>
            </a:r>
            <a:r>
              <a:rPr lang="en-US" baseline="0" dirty="0" smtClean="0"/>
              <a:t> slide.</a:t>
            </a:r>
          </a:p>
          <a:p>
            <a:endParaRPr lang="en-US" dirty="0" smtClean="0"/>
          </a:p>
          <a:p>
            <a:r>
              <a:rPr lang="en-US" dirty="0" smtClean="0"/>
              <a:t>There is evidence that the teacher: 1) set clear learning goal; 2) selected a task that promoted reasoning and problem solving; 3) By using graphs and symbols, students are seeing multiple representations.  If students use point substitution as a method for the first part, tables may also be used; 4) facilitated student discourse.  Since students are looking at generalized forms of the transformations and are making graphs from them, an argument can be made that procedural fluency with transformations of functions is happening, as well.</a:t>
            </a:r>
          </a:p>
          <a:p>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17</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51128850"/>
      </p:ext>
    </p:extLst>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table shown in this slides summarizes teacher and student actions that are part of eliciting and using evidence</a:t>
            </a:r>
            <a:r>
              <a:rPr lang="en-US" baseline="0" dirty="0" smtClean="0"/>
              <a:t> of student thinking</a:t>
            </a:r>
            <a:r>
              <a:rPr lang="en-US" dirty="0" smtClean="0"/>
              <a:t>.</a:t>
            </a:r>
          </a:p>
          <a:p>
            <a:endParaRPr lang="en-US" dirty="0"/>
          </a:p>
          <a:p>
            <a:r>
              <a:rPr lang="en-US" dirty="0" smtClean="0"/>
              <a:t>You may want to distribute a copy of the teacher and student actions to facilitate teachers discussion/reflection related to the last slide.</a:t>
            </a:r>
          </a:p>
          <a:p>
            <a:endParaRPr lang="en-US" dirty="0" smtClean="0"/>
          </a:p>
          <a:p>
            <a:r>
              <a:rPr lang="en-US" b="1" dirty="0" smtClean="0">
                <a:solidFill>
                  <a:srgbClr val="0000FF"/>
                </a:solidFill>
              </a:rPr>
              <a:t>Elicit and Use </a:t>
            </a:r>
            <a:r>
              <a:rPr lang="en-US" b="1" dirty="0" err="1" smtClean="0">
                <a:solidFill>
                  <a:srgbClr val="0000FF"/>
                </a:solidFill>
              </a:rPr>
              <a:t>Evidence.docx</a:t>
            </a:r>
            <a:endParaRPr lang="en-US" b="1" dirty="0">
              <a:solidFill>
                <a:srgbClr val="0000FF"/>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18</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51128850"/>
      </p:ext>
    </p:extLst>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responses</a:t>
            </a:r>
          </a:p>
          <a:p>
            <a:r>
              <a:rPr lang="en-US" dirty="0" smtClean="0"/>
              <a:t>Before starting, Barbara has determined what will constitute evidence of student learning.  She has written materials, her interaction with students and the interactions among students to use. </a:t>
            </a:r>
          </a:p>
          <a:p>
            <a:r>
              <a:rPr lang="en-US" dirty="0" smtClean="0"/>
              <a:t>Eliciting and gathering evidence</a:t>
            </a:r>
          </a:p>
          <a:p>
            <a:r>
              <a:rPr lang="en-US" dirty="0" smtClean="0"/>
              <a:t>Line 26 (class discussion of Homework), line 38, line 49 (she does not tell, but waits to see what the students come up with), line 61, line 74, line 80, lines 95-96</a:t>
            </a:r>
          </a:p>
          <a:p>
            <a:r>
              <a:rPr lang="en-US" dirty="0" smtClean="0"/>
              <a:t>Interpreting </a:t>
            </a:r>
          </a:p>
          <a:p>
            <a:r>
              <a:rPr lang="en-US" dirty="0" smtClean="0"/>
              <a:t>Line 41 &amp; following, Line 60 </a:t>
            </a:r>
          </a:p>
          <a:p>
            <a:endParaRPr lang="en-US" dirty="0" smtClean="0"/>
          </a:p>
          <a:p>
            <a:r>
              <a:rPr lang="en-US" dirty="0" smtClean="0"/>
              <a:t>Making in-the-moment decisions</a:t>
            </a:r>
          </a:p>
          <a:p>
            <a:r>
              <a:rPr lang="en-US" dirty="0" smtClean="0"/>
              <a:t>Line 51, line 95 &amp; following discussion, line 112 &amp; following</a:t>
            </a:r>
          </a:p>
          <a:p>
            <a:r>
              <a:rPr lang="en-US" dirty="0" smtClean="0"/>
              <a:t>Reflecting</a:t>
            </a:r>
          </a:p>
          <a:p>
            <a:r>
              <a:rPr lang="en-US" dirty="0" smtClean="0"/>
              <a:t>Lines 29-30,   Line 78</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19</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51128850"/>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Suggested time allotment:</a:t>
            </a:r>
          </a:p>
          <a:p>
            <a:endParaRPr lang="en-US" dirty="0" smtClean="0"/>
          </a:p>
          <a:p>
            <a:pPr marL="457200" indent="-457200">
              <a:buFont typeface="Arial"/>
              <a:buChar char="•"/>
            </a:pPr>
            <a:r>
              <a:rPr lang="en-US" dirty="0" smtClean="0">
                <a:solidFill>
                  <a:srgbClr val="003366"/>
                </a:solidFill>
                <a:latin typeface="Verdana"/>
                <a:cs typeface="Verdana"/>
              </a:rPr>
              <a:t>One option is to have</a:t>
            </a:r>
            <a:r>
              <a:rPr lang="en-US" baseline="0" dirty="0" smtClean="0">
                <a:solidFill>
                  <a:srgbClr val="003366"/>
                </a:solidFill>
                <a:latin typeface="Verdana"/>
                <a:cs typeface="Verdana"/>
              </a:rPr>
              <a:t> participants read the case study before coming to the session.  Consider the </a:t>
            </a:r>
            <a:r>
              <a:rPr lang="en-US" dirty="0" smtClean="0">
                <a:solidFill>
                  <a:srgbClr val="003366"/>
                </a:solidFill>
                <a:latin typeface="Verdana"/>
                <a:cs typeface="Verdana"/>
              </a:rPr>
              <a:t>familiarity the participants have with the tasks.  You may decide to delay reading the case until the teachers have worked the task.  If time is limited to an hour, another option is to have the participants do the Homework and the Sine Task beforehand.  </a:t>
            </a:r>
            <a:endParaRPr lang="en-US" baseline="0" dirty="0" smtClean="0">
              <a:solidFill>
                <a:srgbClr val="003366"/>
              </a:solidFill>
              <a:latin typeface="Verdana"/>
              <a:cs typeface="Verdana"/>
            </a:endParaRPr>
          </a:p>
          <a:p>
            <a:pPr marL="457200" indent="-457200">
              <a:buFont typeface="Arial"/>
              <a:buChar char="•"/>
            </a:pPr>
            <a:endParaRPr lang="en-US" baseline="0" dirty="0" smtClean="0">
              <a:solidFill>
                <a:srgbClr val="003366"/>
              </a:solidFill>
              <a:latin typeface="Verdana"/>
              <a:cs typeface="Verdana"/>
            </a:endParaRPr>
          </a:p>
          <a:p>
            <a:pPr marL="457200" indent="-457200">
              <a:buFont typeface="Arial"/>
              <a:buChar char="•"/>
            </a:pPr>
            <a:r>
              <a:rPr lang="en-US" baseline="0" dirty="0" smtClean="0">
                <a:solidFill>
                  <a:srgbClr val="003366"/>
                </a:solidFill>
                <a:latin typeface="Verdana"/>
                <a:cs typeface="Verdana"/>
              </a:rPr>
              <a:t>Have participants work both the Homework and the Sine Task – 10 minutes</a:t>
            </a:r>
          </a:p>
          <a:p>
            <a:pPr marL="457200" indent="-457200">
              <a:buFont typeface="Arial"/>
              <a:buChar char="•"/>
            </a:pPr>
            <a:endParaRPr lang="en-US" baseline="0" dirty="0" smtClean="0">
              <a:solidFill>
                <a:srgbClr val="003366"/>
              </a:solidFill>
              <a:latin typeface="Verdana"/>
              <a:cs typeface="Verdana"/>
            </a:endParaRPr>
          </a:p>
          <a:p>
            <a:pPr marL="457200" indent="-457200">
              <a:buFont typeface="Arial"/>
              <a:buChar char="•"/>
            </a:pPr>
            <a:r>
              <a:rPr lang="en-US" baseline="0" dirty="0" smtClean="0">
                <a:solidFill>
                  <a:srgbClr val="003366"/>
                </a:solidFill>
                <a:latin typeface="Verdana"/>
                <a:cs typeface="Verdana"/>
              </a:rPr>
              <a:t>Discuss the possible solutions for the problems. – 20 minutes</a:t>
            </a:r>
            <a:endParaRPr lang="en-US" dirty="0" smtClean="0">
              <a:solidFill>
                <a:srgbClr val="003366"/>
              </a:solidFill>
              <a:latin typeface="Verdana"/>
              <a:cs typeface="Verdana"/>
            </a:endParaRPr>
          </a:p>
          <a:p>
            <a:pPr marL="457200" indent="-457200">
              <a:lnSpc>
                <a:spcPct val="50000"/>
              </a:lnSpc>
              <a:buFont typeface="Arial"/>
              <a:buChar char="•"/>
            </a:pPr>
            <a:endParaRPr lang="en-US" dirty="0" smtClean="0">
              <a:solidFill>
                <a:srgbClr val="003366"/>
              </a:solidFill>
              <a:latin typeface="Verdana"/>
              <a:cs typeface="Verdana"/>
            </a:endParaRPr>
          </a:p>
          <a:p>
            <a:pPr marL="457200" indent="-457200">
              <a:buFont typeface="Arial"/>
              <a:buChar char="•"/>
            </a:pPr>
            <a:r>
              <a:rPr lang="en-US" dirty="0" smtClean="0">
                <a:solidFill>
                  <a:srgbClr val="003366"/>
                </a:solidFill>
                <a:latin typeface="Verdana"/>
                <a:cs typeface="Verdana"/>
              </a:rPr>
              <a:t>Discuss the case study- 40 minutes</a:t>
            </a:r>
            <a:endParaRPr lang="en-US" dirty="0">
              <a:solidFill>
                <a:srgbClr val="003366"/>
              </a:solidFill>
              <a:latin typeface="Verdana"/>
              <a:cs typeface="Verdana"/>
            </a:endParaRPr>
          </a:p>
          <a:p>
            <a:pPr marL="457200" indent="-457200">
              <a:lnSpc>
                <a:spcPct val="50000"/>
              </a:lnSpc>
              <a:buFont typeface="Arial"/>
              <a:buChar char="•"/>
            </a:pPr>
            <a:endParaRPr lang="en-US" dirty="0" smtClean="0">
              <a:solidFill>
                <a:srgbClr val="003366"/>
              </a:solidFill>
              <a:latin typeface="Verdana"/>
              <a:cs typeface="Verdana"/>
            </a:endParaRPr>
          </a:p>
          <a:p>
            <a:pPr marL="457200" indent="-457200">
              <a:buFont typeface="Arial"/>
              <a:buChar char="•"/>
            </a:pPr>
            <a:endParaRPr lang="en-US" dirty="0">
              <a:solidFill>
                <a:srgbClr val="003366"/>
              </a:solidFill>
              <a:latin typeface="Verdana"/>
              <a:cs typeface="Verdana"/>
            </a:endParaRPr>
          </a:p>
          <a:p>
            <a:r>
              <a:rPr lang="en-US" dirty="0" smtClean="0">
                <a:solidFill>
                  <a:srgbClr val="003366"/>
                </a:solidFill>
                <a:latin typeface="Verdana"/>
                <a:cs typeface="Verdana"/>
              </a:rPr>
              <a:t>TOTAL TIME – approximately 70 minutes</a:t>
            </a:r>
          </a:p>
          <a:p>
            <a:r>
              <a:rPr lang="en-US" dirty="0" smtClean="0">
                <a:solidFill>
                  <a:srgbClr val="003366"/>
                </a:solidFill>
                <a:latin typeface="Verdana"/>
                <a:cs typeface="Verdana"/>
              </a:rPr>
              <a:t>If participants</a:t>
            </a:r>
            <a:r>
              <a:rPr lang="en-US" baseline="0" dirty="0" smtClean="0">
                <a:solidFill>
                  <a:srgbClr val="003366"/>
                </a:solidFill>
                <a:latin typeface="Verdana"/>
                <a:cs typeface="Verdana"/>
              </a:rPr>
              <a:t> read the case study during the session, allot at least 10 minutes for reading.  That </a:t>
            </a:r>
            <a:r>
              <a:rPr lang="en-US" dirty="0" smtClean="0">
                <a:solidFill>
                  <a:srgbClr val="003366"/>
                </a:solidFill>
                <a:latin typeface="Verdana"/>
                <a:cs typeface="Verdana"/>
              </a:rPr>
              <a:t>makes the module about 90 minutes. </a:t>
            </a:r>
          </a:p>
          <a:p>
            <a:pPr marL="457200" indent="-457200">
              <a:buFont typeface="Arial"/>
              <a:buChar char="•"/>
            </a:pPr>
            <a:endParaRPr lang="en-US" dirty="0">
              <a:solidFill>
                <a:srgbClr val="003366"/>
              </a:solidFill>
              <a:latin typeface="Verdana"/>
              <a:cs typeface="Verdana"/>
            </a:endParaRPr>
          </a:p>
          <a:p>
            <a:pPr marL="457200" indent="-457200">
              <a:lnSpc>
                <a:spcPct val="50000"/>
              </a:lnSpc>
              <a:buFont typeface="Arial"/>
              <a:buChar char="•"/>
            </a:pPr>
            <a:endParaRPr lang="en-US" dirty="0">
              <a:solidFill>
                <a:srgbClr val="003366"/>
              </a:solidFill>
              <a:latin typeface="Verdana"/>
              <a:cs typeface="Verdana"/>
            </a:endParaRPr>
          </a:p>
          <a:p>
            <a:pPr marL="457200" indent="-457200">
              <a:buFont typeface="Arial"/>
              <a:buChar char="•"/>
            </a:pPr>
            <a:endParaRPr lang="en-US" sz="1600" dirty="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96382178"/>
      </p:ext>
    </p:extLst>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Record what participants </a:t>
            </a:r>
            <a:r>
              <a:rPr lang="en-US" smtClean="0"/>
              <a:t>have said</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20</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76134767"/>
      </p:ext>
    </p:extLst>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21</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22743802"/>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a:buChar char="•"/>
            </a:pPr>
            <a:endParaRPr lang="en-US" sz="1600"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96382178"/>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457700"/>
          </a:xfrm>
        </p:spPr>
        <p:txBody>
          <a:bodyPr>
            <a:normAutofit/>
          </a:bodyPr>
          <a:lstStyle/>
          <a:p>
            <a:r>
              <a:rPr lang="en-US" sz="1200" kern="1200" dirty="0" smtClean="0">
                <a:solidFill>
                  <a:schemeClr val="tx1"/>
                </a:solidFill>
                <a:latin typeface="+mn-lt"/>
                <a:ea typeface="+mn-ea"/>
                <a:cs typeface="+mn-cs"/>
              </a:rPr>
              <a:t>Participants </a:t>
            </a:r>
            <a:r>
              <a:rPr lang="en-US" b="1" dirty="0" smtClean="0">
                <a:solidFill>
                  <a:srgbClr val="0000FF"/>
                </a:solidFill>
              </a:rPr>
              <a:t>HS -Lynch – </a:t>
            </a:r>
            <a:r>
              <a:rPr lang="en-US" b="1" dirty="0" err="1" smtClean="0">
                <a:solidFill>
                  <a:srgbClr val="0000FF"/>
                </a:solidFill>
              </a:rPr>
              <a:t>Homework.pdf</a:t>
            </a:r>
            <a:endParaRPr lang="en-US" sz="1200" b="1" dirty="0" smtClean="0">
              <a:solidFill>
                <a:srgbClr val="0000FF"/>
              </a:solidFill>
              <a:ea typeface="Verdana" pitchFamily="34" charset="0"/>
              <a:cs typeface="Verdana"/>
            </a:endParaRPr>
          </a:p>
          <a:p>
            <a:endParaRPr lang="en-US" sz="1200" kern="1200" dirty="0" smtClean="0">
              <a:solidFill>
                <a:schemeClr val="tx1"/>
              </a:solidFill>
              <a:latin typeface="+mn-lt"/>
              <a:ea typeface="+mn-ea"/>
              <a:cs typeface="+mn-cs"/>
            </a:endParaRPr>
          </a:p>
          <a:p>
            <a:endParaRPr lang="en-US"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8882113"/>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457700"/>
          </a:xfrm>
        </p:spPr>
        <p:txBody>
          <a:bodyPr>
            <a:normAutofit/>
          </a:bodyPr>
          <a:lstStyle/>
          <a:p>
            <a:r>
              <a:rPr lang="en-US" sz="1200" kern="1200" dirty="0" smtClean="0">
                <a:solidFill>
                  <a:schemeClr val="tx1"/>
                </a:solidFill>
                <a:latin typeface="+mn-lt"/>
                <a:ea typeface="+mn-ea"/>
                <a:cs typeface="+mn-cs"/>
              </a:rPr>
              <a:t>Participants </a:t>
            </a:r>
            <a:r>
              <a:rPr lang="en-US" b="1" dirty="0" smtClean="0">
                <a:solidFill>
                  <a:srgbClr val="0000FF"/>
                </a:solidFill>
              </a:rPr>
              <a:t>HS -Lynch – </a:t>
            </a:r>
            <a:r>
              <a:rPr lang="en-US" b="1" dirty="0" err="1" smtClean="0">
                <a:solidFill>
                  <a:srgbClr val="0000FF"/>
                </a:solidFill>
              </a:rPr>
              <a:t>Homework.pdf</a:t>
            </a:r>
            <a:endParaRPr lang="en-US" sz="1200" b="1" dirty="0" smtClean="0">
              <a:solidFill>
                <a:srgbClr val="0000FF"/>
              </a:solidFill>
              <a:ea typeface="Verdana" pitchFamily="34" charset="0"/>
              <a:cs typeface="Verdana"/>
            </a:endParaRPr>
          </a:p>
          <a:p>
            <a:endParaRPr lang="en-US" sz="1200" kern="1200" dirty="0" smtClean="0">
              <a:solidFill>
                <a:schemeClr val="tx1"/>
              </a:solidFill>
              <a:latin typeface="+mn-lt"/>
              <a:ea typeface="+mn-ea"/>
              <a:cs typeface="+mn-cs"/>
            </a:endParaRPr>
          </a:p>
          <a:p>
            <a:endParaRPr lang="en-US"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5</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8882113"/>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457700"/>
          </a:xfrm>
        </p:spPr>
        <p:txBody>
          <a:bodyPr>
            <a:normAutofit/>
          </a:bodyPr>
          <a:lstStyle/>
          <a:p>
            <a:r>
              <a:rPr lang="en-US" sz="1200" kern="1200" dirty="0" smtClean="0">
                <a:solidFill>
                  <a:schemeClr val="tx1"/>
                </a:solidFill>
                <a:latin typeface="+mn-lt"/>
                <a:ea typeface="+mn-ea"/>
                <a:cs typeface="+mn-cs"/>
              </a:rPr>
              <a:t>Participants </a:t>
            </a:r>
            <a:r>
              <a:rPr lang="en-US" b="1" dirty="0" smtClean="0">
                <a:solidFill>
                  <a:srgbClr val="0000FF"/>
                </a:solidFill>
              </a:rPr>
              <a:t>HS -Lynch – </a:t>
            </a:r>
            <a:r>
              <a:rPr lang="en-US" b="1" dirty="0" err="1" smtClean="0">
                <a:solidFill>
                  <a:srgbClr val="0000FF"/>
                </a:solidFill>
              </a:rPr>
              <a:t>Homework.pdf</a:t>
            </a:r>
            <a:endParaRPr lang="en-US" b="1" dirty="0" smtClean="0">
              <a:solidFill>
                <a:srgbClr val="0000FF"/>
              </a:solidFill>
              <a:ea typeface="Verdana" pitchFamily="34" charset="0"/>
              <a:cs typeface="Verdana"/>
            </a:endParaRPr>
          </a:p>
          <a:p>
            <a:endParaRPr lang="en-US" sz="1200" b="1" dirty="0" smtClean="0">
              <a:solidFill>
                <a:srgbClr val="0000FF"/>
              </a:solidFill>
              <a:ea typeface="Verdana" pitchFamily="34" charset="0"/>
              <a:cs typeface="Verdana"/>
            </a:endParaRPr>
          </a:p>
          <a:p>
            <a:endParaRPr lang="en-US" sz="1200" kern="1200" dirty="0" smtClean="0">
              <a:solidFill>
                <a:schemeClr val="tx1"/>
              </a:solidFill>
              <a:latin typeface="+mn-lt"/>
              <a:ea typeface="+mn-ea"/>
              <a:cs typeface="+mn-cs"/>
            </a:endParaRPr>
          </a:p>
          <a:p>
            <a:endParaRPr lang="en-US"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6</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8882113"/>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solidFill>
                  <a:srgbClr val="000000"/>
                </a:solidFill>
              </a:rPr>
              <a:t>Teacher answers for the task should be what students would do.  Teachers may comment on how they feel their students would do with a task that does not give symbolic representations of the functions (this task is not the usual approach, which would give something such as     </a:t>
            </a:r>
            <a:r>
              <a:rPr lang="en-US" dirty="0" err="1" smtClean="0">
                <a:solidFill>
                  <a:srgbClr val="000000"/>
                </a:solidFill>
              </a:rPr>
              <a:t>f(x</a:t>
            </a:r>
            <a:r>
              <a:rPr lang="en-US" dirty="0" smtClean="0">
                <a:solidFill>
                  <a:srgbClr val="000000"/>
                </a:solidFill>
              </a:rPr>
              <a:t>) = x</a:t>
            </a:r>
            <a:r>
              <a:rPr lang="en-US" baseline="30000" dirty="0" smtClean="0">
                <a:solidFill>
                  <a:srgbClr val="000000"/>
                </a:solidFill>
              </a:rPr>
              <a:t>2</a:t>
            </a:r>
            <a:r>
              <a:rPr lang="en-US" dirty="0" smtClean="0">
                <a:solidFill>
                  <a:srgbClr val="000000"/>
                </a:solidFill>
              </a:rPr>
              <a:t>, and then ask for transformations of that expression).</a:t>
            </a:r>
          </a:p>
          <a:p>
            <a:endParaRPr lang="en-US" dirty="0" smtClean="0">
              <a:solidFill>
                <a:srgbClr val="000000"/>
              </a:solidFill>
            </a:endParaRPr>
          </a:p>
          <a:p>
            <a:r>
              <a:rPr lang="en-US" dirty="0" smtClean="0">
                <a:solidFill>
                  <a:srgbClr val="000000"/>
                </a:solidFill>
              </a:rPr>
              <a:t>Facilitators should expect the participants to discuss plotting specific points and moving them based on the transformation when doing the first part.  Some participants may try to use a cubic regression on the graph in order to find the symbolic representation of the function, and then transforming the rule so it can be graphed easily using the graphing calculator.  Participants could also put the formula in Y1 and perform the transformations in other Y= lines, such as Y2 = Y1 + 3.  This is not the intent of the prompt, so discussion on what the prompt is asking and acceptable methods (based on the participants’ goals) is possible.  Use of tracing paper, patty paper and other tools should be encouraged in the discussion. </a:t>
            </a:r>
          </a:p>
          <a:p>
            <a:endParaRPr lang="en-US" dirty="0" smtClean="0">
              <a:solidFill>
                <a:srgbClr val="000000"/>
              </a:solidFill>
            </a:endParaRPr>
          </a:p>
          <a:p>
            <a:r>
              <a:rPr lang="en-US" dirty="0" smtClean="0">
                <a:solidFill>
                  <a:srgbClr val="000000"/>
                </a:solidFill>
              </a:rPr>
              <a:t>The second part is more traditional, with answers such as </a:t>
            </a:r>
            <a:r>
              <a:rPr lang="en-US" dirty="0" err="1" smtClean="0">
                <a:solidFill>
                  <a:srgbClr val="000000"/>
                </a:solidFill>
              </a:rPr>
              <a:t>a(x</a:t>
            </a:r>
            <a:r>
              <a:rPr lang="en-US" dirty="0" smtClean="0">
                <a:solidFill>
                  <a:srgbClr val="000000"/>
                </a:solidFill>
              </a:rPr>
              <a:t>) = </a:t>
            </a:r>
            <a:r>
              <a:rPr lang="en-US" dirty="0" err="1" smtClean="0">
                <a:solidFill>
                  <a:srgbClr val="000000"/>
                </a:solidFill>
              </a:rPr>
              <a:t>f(x</a:t>
            </a:r>
            <a:r>
              <a:rPr lang="en-US" dirty="0" smtClean="0">
                <a:solidFill>
                  <a:srgbClr val="000000"/>
                </a:solidFill>
              </a:rPr>
              <a:t> – 3) as typical responses. </a:t>
            </a:r>
          </a:p>
          <a:p>
            <a:endParaRPr lang="en-US" dirty="0" smtClean="0">
              <a:solidFill>
                <a:srgbClr val="000000"/>
              </a:solidFill>
            </a:endParaRPr>
          </a:p>
          <a:p>
            <a:r>
              <a:rPr lang="en-US" dirty="0" smtClean="0">
                <a:solidFill>
                  <a:srgbClr val="000000"/>
                </a:solidFill>
              </a:rPr>
              <a:t>The task can be made more open by asking students to create their own functions.  The facilitator can ask, “What are some b</a:t>
            </a:r>
            <a:r>
              <a:rPr lang="en-US" baseline="0" dirty="0" smtClean="0">
                <a:solidFill>
                  <a:srgbClr val="000000"/>
                </a:solidFill>
              </a:rPr>
              <a:t>enefits of opening up the task?”</a:t>
            </a:r>
          </a:p>
          <a:p>
            <a:r>
              <a:rPr lang="en-US" dirty="0" smtClean="0">
                <a:solidFill>
                  <a:srgbClr val="000000"/>
                </a:solidFill>
              </a:rPr>
              <a:t>Sample answers:  The students will show their understanding of the meaning of function.  There will be a variety of different answers for students to discuss is their groups.  </a:t>
            </a:r>
          </a:p>
          <a:p>
            <a:endParaRPr lang="en-US" dirty="0" smtClean="0">
              <a:solidFill>
                <a:srgbClr val="000000"/>
              </a:solidFill>
            </a:endParaRPr>
          </a:p>
          <a:p>
            <a:endParaRPr lang="en-US" dirty="0" smtClean="0">
              <a:solidFill>
                <a:srgbClr val="000000"/>
              </a:solidFill>
            </a:endParaRPr>
          </a:p>
          <a:p>
            <a:r>
              <a:rPr lang="en-US" baseline="0" dirty="0" smtClean="0">
                <a:solidFill>
                  <a:srgbClr val="000000"/>
                </a:solidFill>
              </a:rPr>
              <a:t>What</a:t>
            </a:r>
            <a:r>
              <a:rPr lang="en-US" dirty="0" smtClean="0">
                <a:solidFill>
                  <a:srgbClr val="000000"/>
                </a:solidFill>
              </a:rPr>
              <a:t> are some drawbacks?</a:t>
            </a:r>
          </a:p>
          <a:p>
            <a:endParaRPr lang="en-US" dirty="0" smtClean="0">
              <a:solidFill>
                <a:srgbClr val="000000"/>
              </a:solidFill>
            </a:endParaRPr>
          </a:p>
          <a:p>
            <a:r>
              <a:rPr lang="en-US" baseline="0" dirty="0" smtClean="0">
                <a:solidFill>
                  <a:srgbClr val="000000"/>
                </a:solidFill>
              </a:rPr>
              <a:t>Sample</a:t>
            </a:r>
            <a:r>
              <a:rPr lang="en-US" dirty="0" smtClean="0">
                <a:solidFill>
                  <a:srgbClr val="000000"/>
                </a:solidFill>
              </a:rPr>
              <a:t> answers:  All students may make a linear function which will not give a variety of answers to discuss.  The vagueness of picking their own function may make some students feel uncomfortable (having questions such as, “What do you know about functions?” would be a good step in helping those students).  It may help some students to be able to compare the same work with others.</a:t>
            </a:r>
            <a:br>
              <a:rPr lang="en-US" dirty="0" smtClean="0">
                <a:solidFill>
                  <a:srgbClr val="000000"/>
                </a:solidFill>
              </a:rPr>
            </a:br>
            <a:endParaRPr lang="en-US" dirty="0" smtClean="0">
              <a:solidFill>
                <a:srgbClr val="000000"/>
              </a:solidFill>
            </a:endParaRPr>
          </a:p>
          <a:p>
            <a:r>
              <a:rPr lang="en-US" baseline="0" dirty="0" smtClean="0">
                <a:solidFill>
                  <a:srgbClr val="000000"/>
                </a:solidFill>
              </a:rPr>
              <a:t>Ask: “</a:t>
            </a:r>
            <a:r>
              <a:rPr lang="en-US" dirty="0" smtClean="0">
                <a:solidFill>
                  <a:srgbClr val="000000"/>
                </a:solidFill>
              </a:rPr>
              <a:t>How</a:t>
            </a:r>
            <a:r>
              <a:rPr lang="en-US" baseline="0" dirty="0" smtClean="0">
                <a:solidFill>
                  <a:srgbClr val="000000"/>
                </a:solidFill>
              </a:rPr>
              <a:t> can</a:t>
            </a:r>
            <a:r>
              <a:rPr lang="en-US" dirty="0" smtClean="0">
                <a:solidFill>
                  <a:srgbClr val="000000"/>
                </a:solidFill>
              </a:rPr>
              <a:t> task this be used to gather evidence of student learning?”</a:t>
            </a:r>
          </a:p>
          <a:p>
            <a:r>
              <a:rPr lang="en-US" dirty="0" smtClean="0">
                <a:solidFill>
                  <a:srgbClr val="000000"/>
                </a:solidFill>
              </a:rPr>
              <a:t>Sample answers: The teacher will have evidence of student understanding of transformations, of student use of appropriate notation.  Correctness and misconceptions will be used to adapt future lessons to fit what the teacher has learned. </a:t>
            </a:r>
          </a:p>
          <a:p>
            <a:endParaRPr lang="en-US" dirty="0" smtClean="0">
              <a:solidFill>
                <a:srgbClr val="000000"/>
              </a:solidFill>
            </a:endParaRPr>
          </a:p>
          <a:p>
            <a:r>
              <a:rPr lang="en-US" dirty="0" smtClean="0">
                <a:solidFill>
                  <a:srgbClr val="000000"/>
                </a:solidFill>
              </a:rPr>
              <a:t>Students are revealing their understanding of the concepts and their precision with language notation used with transformations.   The group discussions will help students to assess their own understanding of the concepts and to make progress toward identifying areas in which they need to improve. The possibility of reflecting on errors and misconceptions is also possible with the group discussion.  </a:t>
            </a:r>
          </a:p>
          <a:p>
            <a:endParaRPr lang="en-US" dirty="0" smtClean="0">
              <a:solidFill>
                <a:srgbClr val="000000"/>
              </a:solidFill>
              <a:cs typeface="Verdana"/>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7</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96382178"/>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solidFill>
                  <a:srgbClr val="0000FF"/>
                </a:solidFill>
              </a:rPr>
              <a:t>HS -Lynch - Sine </a:t>
            </a:r>
            <a:r>
              <a:rPr lang="en-US" dirty="0" err="1" smtClean="0">
                <a:solidFill>
                  <a:srgbClr val="0000FF"/>
                </a:solidFill>
              </a:rPr>
              <a:t>Task.pdf</a:t>
            </a:r>
            <a:endParaRPr lang="en-US" baseline="0" dirty="0" smtClean="0">
              <a:solidFill>
                <a:srgbClr val="0000FF"/>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8</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8882113"/>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solidFill>
                  <a:srgbClr val="0000FF"/>
                </a:solidFill>
              </a:rPr>
              <a:t>HS -Lynch - Sine </a:t>
            </a:r>
            <a:r>
              <a:rPr lang="en-US" dirty="0" err="1" smtClean="0">
                <a:solidFill>
                  <a:srgbClr val="0000FF"/>
                </a:solidFill>
              </a:rPr>
              <a:t>Task.pdf</a:t>
            </a:r>
            <a:endParaRPr lang="en-US" dirty="0" smtClean="0">
              <a:solidFill>
                <a:srgbClr val="0000FF"/>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9</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8882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10/1/15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10/1/15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10/1/15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69900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10/1/15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10587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10/1/15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64674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E345BF-06EA-A34D-9A16-23DFC0E56203}" type="datetimeFigureOut">
              <a:rPr lang="en-US" smtClean="0"/>
              <a:pPr/>
              <a:t>10/1/15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99697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E345BF-06EA-A34D-9A16-23DFC0E56203}" type="datetimeFigureOut">
              <a:rPr lang="en-US" smtClean="0"/>
              <a:pPr/>
              <a:t>10/1/15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27389787"/>
      </p:ext>
    </p:extLst>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E345BF-06EA-A34D-9A16-23DFC0E56203}" type="datetimeFigureOut">
              <a:rPr lang="en-US" smtClean="0"/>
              <a:pPr/>
              <a:t>10/1/15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88461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E345BF-06EA-A34D-9A16-23DFC0E56203}" type="datetimeFigureOut">
              <a:rPr lang="en-US" smtClean="0"/>
              <a:pPr/>
              <a:t>10/1/15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7186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E345BF-06EA-A34D-9A16-23DFC0E56203}" type="datetimeFigureOut">
              <a:rPr lang="en-US" smtClean="0"/>
              <a:pPr/>
              <a:t>10/1/15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89265111"/>
      </p:ext>
    </p:extLst>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10/1/15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4480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10/1/15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53558011"/>
      </p:ext>
    </p:extLst>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10/1/15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83017233"/>
      </p:ext>
    </p:extLst>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10/1/15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68511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10/1/15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6440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BD98EC-0129-0E43-B6CC-EDCC1F71DBF7}" type="datetimeFigureOut">
              <a:rPr lang="en-US" smtClean="0"/>
              <a:pPr/>
              <a:t>10/1/15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BD98EC-0129-0E43-B6CC-EDCC1F71DBF7}" type="datetimeFigureOut">
              <a:rPr lang="en-US" smtClean="0"/>
              <a:pPr/>
              <a:t>10/1/15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BD98EC-0129-0E43-B6CC-EDCC1F71DBF7}" type="datetimeFigureOut">
              <a:rPr lang="en-US" smtClean="0"/>
              <a:pPr/>
              <a:t>10/1/15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BD98EC-0129-0E43-B6CC-EDCC1F71DBF7}" type="datetimeFigureOut">
              <a:rPr lang="en-US" smtClean="0"/>
              <a:pPr/>
              <a:t>10/1/15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D98EC-0129-0E43-B6CC-EDCC1F71DBF7}" type="datetimeFigureOut">
              <a:rPr lang="en-US" smtClean="0"/>
              <a:pPr/>
              <a:t>10/1/15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10/1/15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10/1/15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660619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D98EC-0129-0E43-B6CC-EDCC1F71DBF7}" type="datetimeFigureOut">
              <a:rPr lang="en-US" smtClean="0"/>
              <a:pPr/>
              <a:t>10/1/15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96997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345BF-06EA-A34D-9A16-23DFC0E56203}" type="datetimeFigureOut">
              <a:rPr lang="en-US" smtClean="0"/>
              <a:pPr/>
              <a:t>10/1/15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430735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10" name="Text Placeholder 4"/>
          <p:cNvSpPr txBox="1">
            <a:spLocks/>
          </p:cNvSpPr>
          <p:nvPr/>
        </p:nvSpPr>
        <p:spPr>
          <a:xfrm>
            <a:off x="1123842" y="182743"/>
            <a:ext cx="7910419" cy="4314275"/>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91440" tIns="45720" rIns="91440" bIns="45720" rtlCol="0" anchor="ctr">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spcAft>
                <a:spcPts val="600"/>
              </a:spcAft>
              <a:defRPr/>
            </a:pPr>
            <a:r>
              <a:rPr lang="en-US" sz="3400" b="1" i="1" dirty="0">
                <a:solidFill>
                  <a:schemeClr val="bg1"/>
                </a:solidFill>
                <a:ea typeface="Verdana" pitchFamily="34" charset="0"/>
                <a:cs typeface="Verdana"/>
              </a:rPr>
              <a:t>Principles to Actions</a:t>
            </a:r>
          </a:p>
          <a:p>
            <a:pPr lvl="0">
              <a:defRPr/>
            </a:pPr>
            <a:r>
              <a:rPr lang="en-US" sz="3400" b="1" i="1" dirty="0">
                <a:solidFill>
                  <a:schemeClr val="bg1"/>
                </a:solidFill>
                <a:ea typeface="Verdana" pitchFamily="34" charset="0"/>
                <a:cs typeface="Verdana"/>
              </a:rPr>
              <a:t>Effective Mathematics Teaching </a:t>
            </a:r>
            <a:r>
              <a:rPr lang="en-US" sz="3400" b="1" i="1" dirty="0" smtClean="0">
                <a:solidFill>
                  <a:schemeClr val="bg1"/>
                </a:solidFill>
                <a:ea typeface="Verdana" pitchFamily="34" charset="0"/>
                <a:cs typeface="Verdana"/>
              </a:rPr>
              <a:t>Practices</a:t>
            </a:r>
          </a:p>
          <a:p>
            <a:pPr lvl="0">
              <a:defRPr/>
            </a:pPr>
            <a:endParaRPr lang="en-US" sz="2400" b="1" dirty="0" smtClean="0">
              <a:solidFill>
                <a:srgbClr val="FFFFFF"/>
              </a:solidFill>
            </a:endParaRPr>
          </a:p>
          <a:p>
            <a:pPr marL="0" lvl="1">
              <a:spcBef>
                <a:spcPts val="400"/>
              </a:spcBef>
              <a:spcAft>
                <a:spcPts val="600"/>
              </a:spcAft>
              <a:defRPr/>
            </a:pPr>
            <a:r>
              <a:rPr lang="en-US" sz="3200" dirty="0">
                <a:solidFill>
                  <a:srgbClr val="FFFFFF"/>
                </a:solidFill>
                <a:ea typeface="Verdana" pitchFamily="34" charset="0"/>
                <a:cs typeface="Verdana" pitchFamily="34" charset="0"/>
              </a:rPr>
              <a:t>The Case of</a:t>
            </a:r>
            <a:r>
              <a:rPr lang="en-US" sz="3200" dirty="0" smtClean="0">
                <a:solidFill>
                  <a:srgbClr val="FFFFFF"/>
                </a:solidFill>
                <a:ea typeface="Verdana" pitchFamily="34" charset="0"/>
                <a:cs typeface="Verdana" pitchFamily="34" charset="0"/>
              </a:rPr>
              <a:t> Barbara Lynch</a:t>
            </a:r>
          </a:p>
          <a:p>
            <a:pPr marL="0" lvl="1">
              <a:spcBef>
                <a:spcPts val="400"/>
              </a:spcBef>
              <a:spcAft>
                <a:spcPts val="600"/>
              </a:spcAft>
              <a:defRPr/>
            </a:pPr>
            <a:r>
              <a:rPr lang="en-US" sz="3200" dirty="0" smtClean="0">
                <a:solidFill>
                  <a:srgbClr val="FFFFFF"/>
                </a:solidFill>
                <a:ea typeface="Verdana" pitchFamily="34" charset="0"/>
                <a:cs typeface="Verdana" pitchFamily="34" charset="0"/>
              </a:rPr>
              <a:t>and the </a:t>
            </a:r>
            <a:r>
              <a:rPr lang="en-US" sz="3200" dirty="0" smtClean="0">
                <a:solidFill>
                  <a:schemeClr val="bg1"/>
                </a:solidFill>
              </a:rPr>
              <a:t>Investigate the Graphs of Sine Waves </a:t>
            </a:r>
            <a:r>
              <a:rPr lang="en-US" sz="3200" dirty="0" smtClean="0">
                <a:solidFill>
                  <a:schemeClr val="bg1"/>
                </a:solidFill>
                <a:ea typeface="Verdana" pitchFamily="34" charset="0"/>
                <a:cs typeface="Verdana" pitchFamily="34" charset="0"/>
              </a:rPr>
              <a:t> </a:t>
            </a:r>
            <a:r>
              <a:rPr lang="en-US" sz="3200" dirty="0" smtClean="0">
                <a:solidFill>
                  <a:srgbClr val="FFFFFF"/>
                </a:solidFill>
                <a:ea typeface="Verdana" pitchFamily="34" charset="0"/>
                <a:cs typeface="Verdana" pitchFamily="34" charset="0"/>
              </a:rPr>
              <a:t>Task</a:t>
            </a:r>
          </a:p>
          <a:p>
            <a:pPr marL="0" lvl="1">
              <a:spcBef>
                <a:spcPts val="400"/>
              </a:spcBef>
              <a:spcAft>
                <a:spcPts val="600"/>
              </a:spcAft>
              <a:defRPr/>
            </a:pPr>
            <a:r>
              <a:rPr lang="en-US" sz="3200" b="1" dirty="0" smtClean="0">
                <a:solidFill>
                  <a:srgbClr val="FFFFFF"/>
                </a:solidFill>
                <a:ea typeface="Verdana" pitchFamily="34" charset="0"/>
                <a:cs typeface="Verdana" pitchFamily="34" charset="0"/>
              </a:rPr>
              <a:t>Algebra II &amp; Trigonometry </a:t>
            </a:r>
            <a:endParaRPr lang="en-US" sz="3200" b="1" dirty="0">
              <a:solidFill>
                <a:srgbClr val="FFFFFF"/>
              </a:solidFill>
              <a:ea typeface="Verdana" pitchFamily="34" charset="0"/>
              <a:cs typeface="Verdana" pitchFamily="34" charset="0"/>
            </a:endParaRPr>
          </a:p>
        </p:txBody>
      </p:sp>
      <p:sp>
        <p:nvSpPr>
          <p:cNvPr id="12" name="TextBox 11"/>
          <p:cNvSpPr txBox="1"/>
          <p:nvPr/>
        </p:nvSpPr>
        <p:spPr>
          <a:xfrm>
            <a:off x="1123842" y="4756900"/>
            <a:ext cx="7910419" cy="969496"/>
          </a:xfrm>
          <a:prstGeom prst="rect">
            <a:avLst/>
          </a:prstGeom>
          <a:solidFill>
            <a:schemeClr val="bg1">
              <a:lumMod val="85000"/>
            </a:schemeClr>
          </a:solidFill>
        </p:spPr>
        <p:txBody>
          <a:bodyPr wrap="square" rtlCol="0">
            <a:spAutoFit/>
          </a:bodyPr>
          <a:lstStyle/>
          <a:p>
            <a:r>
              <a:rPr lang="en-US" sz="1200" dirty="0" smtClean="0"/>
              <a:t>This module was developed by Frederick Dillon, </a:t>
            </a:r>
            <a:r>
              <a:rPr lang="en-US" sz="1200" dirty="0" smtClean="0">
                <a:cs typeface="Verdana"/>
              </a:rPr>
              <a:t>Math </a:t>
            </a:r>
            <a:r>
              <a:rPr lang="en-US" sz="1200" dirty="0">
                <a:cs typeface="Verdana"/>
              </a:rPr>
              <a:t>Instructional Coach, </a:t>
            </a:r>
            <a:r>
              <a:rPr lang="en-US" sz="1200" dirty="0" err="1" smtClean="0">
                <a:cs typeface="Verdana"/>
              </a:rPr>
              <a:t>Ideastream</a:t>
            </a:r>
            <a:r>
              <a:rPr lang="en-US" sz="1200" dirty="0" smtClean="0">
                <a:cs typeface="Verdana"/>
              </a:rPr>
              <a:t>.</a:t>
            </a:r>
            <a:r>
              <a:rPr lang="en-US" sz="1200" dirty="0" smtClean="0">
                <a:cs typeface="Verdana"/>
              </a:rPr>
              <a:t> </a:t>
            </a:r>
            <a:endParaRPr lang="en-US" sz="1200" dirty="0" smtClean="0"/>
          </a:p>
          <a:p>
            <a:endParaRPr lang="en-US" sz="900" dirty="0"/>
          </a:p>
          <a:p>
            <a:r>
              <a:rPr lang="en-US" sz="1200" dirty="0" smtClean="0"/>
              <a:t>These </a:t>
            </a:r>
            <a:r>
              <a:rPr lang="en-US" sz="1200" dirty="0"/>
              <a:t>materials are part of the</a:t>
            </a:r>
            <a:r>
              <a:rPr lang="en-US" sz="1200" b="1" dirty="0"/>
              <a:t> </a:t>
            </a:r>
            <a:r>
              <a:rPr lang="en-US" sz="1200" b="1" i="1" dirty="0"/>
              <a:t>Principles to Actions</a:t>
            </a:r>
            <a:r>
              <a:rPr lang="en-US" sz="1200" b="1" dirty="0"/>
              <a:t> </a:t>
            </a:r>
            <a:r>
              <a:rPr lang="en-US" sz="1200" b="1" i="1" dirty="0"/>
              <a:t>Professional Learning Toolkit: Teaching and Learning</a:t>
            </a:r>
            <a:r>
              <a:rPr lang="en-US" sz="1200" dirty="0"/>
              <a:t> created by the </a:t>
            </a:r>
            <a:r>
              <a:rPr lang="en-US" sz="1200" dirty="0" smtClean="0"/>
              <a:t>project team that </a:t>
            </a:r>
            <a:r>
              <a:rPr lang="en-US" sz="1200" dirty="0"/>
              <a:t>includes: Margaret Smith (chair), Victoria Bill (co-chair), Melissa Boston, </a:t>
            </a:r>
            <a:r>
              <a:rPr lang="en-US" sz="1200" dirty="0" smtClean="0"/>
              <a:t>Frederick </a:t>
            </a:r>
            <a:r>
              <a:rPr lang="en-US" sz="1200" dirty="0"/>
              <a:t>Dillon, Amy Hillen, DeAnn Huinker, Stephen Miller, Lynn Raith, </a:t>
            </a:r>
            <a:r>
              <a:rPr lang="en-US" sz="1200" dirty="0" smtClean="0"/>
              <a:t>and </a:t>
            </a:r>
            <a:r>
              <a:rPr lang="en-US" sz="1200" dirty="0"/>
              <a:t>Michael Steele</a:t>
            </a:r>
            <a:r>
              <a:rPr lang="en-US" sz="1200" dirty="0" smtClean="0"/>
              <a:t>.</a:t>
            </a:r>
            <a:endParaRPr lang="en-US" sz="1200" dirty="0"/>
          </a:p>
        </p:txBody>
      </p:sp>
      <p:pic>
        <p:nvPicPr>
          <p:cNvPr id="13" name="Picture 12"/>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550663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6081058"/>
            <a:ext cx="2673270" cy="696059"/>
          </a:xfrm>
          <a:prstGeom prst="rect">
            <a:avLst/>
          </a:prstGeom>
        </p:spPr>
      </p:pic>
      <p:sp>
        <p:nvSpPr>
          <p:cNvPr id="9" name="Title 1"/>
          <p:cNvSpPr txBox="1">
            <a:spLocks/>
          </p:cNvSpPr>
          <p:nvPr/>
        </p:nvSpPr>
        <p:spPr>
          <a:xfrm>
            <a:off x="888998" y="175330"/>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The </a:t>
            </a:r>
            <a:r>
              <a:rPr lang="en-US" sz="3200" b="1" dirty="0" smtClean="0">
                <a:solidFill>
                  <a:srgbClr val="003366"/>
                </a:solidFill>
                <a:latin typeface="Verdana"/>
                <a:cs typeface="Verdana"/>
              </a:rPr>
              <a:t>Sine </a:t>
            </a:r>
            <a:r>
              <a:rPr lang="en-US" sz="3200" b="1" dirty="0" smtClean="0">
                <a:solidFill>
                  <a:srgbClr val="003366"/>
                </a:solidFill>
                <a:latin typeface="Verdana"/>
                <a:ea typeface="Verdana" pitchFamily="34" charset="0"/>
                <a:cs typeface="Verdana"/>
              </a:rPr>
              <a:t>Task </a:t>
            </a:r>
          </a:p>
        </p:txBody>
      </p:sp>
      <p:sp>
        <p:nvSpPr>
          <p:cNvPr id="6" name="Rectangle 3"/>
          <p:cNvSpPr txBox="1">
            <a:spLocks noChangeArrowheads="1"/>
          </p:cNvSpPr>
          <p:nvPr/>
        </p:nvSpPr>
        <p:spPr>
          <a:xfrm>
            <a:off x="1020617" y="1318330"/>
            <a:ext cx="8123382" cy="2343597"/>
          </a:xfrm>
          <a:prstGeom prst="rect">
            <a:avLst/>
          </a:prstGeom>
        </p:spPr>
        <p:txBody>
          <a:bodyPr vert="horz" lIns="91440" tIns="45720" rIns="91440" bIns="45720" rtlCol="0">
            <a:noAutofit/>
          </a:bodyPr>
          <a:lstStyle/>
          <a:p>
            <a:r>
              <a:rPr lang="en-US" sz="2800" dirty="0" smtClean="0">
                <a:solidFill>
                  <a:srgbClr val="003366"/>
                </a:solidFill>
                <a:latin typeface="Verdana"/>
                <a:cs typeface="Verdana"/>
              </a:rPr>
              <a:t>Next, you will share your observations and work on this with your group. </a:t>
            </a:r>
          </a:p>
          <a:p>
            <a:r>
              <a:rPr lang="en-US" sz="2800" dirty="0" smtClean="0">
                <a:solidFill>
                  <a:srgbClr val="003366"/>
                </a:solidFill>
                <a:latin typeface="Verdana"/>
                <a:cs typeface="Verdana"/>
              </a:rPr>
              <a:t> </a:t>
            </a:r>
          </a:p>
          <a:p>
            <a:r>
              <a:rPr lang="en-US" sz="2800" dirty="0" smtClean="0">
                <a:solidFill>
                  <a:srgbClr val="003366"/>
                </a:solidFill>
                <a:latin typeface="Verdana"/>
                <a:cs typeface="Verdana"/>
              </a:rPr>
              <a:t>As a group, use your graphs to answer these questions:</a:t>
            </a:r>
          </a:p>
          <a:p>
            <a:r>
              <a:rPr lang="en-US" sz="2800" dirty="0" smtClean="0">
                <a:solidFill>
                  <a:srgbClr val="003366"/>
                </a:solidFill>
                <a:latin typeface="Verdana"/>
                <a:cs typeface="Verdana"/>
              </a:rPr>
              <a:t>a)	Were your predictions correct?  State clearly what you expected and what your experiments showed you.  </a:t>
            </a:r>
          </a:p>
          <a:p>
            <a:r>
              <a:rPr lang="en-US" sz="2800" dirty="0" err="1" smtClean="0">
                <a:solidFill>
                  <a:srgbClr val="003366"/>
                </a:solidFill>
                <a:latin typeface="Verdana"/>
                <a:cs typeface="Verdana"/>
              </a:rPr>
              <a:t>b</a:t>
            </a:r>
            <a:r>
              <a:rPr lang="en-US" sz="2800" dirty="0" smtClean="0">
                <a:solidFill>
                  <a:srgbClr val="003366"/>
                </a:solidFill>
                <a:latin typeface="Verdana"/>
                <a:cs typeface="Verdana"/>
              </a:rPr>
              <a:t>)	How do changes in the values of a and </a:t>
            </a:r>
            <a:r>
              <a:rPr lang="en-US" sz="2800" dirty="0" err="1" smtClean="0">
                <a:solidFill>
                  <a:srgbClr val="003366"/>
                </a:solidFill>
                <a:latin typeface="Verdana"/>
                <a:cs typeface="Verdana"/>
              </a:rPr>
              <a:t>c</a:t>
            </a:r>
            <a:r>
              <a:rPr lang="en-US" sz="2800" dirty="0" smtClean="0">
                <a:solidFill>
                  <a:srgbClr val="003366"/>
                </a:solidFill>
                <a:latin typeface="Verdana"/>
                <a:cs typeface="Verdana"/>
              </a:rPr>
              <a:t> affect the parent function </a:t>
            </a:r>
            <a:r>
              <a:rPr lang="en-US" sz="2800" dirty="0" err="1" smtClean="0">
                <a:solidFill>
                  <a:srgbClr val="003366"/>
                </a:solidFill>
                <a:latin typeface="Verdana"/>
                <a:cs typeface="Verdana"/>
              </a:rPr>
              <a:t>y</a:t>
            </a:r>
            <a:r>
              <a:rPr lang="en-US" sz="2800" dirty="0" smtClean="0">
                <a:solidFill>
                  <a:srgbClr val="003366"/>
                </a:solidFill>
                <a:latin typeface="Verdana"/>
                <a:cs typeface="Verdana"/>
              </a:rPr>
              <a:t> = </a:t>
            </a:r>
            <a:r>
              <a:rPr lang="en-US" sz="2800" dirty="0" err="1" smtClean="0">
                <a:solidFill>
                  <a:srgbClr val="003366"/>
                </a:solidFill>
                <a:latin typeface="Verdana"/>
                <a:cs typeface="Verdana"/>
              </a:rPr>
              <a:t>sinx</a:t>
            </a:r>
            <a:r>
              <a:rPr lang="en-US" sz="2800" dirty="0" smtClean="0">
                <a:solidFill>
                  <a:srgbClr val="003366"/>
                </a:solidFill>
                <a:latin typeface="Verdana"/>
                <a:cs typeface="Verdana"/>
              </a:rPr>
              <a:t>?</a:t>
            </a:r>
          </a:p>
          <a:p>
            <a:endParaRPr lang="en-US" sz="2800" dirty="0" smtClean="0">
              <a:solidFill>
                <a:srgbClr val="003366"/>
              </a:solidFill>
              <a:latin typeface="Verdana"/>
              <a:cs typeface="Verdana"/>
            </a:endParaRPr>
          </a:p>
          <a:p>
            <a:pPr marL="1150938" indent="-1150938"/>
            <a:endParaRPr lang="en-US" sz="2400" dirty="0">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221616"/>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502953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Take Time to Work the Task</a:t>
            </a:r>
          </a:p>
        </p:txBody>
      </p:sp>
      <p:sp>
        <p:nvSpPr>
          <p:cNvPr id="6" name="Rectangle 3"/>
          <p:cNvSpPr txBox="1">
            <a:spLocks noChangeArrowheads="1"/>
          </p:cNvSpPr>
          <p:nvPr/>
        </p:nvSpPr>
        <p:spPr>
          <a:xfrm>
            <a:off x="888999" y="1750038"/>
            <a:ext cx="8094309" cy="4191000"/>
          </a:xfrm>
          <a:prstGeom prst="rect">
            <a:avLst/>
          </a:prstGeom>
        </p:spPr>
        <p:txBody>
          <a:bodyPr vert="horz" lIns="91440" tIns="45720" rIns="91440" bIns="45720" rtlCol="0">
            <a:noAutofit/>
          </a:bodyPr>
          <a:lstStyle/>
          <a:p>
            <a:pPr marL="457200" indent="-457200">
              <a:buFont typeface="Arial"/>
              <a:buChar char="•"/>
            </a:pPr>
            <a:r>
              <a:rPr lang="en-US" sz="2800" dirty="0" smtClean="0">
                <a:solidFill>
                  <a:srgbClr val="003366"/>
                </a:solidFill>
                <a:latin typeface="Verdana"/>
                <a:cs typeface="Verdana"/>
              </a:rPr>
              <a:t>First, work on the task individually.</a:t>
            </a:r>
          </a:p>
          <a:p>
            <a:pPr marL="457200" indent="-457200">
              <a:buFont typeface="Arial"/>
              <a:buChar char="•"/>
            </a:pPr>
            <a:r>
              <a:rPr lang="en-US" sz="2800" dirty="0" smtClean="0">
                <a:solidFill>
                  <a:srgbClr val="003366"/>
                </a:solidFill>
                <a:latin typeface="Verdana"/>
                <a:cs typeface="Verdana"/>
              </a:rPr>
              <a:t>Then, as a small group, consider these questions:</a:t>
            </a:r>
          </a:p>
          <a:p>
            <a:pPr marL="914400" lvl="1" indent="-457200">
              <a:buFont typeface="Arial"/>
              <a:buChar char="•"/>
            </a:pPr>
            <a:r>
              <a:rPr lang="en-US" sz="2800" dirty="0" smtClean="0">
                <a:solidFill>
                  <a:srgbClr val="003366"/>
                </a:solidFill>
                <a:latin typeface="Verdana"/>
                <a:cs typeface="Verdana"/>
              </a:rPr>
              <a:t>What constitutes evidence of student learning for these tasks? </a:t>
            </a:r>
          </a:p>
          <a:p>
            <a:pPr marL="914400" lvl="1" indent="-457200">
              <a:buFont typeface="Arial"/>
              <a:buChar char="•"/>
            </a:pPr>
            <a:r>
              <a:rPr lang="en-US" sz="2800" dirty="0" smtClean="0">
                <a:solidFill>
                  <a:srgbClr val="003366"/>
                </a:solidFill>
                <a:latin typeface="Verdana"/>
                <a:cs typeface="Verdana"/>
              </a:rPr>
              <a:t>What might you learn from the homework task that will inform your teaching of the Sine task?</a:t>
            </a:r>
          </a:p>
          <a:p>
            <a:pPr marL="914400" lvl="1" indent="-457200">
              <a:buFont typeface="Arial"/>
              <a:buChar char="•"/>
            </a:pPr>
            <a:endParaRPr lang="en-US" sz="2000" dirty="0" smtClean="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741722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646023"/>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Learning Goals</a:t>
            </a:r>
            <a:endParaRPr kumimoji="0" lang="en-US" sz="3200" b="1" i="0" u="none" strike="noStrike" kern="1200" cap="none" spc="0" normalizeH="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435100" y="1976406"/>
            <a:ext cx="7548208" cy="4649790"/>
          </a:xfrm>
          <a:prstGeom prst="rect">
            <a:avLst/>
          </a:prstGeom>
        </p:spPr>
        <p:txBody>
          <a:bodyPr vert="horz" lIns="91440" tIns="45720" rIns="91440" bIns="45720" rtlCol="0">
            <a:normAutofit/>
          </a:bodyPr>
          <a:lstStyle/>
          <a:p>
            <a:r>
              <a:rPr lang="en-US" sz="2800" dirty="0" smtClean="0">
                <a:solidFill>
                  <a:srgbClr val="003366"/>
                </a:solidFill>
                <a:latin typeface="Verdana"/>
                <a:cs typeface="Verdana"/>
              </a:rPr>
              <a:t>Create two or three learning goals for this lesson.  Be ready to share these goals.</a:t>
            </a:r>
            <a:endParaRPr lang="en-US" sz="2800"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550663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646023"/>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Mrs. Lynch’s </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i="1" dirty="0" smtClean="0">
                <a:solidFill>
                  <a:srgbClr val="003366"/>
                </a:solidFill>
                <a:latin typeface="Verdana"/>
                <a:ea typeface="Verdana" pitchFamily="34" charset="0"/>
                <a:cs typeface="Verdana"/>
              </a:rPr>
              <a:t>Mathematics</a:t>
            </a:r>
            <a:r>
              <a:rPr lang="en-US" sz="3200" b="1" dirty="0" smtClean="0">
                <a:solidFill>
                  <a:srgbClr val="003366"/>
                </a:solidFill>
                <a:latin typeface="Verdana"/>
                <a:ea typeface="Verdana" pitchFamily="34" charset="0"/>
                <a:cs typeface="Verdana"/>
              </a:rPr>
              <a:t> Learning Goals</a:t>
            </a:r>
            <a:endParaRPr kumimoji="0" lang="en-US" sz="3200" b="1" i="0" u="none" strike="noStrike" kern="1200" cap="none" spc="0" normalizeH="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435100" y="1491609"/>
            <a:ext cx="7548208" cy="4649790"/>
          </a:xfrm>
          <a:prstGeom prst="rect">
            <a:avLst/>
          </a:prstGeom>
        </p:spPr>
        <p:txBody>
          <a:bodyPr vert="horz" lIns="91440" tIns="45720" rIns="91440" bIns="45720" rtlCol="0">
            <a:normAutofit/>
          </a:bodyPr>
          <a:lstStyle/>
          <a:p>
            <a:r>
              <a:rPr lang="en-US" sz="2400" dirty="0">
                <a:solidFill>
                  <a:srgbClr val="003366"/>
                </a:solidFill>
                <a:latin typeface="Verdana"/>
                <a:cs typeface="Verdana"/>
              </a:rPr>
              <a:t>Students will understand that: </a:t>
            </a:r>
            <a:endParaRPr lang="en-US" sz="2400" dirty="0" smtClean="0">
              <a:solidFill>
                <a:srgbClr val="003366"/>
              </a:solidFill>
              <a:latin typeface="Verdana"/>
              <a:cs typeface="Verdana"/>
            </a:endParaRPr>
          </a:p>
          <a:p>
            <a:pPr marL="731520" lvl="1" indent="-457200">
              <a:buFont typeface="+mj-lt"/>
              <a:buAutoNum type="arabicPeriod"/>
            </a:pPr>
            <a:r>
              <a:rPr lang="en-US" sz="2400" dirty="0" smtClean="0">
                <a:solidFill>
                  <a:srgbClr val="003366"/>
                </a:solidFill>
                <a:latin typeface="Verdana"/>
                <a:cs typeface="Verdana"/>
              </a:rPr>
              <a:t>Adding a constant to a sine function translates the graph vertically;</a:t>
            </a:r>
          </a:p>
          <a:p>
            <a:pPr marL="731520" lvl="1" indent="-457200">
              <a:buFont typeface="+mj-lt"/>
              <a:buAutoNum type="arabicPeriod"/>
            </a:pPr>
            <a:r>
              <a:rPr lang="en-US" sz="2400" dirty="0" smtClean="0">
                <a:solidFill>
                  <a:srgbClr val="003366"/>
                </a:solidFill>
                <a:latin typeface="Verdana"/>
                <a:cs typeface="Verdana"/>
              </a:rPr>
              <a:t>Multiplying the sine function by a constant changes the amplitude of the sine wave; </a:t>
            </a:r>
          </a:p>
          <a:p>
            <a:pPr marL="731520" lvl="1" indent="-457200">
              <a:buFont typeface="+mj-lt"/>
              <a:buAutoNum type="arabicPeriod"/>
            </a:pPr>
            <a:r>
              <a:rPr lang="en-US" sz="2400" dirty="0" smtClean="0">
                <a:solidFill>
                  <a:srgbClr val="003366"/>
                </a:solidFill>
                <a:latin typeface="Verdana"/>
                <a:cs typeface="Verdana"/>
              </a:rPr>
              <a:t>Multiplying by a negative reflects the sine wave over the x-axis (as with previous work with transformations);</a:t>
            </a:r>
          </a:p>
          <a:p>
            <a:pPr marL="731520" lvl="1" indent="-457200">
              <a:buFont typeface="+mj-lt"/>
              <a:buAutoNum type="arabicPeriod"/>
            </a:pPr>
            <a:r>
              <a:rPr lang="en-US" sz="2400" dirty="0" smtClean="0">
                <a:solidFill>
                  <a:srgbClr val="003366"/>
                </a:solidFill>
                <a:latin typeface="Verdana"/>
                <a:cs typeface="Verdana"/>
              </a:rPr>
              <a:t>Correct vocabulary and notation are necessary when describing transformations.</a:t>
            </a:r>
            <a:endParaRPr lang="en-US" sz="2400"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550663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Rectangle 11"/>
          <p:cNvSpPr/>
          <p:nvPr/>
        </p:nvSpPr>
        <p:spPr>
          <a:xfrm>
            <a:off x="1384300" y="1130300"/>
            <a:ext cx="7353300" cy="37452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1" y="197120"/>
            <a:ext cx="8254879" cy="80618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Connections to the CCSS Content Standards</a:t>
            </a:r>
          </a:p>
        </p:txBody>
      </p:sp>
      <p:sp>
        <p:nvSpPr>
          <p:cNvPr id="6" name="Rectangle 3"/>
          <p:cNvSpPr txBox="1">
            <a:spLocks noChangeArrowheads="1"/>
          </p:cNvSpPr>
          <p:nvPr/>
        </p:nvSpPr>
        <p:spPr>
          <a:xfrm>
            <a:off x="1292508" y="1504828"/>
            <a:ext cx="7576325" cy="4819772"/>
          </a:xfrm>
          <a:prstGeom prst="rect">
            <a:avLst/>
          </a:prstGeom>
        </p:spPr>
        <p:txBody>
          <a:bodyPr vert="horz" lIns="91440" tIns="45720" rIns="91440" bIns="45720" rtlCol="0">
            <a:noAutofit/>
          </a:bodyPr>
          <a:lstStyle/>
          <a:p>
            <a:endParaRPr lang="en-US" sz="32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3" name="TextBox 2"/>
          <p:cNvSpPr txBox="1"/>
          <p:nvPr/>
        </p:nvSpPr>
        <p:spPr>
          <a:xfrm>
            <a:off x="1778001" y="5626100"/>
            <a:ext cx="7315199" cy="553998"/>
          </a:xfrm>
          <a:prstGeom prst="rect">
            <a:avLst/>
          </a:prstGeom>
          <a:noFill/>
        </p:spPr>
        <p:txBody>
          <a:bodyPr wrap="square" rtlCol="0">
            <a:spAutoFit/>
          </a:bodyPr>
          <a:lstStyle/>
          <a:p>
            <a:r>
              <a:rPr lang="en-US" sz="1200" dirty="0"/>
              <a:t>National Governors Association Center for Best Practices &amp; Council of Chief State School Officers. (2010). </a:t>
            </a:r>
            <a:r>
              <a:rPr lang="en-US" sz="1200" i="1" dirty="0"/>
              <a:t>Common core state standards for mathematics</a:t>
            </a:r>
            <a:r>
              <a:rPr lang="en-US" sz="1200" dirty="0"/>
              <a:t>. Washington, DC: Authors</a:t>
            </a:r>
            <a:r>
              <a:rPr lang="en-US" dirty="0"/>
              <a:t>.</a:t>
            </a:r>
          </a:p>
        </p:txBody>
      </p:sp>
      <p:sp>
        <p:nvSpPr>
          <p:cNvPr id="10" name="Rectangle 9"/>
          <p:cNvSpPr/>
          <p:nvPr/>
        </p:nvSpPr>
        <p:spPr>
          <a:xfrm>
            <a:off x="1384300" y="1130300"/>
            <a:ext cx="7353300" cy="3354765"/>
          </a:xfrm>
          <a:prstGeom prst="rect">
            <a:avLst/>
          </a:prstGeom>
        </p:spPr>
        <p:txBody>
          <a:bodyPr wrap="square">
            <a:spAutoFit/>
          </a:bodyPr>
          <a:lstStyle/>
          <a:p>
            <a:r>
              <a:rPr lang="en-US" sz="2000" dirty="0" smtClean="0">
                <a:solidFill>
                  <a:srgbClr val="003366"/>
                </a:solidFill>
              </a:rPr>
              <a:t>Building Functions                                                                                 F-BF</a:t>
            </a:r>
          </a:p>
          <a:p>
            <a:r>
              <a:rPr lang="en-US" sz="2400" b="1" dirty="0" smtClean="0">
                <a:solidFill>
                  <a:srgbClr val="003366"/>
                </a:solidFill>
              </a:rPr>
              <a:t>Build new functions from existing functions</a:t>
            </a:r>
          </a:p>
          <a:p>
            <a:r>
              <a:rPr lang="en-US" sz="2400" b="1" dirty="0" smtClean="0">
                <a:solidFill>
                  <a:srgbClr val="003366"/>
                </a:solidFill>
              </a:rPr>
              <a:t>3. </a:t>
            </a:r>
            <a:r>
              <a:rPr lang="en-US" sz="2400" dirty="0" smtClean="0">
                <a:solidFill>
                  <a:srgbClr val="003366"/>
                </a:solidFill>
              </a:rPr>
              <a:t>Identify the effect on the graph of replacing </a:t>
            </a:r>
            <a:r>
              <a:rPr lang="en-US" sz="2400" i="1" dirty="0" err="1" smtClean="0">
                <a:solidFill>
                  <a:srgbClr val="003366"/>
                </a:solidFill>
              </a:rPr>
              <a:t>f(x</a:t>
            </a:r>
            <a:r>
              <a:rPr lang="en-US" sz="2400" i="1" dirty="0" smtClean="0">
                <a:solidFill>
                  <a:srgbClr val="003366"/>
                </a:solidFill>
              </a:rPr>
              <a:t>)</a:t>
            </a:r>
            <a:r>
              <a:rPr lang="en-US" sz="2400" dirty="0" smtClean="0">
                <a:solidFill>
                  <a:srgbClr val="003366"/>
                </a:solidFill>
              </a:rPr>
              <a:t> by</a:t>
            </a:r>
          </a:p>
          <a:p>
            <a:r>
              <a:rPr lang="en-US" sz="2400" dirty="0" smtClean="0">
                <a:solidFill>
                  <a:srgbClr val="003366"/>
                </a:solidFill>
              </a:rPr>
              <a:t> </a:t>
            </a:r>
            <a:r>
              <a:rPr lang="en-US" sz="2400" i="1" dirty="0" err="1" smtClean="0">
                <a:solidFill>
                  <a:srgbClr val="003366"/>
                </a:solidFill>
              </a:rPr>
              <a:t>f(x</a:t>
            </a:r>
            <a:r>
              <a:rPr lang="en-US" sz="2400" i="1" dirty="0" smtClean="0">
                <a:solidFill>
                  <a:srgbClr val="003366"/>
                </a:solidFill>
              </a:rPr>
              <a:t>) </a:t>
            </a:r>
            <a:r>
              <a:rPr lang="en-US" sz="2400" dirty="0" smtClean="0">
                <a:solidFill>
                  <a:srgbClr val="003366"/>
                </a:solidFill>
              </a:rPr>
              <a:t>+</a:t>
            </a:r>
            <a:r>
              <a:rPr lang="en-US" sz="2400" i="1" dirty="0" smtClean="0">
                <a:solidFill>
                  <a:srgbClr val="003366"/>
                </a:solidFill>
              </a:rPr>
              <a:t> </a:t>
            </a:r>
            <a:r>
              <a:rPr lang="en-US" sz="2400" i="1" dirty="0" err="1" smtClean="0">
                <a:solidFill>
                  <a:srgbClr val="003366"/>
                </a:solidFill>
              </a:rPr>
              <a:t>k</a:t>
            </a:r>
            <a:r>
              <a:rPr lang="en-US" sz="2400" i="1" dirty="0" smtClean="0">
                <a:solidFill>
                  <a:srgbClr val="003366"/>
                </a:solidFill>
              </a:rPr>
              <a:t>, </a:t>
            </a:r>
            <a:r>
              <a:rPr lang="en-US" sz="2400" i="1" dirty="0" err="1" smtClean="0">
                <a:solidFill>
                  <a:srgbClr val="003366"/>
                </a:solidFill>
              </a:rPr>
              <a:t>k</a:t>
            </a:r>
            <a:r>
              <a:rPr lang="en-US" sz="2400" i="1" dirty="0" smtClean="0">
                <a:solidFill>
                  <a:srgbClr val="003366"/>
                </a:solidFill>
              </a:rPr>
              <a:t> </a:t>
            </a:r>
            <a:r>
              <a:rPr lang="en-US" sz="2400" i="1" dirty="0" err="1" smtClean="0">
                <a:solidFill>
                  <a:srgbClr val="003366"/>
                </a:solidFill>
              </a:rPr>
              <a:t>f(x</a:t>
            </a:r>
            <a:r>
              <a:rPr lang="en-US" sz="2400" i="1" dirty="0" smtClean="0">
                <a:solidFill>
                  <a:srgbClr val="003366"/>
                </a:solidFill>
              </a:rPr>
              <a:t>), </a:t>
            </a:r>
            <a:r>
              <a:rPr lang="en-US" sz="2400" i="1" dirty="0" err="1" smtClean="0">
                <a:solidFill>
                  <a:srgbClr val="003366"/>
                </a:solidFill>
              </a:rPr>
              <a:t>f(kx</a:t>
            </a:r>
            <a:r>
              <a:rPr lang="en-US" sz="2400" i="1" dirty="0" smtClean="0">
                <a:solidFill>
                  <a:srgbClr val="003366"/>
                </a:solidFill>
              </a:rPr>
              <a:t>)</a:t>
            </a:r>
            <a:r>
              <a:rPr lang="en-US" sz="2400" dirty="0" smtClean="0">
                <a:solidFill>
                  <a:srgbClr val="003366"/>
                </a:solidFill>
              </a:rPr>
              <a:t>, and </a:t>
            </a:r>
            <a:r>
              <a:rPr lang="en-US" sz="2400" i="1" dirty="0" err="1" smtClean="0">
                <a:solidFill>
                  <a:srgbClr val="003366"/>
                </a:solidFill>
              </a:rPr>
              <a:t>f(x</a:t>
            </a:r>
            <a:r>
              <a:rPr lang="en-US" sz="2400" i="1" dirty="0" smtClean="0">
                <a:solidFill>
                  <a:srgbClr val="003366"/>
                </a:solidFill>
              </a:rPr>
              <a:t> </a:t>
            </a:r>
            <a:r>
              <a:rPr lang="en-US" sz="2400" dirty="0" smtClean="0">
                <a:solidFill>
                  <a:srgbClr val="003366"/>
                </a:solidFill>
              </a:rPr>
              <a:t>+</a:t>
            </a:r>
            <a:r>
              <a:rPr lang="en-US" sz="2400" i="1" dirty="0" smtClean="0">
                <a:solidFill>
                  <a:srgbClr val="003366"/>
                </a:solidFill>
              </a:rPr>
              <a:t> </a:t>
            </a:r>
            <a:r>
              <a:rPr lang="en-US" sz="2400" i="1" dirty="0" err="1" smtClean="0">
                <a:solidFill>
                  <a:srgbClr val="003366"/>
                </a:solidFill>
              </a:rPr>
              <a:t>k</a:t>
            </a:r>
            <a:r>
              <a:rPr lang="en-US" sz="2400" dirty="0" smtClean="0">
                <a:solidFill>
                  <a:srgbClr val="003366"/>
                </a:solidFill>
              </a:rPr>
              <a:t>) for specific values of </a:t>
            </a:r>
            <a:r>
              <a:rPr lang="en-US" sz="2400" i="1" dirty="0" err="1" smtClean="0">
                <a:solidFill>
                  <a:srgbClr val="003366"/>
                </a:solidFill>
              </a:rPr>
              <a:t>k</a:t>
            </a:r>
            <a:r>
              <a:rPr lang="en-US" sz="2400" dirty="0" smtClean="0">
                <a:solidFill>
                  <a:srgbClr val="003366"/>
                </a:solidFill>
              </a:rPr>
              <a:t> (both positive and negative); find the value of </a:t>
            </a:r>
            <a:r>
              <a:rPr lang="en-US" sz="2400" i="1" dirty="0" err="1" smtClean="0">
                <a:solidFill>
                  <a:srgbClr val="003366"/>
                </a:solidFill>
              </a:rPr>
              <a:t>k</a:t>
            </a:r>
            <a:r>
              <a:rPr lang="en-US" sz="2400" dirty="0" smtClean="0">
                <a:solidFill>
                  <a:srgbClr val="003366"/>
                </a:solidFill>
              </a:rPr>
              <a:t> given the graphs. Experiment with cases and illustrate an explanation of the effects on the graph using technology. Include recognizing even and odd functions from their graphs and algebraic expressions for them.</a:t>
            </a:r>
            <a:endParaRPr lang="en-US" sz="2400" i="1" strike="sngStrike" dirty="0">
              <a:solidFill>
                <a:srgbClr val="003366"/>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550663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Rectangle 11"/>
          <p:cNvSpPr/>
          <p:nvPr/>
        </p:nvSpPr>
        <p:spPr>
          <a:xfrm>
            <a:off x="1384300" y="1130300"/>
            <a:ext cx="7353300" cy="37452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1" y="197120"/>
            <a:ext cx="8254879" cy="80618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Connections to the CCSS Content Standards</a:t>
            </a:r>
          </a:p>
        </p:txBody>
      </p:sp>
      <p:sp>
        <p:nvSpPr>
          <p:cNvPr id="6" name="Rectangle 3"/>
          <p:cNvSpPr txBox="1">
            <a:spLocks noChangeArrowheads="1"/>
          </p:cNvSpPr>
          <p:nvPr/>
        </p:nvSpPr>
        <p:spPr>
          <a:xfrm>
            <a:off x="1292508" y="1504828"/>
            <a:ext cx="7576325" cy="4819772"/>
          </a:xfrm>
          <a:prstGeom prst="rect">
            <a:avLst/>
          </a:prstGeom>
        </p:spPr>
        <p:txBody>
          <a:bodyPr vert="horz" lIns="91440" tIns="45720" rIns="91440" bIns="45720" rtlCol="0">
            <a:noAutofit/>
          </a:bodyPr>
          <a:lstStyle/>
          <a:p>
            <a:endParaRPr lang="en-US" sz="32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3" name="TextBox 2"/>
          <p:cNvSpPr txBox="1"/>
          <p:nvPr/>
        </p:nvSpPr>
        <p:spPr>
          <a:xfrm>
            <a:off x="1778001" y="5626100"/>
            <a:ext cx="7315199" cy="553998"/>
          </a:xfrm>
          <a:prstGeom prst="rect">
            <a:avLst/>
          </a:prstGeom>
          <a:noFill/>
        </p:spPr>
        <p:txBody>
          <a:bodyPr wrap="square" rtlCol="0">
            <a:spAutoFit/>
          </a:bodyPr>
          <a:lstStyle/>
          <a:p>
            <a:r>
              <a:rPr lang="en-US" sz="1200" dirty="0"/>
              <a:t>National Governors Association Center for Best Practices &amp; Council of Chief State School Officers. (2010). </a:t>
            </a:r>
            <a:r>
              <a:rPr lang="en-US" sz="1200" i="1" dirty="0"/>
              <a:t>Common core state standards for mathematics</a:t>
            </a:r>
            <a:r>
              <a:rPr lang="en-US" sz="1200" dirty="0"/>
              <a:t>. Washington, DC: Authors</a:t>
            </a:r>
            <a:r>
              <a:rPr lang="en-US" dirty="0"/>
              <a:t>.</a:t>
            </a:r>
          </a:p>
        </p:txBody>
      </p:sp>
      <p:sp>
        <p:nvSpPr>
          <p:cNvPr id="10" name="Rectangle 9"/>
          <p:cNvSpPr/>
          <p:nvPr/>
        </p:nvSpPr>
        <p:spPr>
          <a:xfrm>
            <a:off x="1384300" y="1130300"/>
            <a:ext cx="7353300" cy="2246769"/>
          </a:xfrm>
          <a:prstGeom prst="rect">
            <a:avLst/>
          </a:prstGeom>
        </p:spPr>
        <p:txBody>
          <a:bodyPr wrap="square">
            <a:spAutoFit/>
          </a:bodyPr>
          <a:lstStyle/>
          <a:p>
            <a:r>
              <a:rPr lang="en-US" sz="2000" dirty="0" smtClean="0">
                <a:solidFill>
                  <a:srgbClr val="003366"/>
                </a:solidFill>
              </a:rPr>
              <a:t>Trigonometric Functions                                                                         F-TF</a:t>
            </a:r>
          </a:p>
          <a:p>
            <a:r>
              <a:rPr lang="en-US" sz="2400" b="1" dirty="0" smtClean="0">
                <a:solidFill>
                  <a:srgbClr val="003366"/>
                </a:solidFill>
              </a:rPr>
              <a:t>Model periodic phenomena with trigonometric functions</a:t>
            </a:r>
          </a:p>
          <a:p>
            <a:r>
              <a:rPr lang="en-US" sz="2400" dirty="0" smtClean="0">
                <a:solidFill>
                  <a:srgbClr val="003366"/>
                </a:solidFill>
              </a:rPr>
              <a:t>5. Choose trigonometric functions to model periodic phenomena with specified amplitude, frequency, and midline.★</a:t>
            </a:r>
            <a:endParaRPr lang="en-US" sz="2400" i="1" strike="sngStrike" dirty="0">
              <a:solidFill>
                <a:srgbClr val="003366"/>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550663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52313"/>
            <a:ext cx="8255001" cy="1143000"/>
          </a:xfrm>
          <a:prstGeom prst="rect">
            <a:avLst/>
          </a:prstGeom>
        </p:spPr>
        <p:txBody>
          <a:bodyPr vert="horz" lIns="91440" tIns="45720" rIns="91440" bIns="45720" rtlCol="0" anchor="ctr">
            <a:noAutofit/>
          </a:bodyPr>
          <a:lstStyle/>
          <a:p>
            <a:pPr lvl="0" algn="ctr">
              <a:spcBef>
                <a:spcPct val="0"/>
              </a:spcBef>
              <a:defRPr/>
            </a:pPr>
            <a:endParaRPr lang="en-US" sz="3600" b="1" dirty="0" smtClean="0">
              <a:solidFill>
                <a:srgbClr val="003366"/>
              </a:solidFill>
              <a:latin typeface="+mj-lt"/>
            </a:endParaRPr>
          </a:p>
          <a:p>
            <a:pPr lvl="0" algn="ctr">
              <a:spcBef>
                <a:spcPct val="0"/>
              </a:spcBef>
              <a:defRPr/>
            </a:pPr>
            <a:r>
              <a:rPr lang="en-US" sz="3200" b="1" dirty="0" smtClean="0">
                <a:solidFill>
                  <a:srgbClr val="003366"/>
                </a:solidFill>
                <a:latin typeface="Verdana"/>
                <a:cs typeface="Verdana"/>
              </a:rPr>
              <a:t>Connections to the CCSS Standards for Mathematical </a:t>
            </a:r>
            <a:r>
              <a:rPr lang="en-US" sz="3200" b="1" dirty="0">
                <a:solidFill>
                  <a:srgbClr val="003366"/>
                </a:solidFill>
                <a:latin typeface="Verdana"/>
                <a:cs typeface="Verdana"/>
              </a:rPr>
              <a:t>Practice </a:t>
            </a:r>
            <a:endParaRPr lang="en-US" sz="32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020618" y="1457382"/>
            <a:ext cx="8255001" cy="4456023"/>
          </a:xfrm>
          <a:prstGeom prst="rect">
            <a:avLst/>
          </a:prstGeom>
        </p:spPr>
        <p:txBody>
          <a:bodyPr vert="horz" lIns="91440" tIns="45720" rIns="91440" bIns="45720" rtlCol="0">
            <a:noAutofit/>
          </a:bodyPr>
          <a:lstStyle/>
          <a:p>
            <a:pPr marL="685800" indent="-457200">
              <a:spcAft>
                <a:spcPts val="1000"/>
              </a:spcAft>
              <a:buFontTx/>
              <a:buAutoNum type="arabicPeriod"/>
              <a:defRPr/>
            </a:pPr>
            <a:r>
              <a:rPr lang="en-US" sz="2400" dirty="0">
                <a:solidFill>
                  <a:schemeClr val="tx2">
                    <a:lumMod val="75000"/>
                  </a:schemeClr>
                </a:solidFill>
                <a:latin typeface="Verdana"/>
                <a:cs typeface="Verdana"/>
              </a:rPr>
              <a:t>Make sense of problems and persevere in solving them.</a:t>
            </a:r>
          </a:p>
          <a:p>
            <a:pPr marL="685800" indent="-457200">
              <a:spcAft>
                <a:spcPts val="1000"/>
              </a:spcAft>
              <a:buFontTx/>
              <a:buAutoNum type="arabicPeriod"/>
              <a:defRPr/>
            </a:pPr>
            <a:r>
              <a:rPr lang="en-US" sz="2400" dirty="0">
                <a:solidFill>
                  <a:schemeClr val="tx2">
                    <a:lumMod val="75000"/>
                  </a:schemeClr>
                </a:solidFill>
                <a:latin typeface="Verdana"/>
                <a:cs typeface="Verdana"/>
              </a:rPr>
              <a:t>Reason abstractly and quantitatively.</a:t>
            </a:r>
          </a:p>
          <a:p>
            <a:pPr marL="685800" indent="-457200">
              <a:spcAft>
                <a:spcPts val="1000"/>
              </a:spcAft>
              <a:buFontTx/>
              <a:buAutoNum type="arabicPeriod"/>
              <a:defRPr/>
            </a:pPr>
            <a:r>
              <a:rPr lang="en-US" sz="2400" dirty="0">
                <a:solidFill>
                  <a:schemeClr val="tx2">
                    <a:lumMod val="75000"/>
                  </a:schemeClr>
                </a:solidFill>
                <a:latin typeface="Verdana"/>
                <a:cs typeface="Verdana"/>
              </a:rPr>
              <a:t>Construct viable arguments and critique </a:t>
            </a:r>
            <a:r>
              <a:rPr lang="en-US" sz="2400" dirty="0" smtClean="0">
                <a:solidFill>
                  <a:schemeClr val="tx2">
                    <a:lumMod val="75000"/>
                  </a:schemeClr>
                </a:solidFill>
                <a:latin typeface="Verdana"/>
                <a:cs typeface="Verdana"/>
              </a:rPr>
              <a:t>the reasoning </a:t>
            </a:r>
            <a:r>
              <a:rPr lang="en-US" sz="2400" dirty="0">
                <a:solidFill>
                  <a:schemeClr val="tx2">
                    <a:lumMod val="75000"/>
                  </a:schemeClr>
                </a:solidFill>
                <a:latin typeface="Verdana"/>
                <a:cs typeface="Verdana"/>
              </a:rPr>
              <a:t>of others.</a:t>
            </a:r>
          </a:p>
          <a:p>
            <a:pPr marL="685800" indent="-457200">
              <a:spcAft>
                <a:spcPts val="1000"/>
              </a:spcAft>
              <a:buFontTx/>
              <a:buAutoNum type="arabicPeriod"/>
              <a:defRPr/>
            </a:pPr>
            <a:r>
              <a:rPr lang="en-US" sz="2400" dirty="0">
                <a:solidFill>
                  <a:schemeClr val="tx2">
                    <a:lumMod val="75000"/>
                  </a:schemeClr>
                </a:solidFill>
                <a:latin typeface="Verdana"/>
                <a:cs typeface="Verdana"/>
              </a:rPr>
              <a:t>Model with mathematics.</a:t>
            </a:r>
          </a:p>
          <a:p>
            <a:pPr marL="685800" indent="-457200">
              <a:spcAft>
                <a:spcPts val="1000"/>
              </a:spcAft>
              <a:buFontTx/>
              <a:buAutoNum type="arabicPeriod"/>
              <a:defRPr/>
            </a:pPr>
            <a:r>
              <a:rPr lang="en-US" sz="2400" dirty="0">
                <a:solidFill>
                  <a:schemeClr val="tx2">
                    <a:lumMod val="75000"/>
                  </a:schemeClr>
                </a:solidFill>
                <a:latin typeface="Verdana"/>
                <a:cs typeface="Verdana"/>
              </a:rPr>
              <a:t>Use appropriate tools strategically.</a:t>
            </a:r>
          </a:p>
          <a:p>
            <a:pPr marL="685800" indent="-457200">
              <a:spcAft>
                <a:spcPts val="1000"/>
              </a:spcAft>
              <a:buFontTx/>
              <a:buAutoNum type="arabicPeriod"/>
              <a:defRPr/>
            </a:pPr>
            <a:r>
              <a:rPr lang="en-US" sz="2400" b="1" dirty="0">
                <a:solidFill>
                  <a:schemeClr val="tx2">
                    <a:lumMod val="75000"/>
                  </a:schemeClr>
                </a:solidFill>
                <a:latin typeface="Verdana"/>
                <a:cs typeface="Verdana"/>
              </a:rPr>
              <a:t>Attend to precision.</a:t>
            </a:r>
          </a:p>
          <a:p>
            <a:pPr marL="685800" indent="-457200">
              <a:spcAft>
                <a:spcPts val="1000"/>
              </a:spcAft>
              <a:buFontTx/>
              <a:buAutoNum type="arabicPeriod"/>
              <a:defRPr/>
            </a:pPr>
            <a:r>
              <a:rPr lang="en-US" sz="2400" b="1" dirty="0">
                <a:solidFill>
                  <a:schemeClr val="tx2">
                    <a:lumMod val="75000"/>
                  </a:schemeClr>
                </a:solidFill>
                <a:latin typeface="Verdana"/>
                <a:cs typeface="Verdana"/>
              </a:rPr>
              <a:t>Look for and make use of structure.</a:t>
            </a:r>
          </a:p>
          <a:p>
            <a:pPr marL="685800" indent="-457200">
              <a:buFontTx/>
              <a:buAutoNum type="arabicPeriod"/>
              <a:defRPr/>
            </a:pPr>
            <a:r>
              <a:rPr lang="en-US" sz="2400" dirty="0">
                <a:solidFill>
                  <a:schemeClr val="tx2">
                    <a:lumMod val="75000"/>
                  </a:schemeClr>
                </a:solidFill>
                <a:latin typeface="Verdana"/>
                <a:cs typeface="Verdana"/>
              </a:rPr>
              <a:t>Look for and express regularity in repeated reasoning.</a:t>
            </a:r>
          </a:p>
          <a:p>
            <a:endParaRPr lang="en-US" sz="24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550663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chemeClr val="tx2"/>
                </a:solidFill>
                <a:latin typeface="Verdana"/>
                <a:cs typeface="Verdana"/>
              </a:rPr>
              <a:t>Effective</a:t>
            </a:r>
            <a:r>
              <a:rPr lang="en-US" sz="2800" b="1" dirty="0" smtClean="0">
                <a:solidFill>
                  <a:schemeClr val="tx2"/>
                </a:solidFill>
                <a:latin typeface="Verdana"/>
                <a:cs typeface="Verdana"/>
              </a:rPr>
              <a:t> </a:t>
            </a:r>
          </a:p>
          <a:p>
            <a:pPr lvl="0" algn="ctr">
              <a:spcBef>
                <a:spcPct val="0"/>
              </a:spcBef>
              <a:defRPr/>
            </a:pPr>
            <a:r>
              <a:rPr lang="en-US" sz="2800" b="1" dirty="0" smtClean="0">
                <a:solidFill>
                  <a:schemeClr val="tx2"/>
                </a:solidFill>
                <a:latin typeface="Verdana"/>
                <a:cs typeface="Verdana"/>
              </a:rPr>
              <a:t>Mathematics Teaching Practices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889122" y="1325743"/>
            <a:ext cx="8094185" cy="4585985"/>
          </a:xfrm>
          <a:prstGeom prst="rect">
            <a:avLst/>
          </a:prstGeom>
        </p:spPr>
        <p:txBody>
          <a:bodyPr vert="horz" lIns="91440" tIns="45720" rIns="91440" bIns="45720" rtlCol="0">
            <a:noAutofit/>
          </a:bodyPr>
          <a:lstStyle/>
          <a:p>
            <a:pPr marL="693738" lvl="0" indent="-579438">
              <a:spcAft>
                <a:spcPts val="600"/>
              </a:spcAft>
              <a:buFont typeface="+mj-lt"/>
              <a:buAutoNum type="arabicPeriod"/>
            </a:pPr>
            <a:r>
              <a:rPr lang="en-US" sz="2200" dirty="0" smtClean="0">
                <a:solidFill>
                  <a:srgbClr val="003366"/>
                </a:solidFill>
                <a:latin typeface="Verdana"/>
                <a:cs typeface="Verdana"/>
              </a:rPr>
              <a:t>Establish mathematics </a:t>
            </a:r>
            <a:r>
              <a:rPr lang="en-US" sz="2200" b="1" dirty="0" smtClean="0">
                <a:solidFill>
                  <a:srgbClr val="003366"/>
                </a:solidFill>
                <a:latin typeface="Verdana"/>
                <a:cs typeface="Verdana"/>
              </a:rPr>
              <a:t>goals</a:t>
            </a:r>
            <a:r>
              <a:rPr lang="en-US" sz="2200" dirty="0" smtClean="0">
                <a:solidFill>
                  <a:srgbClr val="003366"/>
                </a:solidFill>
                <a:latin typeface="Verdana"/>
                <a:cs typeface="Verdana"/>
              </a:rPr>
              <a:t> to focus learning.</a:t>
            </a:r>
          </a:p>
          <a:p>
            <a:pPr marL="693738" lvl="0" indent="-579438">
              <a:spcAft>
                <a:spcPts val="600"/>
              </a:spcAft>
              <a:buFont typeface="+mj-lt"/>
              <a:buAutoNum type="arabicPeriod"/>
            </a:pPr>
            <a:r>
              <a:rPr lang="en-US" sz="2200" dirty="0" smtClean="0">
                <a:solidFill>
                  <a:srgbClr val="003366"/>
                </a:solidFill>
                <a:latin typeface="Verdana"/>
                <a:cs typeface="Verdana"/>
              </a:rPr>
              <a:t>Implement tasks that promote reasoning and problem solving. </a:t>
            </a:r>
          </a:p>
          <a:p>
            <a:pPr marL="693738" lvl="0" indent="-579438">
              <a:spcAft>
                <a:spcPts val="600"/>
              </a:spcAft>
              <a:buFont typeface="+mj-lt"/>
              <a:buAutoNum type="arabicPeriod"/>
            </a:pPr>
            <a:r>
              <a:rPr lang="en-US" sz="2200" dirty="0" smtClean="0">
                <a:solidFill>
                  <a:srgbClr val="003366"/>
                </a:solidFill>
                <a:latin typeface="Verdana"/>
                <a:cs typeface="Verdana"/>
              </a:rPr>
              <a:t>Use and connect mathematical </a:t>
            </a:r>
            <a:r>
              <a:rPr lang="en-US" sz="2200" b="1" dirty="0" smtClean="0">
                <a:solidFill>
                  <a:srgbClr val="003366"/>
                </a:solidFill>
                <a:latin typeface="Verdana"/>
                <a:cs typeface="Verdana"/>
              </a:rPr>
              <a:t>representations</a:t>
            </a:r>
            <a:r>
              <a:rPr lang="en-US" sz="2200" dirty="0" smtClean="0">
                <a:solidFill>
                  <a:srgbClr val="003366"/>
                </a:solidFill>
                <a:latin typeface="Verdana"/>
                <a:cs typeface="Verdana"/>
              </a:rPr>
              <a:t>.</a:t>
            </a:r>
          </a:p>
          <a:p>
            <a:pPr marL="693738" lvl="0" indent="-579438">
              <a:spcAft>
                <a:spcPts val="600"/>
              </a:spcAft>
              <a:buFont typeface="+mj-lt"/>
              <a:buAutoNum type="arabicPeriod"/>
            </a:pPr>
            <a:r>
              <a:rPr lang="en-US" sz="2200" dirty="0" smtClean="0">
                <a:solidFill>
                  <a:srgbClr val="003366"/>
                </a:solidFill>
                <a:latin typeface="Verdana"/>
                <a:cs typeface="Verdana"/>
              </a:rPr>
              <a:t>Facilitate meaningful mathematical discourse</a:t>
            </a:r>
            <a:r>
              <a:rPr lang="en-US" sz="2200" i="1" dirty="0" smtClean="0">
                <a:solidFill>
                  <a:srgbClr val="003366"/>
                </a:solidFill>
                <a:latin typeface="Verdana"/>
                <a:cs typeface="Verdana"/>
              </a:rPr>
              <a:t>. </a:t>
            </a:r>
          </a:p>
          <a:p>
            <a:pPr marL="693738" lvl="0" indent="-579438">
              <a:spcAft>
                <a:spcPts val="600"/>
              </a:spcAft>
              <a:buFont typeface="+mj-lt"/>
              <a:buAutoNum type="arabicPeriod"/>
            </a:pPr>
            <a:r>
              <a:rPr lang="en-US" sz="2200" dirty="0" smtClean="0">
                <a:solidFill>
                  <a:srgbClr val="003366"/>
                </a:solidFill>
                <a:latin typeface="Verdana"/>
                <a:cs typeface="Verdana"/>
              </a:rPr>
              <a:t>Pose purposeful questions.</a:t>
            </a:r>
          </a:p>
          <a:p>
            <a:pPr marL="693738" lvl="0" indent="-579438">
              <a:spcAft>
                <a:spcPts val="600"/>
              </a:spcAft>
              <a:buFont typeface="+mj-lt"/>
              <a:buAutoNum type="arabicPeriod"/>
            </a:pPr>
            <a:r>
              <a:rPr lang="en-US" sz="2200" dirty="0" smtClean="0">
                <a:solidFill>
                  <a:srgbClr val="003366"/>
                </a:solidFill>
                <a:latin typeface="Verdana"/>
                <a:cs typeface="Verdana"/>
              </a:rPr>
              <a:t>Build procedural fluency from conceptual understanding.</a:t>
            </a:r>
          </a:p>
          <a:p>
            <a:pPr marL="693738" lvl="0" indent="-579438">
              <a:spcAft>
                <a:spcPts val="600"/>
              </a:spcAft>
              <a:buFont typeface="+mj-lt"/>
              <a:buAutoNum type="arabicPeriod"/>
            </a:pPr>
            <a:r>
              <a:rPr lang="en-US" sz="2200" dirty="0" smtClean="0">
                <a:solidFill>
                  <a:srgbClr val="003366"/>
                </a:solidFill>
                <a:latin typeface="Verdana"/>
                <a:cs typeface="Verdana"/>
              </a:rPr>
              <a:t>Support productive struggle in learning mathematics. </a:t>
            </a:r>
          </a:p>
          <a:p>
            <a:pPr marL="693738" lvl="0" indent="-579438">
              <a:spcAft>
                <a:spcPts val="600"/>
              </a:spcAft>
              <a:buFont typeface="+mj-lt"/>
              <a:buAutoNum type="arabicPeriod"/>
            </a:pPr>
            <a:r>
              <a:rPr lang="en-US" sz="2200" b="1" dirty="0" smtClean="0">
                <a:solidFill>
                  <a:srgbClr val="003366"/>
                </a:solidFill>
                <a:latin typeface="Verdana"/>
                <a:cs typeface="Verdana"/>
              </a:rPr>
              <a:t>Elicit and use evidence of student thinking</a:t>
            </a:r>
            <a:r>
              <a:rPr lang="en-US" sz="2200" dirty="0" smtClean="0">
                <a:solidFill>
                  <a:srgbClr val="003366"/>
                </a:solidFill>
                <a:latin typeface="Verdana"/>
                <a:cs typeface="Verdana"/>
              </a:rPr>
              <a:t>.</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196196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1020618"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Elicit and use evidence of student thinking.</a:t>
            </a:r>
          </a:p>
          <a:p>
            <a:pPr lvl="0" algn="ctr">
              <a:spcBef>
                <a:spcPct val="0"/>
              </a:spcBef>
              <a:defRPr/>
            </a:pPr>
            <a:r>
              <a:rPr lang="en-US" sz="2800" b="1" dirty="0" smtClean="0">
                <a:solidFill>
                  <a:schemeClr val="tx2"/>
                </a:solidFill>
                <a:latin typeface="Verdana"/>
                <a:ea typeface="Verdana" pitchFamily="34" charset="0"/>
                <a:cs typeface="Verdana"/>
              </a:rPr>
              <a:t>Teacher and Student Actions</a:t>
            </a: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10" name="Content Placeholder 9"/>
          <p:cNvSpPr>
            <a:spLocks noGrp="1"/>
          </p:cNvSpPr>
          <p:nvPr>
            <p:ph sz="half" idx="1"/>
          </p:nvPr>
        </p:nvSpPr>
        <p:spPr>
          <a:xfrm>
            <a:off x="888999" y="1471562"/>
            <a:ext cx="4038600" cy="5246147"/>
          </a:xfrm>
        </p:spPr>
        <p:txBody>
          <a:bodyPr>
            <a:noAutofit/>
          </a:bodyPr>
          <a:lstStyle/>
          <a:p>
            <a:pPr marL="0" indent="0">
              <a:buNone/>
            </a:pPr>
            <a:r>
              <a:rPr lang="en-US" sz="1800" b="1" u="sng" dirty="0" smtClean="0">
                <a:solidFill>
                  <a:schemeClr val="tx2"/>
                </a:solidFill>
              </a:rPr>
              <a:t>What are teachers doing?</a:t>
            </a:r>
            <a:endParaRPr lang="en-US" sz="1800" dirty="0" smtClean="0">
              <a:solidFill>
                <a:schemeClr val="tx2"/>
              </a:solidFill>
            </a:endParaRPr>
          </a:p>
          <a:p>
            <a:r>
              <a:rPr lang="en-US" sz="1800" dirty="0" smtClean="0">
                <a:solidFill>
                  <a:schemeClr val="tx2"/>
                </a:solidFill>
              </a:rPr>
              <a:t>Identifying what counts as evidence of student progress toward mathematics learning goals.</a:t>
            </a:r>
          </a:p>
          <a:p>
            <a:r>
              <a:rPr lang="en-US" sz="1800" dirty="0" smtClean="0">
                <a:solidFill>
                  <a:schemeClr val="tx2"/>
                </a:solidFill>
              </a:rPr>
              <a:t>Eliciting and gathering evidence of student understanding at strategic points during instruction.</a:t>
            </a:r>
          </a:p>
          <a:p>
            <a:r>
              <a:rPr lang="en-US" sz="1800" dirty="0" smtClean="0">
                <a:solidFill>
                  <a:schemeClr val="tx2"/>
                </a:solidFill>
              </a:rPr>
              <a:t>Interpreting student thinking to assess mathematical understanding, reasoning and methods.</a:t>
            </a:r>
          </a:p>
          <a:p>
            <a:r>
              <a:rPr lang="en-US" sz="1800" dirty="0" smtClean="0">
                <a:solidFill>
                  <a:schemeClr val="tx2"/>
                </a:solidFill>
              </a:rPr>
              <a:t>Making in-the-moment decisions on how to respond to students with questions and prompts that probe, scaffold and extend.</a:t>
            </a:r>
          </a:p>
          <a:p>
            <a:r>
              <a:rPr lang="en-US" sz="1800" dirty="0" smtClean="0">
                <a:solidFill>
                  <a:schemeClr val="tx2"/>
                </a:solidFill>
              </a:rPr>
              <a:t>Reflecting on evidence of student learning to inform the planning of next instructional steps.</a:t>
            </a:r>
            <a:endParaRPr lang="en-US" sz="1800" dirty="0">
              <a:solidFill>
                <a:schemeClr val="tx2"/>
              </a:solidFill>
            </a:endParaRPr>
          </a:p>
        </p:txBody>
      </p:sp>
      <p:sp>
        <p:nvSpPr>
          <p:cNvPr id="12" name="Content Placeholder 11"/>
          <p:cNvSpPr>
            <a:spLocks noGrp="1"/>
          </p:cNvSpPr>
          <p:nvPr>
            <p:ph sz="half" idx="2"/>
          </p:nvPr>
        </p:nvSpPr>
        <p:spPr>
          <a:xfrm>
            <a:off x="4648200" y="1462509"/>
            <a:ext cx="4495800" cy="5257800"/>
          </a:xfrm>
        </p:spPr>
        <p:txBody>
          <a:bodyPr>
            <a:normAutofit/>
          </a:bodyPr>
          <a:lstStyle/>
          <a:p>
            <a:pPr marL="0" indent="0">
              <a:buNone/>
            </a:pPr>
            <a:r>
              <a:rPr lang="en-US" sz="1800" b="1" u="sng" dirty="0" smtClean="0">
                <a:solidFill>
                  <a:srgbClr val="1F497D"/>
                </a:solidFill>
              </a:rPr>
              <a:t>What are students doing?</a:t>
            </a:r>
            <a:endParaRPr lang="en-US" sz="1800" dirty="0" smtClean="0">
              <a:solidFill>
                <a:srgbClr val="1F497D"/>
              </a:solidFill>
            </a:endParaRPr>
          </a:p>
          <a:p>
            <a:r>
              <a:rPr lang="en-US" sz="1800" dirty="0" smtClean="0">
                <a:solidFill>
                  <a:srgbClr val="1F497D"/>
                </a:solidFill>
              </a:rPr>
              <a:t>Revealing their mathematical understanding, reasoning, and methods in written work and classroom discourse.</a:t>
            </a:r>
          </a:p>
          <a:p>
            <a:r>
              <a:rPr lang="en-US" sz="1800" dirty="0" smtClean="0">
                <a:solidFill>
                  <a:srgbClr val="1F497D"/>
                </a:solidFill>
              </a:rPr>
              <a:t>Reflecting on mistakes and misconceptions to improve their mathematical understanding.</a:t>
            </a:r>
          </a:p>
          <a:p>
            <a:r>
              <a:rPr lang="en-US" sz="1800" dirty="0" smtClean="0">
                <a:solidFill>
                  <a:srgbClr val="1F497D"/>
                </a:solidFill>
              </a:rPr>
              <a:t>Asking questions, responding to, and giving suggestions to support learning of their classmates.</a:t>
            </a:r>
          </a:p>
          <a:p>
            <a:r>
              <a:rPr lang="en-US" sz="1800" dirty="0" smtClean="0">
                <a:solidFill>
                  <a:srgbClr val="1F497D"/>
                </a:solidFill>
              </a:rPr>
              <a:t>Assessing and monitoring their own progress toward mathematics learning goals and identifying areas in which they need to improve.</a:t>
            </a:r>
            <a:endParaRPr lang="en-US" sz="1800" dirty="0">
              <a:solidFill>
                <a:srgbClr val="1F497D"/>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548148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1020618"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Elicit and use evidence of student thinking.</a:t>
            </a: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12" name="Content Placeholder 11"/>
          <p:cNvSpPr>
            <a:spLocks noGrp="1"/>
          </p:cNvSpPr>
          <p:nvPr>
            <p:ph sz="half" idx="2"/>
          </p:nvPr>
        </p:nvSpPr>
        <p:spPr>
          <a:xfrm>
            <a:off x="1346200" y="1349987"/>
            <a:ext cx="7378700" cy="4561741"/>
          </a:xfrm>
        </p:spPr>
        <p:txBody>
          <a:bodyPr>
            <a:normAutofit/>
          </a:bodyPr>
          <a:lstStyle/>
          <a:p>
            <a:pPr marL="0" indent="0">
              <a:buNone/>
            </a:pPr>
            <a:r>
              <a:rPr lang="en-US" sz="6600" dirty="0" smtClean="0">
                <a:solidFill>
                  <a:srgbClr val="1F497D"/>
                </a:solidFill>
              </a:rPr>
              <a:t>Discuss ways in which you see this practice in the case study.</a:t>
            </a:r>
            <a:endParaRPr lang="en-US" sz="6600" dirty="0">
              <a:solidFill>
                <a:srgbClr val="1F497D"/>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548148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Overview of the Session</a:t>
            </a:r>
          </a:p>
        </p:txBody>
      </p:sp>
      <p:sp>
        <p:nvSpPr>
          <p:cNvPr id="6" name="Rectangle 3"/>
          <p:cNvSpPr txBox="1">
            <a:spLocks noChangeArrowheads="1"/>
          </p:cNvSpPr>
          <p:nvPr/>
        </p:nvSpPr>
        <p:spPr>
          <a:xfrm>
            <a:off x="1320800" y="1462177"/>
            <a:ext cx="7035800" cy="4191000"/>
          </a:xfrm>
          <a:prstGeom prst="rect">
            <a:avLst/>
          </a:prstGeom>
        </p:spPr>
        <p:txBody>
          <a:bodyPr vert="horz" lIns="91440" tIns="45720" rIns="91440" bIns="45720" rtlCol="0">
            <a:noAutofit/>
          </a:bodyPr>
          <a:lstStyle/>
          <a:p>
            <a:pPr marL="457200" indent="-457200">
              <a:buFont typeface="Arial"/>
              <a:buChar char="•"/>
            </a:pPr>
            <a:r>
              <a:rPr lang="en-US" sz="2400" dirty="0" smtClean="0">
                <a:solidFill>
                  <a:srgbClr val="003366"/>
                </a:solidFill>
                <a:latin typeface="Verdana"/>
                <a:cs typeface="Verdana"/>
              </a:rPr>
              <a:t>Solve and discuss the homework and Sine task</a:t>
            </a:r>
          </a:p>
          <a:p>
            <a:pPr marL="457200" indent="-457200">
              <a:buFont typeface="Arial"/>
              <a:buChar char="•"/>
            </a:pPr>
            <a:endParaRPr lang="en-US" sz="2400" dirty="0" smtClean="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Read the case study and discuss what the teacher does to support her students engagement in and understanding of mathematics</a:t>
            </a:r>
          </a:p>
          <a:p>
            <a:endParaRPr lang="en-US" sz="2400" dirty="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Discuss the effective mathematics teaching practices of </a:t>
            </a:r>
            <a:r>
              <a:rPr lang="en-US" sz="2400" i="1" dirty="0" smtClean="0">
                <a:solidFill>
                  <a:schemeClr val="accent4">
                    <a:lumMod val="75000"/>
                  </a:schemeClr>
                </a:solidFill>
                <a:latin typeface="Verdana"/>
                <a:cs typeface="Verdana"/>
              </a:rPr>
              <a:t>eliciting and using evidence of student thinking. </a:t>
            </a:r>
          </a:p>
          <a:p>
            <a:pPr marL="457200" indent="-457200">
              <a:lnSpc>
                <a:spcPct val="50000"/>
              </a:lnSpc>
              <a:buFont typeface="Arial"/>
              <a:buChar char="•"/>
            </a:pPr>
            <a:endParaRPr lang="en-US" sz="2400" dirty="0" smtClean="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741722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1244600" y="1268410"/>
            <a:ext cx="7607300" cy="3371580"/>
          </a:xfrm>
          <a:prstGeom prst="rect">
            <a:avLst/>
          </a:prstGeom>
        </p:spPr>
        <p:txBody>
          <a:bodyPr vert="horz" lIns="91440" tIns="45720" rIns="91440" bIns="45720" rtlCol="0" anchor="ctr">
            <a:noAutofit/>
          </a:bodyPr>
          <a:lstStyle/>
          <a:p>
            <a:pPr algn="ctr"/>
            <a:endParaRPr lang="en-US" sz="3200" b="1" dirty="0">
              <a:solidFill>
                <a:srgbClr val="003366"/>
              </a:solidFill>
              <a:latin typeface="Verdana"/>
              <a:ea typeface="Verdana" pitchFamily="34" charset="0"/>
              <a:cs typeface="Verdana"/>
            </a:endParaRPr>
          </a:p>
          <a:p>
            <a:pPr algn="ctr"/>
            <a:r>
              <a:rPr lang="en-US" sz="4400" dirty="0">
                <a:solidFill>
                  <a:srgbClr val="003366"/>
                </a:solidFill>
                <a:latin typeface="Verdana"/>
                <a:ea typeface="Verdana" pitchFamily="34" charset="0"/>
                <a:cs typeface="Verdana"/>
              </a:rPr>
              <a:t>How might </a:t>
            </a:r>
            <a:br>
              <a:rPr lang="en-US" sz="4400" dirty="0">
                <a:solidFill>
                  <a:srgbClr val="003366"/>
                </a:solidFill>
                <a:latin typeface="Verdana"/>
                <a:ea typeface="Verdana" pitchFamily="34" charset="0"/>
                <a:cs typeface="Verdana"/>
              </a:rPr>
            </a:br>
            <a:r>
              <a:rPr lang="en-US" sz="4400" dirty="0">
                <a:solidFill>
                  <a:srgbClr val="003366"/>
                </a:solidFill>
                <a:latin typeface="Verdana"/>
                <a:ea typeface="Verdana" pitchFamily="34" charset="0"/>
                <a:cs typeface="Verdana"/>
              </a:rPr>
              <a:t>your apply what you have learned about the effective mathematics teaching practices to your own classroom instruction?</a:t>
            </a:r>
            <a:endParaRPr lang="en-US" sz="4400" dirty="0">
              <a:solidFill>
                <a:srgbClr val="003366"/>
              </a:solidFill>
              <a:latin typeface="Verdana"/>
              <a:cs typeface="Verdana"/>
            </a:endParaRPr>
          </a:p>
        </p:txBody>
      </p:sp>
      <p:sp>
        <p:nvSpPr>
          <p:cNvPr id="6" name="Rectangle 3"/>
          <p:cNvSpPr txBox="1">
            <a:spLocks noChangeArrowheads="1"/>
          </p:cNvSpPr>
          <p:nvPr/>
        </p:nvSpPr>
        <p:spPr>
          <a:xfrm>
            <a:off x="1131991" y="1504828"/>
            <a:ext cx="7868425" cy="4191000"/>
          </a:xfrm>
          <a:prstGeom prst="rect">
            <a:avLst/>
          </a:prstGeom>
        </p:spPr>
        <p:txBody>
          <a:bodyPr vert="horz" lIns="91440" tIns="45720" rIns="91440" bIns="45720" rtlCol="0">
            <a:noAutofit/>
          </a:bodyPr>
          <a:lstStyle/>
          <a:p>
            <a:endParaRPr lang="en-US" sz="3200" b="1"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34212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a:srcRect/>
          <a:stretch>
            <a:fillRect/>
          </a:stretch>
        </p:blipFill>
        <p:spPr bwMode="auto">
          <a:xfrm>
            <a:off x="965200" y="2451100"/>
            <a:ext cx="7202488" cy="1944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The Tasks</a:t>
            </a:r>
          </a:p>
        </p:txBody>
      </p:sp>
      <p:sp>
        <p:nvSpPr>
          <p:cNvPr id="6" name="Rectangle 3"/>
          <p:cNvSpPr txBox="1">
            <a:spLocks noChangeArrowheads="1"/>
          </p:cNvSpPr>
          <p:nvPr/>
        </p:nvSpPr>
        <p:spPr>
          <a:xfrm>
            <a:off x="1538562" y="1462177"/>
            <a:ext cx="7035800" cy="4191000"/>
          </a:xfrm>
          <a:prstGeom prst="rect">
            <a:avLst/>
          </a:prstGeom>
        </p:spPr>
        <p:txBody>
          <a:bodyPr vert="horz" lIns="91440" tIns="45720" rIns="91440" bIns="45720" rtlCol="0">
            <a:noAutofit/>
          </a:bodyPr>
          <a:lstStyle/>
          <a:p>
            <a:pPr marL="457200" indent="-457200">
              <a:buFont typeface="Arial"/>
              <a:buChar char="•"/>
            </a:pPr>
            <a:r>
              <a:rPr lang="en-US" sz="2400" dirty="0" smtClean="0">
                <a:solidFill>
                  <a:srgbClr val="003366"/>
                </a:solidFill>
                <a:latin typeface="Verdana"/>
                <a:cs typeface="Verdana"/>
              </a:rPr>
              <a:t>The Homework task has students work with transformations of functions.</a:t>
            </a:r>
          </a:p>
          <a:p>
            <a:pPr marL="457200" indent="-457200"/>
            <a:endParaRPr lang="en-US" sz="2400" dirty="0" smtClean="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The Sine Task has students explore the affects of different parameter changes on the graph of </a:t>
            </a:r>
            <a:r>
              <a:rPr lang="en-US" sz="2400" i="1" dirty="0" err="1" smtClean="0">
                <a:solidFill>
                  <a:srgbClr val="003366"/>
                </a:solidFill>
                <a:latin typeface="Verdana"/>
                <a:cs typeface="Verdana"/>
              </a:rPr>
              <a:t>y</a:t>
            </a:r>
            <a:r>
              <a:rPr lang="en-US" sz="2400" dirty="0" smtClean="0">
                <a:solidFill>
                  <a:srgbClr val="003366"/>
                </a:solidFill>
                <a:latin typeface="Verdana"/>
                <a:cs typeface="Verdana"/>
              </a:rPr>
              <a:t> = </a:t>
            </a:r>
            <a:r>
              <a:rPr lang="en-US" sz="2400" dirty="0" err="1" smtClean="0">
                <a:solidFill>
                  <a:srgbClr val="003366"/>
                </a:solidFill>
                <a:latin typeface="Verdana"/>
                <a:cs typeface="Verdana"/>
              </a:rPr>
              <a:t>sin</a:t>
            </a:r>
            <a:r>
              <a:rPr lang="en-US" sz="2400" i="1" dirty="0" err="1" smtClean="0">
                <a:solidFill>
                  <a:srgbClr val="003366"/>
                </a:solidFill>
                <a:latin typeface="Verdana"/>
                <a:cs typeface="Verdana"/>
              </a:rPr>
              <a:t>x</a:t>
            </a:r>
            <a:r>
              <a:rPr lang="en-US" sz="2400" dirty="0" smtClean="0">
                <a:solidFill>
                  <a:srgbClr val="003366"/>
                </a:solidFill>
                <a:latin typeface="Verdana"/>
                <a:cs typeface="Verdana"/>
              </a:rPr>
              <a:t>.</a:t>
            </a:r>
            <a:endParaRPr lang="en-US" sz="2400" dirty="0" smtClean="0">
              <a:solidFill>
                <a:schemeClr val="accent4">
                  <a:lumMod val="75000"/>
                </a:schemeClr>
              </a:solidFill>
              <a:latin typeface="Verdana"/>
              <a:cs typeface="Verdana"/>
            </a:endParaRPr>
          </a:p>
          <a:p>
            <a:pPr marL="457200" indent="-457200">
              <a:lnSpc>
                <a:spcPct val="50000"/>
              </a:lnSpc>
              <a:buFont typeface="Arial"/>
              <a:buChar char="•"/>
            </a:pPr>
            <a:endParaRPr lang="en-US" sz="2400" dirty="0" smtClean="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741722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6148790"/>
            <a:ext cx="2673270" cy="696059"/>
          </a:xfrm>
          <a:prstGeom prst="rect">
            <a:avLst/>
          </a:prstGeom>
        </p:spPr>
      </p:pic>
      <p:sp>
        <p:nvSpPr>
          <p:cNvPr id="9" name="Title 1"/>
          <p:cNvSpPr txBox="1">
            <a:spLocks/>
          </p:cNvSpPr>
          <p:nvPr/>
        </p:nvSpPr>
        <p:spPr>
          <a:xfrm>
            <a:off x="888997" y="232663"/>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Homework Task</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889122" y="1375663"/>
            <a:ext cx="8255003" cy="2343597"/>
          </a:xfrm>
          <a:prstGeom prst="rect">
            <a:avLst/>
          </a:prstGeom>
        </p:spPr>
        <p:txBody>
          <a:bodyPr vert="horz" lIns="91440" tIns="45720" rIns="91440" bIns="45720" rtlCol="0">
            <a:noAutofit/>
          </a:bodyPr>
          <a:lstStyle/>
          <a:p>
            <a:pPr marL="514350" indent="-514350">
              <a:buAutoNum type="arabicParenR"/>
            </a:pPr>
            <a:r>
              <a:rPr lang="en-US" sz="3200" dirty="0" smtClean="0">
                <a:solidFill>
                  <a:srgbClr val="003366"/>
                </a:solidFill>
                <a:latin typeface="Verdana"/>
                <a:cs typeface="Verdana"/>
              </a:rPr>
              <a:t>This is the function </a:t>
            </a:r>
            <a:r>
              <a:rPr lang="en-US" sz="3200" i="1" dirty="0" err="1" smtClean="0">
                <a:solidFill>
                  <a:srgbClr val="003366"/>
                </a:solidFill>
                <a:latin typeface="Verdana"/>
                <a:cs typeface="Verdana"/>
              </a:rPr>
              <a:t>g</a:t>
            </a:r>
            <a:r>
              <a:rPr lang="en-US" sz="3200" dirty="0" err="1" smtClean="0">
                <a:solidFill>
                  <a:srgbClr val="003366"/>
                </a:solidFill>
                <a:latin typeface="Verdana"/>
                <a:cs typeface="Verdana"/>
              </a:rPr>
              <a:t>(</a:t>
            </a:r>
            <a:r>
              <a:rPr lang="en-US" sz="3200" i="1" dirty="0" err="1" smtClean="0">
                <a:solidFill>
                  <a:srgbClr val="003366"/>
                </a:solidFill>
                <a:latin typeface="Verdana"/>
                <a:cs typeface="Verdana"/>
              </a:rPr>
              <a:t>x</a:t>
            </a:r>
            <a:r>
              <a:rPr lang="en-US" sz="3200" dirty="0" smtClean="0">
                <a:solidFill>
                  <a:srgbClr val="003366"/>
                </a:solidFill>
                <a:latin typeface="Verdana"/>
                <a:cs typeface="Verdana"/>
              </a:rPr>
              <a:t>).  On your own graph paper:</a:t>
            </a:r>
          </a:p>
          <a:p>
            <a:pPr marL="514350" indent="-514350"/>
            <a:endParaRPr lang="en-US" sz="3200" dirty="0" smtClean="0">
              <a:solidFill>
                <a:srgbClr val="003366"/>
              </a:solidFill>
              <a:latin typeface="Verdana"/>
              <a:cs typeface="Verdana"/>
            </a:endParaRPr>
          </a:p>
          <a:p>
            <a:r>
              <a:rPr lang="en-US" sz="3200" dirty="0" smtClean="0">
                <a:solidFill>
                  <a:srgbClr val="003366"/>
                </a:solidFill>
                <a:latin typeface="Verdana"/>
                <a:cs typeface="Verdana"/>
              </a:rPr>
              <a:t>a.	Graph the function </a:t>
            </a:r>
            <a:r>
              <a:rPr lang="en-US" sz="3200" i="1" dirty="0" err="1" smtClean="0">
                <a:solidFill>
                  <a:srgbClr val="003366"/>
                </a:solidFill>
                <a:latin typeface="Verdana"/>
                <a:cs typeface="Verdana"/>
              </a:rPr>
              <a:t>h</a:t>
            </a:r>
            <a:r>
              <a:rPr lang="en-US" sz="3200" dirty="0" err="1" smtClean="0">
                <a:solidFill>
                  <a:srgbClr val="003366"/>
                </a:solidFill>
                <a:latin typeface="Verdana"/>
                <a:cs typeface="Verdana"/>
              </a:rPr>
              <a:t>(</a:t>
            </a:r>
            <a:r>
              <a:rPr lang="en-US" sz="3200" i="1" dirty="0" err="1" smtClean="0">
                <a:solidFill>
                  <a:srgbClr val="003366"/>
                </a:solidFill>
                <a:latin typeface="Verdana"/>
                <a:cs typeface="Verdana"/>
              </a:rPr>
              <a:t>x</a:t>
            </a:r>
            <a:r>
              <a:rPr lang="en-US" sz="3200" dirty="0" smtClean="0">
                <a:solidFill>
                  <a:srgbClr val="003366"/>
                </a:solidFill>
                <a:latin typeface="Verdana"/>
                <a:cs typeface="Verdana"/>
              </a:rPr>
              <a:t>)</a:t>
            </a:r>
            <a:r>
              <a:rPr lang="en-US" sz="3200" i="1" dirty="0" smtClean="0">
                <a:solidFill>
                  <a:srgbClr val="003366"/>
                </a:solidFill>
                <a:latin typeface="Verdana"/>
                <a:cs typeface="Verdana"/>
              </a:rPr>
              <a:t> = </a:t>
            </a:r>
            <a:r>
              <a:rPr lang="en-US" sz="3200" i="1" dirty="0" err="1" smtClean="0">
                <a:solidFill>
                  <a:srgbClr val="003366"/>
                </a:solidFill>
                <a:latin typeface="Verdana"/>
                <a:cs typeface="Verdana"/>
              </a:rPr>
              <a:t>g</a:t>
            </a:r>
            <a:r>
              <a:rPr lang="en-US" sz="3200" dirty="0" err="1" smtClean="0">
                <a:solidFill>
                  <a:srgbClr val="003366"/>
                </a:solidFill>
                <a:latin typeface="Verdana"/>
                <a:cs typeface="Verdana"/>
              </a:rPr>
              <a:t>(</a:t>
            </a:r>
            <a:r>
              <a:rPr lang="en-US" sz="3200" i="1" dirty="0" err="1" smtClean="0">
                <a:solidFill>
                  <a:srgbClr val="003366"/>
                </a:solidFill>
                <a:latin typeface="Verdana"/>
                <a:cs typeface="Verdana"/>
              </a:rPr>
              <a:t>x</a:t>
            </a:r>
            <a:r>
              <a:rPr lang="en-US" sz="3200" dirty="0" smtClean="0">
                <a:solidFill>
                  <a:srgbClr val="003366"/>
                </a:solidFill>
                <a:latin typeface="Verdana"/>
                <a:cs typeface="Verdana"/>
              </a:rPr>
              <a:t>)</a:t>
            </a:r>
            <a:r>
              <a:rPr lang="en-US" sz="3200" i="1" dirty="0" smtClean="0">
                <a:solidFill>
                  <a:srgbClr val="003366"/>
                </a:solidFill>
                <a:latin typeface="Verdana"/>
                <a:cs typeface="Verdana"/>
              </a:rPr>
              <a:t> + </a:t>
            </a:r>
            <a:r>
              <a:rPr lang="en-US" sz="3200" dirty="0" smtClean="0">
                <a:solidFill>
                  <a:srgbClr val="003366"/>
                </a:solidFill>
                <a:latin typeface="Verdana"/>
                <a:cs typeface="Verdana"/>
              </a:rPr>
              <a:t>3</a:t>
            </a:r>
          </a:p>
          <a:p>
            <a:r>
              <a:rPr lang="en-US" sz="3200" dirty="0" err="1" smtClean="0">
                <a:solidFill>
                  <a:srgbClr val="003366"/>
                </a:solidFill>
                <a:latin typeface="Verdana"/>
                <a:cs typeface="Verdana"/>
              </a:rPr>
              <a:t>b</a:t>
            </a:r>
            <a:r>
              <a:rPr lang="en-US" sz="3200" dirty="0" smtClean="0">
                <a:solidFill>
                  <a:srgbClr val="003366"/>
                </a:solidFill>
                <a:latin typeface="Verdana"/>
                <a:cs typeface="Verdana"/>
              </a:rPr>
              <a:t>.	Graph the function </a:t>
            </a:r>
            <a:r>
              <a:rPr lang="en-US" sz="3200" i="1" dirty="0" err="1" smtClean="0">
                <a:solidFill>
                  <a:srgbClr val="003366"/>
                </a:solidFill>
                <a:latin typeface="Verdana"/>
                <a:cs typeface="Verdana"/>
              </a:rPr>
              <a:t>j</a:t>
            </a:r>
            <a:r>
              <a:rPr lang="en-US" sz="3200" dirty="0" err="1" smtClean="0">
                <a:solidFill>
                  <a:srgbClr val="003366"/>
                </a:solidFill>
                <a:latin typeface="Verdana"/>
                <a:cs typeface="Verdana"/>
              </a:rPr>
              <a:t>(</a:t>
            </a:r>
            <a:r>
              <a:rPr lang="en-US" sz="3200" i="1" dirty="0" err="1" smtClean="0">
                <a:solidFill>
                  <a:srgbClr val="003366"/>
                </a:solidFill>
                <a:latin typeface="Verdana"/>
                <a:cs typeface="Verdana"/>
              </a:rPr>
              <a:t>x</a:t>
            </a:r>
            <a:r>
              <a:rPr lang="en-US" sz="3200" dirty="0" smtClean="0">
                <a:solidFill>
                  <a:srgbClr val="003366"/>
                </a:solidFill>
                <a:latin typeface="Verdana"/>
                <a:cs typeface="Verdana"/>
              </a:rPr>
              <a:t>)</a:t>
            </a:r>
            <a:r>
              <a:rPr lang="en-US" sz="3200" i="1" dirty="0" smtClean="0">
                <a:solidFill>
                  <a:srgbClr val="003366"/>
                </a:solidFill>
                <a:latin typeface="Verdana"/>
                <a:cs typeface="Verdana"/>
              </a:rPr>
              <a:t> = </a:t>
            </a:r>
            <a:r>
              <a:rPr lang="en-US" sz="3200" dirty="0" smtClean="0">
                <a:solidFill>
                  <a:srgbClr val="003366"/>
                </a:solidFill>
                <a:latin typeface="Verdana"/>
                <a:cs typeface="Verdana"/>
              </a:rPr>
              <a:t>2</a:t>
            </a:r>
            <a:r>
              <a:rPr lang="en-US" sz="3200" i="1" dirty="0" smtClean="0">
                <a:solidFill>
                  <a:srgbClr val="003366"/>
                </a:solidFill>
                <a:latin typeface="Verdana"/>
                <a:cs typeface="Verdana"/>
              </a:rPr>
              <a:t>g</a:t>
            </a:r>
            <a:r>
              <a:rPr lang="en-US" sz="3200" dirty="0" smtClean="0">
                <a:solidFill>
                  <a:srgbClr val="003366"/>
                </a:solidFill>
                <a:latin typeface="Verdana"/>
                <a:cs typeface="Verdana"/>
              </a:rPr>
              <a:t>(</a:t>
            </a:r>
            <a:r>
              <a:rPr lang="en-US" sz="3200" i="1" dirty="0" smtClean="0">
                <a:solidFill>
                  <a:srgbClr val="003366"/>
                </a:solidFill>
                <a:latin typeface="Verdana"/>
                <a:cs typeface="Verdana"/>
              </a:rPr>
              <a:t>x</a:t>
            </a:r>
            <a:r>
              <a:rPr lang="en-US" sz="3200" dirty="0" smtClean="0">
                <a:solidFill>
                  <a:srgbClr val="003366"/>
                </a:solidFill>
                <a:latin typeface="Verdana"/>
                <a:cs typeface="Verdana"/>
              </a:rPr>
              <a:t>)</a:t>
            </a:r>
          </a:p>
          <a:p>
            <a:r>
              <a:rPr lang="en-US" sz="3200" dirty="0" err="1" smtClean="0">
                <a:solidFill>
                  <a:srgbClr val="003366"/>
                </a:solidFill>
                <a:latin typeface="Verdana"/>
                <a:cs typeface="Verdana"/>
              </a:rPr>
              <a:t>c</a:t>
            </a:r>
            <a:r>
              <a:rPr lang="en-US" sz="3200" dirty="0" smtClean="0">
                <a:solidFill>
                  <a:srgbClr val="003366"/>
                </a:solidFill>
                <a:latin typeface="Verdana"/>
                <a:cs typeface="Verdana"/>
              </a:rPr>
              <a:t>.	Graph the function </a:t>
            </a:r>
            <a:r>
              <a:rPr lang="en-US" sz="3200" i="1" dirty="0" err="1" smtClean="0">
                <a:solidFill>
                  <a:srgbClr val="003366"/>
                </a:solidFill>
                <a:latin typeface="Verdana"/>
                <a:cs typeface="Verdana"/>
              </a:rPr>
              <a:t>k</a:t>
            </a:r>
            <a:r>
              <a:rPr lang="en-US" sz="3200" dirty="0" err="1" smtClean="0">
                <a:solidFill>
                  <a:srgbClr val="003366"/>
                </a:solidFill>
                <a:latin typeface="Verdana"/>
                <a:cs typeface="Verdana"/>
              </a:rPr>
              <a:t>(</a:t>
            </a:r>
            <a:r>
              <a:rPr lang="en-US" sz="3200" i="1" dirty="0" err="1" smtClean="0">
                <a:solidFill>
                  <a:srgbClr val="003366"/>
                </a:solidFill>
                <a:latin typeface="Verdana"/>
                <a:cs typeface="Verdana"/>
              </a:rPr>
              <a:t>x</a:t>
            </a:r>
            <a:r>
              <a:rPr lang="en-US" sz="3200" dirty="0" smtClean="0">
                <a:solidFill>
                  <a:srgbClr val="003366"/>
                </a:solidFill>
                <a:latin typeface="Verdana"/>
                <a:cs typeface="Verdana"/>
              </a:rPr>
              <a:t>)</a:t>
            </a:r>
            <a:r>
              <a:rPr lang="en-US" sz="3200" i="1" dirty="0" smtClean="0">
                <a:solidFill>
                  <a:srgbClr val="003366"/>
                </a:solidFill>
                <a:latin typeface="Verdana"/>
                <a:cs typeface="Verdana"/>
              </a:rPr>
              <a:t> = g</a:t>
            </a:r>
            <a:r>
              <a:rPr lang="en-US" sz="3200" dirty="0" smtClean="0">
                <a:solidFill>
                  <a:srgbClr val="003366"/>
                </a:solidFill>
                <a:latin typeface="Verdana"/>
                <a:cs typeface="Verdana"/>
              </a:rPr>
              <a:t>(</a:t>
            </a:r>
            <a:r>
              <a:rPr lang="en-US" sz="3200" i="1" dirty="0" smtClean="0">
                <a:solidFill>
                  <a:srgbClr val="003366"/>
                </a:solidFill>
                <a:latin typeface="Verdana"/>
                <a:cs typeface="Verdana"/>
              </a:rPr>
              <a:t>x</a:t>
            </a:r>
            <a:r>
              <a:rPr lang="en-US" sz="3200" dirty="0" smtClean="0">
                <a:solidFill>
                  <a:srgbClr val="003366"/>
                </a:solidFill>
                <a:latin typeface="Verdana"/>
                <a:cs typeface="Verdana"/>
              </a:rPr>
              <a:t>+1)</a:t>
            </a:r>
          </a:p>
          <a:p>
            <a:r>
              <a:rPr lang="en-US" sz="3200" dirty="0" err="1" smtClean="0">
                <a:solidFill>
                  <a:srgbClr val="003366"/>
                </a:solidFill>
                <a:latin typeface="Verdana"/>
                <a:cs typeface="Verdana"/>
              </a:rPr>
              <a:t>d</a:t>
            </a:r>
            <a:r>
              <a:rPr lang="en-US" sz="3200" dirty="0" smtClean="0">
                <a:solidFill>
                  <a:srgbClr val="003366"/>
                </a:solidFill>
                <a:latin typeface="Verdana"/>
                <a:cs typeface="Verdana"/>
              </a:rPr>
              <a:t>.	Graph the function </a:t>
            </a:r>
            <a:r>
              <a:rPr lang="en-US" sz="3200" i="1" dirty="0" err="1" smtClean="0">
                <a:solidFill>
                  <a:srgbClr val="003366"/>
                </a:solidFill>
                <a:latin typeface="Verdana"/>
                <a:cs typeface="Verdana"/>
              </a:rPr>
              <a:t>m</a:t>
            </a:r>
            <a:r>
              <a:rPr lang="en-US" sz="3200" dirty="0" err="1" smtClean="0">
                <a:solidFill>
                  <a:srgbClr val="003366"/>
                </a:solidFill>
                <a:latin typeface="Verdana"/>
                <a:cs typeface="Verdana"/>
              </a:rPr>
              <a:t>(</a:t>
            </a:r>
            <a:r>
              <a:rPr lang="en-US" sz="3200" i="1" dirty="0" err="1" smtClean="0">
                <a:solidFill>
                  <a:srgbClr val="003366"/>
                </a:solidFill>
                <a:latin typeface="Verdana"/>
                <a:cs typeface="Verdana"/>
              </a:rPr>
              <a:t>x</a:t>
            </a:r>
            <a:r>
              <a:rPr lang="en-US" sz="3200" dirty="0" smtClean="0">
                <a:solidFill>
                  <a:srgbClr val="003366"/>
                </a:solidFill>
                <a:latin typeface="Verdana"/>
                <a:cs typeface="Verdana"/>
              </a:rPr>
              <a:t>)</a:t>
            </a:r>
            <a:r>
              <a:rPr lang="en-US" sz="3200" i="1" dirty="0" smtClean="0">
                <a:solidFill>
                  <a:srgbClr val="003366"/>
                </a:solidFill>
                <a:latin typeface="Verdana"/>
                <a:cs typeface="Verdana"/>
              </a:rPr>
              <a:t>= – </a:t>
            </a:r>
            <a:r>
              <a:rPr lang="en-US" sz="3200" i="1" dirty="0" err="1" smtClean="0">
                <a:solidFill>
                  <a:srgbClr val="003366"/>
                </a:solidFill>
                <a:latin typeface="Verdana"/>
                <a:cs typeface="Verdana"/>
              </a:rPr>
              <a:t>g</a:t>
            </a:r>
            <a:r>
              <a:rPr lang="en-US" sz="3200" dirty="0" err="1" smtClean="0">
                <a:solidFill>
                  <a:srgbClr val="003366"/>
                </a:solidFill>
                <a:latin typeface="Verdana"/>
                <a:cs typeface="Verdana"/>
              </a:rPr>
              <a:t>(</a:t>
            </a:r>
            <a:r>
              <a:rPr lang="en-US" sz="3200" i="1" dirty="0" err="1" smtClean="0">
                <a:solidFill>
                  <a:srgbClr val="003366"/>
                </a:solidFill>
                <a:latin typeface="Verdana"/>
                <a:cs typeface="Verdana"/>
              </a:rPr>
              <a:t>x</a:t>
            </a:r>
            <a:r>
              <a:rPr lang="en-US" sz="3200" dirty="0" smtClean="0">
                <a:solidFill>
                  <a:srgbClr val="003366"/>
                </a:solidFill>
                <a:latin typeface="Verdana"/>
                <a:cs typeface="Verdana"/>
              </a:rPr>
              <a:t>)</a:t>
            </a:r>
            <a:endParaRPr lang="en-US" sz="32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306281"/>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502953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6148790"/>
            <a:ext cx="2673270" cy="696059"/>
          </a:xfrm>
          <a:prstGeom prst="rect">
            <a:avLst/>
          </a:prstGeom>
        </p:spPr>
      </p:pic>
      <p:sp>
        <p:nvSpPr>
          <p:cNvPr id="9" name="Title 1"/>
          <p:cNvSpPr txBox="1">
            <a:spLocks/>
          </p:cNvSpPr>
          <p:nvPr/>
        </p:nvSpPr>
        <p:spPr>
          <a:xfrm>
            <a:off x="888997" y="16076"/>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Homework Task</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888997" y="1375663"/>
            <a:ext cx="8255003" cy="2343597"/>
          </a:xfrm>
          <a:prstGeom prst="rect">
            <a:avLst/>
          </a:prstGeom>
        </p:spPr>
        <p:txBody>
          <a:bodyPr vert="horz" lIns="91440" tIns="45720" rIns="91440" bIns="45720" rtlCol="0">
            <a:noAutofit/>
          </a:bodyPr>
          <a:lstStyle/>
          <a:p>
            <a:pPr marL="514350" indent="-514350"/>
            <a:endParaRPr lang="en-US" sz="3200"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306281"/>
            <a:ext cx="2444798" cy="408943"/>
          </a:xfrm>
          <a:prstGeom prst="rect">
            <a:avLst/>
          </a:prstGeom>
        </p:spPr>
      </p:pic>
      <p:pic>
        <p:nvPicPr>
          <p:cNvPr id="8" name="Picture 7" descr="Screen Shot 2015-09-06 at 7.33.31 PM.png"/>
          <p:cNvPicPr>
            <a:picLocks noChangeAspect="1"/>
          </p:cNvPicPr>
          <p:nvPr/>
        </p:nvPicPr>
        <p:blipFill>
          <a:blip r:embed="rId7"/>
          <a:stretch>
            <a:fillRect/>
          </a:stretch>
        </p:blipFill>
        <p:spPr>
          <a:xfrm>
            <a:off x="2476987" y="1159076"/>
            <a:ext cx="4736611" cy="4989714"/>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502953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6148790"/>
            <a:ext cx="2673270" cy="696059"/>
          </a:xfrm>
          <a:prstGeom prst="rect">
            <a:avLst/>
          </a:prstGeom>
        </p:spPr>
      </p:pic>
      <p:sp>
        <p:nvSpPr>
          <p:cNvPr id="9" name="Title 1"/>
          <p:cNvSpPr txBox="1">
            <a:spLocks/>
          </p:cNvSpPr>
          <p:nvPr/>
        </p:nvSpPr>
        <p:spPr>
          <a:xfrm>
            <a:off x="888997" y="232663"/>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Homework Task</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888997" y="1375663"/>
            <a:ext cx="8255003" cy="2343597"/>
          </a:xfrm>
          <a:prstGeom prst="rect">
            <a:avLst/>
          </a:prstGeom>
        </p:spPr>
        <p:txBody>
          <a:bodyPr vert="horz" lIns="91440" tIns="45720" rIns="91440" bIns="45720" rtlCol="0">
            <a:noAutofit/>
          </a:bodyPr>
          <a:lstStyle/>
          <a:p>
            <a:r>
              <a:rPr lang="en-US" sz="2200" dirty="0" smtClean="0">
                <a:solidFill>
                  <a:srgbClr val="003366"/>
                </a:solidFill>
                <a:latin typeface="Verdana"/>
                <a:cs typeface="Verdana"/>
              </a:rPr>
              <a:t>2)</a:t>
            </a:r>
            <a:r>
              <a:rPr lang="en-US" sz="2800" dirty="0" smtClean="0">
                <a:solidFill>
                  <a:srgbClr val="003366"/>
                </a:solidFill>
                <a:latin typeface="Verdana"/>
                <a:cs typeface="Verdana"/>
              </a:rPr>
              <a:t>	</a:t>
            </a:r>
            <a:r>
              <a:rPr lang="en-US" sz="2800" dirty="0" err="1" smtClean="0">
                <a:solidFill>
                  <a:srgbClr val="003366"/>
                </a:solidFill>
                <a:latin typeface="Verdana"/>
                <a:cs typeface="Verdana"/>
              </a:rPr>
              <a:t>ƒ(x</a:t>
            </a:r>
            <a:r>
              <a:rPr lang="en-US" sz="2800" dirty="0" smtClean="0">
                <a:solidFill>
                  <a:srgbClr val="003366"/>
                </a:solidFill>
                <a:latin typeface="Verdana"/>
                <a:cs typeface="Verdana"/>
              </a:rPr>
              <a:t>) is a function on the coordinate plane.</a:t>
            </a:r>
          </a:p>
          <a:p>
            <a:r>
              <a:rPr lang="en-US" sz="2800" dirty="0" smtClean="0">
                <a:solidFill>
                  <a:srgbClr val="003366"/>
                </a:solidFill>
                <a:latin typeface="Verdana"/>
                <a:cs typeface="Verdana"/>
              </a:rPr>
              <a:t>a.	Write a function, </a:t>
            </a:r>
            <a:r>
              <a:rPr lang="en-US" sz="2800" dirty="0" err="1" smtClean="0">
                <a:solidFill>
                  <a:srgbClr val="003366"/>
                </a:solidFill>
                <a:latin typeface="Verdana"/>
                <a:cs typeface="Verdana"/>
              </a:rPr>
              <a:t>a(x</a:t>
            </a:r>
            <a:r>
              <a:rPr lang="en-US" sz="2800" dirty="0" smtClean="0">
                <a:solidFill>
                  <a:srgbClr val="003366"/>
                </a:solidFill>
                <a:latin typeface="Verdana"/>
                <a:cs typeface="Verdana"/>
              </a:rPr>
              <a:t>) that translates </a:t>
            </a:r>
            <a:r>
              <a:rPr lang="en-US" sz="2800" dirty="0" err="1" smtClean="0">
                <a:solidFill>
                  <a:srgbClr val="003366"/>
                </a:solidFill>
                <a:latin typeface="Verdana"/>
                <a:cs typeface="Verdana"/>
              </a:rPr>
              <a:t>ƒ(x</a:t>
            </a:r>
            <a:r>
              <a:rPr lang="en-US" sz="2800" dirty="0" smtClean="0">
                <a:solidFill>
                  <a:srgbClr val="003366"/>
                </a:solidFill>
                <a:latin typeface="Verdana"/>
                <a:cs typeface="Verdana"/>
              </a:rPr>
              <a:t>) right three units</a:t>
            </a:r>
          </a:p>
          <a:p>
            <a:r>
              <a:rPr lang="en-US" sz="2800" dirty="0" err="1" smtClean="0">
                <a:solidFill>
                  <a:srgbClr val="003366"/>
                </a:solidFill>
                <a:latin typeface="Verdana"/>
                <a:cs typeface="Verdana"/>
              </a:rPr>
              <a:t>b</a:t>
            </a:r>
            <a:r>
              <a:rPr lang="en-US" sz="2800" dirty="0" smtClean="0">
                <a:solidFill>
                  <a:srgbClr val="003366"/>
                </a:solidFill>
                <a:latin typeface="Verdana"/>
                <a:cs typeface="Verdana"/>
              </a:rPr>
              <a:t>.	Write a function </a:t>
            </a:r>
            <a:r>
              <a:rPr lang="en-US" sz="2800" dirty="0" err="1" smtClean="0">
                <a:solidFill>
                  <a:srgbClr val="003366"/>
                </a:solidFill>
                <a:latin typeface="Verdana"/>
                <a:cs typeface="Verdana"/>
              </a:rPr>
              <a:t>b(x</a:t>
            </a:r>
            <a:r>
              <a:rPr lang="en-US" sz="2800" dirty="0" smtClean="0">
                <a:solidFill>
                  <a:srgbClr val="003366"/>
                </a:solidFill>
                <a:latin typeface="Verdana"/>
                <a:cs typeface="Verdana"/>
              </a:rPr>
              <a:t>) that translates </a:t>
            </a:r>
            <a:r>
              <a:rPr lang="en-US" sz="2800" dirty="0" err="1" smtClean="0">
                <a:solidFill>
                  <a:srgbClr val="003366"/>
                </a:solidFill>
                <a:latin typeface="Verdana"/>
                <a:cs typeface="Verdana"/>
              </a:rPr>
              <a:t>ƒ(x</a:t>
            </a:r>
            <a:r>
              <a:rPr lang="en-US" sz="2800" dirty="0" smtClean="0">
                <a:solidFill>
                  <a:srgbClr val="003366"/>
                </a:solidFill>
                <a:latin typeface="Verdana"/>
                <a:cs typeface="Verdana"/>
              </a:rPr>
              <a:t>) down six units</a:t>
            </a:r>
          </a:p>
          <a:p>
            <a:r>
              <a:rPr lang="en-US" sz="2800" dirty="0" err="1" smtClean="0">
                <a:solidFill>
                  <a:srgbClr val="003366"/>
                </a:solidFill>
                <a:latin typeface="Verdana"/>
                <a:cs typeface="Verdana"/>
              </a:rPr>
              <a:t>c</a:t>
            </a:r>
            <a:r>
              <a:rPr lang="en-US" sz="2800" dirty="0" smtClean="0">
                <a:solidFill>
                  <a:srgbClr val="003366"/>
                </a:solidFill>
                <a:latin typeface="Verdana"/>
                <a:cs typeface="Verdana"/>
              </a:rPr>
              <a:t>.	Write a function </a:t>
            </a:r>
            <a:r>
              <a:rPr lang="en-US" sz="2800" dirty="0" err="1" smtClean="0">
                <a:solidFill>
                  <a:srgbClr val="003366"/>
                </a:solidFill>
                <a:latin typeface="Verdana"/>
                <a:cs typeface="Verdana"/>
              </a:rPr>
              <a:t>c(x</a:t>
            </a:r>
            <a:r>
              <a:rPr lang="en-US" sz="2800" dirty="0" smtClean="0">
                <a:solidFill>
                  <a:srgbClr val="003366"/>
                </a:solidFill>
                <a:latin typeface="Verdana"/>
                <a:cs typeface="Verdana"/>
              </a:rPr>
              <a:t>) that reflects </a:t>
            </a:r>
            <a:r>
              <a:rPr lang="en-US" sz="2800" dirty="0" err="1" smtClean="0">
                <a:solidFill>
                  <a:srgbClr val="003366"/>
                </a:solidFill>
                <a:latin typeface="Verdana"/>
                <a:cs typeface="Verdana"/>
              </a:rPr>
              <a:t>ƒ(x</a:t>
            </a:r>
            <a:r>
              <a:rPr lang="en-US" sz="2800" dirty="0" smtClean="0">
                <a:solidFill>
                  <a:srgbClr val="003366"/>
                </a:solidFill>
                <a:latin typeface="Verdana"/>
                <a:cs typeface="Verdana"/>
              </a:rPr>
              <a:t>) over the y-axis</a:t>
            </a:r>
          </a:p>
          <a:p>
            <a:r>
              <a:rPr lang="en-US" sz="2800" dirty="0" err="1" smtClean="0">
                <a:solidFill>
                  <a:srgbClr val="003366"/>
                </a:solidFill>
                <a:latin typeface="Verdana"/>
                <a:cs typeface="Verdana"/>
              </a:rPr>
              <a:t>d</a:t>
            </a:r>
            <a:r>
              <a:rPr lang="en-US" sz="2800" dirty="0" smtClean="0">
                <a:solidFill>
                  <a:srgbClr val="003366"/>
                </a:solidFill>
                <a:latin typeface="Verdana"/>
                <a:cs typeface="Verdana"/>
              </a:rPr>
              <a:t>.	Write a function </a:t>
            </a:r>
            <a:r>
              <a:rPr lang="en-US" sz="2800" dirty="0" err="1" smtClean="0">
                <a:solidFill>
                  <a:srgbClr val="003366"/>
                </a:solidFill>
                <a:latin typeface="Verdana"/>
                <a:cs typeface="Verdana"/>
              </a:rPr>
              <a:t>d(x</a:t>
            </a:r>
            <a:r>
              <a:rPr lang="en-US" sz="2800" dirty="0" smtClean="0">
                <a:solidFill>
                  <a:srgbClr val="003366"/>
                </a:solidFill>
                <a:latin typeface="Verdana"/>
                <a:cs typeface="Verdana"/>
              </a:rPr>
              <a:t>) that contracts </a:t>
            </a:r>
            <a:r>
              <a:rPr lang="en-US" sz="2800" dirty="0" err="1" smtClean="0">
                <a:solidFill>
                  <a:srgbClr val="003366"/>
                </a:solidFill>
                <a:latin typeface="Verdana"/>
                <a:cs typeface="Verdana"/>
              </a:rPr>
              <a:t>ƒ(x</a:t>
            </a:r>
            <a:r>
              <a:rPr lang="en-US" sz="2800" dirty="0" smtClean="0">
                <a:solidFill>
                  <a:srgbClr val="003366"/>
                </a:solidFill>
                <a:latin typeface="Verdana"/>
                <a:cs typeface="Verdana"/>
              </a:rPr>
              <a:t>) by a scale factor of ½</a:t>
            </a: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306281"/>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502953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Take Time to Work the Task</a:t>
            </a:r>
          </a:p>
        </p:txBody>
      </p:sp>
      <p:sp>
        <p:nvSpPr>
          <p:cNvPr id="6" name="Rectangle 3"/>
          <p:cNvSpPr txBox="1">
            <a:spLocks noChangeArrowheads="1"/>
          </p:cNvSpPr>
          <p:nvPr/>
        </p:nvSpPr>
        <p:spPr>
          <a:xfrm>
            <a:off x="1320800" y="1462177"/>
            <a:ext cx="7035800" cy="4191000"/>
          </a:xfrm>
          <a:prstGeom prst="rect">
            <a:avLst/>
          </a:prstGeom>
        </p:spPr>
        <p:txBody>
          <a:bodyPr vert="horz" lIns="91440" tIns="45720" rIns="91440" bIns="45720" rtlCol="0">
            <a:noAutofit/>
          </a:bodyPr>
          <a:lstStyle/>
          <a:p>
            <a:pPr marL="457200" indent="-457200">
              <a:buFont typeface="Arial"/>
              <a:buChar char="•"/>
            </a:pPr>
            <a:r>
              <a:rPr lang="en-US" sz="2400" dirty="0" smtClean="0">
                <a:solidFill>
                  <a:srgbClr val="003366"/>
                </a:solidFill>
                <a:latin typeface="Verdana"/>
                <a:cs typeface="Verdana"/>
              </a:rPr>
              <a:t>First, work on the task individually.</a:t>
            </a:r>
          </a:p>
          <a:p>
            <a:pPr marL="457200" indent="-457200">
              <a:buFont typeface="Arial"/>
              <a:buChar char="•"/>
            </a:pPr>
            <a:endParaRPr lang="en-US" sz="2400" dirty="0" smtClean="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Next, share your solution(s) with your elbow partner.</a:t>
            </a:r>
          </a:p>
          <a:p>
            <a:endParaRPr lang="en-US" sz="2400" dirty="0" smtClean="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Finally, as a small group, discuss your solution methods, think about other possible student approaches to the problem, and consider how you would implement the task.</a:t>
            </a:r>
            <a:endParaRPr lang="en-US" sz="2400" i="1" dirty="0" smtClean="0">
              <a:solidFill>
                <a:schemeClr val="accent4">
                  <a:lumMod val="75000"/>
                </a:schemeClr>
              </a:solidFill>
              <a:latin typeface="Verdana"/>
              <a:cs typeface="Verdana"/>
            </a:endParaRPr>
          </a:p>
          <a:p>
            <a:pPr marL="457200" indent="-457200">
              <a:lnSpc>
                <a:spcPct val="50000"/>
              </a:lnSpc>
              <a:buFont typeface="Arial"/>
              <a:buChar char="•"/>
            </a:pPr>
            <a:endParaRPr lang="en-US" sz="2400" dirty="0" smtClean="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741722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6081058"/>
            <a:ext cx="2673270" cy="696059"/>
          </a:xfrm>
          <a:prstGeom prst="rect">
            <a:avLst/>
          </a:prstGeom>
        </p:spPr>
      </p:pic>
      <p:sp>
        <p:nvSpPr>
          <p:cNvPr id="9" name="Title 1"/>
          <p:cNvSpPr txBox="1">
            <a:spLocks/>
          </p:cNvSpPr>
          <p:nvPr/>
        </p:nvSpPr>
        <p:spPr>
          <a:xfrm>
            <a:off x="888998" y="175330"/>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The </a:t>
            </a:r>
            <a:r>
              <a:rPr lang="en-US" sz="3200" b="1" dirty="0" smtClean="0">
                <a:solidFill>
                  <a:srgbClr val="003366"/>
                </a:solidFill>
                <a:latin typeface="Verdana"/>
                <a:cs typeface="Verdana"/>
              </a:rPr>
              <a:t>Sine </a:t>
            </a:r>
            <a:r>
              <a:rPr lang="en-US" sz="3200" b="1" dirty="0" smtClean="0">
                <a:solidFill>
                  <a:srgbClr val="003366"/>
                </a:solidFill>
                <a:latin typeface="Verdana"/>
                <a:ea typeface="Verdana" pitchFamily="34" charset="0"/>
                <a:cs typeface="Verdana"/>
              </a:rPr>
              <a:t>Task </a:t>
            </a:r>
          </a:p>
        </p:txBody>
      </p:sp>
      <p:sp>
        <p:nvSpPr>
          <p:cNvPr id="6" name="Rectangle 3"/>
          <p:cNvSpPr txBox="1">
            <a:spLocks noChangeArrowheads="1"/>
          </p:cNvSpPr>
          <p:nvPr/>
        </p:nvSpPr>
        <p:spPr>
          <a:xfrm>
            <a:off x="1020617" y="1318330"/>
            <a:ext cx="8123382" cy="2343597"/>
          </a:xfrm>
          <a:prstGeom prst="rect">
            <a:avLst/>
          </a:prstGeom>
        </p:spPr>
        <p:txBody>
          <a:bodyPr vert="horz" lIns="91440" tIns="45720" rIns="91440" bIns="45720" rtlCol="0">
            <a:noAutofit/>
          </a:bodyPr>
          <a:lstStyle/>
          <a:p>
            <a:r>
              <a:rPr lang="en-US" sz="2400" dirty="0" smtClean="0">
                <a:solidFill>
                  <a:srgbClr val="003366"/>
                </a:solidFill>
                <a:latin typeface="Verdana"/>
                <a:cs typeface="Verdana"/>
              </a:rPr>
              <a:t>Investigate the graphs of sine waves.</a:t>
            </a:r>
          </a:p>
          <a:p>
            <a:endParaRPr lang="en-US" sz="2400" dirty="0" smtClean="0">
              <a:solidFill>
                <a:srgbClr val="003366"/>
              </a:solidFill>
              <a:latin typeface="Verdana"/>
              <a:cs typeface="Verdana"/>
            </a:endParaRPr>
          </a:p>
          <a:p>
            <a:r>
              <a:rPr lang="en-US" sz="2400" dirty="0" smtClean="0">
                <a:solidFill>
                  <a:srgbClr val="003366"/>
                </a:solidFill>
                <a:latin typeface="Verdana"/>
                <a:cs typeface="Verdana"/>
              </a:rPr>
              <a:t>Investigation: For each of the forms of sine functions below, you will explore the graph, its location on the coordinate plane, and how the new graphs are related to the graph of the parent function. </a:t>
            </a:r>
          </a:p>
          <a:p>
            <a:endParaRPr lang="en-US" sz="2400" dirty="0" smtClean="0">
              <a:solidFill>
                <a:srgbClr val="003366"/>
              </a:solidFill>
              <a:latin typeface="Verdana"/>
              <a:cs typeface="Verdana"/>
            </a:endParaRPr>
          </a:p>
          <a:p>
            <a:r>
              <a:rPr lang="en-US" sz="2400" dirty="0" err="1" smtClean="0">
                <a:solidFill>
                  <a:srgbClr val="003366"/>
                </a:solidFill>
                <a:latin typeface="Verdana"/>
                <a:cs typeface="Verdana"/>
              </a:rPr>
              <a:t>y</a:t>
            </a:r>
            <a:r>
              <a:rPr lang="en-US" sz="2400" dirty="0" smtClean="0">
                <a:solidFill>
                  <a:srgbClr val="003366"/>
                </a:solidFill>
                <a:latin typeface="Verdana"/>
                <a:cs typeface="Verdana"/>
              </a:rPr>
              <a:t> = </a:t>
            </a:r>
            <a:r>
              <a:rPr lang="en-US" sz="2400" dirty="0" err="1" smtClean="0">
                <a:solidFill>
                  <a:srgbClr val="003366"/>
                </a:solidFill>
                <a:latin typeface="Verdana"/>
                <a:cs typeface="Verdana"/>
              </a:rPr>
              <a:t>asinx</a:t>
            </a:r>
            <a:r>
              <a:rPr lang="en-US" sz="2400" dirty="0" smtClean="0">
                <a:solidFill>
                  <a:srgbClr val="003366"/>
                </a:solidFill>
                <a:latin typeface="Verdana"/>
                <a:cs typeface="Verdana"/>
              </a:rPr>
              <a:t>		</a:t>
            </a:r>
            <a:r>
              <a:rPr lang="en-US" sz="2400" dirty="0" err="1" smtClean="0">
                <a:solidFill>
                  <a:srgbClr val="003366"/>
                </a:solidFill>
                <a:latin typeface="Verdana"/>
                <a:cs typeface="Verdana"/>
              </a:rPr>
              <a:t>y</a:t>
            </a:r>
            <a:r>
              <a:rPr lang="en-US" sz="2400" dirty="0" smtClean="0">
                <a:solidFill>
                  <a:srgbClr val="003366"/>
                </a:solidFill>
                <a:latin typeface="Verdana"/>
                <a:cs typeface="Verdana"/>
              </a:rPr>
              <a:t> = </a:t>
            </a:r>
            <a:r>
              <a:rPr lang="en-US" sz="2400" dirty="0" err="1" smtClean="0">
                <a:solidFill>
                  <a:srgbClr val="003366"/>
                </a:solidFill>
                <a:latin typeface="Verdana"/>
                <a:cs typeface="Verdana"/>
              </a:rPr>
              <a:t>sinx</a:t>
            </a:r>
            <a:r>
              <a:rPr lang="en-US" sz="2400" dirty="0" smtClean="0">
                <a:solidFill>
                  <a:srgbClr val="003366"/>
                </a:solidFill>
                <a:latin typeface="Verdana"/>
                <a:cs typeface="Verdana"/>
              </a:rPr>
              <a:t> + </a:t>
            </a:r>
            <a:r>
              <a:rPr lang="en-US" sz="2400" dirty="0" err="1" smtClean="0">
                <a:solidFill>
                  <a:srgbClr val="003366"/>
                </a:solidFill>
                <a:latin typeface="Verdana"/>
                <a:cs typeface="Verdana"/>
              </a:rPr>
              <a:t>c</a:t>
            </a:r>
            <a:r>
              <a:rPr lang="en-US" sz="2400" dirty="0" smtClean="0">
                <a:solidFill>
                  <a:srgbClr val="003366"/>
                </a:solidFill>
                <a:latin typeface="Verdana"/>
                <a:cs typeface="Verdana"/>
              </a:rPr>
              <a:t> 			</a:t>
            </a:r>
            <a:r>
              <a:rPr lang="en-US" sz="2400" dirty="0" err="1" smtClean="0">
                <a:solidFill>
                  <a:srgbClr val="003366"/>
                </a:solidFill>
                <a:latin typeface="Verdana"/>
                <a:cs typeface="Verdana"/>
              </a:rPr>
              <a:t>y</a:t>
            </a:r>
            <a:r>
              <a:rPr lang="en-US" sz="2400" dirty="0" smtClean="0">
                <a:solidFill>
                  <a:srgbClr val="003366"/>
                </a:solidFill>
                <a:latin typeface="Verdana"/>
                <a:cs typeface="Verdana"/>
              </a:rPr>
              <a:t> = </a:t>
            </a:r>
            <a:r>
              <a:rPr lang="en-US" sz="2400" dirty="0" err="1" smtClean="0">
                <a:solidFill>
                  <a:srgbClr val="003366"/>
                </a:solidFill>
                <a:latin typeface="Verdana"/>
                <a:cs typeface="Verdana"/>
              </a:rPr>
              <a:t>asinx</a:t>
            </a:r>
            <a:r>
              <a:rPr lang="en-US" sz="2400" dirty="0" smtClean="0">
                <a:solidFill>
                  <a:srgbClr val="003366"/>
                </a:solidFill>
                <a:latin typeface="Verdana"/>
                <a:cs typeface="Verdana"/>
              </a:rPr>
              <a:t> + </a:t>
            </a:r>
            <a:r>
              <a:rPr lang="en-US" sz="2400" dirty="0" err="1" smtClean="0">
                <a:solidFill>
                  <a:srgbClr val="003366"/>
                </a:solidFill>
                <a:latin typeface="Verdana"/>
                <a:cs typeface="Verdana"/>
              </a:rPr>
              <a:t>c</a:t>
            </a:r>
            <a:r>
              <a:rPr lang="en-US" sz="2400" dirty="0" smtClean="0">
                <a:solidFill>
                  <a:srgbClr val="003366"/>
                </a:solidFill>
                <a:latin typeface="Verdana"/>
                <a:cs typeface="Verdana"/>
              </a:rPr>
              <a:t>			</a:t>
            </a:r>
          </a:p>
          <a:p>
            <a:endParaRPr lang="en-US" sz="2400"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221616"/>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502953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6081058"/>
            <a:ext cx="2673270" cy="696059"/>
          </a:xfrm>
          <a:prstGeom prst="rect">
            <a:avLst/>
          </a:prstGeom>
        </p:spPr>
      </p:pic>
      <p:sp>
        <p:nvSpPr>
          <p:cNvPr id="9" name="Title 1"/>
          <p:cNvSpPr txBox="1">
            <a:spLocks/>
          </p:cNvSpPr>
          <p:nvPr/>
        </p:nvSpPr>
        <p:spPr>
          <a:xfrm>
            <a:off x="888998" y="175330"/>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The </a:t>
            </a:r>
            <a:r>
              <a:rPr lang="en-US" sz="3200" b="1" dirty="0" smtClean="0">
                <a:solidFill>
                  <a:srgbClr val="003366"/>
                </a:solidFill>
                <a:latin typeface="Verdana"/>
                <a:cs typeface="Verdana"/>
              </a:rPr>
              <a:t>Sine </a:t>
            </a:r>
            <a:r>
              <a:rPr lang="en-US" sz="3200" b="1" dirty="0" smtClean="0">
                <a:solidFill>
                  <a:srgbClr val="003366"/>
                </a:solidFill>
                <a:latin typeface="Verdana"/>
                <a:ea typeface="Verdana" pitchFamily="34" charset="0"/>
                <a:cs typeface="Verdana"/>
              </a:rPr>
              <a:t>Task </a:t>
            </a:r>
          </a:p>
        </p:txBody>
      </p:sp>
      <p:sp>
        <p:nvSpPr>
          <p:cNvPr id="6" name="Rectangle 3"/>
          <p:cNvSpPr txBox="1">
            <a:spLocks noChangeArrowheads="1"/>
          </p:cNvSpPr>
          <p:nvPr/>
        </p:nvSpPr>
        <p:spPr>
          <a:xfrm>
            <a:off x="1020617" y="1318330"/>
            <a:ext cx="8123382" cy="2343597"/>
          </a:xfrm>
          <a:prstGeom prst="rect">
            <a:avLst/>
          </a:prstGeom>
        </p:spPr>
        <p:txBody>
          <a:bodyPr vert="horz" lIns="91440" tIns="45720" rIns="91440" bIns="45720" rtlCol="0">
            <a:noAutofit/>
          </a:bodyPr>
          <a:lstStyle/>
          <a:p>
            <a:r>
              <a:rPr lang="en-US" sz="3200" dirty="0" smtClean="0">
                <a:solidFill>
                  <a:srgbClr val="003366"/>
                </a:solidFill>
                <a:latin typeface="Verdana"/>
                <a:cs typeface="Verdana"/>
              </a:rPr>
              <a:t>Before you start, individually predict how you think the parameters will affect the graphs.  Test your predictions using your graphing calculator. Substitute different values for a and/or </a:t>
            </a:r>
            <a:r>
              <a:rPr lang="en-US" sz="3200" dirty="0" err="1" smtClean="0">
                <a:solidFill>
                  <a:srgbClr val="003366"/>
                </a:solidFill>
                <a:latin typeface="Verdana"/>
                <a:cs typeface="Verdana"/>
              </a:rPr>
              <a:t>c</a:t>
            </a:r>
            <a:r>
              <a:rPr lang="en-US" sz="3200" dirty="0" smtClean="0">
                <a:solidFill>
                  <a:srgbClr val="003366"/>
                </a:solidFill>
                <a:latin typeface="Verdana"/>
                <a:cs typeface="Verdana"/>
              </a:rPr>
              <a:t>. Use a variety of values including ones that are greater than 1, between 0 and 1, positive and negative. Record your observations.</a:t>
            </a:r>
          </a:p>
          <a:p>
            <a:endParaRPr lang="en-US" sz="2400" dirty="0" smtClean="0">
              <a:solidFill>
                <a:srgbClr val="003366"/>
              </a:solidFill>
              <a:latin typeface="Verdana"/>
              <a:cs typeface="Verdana"/>
            </a:endParaRPr>
          </a:p>
          <a:p>
            <a:endParaRPr lang="en-US" sz="2400" dirty="0" smtClean="0">
              <a:solidFill>
                <a:srgbClr val="003366"/>
              </a:solidFill>
              <a:latin typeface="Verdana"/>
              <a:cs typeface="Verdana"/>
            </a:endParaRPr>
          </a:p>
          <a:p>
            <a:pPr marL="1150938" indent="-1150938"/>
            <a:endParaRPr lang="en-US" sz="2400" dirty="0">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221616"/>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502953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15654</TotalTime>
  <Words>3372</Words>
  <Application>Microsoft Macintosh PowerPoint</Application>
  <PresentationFormat>On-screen Show (4:3)</PresentationFormat>
  <Paragraphs>266</Paragraphs>
  <Slides>21</Slides>
  <Notes>21</Notes>
  <HiddenSlides>0</HiddenSlides>
  <MMClips>0</MMClips>
  <ScaleCrop>false</ScaleCrop>
  <HeadingPairs>
    <vt:vector size="4" baseType="variant">
      <vt:variant>
        <vt:lpstr>Design Template</vt:lpstr>
      </vt:variant>
      <vt:variant>
        <vt:i4>2</vt:i4>
      </vt:variant>
      <vt:variant>
        <vt:lpstr>Slide Titles</vt:lpstr>
      </vt:variant>
      <vt:variant>
        <vt:i4>21</vt:i4>
      </vt:variant>
    </vt:vector>
  </HeadingPairs>
  <TitlesOfParts>
    <vt:vector size="23" baseType="lpstr">
      <vt:lpstr>Office Theme</vt:lpstr>
      <vt:lpstr>Custom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to Actions PowerPoint template</dc:title>
  <dc:creator>Ken Krehbiel</dc:creator>
  <cp:keywords>Principles to Actions</cp:keywords>
  <cp:lastModifiedBy>Fred Dillon</cp:lastModifiedBy>
  <cp:revision>283</cp:revision>
  <cp:lastPrinted>2015-04-30T16:16:33Z</cp:lastPrinted>
  <dcterms:created xsi:type="dcterms:W3CDTF">2015-10-02T00:54:09Z</dcterms:created>
  <dcterms:modified xsi:type="dcterms:W3CDTF">2015-10-02T00:58:15Z</dcterms:modified>
</cp:coreProperties>
</file>