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28"/>
  </p:notesMasterIdLst>
  <p:sldIdLst>
    <p:sldId id="275" r:id="rId3"/>
    <p:sldId id="314" r:id="rId4"/>
    <p:sldId id="320" r:id="rId5"/>
    <p:sldId id="354" r:id="rId6"/>
    <p:sldId id="356" r:id="rId7"/>
    <p:sldId id="345" r:id="rId8"/>
    <p:sldId id="350" r:id="rId9"/>
    <p:sldId id="272" r:id="rId10"/>
    <p:sldId id="279" r:id="rId11"/>
    <p:sldId id="277" r:id="rId12"/>
    <p:sldId id="313" r:id="rId13"/>
    <p:sldId id="316" r:id="rId14"/>
    <p:sldId id="326" r:id="rId15"/>
    <p:sldId id="335" r:id="rId16"/>
    <p:sldId id="364" r:id="rId17"/>
    <p:sldId id="351" r:id="rId18"/>
    <p:sldId id="361" r:id="rId19"/>
    <p:sldId id="365" r:id="rId20"/>
    <p:sldId id="362" r:id="rId21"/>
    <p:sldId id="358" r:id="rId22"/>
    <p:sldId id="359" r:id="rId23"/>
    <p:sldId id="367" r:id="rId24"/>
    <p:sldId id="366" r:id="rId25"/>
    <p:sldId id="322" r:id="rId26"/>
    <p:sldId id="269"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garet Smith"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57BCEF"/>
    <a:srgbClr val="5DAAE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showComments="0">
  <p:normalViewPr>
    <p:restoredLeft sz="15620"/>
    <p:restoredTop sz="98446" autoAdjust="0"/>
  </p:normalViewPr>
  <p:slideViewPr>
    <p:cSldViewPr snapToGrid="0" snapToObjects="1">
      <p:cViewPr>
        <p:scale>
          <a:sx n="75" d="100"/>
          <a:sy n="75" d="100"/>
        </p:scale>
        <p:origin x="-512" y="216"/>
      </p:cViewPr>
      <p:guideLst>
        <p:guide orient="horz" pos="4080"/>
        <p:guide pos="404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00" d="100"/>
          <a:sy n="100" d="100"/>
        </p:scale>
        <p:origin x="-1072" y="4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commentAuthors" Target="commentAuthors.xml"/><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7231CE-F960-4285-BC2B-924DCFE0D0AF}" type="datetimeFigureOut">
              <a:rPr lang="en-US" smtClean="0"/>
              <a:pPr/>
              <a:t>4/9/15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4782EB-4FAA-490E-8F2D-179336FF04BD}" type="slidenum">
              <a:rPr lang="en-US" smtClean="0"/>
              <a:pPr/>
              <a:t>‹#›</a:t>
            </a:fld>
            <a:endParaRPr lang="en-US" dirty="0"/>
          </a:p>
        </p:txBody>
      </p:sp>
    </p:spTree>
    <p:extLst>
      <p:ext uri="{BB962C8B-B14F-4D97-AF65-F5344CB8AC3E}">
        <p14:creationId xmlns:p14="http://schemas.microsoft.com/office/powerpoint/2010/main" val="4201347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 Id="rId3" Type="http://schemas.openxmlformats.org/officeDocument/2006/relationships/hyperlink" Target="http://www.nctm.org/PrinciplestoActions/"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session focuses </a:t>
            </a:r>
            <a:r>
              <a:rPr lang="en-US" dirty="0" smtClean="0"/>
              <a:t>on facilitating meaningful </a:t>
            </a:r>
            <a:r>
              <a:rPr lang="en-US" dirty="0"/>
              <a:t>m</a:t>
            </a:r>
            <a:r>
              <a:rPr lang="en-US" dirty="0" smtClean="0"/>
              <a:t>athematical </a:t>
            </a:r>
            <a:r>
              <a:rPr lang="en-US" dirty="0" smtClean="0"/>
              <a:t>discourse and posing purposeful questions.  </a:t>
            </a:r>
            <a:r>
              <a:rPr lang="en-US" dirty="0"/>
              <a:t>It is suggested that teachers have some familiarity with the Effective Mathematics Teaching Practices prior to engaging in this session.  </a:t>
            </a:r>
          </a:p>
          <a:p>
            <a:r>
              <a:rPr lang="en-US" dirty="0"/>
              <a:t> </a:t>
            </a:r>
          </a:p>
          <a:p>
            <a:r>
              <a:rPr lang="en-US" dirty="0"/>
              <a:t>There are three sessions available that provide an overview of the Teaching and Learning Principle, with some discussion of each of the effective teaching practices </a:t>
            </a:r>
            <a:r>
              <a:rPr lang="en-US" u="sng" dirty="0">
                <a:hlinkClick r:id="rId3"/>
              </a:rPr>
              <a:t>http://www.nctm.org/PrinciplestoActions/</a:t>
            </a:r>
            <a:r>
              <a:rPr lang="en-US" dirty="0"/>
              <a:t> -- The Band Concert (elementary school content), The Candy Jar (middle school content) or the Pay It Forward (high school content). </a:t>
            </a:r>
          </a:p>
          <a:p>
            <a:r>
              <a:rPr lang="en-US" dirty="0"/>
              <a:t> </a:t>
            </a:r>
          </a:p>
          <a:p>
            <a:r>
              <a:rPr lang="en-US" dirty="0"/>
              <a:t>For this session you will need to provide teachers with copies of the materials highlighted in green in the folder and below.</a:t>
            </a:r>
          </a:p>
          <a:p>
            <a:r>
              <a:rPr lang="en-US" dirty="0"/>
              <a:t>1-Slides</a:t>
            </a:r>
            <a:r>
              <a:rPr lang="en-US" dirty="0" smtClean="0"/>
              <a:t>-HS-Shackelford</a:t>
            </a:r>
            <a:endParaRPr lang="en-US" dirty="0"/>
          </a:p>
          <a:p>
            <a:r>
              <a:rPr lang="en-US" dirty="0">
                <a:solidFill>
                  <a:srgbClr val="008000"/>
                </a:solidFill>
              </a:rPr>
              <a:t>2</a:t>
            </a:r>
            <a:r>
              <a:rPr lang="en-US" dirty="0" smtClean="0">
                <a:solidFill>
                  <a:srgbClr val="008000"/>
                </a:solidFill>
              </a:rPr>
              <a:t>-Bike and Truck Task-HS-Shackelford</a:t>
            </a:r>
            <a:endParaRPr lang="en-US" dirty="0">
              <a:solidFill>
                <a:srgbClr val="008000"/>
              </a:solidFill>
            </a:endParaRPr>
          </a:p>
          <a:p>
            <a:r>
              <a:rPr lang="en-US" dirty="0">
                <a:solidFill>
                  <a:srgbClr val="008000"/>
                </a:solidFill>
              </a:rPr>
              <a:t>3-EffectiveMathematicsTeachingPractices</a:t>
            </a:r>
            <a:r>
              <a:rPr lang="en-US" dirty="0" smtClean="0">
                <a:solidFill>
                  <a:srgbClr val="008000"/>
                </a:solidFill>
              </a:rPr>
              <a:t>-</a:t>
            </a:r>
            <a:r>
              <a:rPr lang="en-US" dirty="0">
                <a:solidFill>
                  <a:srgbClr val="008000"/>
                </a:solidFill>
              </a:rPr>
              <a:t>H</a:t>
            </a:r>
            <a:r>
              <a:rPr lang="en-US" dirty="0" smtClean="0">
                <a:solidFill>
                  <a:srgbClr val="008000"/>
                </a:solidFill>
              </a:rPr>
              <a:t>S-Shackelford.docx</a:t>
            </a:r>
            <a:endParaRPr lang="en-US" dirty="0">
              <a:solidFill>
                <a:srgbClr val="008000"/>
              </a:solidFill>
            </a:endParaRPr>
          </a:p>
          <a:p>
            <a:r>
              <a:rPr lang="en-US" dirty="0"/>
              <a:t>4-Clip1</a:t>
            </a:r>
            <a:r>
              <a:rPr lang="en-US" dirty="0" smtClean="0"/>
              <a:t>-</a:t>
            </a:r>
            <a:r>
              <a:rPr lang="en-US" dirty="0"/>
              <a:t>HS-</a:t>
            </a:r>
            <a:r>
              <a:rPr lang="en-US" dirty="0" smtClean="0"/>
              <a:t>Shackelford.mp4</a:t>
            </a:r>
            <a:endParaRPr lang="en-US" dirty="0"/>
          </a:p>
          <a:p>
            <a:r>
              <a:rPr lang="en-US" dirty="0">
                <a:solidFill>
                  <a:srgbClr val="008000"/>
                </a:solidFill>
              </a:rPr>
              <a:t>5-Transcript - Clip1</a:t>
            </a:r>
            <a:r>
              <a:rPr lang="en-US" dirty="0" smtClean="0">
                <a:solidFill>
                  <a:srgbClr val="008000"/>
                </a:solidFill>
              </a:rPr>
              <a:t>-</a:t>
            </a:r>
            <a:r>
              <a:rPr lang="en-US" dirty="0">
                <a:solidFill>
                  <a:srgbClr val="008000"/>
                </a:solidFill>
              </a:rPr>
              <a:t>HS-</a:t>
            </a:r>
            <a:r>
              <a:rPr lang="en-US" dirty="0" smtClean="0">
                <a:solidFill>
                  <a:srgbClr val="008000"/>
                </a:solidFill>
              </a:rPr>
              <a:t>Shackelford.pdf</a:t>
            </a:r>
            <a:endParaRPr lang="en-US" dirty="0">
              <a:solidFill>
                <a:srgbClr val="008000"/>
              </a:solidFill>
            </a:endParaRPr>
          </a:p>
          <a:p>
            <a:r>
              <a:rPr lang="en-US" dirty="0"/>
              <a:t>6-Clip2</a:t>
            </a:r>
            <a:r>
              <a:rPr lang="en-US" dirty="0" smtClean="0"/>
              <a:t>-HS-Shackelford.mp4</a:t>
            </a:r>
            <a:endParaRPr lang="en-US" dirty="0"/>
          </a:p>
          <a:p>
            <a:r>
              <a:rPr lang="en-US" dirty="0">
                <a:solidFill>
                  <a:srgbClr val="008000"/>
                </a:solidFill>
              </a:rPr>
              <a:t>7-Transcript -Clip 2</a:t>
            </a:r>
            <a:r>
              <a:rPr lang="en-US" dirty="0" smtClean="0">
                <a:solidFill>
                  <a:srgbClr val="008000"/>
                </a:solidFill>
              </a:rPr>
              <a:t>-</a:t>
            </a:r>
            <a:r>
              <a:rPr lang="en-US" dirty="0">
                <a:solidFill>
                  <a:srgbClr val="008000"/>
                </a:solidFill>
              </a:rPr>
              <a:t>HS-</a:t>
            </a:r>
            <a:r>
              <a:rPr lang="en-US" dirty="0" smtClean="0">
                <a:solidFill>
                  <a:srgbClr val="008000"/>
                </a:solidFill>
              </a:rPr>
              <a:t>Shackelford.pdf</a:t>
            </a:r>
            <a:endParaRPr lang="en-US" dirty="0">
              <a:solidFill>
                <a:srgbClr val="008000"/>
              </a:solidFill>
            </a:endParaRPr>
          </a:p>
          <a:p>
            <a:r>
              <a:rPr lang="en-US" dirty="0">
                <a:solidFill>
                  <a:srgbClr val="008000"/>
                </a:solidFill>
              </a:rPr>
              <a:t>8-TeacherandStudent </a:t>
            </a:r>
            <a:r>
              <a:rPr lang="en-US" dirty="0" err="1" smtClean="0">
                <a:solidFill>
                  <a:srgbClr val="008000"/>
                </a:solidFill>
              </a:rPr>
              <a:t>ActionsDiscourse</a:t>
            </a:r>
            <a:r>
              <a:rPr lang="en-US" dirty="0" smtClean="0">
                <a:solidFill>
                  <a:srgbClr val="008000"/>
                </a:solidFill>
              </a:rPr>
              <a:t>-</a:t>
            </a:r>
            <a:r>
              <a:rPr lang="en-US" dirty="0">
                <a:solidFill>
                  <a:srgbClr val="008000"/>
                </a:solidFill>
              </a:rPr>
              <a:t>HS-</a:t>
            </a:r>
            <a:r>
              <a:rPr lang="en-US" dirty="0" err="1" smtClean="0">
                <a:solidFill>
                  <a:srgbClr val="008000"/>
                </a:solidFill>
              </a:rPr>
              <a:t>Shackelford.docx</a:t>
            </a:r>
            <a:endParaRPr lang="en-US" dirty="0" smtClean="0">
              <a:solidFill>
                <a:srgbClr val="008000"/>
              </a:solidFill>
            </a:endParaRPr>
          </a:p>
          <a:p>
            <a:r>
              <a:rPr lang="en-US" dirty="0" smtClean="0">
                <a:solidFill>
                  <a:srgbClr val="008000"/>
                </a:solidFill>
              </a:rPr>
              <a:t>9-TeacherandStudent </a:t>
            </a:r>
            <a:r>
              <a:rPr lang="en-US" dirty="0" err="1" smtClean="0">
                <a:solidFill>
                  <a:srgbClr val="008000"/>
                </a:solidFill>
              </a:rPr>
              <a:t>ActionsQuestions</a:t>
            </a:r>
            <a:r>
              <a:rPr lang="en-US" dirty="0" smtClean="0">
                <a:solidFill>
                  <a:srgbClr val="008000"/>
                </a:solidFill>
              </a:rPr>
              <a:t>-</a:t>
            </a:r>
            <a:r>
              <a:rPr lang="en-US" dirty="0">
                <a:solidFill>
                  <a:srgbClr val="008000"/>
                </a:solidFill>
              </a:rPr>
              <a:t>HS-</a:t>
            </a:r>
            <a:r>
              <a:rPr lang="en-US" dirty="0" err="1" smtClean="0">
                <a:solidFill>
                  <a:srgbClr val="008000"/>
                </a:solidFill>
              </a:rPr>
              <a:t>Shackelford.docx</a:t>
            </a:r>
            <a:endParaRPr lang="en-US" dirty="0">
              <a:solidFill>
                <a:srgbClr val="008000"/>
              </a:solidFill>
            </a:endParaRPr>
          </a:p>
          <a:p>
            <a:r>
              <a:rPr lang="en-US" dirty="0" smtClean="0"/>
              <a:t>10-BikeandTruckRealisticGraph</a:t>
            </a:r>
            <a:endParaRPr lang="en-US" dirty="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a:t>
            </a:fld>
            <a:endParaRPr lang="en-US" dirty="0"/>
          </a:p>
        </p:txBody>
      </p:sp>
    </p:spTree>
    <p:extLst>
      <p:ext uri="{BB962C8B-B14F-4D97-AF65-F5344CB8AC3E}">
        <p14:creationId xmlns:p14="http://schemas.microsoft.com/office/powerpoint/2010/main" val="429360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this lesson, Ms.</a:t>
            </a:r>
            <a:r>
              <a:rPr lang="en-US" dirty="0" smtClean="0"/>
              <a:t> Shackelford </a:t>
            </a:r>
            <a:r>
              <a:rPr lang="en-US" baseline="0" dirty="0" smtClean="0"/>
              <a:t>is working to engage students in several of the standards.  Most specifically she is working on </a:t>
            </a:r>
            <a:r>
              <a:rPr lang="en-US" b="1" baseline="0" dirty="0" smtClean="0"/>
              <a:t>constructing viable arguments and critiquing the reasoning</a:t>
            </a:r>
            <a:r>
              <a:rPr lang="en-US" b="1" dirty="0" smtClean="0"/>
              <a:t> of others</a:t>
            </a:r>
            <a:r>
              <a:rPr lang="en-US" dirty="0" smtClean="0"/>
              <a:t>. </a:t>
            </a:r>
            <a:r>
              <a:rPr lang="en-US" dirty="0"/>
              <a:t>T</a:t>
            </a:r>
            <a:r>
              <a:rPr lang="en-US" baseline="0" dirty="0" smtClean="0"/>
              <a:t>he teacher positions students to explain</a:t>
            </a:r>
            <a:r>
              <a:rPr lang="en-US" dirty="0" smtClean="0"/>
              <a:t> and defend their ideas and to critique the </a:t>
            </a:r>
            <a:r>
              <a:rPr lang="en-US" baseline="0" dirty="0" smtClean="0"/>
              <a:t>reasoning</a:t>
            </a:r>
            <a:r>
              <a:rPr lang="en-US" dirty="0" smtClean="0"/>
              <a:t> of others. </a:t>
            </a:r>
            <a:endParaRPr lang="en-US" baseline="0" dirty="0" smtClean="0"/>
          </a:p>
          <a:p>
            <a:endParaRPr lang="en-US" dirty="0" smtClean="0"/>
          </a:p>
          <a:p>
            <a:r>
              <a:rPr lang="en-US" b="1" dirty="0" smtClean="0"/>
              <a:t>Making sense of problems and persevering in solving them </a:t>
            </a:r>
            <a:r>
              <a:rPr lang="en-US" dirty="0" smtClean="0"/>
              <a:t>is a direct result of the task and the way</a:t>
            </a:r>
            <a:r>
              <a:rPr lang="en-US" baseline="0" dirty="0" smtClean="0"/>
              <a:t> the teacher presses</a:t>
            </a:r>
            <a:r>
              <a:rPr lang="en-US" dirty="0" smtClean="0"/>
              <a:t> </a:t>
            </a:r>
            <a:r>
              <a:rPr lang="en-US" baseline="0" dirty="0" smtClean="0"/>
              <a:t>students to</a:t>
            </a:r>
            <a:r>
              <a:rPr lang="en-US" dirty="0" smtClean="0"/>
              <a:t> clarify their own thinking and understanding, and to ask questions if they disagree or do not understand. </a:t>
            </a:r>
          </a:p>
          <a:p>
            <a:endParaRPr lang="en-US" baseline="0" dirty="0" smtClean="0"/>
          </a:p>
          <a:p>
            <a:r>
              <a:rPr lang="en-US" dirty="0" smtClean="0"/>
              <a:t>In this task, </a:t>
            </a:r>
            <a:r>
              <a:rPr lang="en-US" b="1" dirty="0"/>
              <a:t>m</a:t>
            </a:r>
            <a:r>
              <a:rPr lang="en-US" b="1" baseline="0" dirty="0" smtClean="0"/>
              <a:t>odeling with mathematics </a:t>
            </a:r>
            <a:r>
              <a:rPr lang="en-US" baseline="0" dirty="0" smtClean="0"/>
              <a:t>occurs as students use mathematical representations (graph),</a:t>
            </a:r>
            <a:r>
              <a:rPr lang="en-US" dirty="0" smtClean="0"/>
              <a:t> </a:t>
            </a:r>
            <a:r>
              <a:rPr lang="en-US" baseline="0" dirty="0" smtClean="0"/>
              <a:t>computations (slope),</a:t>
            </a:r>
            <a:r>
              <a:rPr lang="en-US" dirty="0" smtClean="0"/>
              <a:t> and concepts/ ideas (rate of change, domain, range) </a:t>
            </a:r>
            <a:r>
              <a:rPr lang="en-US" baseline="0" dirty="0" smtClean="0"/>
              <a:t>to make </a:t>
            </a:r>
            <a:r>
              <a:rPr lang="en-US" dirty="0" smtClean="0"/>
              <a:t>sense of the path of the bike and truck, the associated changes in time and distance, and how this relates to speed. </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10</a:t>
            </a:fld>
            <a:endParaRPr lang="en-US" dirty="0"/>
          </a:p>
        </p:txBody>
      </p:sp>
    </p:spTree>
    <p:extLst>
      <p:ext uri="{BB962C8B-B14F-4D97-AF65-F5344CB8AC3E}">
        <p14:creationId xmlns:p14="http://schemas.microsoft.com/office/powerpoint/2010/main" val="24342430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35000" y="4343400"/>
            <a:ext cx="5486400" cy="4114800"/>
          </a:xfrm>
        </p:spPr>
        <p:txBody>
          <a:bodyPr/>
          <a:lstStyle/>
          <a:p>
            <a:pPr>
              <a:buSzPct val="110000"/>
            </a:pPr>
            <a:endParaRPr lang="en-US" dirty="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11</a:t>
            </a:fld>
            <a:endParaRPr lang="en-US" dirty="0"/>
          </a:p>
        </p:txBody>
      </p:sp>
    </p:spTree>
    <p:extLst>
      <p:ext uri="{BB962C8B-B14F-4D97-AF65-F5344CB8AC3E}">
        <p14:creationId xmlns:p14="http://schemas.microsoft.com/office/powerpoint/2010/main" val="5732671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b="1" dirty="0" smtClean="0"/>
              <a:t>Handout </a:t>
            </a:r>
            <a:r>
              <a:rPr lang="en-US" dirty="0" smtClean="0">
                <a:solidFill>
                  <a:srgbClr val="008000"/>
                </a:solidFill>
              </a:rPr>
              <a:t>5</a:t>
            </a:r>
            <a:r>
              <a:rPr lang="en-US" dirty="0">
                <a:solidFill>
                  <a:srgbClr val="008000"/>
                </a:solidFill>
              </a:rPr>
              <a:t>-Transcript - Clip1-HS-Shackelford.pdf</a:t>
            </a:r>
          </a:p>
          <a:p>
            <a:endParaRPr lang="en-US" b="1" dirty="0" smtClean="0"/>
          </a:p>
          <a:p>
            <a:endParaRPr lang="en-US" b="1" dirty="0"/>
          </a:p>
          <a:p>
            <a:r>
              <a:rPr lang="en-US" b="1" dirty="0" smtClean="0"/>
              <a:t>Here are some of the things that teachers</a:t>
            </a:r>
            <a:r>
              <a:rPr lang="en-US" b="1" baseline="0" dirty="0" smtClean="0"/>
              <a:t> might notice:</a:t>
            </a:r>
          </a:p>
          <a:p>
            <a:endParaRPr lang="en-US" b="1" baseline="0" dirty="0" smtClean="0"/>
          </a:p>
          <a:p>
            <a:pPr marL="171450" indent="-171450">
              <a:buFont typeface="Arial"/>
              <a:buChar char="•"/>
            </a:pPr>
            <a:r>
              <a:rPr lang="en-US" baseline="0" dirty="0" smtClean="0"/>
              <a:t>Teacher (T) appears to have </a:t>
            </a:r>
            <a:r>
              <a:rPr lang="en-US" b="1" baseline="0" dirty="0" smtClean="0"/>
              <a:t>clear goals</a:t>
            </a:r>
            <a:r>
              <a:rPr lang="en-US" baseline="0" dirty="0" smtClean="0"/>
              <a:t>:</a:t>
            </a:r>
            <a:r>
              <a:rPr lang="en-US" dirty="0" smtClean="0"/>
              <a:t> She purposefully  introduced a common misconception held by her “imaginary friend” Chris, that the truck was moving  on a straight path. </a:t>
            </a:r>
            <a:endParaRPr lang="en-US" baseline="0" dirty="0" smtClean="0"/>
          </a:p>
          <a:p>
            <a:pPr marL="171450" indent="-171450">
              <a:buFont typeface="Arial"/>
              <a:buChar char="•"/>
            </a:pPr>
            <a:r>
              <a:rPr lang="en-US" baseline="0" dirty="0" smtClean="0"/>
              <a:t>T uses a </a:t>
            </a:r>
            <a:r>
              <a:rPr lang="en-US" b="1" baseline="0" dirty="0" smtClean="0"/>
              <a:t>good task</a:t>
            </a:r>
          </a:p>
          <a:p>
            <a:pPr marL="171450" indent="-171450">
              <a:buFont typeface="Arial"/>
              <a:buChar char="•"/>
            </a:pPr>
            <a:r>
              <a:rPr lang="en-US" dirty="0" smtClean="0"/>
              <a:t>T supports students to </a:t>
            </a:r>
            <a:r>
              <a:rPr lang="en-US" b="1" dirty="0" smtClean="0"/>
              <a:t>connect representations: </a:t>
            </a:r>
            <a:r>
              <a:rPr lang="en-US" dirty="0" smtClean="0"/>
              <a:t>the contextual situation and the graph. </a:t>
            </a:r>
            <a:endParaRPr lang="en-US" baseline="0" dirty="0" smtClean="0"/>
          </a:p>
          <a:p>
            <a:pPr marL="171450" indent="-171450">
              <a:buFont typeface="Arial"/>
              <a:buChar char="•"/>
            </a:pPr>
            <a:r>
              <a:rPr lang="en-US" baseline="0" dirty="0" smtClean="0"/>
              <a:t>T </a:t>
            </a:r>
            <a:r>
              <a:rPr lang="en-US" b="1" baseline="0" dirty="0" smtClean="0"/>
              <a:t>facilitates discourse </a:t>
            </a:r>
            <a:r>
              <a:rPr lang="en-US" baseline="0" dirty="0" smtClean="0"/>
              <a:t>by:</a:t>
            </a:r>
            <a:r>
              <a:rPr lang="en-US" dirty="0"/>
              <a:t> </a:t>
            </a:r>
            <a:r>
              <a:rPr lang="en-US" dirty="0" smtClean="0"/>
              <a:t>encouraging students to explain and </a:t>
            </a:r>
            <a:r>
              <a:rPr lang="en-US" dirty="0"/>
              <a:t>defend their </a:t>
            </a:r>
            <a:r>
              <a:rPr lang="en-US" dirty="0" smtClean="0"/>
              <a:t>thinking, encouraging students to </a:t>
            </a:r>
            <a:r>
              <a:rPr lang="en-US" dirty="0"/>
              <a:t>agree or disagree with each </a:t>
            </a:r>
            <a:r>
              <a:rPr lang="en-US" dirty="0" smtClean="0"/>
              <a:t>other</a:t>
            </a:r>
            <a:r>
              <a:rPr lang="en-US" dirty="0"/>
              <a:t>,</a:t>
            </a:r>
            <a:r>
              <a:rPr lang="en-US" dirty="0" smtClean="0"/>
              <a:t> </a:t>
            </a:r>
            <a:r>
              <a:rPr lang="en-US" baseline="0" dirty="0" smtClean="0"/>
              <a:t>continually</a:t>
            </a:r>
            <a:r>
              <a:rPr lang="en-US" dirty="0" smtClean="0"/>
              <a:t> prompting students to question the ideas of others. </a:t>
            </a:r>
          </a:p>
          <a:p>
            <a:pPr marL="171450" indent="-171450">
              <a:buFont typeface="Arial"/>
              <a:buChar char="•"/>
            </a:pPr>
            <a:r>
              <a:rPr lang="en-US" dirty="0" smtClean="0"/>
              <a:t>T </a:t>
            </a:r>
            <a:r>
              <a:rPr lang="en-US" b="1" dirty="0" smtClean="0"/>
              <a:t>supports productive struggle </a:t>
            </a:r>
            <a:r>
              <a:rPr lang="en-US" dirty="0" smtClean="0"/>
              <a:t>by encouraging students to persevere in making sense of the mathematical idea, and to ask questions to clarifying their own thinking.</a:t>
            </a:r>
          </a:p>
          <a:p>
            <a:pPr marL="171450" indent="-171450">
              <a:buFont typeface="Arial"/>
              <a:buChar char="•"/>
            </a:pPr>
            <a:r>
              <a:rPr lang="en-US" b="1" dirty="0" smtClean="0"/>
              <a:t>Elicits and makes use of students’ thinking</a:t>
            </a:r>
            <a:r>
              <a:rPr lang="en-US" dirty="0" smtClean="0"/>
              <a:t>: the teacher seems to know that students have questions following the explanation in lines 57-64. She presses until students explain why they disagree. Similarly, at the end of the clip, she presses students to explain what they think “now.”</a:t>
            </a:r>
          </a:p>
          <a:p>
            <a:pPr marL="0" indent="0">
              <a:buFont typeface="Arial"/>
              <a:buNone/>
            </a:pPr>
            <a:endParaRPr lang="en-US" dirty="0" smtClean="0"/>
          </a:p>
          <a:p>
            <a:pPr marL="0" indent="0">
              <a:buFont typeface="Arial"/>
              <a:buNone/>
            </a:pPr>
            <a:r>
              <a:rPr lang="en-US" dirty="0" smtClean="0"/>
              <a:t>You may</a:t>
            </a:r>
            <a:r>
              <a:rPr lang="en-US" baseline="0" dirty="0" smtClean="0"/>
              <a:t> want to chart these ideas so you can keep track of what has been said.  If </a:t>
            </a:r>
            <a:r>
              <a:rPr lang="en-US" b="1" baseline="0" dirty="0" smtClean="0"/>
              <a:t>facilitating</a:t>
            </a:r>
            <a:r>
              <a:rPr lang="en-US" b="1" dirty="0" smtClean="0"/>
              <a:t> discourse </a:t>
            </a:r>
            <a:r>
              <a:rPr lang="en-US" baseline="0" dirty="0" smtClean="0"/>
              <a:t>is NOT something teachers mentioned, you might want to ask teachers if they noticed what Ms.</a:t>
            </a:r>
            <a:r>
              <a:rPr lang="en-US" dirty="0" smtClean="0"/>
              <a:t> Shackelford </a:t>
            </a:r>
            <a:r>
              <a:rPr lang="en-US" baseline="0" dirty="0" smtClean="0"/>
              <a:t>did</a:t>
            </a:r>
            <a:r>
              <a:rPr lang="en-US" dirty="0" smtClean="0"/>
              <a:t> to support students to discuss the mathematical ideas.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12</a:t>
            </a:fld>
            <a:endParaRPr lang="en-US" dirty="0"/>
          </a:p>
        </p:txBody>
      </p:sp>
    </p:spTree>
    <p:extLst>
      <p:ext uri="{BB962C8B-B14F-4D97-AF65-F5344CB8AC3E}">
        <p14:creationId xmlns:p14="http://schemas.microsoft.com/office/powerpoint/2010/main" val="6494479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Handout </a:t>
            </a:r>
            <a:r>
              <a:rPr lang="en-US" dirty="0" smtClean="0">
                <a:solidFill>
                  <a:srgbClr val="008000"/>
                </a:solidFill>
              </a:rPr>
              <a:t>3</a:t>
            </a:r>
            <a:r>
              <a:rPr lang="en-US" dirty="0">
                <a:solidFill>
                  <a:srgbClr val="008000"/>
                </a:solidFill>
              </a:rPr>
              <a:t>-EffectiveMathematicsTeachingPractices-HS-Shackelford.docx</a:t>
            </a:r>
          </a:p>
          <a:p>
            <a:endParaRPr lang="en-US" dirty="0" smtClean="0"/>
          </a:p>
          <a:p>
            <a:r>
              <a:rPr lang="en-US" dirty="0" smtClean="0"/>
              <a:t>Effective teaching practice that is the focus of this session: Facilitating meaningful mathematical discourse. </a:t>
            </a:r>
          </a:p>
          <a:p>
            <a:endParaRPr lang="en-US" dirty="0" smtClean="0"/>
          </a:p>
          <a:p>
            <a:r>
              <a:rPr lang="en-US" dirty="0" smtClean="0"/>
              <a:t>Specific</a:t>
            </a:r>
            <a:r>
              <a:rPr lang="en-US" baseline="0" dirty="0" smtClean="0"/>
              <a:t> line numbers are in the notes of following slides</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13</a:t>
            </a:fld>
            <a:endParaRPr lang="en-US" dirty="0"/>
          </a:p>
        </p:txBody>
      </p:sp>
    </p:spTree>
    <p:extLst>
      <p:ext uri="{BB962C8B-B14F-4D97-AF65-F5344CB8AC3E}">
        <p14:creationId xmlns:p14="http://schemas.microsoft.com/office/powerpoint/2010/main" val="21511288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a:t>
            </a:r>
            <a:r>
              <a:rPr lang="en-US" i="1" dirty="0" smtClean="0"/>
              <a:t>Principles to Actions</a:t>
            </a:r>
            <a:r>
              <a:rPr lang="en-US" dirty="0" smtClean="0"/>
              <a:t>, p. 35: </a:t>
            </a:r>
          </a:p>
          <a:p>
            <a:endParaRPr lang="en-US" dirty="0" smtClean="0"/>
          </a:p>
          <a:p>
            <a:r>
              <a:rPr lang="en-US" dirty="0" smtClean="0"/>
              <a:t>Teacher actions to engage students in meaningful discourse:</a:t>
            </a:r>
          </a:p>
          <a:p>
            <a:pPr marL="171450" indent="-171450">
              <a:buFont typeface="Arial"/>
              <a:buChar char="•"/>
            </a:pPr>
            <a:r>
              <a:rPr lang="en-US" dirty="0"/>
              <a:t>Engaging students in purposeful </a:t>
            </a:r>
            <a:r>
              <a:rPr lang="en-US" dirty="0" smtClean="0"/>
              <a:t>sharing of </a:t>
            </a:r>
            <a:r>
              <a:rPr lang="en-US" dirty="0"/>
              <a:t>mathematical ideas, reasoning, </a:t>
            </a:r>
            <a:r>
              <a:rPr lang="en-US" dirty="0" smtClean="0"/>
              <a:t>and approaches</a:t>
            </a:r>
            <a:r>
              <a:rPr lang="en-US" dirty="0"/>
              <a:t>, using varied representations.</a:t>
            </a:r>
          </a:p>
          <a:p>
            <a:pPr marL="171450" indent="-171450">
              <a:buFont typeface="Arial"/>
              <a:buChar char="•"/>
            </a:pPr>
            <a:r>
              <a:rPr lang="en-US" dirty="0"/>
              <a:t>Selecting and sequencing </a:t>
            </a:r>
            <a:r>
              <a:rPr lang="en-US" dirty="0" smtClean="0"/>
              <a:t>student approaches </a:t>
            </a:r>
            <a:r>
              <a:rPr lang="en-US" dirty="0"/>
              <a:t>and solution strategies </a:t>
            </a:r>
            <a:r>
              <a:rPr lang="en-US" dirty="0" smtClean="0"/>
              <a:t>for whole</a:t>
            </a:r>
            <a:r>
              <a:rPr lang="en-US" dirty="0"/>
              <a:t>-class analysis and </a:t>
            </a:r>
            <a:r>
              <a:rPr lang="en-US" dirty="0" smtClean="0"/>
              <a:t>discussion.</a:t>
            </a:r>
          </a:p>
          <a:p>
            <a:pPr marL="171450" indent="-171450">
              <a:buFont typeface="Arial"/>
              <a:buChar char="•"/>
            </a:pPr>
            <a:r>
              <a:rPr lang="en-US" dirty="0" smtClean="0"/>
              <a:t>Facilitating </a:t>
            </a:r>
            <a:r>
              <a:rPr lang="en-US" dirty="0"/>
              <a:t>discourse among students </a:t>
            </a:r>
            <a:r>
              <a:rPr lang="en-US" dirty="0" smtClean="0"/>
              <a:t>by positioning </a:t>
            </a:r>
            <a:r>
              <a:rPr lang="en-US" dirty="0"/>
              <a:t>them as authors of ideas, </a:t>
            </a:r>
            <a:r>
              <a:rPr lang="en-US" dirty="0" smtClean="0"/>
              <a:t>who explain </a:t>
            </a:r>
            <a:r>
              <a:rPr lang="en-US" dirty="0"/>
              <a:t>and defend their </a:t>
            </a:r>
            <a:r>
              <a:rPr lang="en-US" dirty="0" smtClean="0"/>
              <a:t>approaches.</a:t>
            </a:r>
          </a:p>
          <a:p>
            <a:pPr marL="171450" indent="-171450">
              <a:buFont typeface="Arial"/>
              <a:buChar char="•"/>
            </a:pPr>
            <a:r>
              <a:rPr lang="en-US" dirty="0" smtClean="0"/>
              <a:t>Ensuring </a:t>
            </a:r>
            <a:r>
              <a:rPr lang="en-US" dirty="0"/>
              <a:t>progress toward </a:t>
            </a:r>
            <a:r>
              <a:rPr lang="en-US" dirty="0" smtClean="0"/>
              <a:t>mathematical goals </a:t>
            </a:r>
            <a:r>
              <a:rPr lang="en-US" dirty="0"/>
              <a:t>by making explicit connections </a:t>
            </a:r>
            <a:r>
              <a:rPr lang="en-US" dirty="0" smtClean="0"/>
              <a:t>to student </a:t>
            </a:r>
            <a:r>
              <a:rPr lang="en-US" dirty="0"/>
              <a:t>approaches and reasoning.</a:t>
            </a:r>
          </a:p>
        </p:txBody>
      </p:sp>
      <p:sp>
        <p:nvSpPr>
          <p:cNvPr id="4" name="Slide Number Placeholder 3"/>
          <p:cNvSpPr>
            <a:spLocks noGrp="1"/>
          </p:cNvSpPr>
          <p:nvPr>
            <p:ph type="sldNum" sz="quarter" idx="10"/>
          </p:nvPr>
        </p:nvSpPr>
        <p:spPr/>
        <p:txBody>
          <a:bodyPr/>
          <a:lstStyle/>
          <a:p>
            <a:fld id="{574782EB-4FAA-490E-8F2D-179336FF04BD}" type="slidenum">
              <a:rPr lang="en-US" smtClean="0"/>
              <a:pPr/>
              <a:t>14</a:t>
            </a:fld>
            <a:endParaRPr lang="en-US" dirty="0"/>
          </a:p>
        </p:txBody>
      </p:sp>
    </p:spTree>
    <p:extLst>
      <p:ext uri="{BB962C8B-B14F-4D97-AF65-F5344CB8AC3E}">
        <p14:creationId xmlns:p14="http://schemas.microsoft.com/office/powerpoint/2010/main" val="19609663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Handout </a:t>
            </a:r>
            <a:r>
              <a:rPr lang="en-US" dirty="0">
                <a:solidFill>
                  <a:srgbClr val="008000"/>
                </a:solidFill>
              </a:rPr>
              <a:t>8-TeacherandStudent </a:t>
            </a:r>
            <a:r>
              <a:rPr lang="en-US" dirty="0" err="1">
                <a:solidFill>
                  <a:srgbClr val="008000"/>
                </a:solidFill>
              </a:rPr>
              <a:t>ActionsDiscourse</a:t>
            </a:r>
            <a:r>
              <a:rPr lang="en-US" dirty="0">
                <a:solidFill>
                  <a:srgbClr val="008000"/>
                </a:solidFill>
              </a:rPr>
              <a:t>-HS-</a:t>
            </a:r>
            <a:r>
              <a:rPr lang="en-US" dirty="0" err="1" smtClean="0">
                <a:solidFill>
                  <a:srgbClr val="008000"/>
                </a:solidFill>
              </a:rPr>
              <a:t>Shackelford.docx</a:t>
            </a:r>
            <a:endParaRPr lang="en-US" dirty="0">
              <a:solidFill>
                <a:srgbClr val="008000"/>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15</a:t>
            </a:fld>
            <a:endParaRPr lang="en-US" dirty="0"/>
          </a:p>
        </p:txBody>
      </p:sp>
    </p:spTree>
    <p:extLst>
      <p:ext uri="{BB962C8B-B14F-4D97-AF65-F5344CB8AC3E}">
        <p14:creationId xmlns:p14="http://schemas.microsoft.com/office/powerpoint/2010/main" val="35821833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82199" y="4343400"/>
            <a:ext cx="6431762" cy="4114800"/>
          </a:xfrm>
        </p:spPr>
        <p:txBody>
          <a:bodyPr>
            <a:normAutofit fontScale="92500"/>
          </a:bodyPr>
          <a:lstStyle/>
          <a:p>
            <a:pPr>
              <a:spcBef>
                <a:spcPts val="600"/>
              </a:spcBef>
            </a:pPr>
            <a:r>
              <a:rPr lang="en-US" b="1" dirty="0" smtClean="0">
                <a:solidFill>
                  <a:srgbClr val="003366"/>
                </a:solidFill>
                <a:latin typeface="Verdana"/>
                <a:cs typeface="Verdana"/>
              </a:rPr>
              <a:t>T supports students to share </a:t>
            </a:r>
            <a:r>
              <a:rPr lang="en-US" b="1" dirty="0">
                <a:solidFill>
                  <a:srgbClr val="003366"/>
                </a:solidFill>
                <a:latin typeface="Verdana"/>
                <a:cs typeface="Verdana"/>
              </a:rPr>
              <a:t>and defend their own </a:t>
            </a:r>
            <a:r>
              <a:rPr lang="en-US" b="1" dirty="0" smtClean="0">
                <a:solidFill>
                  <a:srgbClr val="003366"/>
                </a:solidFill>
                <a:latin typeface="Verdana"/>
                <a:cs typeface="Verdana"/>
              </a:rPr>
              <a:t>ideas</a:t>
            </a:r>
            <a:r>
              <a:rPr lang="en-US" b="1" dirty="0">
                <a:solidFill>
                  <a:srgbClr val="003366"/>
                </a:solidFill>
                <a:latin typeface="Verdana"/>
                <a:cs typeface="Verdana"/>
              </a:rPr>
              <a:t>:</a:t>
            </a:r>
            <a:endParaRPr lang="en-US" b="1" dirty="0" smtClean="0">
              <a:solidFill>
                <a:srgbClr val="003366"/>
              </a:solidFill>
              <a:latin typeface="Verdana"/>
              <a:cs typeface="Verdana"/>
            </a:endParaRPr>
          </a:p>
          <a:p>
            <a:pPr marL="171450" indent="-171450">
              <a:spcBef>
                <a:spcPts val="600"/>
              </a:spcBef>
              <a:buFont typeface="Arial"/>
              <a:buChar char="•"/>
            </a:pPr>
            <a:r>
              <a:rPr lang="en-US" dirty="0" smtClean="0">
                <a:solidFill>
                  <a:srgbClr val="003366"/>
                </a:solidFill>
                <a:latin typeface="Verdana"/>
                <a:cs typeface="Verdana"/>
              </a:rPr>
              <a:t>T </a:t>
            </a:r>
            <a:r>
              <a:rPr lang="en-US" dirty="0">
                <a:solidFill>
                  <a:srgbClr val="003366"/>
                </a:solidFill>
                <a:latin typeface="Verdana"/>
                <a:cs typeface="Verdana"/>
              </a:rPr>
              <a:t>introduces the idea that the truck was “moving in a straight path” and asks students to  </a:t>
            </a:r>
            <a:r>
              <a:rPr lang="en-US" dirty="0" smtClean="0">
                <a:solidFill>
                  <a:srgbClr val="003366"/>
                </a:solidFill>
                <a:latin typeface="Verdana"/>
                <a:cs typeface="Verdana"/>
              </a:rPr>
              <a:t>defend whether they agree or disagree: Lines </a:t>
            </a:r>
            <a:r>
              <a:rPr lang="en-US" dirty="0">
                <a:solidFill>
                  <a:srgbClr val="003366"/>
                </a:solidFill>
                <a:latin typeface="Verdana"/>
                <a:cs typeface="Verdana"/>
              </a:rPr>
              <a:t>1-</a:t>
            </a:r>
            <a:r>
              <a:rPr lang="en-US" dirty="0" smtClean="0">
                <a:solidFill>
                  <a:srgbClr val="003366"/>
                </a:solidFill>
                <a:latin typeface="Verdana"/>
                <a:cs typeface="Verdana"/>
              </a:rPr>
              <a:t>8.</a:t>
            </a:r>
          </a:p>
          <a:p>
            <a:pPr marL="171450" indent="-171450">
              <a:spcBef>
                <a:spcPts val="600"/>
              </a:spcBef>
              <a:buFont typeface="Arial"/>
              <a:buChar char="•"/>
            </a:pPr>
            <a:r>
              <a:rPr lang="en-US" dirty="0" smtClean="0">
                <a:solidFill>
                  <a:srgbClr val="003366"/>
                </a:solidFill>
                <a:latin typeface="Verdana"/>
                <a:cs typeface="Verdana"/>
              </a:rPr>
              <a:t>Students are given opportunities to explain their thinking: Lines 14-19, 26-28, 35-37, 48</a:t>
            </a:r>
            <a:r>
              <a:rPr lang="en-US" dirty="0">
                <a:solidFill>
                  <a:srgbClr val="003366"/>
                </a:solidFill>
                <a:latin typeface="Verdana"/>
                <a:cs typeface="Verdana"/>
              </a:rPr>
              <a:t>-</a:t>
            </a:r>
            <a:r>
              <a:rPr lang="en-US" dirty="0" smtClean="0">
                <a:solidFill>
                  <a:srgbClr val="003366"/>
                </a:solidFill>
                <a:latin typeface="Verdana"/>
                <a:cs typeface="Verdana"/>
              </a:rPr>
              <a:t>53, 57-64, 78-81.</a:t>
            </a:r>
          </a:p>
          <a:p>
            <a:pPr marL="457200" indent="-457200">
              <a:spcBef>
                <a:spcPts val="600"/>
              </a:spcBef>
            </a:pPr>
            <a:r>
              <a:rPr lang="en-US" b="1" dirty="0" smtClean="0">
                <a:solidFill>
                  <a:srgbClr val="003366"/>
                </a:solidFill>
                <a:latin typeface="Verdana"/>
                <a:cs typeface="Verdana"/>
              </a:rPr>
              <a:t>T provides </a:t>
            </a:r>
            <a:r>
              <a:rPr lang="en-US" b="1" dirty="0">
                <a:solidFill>
                  <a:srgbClr val="003366"/>
                </a:solidFill>
                <a:latin typeface="Verdana"/>
                <a:cs typeface="Verdana"/>
              </a:rPr>
              <a:t>students with the opportunity to clarify </a:t>
            </a:r>
            <a:r>
              <a:rPr lang="en-US" b="1" dirty="0" smtClean="0">
                <a:solidFill>
                  <a:srgbClr val="003366"/>
                </a:solidFill>
                <a:latin typeface="Verdana"/>
                <a:cs typeface="Verdana"/>
              </a:rPr>
              <a:t>understandings:</a:t>
            </a:r>
          </a:p>
          <a:p>
            <a:pPr marL="176213" indent="-176213">
              <a:spcBef>
                <a:spcPts val="600"/>
              </a:spcBef>
              <a:buFont typeface="Arial"/>
              <a:buChar char="•"/>
            </a:pPr>
            <a:r>
              <a:rPr lang="en-US" dirty="0" smtClean="0">
                <a:solidFill>
                  <a:srgbClr val="003366"/>
                </a:solidFill>
                <a:latin typeface="Verdana"/>
                <a:cs typeface="Verdana"/>
              </a:rPr>
              <a:t>T tells class to “listen, because if you disagree, say something.”– students are expected to listen for understanding and ask questions if they disagree: Line </a:t>
            </a:r>
            <a:r>
              <a:rPr lang="en-US" dirty="0">
                <a:solidFill>
                  <a:srgbClr val="003366"/>
                </a:solidFill>
                <a:latin typeface="Verdana"/>
                <a:cs typeface="Verdana"/>
              </a:rPr>
              <a:t>11-</a:t>
            </a:r>
            <a:r>
              <a:rPr lang="en-US" dirty="0" smtClean="0">
                <a:solidFill>
                  <a:srgbClr val="003366"/>
                </a:solidFill>
                <a:latin typeface="Verdana"/>
                <a:cs typeface="Verdana"/>
              </a:rPr>
              <a:t>12. </a:t>
            </a:r>
          </a:p>
          <a:p>
            <a:pPr marL="176213" indent="-176213">
              <a:spcBef>
                <a:spcPts val="600"/>
              </a:spcBef>
              <a:buFont typeface="Arial"/>
              <a:buChar char="•"/>
            </a:pPr>
            <a:r>
              <a:rPr lang="en-US" dirty="0" smtClean="0">
                <a:solidFill>
                  <a:srgbClr val="003366"/>
                </a:solidFill>
                <a:latin typeface="Verdana"/>
                <a:cs typeface="Verdana"/>
              </a:rPr>
              <a:t>T uses a scenario to help Jacobi understand that time is moving even though she is standing still. She then asks Jacobi to explain his new understanding: Lines </a:t>
            </a:r>
            <a:r>
              <a:rPr lang="en-US" dirty="0">
                <a:solidFill>
                  <a:srgbClr val="003366"/>
                </a:solidFill>
                <a:latin typeface="Verdana"/>
                <a:cs typeface="Verdana"/>
              </a:rPr>
              <a:t>43-</a:t>
            </a:r>
            <a:r>
              <a:rPr lang="en-US" dirty="0" smtClean="0">
                <a:solidFill>
                  <a:srgbClr val="003366"/>
                </a:solidFill>
                <a:latin typeface="Verdana"/>
                <a:cs typeface="Verdana"/>
              </a:rPr>
              <a:t>53. </a:t>
            </a:r>
          </a:p>
          <a:p>
            <a:pPr marL="176213" indent="-176213">
              <a:spcBef>
                <a:spcPts val="600"/>
              </a:spcBef>
              <a:buFont typeface="Arial"/>
              <a:buChar char="•"/>
            </a:pPr>
            <a:r>
              <a:rPr lang="en-US" dirty="0" smtClean="0">
                <a:solidFill>
                  <a:srgbClr val="003366"/>
                </a:solidFill>
                <a:latin typeface="Verdana"/>
                <a:cs typeface="Verdana"/>
              </a:rPr>
              <a:t>Following a students’ explanation, the class seems to agree, but the teacher then presses for questions (line 65-68). Two students question how “the truck got there first” (lines 70-74), and the teacher asks for explanations (lines 75-77).</a:t>
            </a:r>
          </a:p>
          <a:p>
            <a:pPr marL="176213" indent="-176213">
              <a:spcBef>
                <a:spcPts val="600"/>
              </a:spcBef>
              <a:buFont typeface="Arial"/>
              <a:buChar char="•"/>
            </a:pPr>
            <a:r>
              <a:rPr lang="en-US" dirty="0" smtClean="0">
                <a:solidFill>
                  <a:srgbClr val="003366"/>
                </a:solidFill>
                <a:latin typeface="Verdana"/>
                <a:cs typeface="Verdana"/>
              </a:rPr>
              <a:t>T </a:t>
            </a:r>
            <a:r>
              <a:rPr lang="en-US" dirty="0">
                <a:solidFill>
                  <a:srgbClr val="003366"/>
                </a:solidFill>
                <a:latin typeface="Verdana"/>
                <a:cs typeface="Verdana"/>
              </a:rPr>
              <a:t>asks students what they are thinking </a:t>
            </a:r>
            <a:r>
              <a:rPr lang="en-US" b="1" i="1" dirty="0" smtClean="0">
                <a:solidFill>
                  <a:srgbClr val="003366"/>
                </a:solidFill>
                <a:latin typeface="Verdana"/>
                <a:cs typeface="Verdana"/>
              </a:rPr>
              <a:t>now</a:t>
            </a:r>
            <a:r>
              <a:rPr lang="en-US" dirty="0" smtClean="0">
                <a:solidFill>
                  <a:srgbClr val="003366"/>
                </a:solidFill>
                <a:latin typeface="Verdana"/>
                <a:cs typeface="Verdana"/>
              </a:rPr>
              <a:t> or </a:t>
            </a:r>
            <a:r>
              <a:rPr lang="en-US" dirty="0">
                <a:solidFill>
                  <a:srgbClr val="003366"/>
                </a:solidFill>
                <a:latin typeface="Verdana"/>
                <a:cs typeface="Verdana"/>
              </a:rPr>
              <a:t>why they agree/disagree: Lines 84-85, 87, 90</a:t>
            </a:r>
            <a:r>
              <a:rPr lang="en-US" dirty="0" smtClean="0">
                <a:solidFill>
                  <a:srgbClr val="003366"/>
                </a:solidFill>
                <a:latin typeface="Verdana"/>
                <a:cs typeface="Verdana"/>
              </a:rPr>
              <a:t>.</a:t>
            </a:r>
            <a:endParaRPr lang="en-US" dirty="0">
              <a:solidFill>
                <a:srgbClr val="003366"/>
              </a:solidFill>
              <a:latin typeface="Verdana"/>
              <a:cs typeface="Verdana"/>
            </a:endParaRPr>
          </a:p>
          <a:p>
            <a:pPr>
              <a:spcBef>
                <a:spcPts val="600"/>
              </a:spcBef>
            </a:pPr>
            <a:r>
              <a:rPr lang="en-US" b="1" dirty="0" smtClean="0">
                <a:solidFill>
                  <a:srgbClr val="003366"/>
                </a:solidFill>
                <a:latin typeface="Verdana"/>
                <a:cs typeface="Verdana"/>
              </a:rPr>
              <a:t>T provides </a:t>
            </a:r>
            <a:r>
              <a:rPr lang="en-US" b="1" dirty="0">
                <a:solidFill>
                  <a:srgbClr val="003366"/>
                </a:solidFill>
                <a:latin typeface="Verdana"/>
                <a:cs typeface="Verdana"/>
              </a:rPr>
              <a:t>students with the opportunity to develop convincing </a:t>
            </a:r>
            <a:r>
              <a:rPr lang="en-US" b="1" dirty="0" smtClean="0">
                <a:solidFill>
                  <a:srgbClr val="003366"/>
                </a:solidFill>
                <a:latin typeface="Verdana"/>
                <a:cs typeface="Verdana"/>
              </a:rPr>
              <a:t>arguments:</a:t>
            </a:r>
          </a:p>
          <a:p>
            <a:pPr marL="176213" indent="-176213">
              <a:spcBef>
                <a:spcPts val="600"/>
              </a:spcBef>
              <a:buFont typeface="Arial"/>
              <a:buChar char="•"/>
            </a:pPr>
            <a:r>
              <a:rPr lang="en-US" dirty="0">
                <a:solidFill>
                  <a:srgbClr val="003366"/>
                </a:solidFill>
                <a:latin typeface="Verdana"/>
                <a:cs typeface="Verdana"/>
              </a:rPr>
              <a:t>D</a:t>
            </a:r>
            <a:r>
              <a:rPr lang="en-US" dirty="0" smtClean="0">
                <a:solidFill>
                  <a:srgbClr val="003366"/>
                </a:solidFill>
                <a:latin typeface="Verdana"/>
                <a:cs typeface="Verdana"/>
              </a:rPr>
              <a:t>eveloping </a:t>
            </a:r>
            <a:r>
              <a:rPr lang="en-US" dirty="0">
                <a:solidFill>
                  <a:srgbClr val="003366"/>
                </a:solidFill>
                <a:latin typeface="Verdana"/>
                <a:cs typeface="Verdana"/>
              </a:rPr>
              <a:t>convincing arguments was an </a:t>
            </a:r>
            <a:r>
              <a:rPr lang="en-US" dirty="0" smtClean="0">
                <a:solidFill>
                  <a:srgbClr val="003366"/>
                </a:solidFill>
                <a:latin typeface="Verdana"/>
                <a:cs typeface="Verdana"/>
              </a:rPr>
              <a:t>expectation: “Back it up… Make sure you justify your reasoning”: </a:t>
            </a:r>
            <a:r>
              <a:rPr lang="en-US" dirty="0">
                <a:solidFill>
                  <a:srgbClr val="003366"/>
                </a:solidFill>
                <a:latin typeface="Verdana"/>
                <a:cs typeface="Verdana"/>
              </a:rPr>
              <a:t>Lines 8-</a:t>
            </a:r>
            <a:r>
              <a:rPr lang="en-US" dirty="0" smtClean="0">
                <a:solidFill>
                  <a:srgbClr val="003366"/>
                </a:solidFill>
                <a:latin typeface="Verdana"/>
                <a:cs typeface="Verdana"/>
              </a:rPr>
              <a:t>10. </a:t>
            </a:r>
          </a:p>
          <a:p>
            <a:pPr marL="176213" indent="-176213">
              <a:spcBef>
                <a:spcPts val="600"/>
              </a:spcBef>
              <a:buFont typeface="Arial"/>
              <a:buChar char="•"/>
            </a:pPr>
            <a:r>
              <a:rPr lang="en-US" dirty="0" smtClean="0">
                <a:solidFill>
                  <a:srgbClr val="003366"/>
                </a:solidFill>
                <a:latin typeface="Verdana"/>
                <a:cs typeface="Verdana"/>
              </a:rPr>
              <a:t>Students are asked to re-explain ideas to the class: Line </a:t>
            </a:r>
            <a:r>
              <a:rPr lang="en-US" dirty="0">
                <a:solidFill>
                  <a:srgbClr val="003366"/>
                </a:solidFill>
                <a:latin typeface="Verdana"/>
                <a:cs typeface="Verdana"/>
              </a:rPr>
              <a:t>35-</a:t>
            </a:r>
            <a:r>
              <a:rPr lang="en-US" dirty="0" smtClean="0">
                <a:solidFill>
                  <a:srgbClr val="003366"/>
                </a:solidFill>
                <a:latin typeface="Verdana"/>
                <a:cs typeface="Verdana"/>
              </a:rPr>
              <a:t>37, 78-81.</a:t>
            </a:r>
            <a:endParaRPr lang="en-US" dirty="0">
              <a:solidFill>
                <a:srgbClr val="003366"/>
              </a:solidFill>
              <a:latin typeface="Verdana"/>
              <a:cs typeface="Verdana"/>
            </a:endParaRPr>
          </a:p>
          <a:p>
            <a:endParaRPr lang="en-US" b="0" baseline="0" dirty="0" smtClean="0"/>
          </a:p>
          <a:p>
            <a:endParaRPr lang="en-US" b="0" baseline="0" dirty="0" smtClean="0"/>
          </a:p>
          <a:p>
            <a:endParaRPr lang="en-US" b="0" baseline="0" dirty="0" smtClean="0"/>
          </a:p>
          <a:p>
            <a:endParaRPr lang="en-US" b="0" baseline="0" dirty="0" smtClean="0"/>
          </a:p>
          <a:p>
            <a:endParaRPr lang="en-US" b="0"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16</a:t>
            </a:fld>
            <a:endParaRPr lang="en-US" dirty="0"/>
          </a:p>
        </p:txBody>
      </p:sp>
    </p:spTree>
    <p:extLst>
      <p:ext uri="{BB962C8B-B14F-4D97-AF65-F5344CB8AC3E}">
        <p14:creationId xmlns:p14="http://schemas.microsoft.com/office/powerpoint/2010/main" val="6494479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82199" y="4343400"/>
            <a:ext cx="6431762" cy="4114800"/>
          </a:xfrm>
        </p:spPr>
        <p:txBody>
          <a:bodyPr>
            <a:normAutofit/>
          </a:bodyPr>
          <a:lstStyle/>
          <a:p>
            <a:pPr>
              <a:spcBef>
                <a:spcPts val="600"/>
              </a:spcBef>
            </a:pPr>
            <a:r>
              <a:rPr lang="en-US" b="1" dirty="0" smtClean="0">
                <a:solidFill>
                  <a:srgbClr val="003366"/>
                </a:solidFill>
                <a:latin typeface="Verdana"/>
                <a:cs typeface="Verdana"/>
              </a:rPr>
              <a:t>Planning: </a:t>
            </a:r>
            <a:r>
              <a:rPr lang="en-US" dirty="0" smtClean="0">
                <a:solidFill>
                  <a:srgbClr val="003366"/>
                </a:solidFill>
                <a:latin typeface="Verdana"/>
                <a:cs typeface="Verdana"/>
              </a:rPr>
              <a:t>see next 2 slides.</a:t>
            </a:r>
          </a:p>
          <a:p>
            <a:pPr>
              <a:spcBef>
                <a:spcPts val="600"/>
              </a:spcBef>
            </a:pPr>
            <a:endParaRPr lang="en-US" b="1" baseline="0" dirty="0" smtClean="0">
              <a:solidFill>
                <a:srgbClr val="003366"/>
              </a:solidFill>
              <a:latin typeface="Verdana"/>
              <a:cs typeface="Verdana"/>
            </a:endParaRPr>
          </a:p>
          <a:p>
            <a:pPr>
              <a:spcBef>
                <a:spcPts val="600"/>
              </a:spcBef>
            </a:pPr>
            <a:r>
              <a:rPr lang="en-US" b="1" dirty="0" smtClean="0">
                <a:solidFill>
                  <a:srgbClr val="003366"/>
                </a:solidFill>
                <a:latin typeface="Verdana"/>
                <a:cs typeface="Verdana"/>
              </a:rPr>
              <a:t>Make use of misconceptions:</a:t>
            </a:r>
          </a:p>
          <a:p>
            <a:pPr marL="171450" indent="-171450">
              <a:spcBef>
                <a:spcPts val="600"/>
              </a:spcBef>
              <a:buFont typeface="Arial"/>
              <a:buChar char="•"/>
            </a:pPr>
            <a:r>
              <a:rPr lang="en-US" dirty="0" smtClean="0">
                <a:solidFill>
                  <a:srgbClr val="003366"/>
                </a:solidFill>
                <a:latin typeface="Verdana"/>
                <a:cs typeface="Verdana"/>
              </a:rPr>
              <a:t>Appeared to know what misconceptions students were likely to have</a:t>
            </a:r>
          </a:p>
          <a:p>
            <a:pPr marL="171450" indent="-171450">
              <a:spcBef>
                <a:spcPts val="600"/>
              </a:spcBef>
              <a:buFont typeface="Arial"/>
              <a:buChar char="•"/>
            </a:pPr>
            <a:r>
              <a:rPr lang="en-US" dirty="0">
                <a:solidFill>
                  <a:srgbClr val="003366"/>
                </a:solidFill>
                <a:latin typeface="Verdana"/>
                <a:cs typeface="Verdana"/>
              </a:rPr>
              <a:t>Introduced a common misconception (truck traveling on a flat path vs. stopped) and encouraged </a:t>
            </a:r>
            <a:r>
              <a:rPr lang="en-US" dirty="0" smtClean="0">
                <a:solidFill>
                  <a:srgbClr val="003366"/>
                </a:solidFill>
                <a:latin typeface="Verdana"/>
                <a:cs typeface="Verdana"/>
              </a:rPr>
              <a:t>debate: lines 1-53</a:t>
            </a:r>
            <a:endParaRPr lang="en-US" b="1" dirty="0">
              <a:solidFill>
                <a:srgbClr val="003366"/>
              </a:solidFill>
              <a:latin typeface="Verdana"/>
              <a:cs typeface="Verdana"/>
            </a:endParaRPr>
          </a:p>
          <a:p>
            <a:pPr marL="171450" indent="-171450">
              <a:spcBef>
                <a:spcPts val="600"/>
              </a:spcBef>
              <a:buFont typeface="Arial"/>
              <a:buChar char="•"/>
            </a:pPr>
            <a:r>
              <a:rPr lang="en-US" dirty="0" smtClean="0">
                <a:solidFill>
                  <a:srgbClr val="003366"/>
                </a:solidFill>
                <a:latin typeface="Verdana"/>
                <a:cs typeface="Verdana"/>
              </a:rPr>
              <a:t>Encouraged students to express their disagreement – </a:t>
            </a:r>
            <a:r>
              <a:rPr lang="en-US" dirty="0" err="1" smtClean="0">
                <a:solidFill>
                  <a:srgbClr val="003366"/>
                </a:solidFill>
                <a:latin typeface="Verdana"/>
                <a:cs typeface="Verdana"/>
              </a:rPr>
              <a:t>didn</a:t>
            </a:r>
            <a:r>
              <a:rPr lang="fr-FR" dirty="0" smtClean="0">
                <a:solidFill>
                  <a:srgbClr val="003366"/>
                </a:solidFill>
                <a:latin typeface="Verdana"/>
                <a:cs typeface="Verdana"/>
              </a:rPr>
              <a:t>’</a:t>
            </a:r>
            <a:r>
              <a:rPr lang="en-US" dirty="0" smtClean="0">
                <a:solidFill>
                  <a:srgbClr val="003366"/>
                </a:solidFill>
                <a:latin typeface="Verdana"/>
                <a:cs typeface="Verdana"/>
              </a:rPr>
              <a:t>t accept “we all agree” as evidence of students’ understanding; continued to press for questions”: lines 65-82.</a:t>
            </a:r>
          </a:p>
          <a:p>
            <a:pPr>
              <a:spcBef>
                <a:spcPts val="600"/>
              </a:spcBef>
            </a:pPr>
            <a:endParaRPr lang="en-US" b="1" dirty="0" smtClean="0">
              <a:solidFill>
                <a:srgbClr val="003366"/>
              </a:solidFill>
              <a:latin typeface="Verdana"/>
              <a:cs typeface="Verdana"/>
            </a:endParaRPr>
          </a:p>
          <a:p>
            <a:pPr>
              <a:spcBef>
                <a:spcPts val="600"/>
              </a:spcBef>
            </a:pPr>
            <a:r>
              <a:rPr lang="en-US" b="1" baseline="0" dirty="0" smtClean="0">
                <a:solidFill>
                  <a:srgbClr val="003366"/>
                </a:solidFill>
                <a:latin typeface="Verdana"/>
                <a:cs typeface="Verdana"/>
              </a:rPr>
              <a:t> </a:t>
            </a:r>
            <a:endParaRPr lang="en-US" b="0" baseline="0" dirty="0" smtClean="0"/>
          </a:p>
          <a:p>
            <a:endParaRPr lang="en-US" b="0" baseline="0" dirty="0" smtClean="0"/>
          </a:p>
          <a:p>
            <a:endParaRPr lang="en-US" b="0"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17</a:t>
            </a:fld>
            <a:endParaRPr lang="en-US" dirty="0"/>
          </a:p>
        </p:txBody>
      </p:sp>
    </p:spTree>
    <p:extLst>
      <p:ext uri="{BB962C8B-B14F-4D97-AF65-F5344CB8AC3E}">
        <p14:creationId xmlns:p14="http://schemas.microsoft.com/office/powerpoint/2010/main" val="6494479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82199" y="4343400"/>
            <a:ext cx="6431762" cy="4114800"/>
          </a:xfrm>
        </p:spPr>
        <p:txBody>
          <a:bodyPr>
            <a:normAutofit/>
          </a:bodyPr>
          <a:lstStyle/>
          <a:p>
            <a:pPr>
              <a:spcBef>
                <a:spcPts val="600"/>
              </a:spcBef>
            </a:pPr>
            <a:r>
              <a:rPr lang="en-US" dirty="0">
                <a:solidFill>
                  <a:srgbClr val="003366"/>
                </a:solidFill>
                <a:latin typeface="Verdana"/>
                <a:cs typeface="Verdana"/>
              </a:rPr>
              <a:t>Evidence that Ms. Shackelford planned with students in </a:t>
            </a:r>
            <a:r>
              <a:rPr lang="en-US" dirty="0" smtClean="0">
                <a:solidFill>
                  <a:srgbClr val="003366"/>
                </a:solidFill>
                <a:latin typeface="Verdana"/>
                <a:cs typeface="Verdana"/>
              </a:rPr>
              <a:t>mind:</a:t>
            </a:r>
          </a:p>
          <a:p>
            <a:pPr marL="171450" indent="-171450">
              <a:spcBef>
                <a:spcPts val="600"/>
              </a:spcBef>
              <a:buFont typeface="Arial"/>
              <a:buChar char="•"/>
            </a:pPr>
            <a:r>
              <a:rPr lang="en-US" dirty="0">
                <a:solidFill>
                  <a:srgbClr val="003366"/>
                </a:solidFill>
                <a:latin typeface="Verdana"/>
                <a:cs typeface="Verdana"/>
              </a:rPr>
              <a:t>H</a:t>
            </a:r>
            <a:r>
              <a:rPr lang="en-US" dirty="0" smtClean="0">
                <a:solidFill>
                  <a:srgbClr val="003366"/>
                </a:solidFill>
                <a:latin typeface="Verdana"/>
                <a:cs typeface="Verdana"/>
              </a:rPr>
              <a:t>ad </a:t>
            </a:r>
            <a:r>
              <a:rPr lang="en-US" dirty="0">
                <a:solidFill>
                  <a:srgbClr val="003366"/>
                </a:solidFill>
                <a:latin typeface="Verdana"/>
                <a:cs typeface="Verdana"/>
              </a:rPr>
              <a:t>additional </a:t>
            </a:r>
            <a:r>
              <a:rPr lang="en-US" dirty="0" smtClean="0">
                <a:solidFill>
                  <a:srgbClr val="003366"/>
                </a:solidFill>
                <a:latin typeface="Verdana"/>
                <a:cs typeface="Verdana"/>
              </a:rPr>
              <a:t>prompt ready </a:t>
            </a:r>
            <a:r>
              <a:rPr lang="en-US" dirty="0">
                <a:solidFill>
                  <a:srgbClr val="003366"/>
                </a:solidFill>
                <a:latin typeface="Verdana"/>
                <a:cs typeface="Verdana"/>
              </a:rPr>
              <a:t>to </a:t>
            </a:r>
            <a:r>
              <a:rPr lang="en-US" dirty="0" smtClean="0">
                <a:solidFill>
                  <a:srgbClr val="003366"/>
                </a:solidFill>
                <a:latin typeface="Verdana"/>
                <a:cs typeface="Verdana"/>
              </a:rPr>
              <a:t>promote student thinking</a:t>
            </a:r>
          </a:p>
          <a:p>
            <a:pPr marL="171450" indent="-171450">
              <a:spcBef>
                <a:spcPts val="600"/>
              </a:spcBef>
              <a:buFont typeface="Arial"/>
              <a:buChar char="•"/>
            </a:pPr>
            <a:r>
              <a:rPr lang="en-US" dirty="0" smtClean="0">
                <a:solidFill>
                  <a:srgbClr val="003366"/>
                </a:solidFill>
                <a:latin typeface="Verdana"/>
                <a:cs typeface="Verdana"/>
              </a:rPr>
              <a:t>Appeared to anticipate the ideas with which students would struggle, and pressed students to ask questions when they disagreed</a:t>
            </a:r>
          </a:p>
          <a:p>
            <a:pPr>
              <a:spcBef>
                <a:spcPts val="600"/>
              </a:spcBef>
            </a:pPr>
            <a:endParaRPr lang="en-US" dirty="0"/>
          </a:p>
          <a:p>
            <a:pPr>
              <a:spcBef>
                <a:spcPts val="600"/>
              </a:spcBef>
            </a:pPr>
            <a:endParaRPr lang="en-US" b="1" dirty="0" smtClean="0">
              <a:solidFill>
                <a:srgbClr val="003366"/>
              </a:solidFill>
              <a:latin typeface="Verdana"/>
              <a:cs typeface="Verdana"/>
            </a:endParaRPr>
          </a:p>
          <a:p>
            <a:pPr>
              <a:spcBef>
                <a:spcPts val="600"/>
              </a:spcBef>
            </a:pPr>
            <a:r>
              <a:rPr lang="en-US" b="1" baseline="0" dirty="0" smtClean="0">
                <a:solidFill>
                  <a:srgbClr val="003366"/>
                </a:solidFill>
                <a:latin typeface="Verdana"/>
                <a:cs typeface="Verdana"/>
              </a:rPr>
              <a:t> </a:t>
            </a:r>
            <a:endParaRPr lang="en-US" b="0" baseline="0" dirty="0" smtClean="0"/>
          </a:p>
          <a:p>
            <a:endParaRPr lang="en-US" b="0" baseline="0" dirty="0" smtClean="0"/>
          </a:p>
          <a:p>
            <a:endParaRPr lang="en-US" b="0"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18</a:t>
            </a:fld>
            <a:endParaRPr lang="en-US" dirty="0"/>
          </a:p>
        </p:txBody>
      </p:sp>
    </p:spTree>
    <p:extLst>
      <p:ext uri="{BB962C8B-B14F-4D97-AF65-F5344CB8AC3E}">
        <p14:creationId xmlns:p14="http://schemas.microsoft.com/office/powerpoint/2010/main" val="649447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82199" y="4343400"/>
            <a:ext cx="6431762" cy="4114800"/>
          </a:xfrm>
        </p:spPr>
        <p:txBody>
          <a:bodyPr>
            <a:normAutofit/>
          </a:bodyPr>
          <a:lstStyle/>
          <a:p>
            <a:pPr>
              <a:spcBef>
                <a:spcPts val="600"/>
              </a:spcBef>
            </a:pPr>
            <a:r>
              <a:rPr lang="en-US" b="1" baseline="0" dirty="0" smtClean="0">
                <a:solidFill>
                  <a:srgbClr val="003366"/>
                </a:solidFill>
                <a:latin typeface="Verdana"/>
                <a:cs typeface="Verdana"/>
              </a:rPr>
              <a:t>Anticipating: </a:t>
            </a:r>
            <a:r>
              <a:rPr lang="en-US" baseline="0" dirty="0" smtClean="0">
                <a:solidFill>
                  <a:srgbClr val="003366"/>
                </a:solidFill>
                <a:latin typeface="Verdana"/>
                <a:cs typeface="Verdana"/>
              </a:rPr>
              <a:t>see notes on previous</a:t>
            </a:r>
            <a:r>
              <a:rPr lang="en-US" dirty="0" smtClean="0">
                <a:solidFill>
                  <a:srgbClr val="003366"/>
                </a:solidFill>
                <a:latin typeface="Verdana"/>
                <a:cs typeface="Verdana"/>
              </a:rPr>
              <a:t> slide</a:t>
            </a:r>
            <a:endParaRPr lang="en-US" baseline="0" dirty="0" smtClean="0">
              <a:solidFill>
                <a:srgbClr val="003366"/>
              </a:solidFill>
              <a:latin typeface="Verdana"/>
              <a:cs typeface="Verdana"/>
            </a:endParaRPr>
          </a:p>
          <a:p>
            <a:pPr>
              <a:spcBef>
                <a:spcPts val="600"/>
              </a:spcBef>
            </a:pPr>
            <a:r>
              <a:rPr lang="en-US" b="1" baseline="0" dirty="0" smtClean="0">
                <a:solidFill>
                  <a:srgbClr val="003366"/>
                </a:solidFill>
                <a:latin typeface="Verdana"/>
                <a:cs typeface="Verdana"/>
              </a:rPr>
              <a:t>Monitoring</a:t>
            </a:r>
            <a:r>
              <a:rPr lang="en-US" b="1" dirty="0" smtClean="0">
                <a:solidFill>
                  <a:srgbClr val="003366"/>
                </a:solidFill>
                <a:latin typeface="Verdana"/>
                <a:cs typeface="Verdana"/>
              </a:rPr>
              <a:t>/selecting</a:t>
            </a:r>
            <a:r>
              <a:rPr lang="en-US" dirty="0" smtClean="0">
                <a:solidFill>
                  <a:srgbClr val="003366"/>
                </a:solidFill>
                <a:latin typeface="Verdana"/>
                <a:cs typeface="Verdana"/>
              </a:rPr>
              <a:t>: </a:t>
            </a:r>
            <a:r>
              <a:rPr lang="en-US" baseline="0" dirty="0" smtClean="0">
                <a:solidFill>
                  <a:srgbClr val="003366"/>
                </a:solidFill>
                <a:latin typeface="Verdana"/>
                <a:cs typeface="Verdana"/>
              </a:rPr>
              <a:t> we do not see the small group work to have</a:t>
            </a:r>
            <a:r>
              <a:rPr lang="en-US" dirty="0" smtClean="0">
                <a:solidFill>
                  <a:srgbClr val="003366"/>
                </a:solidFill>
                <a:latin typeface="Verdana"/>
                <a:cs typeface="Verdana"/>
              </a:rPr>
              <a:t> evidence that Ms. Shackelford monitored students’ work, but she seems to purposefully select Charles to “debate” with Jacobi.  She also appears to be aware of what ideas the students had been discussing throughout the lesson, as she specifically targets a student to ask if she disagrees, and later to explain what she is thinking “now.” </a:t>
            </a:r>
          </a:p>
          <a:p>
            <a:pPr>
              <a:spcBef>
                <a:spcPts val="600"/>
              </a:spcBef>
            </a:pPr>
            <a:r>
              <a:rPr lang="en-US" b="1" baseline="0" dirty="0" smtClean="0">
                <a:solidFill>
                  <a:srgbClr val="003366"/>
                </a:solidFill>
                <a:latin typeface="Verdana"/>
                <a:cs typeface="Verdana"/>
              </a:rPr>
              <a:t>Connecting: </a:t>
            </a:r>
            <a:r>
              <a:rPr lang="en-US" baseline="0" dirty="0" smtClean="0">
                <a:solidFill>
                  <a:srgbClr val="003366"/>
                </a:solidFill>
                <a:latin typeface="Verdana"/>
                <a:cs typeface="Verdana"/>
              </a:rPr>
              <a:t>Ms. Shackelford</a:t>
            </a:r>
            <a:r>
              <a:rPr lang="en-US" dirty="0" smtClean="0">
                <a:solidFill>
                  <a:srgbClr val="003366"/>
                </a:solidFill>
                <a:latin typeface="Verdana"/>
                <a:cs typeface="Verdana"/>
              </a:rPr>
              <a:t> encourages students to connect to each others’ ideas by expecting students to explain their ideas, listen for understanding, and ask questions or express disagreement if they do not understand/agree. She encourages connections to the mathematical ideas by asking students to use the graph to support their explanations and to use mathematical ideas to explain important aspects of the path of the bike and truck. </a:t>
            </a:r>
            <a:endParaRPr lang="en-US" b="0" baseline="0" dirty="0" smtClean="0"/>
          </a:p>
          <a:p>
            <a:endParaRPr lang="en-US" b="0"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19</a:t>
            </a:fld>
            <a:endParaRPr lang="en-US" dirty="0"/>
          </a:p>
        </p:txBody>
      </p:sp>
    </p:spTree>
    <p:extLst>
      <p:ext uri="{BB962C8B-B14F-4D97-AF65-F5344CB8AC3E}">
        <p14:creationId xmlns:p14="http://schemas.microsoft.com/office/powerpoint/2010/main" val="649447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Suggested time allotment:</a:t>
            </a:r>
          </a:p>
          <a:p>
            <a:endParaRPr lang="en-US" dirty="0"/>
          </a:p>
          <a:p>
            <a:pPr marL="457200" indent="-457200">
              <a:buFont typeface="Arial"/>
              <a:buChar char="•"/>
            </a:pPr>
            <a:r>
              <a:rPr lang="en-US" dirty="0">
                <a:solidFill>
                  <a:srgbClr val="003366"/>
                </a:solidFill>
                <a:latin typeface="Verdana"/>
                <a:cs typeface="Verdana"/>
              </a:rPr>
              <a:t>Solve and Discuss the</a:t>
            </a:r>
            <a:r>
              <a:rPr lang="en-US" dirty="0" smtClean="0">
                <a:solidFill>
                  <a:srgbClr val="003366"/>
                </a:solidFill>
                <a:latin typeface="Verdana"/>
                <a:cs typeface="Verdana"/>
              </a:rPr>
              <a:t> Bike and Truck </a:t>
            </a:r>
            <a:r>
              <a:rPr lang="en-US" baseline="0" dirty="0" smtClean="0">
                <a:solidFill>
                  <a:srgbClr val="003366"/>
                </a:solidFill>
                <a:latin typeface="Verdana"/>
                <a:cs typeface="Verdana"/>
              </a:rPr>
              <a:t>task – 45 minutes</a:t>
            </a:r>
            <a:endParaRPr lang="en-US" dirty="0">
              <a:solidFill>
                <a:srgbClr val="003366"/>
              </a:solidFill>
              <a:latin typeface="Verdana"/>
              <a:cs typeface="Verdana"/>
            </a:endParaRPr>
          </a:p>
          <a:p>
            <a:pPr marL="457200" indent="-457200">
              <a:buFont typeface="Arial"/>
              <a:buChar char="•"/>
            </a:pPr>
            <a:r>
              <a:rPr lang="en-US" dirty="0">
                <a:solidFill>
                  <a:srgbClr val="003366"/>
                </a:solidFill>
                <a:latin typeface="Verdana"/>
                <a:cs typeface="Verdana"/>
              </a:rPr>
              <a:t>Watch </a:t>
            </a:r>
            <a:r>
              <a:rPr lang="en-US" dirty="0" smtClean="0">
                <a:solidFill>
                  <a:srgbClr val="003366"/>
                </a:solidFill>
                <a:latin typeface="Verdana"/>
                <a:cs typeface="Verdana"/>
              </a:rPr>
              <a:t>Video Clip 1  (twice) and </a:t>
            </a:r>
            <a:r>
              <a:rPr lang="en-US" dirty="0">
                <a:solidFill>
                  <a:srgbClr val="003366"/>
                </a:solidFill>
                <a:latin typeface="Verdana"/>
                <a:cs typeface="Verdana"/>
              </a:rPr>
              <a:t>discuss </a:t>
            </a:r>
            <a:r>
              <a:rPr lang="en-US" dirty="0" smtClean="0">
                <a:solidFill>
                  <a:srgbClr val="003366"/>
                </a:solidFill>
                <a:latin typeface="Verdana"/>
                <a:cs typeface="Verdana"/>
              </a:rPr>
              <a:t>- 45 minutes</a:t>
            </a:r>
          </a:p>
          <a:p>
            <a:pPr marL="457200" indent="-457200">
              <a:buFont typeface="Arial"/>
              <a:buChar char="•"/>
            </a:pPr>
            <a:r>
              <a:rPr lang="en-US" dirty="0" smtClean="0">
                <a:solidFill>
                  <a:srgbClr val="003366"/>
                </a:solidFill>
                <a:latin typeface="Verdana"/>
                <a:cs typeface="Verdana"/>
              </a:rPr>
              <a:t>If </a:t>
            </a:r>
            <a:r>
              <a:rPr lang="en-US" dirty="0">
                <a:solidFill>
                  <a:srgbClr val="003366"/>
                </a:solidFill>
                <a:latin typeface="Verdana"/>
                <a:cs typeface="Verdana"/>
              </a:rPr>
              <a:t>t</a:t>
            </a:r>
            <a:r>
              <a:rPr lang="en-US" dirty="0" smtClean="0">
                <a:solidFill>
                  <a:srgbClr val="003366"/>
                </a:solidFill>
                <a:latin typeface="Verdana"/>
                <a:cs typeface="Verdana"/>
              </a:rPr>
              <a:t>ime: Watch Video Clip 2 and discuss – 30 minutes</a:t>
            </a:r>
            <a:endParaRPr lang="en-US" dirty="0">
              <a:solidFill>
                <a:srgbClr val="003366"/>
              </a:solidFill>
              <a:latin typeface="Verdana"/>
              <a:cs typeface="Verdana"/>
            </a:endParaRPr>
          </a:p>
          <a:p>
            <a:pPr marL="457200" indent="-457200">
              <a:lnSpc>
                <a:spcPct val="50000"/>
              </a:lnSpc>
              <a:buFont typeface="Arial"/>
              <a:buChar char="•"/>
            </a:pPr>
            <a:endParaRPr lang="en-US" dirty="0" smtClean="0">
              <a:solidFill>
                <a:srgbClr val="003366"/>
              </a:solidFill>
              <a:latin typeface="Verdana"/>
              <a:cs typeface="Verdana"/>
            </a:endParaRPr>
          </a:p>
          <a:p>
            <a:pPr>
              <a:lnSpc>
                <a:spcPct val="50000"/>
              </a:lnSpc>
            </a:pPr>
            <a:endParaRPr lang="en-US" dirty="0" smtClean="0">
              <a:solidFill>
                <a:srgbClr val="003366"/>
              </a:solidFill>
              <a:latin typeface="Verdana"/>
              <a:cs typeface="Verdana"/>
            </a:endParaRPr>
          </a:p>
          <a:p>
            <a:pPr marL="457200" indent="-457200">
              <a:buFont typeface="Arial"/>
              <a:buChar char="•"/>
            </a:pPr>
            <a:endParaRPr lang="en-US" dirty="0">
              <a:solidFill>
                <a:srgbClr val="003366"/>
              </a:solidFill>
              <a:latin typeface="Verdana"/>
              <a:cs typeface="Verdana"/>
            </a:endParaRPr>
          </a:p>
          <a:p>
            <a:r>
              <a:rPr lang="en-US" dirty="0" smtClean="0">
                <a:solidFill>
                  <a:srgbClr val="003366"/>
                </a:solidFill>
                <a:latin typeface="Verdana"/>
                <a:cs typeface="Verdana"/>
              </a:rPr>
              <a:t>TOTAL TIME - approximately 90-120 minutes</a:t>
            </a:r>
          </a:p>
          <a:p>
            <a:pPr marL="457200" indent="-457200">
              <a:buFont typeface="Arial"/>
              <a:buChar char="•"/>
            </a:pPr>
            <a:endParaRPr lang="en-US" dirty="0">
              <a:solidFill>
                <a:srgbClr val="003366"/>
              </a:solidFill>
              <a:latin typeface="Verdana"/>
              <a:cs typeface="Verdana"/>
            </a:endParaRPr>
          </a:p>
          <a:p>
            <a:pPr marL="457200" indent="-457200">
              <a:lnSpc>
                <a:spcPct val="50000"/>
              </a:lnSpc>
              <a:buFont typeface="Arial"/>
              <a:buChar char="•"/>
            </a:pPr>
            <a:endParaRPr lang="en-US" dirty="0">
              <a:solidFill>
                <a:srgbClr val="003366"/>
              </a:solidFill>
              <a:latin typeface="Verdana"/>
              <a:cs typeface="Verdana"/>
            </a:endParaRPr>
          </a:p>
          <a:p>
            <a:pPr marL="457200" indent="-457200">
              <a:buFont typeface="Arial"/>
              <a:buChar char="•"/>
            </a:pPr>
            <a:endParaRPr lang="en-US" sz="1600" dirty="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a:t>
            </a:fld>
            <a:endParaRPr lang="en-US" dirty="0"/>
          </a:p>
        </p:txBody>
      </p:sp>
    </p:spTree>
    <p:extLst>
      <p:ext uri="{BB962C8B-B14F-4D97-AF65-F5344CB8AC3E}">
        <p14:creationId xmlns:p14="http://schemas.microsoft.com/office/powerpoint/2010/main" val="4963821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Handout </a:t>
            </a:r>
            <a:r>
              <a:rPr lang="en-US" dirty="0">
                <a:solidFill>
                  <a:srgbClr val="008000"/>
                </a:solidFill>
              </a:rPr>
              <a:t>7-Transcript -Clip 2-HS-Shackelford.pdf</a:t>
            </a:r>
          </a:p>
          <a:p>
            <a:endParaRPr lang="en-US" dirty="0" smtClean="0"/>
          </a:p>
          <a:p>
            <a:endParaRPr lang="en-US" dirty="0"/>
          </a:p>
          <a:p>
            <a:r>
              <a:rPr lang="en-US" dirty="0" smtClean="0"/>
              <a:t>Note: Students’ mathematical work written </a:t>
            </a:r>
            <a:r>
              <a:rPr lang="en-US" dirty="0"/>
              <a:t>o</a:t>
            </a:r>
            <a:r>
              <a:rPr lang="en-US" dirty="0" smtClean="0"/>
              <a:t>n the board is hard to see during the video (2:12 to 2:30). Students have marked 3 points on the graph of the truck: (7, 100), (9, 160), and (17, 260) (point where the bike and truck intersect)</a:t>
            </a:r>
          </a:p>
          <a:p>
            <a:endParaRPr lang="en-US" dirty="0" smtClean="0"/>
          </a:p>
          <a:p>
            <a:pPr marL="171450" indent="-171450">
              <a:buFont typeface="Arial"/>
              <a:buChar char="•"/>
            </a:pPr>
            <a:r>
              <a:rPr lang="en-US" dirty="0" smtClean="0"/>
              <a:t>Writing on the left side of the board (to determine the interval on which the truck is moving the fastest:    	</a:t>
            </a:r>
            <a:r>
              <a:rPr lang="en-US" u="sng" dirty="0" smtClean="0"/>
              <a:t>160 – 100 </a:t>
            </a:r>
          </a:p>
          <a:p>
            <a:r>
              <a:rPr lang="en-US" dirty="0" smtClean="0"/>
              <a:t>                                                 	    9 - 7</a:t>
            </a:r>
          </a:p>
          <a:p>
            <a:r>
              <a:rPr lang="en-US" dirty="0" smtClean="0"/>
              <a:t>	</a:t>
            </a:r>
          </a:p>
          <a:p>
            <a:r>
              <a:rPr lang="en-US" dirty="0"/>
              <a:t>	</a:t>
            </a:r>
            <a:r>
              <a:rPr lang="en-US" dirty="0" smtClean="0"/>
              <a:t>	</a:t>
            </a:r>
            <a:r>
              <a:rPr lang="en-US" u="sng" dirty="0" smtClean="0"/>
              <a:t>300 – 220</a:t>
            </a:r>
          </a:p>
          <a:p>
            <a:r>
              <a:rPr lang="en-US" dirty="0"/>
              <a:t>	</a:t>
            </a:r>
            <a:r>
              <a:rPr lang="en-US" dirty="0" smtClean="0"/>
              <a:t>	   18 - 16	</a:t>
            </a:r>
          </a:p>
          <a:p>
            <a:pPr marL="171450" indent="-171450">
              <a:buFont typeface="Arial"/>
              <a:buChar char="•"/>
            </a:pPr>
            <a:endParaRPr lang="en-US" dirty="0" smtClean="0"/>
          </a:p>
          <a:p>
            <a:pPr marL="171450" indent="-171450">
              <a:buFont typeface="Arial"/>
              <a:buChar char="•"/>
            </a:pPr>
            <a:r>
              <a:rPr lang="en-US" dirty="0" smtClean="0"/>
              <a:t>Comparing the speed of the bike and truck: Students focus on the interval between when the bike and truck had traveled an equal distance (17, 260) and the time it took for each vehicle to reach 300 feet:</a:t>
            </a:r>
          </a:p>
          <a:p>
            <a:pPr marL="171450" indent="-171450">
              <a:buFont typeface="Arial"/>
              <a:buChar char="•"/>
            </a:pPr>
            <a:endParaRPr lang="en-US" dirty="0"/>
          </a:p>
          <a:p>
            <a:r>
              <a:rPr lang="en-US" dirty="0" smtClean="0"/>
              <a:t>		</a:t>
            </a:r>
            <a:r>
              <a:rPr lang="en-US" u="sng" dirty="0" smtClean="0"/>
              <a:t>300 </a:t>
            </a:r>
            <a:r>
              <a:rPr lang="en-US" u="sng" dirty="0"/>
              <a:t>– </a:t>
            </a:r>
            <a:r>
              <a:rPr lang="en-US" u="sng" dirty="0" smtClean="0"/>
              <a:t>220</a:t>
            </a:r>
            <a:r>
              <a:rPr lang="en-US" dirty="0" smtClean="0"/>
              <a:t>  =  </a:t>
            </a:r>
            <a:r>
              <a:rPr lang="en-US" u="sng" dirty="0" smtClean="0"/>
              <a:t>40</a:t>
            </a:r>
            <a:endParaRPr lang="en-US" u="sng" dirty="0"/>
          </a:p>
          <a:p>
            <a:r>
              <a:rPr lang="en-US" dirty="0"/>
              <a:t>		   18 </a:t>
            </a:r>
            <a:r>
              <a:rPr lang="en-US" dirty="0" smtClean="0"/>
              <a:t>– 17         1</a:t>
            </a:r>
          </a:p>
          <a:p>
            <a:endParaRPr lang="en-US" dirty="0" smtClean="0"/>
          </a:p>
          <a:p>
            <a:r>
              <a:rPr lang="en-US" dirty="0" smtClean="0"/>
              <a:t>		</a:t>
            </a:r>
            <a:r>
              <a:rPr lang="en-US" u="sng" dirty="0" smtClean="0"/>
              <a:t>300 </a:t>
            </a:r>
            <a:r>
              <a:rPr lang="en-US" u="sng" dirty="0"/>
              <a:t>– 220</a:t>
            </a:r>
            <a:r>
              <a:rPr lang="en-US" dirty="0"/>
              <a:t>  =  </a:t>
            </a:r>
            <a:r>
              <a:rPr lang="en-US" u="sng" dirty="0"/>
              <a:t>40</a:t>
            </a:r>
          </a:p>
          <a:p>
            <a:r>
              <a:rPr lang="en-US" dirty="0"/>
              <a:t>		   18 – </a:t>
            </a:r>
            <a:r>
              <a:rPr lang="en-US" dirty="0" smtClean="0"/>
              <a:t>16         2</a:t>
            </a:r>
            <a:endParaRPr lang="en-US" dirty="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20</a:t>
            </a:fld>
            <a:endParaRPr lang="en-US" dirty="0"/>
          </a:p>
        </p:txBody>
      </p:sp>
    </p:spTree>
    <p:extLst>
      <p:ext uri="{BB962C8B-B14F-4D97-AF65-F5344CB8AC3E}">
        <p14:creationId xmlns:p14="http://schemas.microsoft.com/office/powerpoint/2010/main" val="6494479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Posing purposeful questions:</a:t>
            </a:r>
          </a:p>
          <a:p>
            <a:pPr marL="171450" indent="-171450">
              <a:buFont typeface="Arial"/>
              <a:buChar char="•"/>
            </a:pPr>
            <a:r>
              <a:rPr lang="en-US" dirty="0" smtClean="0"/>
              <a:t>The teacher poses a question that prompts students to use a conceptual understanding of average rate of change: “between what 2 seconds is the truck driving the fastest?”</a:t>
            </a:r>
          </a:p>
          <a:p>
            <a:pPr marL="171450" indent="-171450">
              <a:buFont typeface="Arial"/>
              <a:buChar char="•"/>
            </a:pPr>
            <a:r>
              <a:rPr lang="en-US" dirty="0" smtClean="0"/>
              <a:t>Line 27: Teacher prompts students to prove which interval shows the truck moving the fastest. This is important to move students from their intuitive ideas about “steepest” to the use of a procedure to determine “steepness.” The procedure will be based on what students understand about changes in distance and changes in time over each interval. </a:t>
            </a:r>
          </a:p>
          <a:p>
            <a:pPr marL="171450" indent="-171450">
              <a:buFont typeface="Arial"/>
              <a:buChar char="•"/>
            </a:pPr>
            <a:r>
              <a:rPr lang="en-US" dirty="0" smtClean="0"/>
              <a:t>We do not hear the question in the clip, but the girl at the overhead (2:12 to 2:30) is determining which vehicle went faster on the interval from 260 feet to 300 feet. This question is important to clarify earlier confusions (in clip 1)  about how the truck could have reached 300 feet first.</a:t>
            </a:r>
          </a:p>
          <a:p>
            <a:pPr marL="171450" indent="-171450">
              <a:buFont typeface="Arial"/>
              <a:buChar char="•"/>
            </a:pPr>
            <a:r>
              <a:rPr lang="en-US" dirty="0" smtClean="0"/>
              <a:t>Lines 42+: The teacher returns to several students who had expressed misconceptions earlier in the lesson, and asks them to express what they now understand.</a:t>
            </a:r>
          </a:p>
          <a:p>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21</a:t>
            </a:fld>
            <a:endParaRPr lang="en-US" dirty="0"/>
          </a:p>
        </p:txBody>
      </p:sp>
    </p:spTree>
    <p:extLst>
      <p:ext uri="{BB962C8B-B14F-4D97-AF65-F5344CB8AC3E}">
        <p14:creationId xmlns:p14="http://schemas.microsoft.com/office/powerpoint/2010/main" val="21511288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Questions</a:t>
            </a:r>
            <a:r>
              <a:rPr lang="en-US" baseline="0" dirty="0" smtClean="0"/>
              <a:t> are used to:</a:t>
            </a:r>
          </a:p>
          <a:p>
            <a:r>
              <a:rPr lang="en-US" baseline="0" dirty="0" smtClean="0"/>
              <a:t>Gather information – students recall facts, definitions and procedures</a:t>
            </a:r>
          </a:p>
          <a:p>
            <a:r>
              <a:rPr lang="en-US" baseline="0" dirty="0" smtClean="0"/>
              <a:t>Probe thinking – students explain, clarify, articulate steps in their process</a:t>
            </a:r>
          </a:p>
          <a:p>
            <a:r>
              <a:rPr lang="en-US" baseline="0" dirty="0" smtClean="0"/>
              <a:t>Make the mathematics visible – students discuss mathematical structures and make connections among mathematical ideas and relationships</a:t>
            </a:r>
          </a:p>
          <a:p>
            <a:r>
              <a:rPr lang="en-US" dirty="0" smtClean="0"/>
              <a:t>Encourage</a:t>
            </a:r>
            <a:r>
              <a:rPr lang="en-US" baseline="0" dirty="0" smtClean="0"/>
              <a:t> reflection and justification – students reveal deeper understanding of their reasoning and/or make arguments for the validity of their work </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22</a:t>
            </a:fld>
            <a:endParaRPr lang="en-US" dirty="0"/>
          </a:p>
        </p:txBody>
      </p:sp>
    </p:spTree>
    <p:extLst>
      <p:ext uri="{BB962C8B-B14F-4D97-AF65-F5344CB8AC3E}">
        <p14:creationId xmlns:p14="http://schemas.microsoft.com/office/powerpoint/2010/main" val="19609663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Handout </a:t>
            </a:r>
            <a:r>
              <a:rPr lang="en-US" dirty="0">
                <a:solidFill>
                  <a:srgbClr val="008000"/>
                </a:solidFill>
              </a:rPr>
              <a:t>9-TeacherandStudent </a:t>
            </a:r>
            <a:r>
              <a:rPr lang="en-US" dirty="0" err="1">
                <a:solidFill>
                  <a:srgbClr val="008000"/>
                </a:solidFill>
              </a:rPr>
              <a:t>ActionsQuestions</a:t>
            </a:r>
            <a:r>
              <a:rPr lang="en-US" dirty="0">
                <a:solidFill>
                  <a:srgbClr val="008000"/>
                </a:solidFill>
              </a:rPr>
              <a:t>-HS-</a:t>
            </a:r>
            <a:r>
              <a:rPr lang="en-US" dirty="0" err="1">
                <a:solidFill>
                  <a:srgbClr val="008000"/>
                </a:solidFill>
              </a:rPr>
              <a:t>Shackelford.docx</a:t>
            </a:r>
            <a:endParaRPr lang="en-US" dirty="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23</a:t>
            </a:fld>
            <a:endParaRPr lang="en-US" dirty="0"/>
          </a:p>
        </p:txBody>
      </p:sp>
    </p:spTree>
    <p:extLst>
      <p:ext uri="{BB962C8B-B14F-4D97-AF65-F5344CB8AC3E}">
        <p14:creationId xmlns:p14="http://schemas.microsoft.com/office/powerpoint/2010/main" val="9055021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Record what participants </a:t>
            </a:r>
            <a:r>
              <a:rPr lang="en-US" smtClean="0"/>
              <a:t>have said</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24</a:t>
            </a:fld>
            <a:endParaRPr lang="en-US" dirty="0"/>
          </a:p>
        </p:txBody>
      </p:sp>
    </p:spTree>
    <p:extLst>
      <p:ext uri="{BB962C8B-B14F-4D97-AF65-F5344CB8AC3E}">
        <p14:creationId xmlns:p14="http://schemas.microsoft.com/office/powerpoint/2010/main" val="22761347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25</a:t>
            </a:fld>
            <a:endParaRPr lang="en-US" dirty="0"/>
          </a:p>
        </p:txBody>
      </p:sp>
    </p:spTree>
    <p:extLst>
      <p:ext uri="{BB962C8B-B14F-4D97-AF65-F5344CB8AC3E}">
        <p14:creationId xmlns:p14="http://schemas.microsoft.com/office/powerpoint/2010/main" val="32227438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smtClean="0"/>
              <a:t>Handout </a:t>
            </a:r>
            <a:r>
              <a:rPr lang="en-US" dirty="0">
                <a:solidFill>
                  <a:srgbClr val="008000"/>
                </a:solidFill>
              </a:rPr>
              <a:t>2-Bike and Truck Task-HS-Shackelford</a:t>
            </a:r>
          </a:p>
          <a:p>
            <a:endParaRPr lang="en-US" dirty="0" smtClean="0"/>
          </a:p>
          <a:p>
            <a:r>
              <a:rPr lang="en-US" dirty="0" smtClean="0"/>
              <a:t>It </a:t>
            </a:r>
            <a:r>
              <a:rPr lang="en-US" dirty="0"/>
              <a:t>is suggested that you engage teachers in solving the task prior to analyzing the video.  This will take 45-60 minutes. </a:t>
            </a:r>
            <a:r>
              <a:rPr lang="en-US" dirty="0" smtClean="0"/>
              <a:t>Using the </a:t>
            </a:r>
            <a:r>
              <a:rPr lang="en-US" dirty="0"/>
              <a:t>learning goals on slide 5 to guide your discussion of the task will help participants understand what the teacher featured in the video was trying to accomplish.</a:t>
            </a:r>
          </a:p>
          <a:p>
            <a:endParaRPr lang="en-US" dirty="0" smtClean="0"/>
          </a:p>
          <a:p>
            <a:r>
              <a:rPr lang="en-US" dirty="0" smtClean="0"/>
              <a:t>Note that some inconsistencies exist in how the graphs model the real-life movement of a bike and truck (e.g., a vehicle would not come to an immediate stop at 9 seconds). Consistencies </a:t>
            </a:r>
            <a:r>
              <a:rPr lang="en-US" dirty="0"/>
              <a:t>and inconsistencies in how the graphs model the real-life movement of a bike and truck can foster productive mathematical discussion amongst participants . You might ask participants to identify ways in which the graphs are not realistic and discuss why. Participants can also be asked to consider how they would change the graph to better model the real-life movement of a bike and/or truck</a:t>
            </a:r>
            <a:r>
              <a:rPr lang="en-US" dirty="0" smtClean="0"/>
              <a:t>. (An alternative version of the task is available -- 10-BikeandTruck-RealisticGraph.pdf.  Teachers may want to use this version if they decide to engage their students in Bike and Truck.)</a:t>
            </a:r>
            <a:endParaRPr lang="en-US" dirty="0"/>
          </a:p>
          <a:p>
            <a:endParaRPr lang="en-US" dirty="0"/>
          </a:p>
          <a:p>
            <a:r>
              <a:rPr lang="en-US" dirty="0"/>
              <a:t>To extend the mathematics, engaging teachers in finding the average rate of change over different intervals could be productive in exploring how students might develop a deep understanding of rate of change. Participants could draw different secant lines, and then compare the different rates of change calculated along the curve. Repeatedly finding these different slopes can support learning a procedure conceptually and gaining fluency by applying the procedure in new time intervals and interpreting what is happening</a:t>
            </a:r>
            <a:r>
              <a:rPr lang="en-US" dirty="0" smtClean="0"/>
              <a:t>.”</a:t>
            </a:r>
          </a:p>
          <a:p>
            <a:endParaRPr lang="en-US" dirty="0" smtClean="0"/>
          </a:p>
          <a:p>
            <a:r>
              <a:rPr lang="en-US" dirty="0" smtClean="0"/>
              <a:t>Indicate to participants that a </a:t>
            </a:r>
            <a:r>
              <a:rPr lang="en-US" dirty="0"/>
              <a:t>graph that more realistically depicts the movement of a bike and truck is </a:t>
            </a:r>
            <a:r>
              <a:rPr lang="en-US" dirty="0" smtClean="0"/>
              <a:t>available online with the P2A professional development materials. We decided to use this version of the task so that it aligns with the task in the video clips.</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3</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dirty="0" smtClean="0"/>
              <a:t>The video clip shows the whole group discussion in which the teacher is encouraging students to defend different  answers and mathematical ideas about: a) which vehicle is “moving the fastest”, b) what is happening during the flat portion of the graph of the truck’s movement,  and c) which vehicle is the first to arrive at 300 feet.</a:t>
            </a:r>
          </a:p>
          <a:p>
            <a:endParaRPr lang="en-US" dirty="0"/>
          </a:p>
          <a:p>
            <a:r>
              <a:rPr lang="en-US" dirty="0" smtClean="0"/>
              <a:t>The video does not include a discussion of part 4. Instead, </a:t>
            </a:r>
            <a:r>
              <a:rPr lang="en-US" dirty="0"/>
              <a:t> </a:t>
            </a:r>
            <a:r>
              <a:rPr lang="en-US" dirty="0" smtClean="0"/>
              <a:t>in Video Clip 2, the teacher poses the question on the next slide.</a:t>
            </a:r>
          </a:p>
          <a:p>
            <a:endParaRPr lang="en-US" dirty="0"/>
          </a:p>
          <a:p>
            <a:r>
              <a:rPr lang="en-US" b="1" dirty="0" smtClean="0"/>
              <a:t>Part 1</a:t>
            </a:r>
            <a:r>
              <a:rPr lang="en-US" dirty="0"/>
              <a:t>:</a:t>
            </a:r>
            <a:r>
              <a:rPr lang="en-US" dirty="0" smtClean="0"/>
              <a:t> Encourage teachers to explain how “moving at a steady rate” is shown in the graph. Encourage teacher</a:t>
            </a:r>
            <a:r>
              <a:rPr lang="en-US" dirty="0"/>
              <a:t>s</a:t>
            </a:r>
            <a:r>
              <a:rPr lang="en-US" dirty="0" smtClean="0"/>
              <a:t> to describe how </a:t>
            </a:r>
            <a:r>
              <a:rPr lang="en-US" u="sng" dirty="0" smtClean="0"/>
              <a:t>both</a:t>
            </a:r>
            <a:r>
              <a:rPr lang="en-US" dirty="0" smtClean="0"/>
              <a:t> time and distance are changing; in other words, the </a:t>
            </a:r>
            <a:r>
              <a:rPr lang="en-US" b="1" i="1" dirty="0" err="1" smtClean="0"/>
              <a:t>covariation</a:t>
            </a:r>
            <a:r>
              <a:rPr lang="en-US" b="1" i="1" dirty="0" smtClean="0"/>
              <a:t> </a:t>
            </a:r>
            <a:r>
              <a:rPr lang="en-US" dirty="0" smtClean="0"/>
              <a:t>between time and distance. </a:t>
            </a:r>
          </a:p>
          <a:p>
            <a:endParaRPr lang="en-US" dirty="0"/>
          </a:p>
          <a:p>
            <a:r>
              <a:rPr lang="en-US" b="1" dirty="0" smtClean="0"/>
              <a:t>Part 2</a:t>
            </a:r>
            <a:r>
              <a:rPr lang="en-US" dirty="0" smtClean="0"/>
              <a:t>:  Encourage teachers to discuss the main features of the truck’s path. If a teacher refers to speed, ask the teacher to defend </a:t>
            </a:r>
            <a:r>
              <a:rPr lang="en-US" dirty="0"/>
              <a:t>how speed is being </a:t>
            </a:r>
            <a:r>
              <a:rPr lang="en-US" dirty="0" smtClean="0"/>
              <a:t>determined. Also, ask how teachers might </a:t>
            </a:r>
            <a:r>
              <a:rPr lang="en-US" dirty="0"/>
              <a:t>prepare for students who misinterpret the graph as </a:t>
            </a:r>
            <a:r>
              <a:rPr lang="en-US" dirty="0" smtClean="0"/>
              <a:t>time vs. </a:t>
            </a:r>
            <a:r>
              <a:rPr lang="en-US" dirty="0"/>
              <a:t>speed instead of time </a:t>
            </a:r>
            <a:r>
              <a:rPr lang="en-US" dirty="0" smtClean="0"/>
              <a:t>vs. distance, since this occurs </a:t>
            </a:r>
            <a:r>
              <a:rPr lang="en-US" dirty="0"/>
              <a:t>in the videos they will see.</a:t>
            </a:r>
            <a:endParaRPr lang="en-US" dirty="0" smtClean="0"/>
          </a:p>
          <a:p>
            <a:r>
              <a:rPr lang="en-US" dirty="0"/>
              <a:t>E</a:t>
            </a:r>
            <a:r>
              <a:rPr lang="en-US" dirty="0" smtClean="0"/>
              <a:t>ncourage explanations that coordinate changes in distance and time:</a:t>
            </a:r>
          </a:p>
          <a:p>
            <a:pPr marL="171450" indent="-171450">
              <a:buFont typeface="Arial"/>
              <a:buChar char="•"/>
            </a:pPr>
            <a:r>
              <a:rPr lang="en-US" dirty="0" smtClean="0"/>
              <a:t>What is happening on the interval from  0-9 seconds? </a:t>
            </a:r>
          </a:p>
          <a:p>
            <a:pPr marL="171450" indent="-171450">
              <a:buFont typeface="Arial"/>
              <a:buChar char="•"/>
            </a:pPr>
            <a:r>
              <a:rPr lang="en-US" dirty="0" smtClean="0"/>
              <a:t>What is happening on the interval from 9-13 seconds when the graph is flat?</a:t>
            </a:r>
          </a:p>
          <a:p>
            <a:pPr marL="171450" indent="-171450">
              <a:buFont typeface="Arial"/>
              <a:buChar char="•"/>
            </a:pPr>
            <a:r>
              <a:rPr lang="en-US" dirty="0"/>
              <a:t>What is happening on the interval </a:t>
            </a:r>
            <a:r>
              <a:rPr lang="en-US" dirty="0" smtClean="0"/>
              <a:t>from 13-18 seconds?</a:t>
            </a:r>
          </a:p>
          <a:p>
            <a:pPr marL="171450" indent="-171450">
              <a:buFont typeface="Arial"/>
              <a:buChar char="•"/>
            </a:pPr>
            <a:r>
              <a:rPr lang="en-US" dirty="0" smtClean="0"/>
              <a:t>[You might also ask teachers to describe what is happening on smaller intervals, such as 0-3 or 13-15 seconds.]</a:t>
            </a:r>
          </a:p>
          <a:p>
            <a:r>
              <a:rPr lang="en-US" dirty="0" smtClean="0"/>
              <a:t>Also encourage teachers to </a:t>
            </a:r>
            <a:r>
              <a:rPr lang="en-US" dirty="0"/>
              <a:t>compare the </a:t>
            </a:r>
            <a:r>
              <a:rPr lang="en-US" dirty="0" smtClean="0"/>
              <a:t>movement of </a:t>
            </a:r>
            <a:r>
              <a:rPr lang="en-US" dirty="0"/>
              <a:t>the bike and truck</a:t>
            </a:r>
            <a:r>
              <a:rPr lang="en-US" dirty="0" smtClean="0"/>
              <a:t>:</a:t>
            </a:r>
          </a:p>
          <a:p>
            <a:pPr marL="171450" indent="-171450">
              <a:buFont typeface="Arial"/>
              <a:buChar char="•"/>
            </a:pPr>
            <a:r>
              <a:rPr lang="en-US" dirty="0" smtClean="0"/>
              <a:t>At 0 seconds, 8 seconds, and 17 seconds.</a:t>
            </a:r>
          </a:p>
          <a:p>
            <a:pPr marL="171450" indent="-171450">
              <a:buFont typeface="Arial"/>
              <a:buChar char="•"/>
            </a:pPr>
            <a:r>
              <a:rPr lang="en-US" dirty="0"/>
              <a:t>B</a:t>
            </a:r>
            <a:r>
              <a:rPr lang="en-US" dirty="0" smtClean="0"/>
              <a:t>etween 0-8 seconds, 8 -10.5 seconds, 10.5-17 seconds, 17-20 seconds.</a:t>
            </a:r>
          </a:p>
          <a:p>
            <a:pPr marL="171450" indent="-171450">
              <a:buFont typeface="Arial"/>
              <a:buChar char="•"/>
            </a:pPr>
            <a:r>
              <a:rPr lang="en-US" dirty="0" smtClean="0"/>
              <a:t>What does it mean when the graph of the bike is above the graph of the truck? </a:t>
            </a:r>
          </a:p>
          <a:p>
            <a:pPr marL="171450" indent="-171450">
              <a:buFont typeface="Arial"/>
              <a:buChar char="•"/>
            </a:pPr>
            <a:r>
              <a:rPr lang="en-US" dirty="0" smtClean="0"/>
              <a:t>How can you tell which vehicle is moving faster on a  given interval?</a:t>
            </a:r>
            <a:endParaRPr lang="en-US" dirty="0"/>
          </a:p>
          <a:p>
            <a:pPr marL="171450" indent="-171450">
              <a:buFont typeface="Arial"/>
              <a:buChar char="•"/>
            </a:pPr>
            <a:endParaRPr lang="en-US" dirty="0" smtClean="0"/>
          </a:p>
          <a:p>
            <a:r>
              <a:rPr lang="en-US" b="1" dirty="0" smtClean="0"/>
              <a:t>Parts 3 and 4</a:t>
            </a:r>
            <a:r>
              <a:rPr lang="en-US" dirty="0" smtClean="0"/>
              <a:t>: Encourage teachers to discuss which vehicle gets to 300 feet first, and why this might not make sense to students in context (e.g., the bike has covered more distance for most of the journey; the truck stops for a short period of time). Ask why 17 seconds is an important point on the graph, whether they agree or disagree with “Jack,” and what ideas and misconceptions they think students might have regarding “average rate of change.”</a:t>
            </a:r>
          </a:p>
        </p:txBody>
      </p:sp>
      <p:sp>
        <p:nvSpPr>
          <p:cNvPr id="4" name="Slide Number Placeholder 3"/>
          <p:cNvSpPr>
            <a:spLocks noGrp="1"/>
          </p:cNvSpPr>
          <p:nvPr>
            <p:ph type="sldNum" sz="quarter" idx="10"/>
          </p:nvPr>
        </p:nvSpPr>
        <p:spPr/>
        <p:txBody>
          <a:bodyPr/>
          <a:lstStyle/>
          <a:p>
            <a:fld id="{574782EB-4FAA-490E-8F2D-179336FF04BD}" type="slidenum">
              <a:rPr lang="en-US" smtClean="0"/>
              <a:pPr/>
              <a:t>4</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Press teachers to “prove” or quantify their ideas about which part of the graph is the steepest. The idea is to prompt teachers to use the ratio of  “change in distance” to “change in time” over a specific interval to determine the average rate of change intuitively</a:t>
            </a:r>
            <a:r>
              <a:rPr lang="en-US" dirty="0"/>
              <a:t>. (or slope of the line connecting the points</a:t>
            </a:r>
            <a:r>
              <a:rPr lang="en-US" dirty="0" smtClean="0"/>
              <a:t>).</a:t>
            </a:r>
          </a:p>
          <a:p>
            <a:endParaRPr lang="en-US" dirty="0">
              <a:cs typeface="Verdana"/>
            </a:endParaRPr>
          </a:p>
          <a:p>
            <a:r>
              <a:rPr lang="en-US" dirty="0" smtClean="0">
                <a:cs typeface="Verdana"/>
              </a:rPr>
              <a:t>If teachers suggest connecting two points with a line and determining the slope, you might ask: Do </a:t>
            </a:r>
            <a:r>
              <a:rPr lang="en-US" dirty="0">
                <a:cs typeface="Verdana"/>
              </a:rPr>
              <a:t>you need to know the slope formula to answer this </a:t>
            </a:r>
            <a:r>
              <a:rPr lang="en-US" dirty="0" smtClean="0">
                <a:cs typeface="Verdana"/>
              </a:rPr>
              <a:t>question? How might this </a:t>
            </a:r>
            <a:r>
              <a:rPr lang="en-US" dirty="0">
                <a:cs typeface="Verdana"/>
              </a:rPr>
              <a:t>question help </a:t>
            </a:r>
            <a:r>
              <a:rPr lang="en-US" dirty="0" smtClean="0">
                <a:cs typeface="Verdana"/>
              </a:rPr>
              <a:t>students </a:t>
            </a:r>
            <a:r>
              <a:rPr lang="en-US" dirty="0">
                <a:cs typeface="Verdana"/>
              </a:rPr>
              <a:t>make sense of the slope formula?</a:t>
            </a:r>
          </a:p>
          <a:p>
            <a:endParaRPr lang="en-US" dirty="0"/>
          </a:p>
          <a:p>
            <a:r>
              <a:rPr lang="en-US" dirty="0" smtClean="0"/>
              <a:t>Video </a:t>
            </a:r>
            <a:r>
              <a:rPr lang="en-US" dirty="0"/>
              <a:t>Clip 2 features students’ discussion of this </a:t>
            </a:r>
            <a:r>
              <a:rPr lang="en-US" dirty="0" smtClean="0"/>
              <a:t>question and whether the bike or truck was moving faster on the interval from 260 feet to 300 feet.</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5</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6</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Share out on chart paper.  This will be a good place to differentiate between  “Students</a:t>
            </a:r>
            <a:r>
              <a:rPr lang="en-US" baseline="0" dirty="0" smtClean="0"/>
              <a:t> will be able to…” and “Students will understand…” types of goals.</a:t>
            </a:r>
            <a:endParaRPr lang="en-US"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7</a:t>
            </a:fld>
            <a:endParaRPr lang="en-US" dirty="0"/>
          </a:p>
        </p:txBody>
      </p:sp>
    </p:spTree>
    <p:extLst>
      <p:ext uri="{BB962C8B-B14F-4D97-AF65-F5344CB8AC3E}">
        <p14:creationId xmlns:p14="http://schemas.microsoft.com/office/powerpoint/2010/main" val="2721662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participants</a:t>
            </a:r>
            <a:r>
              <a:rPr lang="en-US" baseline="0" dirty="0" smtClean="0"/>
              <a:t> compare and contrast with the goals they established.  Looking for Ms.</a:t>
            </a:r>
            <a:r>
              <a:rPr lang="en-US" dirty="0" smtClean="0"/>
              <a:t> Shackelford’</a:t>
            </a:r>
            <a:r>
              <a:rPr lang="en-US" baseline="0" dirty="0" smtClean="0"/>
              <a:t>s goals can help focus the viewing of the video the first time through.</a:t>
            </a:r>
          </a:p>
          <a:p>
            <a:endParaRPr lang="en-US" dirty="0"/>
          </a:p>
          <a:p>
            <a:endParaRPr lang="en-US"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8</a:t>
            </a:fld>
            <a:endParaRPr lang="en-US" dirty="0"/>
          </a:p>
        </p:txBody>
      </p:sp>
    </p:spTree>
    <p:extLst>
      <p:ext uri="{BB962C8B-B14F-4D97-AF65-F5344CB8AC3E}">
        <p14:creationId xmlns:p14="http://schemas.microsoft.com/office/powerpoint/2010/main" val="2721662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associated CCSS standards, under the content area of </a:t>
            </a:r>
            <a:r>
              <a:rPr lang="en-US" b="1" dirty="0" smtClean="0"/>
              <a:t>Functions</a:t>
            </a:r>
            <a:r>
              <a:rPr lang="en-US" dirty="0" smtClean="0"/>
              <a:t> (F) and the standard of Interpreting Functions (IF): </a:t>
            </a:r>
          </a:p>
          <a:p>
            <a:endParaRPr lang="en-US" dirty="0"/>
          </a:p>
          <a:p>
            <a:r>
              <a:rPr lang="en-US" b="1" dirty="0" smtClean="0"/>
              <a:t>F-IF.B4: </a:t>
            </a:r>
            <a:r>
              <a:rPr lang="en-US" dirty="0" smtClean="0"/>
              <a:t>The task (parts 1-3) asks students to interpret key features of the graph portraying the relationship between time and distance traveled for a bike and truck. </a:t>
            </a:r>
          </a:p>
          <a:p>
            <a:endParaRPr lang="en-US" dirty="0" smtClean="0"/>
          </a:p>
          <a:p>
            <a:r>
              <a:rPr lang="en-US" b="1" dirty="0"/>
              <a:t>F-</a:t>
            </a:r>
            <a:r>
              <a:rPr lang="en-US" b="1" dirty="0" smtClean="0"/>
              <a:t>IF.B5: </a:t>
            </a:r>
            <a:r>
              <a:rPr lang="en-US" dirty="0" smtClean="0"/>
              <a:t>The task (part 3) asks students to use the domain </a:t>
            </a:r>
            <a:r>
              <a:rPr lang="en-US" dirty="0"/>
              <a:t>of </a:t>
            </a:r>
            <a:r>
              <a:rPr lang="en-US" dirty="0" smtClean="0"/>
              <a:t>the function to determine which vehicle was the first to reach 300 feet. The task (part 4) also provides opportunities to relate the domain of the function to its graph as students consider changes in time when determining average </a:t>
            </a:r>
            <a:r>
              <a:rPr lang="en-US" dirty="0"/>
              <a:t>rate of change .</a:t>
            </a:r>
            <a:endParaRPr lang="en-US" dirty="0" smtClean="0"/>
          </a:p>
          <a:p>
            <a:endParaRPr lang="en-US" dirty="0" smtClean="0"/>
          </a:p>
          <a:p>
            <a:r>
              <a:rPr lang="en-US" b="1" dirty="0" smtClean="0"/>
              <a:t>F</a:t>
            </a:r>
            <a:r>
              <a:rPr lang="en-US" b="1" dirty="0"/>
              <a:t>-</a:t>
            </a:r>
            <a:r>
              <a:rPr lang="en-US" b="1" dirty="0" smtClean="0"/>
              <a:t>IF.B6: </a:t>
            </a:r>
            <a:r>
              <a:rPr lang="en-US" dirty="0" smtClean="0"/>
              <a:t>The task (part 4) asks students to consider the average rate of change for the bike and truck based on the graph. Part 1 (of the task) may prompt intuitive discussions of rate of change as students identify which graph represents the bike (steady rate) and which graph represents the truck. Part 3 (of the task) may also encourage intuitive discussions of average rate of change as students determine whether (and why) the bike or truck arrived at 300 feet first.</a:t>
            </a:r>
          </a:p>
          <a:p>
            <a:endParaRPr lang="en-US" dirty="0"/>
          </a:p>
          <a:p>
            <a:r>
              <a:rPr lang="en-US" dirty="0" smtClean="0"/>
              <a:t>Considering when the truck went the fastest also provides students opportunities to discuss average rate of change.</a:t>
            </a:r>
            <a:endParaRPr lang="en-US" dirty="0"/>
          </a:p>
          <a:p>
            <a:endParaRPr lang="en-US" dirty="0"/>
          </a:p>
          <a:p>
            <a:endParaRPr lang="en-US" dirty="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9</a:t>
            </a:fld>
            <a:endParaRPr lang="en-US" dirty="0"/>
          </a:p>
        </p:txBody>
      </p:sp>
    </p:spTree>
    <p:extLst>
      <p:ext uri="{BB962C8B-B14F-4D97-AF65-F5344CB8AC3E}">
        <p14:creationId xmlns:p14="http://schemas.microsoft.com/office/powerpoint/2010/main" val="210166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4/9/15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750302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4/9/15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378266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4/9/15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869900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4/9/15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510587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4/9/15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3646745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E345BF-06EA-A34D-9A16-23DFC0E56203}" type="datetimeFigureOut">
              <a:rPr lang="en-US" smtClean="0"/>
              <a:pPr/>
              <a:t>4/9/15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3499697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E345BF-06EA-A34D-9A16-23DFC0E56203}" type="datetimeFigureOut">
              <a:rPr lang="en-US" smtClean="0"/>
              <a:pPr/>
              <a:t>4/9/15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6273897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E345BF-06EA-A34D-9A16-23DFC0E56203}" type="datetimeFigureOut">
              <a:rPr lang="en-US" smtClean="0"/>
              <a:pPr/>
              <a:t>4/9/15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7884617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E345BF-06EA-A34D-9A16-23DFC0E56203}" type="datetimeFigureOut">
              <a:rPr lang="en-US" smtClean="0"/>
              <a:pPr/>
              <a:t>4/9/15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4071865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E345BF-06EA-A34D-9A16-23DFC0E56203}" type="datetimeFigureOut">
              <a:rPr lang="en-US" smtClean="0"/>
              <a:pPr/>
              <a:t>4/9/15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6892651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4/9/15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644808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4/9/15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36535580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4/9/15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1830172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4/9/15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368511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4/9/15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3264402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BD98EC-0129-0E43-B6CC-EDCC1F71DBF7}" type="datetimeFigureOut">
              <a:rPr lang="en-US" smtClean="0"/>
              <a:pPr/>
              <a:t>4/9/15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61869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3BD98EC-0129-0E43-B6CC-EDCC1F71DBF7}" type="datetimeFigureOut">
              <a:rPr lang="en-US" smtClean="0"/>
              <a:pPr/>
              <a:t>4/9/15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288661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3BD98EC-0129-0E43-B6CC-EDCC1F71DBF7}" type="datetimeFigureOut">
              <a:rPr lang="en-US" smtClean="0"/>
              <a:pPr/>
              <a:t>4/9/15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117847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BD98EC-0129-0E43-B6CC-EDCC1F71DBF7}" type="datetimeFigureOut">
              <a:rPr lang="en-US" smtClean="0"/>
              <a:pPr/>
              <a:t>4/9/15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32038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BD98EC-0129-0E43-B6CC-EDCC1F71DBF7}" type="datetimeFigureOut">
              <a:rPr lang="en-US" smtClean="0"/>
              <a:pPr/>
              <a:t>4/9/15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879903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4/9/15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09077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4/9/15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8660619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BD98EC-0129-0E43-B6CC-EDCC1F71DBF7}" type="datetimeFigureOut">
              <a:rPr lang="en-US" smtClean="0"/>
              <a:pPr/>
              <a:t>4/9/15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096997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345BF-06EA-A34D-9A16-23DFC0E56203}" type="datetimeFigureOut">
              <a:rPr lang="en-US" smtClean="0"/>
              <a:pPr/>
              <a:t>4/9/15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5430735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4" Type="http://schemas.openxmlformats.org/officeDocument/2006/relationships/package" Target="../embeddings/Microsoft_Word_Document1.docx"/><Relationship Id="rId5" Type="http://schemas.openxmlformats.org/officeDocument/2006/relationships/image" Target="../media/image7.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 Id="rId3"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5.png"/><Relationship Id="rId7"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5.png"/><Relationship Id="rId7"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4545" y="6094910"/>
            <a:ext cx="2724409" cy="382090"/>
          </a:xfrm>
          <a:prstGeom prst="rect">
            <a:avLst/>
          </a:prstGeom>
        </p:spPr>
      </p:pic>
      <p:sp>
        <p:nvSpPr>
          <p:cNvPr id="10" name="TextBox 9"/>
          <p:cNvSpPr txBox="1"/>
          <p:nvPr/>
        </p:nvSpPr>
        <p:spPr>
          <a:xfrm>
            <a:off x="1123842" y="4756900"/>
            <a:ext cx="7910419" cy="1154162"/>
          </a:xfrm>
          <a:prstGeom prst="rect">
            <a:avLst/>
          </a:prstGeom>
          <a:solidFill>
            <a:schemeClr val="bg1">
              <a:lumMod val="85000"/>
            </a:schemeClr>
          </a:solidFill>
        </p:spPr>
        <p:txBody>
          <a:bodyPr wrap="square" rtlCol="0">
            <a:spAutoFit/>
          </a:bodyPr>
          <a:lstStyle/>
          <a:p>
            <a:r>
              <a:rPr lang="en-US" sz="1200" dirty="0" smtClean="0"/>
              <a:t>This module was developed by </a:t>
            </a:r>
            <a:r>
              <a:rPr lang="en-US" sz="1200" dirty="0"/>
              <a:t>Melissa Boston at the University of Pittsburgh. Video courtesy of Hamilton County School District and the Institute for Learning. </a:t>
            </a:r>
            <a:endParaRPr lang="en-US" sz="1200" dirty="0" smtClean="0"/>
          </a:p>
          <a:p>
            <a:endParaRPr lang="en-US" sz="900" dirty="0"/>
          </a:p>
          <a:p>
            <a:r>
              <a:rPr lang="en-US" sz="1200" dirty="0" smtClean="0"/>
              <a:t>These </a:t>
            </a:r>
            <a:r>
              <a:rPr lang="en-US" sz="1200" dirty="0"/>
              <a:t>materials are part of the</a:t>
            </a:r>
            <a:r>
              <a:rPr lang="en-US" sz="1200" b="1" dirty="0"/>
              <a:t> </a:t>
            </a:r>
            <a:r>
              <a:rPr lang="en-US" sz="1200" b="1" i="1" dirty="0"/>
              <a:t>Principles to Actions</a:t>
            </a:r>
            <a:r>
              <a:rPr lang="en-US" sz="1200" b="1" dirty="0"/>
              <a:t> </a:t>
            </a:r>
            <a:r>
              <a:rPr lang="en-US" sz="1200" b="1" i="1" dirty="0"/>
              <a:t>Professional Learning Toolkit: Teaching and Learning</a:t>
            </a:r>
            <a:r>
              <a:rPr lang="en-US" sz="1200" dirty="0"/>
              <a:t> created by the </a:t>
            </a:r>
            <a:r>
              <a:rPr lang="en-US" sz="1200" dirty="0" smtClean="0"/>
              <a:t>project team that </a:t>
            </a:r>
            <a:r>
              <a:rPr lang="en-US" sz="1200" dirty="0"/>
              <a:t>includes: Margaret Smith (chair), Victoria Bill (co-chair), Melissa Boston, Fredrick Dillon, Amy Hillen, DeAnn Huinker, Stephen Miller, Lynn Raith, </a:t>
            </a:r>
            <a:r>
              <a:rPr lang="en-US" sz="1200" dirty="0" smtClean="0"/>
              <a:t>and </a:t>
            </a:r>
            <a:r>
              <a:rPr lang="en-US" sz="1200" dirty="0"/>
              <a:t>Michael Steele</a:t>
            </a:r>
            <a:r>
              <a:rPr lang="en-US" sz="1200" dirty="0" smtClean="0"/>
              <a:t>.</a:t>
            </a:r>
            <a:endParaRPr lang="en-US" sz="1200" dirty="0"/>
          </a:p>
        </p:txBody>
      </p:sp>
      <p:sp>
        <p:nvSpPr>
          <p:cNvPr id="12" name="Text Placeholder 4"/>
          <p:cNvSpPr txBox="1">
            <a:spLocks/>
          </p:cNvSpPr>
          <p:nvPr/>
        </p:nvSpPr>
        <p:spPr>
          <a:xfrm>
            <a:off x="1123842" y="182743"/>
            <a:ext cx="7910419" cy="4314275"/>
          </a:xfrm>
          <a:prstGeom prst="rect">
            <a:avLst/>
          </a:prstGeom>
          <a:solidFill>
            <a:schemeClr val="tx2">
              <a:lumMod val="50000"/>
            </a:schemeClr>
          </a:solidFill>
          <a:ln>
            <a:noFill/>
          </a:ln>
          <a:effectLst>
            <a:outerShdw blurRad="50800" dist="38100" dir="2700000">
              <a:srgbClr val="000000">
                <a:alpha val="43000"/>
              </a:srgbClr>
            </a:outerShdw>
          </a:effectLst>
        </p:spPr>
        <p:txBody>
          <a:bodyPr vert="horz" lIns="91440" tIns="45720" rIns="91440" bIns="45720" rtlCol="0" anchor="ctr">
            <a:noAutofit/>
          </a:bodyPr>
          <a:lstStyle>
            <a:lvl1pPr marL="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spcAft>
                <a:spcPts val="600"/>
              </a:spcAft>
              <a:defRPr/>
            </a:pPr>
            <a:r>
              <a:rPr lang="en-US" sz="3400" b="1" i="1" dirty="0">
                <a:solidFill>
                  <a:schemeClr val="bg1"/>
                </a:solidFill>
                <a:ea typeface="Verdana" pitchFamily="34" charset="0"/>
                <a:cs typeface="Verdana"/>
              </a:rPr>
              <a:t>Principles to Actions</a:t>
            </a:r>
          </a:p>
          <a:p>
            <a:pPr lvl="0">
              <a:defRPr/>
            </a:pPr>
            <a:r>
              <a:rPr lang="en-US" sz="3400" b="1" i="1" dirty="0">
                <a:solidFill>
                  <a:schemeClr val="bg1"/>
                </a:solidFill>
                <a:ea typeface="Verdana" pitchFamily="34" charset="0"/>
                <a:cs typeface="Verdana"/>
              </a:rPr>
              <a:t>Effective Mathematics Teaching </a:t>
            </a:r>
            <a:r>
              <a:rPr lang="en-US" sz="3400" b="1" i="1" dirty="0" smtClean="0">
                <a:solidFill>
                  <a:schemeClr val="bg1"/>
                </a:solidFill>
                <a:ea typeface="Verdana" pitchFamily="34" charset="0"/>
                <a:cs typeface="Verdana"/>
              </a:rPr>
              <a:t>Practices</a:t>
            </a:r>
          </a:p>
          <a:p>
            <a:pPr lvl="0">
              <a:defRPr/>
            </a:pPr>
            <a:endParaRPr lang="en-US" sz="2400" b="1" dirty="0" smtClean="0">
              <a:solidFill>
                <a:srgbClr val="FFFFFF"/>
              </a:solidFill>
            </a:endParaRPr>
          </a:p>
          <a:p>
            <a:pPr marL="0" lvl="1">
              <a:spcBef>
                <a:spcPts val="400"/>
              </a:spcBef>
              <a:spcAft>
                <a:spcPts val="600"/>
              </a:spcAft>
              <a:defRPr/>
            </a:pPr>
            <a:r>
              <a:rPr lang="en-US" sz="3200" b="1" dirty="0">
                <a:solidFill>
                  <a:srgbClr val="FFFFFF"/>
                </a:solidFill>
                <a:ea typeface="Verdana" pitchFamily="34" charset="0"/>
                <a:cs typeface="Verdana" pitchFamily="34" charset="0"/>
              </a:rPr>
              <a:t>The Case of </a:t>
            </a:r>
            <a:r>
              <a:rPr lang="en-US" sz="3200" b="1" dirty="0" err="1" smtClean="0">
                <a:solidFill>
                  <a:srgbClr val="FFFFFF"/>
                </a:solidFill>
                <a:ea typeface="Verdana" pitchFamily="34" charset="0"/>
                <a:cs typeface="Verdana" pitchFamily="34" charset="0"/>
              </a:rPr>
              <a:t>Shalunda</a:t>
            </a:r>
            <a:r>
              <a:rPr lang="en-US" sz="3200" b="1" dirty="0" smtClean="0">
                <a:solidFill>
                  <a:srgbClr val="FFFFFF"/>
                </a:solidFill>
                <a:ea typeface="Verdana" pitchFamily="34" charset="0"/>
                <a:cs typeface="Verdana" pitchFamily="34" charset="0"/>
              </a:rPr>
              <a:t> Shackelford</a:t>
            </a:r>
          </a:p>
          <a:p>
            <a:pPr marL="0" lvl="1">
              <a:spcBef>
                <a:spcPts val="400"/>
              </a:spcBef>
              <a:spcAft>
                <a:spcPts val="600"/>
              </a:spcAft>
              <a:defRPr/>
            </a:pPr>
            <a:r>
              <a:rPr lang="en-US" sz="3200" b="1" dirty="0" smtClean="0">
                <a:solidFill>
                  <a:srgbClr val="FFFFFF"/>
                </a:solidFill>
                <a:ea typeface="Verdana" pitchFamily="34" charset="0"/>
                <a:cs typeface="Verdana" pitchFamily="34" charset="0"/>
              </a:rPr>
              <a:t>and </a:t>
            </a:r>
            <a:r>
              <a:rPr lang="en-US" sz="3200" b="1" dirty="0">
                <a:solidFill>
                  <a:srgbClr val="FFFFFF"/>
                </a:solidFill>
                <a:ea typeface="Verdana" pitchFamily="34" charset="0"/>
                <a:cs typeface="Verdana" pitchFamily="34" charset="0"/>
              </a:rPr>
              <a:t>the </a:t>
            </a:r>
            <a:r>
              <a:rPr lang="en-US" sz="3200" b="1" dirty="0" smtClean="0">
                <a:solidFill>
                  <a:srgbClr val="FFFFFF"/>
                </a:solidFill>
                <a:ea typeface="Verdana" pitchFamily="34" charset="0"/>
                <a:cs typeface="Verdana" pitchFamily="34" charset="0"/>
              </a:rPr>
              <a:t>Bike and Truck Task</a:t>
            </a:r>
            <a:endParaRPr lang="en-US" sz="3200" b="1" dirty="0">
              <a:solidFill>
                <a:srgbClr val="FFFFFF"/>
              </a:solidFill>
              <a:ea typeface="Verdana" pitchFamily="34" charset="0"/>
              <a:cs typeface="Verdana" pitchFamily="34" charset="0"/>
            </a:endParaRPr>
          </a:p>
          <a:p>
            <a:pPr marL="0" lvl="1">
              <a:spcBef>
                <a:spcPts val="400"/>
              </a:spcBef>
              <a:spcAft>
                <a:spcPts val="600"/>
              </a:spcAft>
              <a:defRPr/>
            </a:pPr>
            <a:endParaRPr lang="en-US" sz="3200" b="1" dirty="0">
              <a:solidFill>
                <a:srgbClr val="FFFFFF"/>
              </a:solidFill>
              <a:ea typeface="Verdana" pitchFamily="34" charset="0"/>
              <a:cs typeface="Verdana" pitchFamily="34" charset="0"/>
            </a:endParaRPr>
          </a:p>
          <a:p>
            <a:pPr marL="0" lvl="1">
              <a:spcBef>
                <a:spcPts val="400"/>
              </a:spcBef>
              <a:spcAft>
                <a:spcPts val="600"/>
              </a:spcAft>
              <a:defRPr/>
            </a:pPr>
            <a:r>
              <a:rPr lang="en-US" sz="3200" b="1" dirty="0" smtClean="0">
                <a:solidFill>
                  <a:srgbClr val="FFFFFF"/>
                </a:solidFill>
                <a:ea typeface="Verdana" pitchFamily="34" charset="0"/>
                <a:cs typeface="Verdana" pitchFamily="34" charset="0"/>
              </a:rPr>
              <a:t>Algebra 1</a:t>
            </a:r>
            <a:endParaRPr lang="en-US" sz="3200" b="1" dirty="0">
              <a:solidFill>
                <a:srgbClr val="FFFFFF"/>
              </a:solidFill>
              <a:ea typeface="Verdana" pitchFamily="34" charset="0"/>
              <a:cs typeface="Verdana" pitchFamily="34" charset="0"/>
            </a:endParaRPr>
          </a:p>
        </p:txBody>
      </p:sp>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52313"/>
            <a:ext cx="8255001" cy="1143000"/>
          </a:xfrm>
          <a:prstGeom prst="rect">
            <a:avLst/>
          </a:prstGeom>
        </p:spPr>
        <p:txBody>
          <a:bodyPr vert="horz" lIns="91440" tIns="45720" rIns="91440" bIns="45720" rtlCol="0" anchor="ctr">
            <a:noAutofit/>
          </a:bodyPr>
          <a:lstStyle/>
          <a:p>
            <a:pPr lvl="0" algn="ctr">
              <a:spcBef>
                <a:spcPct val="0"/>
              </a:spcBef>
              <a:defRPr/>
            </a:pPr>
            <a:endParaRPr lang="en-US" sz="3600" b="1" dirty="0" smtClean="0">
              <a:solidFill>
                <a:srgbClr val="003366"/>
              </a:solidFill>
              <a:latin typeface="+mj-lt"/>
            </a:endParaRPr>
          </a:p>
          <a:p>
            <a:pPr lvl="0" algn="ctr">
              <a:spcBef>
                <a:spcPct val="0"/>
              </a:spcBef>
              <a:defRPr/>
            </a:pPr>
            <a:r>
              <a:rPr lang="en-US" sz="3200" b="1" dirty="0" smtClean="0">
                <a:solidFill>
                  <a:srgbClr val="003366"/>
                </a:solidFill>
                <a:latin typeface="Verdana"/>
                <a:cs typeface="Verdana"/>
              </a:rPr>
              <a:t>Connections to the CCSS Standards for Mathematical </a:t>
            </a:r>
            <a:r>
              <a:rPr lang="en-US" sz="3200" b="1" dirty="0">
                <a:solidFill>
                  <a:srgbClr val="003366"/>
                </a:solidFill>
                <a:latin typeface="Verdana"/>
                <a:cs typeface="Verdana"/>
              </a:rPr>
              <a:t>Practice </a:t>
            </a:r>
            <a:endParaRPr lang="en-US" sz="32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020618" y="1457382"/>
            <a:ext cx="8255001" cy="4456023"/>
          </a:xfrm>
          <a:prstGeom prst="rect">
            <a:avLst/>
          </a:prstGeom>
        </p:spPr>
        <p:txBody>
          <a:bodyPr vert="horz" lIns="91440" tIns="45720" rIns="91440" bIns="45720" rtlCol="0">
            <a:noAutofit/>
          </a:bodyPr>
          <a:lstStyle/>
          <a:p>
            <a:pPr marL="685800" indent="-457200">
              <a:spcAft>
                <a:spcPts val="1000"/>
              </a:spcAft>
              <a:buFontTx/>
              <a:buAutoNum type="arabicPeriod"/>
              <a:defRPr/>
            </a:pPr>
            <a:r>
              <a:rPr lang="en-US" sz="2400" b="1" dirty="0">
                <a:solidFill>
                  <a:srgbClr val="003366"/>
                </a:solidFill>
                <a:latin typeface="Verdana"/>
                <a:cs typeface="Verdana"/>
              </a:rPr>
              <a:t>Make sense of problems and persevere in solving them.</a:t>
            </a:r>
          </a:p>
          <a:p>
            <a:pPr marL="685800" indent="-457200">
              <a:spcAft>
                <a:spcPts val="1000"/>
              </a:spcAft>
              <a:buFontTx/>
              <a:buAutoNum type="arabicPeriod"/>
              <a:defRPr/>
            </a:pPr>
            <a:r>
              <a:rPr lang="en-US" sz="2400" dirty="0">
                <a:solidFill>
                  <a:srgbClr val="003366"/>
                </a:solidFill>
                <a:latin typeface="Verdana"/>
                <a:cs typeface="Verdana"/>
              </a:rPr>
              <a:t>Reason abstractly and quantitatively.</a:t>
            </a:r>
          </a:p>
          <a:p>
            <a:pPr marL="685800" indent="-457200">
              <a:spcAft>
                <a:spcPts val="1000"/>
              </a:spcAft>
              <a:buFontTx/>
              <a:buAutoNum type="arabicPeriod"/>
              <a:defRPr/>
            </a:pPr>
            <a:r>
              <a:rPr lang="en-US" sz="2400" b="1" dirty="0">
                <a:solidFill>
                  <a:srgbClr val="003366"/>
                </a:solidFill>
                <a:latin typeface="Verdana"/>
                <a:cs typeface="Verdana"/>
              </a:rPr>
              <a:t>Construct viable arguments and critique </a:t>
            </a:r>
            <a:r>
              <a:rPr lang="en-US" sz="2400" b="1" dirty="0" smtClean="0">
                <a:solidFill>
                  <a:srgbClr val="003366"/>
                </a:solidFill>
                <a:latin typeface="Verdana"/>
                <a:cs typeface="Verdana"/>
              </a:rPr>
              <a:t>the reasoning </a:t>
            </a:r>
            <a:r>
              <a:rPr lang="en-US" sz="2400" b="1" dirty="0">
                <a:solidFill>
                  <a:srgbClr val="003366"/>
                </a:solidFill>
                <a:latin typeface="Verdana"/>
                <a:cs typeface="Verdana"/>
              </a:rPr>
              <a:t>of others.</a:t>
            </a:r>
          </a:p>
          <a:p>
            <a:pPr marL="685800" indent="-457200">
              <a:spcAft>
                <a:spcPts val="1000"/>
              </a:spcAft>
              <a:buFontTx/>
              <a:buAutoNum type="arabicPeriod"/>
              <a:defRPr/>
            </a:pPr>
            <a:r>
              <a:rPr lang="en-US" sz="2400" b="1" dirty="0">
                <a:solidFill>
                  <a:srgbClr val="003366"/>
                </a:solidFill>
                <a:latin typeface="Verdana"/>
                <a:cs typeface="Verdana"/>
              </a:rPr>
              <a:t>Model with mathematics.</a:t>
            </a:r>
          </a:p>
          <a:p>
            <a:pPr marL="685800" indent="-457200">
              <a:spcAft>
                <a:spcPts val="1000"/>
              </a:spcAft>
              <a:buFontTx/>
              <a:buAutoNum type="arabicPeriod"/>
              <a:defRPr/>
            </a:pPr>
            <a:r>
              <a:rPr lang="en-US" sz="2400" dirty="0">
                <a:solidFill>
                  <a:srgbClr val="003366"/>
                </a:solidFill>
                <a:latin typeface="Verdana"/>
                <a:cs typeface="Verdana"/>
              </a:rPr>
              <a:t>Use appropriate tools strategically.</a:t>
            </a:r>
          </a:p>
          <a:p>
            <a:pPr marL="685800" indent="-457200">
              <a:spcAft>
                <a:spcPts val="1000"/>
              </a:spcAft>
              <a:buFontTx/>
              <a:buAutoNum type="arabicPeriod"/>
              <a:defRPr/>
            </a:pPr>
            <a:r>
              <a:rPr lang="en-US" sz="2400" dirty="0">
                <a:solidFill>
                  <a:srgbClr val="003366"/>
                </a:solidFill>
                <a:latin typeface="Verdana"/>
                <a:cs typeface="Verdana"/>
              </a:rPr>
              <a:t>Attend to precision.</a:t>
            </a:r>
          </a:p>
          <a:p>
            <a:pPr marL="685800" indent="-457200">
              <a:spcAft>
                <a:spcPts val="1000"/>
              </a:spcAft>
              <a:buFontTx/>
              <a:buAutoNum type="arabicPeriod"/>
              <a:defRPr/>
            </a:pPr>
            <a:r>
              <a:rPr lang="en-US" sz="2400" dirty="0">
                <a:solidFill>
                  <a:srgbClr val="003366"/>
                </a:solidFill>
                <a:latin typeface="Verdana"/>
                <a:cs typeface="Verdana"/>
              </a:rPr>
              <a:t>Look for and make use of structure.</a:t>
            </a:r>
          </a:p>
          <a:p>
            <a:pPr marL="685800" indent="-457200">
              <a:buFontTx/>
              <a:buAutoNum type="arabicPeriod"/>
              <a:defRPr/>
            </a:pPr>
            <a:r>
              <a:rPr lang="en-US" sz="2400" dirty="0">
                <a:solidFill>
                  <a:srgbClr val="003366"/>
                </a:solidFill>
                <a:latin typeface="Verdana"/>
                <a:cs typeface="Verdana"/>
              </a:rPr>
              <a:t>Look for and express regularity in repeated reasoning.</a:t>
            </a:r>
          </a:p>
          <a:p>
            <a:endParaRPr lang="en-US" sz="24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50663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811124"/>
          </a:xfrm>
          <a:prstGeom prst="rect">
            <a:avLst/>
          </a:prstGeom>
        </p:spPr>
        <p:txBody>
          <a:bodyPr vert="horz" lIns="91440" tIns="45720" rIns="91440" bIns="45720" rtlCol="0" anchor="ctr">
            <a:noAutofit/>
          </a:bodyPr>
          <a:lstStyle/>
          <a:p>
            <a:pPr lvl="0" algn="ctr">
              <a:spcBef>
                <a:spcPct val="0"/>
              </a:spcBef>
              <a:defRPr/>
            </a:pPr>
            <a:endParaRPr lang="en-US" sz="3200" b="1" i="1" dirty="0">
              <a:solidFill>
                <a:schemeClr val="tx2"/>
              </a:solidFill>
              <a:latin typeface="Verdana"/>
              <a:cs typeface="Verdana"/>
            </a:endParaRPr>
          </a:p>
          <a:p>
            <a:pPr lvl="0" algn="ctr">
              <a:spcBef>
                <a:spcPct val="0"/>
              </a:spcBef>
              <a:defRPr/>
            </a:pPr>
            <a:r>
              <a:rPr lang="en-US" sz="3200" b="1" dirty="0" smtClean="0">
                <a:solidFill>
                  <a:schemeClr val="tx2"/>
                </a:solidFill>
                <a:latin typeface="Verdana"/>
                <a:cs typeface="Verdana"/>
              </a:rPr>
              <a:t>Bike and Truck Task</a:t>
            </a:r>
          </a:p>
          <a:p>
            <a:pPr lvl="0" algn="ctr">
              <a:spcBef>
                <a:spcPct val="0"/>
              </a:spcBef>
              <a:defRPr/>
            </a:pPr>
            <a:r>
              <a:rPr lang="en-US" sz="3200" b="1" dirty="0" smtClean="0">
                <a:solidFill>
                  <a:schemeClr val="tx2"/>
                </a:solidFill>
                <a:latin typeface="Verdana"/>
                <a:cs typeface="Verdana"/>
              </a:rPr>
              <a:t>Context of the Video Clip </a:t>
            </a:r>
            <a:endParaRPr lang="en-US" sz="32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169133" y="1268410"/>
            <a:ext cx="8076465" cy="4191000"/>
          </a:xfrm>
          <a:prstGeom prst="rect">
            <a:avLst/>
          </a:prstGeom>
        </p:spPr>
        <p:txBody>
          <a:bodyPr vert="horz" lIns="91440" tIns="45720" rIns="91440" bIns="45720" rtlCol="0">
            <a:noAutofit/>
          </a:bodyPr>
          <a:lstStyle/>
          <a:p>
            <a:pPr>
              <a:spcAft>
                <a:spcPts val="600"/>
              </a:spcAft>
            </a:pPr>
            <a:r>
              <a:rPr lang="en-US" sz="2400" dirty="0" smtClean="0">
                <a:solidFill>
                  <a:srgbClr val="003366"/>
                </a:solidFill>
                <a:latin typeface="Verdana"/>
                <a:cs typeface="Verdana"/>
              </a:rPr>
              <a:t>Prior to the lesson:</a:t>
            </a:r>
          </a:p>
          <a:p>
            <a:pPr marL="342900" indent="-342900">
              <a:spcAft>
                <a:spcPts val="600"/>
              </a:spcAft>
              <a:buFont typeface="Arial"/>
              <a:buChar char="•"/>
            </a:pPr>
            <a:r>
              <a:rPr lang="en-US" sz="2400" dirty="0">
                <a:solidFill>
                  <a:srgbClr val="003366"/>
                </a:solidFill>
                <a:latin typeface="Verdana"/>
                <a:cs typeface="Verdana"/>
              </a:rPr>
              <a:t>The teacher </a:t>
            </a:r>
            <a:r>
              <a:rPr lang="en-US" sz="2400" dirty="0" smtClean="0">
                <a:solidFill>
                  <a:srgbClr val="003366"/>
                </a:solidFill>
                <a:latin typeface="Verdana"/>
                <a:cs typeface="Verdana"/>
              </a:rPr>
              <a:t>has been </a:t>
            </a:r>
            <a:r>
              <a:rPr lang="en-US" sz="2400" dirty="0">
                <a:solidFill>
                  <a:srgbClr val="003366"/>
                </a:solidFill>
                <a:latin typeface="Verdana"/>
                <a:cs typeface="Verdana"/>
              </a:rPr>
              <a:t>working on </a:t>
            </a:r>
            <a:r>
              <a:rPr lang="en-US" sz="2400" dirty="0" smtClean="0">
                <a:solidFill>
                  <a:srgbClr val="003366"/>
                </a:solidFill>
                <a:latin typeface="Verdana"/>
                <a:cs typeface="Verdana"/>
              </a:rPr>
              <a:t>facilitating mathematical discussions and targeting </a:t>
            </a:r>
            <a:r>
              <a:rPr lang="en-US" sz="2400" dirty="0">
                <a:solidFill>
                  <a:srgbClr val="003366"/>
                </a:solidFill>
                <a:latin typeface="Verdana"/>
                <a:cs typeface="Verdana"/>
              </a:rPr>
              <a:t>the </a:t>
            </a:r>
            <a:r>
              <a:rPr lang="en-US" sz="2400" dirty="0" smtClean="0">
                <a:solidFill>
                  <a:srgbClr val="003366"/>
                </a:solidFill>
                <a:latin typeface="Verdana"/>
                <a:cs typeface="Verdana"/>
              </a:rPr>
              <a:t>Common Core standards for content and mathematical practice in </a:t>
            </a:r>
            <a:r>
              <a:rPr lang="en-US" sz="2400" dirty="0">
                <a:solidFill>
                  <a:srgbClr val="003366"/>
                </a:solidFill>
                <a:latin typeface="Verdana"/>
                <a:cs typeface="Verdana"/>
              </a:rPr>
              <a:t>very deliberate </a:t>
            </a:r>
            <a:r>
              <a:rPr lang="en-US" sz="2400" dirty="0" smtClean="0">
                <a:solidFill>
                  <a:srgbClr val="003366"/>
                </a:solidFill>
                <a:latin typeface="Verdana"/>
                <a:cs typeface="Verdana"/>
              </a:rPr>
              <a:t>ways.</a:t>
            </a:r>
          </a:p>
          <a:p>
            <a:pPr>
              <a:spcAft>
                <a:spcPts val="600"/>
              </a:spcAft>
            </a:pPr>
            <a:endParaRPr lang="en-US" sz="2400" dirty="0">
              <a:solidFill>
                <a:srgbClr val="003366"/>
              </a:solidFill>
              <a:latin typeface="Verdana"/>
              <a:cs typeface="Verdana"/>
            </a:endParaRPr>
          </a:p>
          <a:p>
            <a:pPr>
              <a:spcAft>
                <a:spcPts val="600"/>
              </a:spcAft>
            </a:pPr>
            <a:r>
              <a:rPr lang="en-US" sz="2400" dirty="0" smtClean="0">
                <a:solidFill>
                  <a:srgbClr val="003366"/>
                </a:solidFill>
                <a:latin typeface="Verdana"/>
                <a:cs typeface="Verdana"/>
              </a:rPr>
              <a:t>Video Clip:</a:t>
            </a:r>
          </a:p>
          <a:p>
            <a:pPr marL="342900" indent="-342900">
              <a:spcAft>
                <a:spcPts val="600"/>
              </a:spcAft>
              <a:buFont typeface="Arial"/>
              <a:buChar char="•"/>
            </a:pPr>
            <a:r>
              <a:rPr lang="en-US" sz="2400" dirty="0" smtClean="0">
                <a:solidFill>
                  <a:srgbClr val="003366"/>
                </a:solidFill>
                <a:latin typeface="Verdana"/>
                <a:cs typeface="Verdana"/>
              </a:rPr>
              <a:t>In </a:t>
            </a:r>
            <a:r>
              <a:rPr lang="en-US" sz="2400" dirty="0">
                <a:solidFill>
                  <a:srgbClr val="003366"/>
                </a:solidFill>
                <a:latin typeface="Verdana"/>
                <a:cs typeface="Verdana"/>
              </a:rPr>
              <a:t>the video, you will see students discussing their work on the </a:t>
            </a:r>
            <a:r>
              <a:rPr lang="en-US" sz="2400" dirty="0" smtClean="0">
                <a:solidFill>
                  <a:srgbClr val="003366"/>
                </a:solidFill>
                <a:latin typeface="Verdana"/>
                <a:cs typeface="Verdana"/>
              </a:rPr>
              <a:t>Bike and Truck task </a:t>
            </a:r>
            <a:r>
              <a:rPr lang="en-US" sz="2400" dirty="0">
                <a:solidFill>
                  <a:srgbClr val="003366"/>
                </a:solidFill>
                <a:latin typeface="Verdana"/>
                <a:cs typeface="Verdana"/>
              </a:rPr>
              <a:t>and </a:t>
            </a:r>
            <a:r>
              <a:rPr lang="en-US" sz="2400" dirty="0" smtClean="0">
                <a:solidFill>
                  <a:srgbClr val="003366"/>
                </a:solidFill>
                <a:latin typeface="Verdana"/>
                <a:cs typeface="Verdana"/>
              </a:rPr>
              <a:t>defending </a:t>
            </a:r>
            <a:r>
              <a:rPr lang="en-US" sz="2400" dirty="0">
                <a:solidFill>
                  <a:srgbClr val="003366"/>
                </a:solidFill>
                <a:latin typeface="Verdana"/>
                <a:cs typeface="Verdana"/>
              </a:rPr>
              <a:t>different mathematical ideas and conceptions.</a:t>
            </a:r>
          </a:p>
          <a:p>
            <a:pPr>
              <a:spcAft>
                <a:spcPts val="600"/>
              </a:spcAft>
            </a:pPr>
            <a:endParaRPr lang="en-US" sz="2400" b="1" dirty="0">
              <a:latin typeface="+mj-lt"/>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4545" y="6094910"/>
            <a:ext cx="2724409" cy="382090"/>
          </a:xfrm>
          <a:prstGeom prst="rect">
            <a:avLst/>
          </a:prstGeom>
        </p:spPr>
      </p:pic>
    </p:spTree>
    <p:extLst>
      <p:ext uri="{BB962C8B-B14F-4D97-AF65-F5344CB8AC3E}">
        <p14:creationId xmlns:p14="http://schemas.microsoft.com/office/powerpoint/2010/main" val="17461623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20648"/>
            <a:ext cx="8229600" cy="1143000"/>
          </a:xfrm>
        </p:spPr>
        <p:txBody>
          <a:bodyPr>
            <a:normAutofit/>
          </a:bodyPr>
          <a:lstStyle/>
          <a:p>
            <a:r>
              <a:rPr lang="en-US" sz="3200" b="1" dirty="0" smtClean="0">
                <a:solidFill>
                  <a:schemeClr val="tx2"/>
                </a:solidFill>
                <a:latin typeface="Verdana"/>
                <a:cs typeface="Verdana"/>
              </a:rPr>
              <a:t>Lens for Watching Video</a:t>
            </a:r>
            <a:r>
              <a:rPr lang="en-US" sz="3200" b="1" dirty="0">
                <a:solidFill>
                  <a:schemeClr val="tx2"/>
                </a:solidFill>
                <a:latin typeface="Verdana"/>
                <a:cs typeface="Verdana"/>
              </a:rPr>
              <a:t> </a:t>
            </a:r>
            <a:r>
              <a:rPr lang="en-US" sz="3200" b="1" dirty="0" smtClean="0">
                <a:solidFill>
                  <a:schemeClr val="tx2"/>
                </a:solidFill>
                <a:latin typeface="Verdana"/>
                <a:cs typeface="Verdana"/>
              </a:rPr>
              <a:t>Clip 1</a:t>
            </a:r>
            <a:br>
              <a:rPr lang="en-US" sz="3200" b="1" dirty="0" smtClean="0">
                <a:solidFill>
                  <a:schemeClr val="tx2"/>
                </a:solidFill>
                <a:latin typeface="Verdana"/>
                <a:cs typeface="Verdana"/>
              </a:rPr>
            </a:br>
            <a:r>
              <a:rPr lang="en-US" sz="3200" b="1" dirty="0" smtClean="0">
                <a:solidFill>
                  <a:schemeClr val="tx2"/>
                </a:solidFill>
                <a:latin typeface="Verdana"/>
                <a:cs typeface="Verdana"/>
              </a:rPr>
              <a:t>First Viewing</a:t>
            </a:r>
            <a:endParaRPr lang="en-US" sz="3200" b="1" dirty="0">
              <a:solidFill>
                <a:schemeClr val="tx2"/>
              </a:solidFill>
              <a:latin typeface="Verdana"/>
              <a:cs typeface="Verdana"/>
            </a:endParaRPr>
          </a:p>
        </p:txBody>
      </p:sp>
      <p:sp>
        <p:nvSpPr>
          <p:cNvPr id="8" name="Content Placeholder 7"/>
          <p:cNvSpPr>
            <a:spLocks noGrp="1"/>
          </p:cNvSpPr>
          <p:nvPr>
            <p:ph idx="1"/>
          </p:nvPr>
        </p:nvSpPr>
        <p:spPr>
          <a:xfrm>
            <a:off x="914400" y="1692358"/>
            <a:ext cx="8229600" cy="4525963"/>
          </a:xfrm>
        </p:spPr>
        <p:txBody>
          <a:bodyPr>
            <a:normAutofit fontScale="92500" lnSpcReduction="20000"/>
          </a:bodyPr>
          <a:lstStyle/>
          <a:p>
            <a:pPr marL="0" indent="0">
              <a:buNone/>
            </a:pPr>
            <a:r>
              <a:rPr lang="en-US" sz="2800" dirty="0" smtClean="0">
                <a:solidFill>
                  <a:srgbClr val="003366"/>
                </a:solidFill>
                <a:latin typeface="Verdana"/>
                <a:cs typeface="Verdana"/>
              </a:rPr>
              <a:t>As you watch the video, make note of what the teacher does to support students in making sense of the mathematical ideas in the task during the whole group discussion. </a:t>
            </a:r>
          </a:p>
          <a:p>
            <a:pPr marL="0" indent="0">
              <a:buNone/>
            </a:pPr>
            <a:endParaRPr lang="en-US" sz="2800" dirty="0">
              <a:solidFill>
                <a:srgbClr val="003366"/>
              </a:solidFill>
              <a:latin typeface="Verdana"/>
              <a:cs typeface="Verdana"/>
            </a:endParaRPr>
          </a:p>
          <a:p>
            <a:pPr marL="0" indent="0">
              <a:buNone/>
            </a:pPr>
            <a:r>
              <a:rPr lang="en-US" sz="2800" dirty="0" smtClean="0">
                <a:solidFill>
                  <a:srgbClr val="003366"/>
                </a:solidFill>
                <a:latin typeface="Verdana"/>
                <a:cs typeface="Verdana"/>
              </a:rPr>
              <a:t>In particular, identify any of the </a:t>
            </a:r>
            <a:r>
              <a:rPr lang="en-US" sz="2800" i="1" dirty="0" smtClean="0">
                <a:solidFill>
                  <a:srgbClr val="003366"/>
                </a:solidFill>
                <a:latin typeface="Verdana"/>
                <a:cs typeface="Verdana"/>
              </a:rPr>
              <a:t>Effective Mathematics Teaching Practices </a:t>
            </a:r>
            <a:r>
              <a:rPr lang="en-US" sz="2800" dirty="0" smtClean="0">
                <a:solidFill>
                  <a:srgbClr val="003366"/>
                </a:solidFill>
                <a:latin typeface="Verdana"/>
                <a:cs typeface="Verdana"/>
              </a:rPr>
              <a:t>that you notice Ms. Shackelford is using.</a:t>
            </a:r>
          </a:p>
          <a:p>
            <a:pPr marL="0" indent="0">
              <a:buNone/>
            </a:pPr>
            <a:endParaRPr lang="en-US" sz="2800" dirty="0">
              <a:solidFill>
                <a:srgbClr val="003366"/>
              </a:solidFill>
              <a:latin typeface="Verdana"/>
              <a:cs typeface="Verdana"/>
            </a:endParaRPr>
          </a:p>
          <a:p>
            <a:pPr marL="0" indent="0">
              <a:buNone/>
            </a:pPr>
            <a:r>
              <a:rPr lang="en-US" sz="2800" i="1" dirty="0" smtClean="0">
                <a:solidFill>
                  <a:srgbClr val="003366"/>
                </a:solidFill>
                <a:latin typeface="Verdana"/>
                <a:cs typeface="Verdana"/>
              </a:rPr>
              <a:t>Be prepared to give examples and to cite line numbers from the transcript to support your claims.</a:t>
            </a:r>
            <a:endParaRPr lang="en-US" sz="2800" i="1" dirty="0">
              <a:solidFill>
                <a:srgbClr val="003366"/>
              </a:solidFill>
              <a:latin typeface="Verdana"/>
              <a:cs typeface="Verdana"/>
            </a:endParaRPr>
          </a:p>
        </p:txBody>
      </p:sp>
    </p:spTree>
    <p:extLst>
      <p:ext uri="{BB962C8B-B14F-4D97-AF65-F5344CB8AC3E}">
        <p14:creationId xmlns:p14="http://schemas.microsoft.com/office/powerpoint/2010/main" val="31472188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i="1" dirty="0" smtClean="0">
                <a:solidFill>
                  <a:schemeClr val="tx2"/>
                </a:solidFill>
                <a:latin typeface="Verdana"/>
                <a:cs typeface="Verdana"/>
              </a:rPr>
              <a:t>Effective</a:t>
            </a:r>
            <a:r>
              <a:rPr lang="en-US" sz="2800" b="1" dirty="0" smtClean="0">
                <a:solidFill>
                  <a:schemeClr val="tx2"/>
                </a:solidFill>
                <a:latin typeface="Verdana"/>
                <a:cs typeface="Verdana"/>
              </a:rPr>
              <a:t> </a:t>
            </a:r>
          </a:p>
          <a:p>
            <a:pPr lvl="0" algn="ctr">
              <a:spcBef>
                <a:spcPct val="0"/>
              </a:spcBef>
              <a:defRPr/>
            </a:pPr>
            <a:r>
              <a:rPr lang="en-US" sz="2800" b="1" dirty="0" smtClean="0">
                <a:solidFill>
                  <a:schemeClr val="tx2"/>
                </a:solidFill>
                <a:latin typeface="Verdana"/>
                <a:cs typeface="Verdana"/>
              </a:rPr>
              <a:t>Mathematics Teaching Practices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889122" y="1325743"/>
            <a:ext cx="8094185" cy="4585985"/>
          </a:xfrm>
          <a:prstGeom prst="rect">
            <a:avLst/>
          </a:prstGeom>
        </p:spPr>
        <p:txBody>
          <a:bodyPr vert="horz" lIns="91440" tIns="45720" rIns="91440" bIns="45720" rtlCol="0">
            <a:noAutofit/>
          </a:bodyPr>
          <a:lstStyle/>
          <a:p>
            <a:pPr marL="693738" lvl="0" indent="-579438">
              <a:spcAft>
                <a:spcPts val="600"/>
              </a:spcAft>
              <a:buFont typeface="+mj-lt"/>
              <a:buAutoNum type="arabicPeriod"/>
            </a:pPr>
            <a:r>
              <a:rPr lang="en-US" sz="2200" dirty="0" smtClean="0">
                <a:solidFill>
                  <a:srgbClr val="17375E"/>
                </a:solidFill>
                <a:latin typeface="Verdana"/>
                <a:cs typeface="Verdana"/>
              </a:rPr>
              <a:t>Establish mathematics </a:t>
            </a:r>
            <a:r>
              <a:rPr lang="en-US" sz="2200" b="1" dirty="0" smtClean="0">
                <a:solidFill>
                  <a:srgbClr val="17375E"/>
                </a:solidFill>
                <a:latin typeface="Verdana"/>
                <a:cs typeface="Verdana"/>
              </a:rPr>
              <a:t>goals</a:t>
            </a:r>
            <a:r>
              <a:rPr lang="en-US" sz="2200" dirty="0" smtClean="0">
                <a:solidFill>
                  <a:srgbClr val="17375E"/>
                </a:solidFill>
                <a:latin typeface="Verdana"/>
                <a:cs typeface="Verdana"/>
              </a:rPr>
              <a:t> to focus learning.</a:t>
            </a:r>
          </a:p>
          <a:p>
            <a:pPr marL="693738" lvl="0" indent="-579438">
              <a:spcAft>
                <a:spcPts val="600"/>
              </a:spcAft>
              <a:buFont typeface="+mj-lt"/>
              <a:buAutoNum type="arabicPeriod"/>
            </a:pPr>
            <a:r>
              <a:rPr lang="en-US" sz="2200" dirty="0" smtClean="0">
                <a:solidFill>
                  <a:srgbClr val="17375E"/>
                </a:solidFill>
                <a:latin typeface="Verdana"/>
                <a:cs typeface="Verdana"/>
              </a:rPr>
              <a:t>Implement </a:t>
            </a:r>
            <a:r>
              <a:rPr lang="en-US" sz="2200" b="1" dirty="0" smtClean="0">
                <a:solidFill>
                  <a:srgbClr val="17375E"/>
                </a:solidFill>
                <a:latin typeface="Verdana"/>
                <a:cs typeface="Verdana"/>
              </a:rPr>
              <a:t>tasks</a:t>
            </a:r>
            <a:r>
              <a:rPr lang="en-US" sz="2200" dirty="0" smtClean="0">
                <a:solidFill>
                  <a:srgbClr val="17375E"/>
                </a:solidFill>
                <a:latin typeface="Verdana"/>
                <a:cs typeface="Verdana"/>
              </a:rPr>
              <a:t> that promote reasoning and problem solving. </a:t>
            </a:r>
          </a:p>
          <a:p>
            <a:pPr marL="693738" lvl="0" indent="-579438">
              <a:spcAft>
                <a:spcPts val="600"/>
              </a:spcAft>
              <a:buFont typeface="+mj-lt"/>
              <a:buAutoNum type="arabicPeriod"/>
            </a:pPr>
            <a:r>
              <a:rPr lang="en-US" sz="2200" dirty="0" smtClean="0">
                <a:solidFill>
                  <a:srgbClr val="17375E"/>
                </a:solidFill>
                <a:latin typeface="Verdana"/>
                <a:cs typeface="Verdana"/>
              </a:rPr>
              <a:t>Use and connect mathematical </a:t>
            </a:r>
            <a:r>
              <a:rPr lang="en-US" sz="2200" b="1" dirty="0" smtClean="0">
                <a:solidFill>
                  <a:srgbClr val="17375E"/>
                </a:solidFill>
                <a:latin typeface="Verdana"/>
                <a:cs typeface="Verdana"/>
              </a:rPr>
              <a:t>representations.</a:t>
            </a:r>
          </a:p>
          <a:p>
            <a:pPr marL="693738" lvl="0" indent="-579438">
              <a:spcAft>
                <a:spcPts val="600"/>
              </a:spcAft>
              <a:buFont typeface="+mj-lt"/>
              <a:buAutoNum type="arabicPeriod"/>
            </a:pPr>
            <a:r>
              <a:rPr lang="en-US" sz="2200" b="1" dirty="0" smtClean="0">
                <a:solidFill>
                  <a:srgbClr val="0000FF"/>
                </a:solidFill>
                <a:latin typeface="Verdana"/>
                <a:cs typeface="Verdana"/>
              </a:rPr>
              <a:t>Facilitate meaningful mathematical discourse.</a:t>
            </a:r>
            <a:r>
              <a:rPr lang="en-US" sz="2200" b="1" i="1" dirty="0" smtClean="0">
                <a:solidFill>
                  <a:srgbClr val="0000FF"/>
                </a:solidFill>
                <a:latin typeface="Verdana"/>
                <a:cs typeface="Verdana"/>
              </a:rPr>
              <a:t> </a:t>
            </a:r>
          </a:p>
          <a:p>
            <a:pPr marL="693738" lvl="0" indent="-579438">
              <a:spcAft>
                <a:spcPts val="600"/>
              </a:spcAft>
              <a:buFont typeface="+mj-lt"/>
              <a:buAutoNum type="arabicPeriod"/>
            </a:pPr>
            <a:r>
              <a:rPr lang="en-US" sz="2200" dirty="0" smtClean="0">
                <a:solidFill>
                  <a:srgbClr val="17375E"/>
                </a:solidFill>
                <a:latin typeface="Verdana"/>
                <a:cs typeface="Verdana"/>
              </a:rPr>
              <a:t>Pose purposeful </a:t>
            </a:r>
            <a:r>
              <a:rPr lang="en-US" sz="2200" b="1" dirty="0" smtClean="0">
                <a:solidFill>
                  <a:srgbClr val="17375E"/>
                </a:solidFill>
                <a:latin typeface="Verdana"/>
                <a:cs typeface="Verdana"/>
              </a:rPr>
              <a:t>questions</a:t>
            </a:r>
            <a:r>
              <a:rPr lang="en-US" sz="2200" dirty="0" smtClean="0">
                <a:solidFill>
                  <a:srgbClr val="17375E"/>
                </a:solidFill>
                <a:latin typeface="Verdana"/>
                <a:cs typeface="Verdana"/>
              </a:rPr>
              <a:t>.</a:t>
            </a:r>
          </a:p>
          <a:p>
            <a:pPr marL="693738" lvl="0" indent="-579438">
              <a:spcAft>
                <a:spcPts val="600"/>
              </a:spcAft>
              <a:buFont typeface="+mj-lt"/>
              <a:buAutoNum type="arabicPeriod"/>
            </a:pPr>
            <a:r>
              <a:rPr lang="en-US" sz="2200" dirty="0" smtClean="0">
                <a:solidFill>
                  <a:srgbClr val="1F497D"/>
                </a:solidFill>
                <a:latin typeface="Verdana"/>
                <a:cs typeface="Verdana"/>
              </a:rPr>
              <a:t>Build </a:t>
            </a:r>
            <a:r>
              <a:rPr lang="en-US" sz="2200" b="1" dirty="0" smtClean="0">
                <a:solidFill>
                  <a:srgbClr val="1F497D"/>
                </a:solidFill>
                <a:latin typeface="Verdana"/>
                <a:cs typeface="Verdana"/>
              </a:rPr>
              <a:t>procedural fluency </a:t>
            </a:r>
            <a:r>
              <a:rPr lang="en-US" sz="2200" dirty="0" smtClean="0">
                <a:solidFill>
                  <a:srgbClr val="1F497D"/>
                </a:solidFill>
                <a:latin typeface="Verdana"/>
                <a:cs typeface="Verdana"/>
              </a:rPr>
              <a:t>from conceptual understanding.</a:t>
            </a:r>
          </a:p>
          <a:p>
            <a:pPr marL="693738" lvl="0" indent="-579438">
              <a:spcAft>
                <a:spcPts val="600"/>
              </a:spcAft>
              <a:buFont typeface="+mj-lt"/>
              <a:buAutoNum type="arabicPeriod"/>
            </a:pPr>
            <a:r>
              <a:rPr lang="en-US" sz="2200" dirty="0" smtClean="0">
                <a:solidFill>
                  <a:srgbClr val="17375E"/>
                </a:solidFill>
                <a:latin typeface="Verdana"/>
                <a:cs typeface="Verdana"/>
              </a:rPr>
              <a:t>Support </a:t>
            </a:r>
            <a:r>
              <a:rPr lang="en-US" sz="2200" b="1" dirty="0" smtClean="0">
                <a:solidFill>
                  <a:srgbClr val="17375E"/>
                </a:solidFill>
                <a:latin typeface="Verdana"/>
                <a:cs typeface="Verdana"/>
              </a:rPr>
              <a:t>productive struggle</a:t>
            </a:r>
            <a:r>
              <a:rPr lang="en-US" sz="2200" dirty="0" smtClean="0">
                <a:solidFill>
                  <a:srgbClr val="17375E"/>
                </a:solidFill>
                <a:latin typeface="Verdana"/>
                <a:cs typeface="Verdana"/>
              </a:rPr>
              <a:t> in learning mathematics. </a:t>
            </a:r>
          </a:p>
          <a:p>
            <a:pPr marL="693738" lvl="0" indent="-579438">
              <a:spcAft>
                <a:spcPts val="600"/>
              </a:spcAft>
              <a:buFont typeface="+mj-lt"/>
              <a:buAutoNum type="arabicPeriod"/>
            </a:pPr>
            <a:r>
              <a:rPr lang="en-US" sz="2200" b="1" dirty="0" smtClean="0">
                <a:solidFill>
                  <a:srgbClr val="17375E"/>
                </a:solidFill>
                <a:latin typeface="Verdana"/>
                <a:cs typeface="Verdana"/>
              </a:rPr>
              <a:t>Elicit and use evidence </a:t>
            </a:r>
            <a:r>
              <a:rPr lang="en-US" sz="2200" dirty="0" smtClean="0">
                <a:solidFill>
                  <a:srgbClr val="17375E"/>
                </a:solidFill>
                <a:latin typeface="Verdana"/>
                <a:cs typeface="Verdana"/>
              </a:rPr>
              <a:t>of student thinking.</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51961962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82743"/>
            <a:ext cx="8386497" cy="1104900"/>
          </a:xfrm>
          <a:prstGeom prst="rect">
            <a:avLst/>
          </a:prstGeom>
        </p:spPr>
        <p:txBody>
          <a:bodyPr vert="horz" lIns="91440" tIns="45720" rIns="91440" bIns="45720" rtlCol="0" anchor="ctr">
            <a:noAutofit/>
          </a:bodyPr>
          <a:lstStyle/>
          <a:p>
            <a:pPr algn="ctr">
              <a:spcBef>
                <a:spcPct val="0"/>
              </a:spcBef>
              <a:defRPr/>
            </a:pPr>
            <a:r>
              <a:rPr lang="en-US" sz="2800" b="1" dirty="0">
                <a:solidFill>
                  <a:schemeClr val="tx2"/>
                </a:solidFill>
                <a:latin typeface="Verdana"/>
                <a:ea typeface="Verdana" pitchFamily="34" charset="0"/>
                <a:cs typeface="Verdana"/>
              </a:rPr>
              <a:t> Facilitate meaningful </a:t>
            </a:r>
            <a:r>
              <a:rPr lang="en-US" sz="2800" b="1" dirty="0" smtClean="0">
                <a:solidFill>
                  <a:schemeClr val="tx2"/>
                </a:solidFill>
                <a:latin typeface="Verdana"/>
                <a:ea typeface="Verdana" pitchFamily="34" charset="0"/>
                <a:cs typeface="Verdana"/>
              </a:rPr>
              <a:t>mathematical discourse</a:t>
            </a:r>
          </a:p>
        </p:txBody>
      </p:sp>
      <p:sp>
        <p:nvSpPr>
          <p:cNvPr id="6" name="Rectangle 3"/>
          <p:cNvSpPr txBox="1">
            <a:spLocks noChangeArrowheads="1"/>
          </p:cNvSpPr>
          <p:nvPr/>
        </p:nvSpPr>
        <p:spPr>
          <a:xfrm>
            <a:off x="1020618" y="1341962"/>
            <a:ext cx="7868425" cy="4565528"/>
          </a:xfrm>
          <a:prstGeom prst="rect">
            <a:avLst/>
          </a:prstGeom>
        </p:spPr>
        <p:txBody>
          <a:bodyPr vert="horz" lIns="91440" tIns="45720" rIns="91440" bIns="45720" rtlCol="0">
            <a:noAutofit/>
          </a:bodyPr>
          <a:lstStyle/>
          <a:p>
            <a:r>
              <a:rPr lang="en-US" sz="2000" dirty="0">
                <a:solidFill>
                  <a:srgbClr val="003366"/>
                </a:solidFill>
                <a:latin typeface="Verdana"/>
                <a:cs typeface="Verdana"/>
              </a:rPr>
              <a:t>Mathematical Discourse should:</a:t>
            </a:r>
          </a:p>
          <a:p>
            <a:pPr marL="236538" indent="-236538"/>
            <a:r>
              <a:rPr lang="en-US" sz="2000" dirty="0">
                <a:solidFill>
                  <a:srgbClr val="003366"/>
                </a:solidFill>
                <a:latin typeface="Verdana"/>
                <a:cs typeface="Verdana"/>
              </a:rPr>
              <a:t>• build on and honor </a:t>
            </a:r>
            <a:r>
              <a:rPr lang="en-US" sz="2000" dirty="0" smtClean="0">
                <a:solidFill>
                  <a:srgbClr val="003366"/>
                </a:solidFill>
                <a:latin typeface="Verdana"/>
                <a:cs typeface="Verdana"/>
              </a:rPr>
              <a:t>students’ </a:t>
            </a:r>
            <a:r>
              <a:rPr lang="en-US" sz="2000" dirty="0">
                <a:solidFill>
                  <a:srgbClr val="003366"/>
                </a:solidFill>
                <a:latin typeface="Verdana"/>
                <a:cs typeface="Verdana"/>
              </a:rPr>
              <a:t>thinking;</a:t>
            </a:r>
          </a:p>
          <a:p>
            <a:pPr marL="236538" indent="-236538"/>
            <a:r>
              <a:rPr lang="en-US" sz="2000" dirty="0">
                <a:solidFill>
                  <a:srgbClr val="003366"/>
                </a:solidFill>
                <a:latin typeface="Verdana"/>
                <a:cs typeface="Verdana"/>
              </a:rPr>
              <a:t>• provide students with the opportunity to </a:t>
            </a:r>
            <a:r>
              <a:rPr lang="en-US" sz="2000" dirty="0" smtClean="0">
                <a:solidFill>
                  <a:srgbClr val="003366"/>
                </a:solidFill>
                <a:latin typeface="Verdana"/>
                <a:cs typeface="Verdana"/>
              </a:rPr>
              <a:t>share ideas</a:t>
            </a:r>
            <a:r>
              <a:rPr lang="en-US" sz="2000" dirty="0">
                <a:solidFill>
                  <a:srgbClr val="003366"/>
                </a:solidFill>
                <a:latin typeface="Verdana"/>
                <a:cs typeface="Verdana"/>
              </a:rPr>
              <a:t>, clarify understandings, and </a:t>
            </a:r>
            <a:r>
              <a:rPr lang="en-US" sz="2000" dirty="0" smtClean="0">
                <a:solidFill>
                  <a:srgbClr val="003366"/>
                </a:solidFill>
                <a:latin typeface="Verdana"/>
                <a:cs typeface="Verdana"/>
              </a:rPr>
              <a:t>develop convincing </a:t>
            </a:r>
            <a:r>
              <a:rPr lang="en-US" sz="2000" dirty="0">
                <a:solidFill>
                  <a:srgbClr val="003366"/>
                </a:solidFill>
                <a:latin typeface="Verdana"/>
                <a:cs typeface="Verdana"/>
              </a:rPr>
              <a:t>arguments; and</a:t>
            </a:r>
          </a:p>
          <a:p>
            <a:pPr marL="236538" indent="-236538"/>
            <a:r>
              <a:rPr lang="en-US" sz="2000" dirty="0">
                <a:solidFill>
                  <a:srgbClr val="003366"/>
                </a:solidFill>
                <a:latin typeface="Verdana"/>
                <a:cs typeface="Verdana"/>
              </a:rPr>
              <a:t>• advance the mathematical learning of the </a:t>
            </a:r>
            <a:r>
              <a:rPr lang="en-US" sz="2000" dirty="0" smtClean="0">
                <a:solidFill>
                  <a:srgbClr val="003366"/>
                </a:solidFill>
                <a:latin typeface="Verdana"/>
                <a:cs typeface="Verdana"/>
              </a:rPr>
              <a:t>whole class.</a:t>
            </a:r>
          </a:p>
          <a:p>
            <a:pPr marL="236538" indent="-236538"/>
            <a:endParaRPr lang="en-US" sz="2000" dirty="0">
              <a:solidFill>
                <a:srgbClr val="003366"/>
              </a:solidFill>
              <a:latin typeface="Verdana"/>
              <a:cs typeface="Verdana"/>
            </a:endParaRPr>
          </a:p>
          <a:p>
            <a:pPr>
              <a:spcAft>
                <a:spcPts val="1200"/>
              </a:spcAft>
            </a:pPr>
            <a:r>
              <a:rPr lang="en-US" sz="2000" dirty="0" smtClean="0">
                <a:solidFill>
                  <a:srgbClr val="003366"/>
                </a:solidFill>
                <a:latin typeface="Verdana"/>
                <a:cs typeface="Verdana"/>
              </a:rPr>
              <a:t>“</a:t>
            </a:r>
            <a:r>
              <a:rPr lang="en-US" sz="2000" i="1" dirty="0" smtClean="0">
                <a:solidFill>
                  <a:srgbClr val="003366"/>
                </a:solidFill>
                <a:latin typeface="Verdana"/>
                <a:cs typeface="Verdana"/>
              </a:rPr>
              <a:t>Discussions </a:t>
            </a:r>
            <a:r>
              <a:rPr lang="en-US" sz="2000" i="1" dirty="0">
                <a:solidFill>
                  <a:srgbClr val="003366"/>
                </a:solidFill>
                <a:latin typeface="Verdana"/>
                <a:cs typeface="Verdana"/>
              </a:rPr>
              <a:t>that focus on cognitively challenging </a:t>
            </a:r>
            <a:r>
              <a:rPr lang="en-US" sz="2000" i="1" dirty="0" smtClean="0">
                <a:solidFill>
                  <a:srgbClr val="003366"/>
                </a:solidFill>
                <a:latin typeface="Verdana"/>
                <a:cs typeface="Verdana"/>
              </a:rPr>
              <a:t>mathematical tasks</a:t>
            </a:r>
            <a:r>
              <a:rPr lang="en-US" sz="2000" i="1" dirty="0">
                <a:solidFill>
                  <a:srgbClr val="003366"/>
                </a:solidFill>
                <a:latin typeface="Verdana"/>
                <a:cs typeface="Verdana"/>
              </a:rPr>
              <a:t>, namely those that promote thinking, reasoning, </a:t>
            </a:r>
            <a:r>
              <a:rPr lang="en-US" sz="2000" i="1" dirty="0" smtClean="0">
                <a:solidFill>
                  <a:srgbClr val="003366"/>
                </a:solidFill>
                <a:latin typeface="Verdana"/>
                <a:cs typeface="Verdana"/>
              </a:rPr>
              <a:t>and problem </a:t>
            </a:r>
            <a:r>
              <a:rPr lang="en-US" sz="2000" i="1" dirty="0">
                <a:solidFill>
                  <a:srgbClr val="003366"/>
                </a:solidFill>
                <a:latin typeface="Verdana"/>
                <a:cs typeface="Verdana"/>
              </a:rPr>
              <a:t>solving, are a primary mechanism for </a:t>
            </a:r>
            <a:r>
              <a:rPr lang="en-US" sz="2000" i="1" dirty="0" smtClean="0">
                <a:solidFill>
                  <a:srgbClr val="003366"/>
                </a:solidFill>
                <a:latin typeface="Verdana"/>
                <a:cs typeface="Verdana"/>
              </a:rPr>
              <a:t>promoting conceptual </a:t>
            </a:r>
            <a:r>
              <a:rPr lang="en-US" sz="2000" i="1" dirty="0">
                <a:solidFill>
                  <a:srgbClr val="003366"/>
                </a:solidFill>
                <a:latin typeface="Verdana"/>
                <a:cs typeface="Verdana"/>
              </a:rPr>
              <a:t>understanding of mathematics (</a:t>
            </a:r>
            <a:r>
              <a:rPr lang="en-US" sz="2000" i="1" dirty="0" err="1">
                <a:solidFill>
                  <a:srgbClr val="003366"/>
                </a:solidFill>
                <a:latin typeface="Verdana"/>
                <a:cs typeface="Verdana"/>
              </a:rPr>
              <a:t>Hatano</a:t>
            </a:r>
            <a:r>
              <a:rPr lang="en-US" sz="2000" i="1" dirty="0">
                <a:solidFill>
                  <a:srgbClr val="003366"/>
                </a:solidFill>
                <a:latin typeface="Verdana"/>
                <a:cs typeface="Verdana"/>
              </a:rPr>
              <a:t> &amp; Inagaki</a:t>
            </a:r>
            <a:r>
              <a:rPr lang="en-US" sz="2000" i="1" dirty="0" smtClean="0">
                <a:solidFill>
                  <a:srgbClr val="003366"/>
                </a:solidFill>
                <a:latin typeface="Verdana"/>
                <a:cs typeface="Verdana"/>
              </a:rPr>
              <a:t>, </a:t>
            </a:r>
            <a:r>
              <a:rPr lang="sk-SK" sz="2000" i="1" dirty="0" smtClean="0">
                <a:solidFill>
                  <a:srgbClr val="003366"/>
                </a:solidFill>
                <a:latin typeface="Verdana"/>
                <a:cs typeface="Verdana"/>
              </a:rPr>
              <a:t>1991</a:t>
            </a:r>
            <a:r>
              <a:rPr lang="sk-SK" sz="2000" i="1" dirty="0">
                <a:solidFill>
                  <a:srgbClr val="003366"/>
                </a:solidFill>
                <a:latin typeface="Verdana"/>
                <a:cs typeface="Verdana"/>
              </a:rPr>
              <a:t>; Michaels, O’Connor, &amp; Resnick, 2008)</a:t>
            </a:r>
            <a:r>
              <a:rPr lang="sk-SK" sz="2000" i="1" dirty="0" smtClean="0">
                <a:solidFill>
                  <a:srgbClr val="003366"/>
                </a:solidFill>
                <a:latin typeface="Verdana"/>
                <a:cs typeface="Verdana"/>
              </a:rPr>
              <a:t>.“</a:t>
            </a:r>
            <a:endParaRPr lang="sk-SK" sz="2000" dirty="0" smtClean="0">
              <a:solidFill>
                <a:srgbClr val="003366"/>
              </a:solidFill>
              <a:latin typeface="Verdana"/>
              <a:cs typeface="Verdana"/>
            </a:endParaRPr>
          </a:p>
          <a:p>
            <a:r>
              <a:rPr lang="sk-SK" sz="2000" dirty="0">
                <a:solidFill>
                  <a:srgbClr val="003366"/>
                </a:solidFill>
                <a:latin typeface="Verdana"/>
                <a:cs typeface="Verdana"/>
              </a:rPr>
              <a:t>	</a:t>
            </a:r>
            <a:r>
              <a:rPr lang="sk-SK" sz="2000" dirty="0" smtClean="0">
                <a:solidFill>
                  <a:srgbClr val="003366"/>
                </a:solidFill>
                <a:latin typeface="Verdana"/>
                <a:cs typeface="Verdana"/>
              </a:rPr>
              <a:t>			Smith</a:t>
            </a:r>
            <a:r>
              <a:rPr lang="sk-SK" sz="2000" dirty="0">
                <a:solidFill>
                  <a:srgbClr val="003366"/>
                </a:solidFill>
                <a:latin typeface="Verdana"/>
                <a:cs typeface="Verdana"/>
              </a:rPr>
              <a:t>, Hughes, Engle &amp; Stein, 2009, p. 549</a:t>
            </a:r>
            <a:endParaRPr lang="en-US" sz="2000"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Tree>
    <p:extLst>
      <p:ext uri="{BB962C8B-B14F-4D97-AF65-F5344CB8AC3E}">
        <p14:creationId xmlns:p14="http://schemas.microsoft.com/office/powerpoint/2010/main" val="11065812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368300"/>
            <a:ext cx="9144000" cy="6114085"/>
          </a:xfrm>
          <a:prstGeom prst="rect">
            <a:avLst/>
          </a:prstGeom>
        </p:spPr>
      </p:pic>
    </p:spTree>
    <p:extLst>
      <p:ext uri="{BB962C8B-B14F-4D97-AF65-F5344CB8AC3E}">
        <p14:creationId xmlns:p14="http://schemas.microsoft.com/office/powerpoint/2010/main" val="9425059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20648"/>
            <a:ext cx="8229600" cy="1143000"/>
          </a:xfrm>
        </p:spPr>
        <p:txBody>
          <a:bodyPr>
            <a:noAutofit/>
          </a:bodyPr>
          <a:lstStyle/>
          <a:p>
            <a:r>
              <a:rPr lang="en-US" sz="3200" b="1" dirty="0" smtClean="0">
                <a:solidFill>
                  <a:srgbClr val="003366"/>
                </a:solidFill>
                <a:latin typeface="Verdana"/>
                <a:cs typeface="Verdana"/>
              </a:rPr>
              <a:t>Lens for Watching Video Clip 1 </a:t>
            </a:r>
            <a:br>
              <a:rPr lang="en-US" sz="3200" b="1" dirty="0" smtClean="0">
                <a:solidFill>
                  <a:srgbClr val="003366"/>
                </a:solidFill>
                <a:latin typeface="Verdana"/>
                <a:cs typeface="Verdana"/>
              </a:rPr>
            </a:br>
            <a:r>
              <a:rPr lang="en-US" sz="3200" b="1" dirty="0" smtClean="0">
                <a:solidFill>
                  <a:srgbClr val="003366"/>
                </a:solidFill>
                <a:latin typeface="Verdana"/>
                <a:cs typeface="Verdana"/>
              </a:rPr>
              <a:t>Second Viewing</a:t>
            </a: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914400" y="1547018"/>
            <a:ext cx="8229600" cy="4525963"/>
          </a:xfrm>
        </p:spPr>
        <p:txBody>
          <a:bodyPr>
            <a:normAutofit/>
          </a:bodyPr>
          <a:lstStyle/>
          <a:p>
            <a:pPr marL="0" indent="0">
              <a:buNone/>
            </a:pPr>
            <a:r>
              <a:rPr lang="en-US" sz="2400" dirty="0">
                <a:solidFill>
                  <a:srgbClr val="003366"/>
                </a:solidFill>
                <a:latin typeface="Verdana"/>
                <a:cs typeface="Verdana"/>
              </a:rPr>
              <a:t>As you watch the </a:t>
            </a:r>
            <a:r>
              <a:rPr lang="en-US" sz="2400" dirty="0" smtClean="0">
                <a:solidFill>
                  <a:srgbClr val="003366"/>
                </a:solidFill>
                <a:latin typeface="Verdana"/>
                <a:cs typeface="Verdana"/>
              </a:rPr>
              <a:t>video this time, pay </a:t>
            </a:r>
            <a:r>
              <a:rPr lang="en-US" sz="2400" dirty="0">
                <a:solidFill>
                  <a:srgbClr val="003366"/>
                </a:solidFill>
                <a:latin typeface="Verdana"/>
                <a:cs typeface="Verdana"/>
              </a:rPr>
              <a:t>attention to the </a:t>
            </a:r>
            <a:r>
              <a:rPr lang="en-US" sz="2400" dirty="0" smtClean="0">
                <a:solidFill>
                  <a:srgbClr val="003366"/>
                </a:solidFill>
                <a:latin typeface="Verdana"/>
                <a:cs typeface="Verdana"/>
              </a:rPr>
              <a:t>ways in which the </a:t>
            </a:r>
            <a:r>
              <a:rPr lang="en-US" sz="2400" dirty="0">
                <a:solidFill>
                  <a:srgbClr val="003366"/>
                </a:solidFill>
                <a:latin typeface="Verdana"/>
                <a:cs typeface="Verdana"/>
              </a:rPr>
              <a:t>teacher </a:t>
            </a:r>
            <a:r>
              <a:rPr lang="en-US" sz="2400" dirty="0" smtClean="0">
                <a:solidFill>
                  <a:srgbClr val="003366"/>
                </a:solidFill>
                <a:latin typeface="Verdana"/>
                <a:cs typeface="Verdana"/>
              </a:rPr>
              <a:t>facilitates discourse. Specifically:</a:t>
            </a:r>
          </a:p>
          <a:p>
            <a:pPr marL="457200" indent="-457200">
              <a:spcBef>
                <a:spcPts val="600"/>
              </a:spcBef>
            </a:pPr>
            <a:r>
              <a:rPr lang="en-US" sz="2400" dirty="0" smtClean="0">
                <a:solidFill>
                  <a:srgbClr val="003366"/>
                </a:solidFill>
                <a:latin typeface="Verdana"/>
                <a:cs typeface="Verdana"/>
              </a:rPr>
              <a:t>How does the teacher support students </a:t>
            </a:r>
            <a:r>
              <a:rPr lang="en-US" sz="2400" dirty="0">
                <a:solidFill>
                  <a:srgbClr val="003366"/>
                </a:solidFill>
                <a:latin typeface="Verdana"/>
                <a:cs typeface="Verdana"/>
              </a:rPr>
              <a:t>to </a:t>
            </a:r>
            <a:r>
              <a:rPr lang="en-US" sz="2400" dirty="0" smtClean="0">
                <a:solidFill>
                  <a:srgbClr val="003366"/>
                </a:solidFill>
                <a:latin typeface="Verdana"/>
                <a:cs typeface="Verdana"/>
              </a:rPr>
              <a:t>share and defend their own ideas? </a:t>
            </a:r>
          </a:p>
          <a:p>
            <a:pPr marL="0" indent="0">
              <a:spcBef>
                <a:spcPts val="600"/>
              </a:spcBef>
              <a:buNone/>
            </a:pPr>
            <a:endParaRPr lang="en-US" sz="2400" dirty="0" smtClean="0">
              <a:solidFill>
                <a:srgbClr val="003366"/>
              </a:solidFill>
              <a:latin typeface="Verdana"/>
              <a:cs typeface="Verdana"/>
            </a:endParaRPr>
          </a:p>
          <a:p>
            <a:pPr marL="457200" indent="-457200">
              <a:spcBef>
                <a:spcPts val="600"/>
              </a:spcBef>
            </a:pPr>
            <a:r>
              <a:rPr lang="en-US" sz="2400" dirty="0" smtClean="0">
                <a:solidFill>
                  <a:srgbClr val="003366"/>
                </a:solidFill>
                <a:latin typeface="Verdana"/>
                <a:cs typeface="Verdana"/>
              </a:rPr>
              <a:t>How does the teacher provide </a:t>
            </a:r>
            <a:r>
              <a:rPr lang="en-US" sz="2400" dirty="0">
                <a:solidFill>
                  <a:srgbClr val="003366"/>
                </a:solidFill>
                <a:latin typeface="Verdana"/>
                <a:cs typeface="Verdana"/>
              </a:rPr>
              <a:t>students with the opportunity to </a:t>
            </a:r>
            <a:r>
              <a:rPr lang="en-US" sz="2400" dirty="0" smtClean="0">
                <a:solidFill>
                  <a:srgbClr val="003366"/>
                </a:solidFill>
                <a:latin typeface="Verdana"/>
                <a:cs typeface="Verdana"/>
              </a:rPr>
              <a:t>clarify understandings?</a:t>
            </a:r>
          </a:p>
          <a:p>
            <a:pPr marL="457200" indent="-457200">
              <a:spcBef>
                <a:spcPts val="600"/>
              </a:spcBef>
            </a:pPr>
            <a:endParaRPr lang="en-US" sz="2400" dirty="0" smtClean="0">
              <a:solidFill>
                <a:srgbClr val="003366"/>
              </a:solidFill>
              <a:latin typeface="Verdana"/>
              <a:cs typeface="Verdana"/>
            </a:endParaRPr>
          </a:p>
          <a:p>
            <a:pPr marL="457200" indent="-457200">
              <a:spcBef>
                <a:spcPts val="600"/>
              </a:spcBef>
            </a:pPr>
            <a:r>
              <a:rPr lang="en-US" sz="2400" dirty="0">
                <a:solidFill>
                  <a:srgbClr val="003366"/>
                </a:solidFill>
                <a:latin typeface="Verdana"/>
                <a:cs typeface="Verdana"/>
              </a:rPr>
              <a:t>How does the teacher provide students with the opportunity </a:t>
            </a:r>
            <a:r>
              <a:rPr lang="en-US" sz="2400" dirty="0" smtClean="0">
                <a:solidFill>
                  <a:srgbClr val="003366"/>
                </a:solidFill>
                <a:latin typeface="Verdana"/>
                <a:cs typeface="Verdana"/>
              </a:rPr>
              <a:t>to </a:t>
            </a:r>
            <a:r>
              <a:rPr lang="en-US" sz="2400" dirty="0">
                <a:solidFill>
                  <a:srgbClr val="003366"/>
                </a:solidFill>
                <a:latin typeface="Verdana"/>
                <a:cs typeface="Verdana"/>
              </a:rPr>
              <a:t>develop convincing </a:t>
            </a:r>
            <a:r>
              <a:rPr lang="en-US" sz="2400" dirty="0" smtClean="0">
                <a:solidFill>
                  <a:srgbClr val="003366"/>
                </a:solidFill>
                <a:latin typeface="Verdana"/>
                <a:cs typeface="Verdana"/>
              </a:rPr>
              <a:t>arguments?</a:t>
            </a:r>
          </a:p>
          <a:p>
            <a:pPr marL="457200" indent="-457200">
              <a:spcBef>
                <a:spcPts val="600"/>
              </a:spcBef>
              <a:buNone/>
            </a:pPr>
            <a:endParaRPr lang="en-US" sz="2400" dirty="0" smtClean="0">
              <a:solidFill>
                <a:srgbClr val="003366"/>
              </a:solidFill>
              <a:latin typeface="Verdana"/>
              <a:cs typeface="Verdana"/>
            </a:endParaRPr>
          </a:p>
          <a:p>
            <a:pPr marL="457200" indent="-457200">
              <a:spcBef>
                <a:spcPts val="600"/>
              </a:spcBef>
            </a:pPr>
            <a:endParaRPr lang="en-US" sz="2400" b="1" i="1" dirty="0" smtClean="0">
              <a:solidFill>
                <a:srgbClr val="003366"/>
              </a:solidFill>
              <a:latin typeface="Verdana"/>
              <a:ea typeface="ＭＳ Ｐゴシック" charset="0"/>
              <a:cs typeface="Verdana"/>
            </a:endParaRPr>
          </a:p>
          <a:p>
            <a:pPr marL="457200" indent="-457200">
              <a:spcBef>
                <a:spcPts val="600"/>
              </a:spcBef>
            </a:pPr>
            <a:endParaRPr lang="en-US" sz="2400" b="1" i="1" dirty="0" smtClean="0">
              <a:solidFill>
                <a:srgbClr val="003366"/>
              </a:solidFill>
              <a:latin typeface="Verdana"/>
              <a:ea typeface="ＭＳ Ｐゴシック" charset="0"/>
              <a:cs typeface="Verdana"/>
            </a:endParaRPr>
          </a:p>
          <a:p>
            <a:pPr marL="457200" indent="-457200">
              <a:spcBef>
                <a:spcPts val="600"/>
              </a:spcBef>
            </a:pPr>
            <a:endParaRPr lang="en-US" sz="2400" b="1" i="1" dirty="0">
              <a:solidFill>
                <a:srgbClr val="003366"/>
              </a:solidFill>
              <a:latin typeface="Verdana"/>
              <a:ea typeface="ＭＳ Ｐゴシック" charset="0"/>
              <a:cs typeface="Verdana"/>
            </a:endParaRPr>
          </a:p>
        </p:txBody>
      </p:sp>
    </p:spTree>
    <p:extLst>
      <p:ext uri="{BB962C8B-B14F-4D97-AF65-F5344CB8AC3E}">
        <p14:creationId xmlns:p14="http://schemas.microsoft.com/office/powerpoint/2010/main" val="39641724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20648"/>
            <a:ext cx="8229600" cy="1143000"/>
          </a:xfrm>
        </p:spPr>
        <p:txBody>
          <a:bodyPr>
            <a:noAutofit/>
          </a:bodyPr>
          <a:lstStyle/>
          <a:p>
            <a:r>
              <a:rPr lang="en-US" sz="3200" b="1" dirty="0" smtClean="0">
                <a:solidFill>
                  <a:srgbClr val="003366"/>
                </a:solidFill>
                <a:latin typeface="Verdana"/>
                <a:cs typeface="Verdana"/>
              </a:rPr>
              <a:t>Additional Analysis of Video Clip 1 </a:t>
            </a: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914400" y="1547018"/>
            <a:ext cx="8229600" cy="4525963"/>
          </a:xfrm>
        </p:spPr>
        <p:txBody>
          <a:bodyPr>
            <a:normAutofit/>
          </a:bodyPr>
          <a:lstStyle/>
          <a:p>
            <a:pPr marL="0" indent="0">
              <a:buNone/>
            </a:pPr>
            <a:r>
              <a:rPr lang="en-US" sz="2400" dirty="0">
                <a:solidFill>
                  <a:srgbClr val="003366"/>
                </a:solidFill>
                <a:latin typeface="Verdana"/>
                <a:cs typeface="Verdana"/>
              </a:rPr>
              <a:t>C</a:t>
            </a:r>
            <a:r>
              <a:rPr lang="en-US" sz="2400" dirty="0" smtClean="0">
                <a:solidFill>
                  <a:srgbClr val="003366"/>
                </a:solidFill>
                <a:latin typeface="Verdana"/>
                <a:cs typeface="Verdana"/>
              </a:rPr>
              <a:t>onsider:</a:t>
            </a:r>
          </a:p>
          <a:p>
            <a:pPr marL="0" indent="0">
              <a:buNone/>
            </a:pPr>
            <a:endParaRPr lang="en-US" sz="2400" dirty="0">
              <a:solidFill>
                <a:srgbClr val="003366"/>
              </a:solidFill>
              <a:latin typeface="Verdana"/>
              <a:cs typeface="Verdana"/>
            </a:endParaRPr>
          </a:p>
          <a:p>
            <a:r>
              <a:rPr lang="en-US" sz="2400" dirty="0" smtClean="0">
                <a:solidFill>
                  <a:srgbClr val="003366"/>
                </a:solidFill>
                <a:latin typeface="Verdana"/>
                <a:cs typeface="Verdana"/>
              </a:rPr>
              <a:t>What did the teacher appear to know and have planned before the lesson in order to engage students in meaningful mathematical discourse?</a:t>
            </a:r>
          </a:p>
          <a:p>
            <a:pPr marL="0" indent="0">
              <a:buNone/>
            </a:pPr>
            <a:endParaRPr lang="en-US" sz="2400" dirty="0" smtClean="0">
              <a:solidFill>
                <a:srgbClr val="003366"/>
              </a:solidFill>
              <a:latin typeface="Verdana"/>
              <a:cs typeface="Verdana"/>
            </a:endParaRPr>
          </a:p>
          <a:p>
            <a:r>
              <a:rPr lang="en-US" sz="2400" dirty="0" smtClean="0">
                <a:solidFill>
                  <a:srgbClr val="003366"/>
                </a:solidFill>
                <a:latin typeface="Verdana"/>
                <a:cs typeface="Verdana"/>
              </a:rPr>
              <a:t>How did the teacher purposefully introduce, elicit, and make use of common student misconceptions?  </a:t>
            </a:r>
          </a:p>
          <a:p>
            <a:pPr marL="457200" indent="-457200">
              <a:spcBef>
                <a:spcPts val="600"/>
              </a:spcBef>
              <a:buNone/>
            </a:pPr>
            <a:endParaRPr lang="en-US" sz="2400" dirty="0" smtClean="0">
              <a:solidFill>
                <a:srgbClr val="003366"/>
              </a:solidFill>
              <a:latin typeface="Verdana"/>
              <a:cs typeface="Verdana"/>
            </a:endParaRPr>
          </a:p>
          <a:p>
            <a:pPr marL="457200" indent="-457200">
              <a:spcBef>
                <a:spcPts val="600"/>
              </a:spcBef>
            </a:pPr>
            <a:endParaRPr lang="en-US" sz="2400" b="1" i="1" dirty="0" smtClean="0">
              <a:solidFill>
                <a:srgbClr val="003366"/>
              </a:solidFill>
              <a:latin typeface="Verdana"/>
              <a:ea typeface="ＭＳ Ｐゴシック" charset="0"/>
              <a:cs typeface="Verdana"/>
            </a:endParaRPr>
          </a:p>
          <a:p>
            <a:pPr marL="457200" indent="-457200">
              <a:spcBef>
                <a:spcPts val="600"/>
              </a:spcBef>
            </a:pPr>
            <a:endParaRPr lang="en-US" sz="2400" b="1" i="1" dirty="0" smtClean="0">
              <a:solidFill>
                <a:srgbClr val="003366"/>
              </a:solidFill>
              <a:latin typeface="Verdana"/>
              <a:ea typeface="ＭＳ Ｐゴシック" charset="0"/>
              <a:cs typeface="Verdana"/>
            </a:endParaRPr>
          </a:p>
          <a:p>
            <a:pPr marL="457200" indent="-457200">
              <a:spcBef>
                <a:spcPts val="600"/>
              </a:spcBef>
            </a:pPr>
            <a:endParaRPr lang="en-US" sz="2400" b="1" i="1" dirty="0">
              <a:solidFill>
                <a:srgbClr val="003366"/>
              </a:solidFill>
              <a:latin typeface="Verdana"/>
              <a:ea typeface="ＭＳ Ｐゴシック" charset="0"/>
              <a:cs typeface="Verdana"/>
            </a:endParaRPr>
          </a:p>
        </p:txBody>
      </p:sp>
    </p:spTree>
    <p:extLst>
      <p:ext uri="{BB962C8B-B14F-4D97-AF65-F5344CB8AC3E}">
        <p14:creationId xmlns:p14="http://schemas.microsoft.com/office/powerpoint/2010/main" val="41991702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20648"/>
            <a:ext cx="8229600" cy="1143000"/>
          </a:xfrm>
        </p:spPr>
        <p:txBody>
          <a:bodyPr>
            <a:noAutofit/>
          </a:bodyPr>
          <a:lstStyle/>
          <a:p>
            <a:r>
              <a:rPr lang="en-US" sz="3200" b="1" dirty="0" smtClean="0">
                <a:solidFill>
                  <a:schemeClr val="tx2"/>
                </a:solidFill>
                <a:latin typeface="Verdana"/>
                <a:cs typeface="Verdana"/>
              </a:rPr>
              <a:t>Planning with </a:t>
            </a:r>
            <a:r>
              <a:rPr lang="en-US" sz="3200" b="1" dirty="0">
                <a:solidFill>
                  <a:schemeClr val="tx2"/>
                </a:solidFill>
                <a:latin typeface="Verdana"/>
                <a:cs typeface="Verdana"/>
              </a:rPr>
              <a:t>the Student in Mind</a:t>
            </a:r>
            <a:br>
              <a:rPr lang="en-US" sz="3200" b="1" dirty="0">
                <a:solidFill>
                  <a:schemeClr val="tx2"/>
                </a:solidFill>
                <a:latin typeface="Verdana"/>
                <a:cs typeface="Verdana"/>
              </a:rPr>
            </a:br>
            <a:endParaRPr lang="en-US" sz="3200" b="1" dirty="0">
              <a:solidFill>
                <a:schemeClr val="tx2"/>
              </a:solidFill>
              <a:latin typeface="Verdana"/>
              <a:cs typeface="Verdana"/>
            </a:endParaRPr>
          </a:p>
        </p:txBody>
      </p:sp>
      <p:sp>
        <p:nvSpPr>
          <p:cNvPr id="8" name="Content Placeholder 7"/>
          <p:cNvSpPr>
            <a:spLocks noGrp="1"/>
          </p:cNvSpPr>
          <p:nvPr>
            <p:ph idx="1"/>
          </p:nvPr>
        </p:nvSpPr>
        <p:spPr>
          <a:xfrm>
            <a:off x="914400" y="1547018"/>
            <a:ext cx="8229600" cy="4525963"/>
          </a:xfrm>
        </p:spPr>
        <p:txBody>
          <a:bodyPr>
            <a:normAutofit/>
          </a:bodyPr>
          <a:lstStyle/>
          <a:p>
            <a:r>
              <a:rPr lang="en-US" sz="2400" dirty="0" smtClean="0">
                <a:solidFill>
                  <a:srgbClr val="003366"/>
                </a:solidFill>
                <a:latin typeface="Verdana"/>
                <a:cs typeface="Verdana"/>
              </a:rPr>
              <a:t>Anticipate </a:t>
            </a:r>
            <a:r>
              <a:rPr lang="en-US" sz="2400" dirty="0">
                <a:solidFill>
                  <a:srgbClr val="003366"/>
                </a:solidFill>
                <a:latin typeface="Verdana"/>
                <a:cs typeface="Verdana"/>
              </a:rPr>
              <a:t>solutions, thoughts, and responses </a:t>
            </a:r>
            <a:r>
              <a:rPr lang="en-US" sz="2400" dirty="0" smtClean="0">
                <a:solidFill>
                  <a:srgbClr val="003366"/>
                </a:solidFill>
                <a:latin typeface="Verdana"/>
                <a:cs typeface="Verdana"/>
              </a:rPr>
              <a:t>that students </a:t>
            </a:r>
            <a:r>
              <a:rPr lang="en-US" sz="2400" dirty="0">
                <a:solidFill>
                  <a:srgbClr val="003366"/>
                </a:solidFill>
                <a:latin typeface="Verdana"/>
                <a:cs typeface="Verdana"/>
              </a:rPr>
              <a:t>might develop as they struggle with </a:t>
            </a:r>
            <a:r>
              <a:rPr lang="en-US" sz="2400" dirty="0" smtClean="0">
                <a:solidFill>
                  <a:srgbClr val="003366"/>
                </a:solidFill>
                <a:latin typeface="Verdana"/>
                <a:cs typeface="Verdana"/>
              </a:rPr>
              <a:t>the problem</a:t>
            </a:r>
            <a:endParaRPr lang="en-US" sz="2400" dirty="0">
              <a:solidFill>
                <a:srgbClr val="003366"/>
              </a:solidFill>
              <a:latin typeface="Verdana"/>
              <a:cs typeface="Verdana"/>
            </a:endParaRPr>
          </a:p>
          <a:p>
            <a:r>
              <a:rPr lang="en-US" sz="2400" dirty="0" smtClean="0">
                <a:solidFill>
                  <a:srgbClr val="003366"/>
                </a:solidFill>
                <a:latin typeface="Verdana"/>
                <a:cs typeface="Verdana"/>
              </a:rPr>
              <a:t>Generate </a:t>
            </a:r>
            <a:r>
              <a:rPr lang="en-US" sz="2400" dirty="0">
                <a:solidFill>
                  <a:srgbClr val="003366"/>
                </a:solidFill>
                <a:latin typeface="Verdana"/>
                <a:cs typeface="Verdana"/>
              </a:rPr>
              <a:t>questions that could be asked to </a:t>
            </a:r>
            <a:r>
              <a:rPr lang="en-US" sz="2400" dirty="0" smtClean="0">
                <a:solidFill>
                  <a:srgbClr val="003366"/>
                </a:solidFill>
                <a:latin typeface="Verdana"/>
                <a:cs typeface="Verdana"/>
              </a:rPr>
              <a:t>promote student </a:t>
            </a:r>
            <a:r>
              <a:rPr lang="en-US" sz="2400" dirty="0">
                <a:solidFill>
                  <a:srgbClr val="003366"/>
                </a:solidFill>
                <a:latin typeface="Verdana"/>
                <a:cs typeface="Verdana"/>
              </a:rPr>
              <a:t>thinking during the lesson, and consider </a:t>
            </a:r>
            <a:r>
              <a:rPr lang="en-US" sz="2400" dirty="0" smtClean="0">
                <a:solidFill>
                  <a:srgbClr val="003366"/>
                </a:solidFill>
                <a:latin typeface="Verdana"/>
                <a:cs typeface="Verdana"/>
              </a:rPr>
              <a:t>the kinds </a:t>
            </a:r>
            <a:r>
              <a:rPr lang="en-US" sz="2400" dirty="0">
                <a:solidFill>
                  <a:srgbClr val="003366"/>
                </a:solidFill>
                <a:latin typeface="Verdana"/>
                <a:cs typeface="Verdana"/>
              </a:rPr>
              <a:t>of guidance that could be given to </a:t>
            </a:r>
            <a:r>
              <a:rPr lang="en-US" sz="2400" dirty="0" smtClean="0">
                <a:solidFill>
                  <a:srgbClr val="003366"/>
                </a:solidFill>
                <a:latin typeface="Verdana"/>
                <a:cs typeface="Verdana"/>
              </a:rPr>
              <a:t>students who exhibit misconceptions</a:t>
            </a:r>
          </a:p>
          <a:p>
            <a:r>
              <a:rPr lang="en-US" sz="2400" dirty="0" smtClean="0">
                <a:solidFill>
                  <a:srgbClr val="003366"/>
                </a:solidFill>
                <a:latin typeface="Verdana"/>
                <a:cs typeface="Verdana"/>
              </a:rPr>
              <a:t>Determine </a:t>
            </a:r>
            <a:r>
              <a:rPr lang="en-US" sz="2400" dirty="0">
                <a:solidFill>
                  <a:srgbClr val="003366"/>
                </a:solidFill>
                <a:latin typeface="Verdana"/>
                <a:cs typeface="Verdana"/>
              </a:rPr>
              <a:t>how to end the lesson so as to </a:t>
            </a:r>
            <a:r>
              <a:rPr lang="en-US" sz="2400" dirty="0" smtClean="0">
                <a:solidFill>
                  <a:srgbClr val="003366"/>
                </a:solidFill>
                <a:latin typeface="Verdana"/>
                <a:cs typeface="Verdana"/>
              </a:rPr>
              <a:t>advance students</a:t>
            </a:r>
            <a:r>
              <a:rPr lang="en-US" sz="2400" dirty="0">
                <a:solidFill>
                  <a:srgbClr val="003366"/>
                </a:solidFill>
                <a:latin typeface="Verdana"/>
                <a:cs typeface="Verdana"/>
              </a:rPr>
              <a:t>’ understanding</a:t>
            </a:r>
            <a:endParaRPr lang="en-US" sz="2400" dirty="0" smtClean="0">
              <a:solidFill>
                <a:srgbClr val="003366"/>
              </a:solidFill>
              <a:latin typeface="Verdana"/>
              <a:cs typeface="Verdana"/>
            </a:endParaRPr>
          </a:p>
          <a:p>
            <a:pPr marL="457200" indent="-457200">
              <a:spcBef>
                <a:spcPts val="600"/>
              </a:spcBef>
              <a:buNone/>
            </a:pPr>
            <a:r>
              <a:rPr lang="en-US" sz="2400" dirty="0">
                <a:solidFill>
                  <a:srgbClr val="003366"/>
                </a:solidFill>
                <a:latin typeface="Verdana"/>
                <a:cs typeface="Verdana"/>
              </a:rPr>
              <a:t>	</a:t>
            </a:r>
            <a:r>
              <a:rPr lang="en-US" sz="2400" dirty="0" smtClean="0">
                <a:solidFill>
                  <a:srgbClr val="003366"/>
                </a:solidFill>
                <a:latin typeface="Verdana"/>
                <a:cs typeface="Verdana"/>
              </a:rPr>
              <a:t>									Smith </a:t>
            </a:r>
            <a:r>
              <a:rPr lang="en-US" sz="2400" dirty="0">
                <a:solidFill>
                  <a:srgbClr val="003366"/>
                </a:solidFill>
                <a:latin typeface="Verdana"/>
                <a:cs typeface="Verdana"/>
              </a:rPr>
              <a:t>&amp; Stein, 2011</a:t>
            </a:r>
            <a:endParaRPr lang="en-US" sz="2400" dirty="0" smtClean="0">
              <a:solidFill>
                <a:srgbClr val="003366"/>
              </a:solidFill>
              <a:latin typeface="Verdana"/>
              <a:cs typeface="Verdana"/>
            </a:endParaRPr>
          </a:p>
          <a:p>
            <a:pPr marL="0" indent="0">
              <a:spcBef>
                <a:spcPts val="600"/>
              </a:spcBef>
              <a:buNone/>
            </a:pPr>
            <a:endParaRPr lang="en-US" sz="2400" b="1" i="1" dirty="0" smtClean="0">
              <a:solidFill>
                <a:srgbClr val="003366"/>
              </a:solidFill>
              <a:latin typeface="Verdana"/>
              <a:ea typeface="ＭＳ Ｐゴシック" charset="0"/>
              <a:cs typeface="Verdana"/>
            </a:endParaRPr>
          </a:p>
          <a:p>
            <a:pPr marL="457200" indent="-457200">
              <a:spcBef>
                <a:spcPts val="600"/>
              </a:spcBef>
            </a:pPr>
            <a:endParaRPr lang="en-US" sz="2400" b="1" i="1" dirty="0" smtClean="0">
              <a:solidFill>
                <a:srgbClr val="003366"/>
              </a:solidFill>
              <a:latin typeface="Verdana"/>
              <a:ea typeface="ＭＳ Ｐゴシック" charset="0"/>
              <a:cs typeface="Verdana"/>
            </a:endParaRPr>
          </a:p>
          <a:p>
            <a:pPr marL="457200" indent="-457200">
              <a:spcBef>
                <a:spcPts val="600"/>
              </a:spcBef>
            </a:pPr>
            <a:endParaRPr lang="en-US" sz="2400" b="1" i="1" dirty="0">
              <a:solidFill>
                <a:srgbClr val="003366"/>
              </a:solidFill>
              <a:latin typeface="Verdana"/>
              <a:ea typeface="ＭＳ Ｐゴシック" charset="0"/>
              <a:cs typeface="Verdana"/>
            </a:endParaRPr>
          </a:p>
        </p:txBody>
      </p:sp>
    </p:spTree>
    <p:extLst>
      <p:ext uri="{BB962C8B-B14F-4D97-AF65-F5344CB8AC3E}">
        <p14:creationId xmlns:p14="http://schemas.microsoft.com/office/powerpoint/2010/main" val="35554334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20648"/>
            <a:ext cx="8229600" cy="1143000"/>
          </a:xfrm>
        </p:spPr>
        <p:txBody>
          <a:bodyPr>
            <a:noAutofit/>
          </a:bodyPr>
          <a:lstStyle/>
          <a:p>
            <a:r>
              <a:rPr lang="en-US" sz="2800" b="1" dirty="0" smtClean="0">
                <a:solidFill>
                  <a:srgbClr val="003366"/>
                </a:solidFill>
                <a:latin typeface="Verdana"/>
                <a:cs typeface="Verdana"/>
              </a:rPr>
              <a:t>Orchestrating Mathematical </a:t>
            </a:r>
            <a:r>
              <a:rPr lang="en-US" sz="2800" b="1" dirty="0">
                <a:solidFill>
                  <a:srgbClr val="003366"/>
                </a:solidFill>
                <a:latin typeface="Verdana"/>
                <a:cs typeface="Verdana"/>
              </a:rPr>
              <a:t>D</a:t>
            </a:r>
            <a:r>
              <a:rPr lang="en-US" sz="2800" b="1" dirty="0" smtClean="0">
                <a:solidFill>
                  <a:srgbClr val="003366"/>
                </a:solidFill>
                <a:latin typeface="Verdana"/>
                <a:cs typeface="Verdana"/>
              </a:rPr>
              <a:t>iscourse: The Five Practices</a:t>
            </a:r>
            <a:endParaRPr lang="en-US" sz="2800" b="1" dirty="0">
              <a:solidFill>
                <a:srgbClr val="003366"/>
              </a:solidFill>
              <a:latin typeface="Verdana"/>
              <a:cs typeface="Verdana"/>
            </a:endParaRPr>
          </a:p>
        </p:txBody>
      </p:sp>
      <p:sp>
        <p:nvSpPr>
          <p:cNvPr id="8" name="Content Placeholder 7"/>
          <p:cNvSpPr>
            <a:spLocks noGrp="1"/>
          </p:cNvSpPr>
          <p:nvPr>
            <p:ph idx="1"/>
          </p:nvPr>
        </p:nvSpPr>
        <p:spPr>
          <a:xfrm>
            <a:off x="914400" y="1547018"/>
            <a:ext cx="8229600" cy="4525963"/>
          </a:xfrm>
        </p:spPr>
        <p:txBody>
          <a:bodyPr>
            <a:normAutofit/>
          </a:bodyPr>
          <a:lstStyle/>
          <a:p>
            <a:r>
              <a:rPr lang="en-US" sz="2600" dirty="0" smtClean="0">
                <a:solidFill>
                  <a:srgbClr val="003366"/>
                </a:solidFill>
                <a:latin typeface="Verdana"/>
                <a:cs typeface="Verdana"/>
              </a:rPr>
              <a:t>Anticipating </a:t>
            </a:r>
            <a:r>
              <a:rPr lang="en-US" sz="2600" dirty="0">
                <a:solidFill>
                  <a:srgbClr val="003366"/>
                </a:solidFill>
                <a:latin typeface="Verdana"/>
                <a:cs typeface="Verdana"/>
              </a:rPr>
              <a:t>likely student </a:t>
            </a:r>
            <a:r>
              <a:rPr lang="en-US" sz="2600" dirty="0" smtClean="0">
                <a:solidFill>
                  <a:srgbClr val="003366"/>
                </a:solidFill>
                <a:latin typeface="Verdana"/>
                <a:cs typeface="Verdana"/>
              </a:rPr>
              <a:t>responses</a:t>
            </a:r>
          </a:p>
          <a:p>
            <a:r>
              <a:rPr lang="en-US" sz="2600" dirty="0" smtClean="0">
                <a:solidFill>
                  <a:srgbClr val="003366"/>
                </a:solidFill>
                <a:latin typeface="Verdana"/>
                <a:cs typeface="Verdana"/>
              </a:rPr>
              <a:t>Monitoring </a:t>
            </a:r>
            <a:r>
              <a:rPr lang="en-US" sz="2600" dirty="0">
                <a:solidFill>
                  <a:srgbClr val="003366"/>
                </a:solidFill>
                <a:latin typeface="Verdana"/>
                <a:cs typeface="Verdana"/>
              </a:rPr>
              <a:t>students’ actual </a:t>
            </a:r>
            <a:r>
              <a:rPr lang="en-US" sz="2600" dirty="0" smtClean="0">
                <a:solidFill>
                  <a:srgbClr val="003366"/>
                </a:solidFill>
                <a:latin typeface="Verdana"/>
                <a:cs typeface="Verdana"/>
              </a:rPr>
              <a:t>responses</a:t>
            </a:r>
          </a:p>
          <a:p>
            <a:r>
              <a:rPr lang="en-US" sz="2600" dirty="0" smtClean="0">
                <a:solidFill>
                  <a:srgbClr val="003366"/>
                </a:solidFill>
                <a:latin typeface="Verdana"/>
                <a:cs typeface="Verdana"/>
              </a:rPr>
              <a:t>Selecting </a:t>
            </a:r>
            <a:r>
              <a:rPr lang="en-US" sz="2600" dirty="0">
                <a:solidFill>
                  <a:srgbClr val="003366"/>
                </a:solidFill>
                <a:latin typeface="Verdana"/>
                <a:cs typeface="Verdana"/>
              </a:rPr>
              <a:t>particular students to present </a:t>
            </a:r>
            <a:r>
              <a:rPr lang="en-US" sz="2600" dirty="0" smtClean="0">
                <a:solidFill>
                  <a:srgbClr val="003366"/>
                </a:solidFill>
                <a:latin typeface="Verdana"/>
                <a:cs typeface="Verdana"/>
              </a:rPr>
              <a:t>their mathematical </a:t>
            </a:r>
            <a:r>
              <a:rPr lang="en-US" sz="2600" dirty="0">
                <a:solidFill>
                  <a:srgbClr val="003366"/>
                </a:solidFill>
                <a:latin typeface="Verdana"/>
                <a:cs typeface="Verdana"/>
              </a:rPr>
              <a:t>work during the whole </a:t>
            </a:r>
            <a:r>
              <a:rPr lang="en-US" sz="2600" dirty="0" smtClean="0">
                <a:solidFill>
                  <a:srgbClr val="003366"/>
                </a:solidFill>
                <a:latin typeface="Verdana"/>
                <a:cs typeface="Verdana"/>
              </a:rPr>
              <a:t>class discussion</a:t>
            </a:r>
            <a:endParaRPr lang="en-US" sz="2600" dirty="0">
              <a:solidFill>
                <a:srgbClr val="003366"/>
              </a:solidFill>
              <a:latin typeface="Verdana"/>
              <a:cs typeface="Verdana"/>
            </a:endParaRPr>
          </a:p>
          <a:p>
            <a:r>
              <a:rPr lang="en-US" sz="2600" dirty="0" smtClean="0">
                <a:solidFill>
                  <a:srgbClr val="003366"/>
                </a:solidFill>
                <a:latin typeface="Verdana"/>
                <a:cs typeface="Verdana"/>
              </a:rPr>
              <a:t>Sequencing </a:t>
            </a:r>
            <a:r>
              <a:rPr lang="en-US" sz="2600" dirty="0">
                <a:solidFill>
                  <a:srgbClr val="003366"/>
                </a:solidFill>
                <a:latin typeface="Verdana"/>
                <a:cs typeface="Verdana"/>
              </a:rPr>
              <a:t>the student responses</a:t>
            </a:r>
          </a:p>
          <a:p>
            <a:r>
              <a:rPr lang="en-US" sz="2600" dirty="0" smtClean="0">
                <a:solidFill>
                  <a:srgbClr val="003366"/>
                </a:solidFill>
                <a:latin typeface="Verdana"/>
                <a:cs typeface="Verdana"/>
              </a:rPr>
              <a:t>Connecting </a:t>
            </a:r>
            <a:r>
              <a:rPr lang="en-US" sz="2600" dirty="0">
                <a:solidFill>
                  <a:srgbClr val="003366"/>
                </a:solidFill>
                <a:latin typeface="Verdana"/>
                <a:cs typeface="Verdana"/>
              </a:rPr>
              <a:t>different students’ responses—</a:t>
            </a:r>
            <a:r>
              <a:rPr lang="en-US" sz="2600" dirty="0" smtClean="0">
                <a:solidFill>
                  <a:srgbClr val="003366"/>
                </a:solidFill>
                <a:latin typeface="Verdana"/>
                <a:cs typeface="Verdana"/>
              </a:rPr>
              <a:t>to each </a:t>
            </a:r>
            <a:r>
              <a:rPr lang="en-US" sz="2600" dirty="0">
                <a:solidFill>
                  <a:srgbClr val="003366"/>
                </a:solidFill>
                <a:latin typeface="Verdana"/>
                <a:cs typeface="Verdana"/>
              </a:rPr>
              <a:t>other and to key mathematical ideas.</a:t>
            </a:r>
            <a:endParaRPr lang="en-US" sz="2600" dirty="0" smtClean="0">
              <a:solidFill>
                <a:srgbClr val="003366"/>
              </a:solidFill>
              <a:latin typeface="Verdana"/>
              <a:cs typeface="Verdana"/>
            </a:endParaRPr>
          </a:p>
          <a:p>
            <a:pPr marL="457200" indent="-457200">
              <a:spcBef>
                <a:spcPts val="600"/>
              </a:spcBef>
              <a:buNone/>
            </a:pPr>
            <a:endParaRPr lang="en-US" sz="2600" dirty="0" smtClean="0">
              <a:solidFill>
                <a:srgbClr val="003366"/>
              </a:solidFill>
              <a:latin typeface="Verdana"/>
              <a:cs typeface="Verdana"/>
            </a:endParaRPr>
          </a:p>
          <a:p>
            <a:pPr marL="457200" indent="-457200">
              <a:spcBef>
                <a:spcPts val="600"/>
              </a:spcBef>
              <a:buNone/>
            </a:pPr>
            <a:r>
              <a:rPr lang="en-US" sz="2600" dirty="0">
                <a:solidFill>
                  <a:srgbClr val="003366"/>
                </a:solidFill>
                <a:latin typeface="Verdana"/>
                <a:cs typeface="Verdana"/>
              </a:rPr>
              <a:t>	</a:t>
            </a:r>
            <a:r>
              <a:rPr lang="en-US" sz="2600" dirty="0" smtClean="0">
                <a:solidFill>
                  <a:srgbClr val="003366"/>
                </a:solidFill>
                <a:latin typeface="Verdana"/>
                <a:cs typeface="Verdana"/>
              </a:rPr>
              <a:t>									Smith </a:t>
            </a:r>
            <a:r>
              <a:rPr lang="en-US" sz="2600" dirty="0">
                <a:solidFill>
                  <a:srgbClr val="003366"/>
                </a:solidFill>
                <a:latin typeface="Verdana"/>
                <a:cs typeface="Verdana"/>
              </a:rPr>
              <a:t>&amp; Stein, 2011</a:t>
            </a:r>
            <a:endParaRPr lang="en-US" sz="2600" dirty="0" smtClean="0">
              <a:solidFill>
                <a:srgbClr val="003366"/>
              </a:solidFill>
              <a:latin typeface="Verdana"/>
              <a:cs typeface="Verdana"/>
            </a:endParaRPr>
          </a:p>
          <a:p>
            <a:pPr marL="0" indent="0">
              <a:spcBef>
                <a:spcPts val="600"/>
              </a:spcBef>
              <a:buNone/>
            </a:pPr>
            <a:endParaRPr lang="en-US" sz="2400" b="1" i="1" dirty="0" smtClean="0">
              <a:solidFill>
                <a:srgbClr val="003366"/>
              </a:solidFill>
              <a:latin typeface="Verdana"/>
              <a:ea typeface="ＭＳ Ｐゴシック" charset="0"/>
              <a:cs typeface="Verdana"/>
            </a:endParaRPr>
          </a:p>
          <a:p>
            <a:pPr marL="457200" indent="-457200">
              <a:spcBef>
                <a:spcPts val="600"/>
              </a:spcBef>
            </a:pPr>
            <a:endParaRPr lang="en-US" sz="2400" b="1" i="1" dirty="0" smtClean="0">
              <a:solidFill>
                <a:srgbClr val="003366"/>
              </a:solidFill>
              <a:latin typeface="Verdana"/>
              <a:ea typeface="ＭＳ Ｐゴシック" charset="0"/>
              <a:cs typeface="Verdana"/>
            </a:endParaRPr>
          </a:p>
          <a:p>
            <a:pPr marL="457200" indent="-457200">
              <a:spcBef>
                <a:spcPts val="600"/>
              </a:spcBef>
            </a:pPr>
            <a:endParaRPr lang="en-US" sz="2400" b="1" i="1" dirty="0">
              <a:solidFill>
                <a:srgbClr val="003366"/>
              </a:solidFill>
              <a:latin typeface="Verdana"/>
              <a:ea typeface="ＭＳ Ｐゴシック" charset="0"/>
              <a:cs typeface="Verdana"/>
            </a:endParaRPr>
          </a:p>
        </p:txBody>
      </p:sp>
    </p:spTree>
    <p:extLst>
      <p:ext uri="{BB962C8B-B14F-4D97-AF65-F5344CB8AC3E}">
        <p14:creationId xmlns:p14="http://schemas.microsoft.com/office/powerpoint/2010/main" val="288977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Overview of the Session</a:t>
            </a:r>
          </a:p>
        </p:txBody>
      </p:sp>
      <p:sp>
        <p:nvSpPr>
          <p:cNvPr id="6" name="Rectangle 3"/>
          <p:cNvSpPr txBox="1">
            <a:spLocks noChangeArrowheads="1"/>
          </p:cNvSpPr>
          <p:nvPr/>
        </p:nvSpPr>
        <p:spPr>
          <a:xfrm>
            <a:off x="1320800" y="1343646"/>
            <a:ext cx="7035800" cy="4191000"/>
          </a:xfrm>
          <a:prstGeom prst="rect">
            <a:avLst/>
          </a:prstGeom>
        </p:spPr>
        <p:txBody>
          <a:bodyPr vert="horz" lIns="91440" tIns="45720" rIns="91440" bIns="45720" rtlCol="0">
            <a:noAutofit/>
          </a:bodyPr>
          <a:lstStyle/>
          <a:p>
            <a:pPr marL="457200" indent="-457200">
              <a:buFont typeface="Arial"/>
              <a:buChar char="•"/>
            </a:pPr>
            <a:r>
              <a:rPr lang="en-US" sz="2400" dirty="0" smtClean="0">
                <a:solidFill>
                  <a:srgbClr val="003366"/>
                </a:solidFill>
                <a:latin typeface="Verdana"/>
                <a:cs typeface="Verdana"/>
              </a:rPr>
              <a:t>Solve and Discuss the Bike and Truck Task</a:t>
            </a:r>
          </a:p>
          <a:p>
            <a:pPr marL="457200" indent="-457200">
              <a:lnSpc>
                <a:spcPct val="50000"/>
              </a:lnSpc>
              <a:buFont typeface="Arial"/>
              <a:buChar char="•"/>
            </a:pPr>
            <a:endParaRPr lang="en-US" sz="2400" dirty="0">
              <a:solidFill>
                <a:srgbClr val="003366"/>
              </a:solidFill>
              <a:latin typeface="Verdana"/>
              <a:cs typeface="Verdana"/>
            </a:endParaRPr>
          </a:p>
          <a:p>
            <a:pPr marL="457200" indent="-457200">
              <a:spcAft>
                <a:spcPts val="1200"/>
              </a:spcAft>
              <a:buFont typeface="Arial"/>
              <a:buChar char="•"/>
            </a:pPr>
            <a:r>
              <a:rPr lang="en-US" sz="2400" dirty="0" smtClean="0">
                <a:solidFill>
                  <a:srgbClr val="003366"/>
                </a:solidFill>
                <a:latin typeface="Verdana"/>
                <a:cs typeface="Verdana"/>
              </a:rPr>
              <a:t>Watch the video clip and discuss what the teacher does to support her students engagement in and understanding of mathematics</a:t>
            </a:r>
            <a:endParaRPr lang="en-US" sz="2400" dirty="0">
              <a:solidFill>
                <a:srgbClr val="003366"/>
              </a:solidFill>
              <a:latin typeface="Verdana"/>
              <a:cs typeface="Verdana"/>
            </a:endParaRPr>
          </a:p>
          <a:p>
            <a:pPr marL="457200" indent="-457200">
              <a:buFont typeface="Arial"/>
              <a:buChar char="•"/>
            </a:pPr>
            <a:r>
              <a:rPr lang="en-US" sz="2400" dirty="0" smtClean="0">
                <a:solidFill>
                  <a:srgbClr val="003366"/>
                </a:solidFill>
                <a:latin typeface="Verdana"/>
                <a:cs typeface="Verdana"/>
              </a:rPr>
              <a:t>Discuss the effective mathematics teaching practices of </a:t>
            </a:r>
            <a:r>
              <a:rPr lang="en-US" sz="2400" i="1" dirty="0" smtClean="0">
                <a:solidFill>
                  <a:srgbClr val="003366"/>
                </a:solidFill>
                <a:latin typeface="Verdana"/>
                <a:cs typeface="Verdana"/>
              </a:rPr>
              <a:t>facilitating meaningful mathematical </a:t>
            </a:r>
            <a:r>
              <a:rPr lang="en-US" sz="2400" i="1" dirty="0" smtClean="0">
                <a:solidFill>
                  <a:srgbClr val="003366"/>
                </a:solidFill>
                <a:latin typeface="Verdana"/>
                <a:cs typeface="Verdana"/>
              </a:rPr>
              <a:t>discourse </a:t>
            </a:r>
            <a:r>
              <a:rPr lang="en-US" sz="2400" dirty="0" smtClean="0">
                <a:solidFill>
                  <a:srgbClr val="003366"/>
                </a:solidFill>
                <a:latin typeface="Verdana"/>
                <a:cs typeface="Verdana"/>
              </a:rPr>
              <a:t>and</a:t>
            </a:r>
            <a:r>
              <a:rPr lang="en-US" sz="2400" i="1" dirty="0" smtClean="0">
                <a:solidFill>
                  <a:srgbClr val="003366"/>
                </a:solidFill>
                <a:latin typeface="Verdana"/>
                <a:cs typeface="Verdana"/>
              </a:rPr>
              <a:t> posing posing purposeful questions</a:t>
            </a:r>
            <a:endParaRPr lang="en-US" sz="2400" dirty="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4545" y="6094910"/>
            <a:ext cx="2724409" cy="382090"/>
          </a:xfrm>
          <a:prstGeom prst="rect">
            <a:avLst/>
          </a:prstGeom>
        </p:spPr>
      </p:pic>
    </p:spTree>
    <p:extLst>
      <p:ext uri="{BB962C8B-B14F-4D97-AF65-F5344CB8AC3E}">
        <p14:creationId xmlns:p14="http://schemas.microsoft.com/office/powerpoint/2010/main" val="117417220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20648"/>
            <a:ext cx="8229600" cy="1143000"/>
          </a:xfrm>
        </p:spPr>
        <p:txBody>
          <a:bodyPr>
            <a:normAutofit/>
          </a:bodyPr>
          <a:lstStyle/>
          <a:p>
            <a:r>
              <a:rPr lang="en-US" sz="3200" b="1" dirty="0" smtClean="0">
                <a:solidFill>
                  <a:schemeClr val="tx2"/>
                </a:solidFill>
                <a:latin typeface="Verdana"/>
                <a:cs typeface="Verdana"/>
              </a:rPr>
              <a:t>Lens for Watching Video</a:t>
            </a:r>
            <a:r>
              <a:rPr lang="en-US" sz="3200" b="1" dirty="0">
                <a:solidFill>
                  <a:schemeClr val="tx2"/>
                </a:solidFill>
                <a:latin typeface="Verdana"/>
                <a:cs typeface="Verdana"/>
              </a:rPr>
              <a:t> </a:t>
            </a:r>
            <a:r>
              <a:rPr lang="en-US" sz="3200" b="1" dirty="0" smtClean="0">
                <a:solidFill>
                  <a:schemeClr val="tx2"/>
                </a:solidFill>
                <a:latin typeface="Verdana"/>
                <a:cs typeface="Verdana"/>
              </a:rPr>
              <a:t>Clip 2</a:t>
            </a:r>
            <a:br>
              <a:rPr lang="en-US" sz="3200" b="1" dirty="0" smtClean="0">
                <a:solidFill>
                  <a:schemeClr val="tx2"/>
                </a:solidFill>
                <a:latin typeface="Verdana"/>
                <a:cs typeface="Verdana"/>
              </a:rPr>
            </a:br>
            <a:endParaRPr lang="en-US" sz="3200" b="1" dirty="0">
              <a:solidFill>
                <a:schemeClr val="tx2"/>
              </a:solidFill>
              <a:latin typeface="Verdana"/>
              <a:cs typeface="Verdana"/>
            </a:endParaRPr>
          </a:p>
        </p:txBody>
      </p:sp>
      <p:sp>
        <p:nvSpPr>
          <p:cNvPr id="8" name="Content Placeholder 7"/>
          <p:cNvSpPr>
            <a:spLocks noGrp="1"/>
          </p:cNvSpPr>
          <p:nvPr>
            <p:ph idx="1"/>
          </p:nvPr>
        </p:nvSpPr>
        <p:spPr>
          <a:xfrm>
            <a:off x="914400" y="1692358"/>
            <a:ext cx="8229600" cy="4525963"/>
          </a:xfrm>
        </p:spPr>
        <p:txBody>
          <a:bodyPr>
            <a:normAutofit fontScale="92500" lnSpcReduction="10000"/>
          </a:bodyPr>
          <a:lstStyle/>
          <a:p>
            <a:pPr marL="0" indent="0">
              <a:buNone/>
            </a:pPr>
            <a:r>
              <a:rPr lang="en-US" sz="2800" dirty="0" smtClean="0">
                <a:solidFill>
                  <a:srgbClr val="003366"/>
                </a:solidFill>
                <a:latin typeface="Verdana"/>
                <a:cs typeface="Verdana"/>
              </a:rPr>
              <a:t>As you watch Video Clip 2, make note of what the teacher does to foster students’ conceptual understanding of slope or rate of change. </a:t>
            </a:r>
          </a:p>
          <a:p>
            <a:pPr marL="0" indent="0">
              <a:buNone/>
            </a:pPr>
            <a:endParaRPr lang="en-US" sz="2800" dirty="0">
              <a:solidFill>
                <a:srgbClr val="003366"/>
              </a:solidFill>
              <a:latin typeface="Verdana"/>
              <a:cs typeface="Verdana"/>
            </a:endParaRPr>
          </a:p>
          <a:p>
            <a:pPr marL="0" indent="0">
              <a:buNone/>
            </a:pPr>
            <a:r>
              <a:rPr lang="en-US" sz="2800" dirty="0" smtClean="0">
                <a:solidFill>
                  <a:srgbClr val="003366"/>
                </a:solidFill>
                <a:latin typeface="Verdana"/>
                <a:cs typeface="Verdana"/>
              </a:rPr>
              <a:t>In particular, identify any of the </a:t>
            </a:r>
            <a:r>
              <a:rPr lang="en-US" sz="2800" i="1" dirty="0" smtClean="0">
                <a:solidFill>
                  <a:srgbClr val="003366"/>
                </a:solidFill>
                <a:latin typeface="Verdana"/>
                <a:cs typeface="Verdana"/>
              </a:rPr>
              <a:t>Effective Mathematics Teaching Practices </a:t>
            </a:r>
            <a:r>
              <a:rPr lang="en-US" sz="2800" dirty="0" smtClean="0">
                <a:solidFill>
                  <a:srgbClr val="003366"/>
                </a:solidFill>
                <a:latin typeface="Verdana"/>
                <a:cs typeface="Verdana"/>
              </a:rPr>
              <a:t>that you notice Ms. </a:t>
            </a:r>
            <a:r>
              <a:rPr lang="en-US" sz="2800" dirty="0" err="1" smtClean="0">
                <a:solidFill>
                  <a:srgbClr val="003366"/>
                </a:solidFill>
                <a:latin typeface="Verdana"/>
                <a:cs typeface="Verdana"/>
              </a:rPr>
              <a:t>Shakelford</a:t>
            </a:r>
            <a:r>
              <a:rPr lang="en-US" sz="2800" dirty="0" smtClean="0">
                <a:solidFill>
                  <a:srgbClr val="003366"/>
                </a:solidFill>
                <a:latin typeface="Verdana"/>
                <a:cs typeface="Verdana"/>
              </a:rPr>
              <a:t> is using.</a:t>
            </a:r>
          </a:p>
          <a:p>
            <a:pPr marL="0" indent="0">
              <a:buNone/>
            </a:pPr>
            <a:endParaRPr lang="en-US" sz="2800" dirty="0">
              <a:solidFill>
                <a:srgbClr val="003366"/>
              </a:solidFill>
              <a:latin typeface="Verdana"/>
              <a:cs typeface="Verdana"/>
            </a:endParaRPr>
          </a:p>
          <a:p>
            <a:pPr marL="0" indent="0">
              <a:buNone/>
            </a:pPr>
            <a:r>
              <a:rPr lang="en-US" sz="2800" i="1" dirty="0" smtClean="0">
                <a:solidFill>
                  <a:srgbClr val="003366"/>
                </a:solidFill>
                <a:latin typeface="Verdana"/>
                <a:cs typeface="Verdana"/>
              </a:rPr>
              <a:t>Be prepared to give examples and to cite line numbers from the transcript to support your claims.</a:t>
            </a:r>
            <a:endParaRPr lang="en-US" sz="2800" i="1" dirty="0">
              <a:solidFill>
                <a:srgbClr val="003366"/>
              </a:solidFill>
              <a:latin typeface="Verdana"/>
              <a:cs typeface="Verdana"/>
            </a:endParaRPr>
          </a:p>
        </p:txBody>
      </p:sp>
    </p:spTree>
    <p:extLst>
      <p:ext uri="{BB962C8B-B14F-4D97-AF65-F5344CB8AC3E}">
        <p14:creationId xmlns:p14="http://schemas.microsoft.com/office/powerpoint/2010/main" val="30982258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i="1" dirty="0" smtClean="0">
                <a:solidFill>
                  <a:schemeClr val="tx2"/>
                </a:solidFill>
                <a:latin typeface="Verdana"/>
                <a:cs typeface="Verdana"/>
              </a:rPr>
              <a:t>Effective</a:t>
            </a:r>
            <a:r>
              <a:rPr lang="en-US" sz="2800" b="1" dirty="0" smtClean="0">
                <a:solidFill>
                  <a:schemeClr val="tx2"/>
                </a:solidFill>
                <a:latin typeface="Verdana"/>
                <a:cs typeface="Verdana"/>
              </a:rPr>
              <a:t> </a:t>
            </a:r>
          </a:p>
          <a:p>
            <a:pPr lvl="0" algn="ctr">
              <a:spcBef>
                <a:spcPct val="0"/>
              </a:spcBef>
              <a:defRPr/>
            </a:pPr>
            <a:r>
              <a:rPr lang="en-US" sz="2800" b="1" dirty="0" smtClean="0">
                <a:solidFill>
                  <a:schemeClr val="tx2"/>
                </a:solidFill>
                <a:latin typeface="Verdana"/>
                <a:cs typeface="Verdana"/>
              </a:rPr>
              <a:t>Mathematics Teaching Practices</a:t>
            </a:r>
            <a:endParaRPr lang="en-US" sz="28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889122" y="1325743"/>
            <a:ext cx="8094185" cy="4585985"/>
          </a:xfrm>
          <a:prstGeom prst="rect">
            <a:avLst/>
          </a:prstGeom>
        </p:spPr>
        <p:txBody>
          <a:bodyPr vert="horz" lIns="91440" tIns="45720" rIns="91440" bIns="45720" rtlCol="0">
            <a:noAutofit/>
          </a:bodyPr>
          <a:lstStyle/>
          <a:p>
            <a:pPr marL="693738" lvl="0" indent="-579438">
              <a:spcAft>
                <a:spcPts val="600"/>
              </a:spcAft>
              <a:buFont typeface="+mj-lt"/>
              <a:buAutoNum type="arabicPeriod"/>
            </a:pPr>
            <a:r>
              <a:rPr lang="en-US" sz="2200" dirty="0" smtClean="0">
                <a:solidFill>
                  <a:srgbClr val="17375E"/>
                </a:solidFill>
                <a:latin typeface="Verdana"/>
                <a:cs typeface="Verdana"/>
              </a:rPr>
              <a:t>Establish mathematics </a:t>
            </a:r>
            <a:r>
              <a:rPr lang="en-US" sz="2200" b="1" dirty="0" smtClean="0">
                <a:solidFill>
                  <a:srgbClr val="17375E"/>
                </a:solidFill>
                <a:latin typeface="Verdana"/>
                <a:cs typeface="Verdana"/>
              </a:rPr>
              <a:t>goals</a:t>
            </a:r>
            <a:r>
              <a:rPr lang="en-US" sz="2200" dirty="0" smtClean="0">
                <a:solidFill>
                  <a:srgbClr val="17375E"/>
                </a:solidFill>
                <a:latin typeface="Verdana"/>
                <a:cs typeface="Verdana"/>
              </a:rPr>
              <a:t> to focus learning.</a:t>
            </a:r>
          </a:p>
          <a:p>
            <a:pPr marL="693738" lvl="0" indent="-579438">
              <a:spcAft>
                <a:spcPts val="600"/>
              </a:spcAft>
              <a:buFont typeface="+mj-lt"/>
              <a:buAutoNum type="arabicPeriod"/>
            </a:pPr>
            <a:r>
              <a:rPr lang="en-US" sz="2200" dirty="0" smtClean="0">
                <a:solidFill>
                  <a:srgbClr val="17375E"/>
                </a:solidFill>
                <a:latin typeface="Verdana"/>
                <a:cs typeface="Verdana"/>
              </a:rPr>
              <a:t>Implement </a:t>
            </a:r>
            <a:r>
              <a:rPr lang="en-US" sz="2200" b="1" dirty="0" smtClean="0">
                <a:solidFill>
                  <a:srgbClr val="17375E"/>
                </a:solidFill>
                <a:latin typeface="Verdana"/>
                <a:cs typeface="Verdana"/>
              </a:rPr>
              <a:t>tasks</a:t>
            </a:r>
            <a:r>
              <a:rPr lang="en-US" sz="2200" dirty="0" smtClean="0">
                <a:solidFill>
                  <a:srgbClr val="17375E"/>
                </a:solidFill>
                <a:latin typeface="Verdana"/>
                <a:cs typeface="Verdana"/>
              </a:rPr>
              <a:t> that promote reasoning and problem solving. </a:t>
            </a:r>
          </a:p>
          <a:p>
            <a:pPr marL="693738" lvl="0" indent="-579438">
              <a:spcAft>
                <a:spcPts val="600"/>
              </a:spcAft>
              <a:buFont typeface="+mj-lt"/>
              <a:buAutoNum type="arabicPeriod"/>
            </a:pPr>
            <a:r>
              <a:rPr lang="en-US" sz="2200" dirty="0" smtClean="0">
                <a:solidFill>
                  <a:srgbClr val="17375E"/>
                </a:solidFill>
                <a:latin typeface="Verdana"/>
                <a:cs typeface="Verdana"/>
              </a:rPr>
              <a:t>Use and connect mathematical </a:t>
            </a:r>
            <a:r>
              <a:rPr lang="en-US" sz="2200" b="1" dirty="0" smtClean="0">
                <a:solidFill>
                  <a:srgbClr val="17375E"/>
                </a:solidFill>
                <a:latin typeface="Verdana"/>
                <a:cs typeface="Verdana"/>
              </a:rPr>
              <a:t>representations.</a:t>
            </a:r>
          </a:p>
          <a:p>
            <a:pPr marL="693738" lvl="0" indent="-579438">
              <a:spcAft>
                <a:spcPts val="600"/>
              </a:spcAft>
              <a:buFont typeface="+mj-lt"/>
              <a:buAutoNum type="arabicPeriod"/>
            </a:pPr>
            <a:r>
              <a:rPr lang="en-US" sz="2200" dirty="0" smtClean="0">
                <a:solidFill>
                  <a:srgbClr val="1F497D"/>
                </a:solidFill>
                <a:latin typeface="Verdana"/>
                <a:cs typeface="Verdana"/>
              </a:rPr>
              <a:t>Facilitate meaningful mathematical </a:t>
            </a:r>
            <a:r>
              <a:rPr lang="en-US" sz="2200" b="1" dirty="0" smtClean="0">
                <a:solidFill>
                  <a:srgbClr val="1F497D"/>
                </a:solidFill>
                <a:latin typeface="Verdana"/>
                <a:cs typeface="Verdana"/>
              </a:rPr>
              <a:t>discourse.</a:t>
            </a:r>
            <a:r>
              <a:rPr lang="en-US" sz="2200" i="1" dirty="0" smtClean="0">
                <a:solidFill>
                  <a:srgbClr val="1F497D"/>
                </a:solidFill>
                <a:latin typeface="Verdana"/>
                <a:cs typeface="Verdana"/>
              </a:rPr>
              <a:t> </a:t>
            </a:r>
          </a:p>
          <a:p>
            <a:pPr marL="693738" lvl="0" indent="-579438">
              <a:spcAft>
                <a:spcPts val="600"/>
              </a:spcAft>
              <a:buFont typeface="+mj-lt"/>
              <a:buAutoNum type="arabicPeriod"/>
            </a:pPr>
            <a:r>
              <a:rPr lang="en-US" sz="2200" dirty="0" smtClean="0">
                <a:solidFill>
                  <a:srgbClr val="0000FF"/>
                </a:solidFill>
                <a:latin typeface="Verdana"/>
                <a:cs typeface="Verdana"/>
              </a:rPr>
              <a:t>Pose purposeful </a:t>
            </a:r>
            <a:r>
              <a:rPr lang="en-US" sz="2200" b="1" dirty="0" smtClean="0">
                <a:solidFill>
                  <a:srgbClr val="0000FF"/>
                </a:solidFill>
                <a:latin typeface="Verdana"/>
                <a:cs typeface="Verdana"/>
              </a:rPr>
              <a:t>questions</a:t>
            </a:r>
            <a:r>
              <a:rPr lang="en-US" sz="2200" dirty="0" smtClean="0">
                <a:solidFill>
                  <a:srgbClr val="0000FF"/>
                </a:solidFill>
                <a:latin typeface="Verdana"/>
                <a:cs typeface="Verdana"/>
              </a:rPr>
              <a:t>.</a:t>
            </a:r>
          </a:p>
          <a:p>
            <a:pPr marL="693738" lvl="0" indent="-579438">
              <a:spcAft>
                <a:spcPts val="600"/>
              </a:spcAft>
              <a:buFont typeface="+mj-lt"/>
              <a:buAutoNum type="arabicPeriod"/>
            </a:pPr>
            <a:r>
              <a:rPr lang="en-US" sz="2200" dirty="0" smtClean="0">
                <a:solidFill>
                  <a:srgbClr val="003366"/>
                </a:solidFill>
                <a:latin typeface="Verdana"/>
                <a:cs typeface="Verdana"/>
              </a:rPr>
              <a:t>Build procedural fluency from </a:t>
            </a:r>
            <a:r>
              <a:rPr lang="en-US" sz="2200" b="1" dirty="0" smtClean="0">
                <a:solidFill>
                  <a:srgbClr val="003366"/>
                </a:solidFill>
                <a:latin typeface="Verdana"/>
                <a:cs typeface="Verdana"/>
              </a:rPr>
              <a:t>conceptual understanding.</a:t>
            </a:r>
          </a:p>
          <a:p>
            <a:pPr marL="693738" lvl="0" indent="-579438">
              <a:spcAft>
                <a:spcPts val="600"/>
              </a:spcAft>
              <a:buFont typeface="+mj-lt"/>
              <a:buAutoNum type="arabicPeriod"/>
            </a:pPr>
            <a:r>
              <a:rPr lang="en-US" sz="2200" dirty="0" smtClean="0">
                <a:solidFill>
                  <a:srgbClr val="17375E"/>
                </a:solidFill>
                <a:latin typeface="Verdana"/>
                <a:cs typeface="Verdana"/>
              </a:rPr>
              <a:t>Support </a:t>
            </a:r>
            <a:r>
              <a:rPr lang="en-US" sz="2200" b="1" dirty="0" smtClean="0">
                <a:solidFill>
                  <a:srgbClr val="17375E"/>
                </a:solidFill>
                <a:latin typeface="Verdana"/>
                <a:cs typeface="Verdana"/>
              </a:rPr>
              <a:t>productive struggle</a:t>
            </a:r>
            <a:r>
              <a:rPr lang="en-US" sz="2200" dirty="0" smtClean="0">
                <a:solidFill>
                  <a:srgbClr val="17375E"/>
                </a:solidFill>
                <a:latin typeface="Verdana"/>
                <a:cs typeface="Verdana"/>
              </a:rPr>
              <a:t> in learning mathematics. </a:t>
            </a:r>
          </a:p>
          <a:p>
            <a:pPr marL="693738" lvl="0" indent="-579438">
              <a:spcAft>
                <a:spcPts val="600"/>
              </a:spcAft>
              <a:buFont typeface="+mj-lt"/>
              <a:buAutoNum type="arabicPeriod"/>
            </a:pPr>
            <a:r>
              <a:rPr lang="en-US" sz="2200" b="1" dirty="0" smtClean="0">
                <a:solidFill>
                  <a:srgbClr val="17375E"/>
                </a:solidFill>
                <a:latin typeface="Verdana"/>
                <a:cs typeface="Verdana"/>
              </a:rPr>
              <a:t>Elicit and use evidence </a:t>
            </a:r>
            <a:r>
              <a:rPr lang="en-US" sz="2200" dirty="0" smtClean="0">
                <a:solidFill>
                  <a:srgbClr val="17375E"/>
                </a:solidFill>
                <a:latin typeface="Verdana"/>
                <a:cs typeface="Verdana"/>
              </a:rPr>
              <a:t>of student thinking.</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26241578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82743"/>
            <a:ext cx="8386497" cy="1104900"/>
          </a:xfrm>
          <a:prstGeom prst="rect">
            <a:avLst/>
          </a:prstGeom>
        </p:spPr>
        <p:txBody>
          <a:bodyPr vert="horz" lIns="91440" tIns="45720" rIns="91440" bIns="45720" rtlCol="0" anchor="ctr">
            <a:noAutofit/>
          </a:bodyPr>
          <a:lstStyle/>
          <a:p>
            <a:pPr lvl="0" algn="ctr">
              <a:spcBef>
                <a:spcPct val="0"/>
              </a:spcBef>
              <a:defRPr/>
            </a:pPr>
            <a:r>
              <a:rPr lang="en-US" sz="3600" b="1" dirty="0" smtClean="0">
                <a:solidFill>
                  <a:srgbClr val="003366"/>
                </a:solidFill>
                <a:latin typeface="+mj-lt"/>
                <a:ea typeface="Verdana" pitchFamily="34" charset="0"/>
                <a:cs typeface="Verdana"/>
              </a:rPr>
              <a:t>Pose Purposeful Questions</a:t>
            </a:r>
          </a:p>
          <a:p>
            <a:pPr lvl="0" algn="ctr">
              <a:spcBef>
                <a:spcPct val="0"/>
              </a:spcBef>
              <a:defRPr/>
            </a:pPr>
            <a:endParaRPr lang="en-US" sz="3600" b="1" dirty="0" smtClean="0">
              <a:solidFill>
                <a:srgbClr val="003366"/>
              </a:solidFill>
              <a:latin typeface="+mj-lt"/>
              <a:ea typeface="Verdana" pitchFamily="34" charset="0"/>
              <a:cs typeface="Verdana"/>
            </a:endParaRPr>
          </a:p>
        </p:txBody>
      </p:sp>
      <p:sp>
        <p:nvSpPr>
          <p:cNvPr id="6" name="Rectangle 3"/>
          <p:cNvSpPr txBox="1">
            <a:spLocks noChangeArrowheads="1"/>
          </p:cNvSpPr>
          <p:nvPr/>
        </p:nvSpPr>
        <p:spPr>
          <a:xfrm>
            <a:off x="1275575" y="1054100"/>
            <a:ext cx="7868425" cy="4565528"/>
          </a:xfrm>
          <a:prstGeom prst="rect">
            <a:avLst/>
          </a:prstGeom>
        </p:spPr>
        <p:txBody>
          <a:bodyPr vert="horz" lIns="91440" tIns="45720" rIns="91440" bIns="45720" rtlCol="0">
            <a:noAutofit/>
          </a:bodyPr>
          <a:lstStyle/>
          <a:p>
            <a:pPr marL="114300" indent="-114300">
              <a:spcBef>
                <a:spcPts val="600"/>
              </a:spcBef>
              <a:buNone/>
            </a:pPr>
            <a:r>
              <a:rPr lang="en-US" sz="2300" dirty="0">
                <a:solidFill>
                  <a:srgbClr val="1F497D"/>
                </a:solidFill>
                <a:latin typeface="Verdana"/>
                <a:cs typeface="Verdana"/>
              </a:rPr>
              <a:t>Effective Questions should:</a:t>
            </a:r>
          </a:p>
          <a:p>
            <a:pPr marL="457200" indent="-457200">
              <a:spcBef>
                <a:spcPts val="600"/>
              </a:spcBef>
              <a:buFont typeface="Arial"/>
              <a:buChar char="•"/>
            </a:pPr>
            <a:r>
              <a:rPr lang="en-US" sz="2300" dirty="0">
                <a:solidFill>
                  <a:srgbClr val="1F497D"/>
                </a:solidFill>
                <a:latin typeface="Verdana"/>
                <a:cs typeface="Verdana"/>
              </a:rPr>
              <a:t>Reveal students’ current understandings; </a:t>
            </a:r>
          </a:p>
          <a:p>
            <a:pPr marL="457200" indent="-457200">
              <a:spcBef>
                <a:spcPts val="600"/>
              </a:spcBef>
              <a:buFont typeface="Arial"/>
              <a:buChar char="•"/>
            </a:pPr>
            <a:r>
              <a:rPr lang="en-US" sz="2300" dirty="0">
                <a:solidFill>
                  <a:srgbClr val="1F497D"/>
                </a:solidFill>
                <a:latin typeface="Verdana"/>
                <a:cs typeface="Verdana"/>
              </a:rPr>
              <a:t>Encourage students to explain, elaborate, or clarify their thinking; and</a:t>
            </a:r>
          </a:p>
          <a:p>
            <a:pPr marL="457200" indent="-457200">
              <a:spcBef>
                <a:spcPts val="600"/>
              </a:spcBef>
              <a:buFont typeface="Arial"/>
              <a:buChar char="•"/>
            </a:pPr>
            <a:r>
              <a:rPr lang="en-US" sz="2300" dirty="0">
                <a:solidFill>
                  <a:srgbClr val="1F497D"/>
                </a:solidFill>
                <a:latin typeface="Verdana"/>
                <a:cs typeface="Verdana"/>
              </a:rPr>
              <a:t>Make the mathematics more visible and accessible for student examination and discussion.</a:t>
            </a:r>
            <a:endParaRPr lang="en-US" sz="2300" b="1" i="1" dirty="0">
              <a:solidFill>
                <a:schemeClr val="accent1">
                  <a:lumMod val="75000"/>
                </a:schemeClr>
              </a:solidFill>
              <a:latin typeface="Verdana"/>
              <a:ea typeface="ＭＳ Ｐゴシック" charset="0"/>
              <a:cs typeface="Verdana"/>
            </a:endParaRPr>
          </a:p>
          <a:p>
            <a:pPr>
              <a:lnSpc>
                <a:spcPct val="70000"/>
              </a:lnSpc>
            </a:pPr>
            <a:endParaRPr lang="en-US" sz="2300" i="1" dirty="0">
              <a:solidFill>
                <a:srgbClr val="8064A2"/>
              </a:solidFill>
              <a:latin typeface="Verdana"/>
              <a:ea typeface="ＭＳ Ｐゴシック" charset="0"/>
              <a:cs typeface="Verdana"/>
            </a:endParaRPr>
          </a:p>
          <a:p>
            <a:r>
              <a:rPr lang="en-US" sz="2000" b="1" i="1" dirty="0">
                <a:solidFill>
                  <a:srgbClr val="003366"/>
                </a:solidFill>
                <a:latin typeface="Verdana"/>
                <a:ea typeface="ＭＳ Ｐゴシック" charset="0"/>
                <a:cs typeface="Verdana"/>
              </a:rPr>
              <a:t>Teachers</a:t>
            </a:r>
            <a:r>
              <a:rPr lang="ja-JP" altLang="en-US" sz="2000" b="1" i="1" dirty="0">
                <a:solidFill>
                  <a:srgbClr val="003366"/>
                </a:solidFill>
                <a:latin typeface="Verdana"/>
                <a:ea typeface="ＭＳ Ｐゴシック" charset="0"/>
                <a:cs typeface="Verdana"/>
              </a:rPr>
              <a:t>’</a:t>
            </a:r>
            <a:r>
              <a:rPr lang="en-US" altLang="ja-JP" sz="2000" b="1" i="1" dirty="0">
                <a:solidFill>
                  <a:srgbClr val="003366"/>
                </a:solidFill>
                <a:latin typeface="Verdana"/>
                <a:ea typeface="ＭＳ Ｐゴシック" charset="0"/>
                <a:cs typeface="Verdana"/>
              </a:rPr>
              <a:t> questions are crucial </a:t>
            </a:r>
            <a:r>
              <a:rPr lang="en-US" altLang="ja-JP" sz="2000" i="1" dirty="0">
                <a:solidFill>
                  <a:srgbClr val="003366"/>
                </a:solidFill>
                <a:latin typeface="Verdana"/>
                <a:ea typeface="ＭＳ Ｐゴシック" charset="0"/>
                <a:cs typeface="Verdana"/>
              </a:rPr>
              <a:t>in helping students make connections and learn important mathematics and science concepts. Teachers need to know how students typically think about particular concepts, how to determine what a particular student or group of students thinks about those ideas, and how to help students deepen their understanding. </a:t>
            </a:r>
            <a:r>
              <a:rPr lang="en-US" sz="1600" dirty="0">
                <a:solidFill>
                  <a:srgbClr val="003366"/>
                </a:solidFill>
                <a:latin typeface="Verdana"/>
                <a:ea typeface="ＭＳ Ｐゴシック" charset="0"/>
                <a:cs typeface="Verdana"/>
              </a:rPr>
              <a:t>(Weiss and </a:t>
            </a:r>
            <a:r>
              <a:rPr lang="en-US" sz="1600" dirty="0" smtClean="0">
                <a:solidFill>
                  <a:srgbClr val="003366"/>
                </a:solidFill>
                <a:latin typeface="Verdana"/>
                <a:ea typeface="ＭＳ Ｐゴシック" charset="0"/>
                <a:cs typeface="Verdana"/>
              </a:rPr>
              <a:t>Pasley, </a:t>
            </a:r>
            <a:r>
              <a:rPr lang="en-US" sz="1600" dirty="0">
                <a:solidFill>
                  <a:srgbClr val="003366"/>
                </a:solidFill>
                <a:latin typeface="Verdana"/>
                <a:ea typeface="ＭＳ Ｐゴシック" charset="0"/>
                <a:cs typeface="Verdana"/>
              </a:rPr>
              <a:t>2004)</a:t>
            </a:r>
            <a:endParaRPr lang="en-US" sz="1600" i="1" dirty="0">
              <a:solidFill>
                <a:srgbClr val="003366"/>
              </a:solidFill>
              <a:latin typeface="Verdana"/>
              <a:ea typeface="ＭＳ Ｐゴシック" charset="0"/>
              <a:cs typeface="Verdana"/>
            </a:endParaRPr>
          </a:p>
          <a:p>
            <a:endParaRPr lang="en-US" altLang="ja-JP" sz="2000" i="1" dirty="0">
              <a:solidFill>
                <a:schemeClr val="accent4">
                  <a:lumMod val="75000"/>
                </a:schemeClr>
              </a:solidFill>
              <a:latin typeface="Verdana"/>
              <a:ea typeface="ＭＳ Ｐゴシック" charset="0"/>
              <a:cs typeface="Verdana"/>
            </a:endParaRPr>
          </a:p>
          <a:p>
            <a:endParaRPr lang="en-US" sz="2300"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Tree>
    <p:extLst>
      <p:ext uri="{BB962C8B-B14F-4D97-AF65-F5344CB8AC3E}">
        <p14:creationId xmlns:p14="http://schemas.microsoft.com/office/powerpoint/2010/main" val="5457014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1344157155"/>
              </p:ext>
            </p:extLst>
          </p:nvPr>
        </p:nvGraphicFramePr>
        <p:xfrm>
          <a:off x="1079499" y="266701"/>
          <a:ext cx="7166407" cy="6292850"/>
        </p:xfrm>
        <a:graphic>
          <a:graphicData uri="http://schemas.openxmlformats.org/presentationml/2006/ole">
            <mc:AlternateContent xmlns:mc="http://schemas.openxmlformats.org/markup-compatibility/2006">
              <mc:Choice xmlns:v="urn:schemas-microsoft-com:vml" Requires="v">
                <p:oleObj spid="_x0000_s1043" name="Document" r:id="rId4" imgW="5626100" imgH="4940300" progId="Word.Document.12">
                  <p:embed/>
                </p:oleObj>
              </mc:Choice>
              <mc:Fallback>
                <p:oleObj name="Document" r:id="rId4" imgW="5626100" imgH="4940300" progId="Word.Document.12">
                  <p:embed/>
                  <p:pic>
                    <p:nvPicPr>
                      <p:cNvPr id="0" name=""/>
                      <p:cNvPicPr/>
                      <p:nvPr/>
                    </p:nvPicPr>
                    <p:blipFill>
                      <a:blip r:embed="rId5"/>
                      <a:stretch>
                        <a:fillRect/>
                      </a:stretch>
                    </p:blipFill>
                    <p:spPr>
                      <a:xfrm>
                        <a:off x="1079499" y="266701"/>
                        <a:ext cx="7166407" cy="6292850"/>
                      </a:xfrm>
                      <a:prstGeom prst="rect">
                        <a:avLst/>
                      </a:prstGeom>
                    </p:spPr>
                  </p:pic>
                </p:oleObj>
              </mc:Fallback>
            </mc:AlternateContent>
          </a:graphicData>
        </a:graphic>
      </p:graphicFrame>
    </p:spTree>
    <p:extLst>
      <p:ext uri="{BB962C8B-B14F-4D97-AF65-F5344CB8AC3E}">
        <p14:creationId xmlns:p14="http://schemas.microsoft.com/office/powerpoint/2010/main" val="11492529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1244600" y="1268410"/>
            <a:ext cx="7607300" cy="337158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chemeClr val="tx2"/>
                </a:solidFill>
                <a:latin typeface="Verdana"/>
                <a:ea typeface="Verdana" pitchFamily="34" charset="0"/>
                <a:cs typeface="Verdana"/>
              </a:rPr>
              <a:t>What have you learned and how do these ideas apply to your classroom work?  </a:t>
            </a:r>
          </a:p>
        </p:txBody>
      </p:sp>
      <p:sp>
        <p:nvSpPr>
          <p:cNvPr id="6" name="Rectangle 3"/>
          <p:cNvSpPr txBox="1">
            <a:spLocks noChangeArrowheads="1"/>
          </p:cNvSpPr>
          <p:nvPr/>
        </p:nvSpPr>
        <p:spPr>
          <a:xfrm>
            <a:off x="1131991" y="1504828"/>
            <a:ext cx="7868425" cy="4191000"/>
          </a:xfrm>
          <a:prstGeom prst="rect">
            <a:avLst/>
          </a:prstGeom>
        </p:spPr>
        <p:txBody>
          <a:bodyPr vert="horz" lIns="91440" tIns="45720" rIns="91440" bIns="45720" rtlCol="0">
            <a:noAutofit/>
          </a:bodyPr>
          <a:lstStyle/>
          <a:p>
            <a:endParaRPr lang="en-US" sz="3200" b="1"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34212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Untitled-1.psd"/>
          <p:cNvPicPr>
            <a:picLocks noChangeAspect="1"/>
          </p:cNvPicPr>
          <p:nvPr/>
        </p:nvPicPr>
        <p:blipFill>
          <a:blip r:embed="rId3"/>
          <a:srcRect/>
          <a:stretch>
            <a:fillRect/>
          </a:stretch>
        </p:blipFill>
        <p:spPr bwMode="auto">
          <a:xfrm>
            <a:off x="965200" y="2451100"/>
            <a:ext cx="7202488" cy="194468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79460"/>
            <a:ext cx="2673270" cy="696059"/>
          </a:xfrm>
          <a:prstGeom prst="rect">
            <a:avLst/>
          </a:prstGeom>
        </p:spPr>
      </p:pic>
      <p:sp>
        <p:nvSpPr>
          <p:cNvPr id="9" name="Title 1"/>
          <p:cNvSpPr txBox="1">
            <a:spLocks/>
          </p:cNvSpPr>
          <p:nvPr/>
        </p:nvSpPr>
        <p:spPr>
          <a:xfrm>
            <a:off x="888998" y="-161747"/>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Bike and Truck Task</a:t>
            </a:r>
            <a:endParaRPr kumimoji="0" lang="en-US" sz="3200" b="1" i="0" u="none" strike="noStrike" kern="1200" cap="none" spc="0" normalizeH="0" baseline="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147233" y="738277"/>
            <a:ext cx="7649808" cy="2343597"/>
          </a:xfrm>
          <a:prstGeom prst="rect">
            <a:avLst/>
          </a:prstGeom>
        </p:spPr>
        <p:txBody>
          <a:bodyPr vert="horz" lIns="91440" tIns="45720" rIns="91440" bIns="45720" rtlCol="0">
            <a:noAutofit/>
          </a:bodyPr>
          <a:lstStyle/>
          <a:p>
            <a:pPr algn="just"/>
            <a:r>
              <a:rPr lang="en-US" sz="2000" dirty="0" smtClean="0">
                <a:solidFill>
                  <a:srgbClr val="003366"/>
                </a:solidFill>
                <a:latin typeface="Verdana"/>
                <a:cs typeface="Verdana"/>
              </a:rPr>
              <a:t>A </a:t>
            </a:r>
            <a:r>
              <a:rPr lang="en-US" sz="2000" dirty="0">
                <a:solidFill>
                  <a:srgbClr val="003366"/>
                </a:solidFill>
                <a:latin typeface="Verdana"/>
                <a:cs typeface="Verdana"/>
              </a:rPr>
              <a:t>bicycle traveling at a steady rate and a truck are moving along a road in the same direction. The graph below shows their positions as a function of time. Let B(t) represent the bicycle’s distance and K(t) represent the truck’s distance.</a:t>
            </a:r>
          </a:p>
          <a:p>
            <a:endParaRPr lang="en-US" sz="2400" dirty="0" smtClean="0">
              <a:solidFill>
                <a:srgbClr val="003366"/>
              </a:solidFill>
              <a:latin typeface="Verdana"/>
              <a:cs typeface="Verdana"/>
            </a:endParaRPr>
          </a:p>
          <a:p>
            <a:r>
              <a:rPr lang="en-US" sz="2400" dirty="0" smtClean="0">
                <a:solidFill>
                  <a:srgbClr val="003366"/>
                </a:solidFill>
                <a:latin typeface="Verdana"/>
                <a:cs typeface="Verdana"/>
              </a:rPr>
              <a:t>	</a:t>
            </a:r>
            <a:endParaRPr lang="en-US" sz="2400" dirty="0">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10" name="Group 9"/>
          <p:cNvGrpSpPr/>
          <p:nvPr/>
        </p:nvGrpSpPr>
        <p:grpSpPr>
          <a:xfrm>
            <a:off x="2377585" y="2201017"/>
            <a:ext cx="4940872" cy="3920943"/>
            <a:chOff x="1767840" y="2289525"/>
            <a:chExt cx="4473029" cy="3565492"/>
          </a:xfrm>
        </p:grpSpPr>
        <p:pic>
          <p:nvPicPr>
            <p:cNvPr id="12" name="Picture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60270" y="2489990"/>
              <a:ext cx="3970338" cy="3038475"/>
            </a:xfrm>
            <a:prstGeom prst="rect">
              <a:avLst/>
            </a:prstGeom>
            <a:noFill/>
            <a:extLst>
              <a:ext uri="{909E8E84-426E-40dd-AFC4-6F175D3DCCD1}">
                <a14:hiddenFill xmlns:a14="http://schemas.microsoft.com/office/drawing/2010/main">
                  <a:solidFill>
                    <a:srgbClr val="FFFFFF"/>
                  </a:solidFill>
                </a14:hiddenFill>
              </a:ext>
            </a:extLst>
          </p:spPr>
        </p:pic>
        <p:sp>
          <p:nvSpPr>
            <p:cNvPr id="13" name="Text Box 4"/>
            <p:cNvSpPr txBox="1"/>
            <p:nvPr/>
          </p:nvSpPr>
          <p:spPr>
            <a:xfrm>
              <a:off x="1767840" y="2289525"/>
              <a:ext cx="501650" cy="27432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vert270"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tabLst>
                  <a:tab pos="283210" algn="l"/>
                </a:tabLst>
              </a:pPr>
              <a:r>
                <a:rPr lang="en-US" sz="1200" dirty="0">
                  <a:solidFill>
                    <a:srgbClr val="000000"/>
                  </a:solidFill>
                  <a:effectLst/>
                  <a:latin typeface="Arial"/>
                  <a:ea typeface="MS Gothic"/>
                </a:rPr>
                <a:t>Distance from start of road (in feet)</a:t>
              </a:r>
            </a:p>
          </p:txBody>
        </p:sp>
        <p:sp>
          <p:nvSpPr>
            <p:cNvPr id="14" name="Text Box 5"/>
            <p:cNvSpPr txBox="1"/>
            <p:nvPr/>
          </p:nvSpPr>
          <p:spPr>
            <a:xfrm>
              <a:off x="3497669" y="5565457"/>
              <a:ext cx="2743200" cy="28956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tabLst>
                  <a:tab pos="283210" algn="l"/>
                </a:tabLst>
              </a:pPr>
              <a:r>
                <a:rPr lang="en-US" sz="1200" dirty="0">
                  <a:solidFill>
                    <a:srgbClr val="000000"/>
                  </a:solidFill>
                  <a:effectLst/>
                  <a:latin typeface="Arial"/>
                  <a:ea typeface="MS Gothic"/>
                </a:rPr>
                <a:t>Time (in seconds)</a:t>
              </a:r>
            </a:p>
          </p:txBody>
        </p:sp>
      </p:grpSp>
      <p:pic>
        <p:nvPicPr>
          <p:cNvPr id="15" name="Picture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64545" y="6158410"/>
            <a:ext cx="2724409" cy="382090"/>
          </a:xfrm>
          <a:prstGeom prst="rect">
            <a:avLst/>
          </a:prstGeom>
        </p:spPr>
      </p:pic>
    </p:spTree>
    <p:extLst>
      <p:ext uri="{BB962C8B-B14F-4D97-AF65-F5344CB8AC3E}">
        <p14:creationId xmlns:p14="http://schemas.microsoft.com/office/powerpoint/2010/main" val="115029530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8" y="-161747"/>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Bike and Truck Task</a:t>
            </a:r>
            <a:endParaRPr kumimoji="0" lang="en-US" sz="3200" b="1" i="0" u="none" strike="noStrike" kern="1200" cap="none" spc="0" normalizeH="0" baseline="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333500" y="889790"/>
            <a:ext cx="7649808" cy="2343597"/>
          </a:xfrm>
          <a:prstGeom prst="rect">
            <a:avLst/>
          </a:prstGeom>
        </p:spPr>
        <p:txBody>
          <a:bodyPr vert="horz" lIns="91440" tIns="45720" rIns="91440" bIns="45720" rtlCol="0">
            <a:noAutofit/>
          </a:bodyPr>
          <a:lstStyle/>
          <a:p>
            <a:pPr marL="457200" lvl="0" indent="-457200">
              <a:spcAft>
                <a:spcPts val="600"/>
              </a:spcAft>
              <a:buFont typeface="+mj-lt"/>
              <a:buAutoNum type="arabicPeriod"/>
            </a:pPr>
            <a:r>
              <a:rPr lang="en-US" sz="2200" dirty="0">
                <a:solidFill>
                  <a:srgbClr val="003366"/>
                </a:solidFill>
                <a:latin typeface="Verdana"/>
                <a:cs typeface="Verdana"/>
              </a:rPr>
              <a:t>Label the graphs appropriately with B(t) and K(t).  Explain how you made your decision. </a:t>
            </a:r>
          </a:p>
          <a:p>
            <a:pPr marL="457200" lvl="0" indent="-457200">
              <a:spcAft>
                <a:spcPts val="600"/>
              </a:spcAft>
              <a:buFont typeface="+mj-lt"/>
              <a:buAutoNum type="arabicPeriod"/>
            </a:pPr>
            <a:r>
              <a:rPr lang="en-US" sz="2200" dirty="0">
                <a:solidFill>
                  <a:srgbClr val="003366"/>
                </a:solidFill>
                <a:latin typeface="Verdana"/>
                <a:cs typeface="Verdana"/>
              </a:rPr>
              <a:t>Describe the movement of the truck. Explain how you used the values of B(t) and K(t) to make decisions about your description.</a:t>
            </a:r>
          </a:p>
          <a:p>
            <a:pPr marL="457200" lvl="0" indent="-457200">
              <a:spcAft>
                <a:spcPts val="600"/>
              </a:spcAft>
              <a:buFont typeface="+mj-lt"/>
              <a:buAutoNum type="arabicPeriod"/>
            </a:pPr>
            <a:r>
              <a:rPr lang="en-US" sz="2200" dirty="0">
                <a:solidFill>
                  <a:srgbClr val="003366"/>
                </a:solidFill>
                <a:latin typeface="Verdana"/>
                <a:cs typeface="Verdana"/>
              </a:rPr>
              <a:t>Which vehicle was first to reach 300 feet from the start of the road? How can you use the domain and/or range to determine which vehicle was the first to reach 300 feet? Explain your reasoning in words. </a:t>
            </a:r>
          </a:p>
          <a:p>
            <a:pPr marL="457200" lvl="0" indent="-457200">
              <a:spcAft>
                <a:spcPts val="600"/>
              </a:spcAft>
              <a:buFont typeface="+mj-lt"/>
              <a:buAutoNum type="arabicPeriod"/>
            </a:pPr>
            <a:r>
              <a:rPr lang="en-US" sz="2200" dirty="0">
                <a:solidFill>
                  <a:srgbClr val="003366"/>
                </a:solidFill>
                <a:latin typeface="Verdana"/>
                <a:cs typeface="Verdana"/>
              </a:rPr>
              <a:t>Jack claims that the average rate of change for both the bicycle and the truck was the same in the first 17 seconds of travel. Explain why you agree or disagree with Jack and why.</a:t>
            </a:r>
          </a:p>
          <a:p>
            <a:pPr marL="1150938" indent="-1150938"/>
            <a:endParaRPr lang="en-US" sz="2400" dirty="0">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4545" y="6094910"/>
            <a:ext cx="2724409" cy="382090"/>
          </a:xfrm>
          <a:prstGeom prst="rect">
            <a:avLst/>
          </a:prstGeom>
        </p:spPr>
      </p:pic>
    </p:spTree>
    <p:extLst>
      <p:ext uri="{BB962C8B-B14F-4D97-AF65-F5344CB8AC3E}">
        <p14:creationId xmlns:p14="http://schemas.microsoft.com/office/powerpoint/2010/main" val="115029530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8" y="-161747"/>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Bike and Truck Task</a:t>
            </a:r>
            <a:endParaRPr kumimoji="0" lang="en-US" sz="3200" b="1" i="0" u="none" strike="noStrike" kern="1200" cap="none" spc="0" normalizeH="0" baseline="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235677" y="712616"/>
            <a:ext cx="7649808" cy="2343597"/>
          </a:xfrm>
          <a:prstGeom prst="rect">
            <a:avLst/>
          </a:prstGeom>
        </p:spPr>
        <p:txBody>
          <a:bodyPr vert="horz" lIns="91440" tIns="45720" rIns="91440" bIns="45720" rtlCol="0">
            <a:noAutofit/>
          </a:bodyPr>
          <a:lstStyle/>
          <a:p>
            <a:pPr marL="1150938" indent="-1150938"/>
            <a:r>
              <a:rPr lang="en-US" sz="2000" dirty="0" smtClean="0">
                <a:solidFill>
                  <a:srgbClr val="003366"/>
                </a:solidFill>
                <a:latin typeface="Verdana"/>
                <a:cs typeface="Verdana"/>
              </a:rPr>
              <a:t>Discussion question introduced by the teacher:</a:t>
            </a:r>
          </a:p>
          <a:p>
            <a:pPr marL="1150938" indent="-1150938"/>
            <a:endParaRPr lang="en-US" sz="2000" dirty="0">
              <a:solidFill>
                <a:srgbClr val="003366"/>
              </a:solidFill>
              <a:latin typeface="Verdana"/>
              <a:cs typeface="Verdana"/>
            </a:endParaRPr>
          </a:p>
          <a:p>
            <a:r>
              <a:rPr lang="en-US" sz="2000" dirty="0" smtClean="0">
                <a:solidFill>
                  <a:srgbClr val="003366"/>
                </a:solidFill>
                <a:latin typeface="Verdana"/>
                <a:cs typeface="Verdana"/>
              </a:rPr>
              <a:t>Between what two seconds did the truck drive the fastest? How do you know?</a:t>
            </a:r>
            <a:endParaRPr lang="en-US" sz="2000" dirty="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grpSp>
        <p:nvGrpSpPr>
          <p:cNvPr id="10" name="Group 9"/>
          <p:cNvGrpSpPr/>
          <p:nvPr/>
        </p:nvGrpSpPr>
        <p:grpSpPr>
          <a:xfrm>
            <a:off x="2414409" y="2006124"/>
            <a:ext cx="5151034" cy="4160115"/>
            <a:chOff x="1767840" y="2289525"/>
            <a:chExt cx="4473029" cy="3565492"/>
          </a:xfrm>
        </p:grpSpPr>
        <p:pic>
          <p:nvPicPr>
            <p:cNvPr id="12" name="Picture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60270" y="2489990"/>
              <a:ext cx="3970338" cy="3038475"/>
            </a:xfrm>
            <a:prstGeom prst="rect">
              <a:avLst/>
            </a:prstGeom>
            <a:noFill/>
            <a:extLst>
              <a:ext uri="{909E8E84-426E-40dd-AFC4-6F175D3DCCD1}">
                <a14:hiddenFill xmlns:a14="http://schemas.microsoft.com/office/drawing/2010/main">
                  <a:solidFill>
                    <a:srgbClr val="FFFFFF"/>
                  </a:solidFill>
                </a14:hiddenFill>
              </a:ext>
            </a:extLst>
          </p:spPr>
        </p:pic>
        <p:sp>
          <p:nvSpPr>
            <p:cNvPr id="13" name="Text Box 4"/>
            <p:cNvSpPr txBox="1"/>
            <p:nvPr/>
          </p:nvSpPr>
          <p:spPr>
            <a:xfrm>
              <a:off x="1767840" y="2289525"/>
              <a:ext cx="501650" cy="27432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vert270"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tabLst>
                  <a:tab pos="283210" algn="l"/>
                </a:tabLst>
              </a:pPr>
              <a:r>
                <a:rPr lang="en-US" sz="1200" dirty="0">
                  <a:solidFill>
                    <a:srgbClr val="000000"/>
                  </a:solidFill>
                  <a:effectLst/>
                  <a:latin typeface="Arial"/>
                  <a:ea typeface="MS Gothic"/>
                </a:rPr>
                <a:t>Distance from start of road (in feet)</a:t>
              </a:r>
            </a:p>
          </p:txBody>
        </p:sp>
        <p:sp>
          <p:nvSpPr>
            <p:cNvPr id="14" name="Text Box 5"/>
            <p:cNvSpPr txBox="1"/>
            <p:nvPr/>
          </p:nvSpPr>
          <p:spPr>
            <a:xfrm>
              <a:off x="3497669" y="5565457"/>
              <a:ext cx="2743200" cy="28956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tabLst>
                  <a:tab pos="283210" algn="l"/>
                </a:tabLst>
              </a:pPr>
              <a:r>
                <a:rPr lang="en-US" sz="1200" dirty="0">
                  <a:solidFill>
                    <a:srgbClr val="000000"/>
                  </a:solidFill>
                  <a:effectLst/>
                  <a:latin typeface="Arial"/>
                  <a:ea typeface="MS Gothic"/>
                </a:rPr>
                <a:t>Time (in seconds)</a:t>
              </a:r>
            </a:p>
          </p:txBody>
        </p:sp>
      </p:grpSp>
      <p:pic>
        <p:nvPicPr>
          <p:cNvPr id="15" name="Picture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64545" y="6094910"/>
            <a:ext cx="2724409" cy="382090"/>
          </a:xfrm>
          <a:prstGeom prst="rect">
            <a:avLst/>
          </a:prstGeom>
        </p:spPr>
      </p:pic>
    </p:spTree>
    <p:extLst>
      <p:ext uri="{BB962C8B-B14F-4D97-AF65-F5344CB8AC3E}">
        <p14:creationId xmlns:p14="http://schemas.microsoft.com/office/powerpoint/2010/main" val="26941027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8" y="58382"/>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Bike and Truck Task</a:t>
            </a:r>
          </a:p>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Video Context</a:t>
            </a:r>
            <a:endParaRPr kumimoji="0" lang="en-US" sz="3200" b="1" i="0" u="none" strike="noStrike" kern="1200" cap="none" spc="0" normalizeH="0" baseline="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020617" y="1268410"/>
            <a:ext cx="8123381" cy="4176710"/>
          </a:xfrm>
          <a:prstGeom prst="rect">
            <a:avLst/>
          </a:prstGeom>
        </p:spPr>
        <p:txBody>
          <a:bodyPr vert="horz" lIns="91440" tIns="45720" rIns="91440" bIns="45720" rtlCol="0">
            <a:noAutofit/>
          </a:bodyPr>
          <a:lstStyle/>
          <a:p>
            <a:r>
              <a:rPr lang="en-US" sz="2400" dirty="0" smtClean="0">
                <a:solidFill>
                  <a:srgbClr val="003366"/>
                </a:solidFill>
                <a:latin typeface="Verdana"/>
                <a:cs typeface="Verdana"/>
              </a:rPr>
              <a:t>School: Tyner Academy</a:t>
            </a:r>
          </a:p>
          <a:p>
            <a:r>
              <a:rPr lang="en-US" sz="2400" dirty="0" smtClean="0">
                <a:solidFill>
                  <a:srgbClr val="003366"/>
                </a:solidFill>
                <a:latin typeface="Verdana"/>
                <a:cs typeface="Verdana"/>
              </a:rPr>
              <a:t>Principal: Carol Goss</a:t>
            </a:r>
          </a:p>
          <a:p>
            <a:r>
              <a:rPr lang="en-US" sz="2400" dirty="0" smtClean="0">
                <a:solidFill>
                  <a:srgbClr val="003366"/>
                </a:solidFill>
                <a:latin typeface="Verdana"/>
                <a:cs typeface="Verdana"/>
              </a:rPr>
              <a:t>Teacher: </a:t>
            </a:r>
            <a:r>
              <a:rPr lang="en-US" sz="2400" dirty="0" err="1" smtClean="0">
                <a:solidFill>
                  <a:srgbClr val="003366"/>
                </a:solidFill>
                <a:latin typeface="Verdana"/>
                <a:cs typeface="Verdana"/>
              </a:rPr>
              <a:t>Shalunda</a:t>
            </a:r>
            <a:r>
              <a:rPr lang="en-US" sz="2400" dirty="0" smtClean="0">
                <a:solidFill>
                  <a:srgbClr val="003366"/>
                </a:solidFill>
                <a:latin typeface="Verdana"/>
                <a:cs typeface="Verdana"/>
              </a:rPr>
              <a:t> Shackelford</a:t>
            </a:r>
          </a:p>
          <a:p>
            <a:r>
              <a:rPr lang="en-US" sz="2400" dirty="0" smtClean="0">
                <a:solidFill>
                  <a:srgbClr val="003366"/>
                </a:solidFill>
                <a:latin typeface="Verdana"/>
                <a:cs typeface="Verdana"/>
              </a:rPr>
              <a:t>Class: Algebra 1</a:t>
            </a:r>
          </a:p>
          <a:p>
            <a:r>
              <a:rPr lang="en-US" sz="2400" dirty="0" smtClean="0">
                <a:solidFill>
                  <a:srgbClr val="003366"/>
                </a:solidFill>
                <a:latin typeface="Verdana"/>
                <a:cs typeface="Verdana"/>
              </a:rPr>
              <a:t>Curriculum: </a:t>
            </a:r>
            <a:r>
              <a:rPr lang="en-US" sz="2400" dirty="0">
                <a:solidFill>
                  <a:srgbClr val="003366"/>
                </a:solidFill>
                <a:latin typeface="Verdana"/>
                <a:cs typeface="Verdana"/>
              </a:rPr>
              <a:t>IFL </a:t>
            </a:r>
            <a:r>
              <a:rPr lang="en-US" sz="2400" dirty="0" smtClean="0">
                <a:solidFill>
                  <a:srgbClr val="003366"/>
                </a:solidFill>
                <a:latin typeface="Verdana"/>
                <a:cs typeface="Verdana"/>
              </a:rPr>
              <a:t>Lessons </a:t>
            </a:r>
            <a:r>
              <a:rPr lang="en-US" sz="2400" i="1" dirty="0" smtClean="0">
                <a:solidFill>
                  <a:srgbClr val="003366"/>
                </a:solidFill>
                <a:latin typeface="Verdana"/>
                <a:cs typeface="Verdana"/>
              </a:rPr>
              <a:t>Creating </a:t>
            </a:r>
            <a:r>
              <a:rPr lang="en-US" sz="2400" i="1" dirty="0">
                <a:solidFill>
                  <a:srgbClr val="003366"/>
                </a:solidFill>
                <a:latin typeface="Verdana"/>
                <a:cs typeface="Verdana"/>
              </a:rPr>
              <a:t>and Interpreting </a:t>
            </a:r>
            <a:r>
              <a:rPr lang="en-US" sz="2400" i="1" dirty="0" smtClean="0">
                <a:solidFill>
                  <a:srgbClr val="003366"/>
                </a:solidFill>
                <a:latin typeface="Verdana"/>
                <a:cs typeface="Verdana"/>
              </a:rPr>
              <a:t>Functions</a:t>
            </a:r>
          </a:p>
          <a:p>
            <a:r>
              <a:rPr lang="en-US" sz="2400" dirty="0" smtClean="0">
                <a:solidFill>
                  <a:srgbClr val="003366"/>
                </a:solidFill>
                <a:latin typeface="Verdana"/>
                <a:cs typeface="Verdana"/>
              </a:rPr>
              <a:t>Class Size: 26</a:t>
            </a:r>
          </a:p>
          <a:p>
            <a:endParaRPr lang="en-US" dirty="0" smtClean="0">
              <a:solidFill>
                <a:srgbClr val="003366"/>
              </a:solidFill>
              <a:latin typeface="Verdana"/>
              <a:cs typeface="Verdana"/>
            </a:endParaRPr>
          </a:p>
          <a:p>
            <a:pPr>
              <a:buSzPct val="110000"/>
            </a:pPr>
            <a:r>
              <a:rPr lang="en-US" sz="2000" dirty="0" smtClean="0">
                <a:solidFill>
                  <a:srgbClr val="003366"/>
                </a:solidFill>
                <a:latin typeface="Verdana"/>
                <a:ea typeface="ＭＳ Ｐゴシック" charset="0"/>
                <a:cs typeface="Verdana"/>
              </a:rPr>
              <a:t>At the time the video was filmed, </a:t>
            </a:r>
            <a:r>
              <a:rPr lang="en-US" sz="2000" dirty="0" err="1" smtClean="0">
                <a:solidFill>
                  <a:srgbClr val="003366"/>
                </a:solidFill>
                <a:latin typeface="Verdana"/>
                <a:ea typeface="ＭＳ Ｐゴシック" charset="0"/>
                <a:cs typeface="Verdana"/>
              </a:rPr>
              <a:t>Shalunda</a:t>
            </a:r>
            <a:r>
              <a:rPr lang="en-US" sz="2000" dirty="0" smtClean="0">
                <a:solidFill>
                  <a:srgbClr val="003366"/>
                </a:solidFill>
                <a:latin typeface="Verdana"/>
                <a:ea typeface="ＭＳ Ｐゴシック" charset="0"/>
                <a:cs typeface="Verdana"/>
              </a:rPr>
              <a:t> Shackelford was a teacher at Tyner Academy in the Hamilton County School District. The </a:t>
            </a:r>
            <a:r>
              <a:rPr lang="en-US" sz="2000" dirty="0">
                <a:solidFill>
                  <a:srgbClr val="003366"/>
                </a:solidFill>
                <a:latin typeface="Verdana"/>
                <a:ea typeface="ＭＳ Ｐゴシック" charset="0"/>
                <a:cs typeface="Verdana"/>
              </a:rPr>
              <a:t>lesson occurred in </a:t>
            </a:r>
            <a:r>
              <a:rPr lang="en-US" sz="2000" dirty="0" smtClean="0">
                <a:solidFill>
                  <a:srgbClr val="003366"/>
                </a:solidFill>
                <a:latin typeface="Verdana"/>
                <a:ea typeface="ＭＳ Ｐゴシック" charset="0"/>
                <a:cs typeface="Verdana"/>
              </a:rPr>
              <a:t>April in </a:t>
            </a:r>
            <a:r>
              <a:rPr lang="en-US" sz="2000" dirty="0">
                <a:solidFill>
                  <a:srgbClr val="003366"/>
                </a:solidFill>
                <a:latin typeface="Verdana"/>
                <a:ea typeface="ＭＳ Ｐゴシック" charset="0"/>
                <a:cs typeface="Verdana"/>
              </a:rPr>
              <a:t>an Algebra 1 class. </a:t>
            </a:r>
            <a:endParaRPr lang="en-US" sz="2400" dirty="0">
              <a:solidFill>
                <a:srgbClr val="003366"/>
              </a:solidFill>
              <a:latin typeface="Verdana"/>
              <a:cs typeface="Verdana"/>
            </a:endParaRPr>
          </a:p>
          <a:p>
            <a:pPr>
              <a:buSzPct val="110000"/>
            </a:pPr>
            <a:endParaRPr lang="en-US" sz="2000" dirty="0">
              <a:solidFill>
                <a:srgbClr val="003366"/>
              </a:solidFill>
              <a:latin typeface="Verdana"/>
              <a:ea typeface="ＭＳ Ｐゴシック" charset="0"/>
              <a:cs typeface="Verdana"/>
            </a:endParaRPr>
          </a:p>
          <a:p>
            <a:pPr>
              <a:buSzPct val="110000"/>
            </a:pPr>
            <a:r>
              <a:rPr lang="en-US" sz="2000" dirty="0" smtClean="0">
                <a:solidFill>
                  <a:srgbClr val="003366"/>
                </a:solidFill>
                <a:latin typeface="Verdana"/>
                <a:ea typeface="ＭＳ Ｐゴシック" charset="0"/>
                <a:cs typeface="Verdana"/>
              </a:rPr>
              <a:t>The teacher is working on promoting classroom discourse.</a:t>
            </a:r>
            <a:endParaRPr lang="en-US" sz="2400" dirty="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4545" y="6094910"/>
            <a:ext cx="2724409" cy="382090"/>
          </a:xfrm>
          <a:prstGeom prst="rect">
            <a:avLst/>
          </a:prstGeom>
        </p:spPr>
      </p:pic>
    </p:spTree>
    <p:extLst>
      <p:ext uri="{BB962C8B-B14F-4D97-AF65-F5344CB8AC3E}">
        <p14:creationId xmlns:p14="http://schemas.microsoft.com/office/powerpoint/2010/main" val="236293005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646023"/>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Learning Goals</a:t>
            </a:r>
            <a:endParaRPr kumimoji="0" lang="en-US" sz="3200" b="1" i="0" u="none" strike="noStrike" kern="1200" cap="none" spc="0" normalizeH="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435100" y="2208210"/>
            <a:ext cx="7548208" cy="4649790"/>
          </a:xfrm>
          <a:prstGeom prst="rect">
            <a:avLst/>
          </a:prstGeom>
        </p:spPr>
        <p:txBody>
          <a:bodyPr vert="horz" lIns="91440" tIns="45720" rIns="91440" bIns="45720" rtlCol="0">
            <a:normAutofit/>
          </a:bodyPr>
          <a:lstStyle/>
          <a:p>
            <a:r>
              <a:rPr lang="en-US" sz="2800" dirty="0" smtClean="0">
                <a:solidFill>
                  <a:srgbClr val="003366"/>
                </a:solidFill>
                <a:latin typeface="Verdana"/>
                <a:cs typeface="Verdana"/>
              </a:rPr>
              <a:t>Create two or three mathematical learning goals for this lesson.  Be ready to share these goals.</a:t>
            </a:r>
            <a:endParaRPr lang="en-US" sz="2800" dirty="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4545" y="6094910"/>
            <a:ext cx="2724409" cy="382090"/>
          </a:xfrm>
          <a:prstGeom prst="rect">
            <a:avLst/>
          </a:prstGeom>
        </p:spPr>
      </p:pic>
    </p:spTree>
    <p:extLst>
      <p:ext uri="{BB962C8B-B14F-4D97-AF65-F5344CB8AC3E}">
        <p14:creationId xmlns:p14="http://schemas.microsoft.com/office/powerpoint/2010/main" val="105506638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646023"/>
          </a:xfrm>
          <a:prstGeom prst="rect">
            <a:avLst/>
          </a:prstGeom>
        </p:spPr>
        <p:txBody>
          <a:bodyPr vert="horz" lIns="91440" tIns="45720" rIns="91440" bIns="45720" rtlCol="0" anchor="ctr">
            <a:noAutofit/>
          </a:bodyPr>
          <a:lstStyle/>
          <a:p>
            <a:pPr algn="ctr">
              <a:spcBef>
                <a:spcPct val="0"/>
              </a:spcBef>
              <a:defRPr/>
            </a:pPr>
            <a:r>
              <a:rPr lang="en-US" sz="3200" b="1" dirty="0" smtClean="0">
                <a:solidFill>
                  <a:srgbClr val="003366"/>
                </a:solidFill>
                <a:latin typeface="Verdana"/>
                <a:ea typeface="Verdana" pitchFamily="34" charset="0"/>
                <a:cs typeface="Verdana"/>
              </a:rPr>
              <a:t>Ms</a:t>
            </a:r>
            <a:r>
              <a:rPr lang="en-US" sz="3200" b="1" dirty="0">
                <a:solidFill>
                  <a:srgbClr val="003366"/>
                </a:solidFill>
                <a:latin typeface="Verdana"/>
                <a:ea typeface="Verdana" pitchFamily="34" charset="0"/>
                <a:cs typeface="Verdana"/>
              </a:rPr>
              <a:t>. </a:t>
            </a:r>
            <a:r>
              <a:rPr lang="en-US" sz="3200" b="1" dirty="0" smtClean="0">
                <a:solidFill>
                  <a:srgbClr val="003366"/>
                </a:solidFill>
                <a:latin typeface="Verdana"/>
                <a:ea typeface="Verdana" pitchFamily="34" charset="0"/>
                <a:cs typeface="Verdana"/>
              </a:rPr>
              <a:t>Shackelford’s </a:t>
            </a:r>
          </a:p>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i="1" dirty="0" smtClean="0">
                <a:solidFill>
                  <a:srgbClr val="003366"/>
                </a:solidFill>
                <a:latin typeface="Verdana"/>
                <a:ea typeface="Verdana" pitchFamily="34" charset="0"/>
                <a:cs typeface="Verdana"/>
              </a:rPr>
              <a:t>Mathematics</a:t>
            </a:r>
            <a:r>
              <a:rPr lang="en-US" sz="3200" b="1" dirty="0" smtClean="0">
                <a:solidFill>
                  <a:srgbClr val="003366"/>
                </a:solidFill>
                <a:latin typeface="Verdana"/>
                <a:ea typeface="Verdana" pitchFamily="34" charset="0"/>
                <a:cs typeface="Verdana"/>
              </a:rPr>
              <a:t> Learning Goals</a:t>
            </a:r>
            <a:endParaRPr kumimoji="0" lang="en-US" sz="3200" b="1" i="0" u="none" strike="noStrike" kern="1200" cap="none" spc="0" normalizeH="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435100" y="1491609"/>
            <a:ext cx="7548208" cy="4649790"/>
          </a:xfrm>
          <a:prstGeom prst="rect">
            <a:avLst/>
          </a:prstGeom>
        </p:spPr>
        <p:txBody>
          <a:bodyPr vert="horz" lIns="91440" tIns="45720" rIns="91440" bIns="45720" rtlCol="0">
            <a:normAutofit lnSpcReduction="10000"/>
          </a:bodyPr>
          <a:lstStyle/>
          <a:p>
            <a:r>
              <a:rPr lang="en-US" sz="2400" dirty="0">
                <a:solidFill>
                  <a:srgbClr val="003366"/>
                </a:solidFill>
                <a:latin typeface="Verdana"/>
                <a:cs typeface="Verdana"/>
              </a:rPr>
              <a:t>Students will understand that</a:t>
            </a:r>
            <a:r>
              <a:rPr lang="en-US" sz="2400" dirty="0" smtClean="0">
                <a:solidFill>
                  <a:srgbClr val="003366"/>
                </a:solidFill>
                <a:latin typeface="Verdana"/>
                <a:cs typeface="Verdana"/>
              </a:rPr>
              <a:t>:</a:t>
            </a:r>
          </a:p>
          <a:p>
            <a:pPr marL="342900" indent="-342900">
              <a:buFont typeface="Arial"/>
              <a:buChar char="•"/>
            </a:pPr>
            <a:r>
              <a:rPr lang="en-US" sz="2400" dirty="0" smtClean="0">
                <a:solidFill>
                  <a:srgbClr val="003366"/>
                </a:solidFill>
                <a:latin typeface="Verdana"/>
                <a:cs typeface="Verdana"/>
              </a:rPr>
              <a:t>The language of change and rate of change (increasing, decreasing, constant, relative maximum or minimum) can be used to describe how two quantities vary together over a range of possible values.</a:t>
            </a:r>
          </a:p>
          <a:p>
            <a:pPr marL="342900" indent="-342900">
              <a:buFont typeface="Arial"/>
              <a:buChar char="•"/>
            </a:pPr>
            <a:r>
              <a:rPr lang="en-US" sz="2400" dirty="0" smtClean="0">
                <a:solidFill>
                  <a:srgbClr val="003366"/>
                </a:solidFill>
                <a:latin typeface="Verdana"/>
                <a:cs typeface="Verdana"/>
              </a:rPr>
              <a:t>Context is </a:t>
            </a:r>
            <a:r>
              <a:rPr lang="en-US" sz="2400" dirty="0">
                <a:solidFill>
                  <a:srgbClr val="003366"/>
                </a:solidFill>
                <a:latin typeface="Verdana"/>
                <a:cs typeface="Verdana"/>
              </a:rPr>
              <a:t>important for interpreting </a:t>
            </a:r>
            <a:r>
              <a:rPr lang="en-US" sz="2400" dirty="0" smtClean="0">
                <a:solidFill>
                  <a:srgbClr val="003366"/>
                </a:solidFill>
                <a:latin typeface="Verdana"/>
                <a:cs typeface="Verdana"/>
              </a:rPr>
              <a:t>key </a:t>
            </a:r>
            <a:r>
              <a:rPr lang="en-US" sz="2400" dirty="0">
                <a:solidFill>
                  <a:srgbClr val="003366"/>
                </a:solidFill>
                <a:latin typeface="Verdana"/>
                <a:cs typeface="Verdana"/>
              </a:rPr>
              <a:t>features of a</a:t>
            </a:r>
            <a:r>
              <a:rPr lang="en-US" sz="2400" dirty="0" smtClean="0">
                <a:solidFill>
                  <a:srgbClr val="003366"/>
                </a:solidFill>
                <a:latin typeface="Verdana"/>
                <a:cs typeface="Verdana"/>
              </a:rPr>
              <a:t> </a:t>
            </a:r>
            <a:r>
              <a:rPr lang="en-US" sz="2400" dirty="0">
                <a:solidFill>
                  <a:srgbClr val="003366"/>
                </a:solidFill>
                <a:latin typeface="Verdana"/>
                <a:cs typeface="Verdana"/>
              </a:rPr>
              <a:t>graph portraying the relationship between time and </a:t>
            </a:r>
            <a:r>
              <a:rPr lang="en-US" sz="2400" dirty="0" smtClean="0">
                <a:solidFill>
                  <a:srgbClr val="003366"/>
                </a:solidFill>
                <a:latin typeface="Verdana"/>
                <a:cs typeface="Verdana"/>
              </a:rPr>
              <a:t>distance.</a:t>
            </a:r>
          </a:p>
          <a:p>
            <a:pPr marL="342900" indent="-342900">
              <a:buFont typeface="Arial"/>
              <a:buChar char="•"/>
            </a:pPr>
            <a:r>
              <a:rPr lang="en-US" sz="2400" dirty="0" smtClean="0">
                <a:solidFill>
                  <a:srgbClr val="003366"/>
                </a:solidFill>
                <a:latin typeface="Verdana"/>
                <a:cs typeface="Verdana"/>
              </a:rPr>
              <a:t>The average rate of change is the ratio of the change in the dependent variable to the change in the independent variable for a specified interval in the domain.   </a:t>
            </a: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4545" y="6094910"/>
            <a:ext cx="2724409" cy="382090"/>
          </a:xfrm>
          <a:prstGeom prst="rect">
            <a:avLst/>
          </a:prstGeom>
        </p:spPr>
      </p:pic>
    </p:spTree>
    <p:extLst>
      <p:ext uri="{BB962C8B-B14F-4D97-AF65-F5344CB8AC3E}">
        <p14:creationId xmlns:p14="http://schemas.microsoft.com/office/powerpoint/2010/main" val="1055066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3870" y="5631430"/>
            <a:ext cx="2673270" cy="696059"/>
          </a:xfrm>
          <a:prstGeom prst="rect">
            <a:avLst/>
          </a:prstGeom>
        </p:spPr>
      </p:pic>
      <p:sp>
        <p:nvSpPr>
          <p:cNvPr id="9" name="Title 1"/>
          <p:cNvSpPr txBox="1">
            <a:spLocks/>
          </p:cNvSpPr>
          <p:nvPr/>
        </p:nvSpPr>
        <p:spPr>
          <a:xfrm>
            <a:off x="889121" y="197120"/>
            <a:ext cx="8254879" cy="80618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Connections to the CCSS Content Standards</a:t>
            </a:r>
          </a:p>
        </p:txBody>
      </p:sp>
      <p:sp>
        <p:nvSpPr>
          <p:cNvPr id="6" name="Rectangle 3"/>
          <p:cNvSpPr txBox="1">
            <a:spLocks noChangeArrowheads="1"/>
          </p:cNvSpPr>
          <p:nvPr/>
        </p:nvSpPr>
        <p:spPr>
          <a:xfrm>
            <a:off x="1275575" y="1504828"/>
            <a:ext cx="7576325" cy="4819772"/>
          </a:xfrm>
          <a:prstGeom prst="rect">
            <a:avLst/>
          </a:prstGeom>
        </p:spPr>
        <p:txBody>
          <a:bodyPr vert="horz" lIns="91440" tIns="45720" rIns="91440" bIns="45720" rtlCol="0">
            <a:noAutofit/>
          </a:bodyPr>
          <a:lstStyle/>
          <a:p>
            <a:endParaRPr lang="en-US" sz="3200"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
        <p:nvSpPr>
          <p:cNvPr id="3" name="TextBox 2"/>
          <p:cNvSpPr txBox="1"/>
          <p:nvPr/>
        </p:nvSpPr>
        <p:spPr>
          <a:xfrm>
            <a:off x="965200" y="5691531"/>
            <a:ext cx="5528614" cy="830997"/>
          </a:xfrm>
          <a:prstGeom prst="rect">
            <a:avLst/>
          </a:prstGeom>
          <a:noFill/>
        </p:spPr>
        <p:txBody>
          <a:bodyPr wrap="square" rtlCol="0">
            <a:spAutoFit/>
          </a:bodyPr>
          <a:lstStyle/>
          <a:p>
            <a:r>
              <a:rPr lang="en-US" sz="1400" dirty="0">
                <a:solidFill>
                  <a:srgbClr val="003366"/>
                </a:solidFill>
              </a:rPr>
              <a:t>National Governors Association Center for Best Practices &amp; Council of Chief State School </a:t>
            </a:r>
            <a:r>
              <a:rPr lang="en-US" sz="1400" dirty="0" smtClean="0">
                <a:solidFill>
                  <a:srgbClr val="003366"/>
                </a:solidFill>
              </a:rPr>
              <a:t>Officers. </a:t>
            </a:r>
            <a:r>
              <a:rPr lang="en-US" sz="1400" dirty="0">
                <a:solidFill>
                  <a:srgbClr val="003366"/>
                </a:solidFill>
              </a:rPr>
              <a:t>(2010). </a:t>
            </a:r>
            <a:r>
              <a:rPr lang="en-US" sz="1400" i="1" dirty="0">
                <a:solidFill>
                  <a:srgbClr val="003366"/>
                </a:solidFill>
              </a:rPr>
              <a:t>Common core state standards </a:t>
            </a:r>
            <a:r>
              <a:rPr lang="en-US" sz="1400" i="1" dirty="0" smtClean="0">
                <a:solidFill>
                  <a:srgbClr val="003366"/>
                </a:solidFill>
              </a:rPr>
              <a:t>for mathematics</a:t>
            </a:r>
            <a:r>
              <a:rPr lang="en-US" sz="1400" dirty="0">
                <a:solidFill>
                  <a:srgbClr val="003366"/>
                </a:solidFill>
              </a:rPr>
              <a:t>. Washington</a:t>
            </a:r>
            <a:r>
              <a:rPr lang="en-US" sz="1400" dirty="0" smtClean="0">
                <a:solidFill>
                  <a:srgbClr val="003366"/>
                </a:solidFill>
              </a:rPr>
              <a:t>, DC</a:t>
            </a:r>
            <a:r>
              <a:rPr lang="en-US" sz="1400" dirty="0">
                <a:solidFill>
                  <a:srgbClr val="003366"/>
                </a:solidFill>
              </a:rPr>
              <a:t>: Authors</a:t>
            </a:r>
            <a:r>
              <a:rPr lang="en-US" sz="2000" dirty="0">
                <a:solidFill>
                  <a:srgbClr val="003366"/>
                </a:solidFill>
              </a:rPr>
              <a:t>.</a:t>
            </a:r>
          </a:p>
        </p:txBody>
      </p:sp>
      <p:graphicFrame>
        <p:nvGraphicFramePr>
          <p:cNvPr id="14" name="Table 13"/>
          <p:cNvGraphicFramePr>
            <a:graphicFrameLocks noGrp="1"/>
          </p:cNvGraphicFramePr>
          <p:nvPr>
            <p:extLst>
              <p:ext uri="{D42A27DB-BD31-4B8C-83A1-F6EECF244321}">
                <p14:modId xmlns:p14="http://schemas.microsoft.com/office/powerpoint/2010/main" val="1642659296"/>
              </p:ext>
            </p:extLst>
          </p:nvPr>
        </p:nvGraphicFramePr>
        <p:xfrm>
          <a:off x="965200" y="1312644"/>
          <a:ext cx="8212668" cy="4531436"/>
        </p:xfrm>
        <a:graphic>
          <a:graphicData uri="http://schemas.openxmlformats.org/drawingml/2006/table">
            <a:tbl>
              <a:tblPr firstRow="1" bandRow="1">
                <a:effectLst/>
                <a:tableStyleId>{22838BEF-8BB2-4498-84A7-C5851F593DF1}</a:tableStyleId>
              </a:tblPr>
              <a:tblGrid>
                <a:gridCol w="711200"/>
                <a:gridCol w="7501468"/>
              </a:tblGrid>
              <a:tr h="365199">
                <a:tc gridSpan="2">
                  <a:txBody>
                    <a:bodyPr/>
                    <a:lstStyle/>
                    <a:p>
                      <a:pPr>
                        <a:tabLst>
                          <a:tab pos="576263" algn="l"/>
                          <a:tab pos="6523038" algn="l"/>
                        </a:tabLst>
                      </a:pPr>
                      <a:r>
                        <a:rPr lang="en-US" sz="2000" b="1" i="0" u="none" strike="noStrike" kern="1200" baseline="0" dirty="0" smtClean="0">
                          <a:solidFill>
                            <a:srgbClr val="003366"/>
                          </a:solidFill>
                          <a:latin typeface="+mn-lt"/>
                          <a:ea typeface="+mn-ea"/>
                          <a:cs typeface="+mn-cs"/>
                        </a:rPr>
                        <a:t>Interpreting Functions </a:t>
                      </a:r>
                      <a:r>
                        <a:rPr lang="en-US" sz="2000" b="1" i="0" u="none" strike="noStrike" kern="1200" baseline="0" dirty="0" smtClean="0">
                          <a:solidFill>
                            <a:schemeClr val="dk1"/>
                          </a:solidFill>
                          <a:latin typeface="+mn-lt"/>
                          <a:ea typeface="+mn-ea"/>
                          <a:cs typeface="+mn-cs"/>
                        </a:rPr>
                        <a:t>	           </a:t>
                      </a:r>
                      <a:r>
                        <a:rPr lang="en-US" sz="2000" b="1" i="0" u="none" strike="noStrike" kern="1200" baseline="0" dirty="0" smtClean="0">
                          <a:solidFill>
                            <a:srgbClr val="003366"/>
                          </a:solidFill>
                          <a:latin typeface="+mn-lt"/>
                          <a:ea typeface="+mn-ea"/>
                          <a:cs typeface="+mn-cs"/>
                        </a:rPr>
                        <a:t> F–IF</a:t>
                      </a:r>
                    </a:p>
                  </a:txBody>
                  <a:tcPr marL="68580" marR="68580" marT="0" marB="0" anchor="ctr">
                    <a:lnL w="12700" cmpd="sng">
                      <a:noFill/>
                    </a:lnL>
                    <a:lnR w="12700" cmpd="sng">
                      <a:noFill/>
                    </a:lnR>
                    <a:lnT w="12700" cmpd="sng">
                      <a:noFill/>
                    </a:lnT>
                    <a:lnB w="12700" cmpd="sng">
                      <a:noFill/>
                    </a:lnB>
                    <a:solidFill>
                      <a:schemeClr val="accent1"/>
                    </a:solidFill>
                  </a:tcPr>
                </a:tc>
                <a:tc hMerge="1">
                  <a:txBody>
                    <a:bodyPr/>
                    <a:lstStyle/>
                    <a:p>
                      <a:endParaRPr lang="en-US"/>
                    </a:p>
                  </a:txBody>
                  <a:tcPr/>
                </a:tc>
              </a:tr>
              <a:tr h="370541">
                <a:tc gridSpan="2">
                  <a:txBody>
                    <a:bodyPr/>
                    <a:lstStyle/>
                    <a:p>
                      <a:r>
                        <a:rPr lang="en-US" sz="1600" b="1" kern="1200" dirty="0" smtClean="0">
                          <a:solidFill>
                            <a:srgbClr val="003366"/>
                          </a:solidFill>
                          <a:effectLst/>
                          <a:latin typeface="+mn-lt"/>
                          <a:ea typeface="+mn-ea"/>
                          <a:cs typeface="+mn-cs"/>
                        </a:rPr>
                        <a:t>Interpret functions that arise in applications in terms of the context.</a:t>
                      </a:r>
                    </a:p>
                  </a:txBody>
                  <a:tcPr marL="68580" marR="68580" marT="0" marB="0" anchor="ctr">
                    <a:lnL w="12700" cmpd="sng">
                      <a:noFill/>
                    </a:lnL>
                    <a:lnR w="12700" cmpd="sng">
                      <a:noFill/>
                    </a:lnR>
                    <a:lnT w="12700" cmpd="sng">
                      <a:noFill/>
                    </a:lnT>
                    <a:lnB w="12700" cmpd="sng">
                      <a:noFill/>
                    </a:lnB>
                    <a:noFill/>
                  </a:tcPr>
                </a:tc>
                <a:tc hMerge="1">
                  <a:txBody>
                    <a:bodyPr/>
                    <a:lstStyle/>
                    <a:p>
                      <a:endParaRPr lang="en-US"/>
                    </a:p>
                  </a:txBody>
                  <a:tcPr/>
                </a:tc>
              </a:tr>
              <a:tr h="1387698">
                <a:tc>
                  <a:txBody>
                    <a:bodyPr/>
                    <a:lstStyle/>
                    <a:p>
                      <a:pPr marL="567055" marR="0" indent="-575945" algn="just">
                        <a:lnSpc>
                          <a:spcPct val="115000"/>
                        </a:lnSpc>
                        <a:spcBef>
                          <a:spcPts val="600"/>
                        </a:spcBef>
                        <a:spcAft>
                          <a:spcPts val="600"/>
                        </a:spcAft>
                      </a:pPr>
                      <a:r>
                        <a:rPr lang="en-US" sz="1600" dirty="0" smtClean="0">
                          <a:solidFill>
                            <a:srgbClr val="003366"/>
                          </a:solidFill>
                          <a:effectLst/>
                          <a:latin typeface="+mn-lt"/>
                          <a:ea typeface="MS Mincho"/>
                          <a:cs typeface="Times New Roman"/>
                        </a:rPr>
                        <a:t>F-IF.B4</a:t>
                      </a:r>
                      <a:endParaRPr lang="en-US" sz="1600" dirty="0">
                        <a:solidFill>
                          <a:srgbClr val="003366"/>
                        </a:solidFill>
                        <a:effectLst/>
                        <a:latin typeface="+mn-lt"/>
                        <a:ea typeface="MS Mincho"/>
                        <a:cs typeface="Times New Roman"/>
                      </a:endParaRPr>
                    </a:p>
                  </a:txBody>
                  <a:tcPr marL="68580" marR="68580" marT="0" marB="0">
                    <a:lnL w="12700" cmpd="sng">
                      <a:noFill/>
                    </a:lnL>
                    <a:lnR w="12700" cmpd="sng">
                      <a:noFill/>
                    </a:lnR>
                    <a:lnT w="12700" cmpd="sng">
                      <a:noFill/>
                    </a:lnT>
                    <a:lnB w="12700" cmpd="sng">
                      <a:noFill/>
                    </a:lnB>
                    <a:noFill/>
                  </a:tcPr>
                </a:tc>
                <a:tc>
                  <a:txBody>
                    <a:bodyPr/>
                    <a:lstStyle/>
                    <a:p>
                      <a:pPr marL="0" marR="0" indent="0" algn="just">
                        <a:lnSpc>
                          <a:spcPct val="115000"/>
                        </a:lnSpc>
                        <a:spcBef>
                          <a:spcPts val="0"/>
                        </a:spcBef>
                        <a:spcAft>
                          <a:spcPts val="0"/>
                        </a:spcAft>
                        <a:tabLst>
                          <a:tab pos="61722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600" kern="1200" dirty="0" smtClean="0">
                          <a:solidFill>
                            <a:srgbClr val="003366"/>
                          </a:solidFill>
                          <a:effectLst/>
                          <a:latin typeface="+mn-lt"/>
                          <a:ea typeface="+mn-ea"/>
                          <a:cs typeface="+mn-cs"/>
                        </a:rPr>
                        <a:t>For a function that models a relationship between two quantities, interpret key features of graphs and tables in terms of the quantities, and sketch graphs showing key features given a verbal description of the relationship. </a:t>
                      </a:r>
                      <a:r>
                        <a:rPr lang="en-US" sz="1600" i="1" kern="1200" dirty="0" smtClean="0">
                          <a:solidFill>
                            <a:srgbClr val="003366"/>
                          </a:solidFill>
                          <a:effectLst/>
                          <a:latin typeface="+mn-lt"/>
                          <a:ea typeface="+mn-ea"/>
                          <a:cs typeface="+mn-cs"/>
                        </a:rPr>
                        <a:t>Key features include: intercepts; intervals where the function is increasing, decreasing, positive, or negative; relative maximums and minimums; symmetries; end behavior; and periodicity.</a:t>
                      </a:r>
                      <a:r>
                        <a:rPr lang="en-US" sz="1600" kern="1200" baseline="30000" dirty="0" smtClean="0">
                          <a:solidFill>
                            <a:srgbClr val="003366"/>
                          </a:solidFill>
                          <a:effectLst/>
                          <a:latin typeface="+mn-lt"/>
                          <a:ea typeface="+mn-ea"/>
                          <a:cs typeface="+mn-cs"/>
                        </a:rPr>
                        <a:t>★</a:t>
                      </a:r>
                    </a:p>
                  </a:txBody>
                  <a:tcPr marL="68580" marR="68580" marT="0" marB="0">
                    <a:lnL w="12700" cmpd="sng">
                      <a:noFill/>
                    </a:lnL>
                    <a:lnR w="12700" cmpd="sng">
                      <a:noFill/>
                    </a:lnR>
                    <a:lnT w="12700" cmpd="sng">
                      <a:noFill/>
                    </a:lnT>
                    <a:lnB w="12700" cmpd="sng">
                      <a:noFill/>
                    </a:lnB>
                    <a:noFill/>
                  </a:tcPr>
                </a:tc>
              </a:tr>
              <a:tr h="1083322">
                <a:tc>
                  <a:txBody>
                    <a:bodyPr/>
                    <a:lstStyle/>
                    <a:p>
                      <a:pPr marL="567055" marR="0" indent="-575945" algn="just">
                        <a:lnSpc>
                          <a:spcPct val="115000"/>
                        </a:lnSpc>
                        <a:spcBef>
                          <a:spcPts val="600"/>
                        </a:spcBef>
                        <a:spcAft>
                          <a:spcPts val="600"/>
                        </a:spcAft>
                      </a:pPr>
                      <a:r>
                        <a:rPr lang="en-US" sz="1600" dirty="0" smtClean="0">
                          <a:solidFill>
                            <a:srgbClr val="003366"/>
                          </a:solidFill>
                          <a:effectLst/>
                          <a:latin typeface="+mn-lt"/>
                          <a:ea typeface="MS Mincho"/>
                          <a:cs typeface="Times New Roman"/>
                        </a:rPr>
                        <a:t>F-IF.B5</a:t>
                      </a:r>
                      <a:endParaRPr lang="en-US" sz="1600" dirty="0">
                        <a:solidFill>
                          <a:srgbClr val="003366"/>
                        </a:solidFill>
                        <a:effectLst/>
                        <a:latin typeface="+mn-lt"/>
                        <a:ea typeface="MS Mincho"/>
                        <a:cs typeface="Times New Roman"/>
                      </a:endParaRPr>
                    </a:p>
                  </a:txBody>
                  <a:tcPr marL="68580" marR="68580" marT="0" marB="0">
                    <a:lnL w="12700" cmpd="sng">
                      <a:noFill/>
                    </a:lnL>
                    <a:lnR w="12700" cmpd="sng">
                      <a:noFill/>
                    </a:lnR>
                    <a:lnT w="12700" cmpd="sng">
                      <a:noFill/>
                    </a:lnT>
                    <a:lnB w="12700" cmpd="sng">
                      <a:noFill/>
                    </a:lnB>
                    <a:noFill/>
                  </a:tcPr>
                </a:tc>
                <a:tc>
                  <a:txBody>
                    <a:bodyPr/>
                    <a:lstStyle/>
                    <a:p>
                      <a:pPr marL="0" marR="0" indent="0" algn="just" defTabSz="457200" rtl="0" eaLnBrk="1" latinLnBrk="0" hangingPunct="1">
                        <a:lnSpc>
                          <a:spcPct val="115000"/>
                        </a:lnSpc>
                        <a:spcBef>
                          <a:spcPts val="0"/>
                        </a:spcBef>
                        <a:spcAft>
                          <a:spcPts val="0"/>
                        </a:spcAft>
                        <a:tabLst>
                          <a:tab pos="61595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600" kern="1200" dirty="0" smtClean="0">
                          <a:solidFill>
                            <a:srgbClr val="003366"/>
                          </a:solidFill>
                          <a:effectLst/>
                          <a:latin typeface="+mn-lt"/>
                          <a:ea typeface="+mn-ea"/>
                          <a:cs typeface="+mn-cs"/>
                        </a:rPr>
                        <a:t>Relate the domain of a function to its graph and, where applicable, to the quantitative relationship it describes. </a:t>
                      </a:r>
                      <a:r>
                        <a:rPr lang="en-US" sz="1600" i="1" kern="1200" dirty="0" smtClean="0">
                          <a:solidFill>
                            <a:srgbClr val="003366"/>
                          </a:solidFill>
                          <a:effectLst/>
                          <a:latin typeface="+mn-lt"/>
                          <a:ea typeface="+mn-ea"/>
                          <a:cs typeface="+mn-cs"/>
                        </a:rPr>
                        <a:t>For example, if the function h(n) gives the number of person-hours it takes to assemble n engines in a factory, then the positive integers would be an appropriate domain for the function.</a:t>
                      </a:r>
                      <a:r>
                        <a:rPr lang="en-US" sz="1600" kern="1200" baseline="30000" dirty="0" smtClean="0">
                          <a:solidFill>
                            <a:srgbClr val="003366"/>
                          </a:solidFill>
                          <a:effectLst/>
                          <a:latin typeface="+mn-lt"/>
                          <a:ea typeface="+mn-ea"/>
                          <a:cs typeface="+mn-cs"/>
                        </a:rPr>
                        <a:t>★</a:t>
                      </a:r>
                      <a:endParaRPr lang="en-US" sz="1600" kern="1200" dirty="0">
                        <a:solidFill>
                          <a:srgbClr val="003366"/>
                        </a:solidFill>
                        <a:effectLst/>
                        <a:latin typeface="+mn-lt"/>
                        <a:ea typeface="MS Mincho"/>
                        <a:cs typeface="Times New Roman"/>
                      </a:endParaRPr>
                    </a:p>
                  </a:txBody>
                  <a:tcPr marL="68580" marR="68580" marT="0" marB="0">
                    <a:lnL w="12700" cmpd="sng">
                      <a:noFill/>
                    </a:lnL>
                    <a:lnR w="12700" cmpd="sng">
                      <a:noFill/>
                    </a:lnR>
                    <a:lnT w="12700" cmpd="sng">
                      <a:noFill/>
                    </a:lnT>
                    <a:lnB w="12700" cmpd="sng">
                      <a:noFill/>
                    </a:lnB>
                    <a:noFill/>
                  </a:tcPr>
                </a:tc>
              </a:tr>
              <a:tr h="691141">
                <a:tc>
                  <a:txBody>
                    <a:bodyPr/>
                    <a:lstStyle/>
                    <a:p>
                      <a:pPr marL="567055" marR="0" indent="-575945" algn="just">
                        <a:lnSpc>
                          <a:spcPct val="115000"/>
                        </a:lnSpc>
                        <a:spcBef>
                          <a:spcPts val="600"/>
                        </a:spcBef>
                        <a:spcAft>
                          <a:spcPts val="600"/>
                        </a:spcAft>
                      </a:pPr>
                      <a:r>
                        <a:rPr lang="en-US" sz="1600" dirty="0" smtClean="0">
                          <a:solidFill>
                            <a:srgbClr val="003366"/>
                          </a:solidFill>
                          <a:effectLst/>
                          <a:latin typeface="+mn-lt"/>
                          <a:ea typeface="MS Mincho"/>
                          <a:cs typeface="Times New Roman"/>
                        </a:rPr>
                        <a:t>F-IF.B6</a:t>
                      </a:r>
                      <a:endParaRPr lang="en-US" sz="1600" dirty="0">
                        <a:solidFill>
                          <a:srgbClr val="003366"/>
                        </a:solidFill>
                        <a:effectLst/>
                        <a:latin typeface="+mn-lt"/>
                        <a:ea typeface="MS Mincho"/>
                        <a:cs typeface="Times New Roman"/>
                      </a:endParaRPr>
                    </a:p>
                  </a:txBody>
                  <a:tcPr marL="68580" marR="68580" marT="0" marB="0">
                    <a:lnL w="12700" cmpd="sng">
                      <a:noFill/>
                    </a:lnL>
                    <a:lnR w="12700" cmpd="sng">
                      <a:noFill/>
                    </a:lnR>
                    <a:lnT w="12700" cmpd="sng">
                      <a:noFill/>
                    </a:lnT>
                    <a:lnB w="12700" cmpd="sng">
                      <a:noFill/>
                    </a:lnB>
                    <a:noFill/>
                  </a:tcPr>
                </a:tc>
                <a:tc>
                  <a:txBody>
                    <a:bodyPr/>
                    <a:lstStyle/>
                    <a:p>
                      <a:pPr marL="0" marR="0" indent="0" algn="just" defTabSz="457200" rtl="0" eaLnBrk="1" latinLnBrk="0" hangingPunct="1">
                        <a:lnSpc>
                          <a:spcPct val="115000"/>
                        </a:lnSpc>
                        <a:spcBef>
                          <a:spcPts val="0"/>
                        </a:spcBef>
                        <a:spcAft>
                          <a:spcPts val="0"/>
                        </a:spcAft>
                        <a:tabLst>
                          <a:tab pos="61595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600" kern="1200" dirty="0" smtClean="0">
                          <a:solidFill>
                            <a:srgbClr val="003366"/>
                          </a:solidFill>
                          <a:effectLst/>
                          <a:latin typeface="+mn-lt"/>
                          <a:ea typeface="+mn-ea"/>
                          <a:cs typeface="+mn-cs"/>
                        </a:rPr>
                        <a:t>Calculate and interpret the average rate of change of a function (presented symbolically or as a table) over a specified interval. Estimate the rate of change from a graph.</a:t>
                      </a:r>
                      <a:r>
                        <a:rPr lang="en-US" sz="1600" kern="1200" baseline="30000" dirty="0" smtClean="0">
                          <a:solidFill>
                            <a:srgbClr val="003366"/>
                          </a:solidFill>
                          <a:effectLst/>
                          <a:latin typeface="+mn-lt"/>
                          <a:ea typeface="+mn-ea"/>
                          <a:cs typeface="+mn-cs"/>
                        </a:rPr>
                        <a:t>★</a:t>
                      </a:r>
                    </a:p>
                    <a:p>
                      <a:pPr marL="0" marR="0" indent="0" algn="just" defTabSz="457200" rtl="0" eaLnBrk="1" latinLnBrk="0" hangingPunct="1">
                        <a:lnSpc>
                          <a:spcPct val="115000"/>
                        </a:lnSpc>
                        <a:spcBef>
                          <a:spcPts val="0"/>
                        </a:spcBef>
                        <a:spcAft>
                          <a:spcPts val="0"/>
                        </a:spcAft>
                        <a:tabLst>
                          <a:tab pos="615950" algn="l"/>
                          <a:tab pos="711200" algn="l"/>
                          <a:tab pos="1066800" algn="l"/>
                          <a:tab pos="1422400" algn="l"/>
                          <a:tab pos="1778000" algn="l"/>
                          <a:tab pos="2133600" algn="l"/>
                          <a:tab pos="2489200" algn="l"/>
                          <a:tab pos="2844800" algn="l"/>
                          <a:tab pos="3200400" algn="l"/>
                          <a:tab pos="3556000" algn="l"/>
                          <a:tab pos="3911600" algn="l"/>
                          <a:tab pos="4267200" algn="l"/>
                        </a:tabLst>
                      </a:pPr>
                      <a:endParaRPr lang="en-US" sz="1600" kern="1200" baseline="30000" dirty="0" smtClean="0">
                        <a:solidFill>
                          <a:srgbClr val="003366"/>
                        </a:solidFill>
                        <a:effectLst/>
                        <a:latin typeface="+mn-lt"/>
                        <a:ea typeface="+mn-ea"/>
                        <a:cs typeface="+mn-cs"/>
                      </a:endParaRPr>
                    </a:p>
                  </a:txBody>
                  <a:tcPr marL="68580" marR="68580" marT="0" marB="0">
                    <a:lnL w="12700" cmpd="sng">
                      <a:noFill/>
                    </a:lnL>
                    <a:lnR w="12700" cmpd="sng">
                      <a:noFill/>
                    </a:lnR>
                    <a:lnT w="12700" cmpd="sng">
                      <a:noFill/>
                    </a:lnT>
                    <a:lnB w="12700" cmpd="sng">
                      <a:noFill/>
                    </a:lnB>
                    <a:noFill/>
                  </a:tcPr>
                </a:tc>
              </a:tr>
              <a:tr h="556350">
                <a:tc gridSpan="2">
                  <a:txBody>
                    <a:bodyPr/>
                    <a:lstStyle/>
                    <a:p>
                      <a:pPr marL="7938" marR="0" indent="-15875" algn="just" defTabSz="914400" rtl="0" eaLnBrk="1" fontAlgn="auto" latinLnBrk="0" hangingPunct="1">
                        <a:lnSpc>
                          <a:spcPct val="115000"/>
                        </a:lnSpc>
                        <a:spcBef>
                          <a:spcPts val="0"/>
                        </a:spcBef>
                        <a:spcAft>
                          <a:spcPts val="0"/>
                        </a:spcAft>
                        <a:buClrTx/>
                        <a:buSzTx/>
                        <a:buFontTx/>
                        <a:buNone/>
                        <a:tabLst/>
                        <a:defRPr/>
                      </a:pPr>
                      <a:r>
                        <a:rPr lang="en-US" sz="1800" kern="1200" baseline="30000" dirty="0" smtClean="0">
                          <a:solidFill>
                            <a:srgbClr val="003366"/>
                          </a:solidFill>
                          <a:effectLst/>
                          <a:latin typeface="+mn-lt"/>
                          <a:ea typeface="+mn-ea"/>
                          <a:cs typeface="+mn-cs"/>
                        </a:rPr>
                        <a:t>★</a:t>
                      </a:r>
                      <a:r>
                        <a:rPr lang="en-US" sz="1800" kern="1200" dirty="0" smtClean="0">
                          <a:solidFill>
                            <a:srgbClr val="003366"/>
                          </a:solidFill>
                          <a:effectLst/>
                          <a:latin typeface="+mn-lt"/>
                          <a:ea typeface="+mn-ea"/>
                          <a:cs typeface="+mn-cs"/>
                        </a:rPr>
                        <a:t>Indicates that the standard is also a Mathematical Modeling standard.</a:t>
                      </a:r>
                    </a:p>
                  </a:txBody>
                  <a:tcPr marL="68580" marR="68580" marT="0" marB="0">
                    <a:lnL w="12700" cmpd="sng">
                      <a:noFill/>
                    </a:lnL>
                    <a:lnR w="12700" cmpd="sng">
                      <a:noFill/>
                    </a:lnR>
                    <a:lnT w="12700" cmpd="sng">
                      <a:noFill/>
                    </a:lnT>
                    <a:lnB w="12700" cmpd="sng">
                      <a:noFill/>
                    </a:lnB>
                    <a:noFill/>
                  </a:tcPr>
                </a:tc>
                <a:tc hMerge="1">
                  <a:txBody>
                    <a:bodyPr/>
                    <a:lstStyle/>
                    <a:p>
                      <a:pPr marL="0" marR="0" indent="0" algn="just" defTabSz="457200" rtl="0" eaLnBrk="1" latinLnBrk="0" hangingPunct="1">
                        <a:lnSpc>
                          <a:spcPct val="115000"/>
                        </a:lnSpc>
                        <a:spcBef>
                          <a:spcPts val="0"/>
                        </a:spcBef>
                        <a:spcAft>
                          <a:spcPts val="0"/>
                        </a:spcAft>
                        <a:tabLst>
                          <a:tab pos="615950" algn="l"/>
                          <a:tab pos="711200" algn="l"/>
                          <a:tab pos="1066800" algn="l"/>
                          <a:tab pos="1422400" algn="l"/>
                          <a:tab pos="1778000" algn="l"/>
                          <a:tab pos="2133600" algn="l"/>
                          <a:tab pos="2489200" algn="l"/>
                          <a:tab pos="2844800" algn="l"/>
                          <a:tab pos="3200400" algn="l"/>
                          <a:tab pos="3556000" algn="l"/>
                          <a:tab pos="3911600" algn="l"/>
                          <a:tab pos="4267200" algn="l"/>
                        </a:tabLst>
                      </a:pPr>
                      <a:endParaRPr lang="en-US" sz="1700" kern="1200" dirty="0">
                        <a:solidFill>
                          <a:schemeClr val="dk1"/>
                        </a:solidFill>
                        <a:effectLst/>
                        <a:latin typeface="+mn-lt"/>
                        <a:ea typeface="MS Mincho"/>
                        <a:cs typeface="Times New Roman"/>
                      </a:endParaRPr>
                    </a:p>
                  </a:txBody>
                  <a:tcPr marL="68580" marR="68580" marT="0" marB="0">
                    <a:lnL w="12700" cmpd="sng">
                      <a:noFill/>
                    </a:lnL>
                    <a:lnR w="12700" cmpd="sng">
                      <a:noFill/>
                    </a:lnR>
                    <a:lnT w="12700" cmpd="sng">
                      <a:noFill/>
                    </a:lnT>
                    <a:lnB w="12700" cmpd="sng">
                      <a:noFill/>
                    </a:lnB>
                    <a:noFill/>
                  </a:tcPr>
                </a:tc>
              </a:tr>
            </a:tbl>
          </a:graphicData>
        </a:graphic>
      </p:graphicFrame>
    </p:spTree>
    <p:extLst>
      <p:ext uri="{BB962C8B-B14F-4D97-AF65-F5344CB8AC3E}">
        <p14:creationId xmlns:p14="http://schemas.microsoft.com/office/powerpoint/2010/main" val="10550663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19140</TotalTime>
  <Words>4076</Words>
  <Application>Microsoft Macintosh PowerPoint</Application>
  <PresentationFormat>On-screen Show (4:3)</PresentationFormat>
  <Paragraphs>356</Paragraphs>
  <Slides>25</Slides>
  <Notes>25</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25</vt:i4>
      </vt:variant>
    </vt:vector>
  </HeadingPairs>
  <TitlesOfParts>
    <vt:vector size="28" baseType="lpstr">
      <vt:lpstr>Office Theme</vt:lpstr>
      <vt:lpstr>Custom Design</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Lens for Watching Video Clip 1 First Viewing</vt:lpstr>
      <vt:lpstr>PowerPoint Presentation</vt:lpstr>
      <vt:lpstr>PowerPoint Presentation</vt:lpstr>
      <vt:lpstr>PowerPoint Presentation</vt:lpstr>
      <vt:lpstr>Lens for Watching Video Clip 1  Second Viewing</vt:lpstr>
      <vt:lpstr>Additional Analysis of Video Clip 1 </vt:lpstr>
      <vt:lpstr>Planning with the Student in Mind </vt:lpstr>
      <vt:lpstr>Orchestrating Mathematical Discourse: The Five Practices</vt:lpstr>
      <vt:lpstr>Lens for Watching Video Clip 2 </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to Actions PowerPoint template</dc:title>
  <dc:creator>Ken Krehbiel</dc:creator>
  <cp:keywords>Principles to Actions</cp:keywords>
  <cp:lastModifiedBy>Margaret Smith</cp:lastModifiedBy>
  <cp:revision>276</cp:revision>
  <dcterms:created xsi:type="dcterms:W3CDTF">2014-11-23T23:35:05Z</dcterms:created>
  <dcterms:modified xsi:type="dcterms:W3CDTF">2015-04-09T17:07:45Z</dcterms:modified>
</cp:coreProperties>
</file>