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Default Extension="jpeg" ContentType="image/jpeg"/>
  <Override PartName="/ppt/slideMasters/slideMaster2.xml" ContentType="application/vnd.openxmlformats-officedocument.presentationml.slideMaster+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Layouts/slideLayout17.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notesSlides/notesSlide18.xml" ContentType="application/vnd.openxmlformats-officedocument.presentationml.notesSlide+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 id="2147483660" r:id="rId2"/>
  </p:sldMasterIdLst>
  <p:notesMasterIdLst>
    <p:notesMasterId r:id="rId22"/>
  </p:notesMasterIdLst>
  <p:sldIdLst>
    <p:sldId id="355" r:id="rId3"/>
    <p:sldId id="314" r:id="rId4"/>
    <p:sldId id="320" r:id="rId5"/>
    <p:sldId id="345" r:id="rId6"/>
    <p:sldId id="350" r:id="rId7"/>
    <p:sldId id="272" r:id="rId8"/>
    <p:sldId id="354" r:id="rId9"/>
    <p:sldId id="279" r:id="rId10"/>
    <p:sldId id="277" r:id="rId11"/>
    <p:sldId id="313" r:id="rId12"/>
    <p:sldId id="316" r:id="rId13"/>
    <p:sldId id="326" r:id="rId14"/>
    <p:sldId id="335" r:id="rId15"/>
    <p:sldId id="353" r:id="rId16"/>
    <p:sldId id="356" r:id="rId17"/>
    <p:sldId id="351" r:id="rId18"/>
    <p:sldId id="352" r:id="rId19"/>
    <p:sldId id="322"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Margaret Smith" initials="" lastIdx="4"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3366"/>
    <a:srgbClr val="57BCEF"/>
    <a:srgbClr val="5DAAE9"/>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notesView" showComments="0">
  <p:normalViewPr snapVertSplitter="1" vertBarState="minimized">
    <p:restoredLeft sz="15620"/>
    <p:restoredTop sz="96857" autoAdjust="0"/>
  </p:normalViewPr>
  <p:slideViewPr>
    <p:cSldViewPr snapToGrid="0" snapToObjects="1">
      <p:cViewPr>
        <p:scale>
          <a:sx n="75" d="100"/>
          <a:sy n="75" d="100"/>
        </p:scale>
        <p:origin x="-1528" y="-1072"/>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2640" y="3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6/25/15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tAToolkit/"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www.nctm.org/Conferences-and-Professional-Development/Principles-to-Actions-Toolkit/The-Case-of-Elizabeth-Brovey-and-the-Calling-Plans-2-Task/"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image" Target="../media/image5.png"/></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u="sng" dirty="0">
                <a:solidFill>
                  <a:srgbClr val="000000"/>
                </a:solidFill>
              </a:rPr>
              <a:t>Background</a:t>
            </a:r>
          </a:p>
          <a:p>
            <a:r>
              <a:rPr lang="en-US" sz="1200" kern="1200" dirty="0" smtClean="0">
                <a:solidFill>
                  <a:schemeClr val="tx1"/>
                </a:solidFill>
                <a:latin typeface="+mn-lt"/>
                <a:ea typeface="+mn-ea"/>
                <a:cs typeface="+mn-cs"/>
              </a:rPr>
              <a:t>This session focuses on </a:t>
            </a:r>
            <a:r>
              <a:rPr lang="en-US" sz="1200" b="1" kern="1200" dirty="0" smtClean="0">
                <a:latin typeface="+mn-lt"/>
                <a:ea typeface="+mn-ea"/>
                <a:cs typeface="+mn-cs"/>
              </a:rPr>
              <a:t>Purposeful</a:t>
            </a:r>
            <a:r>
              <a:rPr lang="en-US" sz="1200" b="1" kern="1200" baseline="0" dirty="0" smtClean="0">
                <a:latin typeface="+mn-lt"/>
                <a:ea typeface="+mn-ea"/>
                <a:cs typeface="+mn-cs"/>
              </a:rPr>
              <a:t> Questions </a:t>
            </a:r>
            <a:r>
              <a:rPr lang="en-US" sz="1200" kern="1200" baseline="0" dirty="0" smtClean="0">
                <a:latin typeface="+mn-lt"/>
                <a:ea typeface="+mn-ea"/>
                <a:cs typeface="+mn-cs"/>
              </a:rPr>
              <a:t>and</a:t>
            </a:r>
            <a:r>
              <a:rPr lang="en-US" sz="1200" b="1" kern="1200" baseline="0" dirty="0" smtClean="0">
                <a:latin typeface="+mn-lt"/>
                <a:ea typeface="+mn-ea"/>
                <a:cs typeface="+mn-cs"/>
              </a:rPr>
              <a:t> Use and Connect Representations</a:t>
            </a:r>
            <a:r>
              <a:rPr lang="en-US" sz="1200" kern="1200" dirty="0" smtClean="0">
                <a:solidFill>
                  <a:schemeClr val="tx1"/>
                </a:solidFill>
                <a:latin typeface="+mn-lt"/>
                <a:ea typeface="+mn-ea"/>
                <a:cs typeface="+mn-cs"/>
              </a:rPr>
              <a:t>.  It is suggested that teachers have some familiarity with the Effective Mathematics Teaching Practices prior to engaging in this session.  There are three sessions available that provide an overview of the Teaching and Learning Principle, with some discussion of each of the effective teaching practices </a:t>
            </a:r>
            <a:r>
              <a:rPr lang="en-US" b="1" dirty="0">
                <a:solidFill>
                  <a:srgbClr val="0000FF"/>
                </a:solidFill>
                <a:cs typeface="Verdana"/>
                <a:hlinkClick r:id="rId3"/>
              </a:rPr>
              <a:t>http://www.nctm.org/PtAToolkit</a:t>
            </a:r>
            <a:r>
              <a:rPr lang="en-US" b="1" dirty="0" smtClean="0">
                <a:solidFill>
                  <a:srgbClr val="0000FF"/>
                </a:solidFill>
                <a:cs typeface="Verdana"/>
                <a:hlinkClick r:id="rId3"/>
              </a:rPr>
              <a:t>/</a:t>
            </a:r>
            <a:r>
              <a:rPr lang="en-US" sz="1200" kern="1200" dirty="0" smtClean="0">
                <a:solidFill>
                  <a:schemeClr val="tx1"/>
                </a:solidFill>
                <a:latin typeface="+mn-lt"/>
                <a:ea typeface="+mn-ea"/>
                <a:cs typeface="+mn-cs"/>
              </a:rPr>
              <a:t>. These include: The Band Concert (elementary school content),  The Candy Jar (middle school content) and Pay It Forward (high school content). </a:t>
            </a:r>
          </a:p>
          <a:p>
            <a:r>
              <a:rPr lang="en-US" sz="1200" kern="1200" dirty="0" smtClean="0">
                <a:solidFill>
                  <a:schemeClr val="tx1"/>
                </a:solidFill>
                <a:latin typeface="+mn-lt"/>
                <a:ea typeface="+mn-ea"/>
                <a:cs typeface="+mn-cs"/>
              </a:rPr>
              <a:t> </a:t>
            </a:r>
            <a:endParaRPr lang="en-US" sz="1200" kern="1200" dirty="0" smtClean="0">
              <a:solidFill>
                <a:srgbClr val="E46C0A"/>
              </a:solidFill>
              <a:latin typeface="+mn-lt"/>
              <a:ea typeface="+mn-ea"/>
              <a:cs typeface="+mn-cs"/>
            </a:endParaRPr>
          </a:p>
          <a:p>
            <a:r>
              <a:rPr lang="en-US" b="1" u="sng" dirty="0" smtClean="0">
                <a:solidFill>
                  <a:srgbClr val="000000"/>
                </a:solidFill>
              </a:rPr>
              <a:t>Resources</a:t>
            </a:r>
          </a:p>
          <a:p>
            <a:r>
              <a:rPr lang="en-US" dirty="0">
                <a:solidFill>
                  <a:srgbClr val="000000"/>
                </a:solidFill>
              </a:rPr>
              <a:t>The following resources are available for this module. </a:t>
            </a:r>
            <a:r>
              <a:rPr lang="en-US" dirty="0"/>
              <a:t>For this session you will need to provide teachers with copies of the materials highlighted below in green in the </a:t>
            </a:r>
            <a:r>
              <a:rPr lang="en-US" dirty="0" smtClean="0"/>
              <a:t>folder.</a:t>
            </a:r>
          </a:p>
          <a:p>
            <a:endParaRPr lang="en-US" sz="1200" kern="1200" dirty="0">
              <a:solidFill>
                <a:schemeClr val="tx1"/>
              </a:solidFill>
              <a:latin typeface="+mn-lt"/>
              <a:ea typeface="+mn-ea"/>
              <a:cs typeface="+mn-cs"/>
            </a:endParaRPr>
          </a:p>
          <a:p>
            <a:r>
              <a:rPr lang="en-US" dirty="0"/>
              <a:t>Slides-HS</a:t>
            </a:r>
            <a:r>
              <a:rPr lang="en-US" dirty="0" smtClean="0"/>
              <a:t>-</a:t>
            </a:r>
            <a:r>
              <a:rPr lang="en-US" dirty="0" err="1" smtClean="0"/>
              <a:t>Torchon.pptx</a:t>
            </a:r>
            <a:endParaRPr lang="en-US" dirty="0" smtClean="0"/>
          </a:p>
          <a:p>
            <a:r>
              <a:rPr lang="en-US" dirty="0" smtClean="0">
                <a:solidFill>
                  <a:srgbClr val="008000"/>
                </a:solidFill>
              </a:rPr>
              <a:t>Calling Plans 1 Task-</a:t>
            </a:r>
            <a:r>
              <a:rPr lang="en-US" dirty="0">
                <a:solidFill>
                  <a:srgbClr val="008000"/>
                </a:solidFill>
              </a:rPr>
              <a:t>HS</a:t>
            </a:r>
            <a:r>
              <a:rPr lang="en-US" dirty="0" smtClean="0">
                <a:solidFill>
                  <a:srgbClr val="008000"/>
                </a:solidFill>
              </a:rPr>
              <a:t>-</a:t>
            </a:r>
            <a:r>
              <a:rPr lang="en-US" dirty="0" err="1" smtClean="0">
                <a:solidFill>
                  <a:srgbClr val="008000"/>
                </a:solidFill>
              </a:rPr>
              <a:t>Torchon.pdf</a:t>
            </a:r>
            <a:endParaRPr lang="en-US" dirty="0" smtClean="0">
              <a:solidFill>
                <a:srgbClr val="008000"/>
              </a:solidFill>
            </a:endParaRPr>
          </a:p>
          <a:p>
            <a:r>
              <a:rPr lang="en-US" dirty="0" err="1" smtClean="0">
                <a:solidFill>
                  <a:srgbClr val="008000"/>
                </a:solidFill>
              </a:rPr>
              <a:t>EffectiveMathematicsTeachingPractices.docx</a:t>
            </a:r>
            <a:endParaRPr lang="en-US" dirty="0">
              <a:solidFill>
                <a:srgbClr val="008000"/>
              </a:solidFill>
            </a:endParaRPr>
          </a:p>
          <a:p>
            <a:r>
              <a:rPr lang="en-US" dirty="0"/>
              <a:t>VideoClip-HS</a:t>
            </a:r>
            <a:r>
              <a:rPr lang="en-US" dirty="0" smtClean="0"/>
              <a:t>-Torchon.mp4</a:t>
            </a:r>
            <a:endParaRPr lang="en-US" dirty="0"/>
          </a:p>
          <a:p>
            <a:r>
              <a:rPr lang="en-US" dirty="0">
                <a:solidFill>
                  <a:srgbClr val="008000"/>
                </a:solidFill>
              </a:rPr>
              <a:t>Transcript-HS</a:t>
            </a:r>
            <a:r>
              <a:rPr lang="en-US" dirty="0" smtClean="0">
                <a:solidFill>
                  <a:srgbClr val="008000"/>
                </a:solidFill>
              </a:rPr>
              <a:t>-</a:t>
            </a:r>
            <a:r>
              <a:rPr lang="en-US" dirty="0" err="1" smtClean="0">
                <a:solidFill>
                  <a:srgbClr val="008000"/>
                </a:solidFill>
              </a:rPr>
              <a:t>Torchon.doc</a:t>
            </a:r>
            <a:endParaRPr lang="en-US" dirty="0" smtClean="0">
              <a:solidFill>
                <a:srgbClr val="008000"/>
              </a:solidFill>
            </a:endParaRPr>
          </a:p>
          <a:p>
            <a:r>
              <a:rPr lang="en-US" dirty="0" smtClean="0">
                <a:solidFill>
                  <a:srgbClr val="008000"/>
                </a:solidFill>
              </a:rPr>
              <a:t>Lens for Watching the </a:t>
            </a:r>
            <a:r>
              <a:rPr lang="en-US" dirty="0" err="1" smtClean="0">
                <a:solidFill>
                  <a:srgbClr val="008000"/>
                </a:solidFill>
              </a:rPr>
              <a:t>Video.doc</a:t>
            </a:r>
            <a:r>
              <a:rPr lang="en-US" baseline="0" dirty="0" smtClean="0">
                <a:solidFill>
                  <a:srgbClr val="008000"/>
                </a:solidFill>
              </a:rPr>
              <a:t> </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
        <p:nvSpPr>
          <p:cNvPr id="5" name="TextBox 4"/>
          <p:cNvSpPr txBox="1"/>
          <p:nvPr/>
        </p:nvSpPr>
        <p:spPr>
          <a:xfrm>
            <a:off x="7327900" y="68453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73267110"/>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smtClean="0"/>
              <a:t>Handout - </a:t>
            </a:r>
            <a:r>
              <a:rPr lang="en-US" b="1" dirty="0" smtClean="0">
                <a:solidFill>
                  <a:srgbClr val="0000FF"/>
                </a:solidFill>
              </a:rPr>
              <a:t>Transcript-HS-</a:t>
            </a:r>
            <a:r>
              <a:rPr lang="en-US" b="1" dirty="0" err="1" smtClean="0">
                <a:solidFill>
                  <a:srgbClr val="0000FF"/>
                </a:solidFill>
              </a:rPr>
              <a:t>Torchon</a:t>
            </a:r>
            <a:endParaRPr lang="en-US" b="1" dirty="0" smtClean="0">
              <a:solidFill>
                <a:srgbClr val="0000FF"/>
              </a:solidFill>
            </a:endParaRPr>
          </a:p>
          <a:p>
            <a:endParaRPr lang="en-US" b="1" dirty="0"/>
          </a:p>
          <a:p>
            <a:r>
              <a:rPr lang="en-US" b="1" dirty="0" smtClean="0"/>
              <a:t>Here are some of the things that teachers</a:t>
            </a:r>
            <a:r>
              <a:rPr lang="en-US" b="1" baseline="0" dirty="0" smtClean="0"/>
              <a:t> might notice:</a:t>
            </a:r>
          </a:p>
          <a:p>
            <a:endParaRPr lang="en-US" b="1" baseline="0" dirty="0" smtClean="0"/>
          </a:p>
          <a:p>
            <a:pPr marL="171450" indent="-171450">
              <a:buFont typeface="Arial"/>
              <a:buChar char="•"/>
            </a:pPr>
            <a:r>
              <a:rPr lang="en-US" baseline="0" dirty="0" smtClean="0"/>
              <a:t>T uses a </a:t>
            </a:r>
            <a:r>
              <a:rPr lang="en-US" b="1" baseline="0" dirty="0" smtClean="0"/>
              <a:t>good task.</a:t>
            </a:r>
          </a:p>
          <a:p>
            <a:pPr marL="171450" indent="-171450">
              <a:buFont typeface="Arial"/>
              <a:buChar char="•"/>
            </a:pPr>
            <a:r>
              <a:rPr lang="en-US" b="0" baseline="0" dirty="0" smtClean="0"/>
              <a:t>T allows sufficient </a:t>
            </a:r>
            <a:r>
              <a:rPr lang="en-US" b="1" baseline="0" dirty="0" smtClean="0"/>
              <a:t>wait time </a:t>
            </a:r>
            <a:r>
              <a:rPr lang="en-US" b="0" baseline="0" dirty="0" smtClean="0"/>
              <a:t>for students to answer.</a:t>
            </a:r>
          </a:p>
          <a:p>
            <a:pPr marL="171450" indent="-171450">
              <a:buFont typeface="Arial"/>
              <a:buChar char="•"/>
            </a:pPr>
            <a:r>
              <a:rPr lang="en-US" baseline="0" dirty="0" smtClean="0"/>
              <a:t>T leaves students with ideas to explore – T </a:t>
            </a:r>
            <a:r>
              <a:rPr lang="en-US" b="1" baseline="0" dirty="0" smtClean="0"/>
              <a:t>does not provide an answer </a:t>
            </a:r>
            <a:r>
              <a:rPr lang="en-US" baseline="0" dirty="0" smtClean="0"/>
              <a:t>or closure to what students are thinking</a:t>
            </a:r>
            <a:r>
              <a:rPr lang="en-US" dirty="0" smtClean="0"/>
              <a:t>.  </a:t>
            </a:r>
            <a:r>
              <a:rPr lang="en-US" baseline="0" dirty="0" smtClean="0"/>
              <a:t>Specifically,</a:t>
            </a:r>
            <a:r>
              <a:rPr lang="en-US" dirty="0" smtClean="0"/>
              <a:t> the </a:t>
            </a:r>
            <a:r>
              <a:rPr lang="en-US" baseline="0" dirty="0" smtClean="0"/>
              <a:t>T left the groups he visited with a question to think about – but not all groups got the same question.</a:t>
            </a:r>
          </a:p>
          <a:p>
            <a:pPr marL="171450" indent="-171450">
              <a:buFont typeface="Arial"/>
              <a:buChar char="•"/>
            </a:pPr>
            <a:r>
              <a:rPr lang="en-US" dirty="0" smtClean="0"/>
              <a:t>T asks</a:t>
            </a:r>
            <a:r>
              <a:rPr lang="en-US" baseline="0" dirty="0" smtClean="0"/>
              <a:t> </a:t>
            </a:r>
            <a:r>
              <a:rPr lang="en-US" b="1" baseline="0" dirty="0" smtClean="0">
                <a:solidFill>
                  <a:srgbClr val="000000"/>
                </a:solidFill>
              </a:rPr>
              <a:t>questions </a:t>
            </a:r>
            <a:r>
              <a:rPr lang="en-US" b="0" baseline="0" dirty="0" smtClean="0">
                <a:solidFill>
                  <a:srgbClr val="000000"/>
                </a:solidFill>
              </a:rPr>
              <a:t>of different levels – getting information about what students know, understanding how students are thinking.</a:t>
            </a:r>
          </a:p>
          <a:p>
            <a:pPr marL="171450" indent="-171450">
              <a:buFont typeface="Arial"/>
              <a:buChar char="•"/>
            </a:pPr>
            <a:r>
              <a:rPr lang="en-US" baseline="0" dirty="0" smtClean="0"/>
              <a:t>T asked students to make </a:t>
            </a:r>
            <a:r>
              <a:rPr lang="en-US" b="1" baseline="0" dirty="0" smtClean="0">
                <a:solidFill>
                  <a:srgbClr val="000000"/>
                </a:solidFill>
              </a:rPr>
              <a:t>connections</a:t>
            </a:r>
            <a:r>
              <a:rPr lang="en-US" baseline="0" dirty="0" smtClean="0"/>
              <a:t> between the tables and the graph</a:t>
            </a:r>
          </a:p>
          <a:p>
            <a:pPr marL="171450" indent="-171450">
              <a:buFont typeface="Arial"/>
              <a:buChar char="•"/>
            </a:pPr>
            <a:r>
              <a:rPr lang="en-US" baseline="0" dirty="0" smtClean="0"/>
              <a:t>T asks for a “significant point” and asks what it means without telling.</a:t>
            </a:r>
          </a:p>
          <a:p>
            <a:pPr marL="171450" indent="-171450">
              <a:buFont typeface="Arial"/>
              <a:buChar char="•"/>
            </a:pPr>
            <a:r>
              <a:rPr lang="en-US" baseline="0" dirty="0" smtClean="0"/>
              <a:t>T was </a:t>
            </a:r>
            <a:r>
              <a:rPr lang="en-US" b="1" baseline="0" dirty="0" smtClean="0"/>
              <a:t>actively listening </a:t>
            </a:r>
            <a:r>
              <a:rPr lang="en-US" baseline="0" dirty="0" smtClean="0"/>
              <a:t>to what students were saying.</a:t>
            </a:r>
          </a:p>
          <a:p>
            <a:pPr marL="171450" indent="-171450">
              <a:buFont typeface="Arial"/>
              <a:buChar char="•"/>
            </a:pPr>
            <a:r>
              <a:rPr lang="en-US" baseline="0" dirty="0" smtClean="0"/>
              <a:t>T </a:t>
            </a:r>
            <a:r>
              <a:rPr lang="en-US" b="1" baseline="0" dirty="0" smtClean="0"/>
              <a:t>never told </a:t>
            </a:r>
            <a:r>
              <a:rPr lang="en-US" baseline="0" dirty="0" smtClean="0"/>
              <a:t>students they were right or wrong.</a:t>
            </a:r>
          </a:p>
          <a:p>
            <a:pPr marL="171450" indent="-171450">
              <a:buFont typeface="Arial"/>
              <a:buChar char="•"/>
            </a:pPr>
            <a:r>
              <a:rPr lang="en-US" baseline="0" dirty="0" smtClean="0"/>
              <a:t>T questions served to focus student thinking.</a:t>
            </a:r>
          </a:p>
          <a:p>
            <a:pPr marL="171450" indent="-171450">
              <a:buFont typeface="Arial"/>
              <a:buChar char="•"/>
            </a:pPr>
            <a:r>
              <a:rPr lang="en-US" baseline="0" dirty="0" smtClean="0"/>
              <a:t>T transitions to a different component of the problem by referencing previous student talk.</a:t>
            </a:r>
          </a:p>
          <a:p>
            <a:pPr marL="0" indent="0">
              <a:buFont typeface="Arial"/>
              <a:buNone/>
            </a:pPr>
            <a:endParaRPr lang="en-US" dirty="0" smtClean="0"/>
          </a:p>
          <a:p>
            <a:pPr marL="0" indent="0">
              <a:buFont typeface="Arial"/>
              <a:buNone/>
            </a:pPr>
            <a:endParaRPr lang="en-US" dirty="0" smtClean="0"/>
          </a:p>
          <a:p>
            <a:r>
              <a:rPr lang="en-US" dirty="0" smtClean="0"/>
              <a:t>You may</a:t>
            </a:r>
            <a:r>
              <a:rPr lang="en-US" baseline="0" dirty="0" smtClean="0"/>
              <a:t> want to chart these ideas so you can keep track of what has been said.  If asking questions is NOT something participants mentioned, you may want to </a:t>
            </a:r>
            <a:r>
              <a:rPr lang="en-US" dirty="0" smtClean="0"/>
              <a:t>ask participants if </a:t>
            </a:r>
            <a:r>
              <a:rPr lang="en-US" baseline="0" dirty="0" smtClean="0"/>
              <a:t>they noticed what the Torchon did when he interacted with the individuals.  </a:t>
            </a:r>
          </a:p>
          <a:p>
            <a:endParaRPr lang="en-US" baseline="0" dirty="0" smtClean="0"/>
          </a:p>
          <a:p>
            <a:r>
              <a:rPr lang="en-US" dirty="0" smtClean="0"/>
              <a:t>If participants to NOT mention that students are connecting representations of tables, graphs, and the context, you may want to ask about the questions </a:t>
            </a:r>
            <a:r>
              <a:rPr lang="en-US" dirty="0" err="1" smtClean="0"/>
              <a:t>Torchon</a:t>
            </a:r>
            <a:r>
              <a:rPr lang="en-US" dirty="0" smtClean="0"/>
              <a:t> asks around lines 48 and 58-59.</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9447933"/>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b="1" dirty="0" err="1">
                <a:solidFill>
                  <a:srgbClr val="0000FF"/>
                </a:solidFill>
              </a:rPr>
              <a:t>EffectiveMathematicsTeachingPractices</a:t>
            </a:r>
            <a:endParaRPr lang="en-US" b="1" dirty="0">
              <a:solidFill>
                <a:srgbClr val="0000FF"/>
              </a:solidFill>
            </a:endParaRPr>
          </a:p>
          <a:p>
            <a:endParaRPr lang="en-US" dirty="0" smtClean="0"/>
          </a:p>
          <a:p>
            <a:endParaRPr lang="en-US" dirty="0"/>
          </a:p>
          <a:p>
            <a:r>
              <a:rPr lang="en-US" dirty="0" smtClean="0"/>
              <a:t>Posing purposeful questions </a:t>
            </a:r>
            <a:r>
              <a:rPr lang="en-US" dirty="0"/>
              <a:t>and connecting the different </a:t>
            </a:r>
            <a:r>
              <a:rPr lang="en-US" dirty="0" smtClean="0"/>
              <a:t>representations (tables, graphs, and context) are </a:t>
            </a:r>
            <a:r>
              <a:rPr lang="en-US" dirty="0" smtClean="0">
                <a:solidFill>
                  <a:srgbClr val="000000"/>
                </a:solidFill>
              </a:rPr>
              <a:t>important practices </a:t>
            </a:r>
            <a:r>
              <a:rPr lang="en-US" dirty="0" smtClean="0"/>
              <a:t>in this short clip and the ones they will examine further.  </a:t>
            </a:r>
          </a:p>
          <a:p>
            <a:endParaRPr lang="en-US" dirty="0"/>
          </a:p>
          <a:p>
            <a:r>
              <a:rPr lang="en-US" dirty="0" smtClean="0"/>
              <a:t>It could also be argued that there is evidence that the teacher: 1) set clear learning goals; 2) selected a task that promoted reasoning and problem solving; 3) supported productive struggle; and 4) elicited and made use of student thinking.  </a:t>
            </a:r>
          </a:p>
          <a:p>
            <a:endParaRPr lang="en-US" dirty="0" smtClean="0"/>
          </a:p>
          <a:p>
            <a:r>
              <a:rPr lang="en-US" dirty="0" smtClean="0"/>
              <a:t>Specific</a:t>
            </a:r>
            <a:r>
              <a:rPr lang="en-US" baseline="0" dirty="0" smtClean="0"/>
              <a:t> line numbers are in the notes of following slide.</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1128850"/>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r>
              <a:rPr lang="en-US" baseline="0" dirty="0" smtClean="0"/>
              <a:t> are used to:</a:t>
            </a:r>
          </a:p>
          <a:p>
            <a:endParaRPr lang="en-US" baseline="0" dirty="0" smtClean="0"/>
          </a:p>
          <a:p>
            <a:pPr marL="171450" indent="-171450">
              <a:buFont typeface="Arial"/>
              <a:buChar char="•"/>
            </a:pPr>
            <a:r>
              <a:rPr lang="en-US" baseline="0" dirty="0" smtClean="0"/>
              <a:t>Gather information – students recall facts, definitions and procedures</a:t>
            </a:r>
          </a:p>
          <a:p>
            <a:pPr marL="171450" indent="-171450">
              <a:buFont typeface="Arial"/>
              <a:buChar char="•"/>
            </a:pPr>
            <a:r>
              <a:rPr lang="en-US" baseline="0" dirty="0" smtClean="0"/>
              <a:t>Probe thinking – students explain, clarify, articulate steps in their process</a:t>
            </a:r>
          </a:p>
          <a:p>
            <a:pPr marL="171450" indent="-171450">
              <a:buFont typeface="Arial"/>
              <a:buChar char="•"/>
            </a:pPr>
            <a:r>
              <a:rPr lang="en-US" baseline="0" dirty="0" smtClean="0"/>
              <a:t>Make the mathematics visible – students discuss mathematical structures and make connections among mathematical ideas and relationships</a:t>
            </a:r>
          </a:p>
          <a:p>
            <a:pPr marL="171450" indent="-171450">
              <a:buFont typeface="Arial"/>
              <a:buChar char="•"/>
            </a:pPr>
            <a:r>
              <a:rPr lang="en-US" dirty="0" smtClean="0"/>
              <a:t>Encourage</a:t>
            </a:r>
            <a:r>
              <a:rPr lang="en-US" baseline="0" dirty="0" smtClean="0"/>
              <a:t> reflection and justification – students reveal deeper understanding of their reasoning and/or make arguments for the validity of their work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0966337"/>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task should encourage</a:t>
            </a:r>
            <a:r>
              <a:rPr lang="en-US" baseline="0" dirty="0" smtClean="0"/>
              <a:t> purposeful selection of representations</a:t>
            </a:r>
          </a:p>
          <a:p>
            <a:r>
              <a:rPr lang="en-US" baseline="0" dirty="0" smtClean="0"/>
              <a:t>Classroom discourse should make clear the connections among representations</a:t>
            </a:r>
          </a:p>
          <a:p>
            <a:r>
              <a:rPr lang="en-US" baseline="0" dirty="0" smtClean="0"/>
              <a:t>The connections should go in both directions – such as from context to table, context to graph,</a:t>
            </a:r>
            <a:r>
              <a:rPr lang="en-US" dirty="0" smtClean="0"/>
              <a:t> table</a:t>
            </a:r>
            <a:r>
              <a:rPr lang="en-US" baseline="0" dirty="0" smtClean="0"/>
              <a:t> to graph, and then from graph back to table,</a:t>
            </a:r>
            <a:r>
              <a:rPr lang="en-US" dirty="0" smtClean="0"/>
              <a:t> table back to context.</a:t>
            </a:r>
            <a:r>
              <a:rPr lang="en-US" baseline="0" dirty="0" smtClean="0"/>
              <a:t>.</a:t>
            </a:r>
          </a:p>
          <a:p>
            <a:r>
              <a:rPr lang="en-US" baseline="0" dirty="0" smtClean="0"/>
              <a:t>May want to reference the diagram on page 25 of P2A</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0966337"/>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584700"/>
          </a:xfrm>
        </p:spPr>
        <p:txBody>
          <a:bodyPr>
            <a:normAutofit/>
          </a:bodyPr>
          <a:lstStyle/>
          <a:p>
            <a:r>
              <a:rPr lang="en-US" sz="1200" kern="1200" dirty="0" smtClean="0">
                <a:solidFill>
                  <a:schemeClr val="tx1"/>
                </a:solidFill>
                <a:latin typeface="+mn-lt"/>
                <a:ea typeface="+mn-ea"/>
                <a:cs typeface="+mn-cs"/>
              </a:rPr>
              <a:t>Handout</a:t>
            </a:r>
            <a:r>
              <a:rPr lang="en-US" sz="1200" kern="1200" baseline="0" dirty="0" smtClean="0">
                <a:solidFill>
                  <a:schemeClr val="tx1"/>
                </a:solidFill>
                <a:latin typeface="+mn-lt"/>
                <a:ea typeface="+mn-ea"/>
                <a:cs typeface="+mn-cs"/>
              </a:rPr>
              <a:t> - </a:t>
            </a:r>
            <a:r>
              <a:rPr lang="en-US" sz="1200" b="1" kern="1200" baseline="0" dirty="0" err="1" smtClean="0">
                <a:solidFill>
                  <a:srgbClr val="3366FF"/>
                </a:solidFill>
                <a:latin typeface="+mn-lt"/>
                <a:ea typeface="+mn-ea"/>
                <a:cs typeface="+mn-cs"/>
              </a:rPr>
              <a:t>ViewingPrompts</a:t>
            </a:r>
            <a:r>
              <a:rPr lang="en-US" sz="1200" b="1" kern="1200" baseline="0" dirty="0" smtClean="0">
                <a:solidFill>
                  <a:srgbClr val="3366FF"/>
                </a:solidFill>
                <a:latin typeface="+mn-lt"/>
                <a:ea typeface="+mn-ea"/>
                <a:cs typeface="+mn-cs"/>
              </a:rPr>
              <a:t>-HS-Campbell</a:t>
            </a:r>
            <a:endParaRPr lang="en-US" sz="1200" b="1" kern="1200" dirty="0">
              <a:solidFill>
                <a:srgbClr val="3366FF"/>
              </a:solidFill>
              <a:latin typeface="+mn-lt"/>
              <a:ea typeface="+mn-ea"/>
              <a:cs typeface="+mn-cs"/>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9447933"/>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0" baseline="0" dirty="0" smtClean="0"/>
              <a:t>Many of the questions asked students to explain WHAT they did, HOW they did it, and WHY they did it.  THEY SERVED TO PROBE AND CLARIFY STUDENTS’ THINKING AND MAKE IT VISIBLE AND ACCESSBILE TO OTHER STUDENTS.</a:t>
            </a:r>
          </a:p>
          <a:p>
            <a:endParaRPr lang="en-US" b="0" baseline="0" dirty="0" smtClean="0"/>
          </a:p>
          <a:p>
            <a:r>
              <a:rPr lang="en-US" b="0" baseline="0" dirty="0" smtClean="0"/>
              <a:t>Other questions served to press students to move beyond their current thinking to make connections, justify why something does or does not work, explain a pattern.  </a:t>
            </a:r>
          </a:p>
          <a:p>
            <a:endParaRPr lang="en-US" b="0" dirty="0" smtClean="0"/>
          </a:p>
          <a:p>
            <a:r>
              <a:rPr lang="en-US" b="0" dirty="0" smtClean="0"/>
              <a:t>Here are some of the things that teachers</a:t>
            </a:r>
            <a:r>
              <a:rPr lang="en-US" b="0" baseline="0" dirty="0" smtClean="0"/>
              <a:t> might notice:</a:t>
            </a:r>
          </a:p>
          <a:p>
            <a:r>
              <a:rPr lang="en-US" b="0" baseline="0" dirty="0" smtClean="0"/>
              <a:t>Line 1- What is your goal? – Gathering student information about their interpretation of the problem AND probing student thinking</a:t>
            </a:r>
          </a:p>
          <a:p>
            <a:r>
              <a:rPr lang="en-US" b="0" baseline="0" dirty="0" smtClean="0"/>
              <a:t>Line 11 – I’ll come back prompt is focusing students on what they have said and having them reflect on its efficacy</a:t>
            </a:r>
          </a:p>
          <a:p>
            <a:r>
              <a:rPr lang="en-US" b="0" baseline="0" dirty="0" smtClean="0"/>
              <a:t>Line 17 – Asks about the cost when the phone is not used.  Torchon is looking at a student misunderstanding and asking a question to probe the students understanding and to reveal the mathematical connection between the context of the problem and the “structure” of the y-intercept</a:t>
            </a:r>
          </a:p>
          <a:p>
            <a:r>
              <a:rPr lang="en-US" b="0" baseline="0" dirty="0" smtClean="0"/>
              <a:t>Line 23 – How would you show that – probes thinking  - especially about mathematical structures in play</a:t>
            </a:r>
          </a:p>
          <a:p>
            <a:r>
              <a:rPr lang="en-US" b="0" baseline="0" dirty="0" smtClean="0"/>
              <a:t>Line 49 – Which point is particularly interesting? – Probe </a:t>
            </a:r>
          </a:p>
          <a:p>
            <a:r>
              <a:rPr lang="en-US" b="0" baseline="0" dirty="0" smtClean="0"/>
              <a:t>Line </a:t>
            </a:r>
            <a:r>
              <a:rPr lang="en-US" dirty="0" smtClean="0"/>
              <a:t>61</a:t>
            </a:r>
            <a:r>
              <a:rPr lang="en-US" b="0" baseline="0" dirty="0" smtClean="0"/>
              <a:t> – What is the significance of this point?</a:t>
            </a:r>
            <a:r>
              <a:rPr lang="en-US" dirty="0" smtClean="0"/>
              <a:t> Making the mathematics visible, </a:t>
            </a:r>
            <a:r>
              <a:rPr lang="en-US" b="0" baseline="0" dirty="0" smtClean="0"/>
              <a:t> Looking for a connection to what the values are telling the students –</a:t>
            </a:r>
          </a:p>
          <a:p>
            <a:r>
              <a:rPr lang="en-US" b="0" baseline="0" dirty="0" smtClean="0"/>
              <a:t>Lines </a:t>
            </a:r>
            <a:r>
              <a:rPr lang="en-US" dirty="0" smtClean="0"/>
              <a:t>64-65</a:t>
            </a:r>
            <a:r>
              <a:rPr lang="en-US" b="0" baseline="0" dirty="0" smtClean="0"/>
              <a:t> – Can you elaborate? –Probing</a:t>
            </a:r>
            <a:r>
              <a:rPr lang="en-US" b="0" dirty="0" smtClean="0"/>
              <a:t> for student understanding, having students</a:t>
            </a:r>
            <a:r>
              <a:rPr lang="en-US" b="0" baseline="0" dirty="0" smtClean="0"/>
              <a:t> </a:t>
            </a:r>
            <a:r>
              <a:rPr lang="en-US" dirty="0" smtClean="0"/>
              <a:t>r</a:t>
            </a:r>
            <a:r>
              <a:rPr lang="en-US" b="0" baseline="0" dirty="0" smtClean="0"/>
              <a:t>eflect</a:t>
            </a:r>
          </a:p>
          <a:p>
            <a:r>
              <a:rPr lang="en-US" b="0" baseline="0" dirty="0" smtClean="0"/>
              <a:t>Lines </a:t>
            </a:r>
            <a:r>
              <a:rPr lang="en-US" dirty="0" smtClean="0"/>
              <a:t>74-78</a:t>
            </a:r>
            <a:r>
              <a:rPr lang="en-US" b="0" baseline="0" dirty="0" smtClean="0"/>
              <a:t> – asks students to apply their reasoning to looking at the problem in another way – making mathematics visible and encouraging reflection </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9447933"/>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All student solutions and work we see is based on the table, while the charts</a:t>
            </a:r>
            <a:r>
              <a:rPr lang="en-US" baseline="0" dirty="0" smtClean="0"/>
              <a:t> that are posted have tables and graphs, with at least one having equations. Since everyone appears to have started the solution process with a table, there may be questions as to how open-ended this task was for the students. It may be that the students have not thought about other methods, but we do see the graph on one chart (line 31) and we see a “Formula,” but its correctness and its connection to the problem are not discussed in the clip.**</a:t>
            </a:r>
          </a:p>
          <a:p>
            <a:endParaRPr lang="en-US" b="0" baseline="0" dirty="0" smtClean="0"/>
          </a:p>
          <a:p>
            <a:r>
              <a:rPr lang="en-US" dirty="0" smtClean="0"/>
              <a:t>The task is open to different representations, but we may be seeing limited results because of the student background knowledge coming into this task.  Students are able to connect a context to tables and graphs– but al least there are attempts at creating a formula.</a:t>
            </a:r>
            <a:endParaRPr lang="en-US" b="0" baseline="0" dirty="0" smtClean="0"/>
          </a:p>
          <a:p>
            <a:r>
              <a:rPr lang="en-US" b="0" baseline="0" dirty="0" smtClean="0"/>
              <a:t>Students are working on tables in all the small group portions of the video.  Questions asked provide links between the context and the table – Line 17  makes an explicit connection between the context, the table value (0, $5).  Attendees may infer a connection to the y-intercept on the graphical representation – Line</a:t>
            </a:r>
            <a:r>
              <a:rPr lang="en-US" b="0" dirty="0" smtClean="0"/>
              <a:t> 23 the student starts to reference using </a:t>
            </a:r>
            <a:r>
              <a:rPr lang="en-US" dirty="0" smtClean="0"/>
              <a:t>zero, but his thought is cut off. </a:t>
            </a:r>
            <a:endParaRPr lang="en-US" b="0" baseline="0" dirty="0" smtClean="0"/>
          </a:p>
          <a:p>
            <a:endParaRPr lang="en-US" b="0" baseline="0" dirty="0" smtClean="0"/>
          </a:p>
          <a:p>
            <a:r>
              <a:rPr lang="en-US" b="0" baseline="0" dirty="0" smtClean="0"/>
              <a:t>Line </a:t>
            </a:r>
            <a:r>
              <a:rPr lang="en-US" dirty="0" smtClean="0"/>
              <a:t>61</a:t>
            </a:r>
            <a:r>
              <a:rPr lang="en-US" b="0" baseline="0" dirty="0" smtClean="0"/>
              <a:t> – What is the significance of this point/Can you elaborate on the xy-intercept thing – students are connecting the table, graph and solution conceptually</a:t>
            </a:r>
          </a:p>
          <a:p>
            <a:endParaRPr lang="en-US" b="0" baseline="0" dirty="0" smtClean="0"/>
          </a:p>
          <a:p>
            <a:r>
              <a:rPr lang="en-US" b="0" baseline="0" dirty="0" smtClean="0"/>
              <a:t>Line </a:t>
            </a:r>
            <a:r>
              <a:rPr lang="en-US" dirty="0" smtClean="0"/>
              <a:t>78</a:t>
            </a:r>
            <a:r>
              <a:rPr lang="en-US" b="0" baseline="0" dirty="0" smtClean="0"/>
              <a:t> – tell me where plan B is more expensive references both the table and the graph.</a:t>
            </a:r>
          </a:p>
          <a:p>
            <a:endParaRPr lang="en-US" b="0" baseline="0" dirty="0" smtClean="0"/>
          </a:p>
          <a:p>
            <a:r>
              <a:rPr lang="en-US" b="0" baseline="0" dirty="0" smtClean="0"/>
              <a:t>Though equations are on the chart being used, they are not directly referenced. </a:t>
            </a:r>
          </a:p>
          <a:p>
            <a:endParaRPr lang="en-US" dirty="0" smtClean="0"/>
          </a:p>
          <a:p>
            <a:r>
              <a:rPr lang="en-US" b="0" baseline="0" dirty="0" smtClean="0"/>
              <a:t>Students are making </a:t>
            </a:r>
            <a:r>
              <a:rPr lang="en-US" dirty="0" smtClean="0"/>
              <a:t>connections by looking at the graph, the tables and back to the context of the problem, for example explicitly stating what it means when the lines intersect.  By making tables and graphs (and attempting to make formulas) students are placing the real world context into different mathematical formats. </a:t>
            </a:r>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9447933"/>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what participants have said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76134767"/>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274380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a:solidFill>
                  <a:srgbClr val="003366"/>
                </a:solidFill>
                <a:latin typeface="Verdana"/>
                <a:cs typeface="Verdana"/>
              </a:rPr>
              <a:t>Solve and Discuss the Calling Plans Task </a:t>
            </a:r>
            <a:r>
              <a:rPr lang="en-US" dirty="0" smtClean="0">
                <a:solidFill>
                  <a:srgbClr val="003366"/>
                </a:solidFill>
                <a:latin typeface="Verdana"/>
                <a:cs typeface="Verdana"/>
              </a:rPr>
              <a:t>1 - 40 minutes</a:t>
            </a: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r>
              <a:rPr lang="en-US" dirty="0">
                <a:solidFill>
                  <a:srgbClr val="003366"/>
                </a:solidFill>
                <a:latin typeface="Verdana"/>
                <a:cs typeface="Verdana"/>
              </a:rPr>
              <a:t>Watch a video clip </a:t>
            </a:r>
            <a:r>
              <a:rPr lang="en-US" dirty="0" smtClean="0">
                <a:solidFill>
                  <a:srgbClr val="003366"/>
                </a:solidFill>
                <a:latin typeface="Verdana"/>
                <a:cs typeface="Verdana"/>
              </a:rPr>
              <a:t>1 (twice) and </a:t>
            </a:r>
            <a:r>
              <a:rPr lang="en-US" dirty="0">
                <a:solidFill>
                  <a:srgbClr val="003366"/>
                </a:solidFill>
                <a:latin typeface="Verdana"/>
                <a:cs typeface="Verdana"/>
              </a:rPr>
              <a:t>discuss </a:t>
            </a:r>
            <a:r>
              <a:rPr lang="en-US" dirty="0" smtClean="0">
                <a:solidFill>
                  <a:srgbClr val="003366"/>
                </a:solidFill>
                <a:latin typeface="Verdana"/>
                <a:cs typeface="Verdana"/>
              </a:rPr>
              <a:t>- 40 minutes</a:t>
            </a:r>
            <a:endParaRPr lang="en-US" dirty="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a:lnSpc>
                <a:spcPct val="50000"/>
              </a:lnSpc>
            </a:pPr>
            <a:endParaRPr lang="en-US" dirty="0" smtClean="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80 minutes</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96382178"/>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Handout - </a:t>
            </a:r>
            <a:r>
              <a:rPr lang="en-US" b="1" dirty="0" smtClean="0">
                <a:solidFill>
                  <a:srgbClr val="3366FF"/>
                </a:solidFill>
              </a:rPr>
              <a:t>CallingPlans1Task-HS-Torchon</a:t>
            </a:r>
            <a:endParaRPr lang="en-US" b="1" baseline="0" dirty="0" smtClean="0">
              <a:solidFill>
                <a:srgbClr val="3366FF"/>
              </a:solidFill>
            </a:endParaRPr>
          </a:p>
          <a:p>
            <a:endParaRPr lang="en-US" b="1" baseline="0" dirty="0" smtClean="0">
              <a:solidFill>
                <a:srgbClr val="3366FF"/>
              </a:solidFill>
            </a:endParaRPr>
          </a:p>
          <a:p>
            <a:r>
              <a:rPr lang="en-US" baseline="0" dirty="0" smtClean="0"/>
              <a:t>Encourage the participants to solve the problem in two or three different ways.  Anticipated methods include: graphing, tables, guess and check, and algebraic</a:t>
            </a:r>
            <a:r>
              <a:rPr lang="en-US" dirty="0" smtClean="0"/>
              <a:t> </a:t>
            </a:r>
            <a:r>
              <a:rPr lang="en-US" baseline="0" dirty="0" smtClean="0"/>
              <a:t>methods. Have the participants work in groups that will produce a poster of their different solutions.  A sharing out time or a gallery walk are two strategies that will allow participants to view each other’s solutions before moving on to discussion.</a:t>
            </a:r>
            <a:endParaRPr lang="en-US" dirty="0" smtClean="0"/>
          </a:p>
          <a:p>
            <a:endParaRPr lang="en-US" dirty="0" smtClean="0"/>
          </a:p>
          <a:p>
            <a:r>
              <a:rPr lang="en-US" dirty="0" smtClean="0"/>
              <a:t>Since the student work in the video</a:t>
            </a:r>
            <a:r>
              <a:rPr lang="en-US" baseline="0" dirty="0" smtClean="0"/>
              <a:t> focuses on the table method, you might want to ask questions to get participants to consider the starting value for their table, the scale for the table and the justification for that scale. The table feature on a graphing calculator may be something participants use, but the poster will force the issue of starting value and scale (delta x).</a:t>
            </a:r>
          </a:p>
          <a:p>
            <a:endParaRPr lang="en-US" baseline="0" dirty="0" smtClean="0"/>
          </a:p>
          <a:p>
            <a:r>
              <a:rPr lang="en-US" dirty="0" smtClean="0"/>
              <a:t>For reference: The equations for the two plans are shown below.</a:t>
            </a:r>
          </a:p>
          <a:p>
            <a:endParaRPr lang="en-US" dirty="0"/>
          </a:p>
          <a:p>
            <a:r>
              <a:rPr lang="en-US" dirty="0"/>
              <a:t>Cost A=   .04m + $5.00</a:t>
            </a:r>
          </a:p>
          <a:p>
            <a:r>
              <a:rPr lang="en-US" dirty="0"/>
              <a:t>Cost B =  .10m + $2.00</a:t>
            </a:r>
          </a:p>
          <a:p>
            <a:endParaRPr lang="en-US" dirty="0" smtClean="0"/>
          </a:p>
          <a:p>
            <a:r>
              <a:rPr lang="en-US" dirty="0" smtClean="0"/>
              <a:t>The phone</a:t>
            </a:r>
            <a:r>
              <a:rPr lang="en-US" baseline="0" dirty="0" smtClean="0"/>
              <a:t> plans both cost $7.00 for 50 minutes -- hence</a:t>
            </a:r>
            <a:r>
              <a:rPr lang="en-US" dirty="0" smtClean="0"/>
              <a:t> (50, 7) is the point of intersection of the two plans</a:t>
            </a:r>
            <a:r>
              <a:rPr lang="en-US" baseline="0" dirty="0" smtClean="0"/>
              <a:t>. You might want to ask participants</a:t>
            </a:r>
            <a:r>
              <a:rPr lang="en-US" dirty="0" smtClean="0"/>
              <a:t> </a:t>
            </a:r>
            <a:r>
              <a:rPr lang="en-US" baseline="0" dirty="0" smtClean="0"/>
              <a:t>how this could be verified, </a:t>
            </a:r>
            <a:r>
              <a:rPr lang="en-US" dirty="0" smtClean="0"/>
              <a:t>which plan is cheaper before vs. after the point of intersection. and how this shows up on the graph.</a:t>
            </a:r>
          </a:p>
          <a:p>
            <a:endParaRPr lang="en-US" dirty="0"/>
          </a:p>
          <a:p>
            <a:r>
              <a:rPr lang="en-US" dirty="0" smtClean="0"/>
              <a:t>There is a middle school task</a:t>
            </a:r>
            <a:r>
              <a:rPr lang="en-US" baseline="0" dirty="0" smtClean="0"/>
              <a:t> that looks at an extension of this problem that may be useful for participants to view.  (See The Case of Elizabeth </a:t>
            </a:r>
            <a:r>
              <a:rPr lang="en-US" baseline="0" dirty="0" err="1" smtClean="0"/>
              <a:t>Brovey</a:t>
            </a:r>
            <a:r>
              <a:rPr lang="en-US" baseline="0" dirty="0" smtClean="0"/>
              <a:t> and the Calling Plans 2</a:t>
            </a:r>
            <a:r>
              <a:rPr lang="en-US" dirty="0" smtClean="0"/>
              <a:t> Task  in </a:t>
            </a:r>
            <a:r>
              <a:rPr lang="en-US" dirty="0"/>
              <a:t>the toolkit -- </a:t>
            </a:r>
            <a:r>
              <a:rPr lang="en-US" dirty="0">
                <a:hlinkClick r:id="rId3"/>
              </a:rPr>
              <a:t>http://www.nctm.org/Conferences-and-Professional-Development/Principles-to-Actions-Toolkit/The-Case-of-Elizabeth-Brovey-and-the-Calling-Plans-2-Task</a:t>
            </a:r>
            <a:r>
              <a:rPr lang="en-US" dirty="0" smtClean="0">
                <a:hlinkClick r:id="rId3"/>
              </a:rPr>
              <a:t>/</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882113"/>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out on chart paper.  This will be a good place to differentiate between Students</a:t>
            </a:r>
            <a:r>
              <a:rPr lang="en-US" baseline="0" dirty="0" smtClean="0"/>
              <a:t> will be able to… and Students will understand types of goals.  </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166226"/>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a:t>
            </a:r>
            <a:r>
              <a:rPr lang="en-US" baseline="0" dirty="0" smtClean="0"/>
              <a:t> compare and contrast </a:t>
            </a:r>
            <a:r>
              <a:rPr lang="en-US" dirty="0" smtClean="0"/>
              <a:t>Mr. </a:t>
            </a:r>
            <a:r>
              <a:rPr lang="en-US" dirty="0" err="1" smtClean="0"/>
              <a:t>Torchon’s</a:t>
            </a:r>
            <a:r>
              <a:rPr lang="en-US" dirty="0" smtClean="0"/>
              <a:t> goal </a:t>
            </a:r>
            <a:r>
              <a:rPr lang="en-US" baseline="0" dirty="0" smtClean="0"/>
              <a:t>with the goals they established.  </a:t>
            </a:r>
          </a:p>
          <a:p>
            <a:endParaRPr lang="en-US" dirty="0"/>
          </a:p>
          <a:p>
            <a:endParaRPr lang="en-US" baseline="0" dirty="0" smtClean="0"/>
          </a:p>
          <a:p>
            <a:r>
              <a:rPr lang="en-US" baseline="0" dirty="0" smtClean="0"/>
              <a:t>Looking for Mr. </a:t>
            </a:r>
            <a:r>
              <a:rPr lang="en-US" baseline="0" dirty="0" err="1" smtClean="0"/>
              <a:t>Torchon’s</a:t>
            </a:r>
            <a:r>
              <a:rPr lang="en-US" baseline="0" dirty="0" smtClean="0"/>
              <a:t> goals can help focus the viewing of the video the first time through.</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166226"/>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a:t>
            </a:r>
            <a:r>
              <a:rPr lang="en-US" baseline="0" dirty="0" smtClean="0"/>
              <a:t>  A connection to the Functions/Algebra Learning progressions is also possible if time allows.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166587"/>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a:t>
            </a:r>
            <a:r>
              <a:rPr lang="en-US" baseline="0" dirty="0" smtClean="0"/>
              <a:t>  The students are implicitly using the concept of function with their tables and graphs.  The students look at two key features – what the point in common for the two graphs is and when one graph is above the other.  The domain – minutes – is related to the cost of the plans in the tables and when the students look at the graphs.  The domain is related to the graph when students look</a:t>
            </a:r>
            <a:r>
              <a:rPr lang="en-US" dirty="0" smtClean="0"/>
              <a:t> at the meaning of the intersection point and when determining times for which one plan is less expensive than the other (that is, the domain for which each function is less than or greater than the other.)  </a:t>
            </a:r>
            <a:r>
              <a:rPr lang="en-US" baseline="0" dirty="0" smtClean="0"/>
              <a:t>It may</a:t>
            </a:r>
            <a:r>
              <a:rPr lang="en-US" dirty="0" smtClean="0"/>
              <a:t> be good to stop a</a:t>
            </a:r>
            <a:r>
              <a:rPr lang="en-US" baseline="0" dirty="0" smtClean="0"/>
              <a:t>round 3:02 in one of the viewings so the participants can see the formula that is written on the side of the chart paper</a:t>
            </a:r>
            <a:r>
              <a:rPr lang="en-US" dirty="0" smtClean="0"/>
              <a:t>.  These formulas/functions are incorrect, but show students trying to make a function that includes key features such as the </a:t>
            </a:r>
            <a:r>
              <a:rPr lang="en-US" dirty="0" err="1" smtClean="0"/>
              <a:t>y</a:t>
            </a:r>
            <a:r>
              <a:rPr lang="en-US" dirty="0" smtClean="0"/>
              <a:t>-intercept ($5.00) and concepts of slope (10(x - .4)</a:t>
            </a:r>
            <a:endParaRPr lang="en-US" baseline="0" dirty="0" smtClean="0"/>
          </a:p>
          <a:p>
            <a:r>
              <a:rPr lang="en-US" baseline="0" dirty="0" err="1" smtClean="0"/>
              <a:t>y</a:t>
            </a:r>
            <a:r>
              <a:rPr lang="en-US" baseline="0" dirty="0" smtClean="0"/>
              <a:t> = # of min (counts for min.) + $5.00</a:t>
            </a:r>
          </a:p>
          <a:p>
            <a:r>
              <a:rPr lang="en-US" baseline="0" dirty="0" err="1" smtClean="0"/>
              <a:t>y</a:t>
            </a:r>
            <a:r>
              <a:rPr lang="en-US" baseline="0" dirty="0" smtClean="0"/>
              <a:t> = 10(x - .4) + $5.00</a:t>
            </a:r>
            <a:endParaRPr lang="en-US" baseline="0" dirty="0" smtClean="0"/>
          </a:p>
          <a:p>
            <a:endParaRPr lang="en-US" dirty="0" smtClean="0"/>
          </a:p>
          <a:p>
            <a:r>
              <a:rPr lang="en-US" dirty="0" smtClean="0"/>
              <a:t>Ask the participants how they would plan to intervene in future lessons to help students make the connection to creating functions for the </a:t>
            </a:r>
            <a:r>
              <a:rPr lang="en-US" dirty="0" err="1" smtClean="0"/>
              <a:t>conext</a:t>
            </a:r>
            <a:r>
              <a:rPr lang="en-US" smtClean="0"/>
              <a:t>.</a:t>
            </a:r>
            <a:endParaRPr lang="en-US" smtClean="0"/>
          </a:p>
          <a:p>
            <a:endParaRPr lang="en-US" dirty="0"/>
          </a:p>
        </p:txBody>
      </p:sp>
      <p:pic>
        <p:nvPicPr>
          <p:cNvPr id="6" name="Picture 5" descr="Screen Shot 2015-06-25 at 9.47.02 AM.png"/>
          <p:cNvPicPr>
            <a:picLocks noChangeAspect="1"/>
          </p:cNvPicPr>
          <p:nvPr/>
        </p:nvPicPr>
        <p:blipFill>
          <a:blip r:embed="rId3"/>
          <a:stretch>
            <a:fillRect/>
          </a:stretch>
        </p:blipFill>
        <p:spPr>
          <a:xfrm rot="16200000">
            <a:off x="1466955" y="6737246"/>
            <a:ext cx="717550" cy="2724357"/>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166587"/>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Mr. Torchon is working several of the standards.  Most specifically he is working on making sense of problems and perseverance.  The students are making tables, graphs and equations for the problem situation.</a:t>
            </a:r>
            <a:r>
              <a:rPr lang="en-US" dirty="0" smtClean="0"/>
              <a:t>  Some participants may make an argument for modeling, but the low level of connections among the problem context and what is done is not really at the level of what NCTM and others are saying about modeling. </a:t>
            </a:r>
            <a:endParaRPr lang="en-US" dirty="0" smtClean="0">
              <a:solidFill>
                <a:srgbClr val="FF0000"/>
              </a:solidFill>
            </a:endParaRPr>
          </a:p>
          <a:p>
            <a:r>
              <a:rPr lang="en-US" baseline="0" dirty="0" smtClean="0"/>
              <a:t> Encourage participants to look for examples of the other practices as well.</a:t>
            </a:r>
          </a:p>
          <a:p>
            <a:endParaRPr lang="en-US" dirty="0" smtClean="0"/>
          </a:p>
          <a:p>
            <a:r>
              <a:rPr lang="en-US" dirty="0" smtClean="0"/>
              <a:t>Problem solving is a direct result of the task and the way</a:t>
            </a:r>
            <a:r>
              <a:rPr lang="en-US" baseline="0" dirty="0" smtClean="0"/>
              <a:t> the teacher has students working together to solve the task – without giving too much information away.</a:t>
            </a:r>
            <a:endParaRPr lang="en-US" dirty="0" smtClean="0"/>
          </a:p>
          <a:p>
            <a:r>
              <a:rPr lang="en-US" dirty="0" smtClean="0"/>
              <a:t>Perseverance comes</a:t>
            </a:r>
            <a:r>
              <a:rPr lang="en-US" baseline="0" dirty="0" smtClean="0"/>
              <a:t> from the teacher leaving the groups with questions that have focused the students, and that expect the students to keep working. </a:t>
            </a:r>
          </a:p>
          <a:p>
            <a:r>
              <a:rPr lang="en-US" baseline="0" dirty="0" smtClean="0"/>
              <a:t>Modeling can be misunderstood.  It means more than writing an equation for a problem situation. Students are “mathematizing” the context in several different ways that reflect what the problem asks and requires the solution to make sense.</a:t>
            </a:r>
          </a:p>
          <a:p>
            <a:endParaRPr lang="en-US" baseline="0" dirty="0" smtClean="0"/>
          </a:p>
          <a:p>
            <a:endParaRPr lang="en-US" baseline="0" dirty="0" smtClean="0"/>
          </a:p>
          <a:p>
            <a:r>
              <a:rPr lang="en-US" baseline="0" dirty="0" smtClean="0"/>
              <a:t>When looking at the intervals on their tables and when connecting between the graph and the table, students are making use of the structure of the problem.</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34243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6/25/15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6/25/15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6/25/15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0" name="Text Placeholder 4"/>
          <p:cNvSpPr txBox="1">
            <a:spLocks/>
          </p:cNvSpPr>
          <p:nvPr/>
        </p:nvSpPr>
        <p:spPr>
          <a:xfrm>
            <a:off x="1123842" y="182743"/>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b="1" i="1" dirty="0">
                <a:solidFill>
                  <a:schemeClr val="bg1"/>
                </a:solidFill>
                <a:ea typeface="Verdana" pitchFamily="34" charset="0"/>
                <a:cs typeface="Verdana"/>
              </a:rPr>
              <a:t>Principles to Actions</a:t>
            </a:r>
          </a:p>
          <a:p>
            <a:pPr lvl="0">
              <a:defRPr/>
            </a:pPr>
            <a:r>
              <a:rPr lang="en-US" b="1" i="1" dirty="0">
                <a:solidFill>
                  <a:schemeClr val="bg1"/>
                </a:solidFill>
                <a:ea typeface="Verdana" pitchFamily="34" charset="0"/>
                <a:cs typeface="Verdana"/>
              </a:rPr>
              <a:t>Effective Mathematics Teaching </a:t>
            </a:r>
            <a:r>
              <a:rPr lang="en-US" b="1" i="1" dirty="0" smtClean="0">
                <a:solidFill>
                  <a:schemeClr val="bg1"/>
                </a:solidFill>
                <a:ea typeface="Verdana" pitchFamily="34" charset="0"/>
                <a:cs typeface="Verdana"/>
              </a:rPr>
              <a:t>Practices</a:t>
            </a:r>
          </a:p>
          <a:p>
            <a:pPr lvl="0">
              <a:defRPr/>
            </a:pPr>
            <a:endParaRPr lang="en-US" sz="1800" b="1" dirty="0" smtClean="0">
              <a:solidFill>
                <a:srgbClr val="FFFFFF"/>
              </a:solidFill>
            </a:endParaRPr>
          </a:p>
          <a:p>
            <a:pPr marL="0" lvl="1">
              <a:spcBef>
                <a:spcPts val="400"/>
              </a:spcBef>
              <a:spcAft>
                <a:spcPts val="600"/>
              </a:spcAft>
              <a:defRPr/>
            </a:pPr>
            <a:r>
              <a:rPr lang="en-US" b="1" dirty="0">
                <a:solidFill>
                  <a:srgbClr val="FFFFFF"/>
                </a:solidFill>
                <a:ea typeface="Verdana" pitchFamily="34" charset="0"/>
                <a:cs typeface="Verdana" pitchFamily="34" charset="0"/>
              </a:rPr>
              <a:t>The Case of</a:t>
            </a:r>
            <a:r>
              <a:rPr lang="en-US" b="1" dirty="0" smtClean="0">
                <a:solidFill>
                  <a:srgbClr val="FFFFFF"/>
                </a:solidFill>
                <a:ea typeface="Verdana" pitchFamily="34" charset="0"/>
                <a:cs typeface="Verdana" pitchFamily="34" charset="0"/>
              </a:rPr>
              <a:t> </a:t>
            </a:r>
            <a:r>
              <a:rPr lang="en-US" b="1" dirty="0" err="1" smtClean="0">
                <a:solidFill>
                  <a:srgbClr val="FFFFFF"/>
                </a:solidFill>
                <a:ea typeface="Verdana" pitchFamily="34" charset="0"/>
                <a:cs typeface="Verdana" pitchFamily="34" charset="0"/>
              </a:rPr>
              <a:t>Wobberson</a:t>
            </a:r>
            <a:r>
              <a:rPr lang="en-US" b="1" dirty="0" smtClean="0">
                <a:solidFill>
                  <a:srgbClr val="FFFFFF"/>
                </a:solidFill>
                <a:ea typeface="Verdana" pitchFamily="34" charset="0"/>
                <a:cs typeface="Verdana" pitchFamily="34" charset="0"/>
              </a:rPr>
              <a:t> </a:t>
            </a:r>
            <a:r>
              <a:rPr lang="en-US" b="1" dirty="0" err="1" smtClean="0">
                <a:solidFill>
                  <a:srgbClr val="FFFFFF"/>
                </a:solidFill>
                <a:ea typeface="Verdana" pitchFamily="34" charset="0"/>
                <a:cs typeface="Verdana" pitchFamily="34" charset="0"/>
              </a:rPr>
              <a:t>Torchon</a:t>
            </a:r>
            <a:endParaRPr lang="en-US" b="1" dirty="0" smtClean="0">
              <a:solidFill>
                <a:srgbClr val="FFFFFF"/>
              </a:solidFill>
              <a:ea typeface="Verdana" pitchFamily="34" charset="0"/>
              <a:cs typeface="Verdana" pitchFamily="34" charset="0"/>
            </a:endParaRPr>
          </a:p>
          <a:p>
            <a:pPr marL="0" lvl="1">
              <a:spcBef>
                <a:spcPts val="400"/>
              </a:spcBef>
              <a:spcAft>
                <a:spcPts val="600"/>
              </a:spcAft>
              <a:defRPr/>
            </a:pPr>
            <a:r>
              <a:rPr lang="en-US" b="1" dirty="0" smtClean="0">
                <a:solidFill>
                  <a:srgbClr val="FFFFFF"/>
                </a:solidFill>
                <a:ea typeface="Verdana" pitchFamily="34" charset="0"/>
                <a:cs typeface="Verdana" pitchFamily="34" charset="0"/>
              </a:rPr>
              <a:t>and </a:t>
            </a:r>
            <a:r>
              <a:rPr lang="en-US" b="1" dirty="0">
                <a:solidFill>
                  <a:srgbClr val="FFFFFF"/>
                </a:solidFill>
                <a:ea typeface="Verdana" pitchFamily="34" charset="0"/>
                <a:cs typeface="Verdana" pitchFamily="34" charset="0"/>
              </a:rPr>
              <a:t>the</a:t>
            </a:r>
            <a:r>
              <a:rPr lang="en-US" b="1" dirty="0" smtClean="0">
                <a:solidFill>
                  <a:srgbClr val="FFFFFF"/>
                </a:solidFill>
                <a:ea typeface="Verdana" pitchFamily="34" charset="0"/>
                <a:cs typeface="Verdana" pitchFamily="34" charset="0"/>
              </a:rPr>
              <a:t> </a:t>
            </a:r>
            <a:r>
              <a:rPr lang="en-US" b="1" dirty="0" smtClean="0">
                <a:solidFill>
                  <a:schemeClr val="bg1"/>
                </a:solidFill>
              </a:rPr>
              <a:t>Calling Plans 1 </a:t>
            </a:r>
            <a:r>
              <a:rPr lang="en-US" b="1" dirty="0" smtClean="0">
                <a:solidFill>
                  <a:srgbClr val="FFFFFF"/>
                </a:solidFill>
                <a:ea typeface="Verdana" pitchFamily="34" charset="0"/>
                <a:cs typeface="Verdana" pitchFamily="34" charset="0"/>
              </a:rPr>
              <a:t>Task</a:t>
            </a:r>
            <a:endParaRPr lang="en-US" b="1" dirty="0">
              <a:solidFill>
                <a:srgbClr val="FFFFFF"/>
              </a:solidFill>
              <a:ea typeface="Verdana" pitchFamily="34" charset="0"/>
              <a:cs typeface="Verdana" pitchFamily="34" charset="0"/>
            </a:endParaRPr>
          </a:p>
          <a:p>
            <a:pPr marL="0" lvl="1">
              <a:spcBef>
                <a:spcPts val="400"/>
              </a:spcBef>
              <a:spcAft>
                <a:spcPts val="600"/>
              </a:spcAft>
              <a:defRPr/>
            </a:pPr>
            <a:endParaRPr lang="en-US" b="1" dirty="0" smtClean="0">
              <a:solidFill>
                <a:srgbClr val="FFFFFF"/>
              </a:solidFill>
              <a:ea typeface="Verdana" pitchFamily="34" charset="0"/>
              <a:cs typeface="Verdana" pitchFamily="34" charset="0"/>
            </a:endParaRPr>
          </a:p>
          <a:p>
            <a:pPr marL="0" lvl="1">
              <a:spcBef>
                <a:spcPts val="400"/>
              </a:spcBef>
              <a:spcAft>
                <a:spcPts val="600"/>
              </a:spcAft>
              <a:defRPr/>
            </a:pPr>
            <a:r>
              <a:rPr lang="en-US" b="1" dirty="0" smtClean="0">
                <a:solidFill>
                  <a:srgbClr val="FFFFFF"/>
                </a:solidFill>
                <a:ea typeface="Verdana" pitchFamily="34" charset="0"/>
                <a:cs typeface="Verdana" pitchFamily="34" charset="0"/>
              </a:rPr>
              <a:t>Algebra I </a:t>
            </a:r>
            <a:endParaRPr lang="en-US" b="1" dirty="0">
              <a:solidFill>
                <a:srgbClr val="FFFFFF"/>
              </a:solidFill>
              <a:ea typeface="Verdana" pitchFamily="34" charset="0"/>
              <a:cs typeface="Verdana" pitchFamily="34" charset="0"/>
            </a:endParaRPr>
          </a:p>
        </p:txBody>
      </p:sp>
      <p:sp>
        <p:nvSpPr>
          <p:cNvPr id="12" name="TextBox 11"/>
          <p:cNvSpPr txBox="1"/>
          <p:nvPr/>
        </p:nvSpPr>
        <p:spPr>
          <a:xfrm>
            <a:off x="1123842" y="4642600"/>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Frederick Dillon, </a:t>
            </a:r>
            <a:r>
              <a:rPr lang="en-US" sz="1200" dirty="0" smtClean="0">
                <a:cs typeface="Verdana"/>
              </a:rPr>
              <a:t>Math </a:t>
            </a:r>
            <a:r>
              <a:rPr lang="en-US" sz="1200" dirty="0">
                <a:cs typeface="Verdana"/>
              </a:rPr>
              <a:t>Instructional Coach, </a:t>
            </a:r>
            <a:r>
              <a:rPr lang="en-US" sz="1200" dirty="0" err="1" smtClean="0">
                <a:cs typeface="Verdana"/>
              </a:rPr>
              <a:t>Ideastream</a:t>
            </a:r>
            <a:r>
              <a:rPr lang="en-US" sz="1200" dirty="0" smtClean="0">
                <a:cs typeface="Verdana"/>
              </a:rPr>
              <a:t>. </a:t>
            </a:r>
            <a:r>
              <a:rPr lang="en-US" sz="1200" dirty="0"/>
              <a:t>Video courtesy of</a:t>
            </a:r>
            <a:r>
              <a:rPr lang="en-US" sz="1200" dirty="0" smtClean="0"/>
              <a:t> </a:t>
            </a:r>
            <a:r>
              <a:rPr lang="en-US" sz="1200" dirty="0" err="1" smtClean="0"/>
              <a:t>Providemce</a:t>
            </a:r>
            <a:r>
              <a:rPr lang="en-US" sz="1200" dirty="0" smtClean="0"/>
              <a:t> Public School </a:t>
            </a:r>
            <a:r>
              <a:rPr lang="en-US" sz="1200" dirty="0"/>
              <a:t>District and the Institute for Learning. </a:t>
            </a:r>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a:t>
            </a:r>
            <a:r>
              <a:rPr lang="en-US" sz="1200" dirty="0" smtClean="0"/>
              <a:t>Frederick </a:t>
            </a:r>
            <a:r>
              <a:rPr lang="en-US" sz="1200" dirty="0"/>
              <a:t>Dillon, Amy Hillen, DeAnn Huinker, Stephen Miller, Lynn Raith, </a:t>
            </a:r>
            <a:r>
              <a:rPr lang="en-US" sz="1200" dirty="0" smtClean="0"/>
              <a:t>and </a:t>
            </a:r>
            <a:r>
              <a:rPr lang="en-US" sz="1200" dirty="0"/>
              <a:t>Michael Steele</a:t>
            </a:r>
            <a:r>
              <a:rPr lang="en-US" sz="1200" dirty="0" smtClean="0"/>
              <a:t>.</a:t>
            </a:r>
            <a:endParaRPr lang="en-US" sz="1200" dirty="0"/>
          </a:p>
        </p:txBody>
      </p:sp>
      <p:pic>
        <p:nvPicPr>
          <p:cNvPr id="13" name="Picture 12"/>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The Calling Plans 1 Task</a:t>
            </a:r>
          </a:p>
          <a:p>
            <a:pPr lvl="0" algn="ctr">
              <a:spcBef>
                <a:spcPct val="0"/>
              </a:spcBef>
              <a:defRPr/>
            </a:pPr>
            <a:r>
              <a:rPr lang="en-US" sz="3200" b="1" dirty="0" smtClean="0">
                <a:solidFill>
                  <a:schemeClr val="tx2"/>
                </a:solidFill>
                <a:latin typeface="Verdana"/>
                <a:cs typeface="Verdana"/>
              </a:rPr>
              <a:t>The Context of Video Clip </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4" y="1708668"/>
            <a:ext cx="7653134" cy="4191000"/>
          </a:xfrm>
          <a:prstGeom prst="rect">
            <a:avLst/>
          </a:prstGeom>
        </p:spPr>
        <p:txBody>
          <a:bodyPr vert="horz" lIns="91440" tIns="45720" rIns="91440" bIns="45720" rtlCol="0">
            <a:noAutofit/>
          </a:bodyPr>
          <a:lstStyle/>
          <a:p>
            <a:pPr marL="342900" indent="-342900">
              <a:spcAft>
                <a:spcPts val="600"/>
              </a:spcAft>
              <a:buFont typeface="Arial"/>
              <a:buChar char="•"/>
            </a:pPr>
            <a:r>
              <a:rPr lang="en-US" sz="2400" dirty="0" smtClean="0">
                <a:solidFill>
                  <a:srgbClr val="003366"/>
                </a:solidFill>
                <a:latin typeface="Verdana"/>
                <a:cs typeface="Verdana"/>
              </a:rPr>
              <a:t>Students are working on </a:t>
            </a:r>
            <a:r>
              <a:rPr lang="en-US" sz="2400" dirty="0">
                <a:solidFill>
                  <a:srgbClr val="003366"/>
                </a:solidFill>
                <a:latin typeface="Verdana"/>
                <a:cs typeface="Verdana"/>
              </a:rPr>
              <a:t>the Calling Plans </a:t>
            </a:r>
            <a:r>
              <a:rPr lang="en-US" sz="2400" dirty="0" smtClean="0">
                <a:solidFill>
                  <a:srgbClr val="003366"/>
                </a:solidFill>
                <a:latin typeface="Verdana"/>
                <a:cs typeface="Verdana"/>
              </a:rPr>
              <a:t>Task.  </a:t>
            </a:r>
          </a:p>
          <a:p>
            <a:pPr marL="342900" indent="-342900">
              <a:spcAft>
                <a:spcPts val="600"/>
              </a:spcAft>
              <a:buFont typeface="Arial"/>
              <a:buChar char="•"/>
            </a:pPr>
            <a:r>
              <a:rPr lang="en-US" sz="2400" dirty="0" smtClean="0">
                <a:solidFill>
                  <a:srgbClr val="003366"/>
                </a:solidFill>
                <a:latin typeface="Verdana"/>
                <a:cs typeface="Verdana"/>
              </a:rPr>
              <a:t>Mr. Torchon is initially working with groups of students, asking questions to help them focus on their thinking and to progress toward a solution.</a:t>
            </a:r>
          </a:p>
          <a:p>
            <a:pPr marL="342900" indent="-342900">
              <a:spcAft>
                <a:spcPts val="600"/>
              </a:spcAft>
              <a:buFont typeface="Arial"/>
              <a:buChar char="•"/>
            </a:pPr>
            <a:r>
              <a:rPr lang="en-US" sz="2400" dirty="0">
                <a:solidFill>
                  <a:srgbClr val="003366"/>
                </a:solidFill>
                <a:cs typeface="Verdana"/>
              </a:rPr>
              <a:t>The tables, graphs (and, in at least one case </a:t>
            </a:r>
            <a:r>
              <a:rPr lang="en-US" sz="2400" dirty="0" smtClean="0">
                <a:solidFill>
                  <a:srgbClr val="003366"/>
                </a:solidFill>
                <a:cs typeface="Verdana"/>
              </a:rPr>
              <a:t>an </a:t>
            </a:r>
            <a:r>
              <a:rPr lang="en-US" sz="2400" dirty="0">
                <a:solidFill>
                  <a:srgbClr val="003366"/>
                </a:solidFill>
                <a:cs typeface="Verdana"/>
              </a:rPr>
              <a:t>equation) students produce in response to the task </a:t>
            </a:r>
            <a:r>
              <a:rPr lang="en-US" sz="2400" dirty="0" smtClean="0">
                <a:solidFill>
                  <a:srgbClr val="003366"/>
                </a:solidFill>
                <a:cs typeface="Verdana"/>
              </a:rPr>
              <a:t>are then posted </a:t>
            </a:r>
            <a:r>
              <a:rPr lang="en-US" sz="2400" dirty="0">
                <a:solidFill>
                  <a:srgbClr val="003366"/>
                </a:solidFill>
                <a:cs typeface="Verdana"/>
              </a:rPr>
              <a:t>in the </a:t>
            </a:r>
            <a:r>
              <a:rPr lang="en-US" sz="2400" dirty="0" smtClean="0">
                <a:solidFill>
                  <a:srgbClr val="003366"/>
                </a:solidFill>
                <a:cs typeface="Verdana"/>
              </a:rPr>
              <a:t>classroom and a whole class discuss ensues.</a:t>
            </a:r>
            <a:endParaRPr lang="en-US" sz="2400" dirty="0">
              <a:solidFill>
                <a:srgbClr val="003366"/>
              </a:solidFill>
              <a:cs typeface="Verdana"/>
            </a:endParaRPr>
          </a:p>
          <a:p>
            <a:pPr marL="342900" indent="-342900">
              <a:lnSpc>
                <a:spcPct val="50000"/>
              </a:lnSpc>
              <a:spcAft>
                <a:spcPts val="600"/>
              </a:spcAft>
              <a:buFont typeface="Arial"/>
              <a:buChar char="•"/>
            </a:pPr>
            <a:endParaRPr lang="en-US" sz="2400" dirty="0">
              <a:solidFill>
                <a:srgbClr val="003366"/>
              </a:solidFill>
              <a:cs typeface="Verdana"/>
            </a:endParaRPr>
          </a:p>
          <a:p>
            <a:pPr>
              <a:spcAft>
                <a:spcPts val="600"/>
              </a:spcAft>
            </a:pPr>
            <a:r>
              <a:rPr lang="en-US" sz="2400" dirty="0" smtClean="0">
                <a:solidFill>
                  <a:srgbClr val="003366"/>
                </a:solidFill>
                <a:cs typeface="Verdana"/>
              </a:rPr>
              <a:t> </a:t>
            </a: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397733" y="6031436"/>
            <a:ext cx="2726267" cy="45602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6162382"/>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289978"/>
            <a:ext cx="8229600" cy="1143000"/>
          </a:xfrm>
        </p:spPr>
        <p:txBody>
          <a:bodyPr>
            <a:noAutofit/>
          </a:bodyPr>
          <a:lstStyle/>
          <a:p>
            <a:r>
              <a:rPr lang="en-US" sz="3200" b="1" dirty="0" smtClean="0">
                <a:solidFill>
                  <a:srgbClr val="003366"/>
                </a:solidFill>
                <a:latin typeface="Verdana"/>
                <a:cs typeface="Verdana"/>
              </a:rPr>
              <a:t>Lens for Watching the Video</a:t>
            </a:r>
            <a:br>
              <a:rPr lang="en-US" sz="3200" b="1" dirty="0" smtClean="0">
                <a:solidFill>
                  <a:srgbClr val="003366"/>
                </a:solidFill>
                <a:latin typeface="Verdana"/>
                <a:cs typeface="Verdana"/>
              </a:rPr>
            </a:br>
            <a:r>
              <a:rPr lang="en-US" sz="3200" b="1" dirty="0" smtClean="0">
                <a:solidFill>
                  <a:srgbClr val="003366"/>
                </a:solidFill>
                <a:latin typeface="Verdana"/>
                <a:cs typeface="Verdana"/>
              </a:rPr>
              <a:t>First Viewing</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a:bodyPr>
          <a:lstStyle/>
          <a:p>
            <a:pPr marL="0" indent="0">
              <a:buNone/>
            </a:pPr>
            <a:r>
              <a:rPr lang="en-US" sz="2400" dirty="0" smtClean="0">
                <a:solidFill>
                  <a:srgbClr val="003366"/>
                </a:solidFill>
                <a:latin typeface="Verdana"/>
                <a:cs typeface="Verdana"/>
              </a:rPr>
              <a:t>As you watch the video, make note of what the teacher does to support student learning and engagement as they work on the task. </a:t>
            </a:r>
          </a:p>
          <a:p>
            <a:pPr marL="0" indent="0">
              <a:buNone/>
            </a:pPr>
            <a:endParaRPr lang="en-US" sz="2400" dirty="0" smtClean="0">
              <a:solidFill>
                <a:srgbClr val="003366"/>
              </a:solidFill>
              <a:latin typeface="Verdana"/>
              <a:cs typeface="Verdana"/>
            </a:endParaRPr>
          </a:p>
          <a:p>
            <a:pPr marL="0" indent="0">
              <a:buNone/>
            </a:pPr>
            <a:r>
              <a:rPr lang="en-US" sz="2400" dirty="0" smtClean="0">
                <a:solidFill>
                  <a:srgbClr val="003366"/>
                </a:solidFill>
                <a:latin typeface="Verdana"/>
                <a:cs typeface="Verdana"/>
              </a:rPr>
              <a:t>In particular, identify any of the </a:t>
            </a:r>
            <a:r>
              <a:rPr lang="en-US" sz="2400" i="1" dirty="0" smtClean="0">
                <a:solidFill>
                  <a:srgbClr val="003366"/>
                </a:solidFill>
                <a:latin typeface="Verdana"/>
                <a:cs typeface="Verdana"/>
              </a:rPr>
              <a:t>Effective Mathematics Teaching Practices </a:t>
            </a:r>
            <a:r>
              <a:rPr lang="en-US" sz="2400" dirty="0" smtClean="0">
                <a:solidFill>
                  <a:srgbClr val="003366"/>
                </a:solidFill>
                <a:latin typeface="Verdana"/>
                <a:cs typeface="Verdana"/>
              </a:rPr>
              <a:t>that you notice Mr. </a:t>
            </a:r>
            <a:r>
              <a:rPr lang="en-US" sz="2400" dirty="0" err="1" smtClean="0">
                <a:solidFill>
                  <a:srgbClr val="003366"/>
                </a:solidFill>
                <a:latin typeface="Verdana"/>
                <a:cs typeface="Verdana"/>
              </a:rPr>
              <a:t>Torchon</a:t>
            </a:r>
            <a:r>
              <a:rPr lang="en-US" sz="2400" dirty="0" smtClean="0">
                <a:solidFill>
                  <a:srgbClr val="003366"/>
                </a:solidFill>
                <a:latin typeface="Verdana"/>
                <a:cs typeface="Verdana"/>
              </a:rPr>
              <a:t> using.</a:t>
            </a:r>
          </a:p>
          <a:p>
            <a:pPr marL="0" indent="0">
              <a:buNone/>
            </a:pPr>
            <a:endParaRPr lang="en-US" sz="2400" dirty="0" smtClean="0">
              <a:solidFill>
                <a:srgbClr val="003366"/>
              </a:solidFill>
              <a:latin typeface="Verdana"/>
              <a:cs typeface="Verdana"/>
            </a:endParaRPr>
          </a:p>
          <a:p>
            <a:pPr marL="0" indent="0">
              <a:buNone/>
            </a:pPr>
            <a:r>
              <a:rPr lang="en-US" sz="2400" i="1" dirty="0" smtClean="0">
                <a:solidFill>
                  <a:srgbClr val="003366"/>
                </a:solidFill>
                <a:latin typeface="Verdana"/>
                <a:cs typeface="Verdana"/>
              </a:rPr>
              <a:t>Be prepared to give examples and to cite line numbers from the transcript to support your claims.</a:t>
            </a:r>
            <a:endParaRPr lang="en-US" sz="24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313068" y="6065302"/>
            <a:ext cx="2726267" cy="45602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47218882"/>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25410"/>
            <a:ext cx="8255001" cy="1143000"/>
          </a:xfrm>
          <a:prstGeom prst="rect">
            <a:avLst/>
          </a:prstGeom>
        </p:spPr>
        <p:txBody>
          <a:bodyPr vert="horz" lIns="91440" tIns="45720" rIns="91440" bIns="45720" rtlCol="0" anchor="ctr">
            <a:noAutofit/>
          </a:bodyPr>
          <a:lstStyle/>
          <a:p>
            <a:pPr lvl="0" algn="ctr">
              <a:spcBef>
                <a:spcPct val="0"/>
              </a:spcBef>
              <a:defRPr/>
            </a:pPr>
            <a:r>
              <a:rPr lang="en-US" sz="3200" b="1" i="1" dirty="0" smtClean="0">
                <a:solidFill>
                  <a:srgbClr val="003366"/>
                </a:solidFill>
                <a:latin typeface="Verdana"/>
                <a:cs typeface="Verdana"/>
              </a:rPr>
              <a:t>Effective</a:t>
            </a:r>
            <a:r>
              <a:rPr lang="en-US" sz="3200" b="1" dirty="0" smtClean="0">
                <a:solidFill>
                  <a:srgbClr val="003366"/>
                </a:solidFill>
                <a:latin typeface="Verdana"/>
                <a:cs typeface="Verdana"/>
              </a:rPr>
              <a:t> </a:t>
            </a:r>
          </a:p>
          <a:p>
            <a:pPr lvl="0" algn="ctr">
              <a:spcBef>
                <a:spcPct val="0"/>
              </a:spcBef>
              <a:defRPr/>
            </a:pPr>
            <a:r>
              <a:rPr lang="en-US" sz="3200" b="1" dirty="0" smtClean="0">
                <a:solidFill>
                  <a:srgbClr val="003366"/>
                </a:solidFill>
                <a:latin typeface="Verdana"/>
                <a:cs typeface="Verdana"/>
              </a:rPr>
              <a:t>Mathematics Teaching Practices</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003366"/>
                </a:solidFill>
                <a:latin typeface="Verdana"/>
                <a:cs typeface="Verdana"/>
              </a:rPr>
              <a:t>Establish mathematics </a:t>
            </a:r>
            <a:r>
              <a:rPr lang="en-US" sz="2000" b="1" dirty="0" smtClean="0">
                <a:solidFill>
                  <a:srgbClr val="003366"/>
                </a:solidFill>
                <a:latin typeface="Verdana"/>
                <a:cs typeface="Verdana"/>
              </a:rPr>
              <a:t>goals</a:t>
            </a:r>
            <a:r>
              <a:rPr lang="en-US" sz="2000" dirty="0" smtClean="0">
                <a:solidFill>
                  <a:srgbClr val="003366"/>
                </a:solidFill>
                <a:latin typeface="Verdana"/>
                <a:cs typeface="Verdana"/>
              </a:rPr>
              <a:t> to focus learning.</a:t>
            </a:r>
          </a:p>
          <a:p>
            <a:pPr marL="693738" lvl="0" indent="-579438">
              <a:spcAft>
                <a:spcPts val="600"/>
              </a:spcAft>
              <a:buFont typeface="+mj-lt"/>
              <a:buAutoNum type="arabicPeriod"/>
            </a:pPr>
            <a:r>
              <a:rPr lang="en-US" sz="2000" dirty="0" smtClean="0">
                <a:solidFill>
                  <a:srgbClr val="003366"/>
                </a:solidFill>
                <a:latin typeface="Verdana"/>
                <a:cs typeface="Verdana"/>
              </a:rPr>
              <a:t>Implement </a:t>
            </a:r>
            <a:r>
              <a:rPr lang="en-US" sz="2000" b="1" dirty="0" smtClean="0">
                <a:solidFill>
                  <a:srgbClr val="003366"/>
                </a:solidFill>
                <a:latin typeface="Verdana"/>
                <a:cs typeface="Verdana"/>
              </a:rPr>
              <a:t>tasks</a:t>
            </a:r>
            <a:r>
              <a:rPr lang="en-US" sz="2000" dirty="0" smtClean="0">
                <a:solidFill>
                  <a:srgbClr val="003366"/>
                </a:solidFill>
                <a:latin typeface="Verdana"/>
                <a:cs typeface="Verdana"/>
              </a:rPr>
              <a:t> that promote reasoning and problem solving. </a:t>
            </a:r>
          </a:p>
          <a:p>
            <a:pPr marL="693738" lvl="0" indent="-579438">
              <a:spcAft>
                <a:spcPts val="600"/>
              </a:spcAft>
              <a:buFont typeface="+mj-lt"/>
              <a:buAutoNum type="arabicPeriod"/>
            </a:pPr>
            <a:r>
              <a:rPr lang="en-US" sz="2000" dirty="0" smtClean="0">
                <a:solidFill>
                  <a:schemeClr val="accent4">
                    <a:lumMod val="75000"/>
                  </a:schemeClr>
                </a:solidFill>
                <a:latin typeface="Verdana"/>
                <a:cs typeface="Verdana"/>
              </a:rPr>
              <a:t>Use and connect mathematical </a:t>
            </a:r>
            <a:r>
              <a:rPr lang="en-US" sz="2000" b="1" dirty="0" smtClean="0">
                <a:solidFill>
                  <a:schemeClr val="accent4">
                    <a:lumMod val="75000"/>
                  </a:schemeClr>
                </a:solidFill>
                <a:latin typeface="Verdana"/>
                <a:cs typeface="Verdana"/>
              </a:rPr>
              <a:t>representations.</a:t>
            </a:r>
          </a:p>
          <a:p>
            <a:pPr marL="693738" lvl="0" indent="-579438">
              <a:spcAft>
                <a:spcPts val="600"/>
              </a:spcAft>
              <a:buFont typeface="+mj-lt"/>
              <a:buAutoNum type="arabicPeriod"/>
            </a:pPr>
            <a:r>
              <a:rPr lang="en-US" sz="2000" dirty="0" smtClean="0">
                <a:solidFill>
                  <a:srgbClr val="003366"/>
                </a:solidFill>
                <a:latin typeface="Verdana"/>
                <a:cs typeface="Verdana"/>
              </a:rPr>
              <a:t>Facilitate meaningful mathematical </a:t>
            </a:r>
            <a:r>
              <a:rPr lang="en-US" sz="2000" b="1" dirty="0" smtClean="0">
                <a:solidFill>
                  <a:srgbClr val="003366"/>
                </a:solidFill>
                <a:latin typeface="Verdana"/>
                <a:cs typeface="Verdana"/>
              </a:rPr>
              <a:t>discourse</a:t>
            </a:r>
            <a:r>
              <a:rPr lang="en-US" sz="2000" i="1" dirty="0" smtClean="0">
                <a:solidFill>
                  <a:srgbClr val="003366"/>
                </a:solidFill>
                <a:latin typeface="Verdana"/>
                <a:cs typeface="Verdana"/>
              </a:rPr>
              <a:t>. </a:t>
            </a:r>
          </a:p>
          <a:p>
            <a:pPr marL="693738" lvl="0" indent="-579438">
              <a:spcAft>
                <a:spcPts val="600"/>
              </a:spcAft>
              <a:buFont typeface="+mj-lt"/>
              <a:buAutoNum type="arabicPeriod"/>
            </a:pPr>
            <a:r>
              <a:rPr lang="en-US" sz="2000" dirty="0" smtClean="0">
                <a:solidFill>
                  <a:srgbClr val="604A7B"/>
                </a:solidFill>
                <a:latin typeface="Verdana"/>
                <a:cs typeface="Verdana"/>
              </a:rPr>
              <a:t>Pose purposeful </a:t>
            </a:r>
            <a:r>
              <a:rPr lang="en-US" sz="2000" b="1" dirty="0" smtClean="0">
                <a:solidFill>
                  <a:srgbClr val="604A7B"/>
                </a:solidFill>
                <a:latin typeface="Verdana"/>
                <a:cs typeface="Verdana"/>
              </a:rPr>
              <a:t>questions</a:t>
            </a:r>
            <a:r>
              <a:rPr lang="en-US" sz="2000" dirty="0" smtClean="0">
                <a:solidFill>
                  <a:srgbClr val="003366"/>
                </a:solidFill>
                <a:latin typeface="Verdana"/>
                <a:cs typeface="Verdana"/>
              </a:rPr>
              <a:t>.</a:t>
            </a:r>
          </a:p>
          <a:p>
            <a:pPr marL="693738" lvl="0" indent="-579438">
              <a:spcAft>
                <a:spcPts val="600"/>
              </a:spcAft>
              <a:buFont typeface="+mj-lt"/>
              <a:buAutoNum type="arabicPeriod"/>
            </a:pPr>
            <a:r>
              <a:rPr lang="en-US" sz="2000" dirty="0" smtClean="0">
                <a:solidFill>
                  <a:srgbClr val="003366"/>
                </a:solidFill>
                <a:latin typeface="Verdana"/>
                <a:cs typeface="Verdana"/>
              </a:rPr>
              <a:t>Build </a:t>
            </a:r>
            <a:r>
              <a:rPr lang="en-US" sz="2000" b="1" dirty="0" smtClean="0">
                <a:solidFill>
                  <a:srgbClr val="003366"/>
                </a:solidFill>
                <a:latin typeface="Verdana"/>
                <a:cs typeface="Verdana"/>
              </a:rPr>
              <a:t>procedural fluency </a:t>
            </a:r>
            <a:r>
              <a:rPr lang="en-US" sz="2000" dirty="0" smtClean="0">
                <a:solidFill>
                  <a:srgbClr val="003366"/>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003366"/>
                </a:solidFill>
                <a:latin typeface="Verdana"/>
                <a:cs typeface="Verdana"/>
              </a:rPr>
              <a:t>Support </a:t>
            </a:r>
            <a:r>
              <a:rPr lang="en-US" sz="2000" b="1" dirty="0" smtClean="0">
                <a:solidFill>
                  <a:srgbClr val="003366"/>
                </a:solidFill>
                <a:latin typeface="Verdana"/>
                <a:cs typeface="Verdana"/>
              </a:rPr>
              <a:t>productive struggle</a:t>
            </a:r>
            <a:r>
              <a:rPr lang="en-US" sz="2000" dirty="0" smtClean="0">
                <a:solidFill>
                  <a:srgbClr val="003366"/>
                </a:solidFill>
                <a:latin typeface="Verdana"/>
                <a:cs typeface="Verdana"/>
              </a:rPr>
              <a:t> in learning mathematics. </a:t>
            </a:r>
          </a:p>
          <a:p>
            <a:pPr marL="693738" lvl="0" indent="-579438">
              <a:spcAft>
                <a:spcPts val="600"/>
              </a:spcAft>
              <a:buFont typeface="+mj-lt"/>
              <a:buAutoNum type="arabicPeriod"/>
            </a:pPr>
            <a:r>
              <a:rPr lang="en-US" sz="2000" b="1" dirty="0" smtClean="0">
                <a:solidFill>
                  <a:srgbClr val="003366"/>
                </a:solidFill>
                <a:latin typeface="Verdana"/>
                <a:cs typeface="Verdana"/>
              </a:rPr>
              <a:t>Elicit and use evidence </a:t>
            </a:r>
            <a:r>
              <a:rPr lang="en-US" sz="2000" dirty="0" smtClean="0">
                <a:solidFill>
                  <a:srgbClr val="003366"/>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196196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mj-lt"/>
                <a:ea typeface="Verdana" pitchFamily="34" charset="0"/>
                <a:cs typeface="Verdana"/>
              </a:rPr>
              <a:t>Pose Purposeful Questions</a:t>
            </a:r>
          </a:p>
          <a:p>
            <a:pPr lvl="0" algn="ctr">
              <a:spcBef>
                <a:spcPct val="0"/>
              </a:spcBef>
              <a:defRPr/>
            </a:pPr>
            <a:endParaRPr lang="en-US" sz="36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marL="114300" indent="-114300">
              <a:spcBef>
                <a:spcPts val="600"/>
              </a:spcBef>
              <a:buNone/>
            </a:pPr>
            <a:r>
              <a:rPr lang="en-US" sz="2300" dirty="0">
                <a:solidFill>
                  <a:srgbClr val="003366"/>
                </a:solidFill>
                <a:latin typeface="Verdana"/>
                <a:cs typeface="Verdana"/>
              </a:rPr>
              <a:t>Effective Questions should:</a:t>
            </a:r>
          </a:p>
          <a:p>
            <a:pPr marL="457200" indent="-457200">
              <a:spcBef>
                <a:spcPts val="600"/>
              </a:spcBef>
              <a:buFont typeface="Arial"/>
              <a:buChar char="•"/>
            </a:pPr>
            <a:r>
              <a:rPr lang="en-US" sz="2300" dirty="0">
                <a:solidFill>
                  <a:srgbClr val="003366"/>
                </a:solidFill>
                <a:latin typeface="Verdana"/>
                <a:cs typeface="Verdana"/>
              </a:rPr>
              <a:t>Reveal students’ current understandings; </a:t>
            </a:r>
          </a:p>
          <a:p>
            <a:pPr marL="457200" indent="-457200">
              <a:spcBef>
                <a:spcPts val="600"/>
              </a:spcBef>
              <a:buFont typeface="Arial"/>
              <a:buChar char="•"/>
            </a:pPr>
            <a:r>
              <a:rPr lang="en-US" sz="2300" dirty="0">
                <a:solidFill>
                  <a:srgbClr val="003366"/>
                </a:solidFill>
                <a:latin typeface="Verdana"/>
                <a:cs typeface="Verdana"/>
              </a:rPr>
              <a:t>Encourage students to explain, elaborate, or clarify their thinking; and</a:t>
            </a:r>
          </a:p>
          <a:p>
            <a:pPr marL="457200" indent="-457200">
              <a:spcBef>
                <a:spcPts val="600"/>
              </a:spcBef>
              <a:buFont typeface="Arial"/>
              <a:buChar char="•"/>
            </a:pPr>
            <a:r>
              <a:rPr lang="en-US" sz="2300" dirty="0">
                <a:solidFill>
                  <a:srgbClr val="003366"/>
                </a:solidFill>
                <a:latin typeface="Verdana"/>
                <a:cs typeface="Verdana"/>
              </a:rPr>
              <a:t>Make the mathematics more visible and accessible for student examination and discussion</a:t>
            </a:r>
            <a:r>
              <a:rPr lang="en-US" sz="2300" dirty="0" smtClean="0">
                <a:solidFill>
                  <a:srgbClr val="003366"/>
                </a:solidFill>
                <a:latin typeface="Verdana"/>
                <a:cs typeface="Verdana"/>
              </a:rPr>
              <a:t>.</a:t>
            </a:r>
          </a:p>
          <a:p>
            <a:pPr>
              <a:lnSpc>
                <a:spcPct val="70000"/>
              </a:lnSpc>
            </a:pPr>
            <a:endParaRPr lang="en-US" sz="2300" i="1" dirty="0" smtClean="0">
              <a:solidFill>
                <a:srgbClr val="8064A2"/>
              </a:solidFill>
              <a:latin typeface="Verdana"/>
              <a:ea typeface="ＭＳ Ｐゴシック" charset="0"/>
              <a:cs typeface="Verdana"/>
            </a:endParaRPr>
          </a:p>
          <a:p>
            <a:r>
              <a:rPr lang="en-US" sz="2000" b="1" i="1" dirty="0">
                <a:solidFill>
                  <a:schemeClr val="accent4">
                    <a:lumMod val="75000"/>
                  </a:schemeClr>
                </a:solidFill>
                <a:latin typeface="Verdana"/>
                <a:ea typeface="ＭＳ Ｐゴシック" charset="0"/>
                <a:cs typeface="Verdana"/>
              </a:rPr>
              <a:t>Teachers</a:t>
            </a:r>
            <a:r>
              <a:rPr lang="ja-JP" altLang="en-US" sz="2000" b="1" i="1" dirty="0">
                <a:solidFill>
                  <a:schemeClr val="accent4">
                    <a:lumMod val="75000"/>
                  </a:schemeClr>
                </a:solidFill>
                <a:latin typeface="Verdana"/>
                <a:ea typeface="ＭＳ Ｐゴシック" charset="0"/>
                <a:cs typeface="Verdana"/>
              </a:rPr>
              <a:t>’</a:t>
            </a:r>
            <a:r>
              <a:rPr lang="en-US" altLang="ja-JP" sz="2000" b="1" i="1" dirty="0">
                <a:solidFill>
                  <a:schemeClr val="accent4">
                    <a:lumMod val="75000"/>
                  </a:schemeClr>
                </a:solidFill>
                <a:latin typeface="Verdana"/>
                <a:ea typeface="ＭＳ Ｐゴシック" charset="0"/>
                <a:cs typeface="Verdana"/>
              </a:rPr>
              <a:t> questions are crucial </a:t>
            </a:r>
            <a:r>
              <a:rPr lang="en-US" altLang="ja-JP" sz="2000" i="1" dirty="0">
                <a:solidFill>
                  <a:schemeClr val="accent4">
                    <a:lumMod val="75000"/>
                  </a:schemeClr>
                </a:solidFill>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a:t>
            </a:r>
            <a:r>
              <a:rPr lang="en-US" altLang="ja-JP" sz="2000" i="1" dirty="0" smtClean="0">
                <a:solidFill>
                  <a:schemeClr val="accent4">
                    <a:lumMod val="75000"/>
                  </a:schemeClr>
                </a:solidFill>
                <a:latin typeface="Verdana"/>
                <a:ea typeface="ＭＳ Ｐゴシック" charset="0"/>
                <a:cs typeface="Verdana"/>
              </a:rPr>
              <a:t>understanding. </a:t>
            </a:r>
            <a:r>
              <a:rPr lang="en-US" sz="1600" dirty="0" smtClean="0">
                <a:solidFill>
                  <a:srgbClr val="604A7B"/>
                </a:solidFill>
                <a:latin typeface="Verdana"/>
                <a:ea typeface="ＭＳ Ｐゴシック" charset="0"/>
                <a:cs typeface="Verdana"/>
              </a:rPr>
              <a:t>(</a:t>
            </a:r>
            <a:r>
              <a:rPr lang="en-US" sz="1600" dirty="0">
                <a:solidFill>
                  <a:srgbClr val="604A7B"/>
                </a:solidFill>
                <a:latin typeface="Verdana"/>
                <a:ea typeface="ＭＳ Ｐゴシック" charset="0"/>
                <a:cs typeface="Verdana"/>
              </a:rPr>
              <a:t>Weiss and </a:t>
            </a:r>
            <a:r>
              <a:rPr lang="en-US" sz="1600" dirty="0" smtClean="0">
                <a:solidFill>
                  <a:srgbClr val="604A7B"/>
                </a:solidFill>
                <a:latin typeface="Verdana"/>
                <a:ea typeface="ＭＳ Ｐゴシック" charset="0"/>
                <a:cs typeface="Verdana"/>
              </a:rPr>
              <a:t>Pasley, </a:t>
            </a:r>
            <a:r>
              <a:rPr lang="en-US" sz="1600" dirty="0">
                <a:solidFill>
                  <a:srgbClr val="604A7B"/>
                </a:solidFill>
                <a:latin typeface="Verdana"/>
                <a:ea typeface="ＭＳ Ｐゴシック" charset="0"/>
                <a:cs typeface="Verdana"/>
              </a:rPr>
              <a:t>2004)</a:t>
            </a:r>
            <a:endParaRPr lang="en-US" sz="1600" i="1" dirty="0">
              <a:solidFill>
                <a:srgbClr val="604A7B"/>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06581264"/>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cs typeface="Verdana"/>
              </a:rPr>
              <a:t>Use and Connect Mathematical Representations</a:t>
            </a:r>
            <a:endParaRPr lang="en-US" sz="32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889123" y="1698606"/>
            <a:ext cx="8254878" cy="4565528"/>
          </a:xfrm>
          <a:prstGeom prst="rect">
            <a:avLst/>
          </a:prstGeom>
        </p:spPr>
        <p:txBody>
          <a:bodyPr vert="horz" wrap="square" lIns="91440" tIns="45720" rIns="91440" bIns="45720" rtlCol="0" anchor="ctr">
            <a:noAutofit/>
          </a:bodyPr>
          <a:lstStyle/>
          <a:p>
            <a:pPr>
              <a:buSzPts val="2300"/>
            </a:pPr>
            <a:r>
              <a:rPr lang="en-US" sz="2200" dirty="0" smtClean="0">
                <a:solidFill>
                  <a:srgbClr val="003366"/>
                </a:solidFill>
              </a:rPr>
              <a:t>Effective teaching of mathematics engages students in making connections among mathematical representations to deepen understanding of mathematical concepts and procedures and as tools for problem solving </a:t>
            </a:r>
            <a:r>
              <a:rPr lang="en-US" sz="2200" dirty="0">
                <a:solidFill>
                  <a:srgbClr val="003366"/>
                </a:solidFill>
                <a:cs typeface="Verdana"/>
              </a:rPr>
              <a:t>(NCTM, 2014, p.24)</a:t>
            </a:r>
            <a:r>
              <a:rPr lang="en-US" sz="2200" dirty="0" smtClean="0">
                <a:solidFill>
                  <a:srgbClr val="003366"/>
                </a:solidFill>
              </a:rPr>
              <a:t>.</a:t>
            </a:r>
          </a:p>
          <a:p>
            <a:pPr>
              <a:buSzPts val="2300"/>
            </a:pPr>
            <a:endParaRPr lang="en-US" sz="2200" dirty="0" smtClean="0">
              <a:solidFill>
                <a:srgbClr val="1F497D"/>
              </a:solidFill>
            </a:endParaRPr>
          </a:p>
          <a:p>
            <a:pPr>
              <a:buSzPts val="2300"/>
            </a:pPr>
            <a:r>
              <a:rPr lang="en-US" sz="2200" i="1" dirty="0" smtClean="0">
                <a:solidFill>
                  <a:schemeClr val="accent4">
                    <a:lumMod val="75000"/>
                  </a:schemeClr>
                </a:solidFill>
              </a:rPr>
              <a:t>The depth of [student] understanding is related to the strength of connections among mathematical representations that students have internalized </a:t>
            </a:r>
            <a:r>
              <a:rPr lang="en-US" sz="2200" dirty="0" smtClean="0">
                <a:solidFill>
                  <a:schemeClr val="accent4">
                    <a:lumMod val="75000"/>
                  </a:schemeClr>
                </a:solidFill>
                <a:ea typeface="ＭＳ Ｐゴシック" charset="0"/>
                <a:cs typeface="Verdana"/>
              </a:rPr>
              <a:t>(</a:t>
            </a:r>
            <a:r>
              <a:rPr lang="en-US" sz="2200" dirty="0" err="1" smtClean="0">
                <a:solidFill>
                  <a:schemeClr val="accent4">
                    <a:lumMod val="75000"/>
                  </a:schemeClr>
                </a:solidFill>
                <a:ea typeface="ＭＳ Ｐゴシック" charset="0"/>
                <a:cs typeface="Verdana"/>
              </a:rPr>
              <a:t>Pape</a:t>
            </a:r>
            <a:r>
              <a:rPr lang="en-US" sz="2200" dirty="0" smtClean="0">
                <a:solidFill>
                  <a:schemeClr val="accent4">
                    <a:lumMod val="75000"/>
                  </a:schemeClr>
                </a:solidFill>
                <a:ea typeface="ＭＳ Ｐゴシック" charset="0"/>
                <a:cs typeface="Verdana"/>
              </a:rPr>
              <a:t> &amp;</a:t>
            </a:r>
            <a:r>
              <a:rPr lang="en-US" sz="2200" dirty="0" err="1" smtClean="0">
                <a:solidFill>
                  <a:schemeClr val="accent4">
                    <a:lumMod val="75000"/>
                  </a:schemeClr>
                </a:solidFill>
                <a:ea typeface="ＭＳ Ｐゴシック" charset="0"/>
                <a:cs typeface="Verdana"/>
              </a:rPr>
              <a:t>Tchoshanov</a:t>
            </a:r>
            <a:r>
              <a:rPr lang="en-US" sz="2200" dirty="0" smtClean="0">
                <a:solidFill>
                  <a:schemeClr val="accent4">
                    <a:lumMod val="75000"/>
                  </a:schemeClr>
                </a:solidFill>
                <a:ea typeface="ＭＳ Ｐゴシック" charset="0"/>
                <a:cs typeface="Verdana"/>
              </a:rPr>
              <a:t>, 2001, Webb, </a:t>
            </a:r>
            <a:r>
              <a:rPr lang="en-US" sz="2200" dirty="0" err="1" smtClean="0">
                <a:solidFill>
                  <a:schemeClr val="accent4">
                    <a:lumMod val="75000"/>
                  </a:schemeClr>
                </a:solidFill>
                <a:ea typeface="ＭＳ Ｐゴシック" charset="0"/>
                <a:cs typeface="Verdana"/>
              </a:rPr>
              <a:t>Boswinkel</a:t>
            </a:r>
            <a:r>
              <a:rPr lang="en-US" sz="2200" dirty="0" smtClean="0">
                <a:solidFill>
                  <a:schemeClr val="accent4">
                    <a:lumMod val="75000"/>
                  </a:schemeClr>
                </a:solidFill>
                <a:ea typeface="ＭＳ Ｐゴシック" charset="0"/>
                <a:cs typeface="Verdana"/>
              </a:rPr>
              <a:t> &amp; Dekker, 2008).</a:t>
            </a:r>
            <a:r>
              <a:rPr lang="en-US" sz="2200" dirty="0">
                <a:solidFill>
                  <a:srgbClr val="003366"/>
                </a:solidFill>
                <a:cs typeface="Verdana"/>
              </a:rPr>
              <a:t> </a:t>
            </a:r>
            <a:endParaRPr lang="en-US" sz="2200" dirty="0" smtClean="0">
              <a:solidFill>
                <a:srgbClr val="003366"/>
              </a:solidFill>
              <a:cs typeface="Verdana"/>
            </a:endParaRPr>
          </a:p>
          <a:p>
            <a:pPr algn="r">
              <a:buSzPts val="2300"/>
            </a:pPr>
            <a:r>
              <a:rPr lang="en-US" sz="2400" dirty="0">
                <a:solidFill>
                  <a:srgbClr val="003366"/>
                </a:solidFill>
                <a:cs typeface="Verdana"/>
              </a:rPr>
              <a:t>	</a:t>
            </a:r>
            <a:r>
              <a:rPr lang="en-US" sz="2200" dirty="0" smtClean="0">
                <a:solidFill>
                  <a:schemeClr val="accent4">
                    <a:lumMod val="75000"/>
                  </a:schemeClr>
                </a:solidFill>
                <a:cs typeface="Verdana"/>
              </a:rPr>
              <a:t>(</a:t>
            </a:r>
            <a:r>
              <a:rPr lang="en-US" sz="2200" dirty="0">
                <a:solidFill>
                  <a:schemeClr val="accent4">
                    <a:lumMod val="75000"/>
                  </a:schemeClr>
                </a:solidFill>
                <a:cs typeface="Verdana"/>
              </a:rPr>
              <a:t>NCTM, 2014, p.</a:t>
            </a:r>
            <a:r>
              <a:rPr lang="en-US" sz="2200" dirty="0" smtClean="0">
                <a:solidFill>
                  <a:schemeClr val="accent4">
                    <a:lumMod val="75000"/>
                  </a:schemeClr>
                </a:solidFill>
                <a:cs typeface="Verdana"/>
              </a:rPr>
              <a:t>25)</a:t>
            </a:r>
            <a:endParaRPr lang="en-US" sz="2200" i="1" dirty="0" smtClean="0">
              <a:solidFill>
                <a:schemeClr val="accent4">
                  <a:lumMod val="75000"/>
                </a:schemeClr>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06581264"/>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311855"/>
            <a:ext cx="8229600" cy="1143000"/>
          </a:xfrm>
        </p:spPr>
        <p:txBody>
          <a:bodyPr>
            <a:noAutofit/>
          </a:bodyPr>
          <a:lstStyle/>
          <a:p>
            <a:r>
              <a:rPr lang="en-US" sz="3200" b="1" dirty="0">
                <a:solidFill>
                  <a:srgbClr val="003366"/>
                </a:solidFill>
                <a:latin typeface="Verdana"/>
                <a:cs typeface="Verdana"/>
              </a:rPr>
              <a:t>Lens for Watching the Video</a:t>
            </a:r>
            <a:br>
              <a:rPr lang="en-US" sz="3200" b="1" dirty="0">
                <a:solidFill>
                  <a:srgbClr val="003366"/>
                </a:solidFill>
                <a:latin typeface="Verdana"/>
                <a:cs typeface="Verdana"/>
              </a:rPr>
            </a:br>
            <a:r>
              <a:rPr lang="en-US" sz="3200" b="1" dirty="0" smtClean="0">
                <a:solidFill>
                  <a:srgbClr val="003366"/>
                </a:solidFill>
                <a:latin typeface="Verdana"/>
                <a:cs typeface="Verdana"/>
              </a:rPr>
              <a:t>Second Viewing</a:t>
            </a:r>
            <a:r>
              <a:rPr lang="en-US" sz="3200" b="1" dirty="0">
                <a:solidFill>
                  <a:srgbClr val="003366"/>
                </a:solidFill>
                <a:latin typeface="Verdana"/>
                <a:cs typeface="Verdana"/>
              </a:rPr>
              <a:t/>
            </a:r>
            <a:br>
              <a:rPr lang="en-US" sz="3200" b="1" dirty="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2207418"/>
            <a:ext cx="8229600" cy="4525963"/>
          </a:xfrm>
        </p:spPr>
        <p:txBody>
          <a:bodyPr>
            <a:normAutofit/>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the second time, pay </a:t>
            </a:r>
            <a:r>
              <a:rPr lang="en-US" sz="2400" dirty="0">
                <a:solidFill>
                  <a:srgbClr val="003366"/>
                </a:solidFill>
                <a:latin typeface="Verdana"/>
                <a:cs typeface="Verdana"/>
              </a:rPr>
              <a:t>attention</a:t>
            </a:r>
            <a:r>
              <a:rPr lang="en-US" sz="2400" dirty="0" smtClean="0">
                <a:solidFill>
                  <a:srgbClr val="003366"/>
                </a:solidFill>
                <a:latin typeface="Verdana"/>
                <a:cs typeface="Verdana"/>
              </a:rPr>
              <a:t> how the questions that the teacher asks and the extent to which representations are used and connected. </a:t>
            </a:r>
          </a:p>
          <a:p>
            <a:pPr marL="0" indent="0">
              <a:buNone/>
            </a:pPr>
            <a:endParaRPr lang="en-US" sz="2400" dirty="0">
              <a:solidFill>
                <a:srgbClr val="003366"/>
              </a:solidFill>
              <a:latin typeface="Verdana"/>
              <a:cs typeface="Verdana"/>
            </a:endParaRPr>
          </a:p>
          <a:p>
            <a:pPr marL="0" indent="0">
              <a:buNone/>
            </a:pPr>
            <a:r>
              <a:rPr lang="en-US" sz="2400" dirty="0" smtClean="0">
                <a:solidFill>
                  <a:srgbClr val="003366"/>
                </a:solidFill>
                <a:latin typeface="Verdana"/>
                <a:cs typeface="Verdana"/>
              </a:rPr>
              <a:t>The viewing prompts on your handout provide specific questions to consider.</a:t>
            </a: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44224630"/>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6233455"/>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Second Viewing</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888999" y="1524817"/>
            <a:ext cx="8229600" cy="5310982"/>
          </a:xfrm>
        </p:spPr>
        <p:txBody>
          <a:bodyPr>
            <a:normAutofit/>
          </a:bodyPr>
          <a:lstStyle/>
          <a:p>
            <a:pPr marL="0" indent="0">
              <a:buNone/>
            </a:pPr>
            <a:r>
              <a:rPr lang="en-US" sz="2200" dirty="0">
                <a:solidFill>
                  <a:srgbClr val="003366"/>
                </a:solidFill>
                <a:latin typeface="Verdana"/>
                <a:cs typeface="Verdana"/>
              </a:rPr>
              <a:t>As you watch the </a:t>
            </a:r>
            <a:r>
              <a:rPr lang="en-US" sz="2200" dirty="0" smtClean="0">
                <a:solidFill>
                  <a:srgbClr val="003366"/>
                </a:solidFill>
                <a:latin typeface="Verdana"/>
                <a:cs typeface="Verdana"/>
              </a:rPr>
              <a:t>video this time, pay </a:t>
            </a:r>
            <a:r>
              <a:rPr lang="en-US" sz="2200" dirty="0">
                <a:solidFill>
                  <a:srgbClr val="003366"/>
                </a:solidFill>
                <a:latin typeface="Verdana"/>
                <a:cs typeface="Verdana"/>
              </a:rPr>
              <a:t>attention to the questions the teacher asks</a:t>
            </a:r>
            <a:r>
              <a:rPr lang="en-US" sz="2200" dirty="0" smtClean="0">
                <a:solidFill>
                  <a:srgbClr val="003366"/>
                </a:solidFill>
                <a:latin typeface="Verdana"/>
                <a:cs typeface="Verdana"/>
              </a:rPr>
              <a:t>. Specifically, which questions focus on:</a:t>
            </a:r>
          </a:p>
          <a:p>
            <a:pPr marL="0" indent="0">
              <a:lnSpc>
                <a:spcPct val="50000"/>
              </a:lnSpc>
              <a:buNone/>
            </a:pPr>
            <a:endParaRPr lang="en-US" sz="2200" dirty="0" smtClean="0">
              <a:solidFill>
                <a:srgbClr val="003366"/>
              </a:solidFill>
              <a:latin typeface="Verdana"/>
              <a:cs typeface="Verdana"/>
            </a:endParaRPr>
          </a:p>
          <a:p>
            <a:pPr marL="457200" indent="-457200">
              <a:spcBef>
                <a:spcPts val="600"/>
              </a:spcBef>
            </a:pPr>
            <a:r>
              <a:rPr lang="en-US" sz="2200" dirty="0" smtClean="0">
                <a:solidFill>
                  <a:srgbClr val="003366"/>
                </a:solidFill>
                <a:latin typeface="Verdana"/>
                <a:cs typeface="Verdana"/>
              </a:rPr>
              <a:t>Gathering information? </a:t>
            </a:r>
          </a:p>
          <a:p>
            <a:pPr marL="457200" indent="-457200">
              <a:lnSpc>
                <a:spcPct val="50000"/>
              </a:lnSpc>
              <a:spcBef>
                <a:spcPts val="600"/>
              </a:spcBef>
              <a:buNone/>
            </a:pPr>
            <a:endParaRPr lang="en-US" sz="2200" dirty="0" smtClean="0">
              <a:solidFill>
                <a:srgbClr val="003366"/>
              </a:solidFill>
              <a:latin typeface="Verdana"/>
              <a:cs typeface="Verdana"/>
            </a:endParaRPr>
          </a:p>
          <a:p>
            <a:pPr marL="457200" indent="-457200">
              <a:spcBef>
                <a:spcPts val="600"/>
              </a:spcBef>
            </a:pPr>
            <a:r>
              <a:rPr lang="en-US" sz="2200" dirty="0" smtClean="0">
                <a:solidFill>
                  <a:srgbClr val="003366"/>
                </a:solidFill>
                <a:latin typeface="Verdana"/>
                <a:cs typeface="Verdana"/>
              </a:rPr>
              <a:t>Probing thinking? What do these questions reveal about students’ current understandings?</a:t>
            </a:r>
          </a:p>
          <a:p>
            <a:pPr marL="457200" indent="-457200">
              <a:lnSpc>
                <a:spcPct val="50000"/>
              </a:lnSpc>
              <a:spcBef>
                <a:spcPts val="600"/>
              </a:spcBef>
              <a:buNone/>
            </a:pPr>
            <a:endParaRPr lang="en-US" sz="2200" dirty="0" smtClean="0">
              <a:solidFill>
                <a:srgbClr val="003366"/>
              </a:solidFill>
              <a:latin typeface="Verdana"/>
              <a:cs typeface="Verdana"/>
            </a:endParaRPr>
          </a:p>
          <a:p>
            <a:pPr marL="457200" indent="-457200">
              <a:spcBef>
                <a:spcPts val="600"/>
              </a:spcBef>
            </a:pPr>
            <a:r>
              <a:rPr lang="en-US" sz="2200" dirty="0" smtClean="0">
                <a:solidFill>
                  <a:srgbClr val="003366"/>
                </a:solidFill>
                <a:latin typeface="Verdana"/>
                <a:cs typeface="Verdana"/>
              </a:rPr>
              <a:t>Making mathematics more visible and accessible for student examination and discussion?</a:t>
            </a:r>
            <a:endParaRPr lang="en-US" sz="2200" b="1" i="1" dirty="0" smtClean="0">
              <a:solidFill>
                <a:srgbClr val="003366"/>
              </a:solidFill>
              <a:latin typeface="Verdana"/>
              <a:ea typeface="ＭＳ Ｐゴシック" charset="0"/>
              <a:cs typeface="Verdana"/>
            </a:endParaRPr>
          </a:p>
          <a:p>
            <a:pPr marL="457200" indent="-457200">
              <a:lnSpc>
                <a:spcPct val="50000"/>
              </a:lnSpc>
              <a:spcBef>
                <a:spcPts val="600"/>
              </a:spcBef>
            </a:pPr>
            <a:endParaRPr lang="en-US" sz="2200" dirty="0" smtClean="0">
              <a:solidFill>
                <a:srgbClr val="003366"/>
              </a:solidFill>
              <a:latin typeface="Verdana"/>
              <a:cs typeface="Verdana"/>
            </a:endParaRPr>
          </a:p>
          <a:p>
            <a:pPr marL="457200" indent="-457200">
              <a:spcBef>
                <a:spcPts val="600"/>
              </a:spcBef>
            </a:pPr>
            <a:r>
              <a:rPr lang="en-US" sz="2200" dirty="0" smtClean="0">
                <a:solidFill>
                  <a:srgbClr val="003366"/>
                </a:solidFill>
                <a:latin typeface="Verdana"/>
                <a:cs typeface="Verdana"/>
              </a:rPr>
              <a:t>Encouraging reflection and justification? How do students answer these questions?</a:t>
            </a:r>
            <a:endParaRPr lang="en-US" sz="2200" b="1" i="1" dirty="0" smtClean="0">
              <a:solidFill>
                <a:srgbClr val="003366"/>
              </a:solidFill>
              <a:latin typeface="Verdana"/>
              <a:ea typeface="ＭＳ Ｐゴシック" charset="0"/>
              <a:cs typeface="Verdana"/>
            </a:endParaRPr>
          </a:p>
          <a:p>
            <a:pPr marL="457200" indent="-457200">
              <a:spcBef>
                <a:spcPts val="600"/>
              </a:spcBef>
            </a:pPr>
            <a:endParaRPr lang="en-US" sz="22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313068" y="6379774"/>
            <a:ext cx="2726267" cy="45602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417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a:solidFill>
                  <a:srgbClr val="003366"/>
                </a:solidFill>
                <a:cs typeface="Verdana"/>
              </a:rPr>
              <a:t>Lens for Watching the Video </a:t>
            </a:r>
            <a:br>
              <a:rPr lang="en-US" sz="3200" b="1" dirty="0">
                <a:solidFill>
                  <a:srgbClr val="003366"/>
                </a:solidFill>
                <a:cs typeface="Verdana"/>
              </a:rPr>
            </a:br>
            <a:r>
              <a:rPr lang="en-US" sz="3200" b="1" dirty="0">
                <a:solidFill>
                  <a:srgbClr val="003366"/>
                </a:solidFill>
                <a:cs typeface="Verdana"/>
              </a:rPr>
              <a:t>Second Viewing</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fontScale="92500" lnSpcReduction="20000"/>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this time, pay </a:t>
            </a:r>
            <a:r>
              <a:rPr lang="en-US" sz="2400" dirty="0">
                <a:solidFill>
                  <a:srgbClr val="003366"/>
                </a:solidFill>
                <a:latin typeface="Verdana"/>
                <a:cs typeface="Verdana"/>
              </a:rPr>
              <a:t>attention to the </a:t>
            </a:r>
            <a:r>
              <a:rPr lang="en-US" sz="2400" dirty="0" smtClean="0">
                <a:solidFill>
                  <a:srgbClr val="003366"/>
                </a:solidFill>
                <a:latin typeface="Verdana"/>
                <a:cs typeface="Verdana"/>
              </a:rPr>
              <a:t>ways in which representations are used and connected. Specifically:</a:t>
            </a:r>
          </a:p>
          <a:p>
            <a:pPr marL="0" indent="0">
              <a:buNone/>
            </a:pPr>
            <a:endParaRPr lang="en-US" sz="2400" dirty="0" smtClean="0">
              <a:solidFill>
                <a:srgbClr val="003366"/>
              </a:solidFill>
              <a:latin typeface="Verdana"/>
              <a:cs typeface="Verdana"/>
            </a:endParaRPr>
          </a:p>
          <a:p>
            <a:pPr marL="457200" indent="-457200">
              <a:spcBef>
                <a:spcPts val="600"/>
              </a:spcBef>
            </a:pPr>
            <a:r>
              <a:rPr lang="en-US" sz="2400" dirty="0" smtClean="0">
                <a:solidFill>
                  <a:srgbClr val="003366"/>
                </a:solidFill>
                <a:cs typeface="Verdana"/>
              </a:rPr>
              <a:t>Does the task allow students to use multiple representations?</a:t>
            </a:r>
          </a:p>
          <a:p>
            <a:pPr marL="457200" indent="-457200">
              <a:spcBef>
                <a:spcPts val="600"/>
              </a:spcBef>
              <a:buNone/>
            </a:pPr>
            <a:endParaRPr lang="en-US" sz="2400" dirty="0" smtClean="0">
              <a:solidFill>
                <a:srgbClr val="003366"/>
              </a:solidFill>
              <a:cs typeface="Verdana"/>
            </a:endParaRPr>
          </a:p>
          <a:p>
            <a:pPr marL="457200" indent="-457200">
              <a:spcBef>
                <a:spcPts val="600"/>
              </a:spcBef>
            </a:pPr>
            <a:r>
              <a:rPr lang="en-US" sz="2400" dirty="0" smtClean="0">
                <a:solidFill>
                  <a:srgbClr val="003366"/>
                </a:solidFill>
                <a:cs typeface="Verdana"/>
              </a:rPr>
              <a:t>What representations are students using? </a:t>
            </a:r>
          </a:p>
          <a:p>
            <a:pPr marL="457200" indent="-457200">
              <a:spcBef>
                <a:spcPts val="600"/>
              </a:spcBef>
              <a:buNone/>
            </a:pPr>
            <a:endParaRPr lang="en-US" sz="2400" dirty="0" smtClean="0">
              <a:solidFill>
                <a:srgbClr val="003366"/>
              </a:solidFill>
              <a:cs typeface="Verdana"/>
            </a:endParaRPr>
          </a:p>
          <a:p>
            <a:pPr marL="457200" indent="-457200">
              <a:spcBef>
                <a:spcPts val="600"/>
              </a:spcBef>
            </a:pPr>
            <a:r>
              <a:rPr lang="en-US" sz="2400" dirty="0" smtClean="0">
                <a:solidFill>
                  <a:srgbClr val="003366"/>
                </a:solidFill>
                <a:cs typeface="Verdana"/>
              </a:rPr>
              <a:t>In what ways are students making connections among the mathematical representations?</a:t>
            </a:r>
            <a:endParaRPr lang="en-US" sz="2400" b="1" i="1" dirty="0" smtClean="0">
              <a:solidFill>
                <a:srgbClr val="003366"/>
              </a:solidFill>
              <a:ea typeface="ＭＳ Ｐゴシック" charset="0"/>
              <a:cs typeface="Verdana"/>
            </a:endParaRPr>
          </a:p>
          <a:p>
            <a:pPr marL="457200" indent="-457200">
              <a:spcBef>
                <a:spcPts val="600"/>
              </a:spcBef>
            </a:pPr>
            <a:endParaRPr lang="en-US" sz="2400" dirty="0" smtClean="0">
              <a:solidFill>
                <a:srgbClr val="003366"/>
              </a:solidFill>
              <a:cs typeface="Verdana"/>
            </a:endParaRPr>
          </a:p>
          <a:p>
            <a:pPr marL="457200" indent="-457200">
              <a:spcBef>
                <a:spcPts val="600"/>
              </a:spcBef>
            </a:pPr>
            <a:r>
              <a:rPr lang="en-US" sz="2400" dirty="0">
                <a:solidFill>
                  <a:srgbClr val="003366"/>
                </a:solidFill>
                <a:cs typeface="Verdana"/>
              </a:rPr>
              <a:t>In what ways are students </a:t>
            </a:r>
            <a:r>
              <a:rPr lang="en-US" sz="2400" dirty="0" smtClean="0">
                <a:solidFill>
                  <a:srgbClr val="003366"/>
                </a:solidFill>
                <a:cs typeface="Verdana"/>
              </a:rPr>
              <a:t>contextualizing mathematical ideas in real-world situations?</a:t>
            </a:r>
            <a:endParaRPr lang="en-US" sz="2400" b="1" i="1" dirty="0" smtClean="0">
              <a:solidFill>
                <a:srgbClr val="003366"/>
              </a:solidFill>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313068" y="6065302"/>
            <a:ext cx="2726267" cy="45602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417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684853"/>
            <a:ext cx="7607300" cy="33715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ea typeface="Verdana" pitchFamily="34" charset="0"/>
                <a:cs typeface="Verdana"/>
              </a:rPr>
              <a:t>What have you learned and how do these ideas apply to your classroom work?  </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3421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the Calling Plans Task   </a:t>
            </a:r>
            <a:endParaRPr lang="en-US" sz="2400" dirty="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Watch the video clip and discuss what the teacher does to support her students engagement in and understanding of mathematics</a:t>
            </a:r>
          </a:p>
          <a:p>
            <a:pPr marL="457200" indent="-457200">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practices of </a:t>
            </a:r>
            <a:r>
              <a:rPr lang="en-US" sz="2400" i="1" dirty="0" smtClean="0">
                <a:solidFill>
                  <a:schemeClr val="accent4">
                    <a:lumMod val="75000"/>
                  </a:schemeClr>
                </a:solidFill>
                <a:latin typeface="Verdana"/>
                <a:cs typeface="Verdana"/>
              </a:rPr>
              <a:t>pose purposeful questions </a:t>
            </a:r>
            <a:r>
              <a:rPr lang="en-US" sz="2400" dirty="0" smtClean="0">
                <a:solidFill>
                  <a:srgbClr val="003366"/>
                </a:solidFill>
                <a:latin typeface="Verdana"/>
                <a:cs typeface="Verdana"/>
              </a:rPr>
              <a:t>and</a:t>
            </a:r>
            <a:r>
              <a:rPr lang="en-US" sz="2400" i="1" dirty="0" smtClean="0">
                <a:solidFill>
                  <a:schemeClr val="accent4">
                    <a:lumMod val="75000"/>
                  </a:schemeClr>
                </a:solidFill>
                <a:latin typeface="Verdana"/>
                <a:cs typeface="Verdana"/>
              </a:rPr>
              <a:t> using and connecting mathematical representations</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4172201"/>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9350"/>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Calling Plans 1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1479106"/>
            <a:ext cx="7556500" cy="4191000"/>
          </a:xfrm>
          <a:prstGeom prst="rect">
            <a:avLst/>
          </a:prstGeom>
        </p:spPr>
        <p:txBody>
          <a:bodyPr vert="horz" lIns="91440" tIns="45720" rIns="91440" bIns="45720" rtlCol="0">
            <a:noAutofit/>
          </a:bodyPr>
          <a:lstStyle/>
          <a:p>
            <a:r>
              <a:rPr lang="en-US" sz="2400" dirty="0">
                <a:solidFill>
                  <a:srgbClr val="003366"/>
                </a:solidFill>
                <a:latin typeface="Verdana"/>
                <a:cs typeface="Verdana"/>
              </a:rPr>
              <a:t>Long-distance company A charges a base rate of $5.00 per month plus 4 cents for each minute that you are on the phone. Long-distance company B charges a base rate of only $2.00 per month but charges you 10 cents for every minute used.</a:t>
            </a:r>
            <a:r>
              <a:rPr lang="en-US" sz="2400" dirty="0" smtClean="0">
                <a:solidFill>
                  <a:srgbClr val="003366"/>
                </a:solidFill>
                <a:latin typeface="Verdana"/>
                <a:cs typeface="Verdana"/>
              </a:rPr>
              <a:t> </a:t>
            </a:r>
          </a:p>
          <a:p>
            <a:endParaRPr lang="en-US" sz="2400" dirty="0" smtClean="0">
              <a:solidFill>
                <a:srgbClr val="003366"/>
              </a:solidFill>
              <a:latin typeface="Verdana"/>
              <a:cs typeface="Verdana"/>
            </a:endParaRPr>
          </a:p>
          <a:p>
            <a:r>
              <a:rPr lang="en-US" sz="2400" dirty="0" smtClean="0">
                <a:solidFill>
                  <a:srgbClr val="003366"/>
                </a:solidFill>
                <a:latin typeface="Verdana"/>
                <a:cs typeface="Verdana"/>
              </a:rPr>
              <a:t>How </a:t>
            </a:r>
            <a:r>
              <a:rPr lang="en-US" sz="2400" dirty="0">
                <a:solidFill>
                  <a:srgbClr val="003366"/>
                </a:solidFill>
                <a:latin typeface="Verdana"/>
                <a:cs typeface="Verdana"/>
              </a:rPr>
              <a:t>much time per month would you have </a:t>
            </a:r>
            <a:r>
              <a:rPr lang="en-US" sz="2400" dirty="0" smtClean="0">
                <a:solidFill>
                  <a:srgbClr val="003366"/>
                </a:solidFill>
                <a:latin typeface="Verdana"/>
                <a:cs typeface="Verdana"/>
              </a:rPr>
              <a:t>to talk </a:t>
            </a:r>
            <a:r>
              <a:rPr lang="en-US" sz="2400" dirty="0">
                <a:solidFill>
                  <a:srgbClr val="003366"/>
                </a:solidFill>
                <a:latin typeface="Verdana"/>
                <a:cs typeface="Verdana"/>
              </a:rPr>
              <a:t>on the phone before subscribing to company A would save you money? </a:t>
            </a:r>
            <a:endParaRPr lang="en-US" sz="2400" dirty="0" smtClean="0">
              <a:solidFill>
                <a:srgbClr val="003366"/>
              </a:solidFill>
              <a:latin typeface="Verdana"/>
              <a:cs typeface="Verdana"/>
            </a:endParaRPr>
          </a:p>
          <a:p>
            <a:pPr marL="1150938" indent="-1150938"/>
            <a:endParaRPr lang="en-US" sz="2400" dirty="0">
              <a:solidFill>
                <a:srgbClr val="003366"/>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0295301"/>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982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Calling Plans 1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1254120"/>
            <a:ext cx="7556500" cy="4191000"/>
          </a:xfrm>
          <a:prstGeom prst="rect">
            <a:avLst/>
          </a:prstGeom>
        </p:spPr>
        <p:txBody>
          <a:bodyPr vert="horz" lIns="91440" tIns="45720" rIns="91440" bIns="45720" rtlCol="0">
            <a:noAutofit/>
          </a:bodyPr>
          <a:lstStyle/>
          <a:p>
            <a:pPr>
              <a:tabLst>
                <a:tab pos="1593850" algn="l"/>
              </a:tabLst>
            </a:pPr>
            <a:r>
              <a:rPr lang="en-US" sz="2000" dirty="0">
                <a:solidFill>
                  <a:srgbClr val="003366"/>
                </a:solidFill>
                <a:latin typeface="Verdana"/>
                <a:ea typeface="ＭＳ Ｐゴシック" charset="0"/>
                <a:cs typeface="Verdana"/>
              </a:rPr>
              <a:t>School:  </a:t>
            </a:r>
            <a:r>
              <a:rPr lang="en-US" sz="2000" dirty="0" smtClean="0">
                <a:solidFill>
                  <a:srgbClr val="003366"/>
                </a:solidFill>
                <a:latin typeface="Verdana"/>
                <a:ea typeface="ＭＳ Ｐゴシック" charset="0"/>
                <a:cs typeface="Verdana"/>
              </a:rPr>
              <a:t>	Feinstein High School, Providence, RI </a:t>
            </a:r>
          </a:p>
          <a:p>
            <a:pPr>
              <a:tabLst>
                <a:tab pos="1593850" algn="l"/>
              </a:tabLst>
            </a:pPr>
            <a:r>
              <a:rPr lang="en-US" sz="2000" dirty="0" smtClean="0">
                <a:solidFill>
                  <a:srgbClr val="003366"/>
                </a:solidFill>
                <a:latin typeface="Verdana"/>
                <a:ea typeface="ＭＳ Ｐゴシック" charset="0"/>
                <a:cs typeface="Verdana"/>
              </a:rPr>
              <a:t>Principal</a:t>
            </a:r>
            <a:r>
              <a:rPr lang="en-US" sz="2000" dirty="0">
                <a:solidFill>
                  <a:srgbClr val="003366"/>
                </a:solidFill>
                <a:latin typeface="Verdana"/>
                <a:ea typeface="ＭＳ Ｐゴシック" charset="0"/>
                <a:cs typeface="Verdana"/>
              </a:rPr>
              <a:t>:  </a:t>
            </a:r>
            <a:r>
              <a:rPr lang="en-US" sz="2000" dirty="0" smtClean="0">
                <a:solidFill>
                  <a:srgbClr val="003366"/>
                </a:solidFill>
                <a:latin typeface="Verdana"/>
                <a:ea typeface="ＭＳ Ｐゴシック" charset="0"/>
                <a:cs typeface="Verdana"/>
              </a:rPr>
              <a:t>	Nancy Owen</a:t>
            </a:r>
          </a:p>
          <a:p>
            <a:pPr>
              <a:tabLst>
                <a:tab pos="1593850" algn="l"/>
              </a:tabLst>
            </a:pPr>
            <a:r>
              <a:rPr lang="en-US" sz="2000" dirty="0">
                <a:solidFill>
                  <a:srgbClr val="003366"/>
                </a:solidFill>
                <a:latin typeface="Verdana"/>
                <a:ea typeface="ＭＳ Ｐゴシック" charset="0"/>
                <a:cs typeface="Verdana"/>
              </a:rPr>
              <a:t>Teacher:  	</a:t>
            </a:r>
            <a:r>
              <a:rPr lang="en-US" sz="2000" dirty="0" smtClean="0">
                <a:solidFill>
                  <a:srgbClr val="003366"/>
                </a:solidFill>
                <a:latin typeface="Verdana"/>
                <a:ea typeface="ＭＳ Ｐゴシック" charset="0"/>
                <a:cs typeface="Verdana"/>
              </a:rPr>
              <a:t>Mr. Wobberson Torchon</a:t>
            </a:r>
          </a:p>
          <a:p>
            <a:pPr>
              <a:tabLst>
                <a:tab pos="1593850" algn="l"/>
              </a:tabLst>
            </a:pPr>
            <a:r>
              <a:rPr lang="en-US" sz="2000" dirty="0">
                <a:solidFill>
                  <a:srgbClr val="003366"/>
                </a:solidFill>
                <a:latin typeface="Verdana"/>
                <a:ea typeface="ＭＳ Ｐゴシック" charset="0"/>
                <a:cs typeface="Verdana"/>
              </a:rPr>
              <a:t>Class: </a:t>
            </a:r>
            <a:r>
              <a:rPr lang="en-US" sz="2000" dirty="0" smtClean="0">
                <a:solidFill>
                  <a:srgbClr val="003366"/>
                </a:solidFill>
                <a:latin typeface="Verdana"/>
                <a:ea typeface="ＭＳ Ｐゴシック" charset="0"/>
                <a:cs typeface="Verdana"/>
              </a:rPr>
              <a:t>	Algebra I 	</a:t>
            </a:r>
          </a:p>
          <a:p>
            <a:pPr>
              <a:lnSpc>
                <a:spcPct val="50000"/>
              </a:lnSpc>
              <a:tabLst>
                <a:tab pos="1593850" algn="l"/>
              </a:tabLst>
            </a:pPr>
            <a:endParaRPr lang="en-US" sz="2000" dirty="0" smtClean="0">
              <a:solidFill>
                <a:srgbClr val="003366"/>
              </a:solidFill>
              <a:latin typeface="Verdana"/>
              <a:ea typeface="ＭＳ Ｐゴシック" charset="0"/>
              <a:cs typeface="Verdana"/>
            </a:endParaRPr>
          </a:p>
          <a:p>
            <a:pPr>
              <a:lnSpc>
                <a:spcPct val="50000"/>
              </a:lnSpc>
              <a:tabLst>
                <a:tab pos="1593850" algn="l"/>
              </a:tabLst>
            </a:pPr>
            <a:endParaRPr lang="en-US" sz="2000" dirty="0" smtClean="0">
              <a:solidFill>
                <a:srgbClr val="003366"/>
              </a:solidFill>
              <a:latin typeface="Verdana"/>
              <a:ea typeface="ＭＳ Ｐゴシック" charset="0"/>
              <a:cs typeface="Verdana"/>
            </a:endParaRPr>
          </a:p>
          <a:p>
            <a:pPr>
              <a:lnSpc>
                <a:spcPct val="50000"/>
              </a:lnSpc>
              <a:tabLst>
                <a:tab pos="1593850" algn="l"/>
              </a:tabLst>
            </a:pPr>
            <a:endParaRPr lang="en-US" sz="2000" dirty="0" smtClean="0">
              <a:solidFill>
                <a:srgbClr val="003366"/>
              </a:solidFill>
              <a:latin typeface="Verdana"/>
              <a:ea typeface="ＭＳ Ｐゴシック" charset="0"/>
              <a:cs typeface="Verdana"/>
            </a:endParaRPr>
          </a:p>
          <a:p>
            <a:pPr>
              <a:lnSpc>
                <a:spcPct val="110000"/>
              </a:lnSpc>
              <a:tabLst>
                <a:tab pos="1593850" algn="l"/>
              </a:tabLst>
            </a:pPr>
            <a:r>
              <a:rPr lang="en-US" sz="2000" dirty="0" smtClean="0">
                <a:solidFill>
                  <a:srgbClr val="003366"/>
                </a:solidFill>
                <a:latin typeface="Verdana"/>
                <a:ea typeface="ＭＳ Ｐゴシック" charset="0"/>
                <a:cs typeface="Verdana"/>
              </a:rPr>
              <a:t>At the time the video was filmed, Wobberson Torchon was a teacher at Feinstein High School in the Providence Public School District.  The students are mainstream Algebra students.</a:t>
            </a:r>
          </a:p>
          <a:p>
            <a:pPr>
              <a:lnSpc>
                <a:spcPct val="50000"/>
              </a:lnSpc>
            </a:pPr>
            <a:endParaRPr lang="en-US" sz="2000" dirty="0" smtClean="0">
              <a:solidFill>
                <a:srgbClr val="003366"/>
              </a:solidFill>
              <a:latin typeface="Verdana"/>
              <a:ea typeface="ＭＳ Ｐゴシック" charset="0"/>
              <a:cs typeface="Verdana"/>
            </a:endParaRPr>
          </a:p>
          <a:p>
            <a:endParaRPr lang="en-US" sz="2000" i="1" dirty="0" smtClean="0">
              <a:solidFill>
                <a:srgbClr val="003366"/>
              </a:solidFill>
              <a:latin typeface="Verdana"/>
              <a:cs typeface="Verdana"/>
            </a:endParaRPr>
          </a:p>
          <a:p>
            <a:r>
              <a:rPr lang="en-US" sz="2000" i="1" dirty="0" smtClean="0">
                <a:solidFill>
                  <a:srgbClr val="003366"/>
                </a:solidFill>
                <a:latin typeface="Verdana"/>
                <a:cs typeface="Verdana"/>
              </a:rPr>
              <a:t>(Wobberson Torchon is currently a Principal at Providence Career and Technical Academy, in Providence, RI.)</a:t>
            </a:r>
            <a:endParaRPr lang="en-US" sz="20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2930054"/>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2507609"/>
            <a:ext cx="7548208" cy="4649790"/>
          </a:xfrm>
          <a:prstGeom prst="rect">
            <a:avLst/>
          </a:prstGeom>
        </p:spPr>
        <p:txBody>
          <a:bodyPr vert="horz" lIns="91440" tIns="45720" rIns="91440" bIns="45720" rtlCol="0">
            <a:normAutofit/>
          </a:bodyPr>
          <a:lstStyle/>
          <a:p>
            <a:r>
              <a:rPr lang="en-US" sz="2800" dirty="0" smtClean="0">
                <a:solidFill>
                  <a:srgbClr val="003366"/>
                </a:solidFill>
                <a:latin typeface="Verdana"/>
                <a:cs typeface="Verdana"/>
              </a:rPr>
              <a:t>What learning goals can you create for the lesson?</a:t>
            </a:r>
            <a:endParaRPr lang="en-US" sz="28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Mr. Torchon’s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a:bodyPr>
          <a:lstStyle/>
          <a:p>
            <a:r>
              <a:rPr lang="en-US" sz="2400" dirty="0">
                <a:solidFill>
                  <a:srgbClr val="003366"/>
                </a:solidFill>
                <a:latin typeface="Verdana"/>
                <a:cs typeface="Verdana"/>
              </a:rPr>
              <a:t>Students will understand that: </a:t>
            </a:r>
            <a:endParaRPr lang="en-US" sz="2400" dirty="0" smtClean="0">
              <a:solidFill>
                <a:srgbClr val="003366"/>
              </a:solidFill>
              <a:latin typeface="Verdana"/>
              <a:cs typeface="Verdana"/>
            </a:endParaRPr>
          </a:p>
          <a:p>
            <a:endParaRPr lang="en-US" sz="2400" dirty="0" smtClean="0">
              <a:solidFill>
                <a:srgbClr val="003366"/>
              </a:solidFill>
              <a:latin typeface="Verdana"/>
              <a:cs typeface="Verdana"/>
            </a:endParaRPr>
          </a:p>
          <a:p>
            <a:pPr marL="731520" lvl="1" indent="-457200">
              <a:buFont typeface="+mj-lt"/>
              <a:buAutoNum type="arabicPeriod"/>
            </a:pPr>
            <a:r>
              <a:rPr lang="en-US" sz="2400" dirty="0">
                <a:solidFill>
                  <a:srgbClr val="003366"/>
                </a:solidFill>
                <a:latin typeface="Verdana"/>
                <a:cs typeface="Verdana"/>
              </a:rPr>
              <a:t>T</a:t>
            </a:r>
            <a:r>
              <a:rPr lang="en-US" sz="2400" dirty="0" smtClean="0">
                <a:solidFill>
                  <a:srgbClr val="003366"/>
                </a:solidFill>
                <a:latin typeface="Verdana"/>
                <a:cs typeface="Verdana"/>
              </a:rPr>
              <a:t>he </a:t>
            </a:r>
            <a:r>
              <a:rPr lang="en-US" sz="2400" dirty="0">
                <a:solidFill>
                  <a:srgbClr val="003366"/>
                </a:solidFill>
                <a:latin typeface="Verdana"/>
                <a:cs typeface="Verdana"/>
              </a:rPr>
              <a:t>point of intersection is a solution to each </a:t>
            </a:r>
            <a:r>
              <a:rPr lang="en-US" sz="2400" dirty="0" smtClean="0">
                <a:solidFill>
                  <a:srgbClr val="003366"/>
                </a:solidFill>
                <a:latin typeface="Verdana"/>
                <a:cs typeface="Verdana"/>
              </a:rPr>
              <a:t>equation (Plans A and B);</a:t>
            </a:r>
          </a:p>
          <a:p>
            <a:pPr marL="731520" lvl="1" indent="-457200">
              <a:buFont typeface="+mj-lt"/>
              <a:buAutoNum type="arabicPeriod"/>
            </a:pPr>
            <a:r>
              <a:rPr lang="en-US" sz="2400" dirty="0" smtClean="0">
                <a:solidFill>
                  <a:srgbClr val="003366"/>
                </a:solidFill>
                <a:latin typeface="Verdana"/>
                <a:cs typeface="Verdana"/>
              </a:rPr>
              <a:t>A system of equations may be solved with a table or a graph; </a:t>
            </a:r>
          </a:p>
          <a:p>
            <a:pPr marL="731520" lvl="1" indent="-457200">
              <a:buFont typeface="+mj-lt"/>
              <a:buAutoNum type="arabicPeriod"/>
            </a:pPr>
            <a:r>
              <a:rPr lang="en-US" sz="2400" dirty="0" smtClean="0">
                <a:solidFill>
                  <a:srgbClr val="003366"/>
                </a:solidFill>
                <a:latin typeface="Verdana"/>
                <a:cs typeface="Verdana"/>
              </a:rPr>
              <a:t>When the graph of one function is below the graph of another function, the function with the lower graph has y-values that are less than the other function.  </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62002" y="6120018"/>
            <a:ext cx="2444798" cy="40894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1020618" y="1443557"/>
            <a:ext cx="7708900" cy="374528"/>
          </a:xfrm>
          <a:prstGeom prst="rect">
            <a:avLst/>
          </a:prstGeom>
          <a:solidFill>
            <a:srgbClr val="57BCE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2209800"/>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7120"/>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126183" y="5911728"/>
            <a:ext cx="5183855" cy="646331"/>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a:t>
            </a:r>
            <a:r>
              <a:rPr lang="en-US" sz="1200" i="1" dirty="0" smtClean="0"/>
              <a:t>state standards </a:t>
            </a:r>
            <a:r>
              <a:rPr lang="en-US" sz="1200" i="1" dirty="0"/>
              <a:t>for mathematics</a:t>
            </a:r>
            <a:r>
              <a:rPr lang="en-US" sz="1200" dirty="0"/>
              <a:t>. Washington, DC: Authors.</a:t>
            </a:r>
          </a:p>
        </p:txBody>
      </p:sp>
      <p:sp>
        <p:nvSpPr>
          <p:cNvPr id="14" name="Rectangle 13"/>
          <p:cNvSpPr/>
          <p:nvPr/>
        </p:nvSpPr>
        <p:spPr>
          <a:xfrm>
            <a:off x="1275575" y="1460491"/>
            <a:ext cx="7251700" cy="4093428"/>
          </a:xfrm>
          <a:prstGeom prst="rect">
            <a:avLst/>
          </a:prstGeom>
        </p:spPr>
        <p:txBody>
          <a:bodyPr wrap="square">
            <a:spAutoFit/>
          </a:bodyPr>
          <a:lstStyle/>
          <a:p>
            <a:r>
              <a:rPr lang="en-US" sz="2000" dirty="0" smtClean="0">
                <a:solidFill>
                  <a:srgbClr val="003366"/>
                </a:solidFill>
              </a:rPr>
              <a:t>Reasoning with Equations and Inequalities          A-REI</a:t>
            </a:r>
          </a:p>
          <a:p>
            <a:endParaRPr lang="en-US" sz="2000" dirty="0" smtClean="0">
              <a:solidFill>
                <a:srgbClr val="003366"/>
              </a:solidFill>
            </a:endParaRPr>
          </a:p>
          <a:p>
            <a:r>
              <a:rPr lang="en-US" sz="2000" b="1" dirty="0" smtClean="0">
                <a:solidFill>
                  <a:srgbClr val="003366"/>
                </a:solidFill>
              </a:rPr>
              <a:t>Solve Systems of Equations </a:t>
            </a:r>
          </a:p>
          <a:p>
            <a:pPr marL="338138" indent="-338138"/>
            <a:r>
              <a:rPr lang="en-US" sz="2000" dirty="0" smtClean="0">
                <a:solidFill>
                  <a:srgbClr val="003366"/>
                </a:solidFill>
              </a:rPr>
              <a:t>6. Solve systems of linear equations exactly and approximately (e.g., with graphs), focusing on pairs of linear equations in two variables.</a:t>
            </a:r>
          </a:p>
          <a:p>
            <a:endParaRPr lang="en-US" sz="2000" dirty="0" smtClean="0">
              <a:solidFill>
                <a:srgbClr val="003366"/>
              </a:solidFill>
            </a:endParaRPr>
          </a:p>
          <a:p>
            <a:r>
              <a:rPr lang="en-US" sz="2000" b="1" dirty="0" smtClean="0">
                <a:solidFill>
                  <a:srgbClr val="003366"/>
                </a:solidFill>
              </a:rPr>
              <a:t>Represent and solve equations and inequalities graphically</a:t>
            </a:r>
          </a:p>
          <a:p>
            <a:pPr marL="406400" indent="-406400"/>
            <a:r>
              <a:rPr lang="en-US" sz="2000" dirty="0" smtClean="0">
                <a:solidFill>
                  <a:srgbClr val="003366"/>
                </a:solidFill>
              </a:rPr>
              <a:t>11</a:t>
            </a:r>
            <a:r>
              <a:rPr lang="en-US" sz="2000" dirty="0">
                <a:solidFill>
                  <a:srgbClr val="003366"/>
                </a:solidFill>
              </a:rPr>
              <a:t>.	Explain why the x-coordinates of the points where the graphs of the equations y = f(x) and y = g(x) intersect are the solutions of the equation f(x) = g(x); </a:t>
            </a:r>
            <a:r>
              <a:rPr lang="en-US" sz="2000" strike="sngStrike" dirty="0">
                <a:solidFill>
                  <a:srgbClr val="003366"/>
                </a:solidFill>
              </a:rPr>
              <a:t>find the solutions </a:t>
            </a:r>
            <a:r>
              <a:rPr lang="en-US" sz="2000" strike="sngStrike" dirty="0" smtClean="0">
                <a:solidFill>
                  <a:srgbClr val="003366"/>
                </a:solidFill>
              </a:rPr>
              <a:t>approximately</a:t>
            </a:r>
            <a:r>
              <a:rPr lang="en-US" sz="2000" dirty="0" smtClean="0">
                <a:solidFill>
                  <a:srgbClr val="003366"/>
                </a:solidFill>
              </a:rPr>
              <a:t>.</a:t>
            </a:r>
            <a:r>
              <a:rPr lang="en-US" sz="2000" baseline="50000" dirty="0">
                <a:solidFill>
                  <a:srgbClr val="003366"/>
                </a:solidFill>
              </a:rPr>
              <a:t> ★</a:t>
            </a:r>
            <a:endParaRPr lang="en-US" sz="2000" b="1" dirty="0">
              <a:solidFill>
                <a:srgbClr val="003366"/>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1384300" y="1797133"/>
            <a:ext cx="7353300" cy="374528"/>
          </a:xfrm>
          <a:prstGeom prst="rect">
            <a:avLst/>
          </a:prstGeom>
          <a:solidFill>
            <a:srgbClr val="57BCE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2700"/>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020618" y="5915960"/>
            <a:ext cx="5160049" cy="646331"/>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p>
        </p:txBody>
      </p:sp>
      <p:sp>
        <p:nvSpPr>
          <p:cNvPr id="14" name="Rectangle 13"/>
          <p:cNvSpPr/>
          <p:nvPr/>
        </p:nvSpPr>
        <p:spPr>
          <a:xfrm>
            <a:off x="1384300" y="1797133"/>
            <a:ext cx="7353300" cy="3785652"/>
          </a:xfrm>
          <a:prstGeom prst="rect">
            <a:avLst/>
          </a:prstGeom>
        </p:spPr>
        <p:txBody>
          <a:bodyPr wrap="square">
            <a:spAutoFit/>
          </a:bodyPr>
          <a:lstStyle/>
          <a:p>
            <a:r>
              <a:rPr lang="en-US" sz="2000" dirty="0" smtClean="0">
                <a:solidFill>
                  <a:srgbClr val="003366"/>
                </a:solidFill>
              </a:rPr>
              <a:t>Interpreting Functions	                                  F-IF</a:t>
            </a:r>
          </a:p>
          <a:p>
            <a:endParaRPr lang="en-US" sz="2000" dirty="0" smtClean="0">
              <a:solidFill>
                <a:srgbClr val="003366"/>
              </a:solidFill>
            </a:endParaRPr>
          </a:p>
          <a:p>
            <a:r>
              <a:rPr lang="en-US" sz="2000" b="1" dirty="0" smtClean="0">
                <a:solidFill>
                  <a:srgbClr val="003366"/>
                </a:solidFill>
              </a:rPr>
              <a:t>Interpret functions that arise in applications in terms of the context</a:t>
            </a:r>
          </a:p>
          <a:p>
            <a:pPr marL="338138" indent="-338138"/>
            <a:r>
              <a:rPr lang="en-US" sz="2000" dirty="0" smtClean="0">
                <a:solidFill>
                  <a:srgbClr val="003366"/>
                </a:solidFill>
              </a:rPr>
              <a:t>4. For a function that models a relationship between two quantities, interpret key features of graphs and tables in terms of the quantities, and sketch graphs showing key features given a verbal description of the relationship. ★</a:t>
            </a:r>
          </a:p>
          <a:p>
            <a:pPr marL="338138" indent="-338138"/>
            <a:r>
              <a:rPr lang="en-US" sz="2000" dirty="0" smtClean="0">
                <a:solidFill>
                  <a:srgbClr val="003366"/>
                </a:solidFill>
              </a:rPr>
              <a:t>5. Relate the domain of a function to its graph and, where applicable, to the quantitative relationship it describes. ★</a:t>
            </a:r>
            <a:endParaRPr lang="en-US" sz="2000" strike="sngStrike" dirty="0">
              <a:solidFill>
                <a:srgbClr val="003366"/>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chemeClr val="accent4">
                    <a:lumMod val="75000"/>
                  </a:schemeClr>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rgbClr val="003366"/>
                </a:solidFill>
                <a:latin typeface="Verdana"/>
                <a:cs typeface="Verdana"/>
              </a:rPr>
              <a:t>Reason abstractly and quantitatively.</a:t>
            </a:r>
          </a:p>
          <a:p>
            <a:pPr marL="685800" indent="-457200">
              <a:spcAft>
                <a:spcPts val="1000"/>
              </a:spcAft>
              <a:buFontTx/>
              <a:buAutoNum type="arabicPeriod"/>
              <a:defRPr/>
            </a:pPr>
            <a:r>
              <a:rPr lang="en-US" sz="2400" dirty="0">
                <a:solidFill>
                  <a:srgbClr val="003366"/>
                </a:solidFill>
                <a:latin typeface="Verdana"/>
                <a:cs typeface="Verdana"/>
              </a:rPr>
              <a:t>Construct viable arguments and critique </a:t>
            </a:r>
            <a:r>
              <a:rPr lang="en-US" sz="2400" dirty="0" smtClean="0">
                <a:solidFill>
                  <a:srgbClr val="003366"/>
                </a:solidFill>
                <a:latin typeface="Verdana"/>
                <a:cs typeface="Verdana"/>
              </a:rPr>
              <a:t>the reasoning </a:t>
            </a:r>
            <a:r>
              <a:rPr lang="en-US" sz="2400" dirty="0">
                <a:solidFill>
                  <a:srgbClr val="003366"/>
                </a:solidFill>
                <a:latin typeface="Verdana"/>
                <a:cs typeface="Verdana"/>
              </a:rPr>
              <a:t>of others.</a:t>
            </a:r>
          </a:p>
          <a:p>
            <a:pPr marL="685800" indent="-457200">
              <a:spcAft>
                <a:spcPts val="1000"/>
              </a:spcAft>
              <a:buFontTx/>
              <a:buAutoNum type="arabicPeriod"/>
              <a:defRPr/>
            </a:pPr>
            <a:r>
              <a:rPr lang="en-US" sz="2400" dirty="0">
                <a:solidFill>
                  <a:srgbClr val="003366"/>
                </a:solidFill>
                <a:latin typeface="Verdana"/>
                <a:cs typeface="Verdana"/>
              </a:rPr>
              <a:t>Model with mathematics</a:t>
            </a:r>
            <a:r>
              <a:rPr lang="en-US" sz="2400" dirty="0">
                <a:solidFill>
                  <a:srgbClr val="604A7B"/>
                </a:solidFill>
                <a:latin typeface="Verdana"/>
                <a:cs typeface="Verdana"/>
              </a:rPr>
              <a:t>.</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b="1" dirty="0">
                <a:solidFill>
                  <a:srgbClr val="604A7B"/>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a:solidFill>
                  <a:srgbClr val="003366"/>
                </a:solidFill>
              </a:rPr>
              <a:t>.</a:t>
            </a:r>
          </a:p>
          <a:p>
            <a:endParaRPr lang="en-US" sz="28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5066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11279</TotalTime>
  <Words>3581</Words>
  <Application>Microsoft Macintosh PowerPoint</Application>
  <PresentationFormat>On-screen Show (4:3)</PresentationFormat>
  <Paragraphs>275</Paragraphs>
  <Slides>19</Slides>
  <Notes>19</Notes>
  <HiddenSlides>0</HiddenSlides>
  <MMClips>0</MMClips>
  <ScaleCrop>false</ScaleCrop>
  <HeadingPairs>
    <vt:vector size="4" baseType="variant">
      <vt:variant>
        <vt:lpstr>Design Template</vt:lpstr>
      </vt:variant>
      <vt:variant>
        <vt:i4>2</vt:i4>
      </vt:variant>
      <vt:variant>
        <vt:lpstr>Slide Titles</vt:lpstr>
      </vt:variant>
      <vt:variant>
        <vt:i4>19</vt:i4>
      </vt:variant>
    </vt:vector>
  </HeadingPairs>
  <TitlesOfParts>
    <vt:vector size="21"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Lens for Watching the Video First Viewing </vt:lpstr>
      <vt:lpstr>Slide 12</vt:lpstr>
      <vt:lpstr>Slide 13</vt:lpstr>
      <vt:lpstr>Slide 14</vt:lpstr>
      <vt:lpstr>Lens for Watching the Video Second Viewing </vt:lpstr>
      <vt:lpstr>Lens for Watching the Video  Second Viewing</vt:lpstr>
      <vt:lpstr>Lens for Watching the Video  Second Viewing</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Fred Dillon</cp:lastModifiedBy>
  <cp:revision>195</cp:revision>
  <dcterms:created xsi:type="dcterms:W3CDTF">2015-06-25T14:15:46Z</dcterms:created>
  <dcterms:modified xsi:type="dcterms:W3CDTF">2015-06-25T14:17:32Z</dcterms:modified>
</cp:coreProperties>
</file>