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0"/>
  </p:notesMasterIdLst>
  <p:sldIdLst>
    <p:sldId id="275" r:id="rId3"/>
    <p:sldId id="314" r:id="rId4"/>
    <p:sldId id="320" r:id="rId5"/>
    <p:sldId id="345" r:id="rId6"/>
    <p:sldId id="272" r:id="rId7"/>
    <p:sldId id="279" r:id="rId8"/>
    <p:sldId id="277" r:id="rId9"/>
    <p:sldId id="313" r:id="rId10"/>
    <p:sldId id="316" r:id="rId11"/>
    <p:sldId id="326" r:id="rId12"/>
    <p:sldId id="335" r:id="rId13"/>
    <p:sldId id="346" r:id="rId14"/>
    <p:sldId id="347" r:id="rId15"/>
    <p:sldId id="348" r:id="rId16"/>
    <p:sldId id="349" r:id="rId17"/>
    <p:sldId id="350" r:id="rId18"/>
    <p:sldId id="26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horzBarState="maximized">
    <p:restoredLeft sz="15620"/>
    <p:restoredTop sz="86771" autoAdjust="0"/>
  </p:normalViewPr>
  <p:slideViewPr>
    <p:cSldViewPr snapToGrid="0" snapToObjects="1">
      <p:cViewPr>
        <p:scale>
          <a:sx n="75" d="100"/>
          <a:sy n="75" d="100"/>
        </p:scale>
        <p:origin x="-944" y="-32"/>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1560" y="23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4/6/15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This session focuses on </a:t>
            </a:r>
            <a:r>
              <a:rPr lang="en-US" dirty="0" smtClean="0"/>
              <a:t>Posing Purposeful Questions.  </a:t>
            </a:r>
            <a:r>
              <a:rPr lang="en-US" dirty="0"/>
              <a:t>It is suggested that teachers have some familiarity with the Effective Mathematics Teaching Practices prior to engaging in this session.  </a:t>
            </a:r>
          </a:p>
          <a:p>
            <a:endParaRPr lang="en-US" dirty="0"/>
          </a:p>
          <a:p>
            <a:r>
              <a:rPr lang="en-US" dirty="0"/>
              <a:t>There are three sessions available that provide an overview of the Teaching and Learning Principle, with some discussion of each of the effective teaching practices </a:t>
            </a:r>
            <a:r>
              <a:rPr lang="en-US" dirty="0">
                <a:hlinkClick r:id="rId3"/>
              </a:rPr>
              <a:t>http://www.nctm.org/PrinciplestoActions/</a:t>
            </a:r>
            <a:r>
              <a:rPr lang="en-US" dirty="0"/>
              <a:t> .-- The Band Concert (elementary school content),  The Candy Jar (middle school content) or the Pay It Forward (high school content). </a:t>
            </a:r>
            <a:endParaRPr lang="en-US" dirty="0" smtClean="0"/>
          </a:p>
          <a:p>
            <a:endParaRPr lang="en-US" dirty="0"/>
          </a:p>
          <a:p>
            <a:endParaRPr lang="en-US" dirty="0" smtClean="0"/>
          </a:p>
          <a:p>
            <a:r>
              <a:rPr lang="en-US" dirty="0" smtClean="0"/>
              <a:t>(For this session you will need to provide teachers with copies of the materials highlighted in green in the folder and below.)</a:t>
            </a:r>
          </a:p>
          <a:p>
            <a:endParaRPr lang="en-US" dirty="0"/>
          </a:p>
          <a:p>
            <a:r>
              <a:rPr lang="en-US" dirty="0"/>
              <a:t>1-Slides-MS-Brovey</a:t>
            </a:r>
          </a:p>
          <a:p>
            <a:r>
              <a:rPr lang="en-US" dirty="0">
                <a:solidFill>
                  <a:srgbClr val="008000"/>
                </a:solidFill>
              </a:rPr>
              <a:t>2-CallingPlansTask-MS-Brovey</a:t>
            </a:r>
          </a:p>
          <a:p>
            <a:r>
              <a:rPr lang="en-US" dirty="0">
                <a:solidFill>
                  <a:srgbClr val="008000"/>
                </a:solidFill>
              </a:rPr>
              <a:t>3-EffectiveMathematicsTeachingPractices-MS-Brovey.docx</a:t>
            </a:r>
          </a:p>
          <a:p>
            <a:r>
              <a:rPr lang="en-US" dirty="0"/>
              <a:t>4-Clip1-MS-Brovey.mp4</a:t>
            </a:r>
          </a:p>
          <a:p>
            <a:r>
              <a:rPr lang="en-US" dirty="0">
                <a:solidFill>
                  <a:srgbClr val="008000"/>
                </a:solidFill>
              </a:rPr>
              <a:t>5-Transcript - Clip1-MS-Brovey</a:t>
            </a:r>
          </a:p>
          <a:p>
            <a:r>
              <a:rPr lang="en-US" dirty="0"/>
              <a:t>6-Clip2-MS-Brovey.mp4</a:t>
            </a:r>
          </a:p>
          <a:p>
            <a:r>
              <a:rPr lang="en-US" dirty="0">
                <a:solidFill>
                  <a:srgbClr val="008000"/>
                </a:solidFill>
              </a:rPr>
              <a:t>7-Transcript -Clip 2-MS-Brovey</a:t>
            </a:r>
          </a:p>
          <a:p>
            <a:r>
              <a:rPr lang="en-US" dirty="0">
                <a:solidFill>
                  <a:srgbClr val="008000"/>
                </a:solidFill>
              </a:rPr>
              <a:t>8-TeacherandStudent Actions-MS-</a:t>
            </a:r>
            <a:r>
              <a:rPr lang="en-US" dirty="0" err="1">
                <a:solidFill>
                  <a:srgbClr val="008000"/>
                </a:solidFill>
              </a:rPr>
              <a:t>Brovey.docx</a:t>
            </a:r>
            <a:endParaRPr lang="en-US" dirty="0">
              <a:solidFill>
                <a:srgbClr val="008000"/>
              </a:solidFill>
            </a:endParaRPr>
          </a:p>
          <a:p>
            <a:r>
              <a:rPr lang="en-US" dirty="0"/>
              <a:t>9-LESSON GUIDE-</a:t>
            </a:r>
            <a:r>
              <a:rPr lang="en-US" dirty="0" err="1"/>
              <a:t>CallingPlans</a:t>
            </a:r>
            <a:r>
              <a:rPr lang="en-US" dirty="0"/>
              <a:t>-MS-</a:t>
            </a:r>
            <a:r>
              <a:rPr lang="en-US" dirty="0" err="1"/>
              <a:t>Brovey.pdf</a:t>
            </a:r>
            <a:endParaRPr lang="en-US" dirty="0"/>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Pose purposeful questions is the </a:t>
            </a:r>
            <a:r>
              <a:rPr lang="en-US" dirty="0" smtClean="0">
                <a:solidFill>
                  <a:srgbClr val="FF0000"/>
                </a:solidFill>
              </a:rPr>
              <a:t>most salient practice</a:t>
            </a:r>
            <a:r>
              <a:rPr lang="en-US" dirty="0" smtClean="0"/>
              <a:t> in this short clip and the one they will examine further.  However, purposeful questions are being used to </a:t>
            </a:r>
            <a:r>
              <a:rPr lang="en-US" b="1" dirty="0" smtClean="0"/>
              <a:t>elicit</a:t>
            </a:r>
            <a:r>
              <a:rPr lang="en-US" dirty="0" smtClean="0"/>
              <a:t> student’ thinking which is then </a:t>
            </a:r>
            <a:r>
              <a:rPr lang="en-US" b="1" dirty="0" smtClean="0"/>
              <a:t>used</a:t>
            </a:r>
            <a:r>
              <a:rPr lang="en-US" dirty="0" smtClean="0"/>
              <a:t> by the teacher in the formulation of the next question.  </a:t>
            </a:r>
          </a:p>
          <a:p>
            <a:endParaRPr lang="en-US" dirty="0"/>
          </a:p>
          <a:p>
            <a:r>
              <a:rPr lang="en-US" dirty="0" smtClean="0"/>
              <a:t>It could also be argued that there is evidence that the teacher: 1) set clear learning goal; 2) selected a task that promoted reasoning and problem solving; 3) supported productive struggle; and 4) used and connected mathematical representations.  </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a:t>
            </a:r>
            <a:r>
              <a:rPr lang="en-US" dirty="0" err="1" smtClean="0"/>
              <a:t>Brovey</a:t>
            </a:r>
            <a:r>
              <a:rPr lang="en-US" dirty="0" smtClean="0"/>
              <a:t> did many things during the lesson be clear that the focus is on questions.</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799013"/>
          </a:xfrm>
        </p:spPr>
        <p:txBody>
          <a:bodyPr>
            <a:normAutofit fontScale="92500" lnSpcReduction="10000"/>
          </a:bodyPr>
          <a:lstStyle/>
          <a:p>
            <a:r>
              <a:rPr lang="en-US" b="1" dirty="0" smtClean="0"/>
              <a:t>Here are some of the things that teachers</a:t>
            </a:r>
            <a:r>
              <a:rPr lang="en-US" b="1" baseline="0" dirty="0" smtClean="0"/>
              <a:t> might notice:</a:t>
            </a:r>
          </a:p>
          <a:p>
            <a:endParaRPr lang="en-US" b="1" baseline="0" dirty="0" smtClean="0"/>
          </a:p>
          <a:p>
            <a:r>
              <a:rPr lang="en-US" sz="1300" b="0" baseline="0" dirty="0" smtClean="0"/>
              <a:t>Many of the questions pressed</a:t>
            </a:r>
            <a:r>
              <a:rPr lang="en-US" sz="1300" b="0" dirty="0" smtClean="0"/>
              <a:t> </a:t>
            </a:r>
            <a:r>
              <a:rPr lang="en-US" sz="1300" b="0" baseline="0" dirty="0" smtClean="0"/>
              <a:t>students to explain what they did (lines 2, 4, 6, 25, 28, 31, 77) and probed</a:t>
            </a:r>
            <a:r>
              <a:rPr lang="en-US" sz="1300" b="0" dirty="0" smtClean="0"/>
              <a:t> for meaning </a:t>
            </a:r>
            <a:r>
              <a:rPr lang="en-US" sz="1300" dirty="0" smtClean="0"/>
              <a:t>(lines 8, 13, 16, 21, 50, 54, 57, 59). The teacher first tried to understand what the student was doing from the students’ point of view.  </a:t>
            </a:r>
            <a:r>
              <a:rPr lang="en-US" sz="1300" b="1" dirty="0" smtClean="0"/>
              <a:t>These types of questions could be referred to as ASSESSING QUESTIONS - since the purpose is to determine what the student knows and understands about what they have done.  The questions are closely tied to the what the students has produced.</a:t>
            </a:r>
            <a:endParaRPr lang="en-US" sz="1300" b="1" dirty="0"/>
          </a:p>
          <a:p>
            <a:endParaRPr lang="en-US" sz="1300" b="0" baseline="0" dirty="0" smtClean="0"/>
          </a:p>
          <a:p>
            <a:r>
              <a:rPr lang="en-US" sz="1300" dirty="0" smtClean="0"/>
              <a:t>Other questions serve to press students </a:t>
            </a:r>
            <a:r>
              <a:rPr lang="en-US" sz="1300" b="0" baseline="0" dirty="0" smtClean="0"/>
              <a:t>to move beyond or challenge their current thinking.</a:t>
            </a:r>
            <a:r>
              <a:rPr lang="en-US" sz="1300" b="0" dirty="0" smtClean="0"/>
              <a:t>  For example, in lines 37-39 the teacher asks “I am going to ask you to see if there is another plan that you could have” challenging the student’ statement that “1 is practically the only thing you could use.”  Later in lines 81-84 she challenges another group to explain where the 50¢ comes in, how the three questions are related, and to find a fourth equation.  In this way she is pressing them to look for a ways to explain the pattern that they noticed.  </a:t>
            </a:r>
            <a:r>
              <a:rPr lang="en-US" sz="1300" b="1" dirty="0" smtClean="0"/>
              <a:t>These types of questions could be referred to as ADVANCING QUESTIONS - since the purpose is to more students beyond where they currently are and to explore why things work mathematically.</a:t>
            </a:r>
            <a:endParaRPr lang="en-US" sz="1300" b="1" baseline="0" dirty="0" smtClean="0"/>
          </a:p>
          <a:p>
            <a:endParaRPr lang="en-US" sz="13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t>In general the teacher seems to begin her interactions with a group by posing assessing questions.  When these questions give her a good sense of where the students are she asks an advancing question.  It is important to note that she stays with a group in order to hear their answers to the assessing questions but leaves a group to explore the advancing question on their own.  In so doing she is sending an important message to students that sees them as capable of making progress without her closely monitoring their work.</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3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 </a:t>
            </a:r>
            <a:r>
              <a:rPr lang="en-US" dirty="0" smtClean="0">
                <a:solidFill>
                  <a:srgbClr val="FF6600"/>
                </a:solidFill>
              </a:rPr>
              <a:t>7-Transcript-Clip2-MS-Brovey</a:t>
            </a:r>
            <a:endParaRPr lang="en-US" dirty="0">
              <a:solidFill>
                <a:srgbClr val="FF66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questions in video clip 1 focus more on the first two bullets - the questions in the video clip 2 focus more on the third bullet.  The point in showing both is to make the point that different questions serve different purposes and that you first have to figure out what students know and get their thinking on the table, then you can press on making advancing the mathematical understanding of the group.</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In this segment the teacher gets students to articulate the pattern they notice in the equations that “work” (that every time the rate increases by 1¢ the base rate decreases by 50¢) but the real question she wants them to explore is why all of the equations intersect at (50 minutes, $7) (lines 26-34; 57-58).  </a:t>
            </a:r>
          </a:p>
          <a:p>
            <a:endParaRPr lang="en-US" dirty="0"/>
          </a:p>
          <a:p>
            <a:r>
              <a:rPr lang="en-US" dirty="0" smtClean="0"/>
              <a:t>While the class ends without students coming up with an answer to the question, the teacher is not satisfied just that they found the equations but wants to press them further to understand what is going on here.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table shown in this slides summarizes teacher and student actions that related to posing purposeful questions.</a:t>
            </a:r>
          </a:p>
          <a:p>
            <a:endParaRPr lang="en-US" dirty="0"/>
          </a:p>
          <a:p>
            <a:r>
              <a:rPr lang="en-US" dirty="0" smtClean="0"/>
              <a:t>You may want to distribute a copy of the teacher and student actions to facilitate teachers discussion/reflection related to the last slide.</a:t>
            </a:r>
          </a:p>
          <a:p>
            <a:endParaRPr lang="en-US" dirty="0"/>
          </a:p>
          <a:p>
            <a:r>
              <a:rPr lang="en-US" dirty="0" smtClean="0"/>
              <a:t>HANDOUT </a:t>
            </a:r>
            <a:r>
              <a:rPr lang="en-US" dirty="0" smtClean="0">
                <a:solidFill>
                  <a:srgbClr val="FF6600"/>
                </a:solidFill>
              </a:rPr>
              <a:t>8-TeacherandStudentActions-MS-Brovey</a:t>
            </a:r>
            <a:endParaRPr lang="en-US" dirty="0">
              <a:solidFill>
                <a:srgbClr val="FF66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could end with these as rhetorical questions for teachers to think about, have teachers write an exit slip where they address the questions, or have teachers talk with their peers in small groups about the questions.</a:t>
            </a:r>
          </a:p>
          <a:p>
            <a:endParaRPr lang="en-US" dirty="0"/>
          </a:p>
          <a:p>
            <a:r>
              <a:rPr lang="en-US" dirty="0" smtClean="0"/>
              <a:t>If you choose the later, you might ask for volunteers to share how they will get started.</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2276134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t>
            </a:r>
            <a:r>
              <a:rPr lang="en-US" dirty="0" err="1" smtClean="0"/>
              <a:t>alotment</a:t>
            </a:r>
            <a:r>
              <a:rPr lang="en-US" dirty="0" smtClean="0"/>
              <a:t>:</a:t>
            </a:r>
          </a:p>
          <a:p>
            <a:endParaRPr lang="en-US" dirty="0"/>
          </a:p>
          <a:p>
            <a:pPr marL="457200" indent="-457200">
              <a:buFont typeface="Arial"/>
              <a:buChar char="•"/>
            </a:pPr>
            <a:r>
              <a:rPr lang="en-US" dirty="0">
                <a:solidFill>
                  <a:srgbClr val="003366"/>
                </a:solidFill>
                <a:latin typeface="Verdana"/>
                <a:cs typeface="Verdana"/>
              </a:rPr>
              <a:t>Solve and Discuss the Calling Plans Task Parts 1 and 2  </a:t>
            </a:r>
            <a:r>
              <a:rPr lang="en-US" dirty="0" smtClean="0">
                <a:solidFill>
                  <a:srgbClr val="003366"/>
                </a:solidFill>
                <a:latin typeface="Verdana"/>
                <a:cs typeface="Verdana"/>
              </a:rPr>
              <a:t>- 1 hour</a:t>
            </a: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r>
              <a:rPr lang="en-US" dirty="0">
                <a:solidFill>
                  <a:srgbClr val="003366"/>
                </a:solidFill>
                <a:latin typeface="Verdana"/>
                <a:cs typeface="Verdana"/>
              </a:rPr>
              <a:t>Watch a video clip </a:t>
            </a:r>
            <a:r>
              <a:rPr lang="en-US" dirty="0" smtClean="0">
                <a:solidFill>
                  <a:srgbClr val="003366"/>
                </a:solidFill>
                <a:latin typeface="Verdana"/>
                <a:cs typeface="Verdana"/>
              </a:rPr>
              <a:t>1 (twice) and </a:t>
            </a:r>
            <a:r>
              <a:rPr lang="en-US" dirty="0">
                <a:solidFill>
                  <a:srgbClr val="003366"/>
                </a:solidFill>
                <a:latin typeface="Verdana"/>
                <a:cs typeface="Verdana"/>
              </a:rPr>
              <a:t>discuss </a:t>
            </a:r>
            <a:r>
              <a:rPr lang="en-US" dirty="0" smtClean="0">
                <a:solidFill>
                  <a:srgbClr val="003366"/>
                </a:solidFill>
                <a:latin typeface="Verdana"/>
                <a:cs typeface="Verdana"/>
              </a:rPr>
              <a:t>- 40 minutes</a:t>
            </a: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r>
              <a:rPr lang="en-US" dirty="0" smtClean="0">
                <a:solidFill>
                  <a:srgbClr val="003366"/>
                </a:solidFill>
                <a:latin typeface="Verdana"/>
                <a:cs typeface="Verdana"/>
              </a:rPr>
              <a:t>Watch video clip 2 and discuss - 20 minutes</a:t>
            </a:r>
          </a:p>
          <a:p>
            <a:pPr marL="457200" indent="-457200">
              <a:buFont typeface="Arial"/>
              <a:buChar char="•"/>
            </a:pPr>
            <a:r>
              <a:rPr lang="en-US" dirty="0" smtClean="0">
                <a:solidFill>
                  <a:srgbClr val="003366"/>
                </a:solidFill>
                <a:latin typeface="Verdana"/>
                <a:cs typeface="Verdana"/>
              </a:rPr>
              <a:t>Reflect  - 10 minutes</a:t>
            </a:r>
            <a:endParaRPr lang="en-US" dirty="0">
              <a:solidFill>
                <a:srgbClr val="003366"/>
              </a:solidFill>
              <a:latin typeface="Verdana"/>
              <a:cs typeface="Verdana"/>
            </a:endParaRPr>
          </a:p>
          <a:p>
            <a:pPr>
              <a:lnSpc>
                <a:spcPct val="50000"/>
              </a:lnSpc>
            </a:pPr>
            <a:endParaRPr lang="en-US" dirty="0">
              <a:solidFill>
                <a:srgbClr val="003366"/>
              </a:solidFill>
              <a:latin typeface="Verdana"/>
              <a:cs typeface="Verdana"/>
            </a:endParaRPr>
          </a:p>
          <a:p>
            <a:pPr marL="457200" indent="-457200">
              <a:buFont typeface="Arial"/>
              <a:buChar char="•"/>
            </a:pPr>
            <a:endParaRPr lang="en-US" dirty="0">
              <a:solidFill>
                <a:srgbClr val="003366"/>
              </a:solidFill>
              <a:latin typeface="Verdana"/>
              <a:cs typeface="Verdana"/>
            </a:endParaRPr>
          </a:p>
          <a:p>
            <a:r>
              <a:rPr lang="en-US" dirty="0" smtClean="0">
                <a:solidFill>
                  <a:srgbClr val="003366"/>
                </a:solidFill>
                <a:latin typeface="Verdana"/>
                <a:cs typeface="Verdana"/>
              </a:rPr>
              <a:t>TOTAL TIME - approximately 2 hours 10 minutes</a:t>
            </a:r>
          </a:p>
          <a:p>
            <a:pPr marL="457200" indent="-457200">
              <a:buFont typeface="Arial"/>
              <a:buChar char="•"/>
            </a:pP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799013"/>
          </a:xfrm>
        </p:spPr>
        <p:txBody>
          <a:bodyPr>
            <a:normAutofit fontScale="85000" lnSpcReduction="20000"/>
          </a:bodyPr>
          <a:lstStyle/>
          <a:p>
            <a:r>
              <a:rPr lang="en-US" sz="1400" dirty="0" smtClean="0"/>
              <a:t>HANDOUT </a:t>
            </a:r>
            <a:r>
              <a:rPr lang="en-US" sz="1400" dirty="0" smtClean="0">
                <a:solidFill>
                  <a:srgbClr val="FF6600"/>
                </a:solidFill>
              </a:rPr>
              <a:t>2</a:t>
            </a:r>
            <a:r>
              <a:rPr lang="en-US" sz="1400" dirty="0">
                <a:solidFill>
                  <a:srgbClr val="FF6600"/>
                </a:solidFill>
              </a:rPr>
              <a:t>-</a:t>
            </a:r>
            <a:r>
              <a:rPr lang="en-US" sz="1400" dirty="0" smtClean="0">
                <a:solidFill>
                  <a:srgbClr val="FF6600"/>
                </a:solidFill>
              </a:rPr>
              <a:t>CallingPlansTask-MS-Brovey</a:t>
            </a:r>
          </a:p>
          <a:p>
            <a:endParaRPr lang="en-US" sz="1400" dirty="0"/>
          </a:p>
          <a:p>
            <a:r>
              <a:rPr lang="en-US" sz="1400" dirty="0"/>
              <a:t>The video clips featured in this session focuses on students who are trying to </a:t>
            </a:r>
            <a:r>
              <a:rPr lang="en-US" sz="1400" dirty="0" smtClean="0"/>
              <a:t>create phone plans for Company C (part 2).</a:t>
            </a:r>
            <a:endParaRPr lang="en-US" sz="1400" dirty="0"/>
          </a:p>
          <a:p>
            <a:endParaRPr lang="en-US" sz="1400" dirty="0" smtClean="0"/>
          </a:p>
          <a:p>
            <a:r>
              <a:rPr lang="en-US" sz="1400" dirty="0"/>
              <a:t>It is suggested that you engage teachers in solving the task prior to analyzing the video.  This will take 45-60 minutes. The lesson guide </a:t>
            </a:r>
            <a:r>
              <a:rPr lang="en-US" sz="1400" dirty="0" smtClean="0"/>
              <a:t>(</a:t>
            </a:r>
            <a:r>
              <a:rPr lang="en-US" sz="1400" dirty="0"/>
              <a:t>9</a:t>
            </a:r>
            <a:r>
              <a:rPr lang="en-US" sz="1400" dirty="0" smtClean="0"/>
              <a:t>. Calling Plans-</a:t>
            </a:r>
            <a:r>
              <a:rPr lang="en-US" sz="1400" dirty="0"/>
              <a:t>LESSON </a:t>
            </a:r>
            <a:r>
              <a:rPr lang="en-US" sz="1400" dirty="0" smtClean="0"/>
              <a:t>GUIDE-MS-</a:t>
            </a:r>
            <a:r>
              <a:rPr lang="en-US" sz="1400" dirty="0" err="1" smtClean="0"/>
              <a:t>Brovey</a:t>
            </a:r>
            <a:r>
              <a:rPr lang="en-US" sz="1400" dirty="0" smtClean="0"/>
              <a:t>) </a:t>
            </a:r>
            <a:r>
              <a:rPr lang="en-US" sz="1400" dirty="0"/>
              <a:t>contains suggestions for conducting the lesson and sample solutions that may be helpful to you</a:t>
            </a:r>
            <a:r>
              <a:rPr lang="en-US" sz="1400" dirty="0" smtClean="0"/>
              <a:t>. In addition, using the learning goals on slide 5 to guide your discussion of the task will help participants understand what the teacher featured in the video was trying to accomplish.</a:t>
            </a:r>
          </a:p>
          <a:p>
            <a:endParaRPr lang="en-US" sz="1400" dirty="0"/>
          </a:p>
          <a:p>
            <a:r>
              <a:rPr lang="en-US" sz="1400" dirty="0" smtClean="0"/>
              <a:t>If </a:t>
            </a:r>
            <a:r>
              <a:rPr lang="en-US" sz="1400" dirty="0"/>
              <a:t>time is limited you may want to </a:t>
            </a:r>
            <a:r>
              <a:rPr lang="en-US" sz="1400" dirty="0">
                <a:solidFill>
                  <a:srgbClr val="FF0000"/>
                </a:solidFill>
              </a:rPr>
              <a:t>tell</a:t>
            </a:r>
            <a:r>
              <a:rPr lang="en-US" sz="1400" dirty="0"/>
              <a:t> teachers that the cost of plans A and B can be </a:t>
            </a:r>
            <a:r>
              <a:rPr lang="en-US" sz="1400" dirty="0" smtClean="0"/>
              <a:t>determined </a:t>
            </a:r>
            <a:r>
              <a:rPr lang="en-US" sz="1400" dirty="0"/>
              <a:t>by use for the equations </a:t>
            </a:r>
            <a:r>
              <a:rPr lang="en-US" sz="1400" dirty="0" smtClean="0"/>
              <a:t>shown below </a:t>
            </a:r>
            <a:r>
              <a:rPr lang="en-US" sz="1400" dirty="0"/>
              <a:t>and </a:t>
            </a:r>
            <a:r>
              <a:rPr lang="en-US" sz="1400" dirty="0">
                <a:solidFill>
                  <a:srgbClr val="FF0000"/>
                </a:solidFill>
              </a:rPr>
              <a:t>ask</a:t>
            </a:r>
            <a:r>
              <a:rPr lang="en-US" sz="1400" dirty="0"/>
              <a:t> teachers to explain what each equation means in the context of the problem</a:t>
            </a:r>
            <a:r>
              <a:rPr lang="en-US" sz="1400" dirty="0" smtClean="0"/>
              <a:t>.  Then tell them that the phone</a:t>
            </a:r>
            <a:r>
              <a:rPr lang="en-US" sz="1400" baseline="0" dirty="0" smtClean="0"/>
              <a:t> plans both cost $7.00 for 50 minutes and ask them how they could verify this.</a:t>
            </a:r>
            <a:endParaRPr lang="en-US" sz="1400" dirty="0"/>
          </a:p>
          <a:p>
            <a:endParaRPr lang="en-US" sz="1400" dirty="0"/>
          </a:p>
          <a:p>
            <a:r>
              <a:rPr lang="en-US" sz="1400" dirty="0"/>
              <a:t>Cost A=  </a:t>
            </a:r>
            <a:r>
              <a:rPr lang="en-US" sz="1400" dirty="0" smtClean="0"/>
              <a:t> .</a:t>
            </a:r>
            <a:r>
              <a:rPr lang="en-US" sz="1400" dirty="0"/>
              <a:t>04m + $5.00</a:t>
            </a:r>
          </a:p>
          <a:p>
            <a:r>
              <a:rPr lang="en-US" sz="1400" dirty="0"/>
              <a:t>Cost B = </a:t>
            </a:r>
            <a:r>
              <a:rPr lang="en-US" sz="1400" dirty="0" smtClean="0"/>
              <a:t> .</a:t>
            </a:r>
            <a:r>
              <a:rPr lang="en-US" sz="1400" dirty="0"/>
              <a:t>10m + $2.00</a:t>
            </a:r>
          </a:p>
          <a:p>
            <a:endParaRPr lang="en-US" sz="1400" dirty="0"/>
          </a:p>
          <a:p>
            <a:r>
              <a:rPr lang="en-US" sz="1400" dirty="0"/>
              <a:t>You could then provide four solutions that students came up with for Company C (shown below) and ask them:  a) if the equations fulfill the specified conditions; b) how they could arrive that the equations; c) if there are any other equations that fit the criteria (without rounding).</a:t>
            </a:r>
          </a:p>
          <a:p>
            <a:endParaRPr lang="en-US" sz="1400" dirty="0"/>
          </a:p>
          <a:p>
            <a:r>
              <a:rPr lang="en-US" sz="1400" dirty="0"/>
              <a:t>Cost C1 = .11m + $1.50</a:t>
            </a:r>
          </a:p>
          <a:p>
            <a:r>
              <a:rPr lang="en-US" sz="1400" dirty="0"/>
              <a:t>Cost C2 = .12m + $1.00</a:t>
            </a:r>
          </a:p>
          <a:p>
            <a:r>
              <a:rPr lang="en-US" sz="1400" dirty="0"/>
              <a:t>Cost C3 = .13m + $  .50</a:t>
            </a:r>
          </a:p>
          <a:p>
            <a:r>
              <a:rPr lang="en-US" sz="1400" dirty="0"/>
              <a:t>Cost </a:t>
            </a:r>
            <a:r>
              <a:rPr lang="en-US" sz="1400" dirty="0" smtClean="0"/>
              <a:t>C4 </a:t>
            </a:r>
            <a:r>
              <a:rPr lang="en-US" sz="1400" dirty="0"/>
              <a:t>= .14m</a:t>
            </a:r>
          </a:p>
          <a:p>
            <a:endParaRPr lang="en-US" sz="1400" dirty="0"/>
          </a:p>
          <a:p>
            <a:endParaRPr lang="en-US" sz="14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teachers are not familiar with these CCSSM standards you may want to have a discussion about what these standards means and how the Calling Plans Task - Part 2 could be used to work on these standards.</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210166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lesson, Mrs. </a:t>
            </a:r>
            <a:r>
              <a:rPr lang="en-US" baseline="0" dirty="0" err="1" smtClean="0"/>
              <a:t>Brovey</a:t>
            </a:r>
            <a:r>
              <a:rPr lang="en-US" baseline="0" dirty="0" smtClean="0"/>
              <a:t> is working on all of the standards for mathematical practice in varying degrees.  Her explicit targets in this lesson were practices 1 and 3.  This may be a point that you return to after watching the video to see if in fact you can find evidence that students are engaged in these practices.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2434243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a:t>
            </a:r>
            <a:r>
              <a:rPr lang="en-US" dirty="0" smtClean="0">
                <a:solidFill>
                  <a:srgbClr val="FF6600"/>
                </a:solidFill>
              </a:rPr>
              <a:t>5-Transcript-Clip1-MS-Brovey</a:t>
            </a:r>
            <a:endParaRPr lang="en-US" dirty="0">
              <a:solidFill>
                <a:srgbClr val="FF66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a:t>You may want to give teachers a copy of the Effective Teaching Practices to guide their discussion.  (HANDOUT </a:t>
            </a:r>
            <a:r>
              <a:rPr lang="en-US" dirty="0" smtClean="0">
                <a:solidFill>
                  <a:srgbClr val="FF6600"/>
                </a:solidFill>
              </a:rPr>
              <a:t>3-Effective </a:t>
            </a:r>
            <a:r>
              <a:rPr lang="en-US" dirty="0">
                <a:solidFill>
                  <a:srgbClr val="FF6600"/>
                </a:solidFill>
              </a:rPr>
              <a:t>Mathematics Teaching </a:t>
            </a:r>
            <a:r>
              <a:rPr lang="en-US" dirty="0" smtClean="0">
                <a:solidFill>
                  <a:srgbClr val="FF6600"/>
                </a:solidFill>
              </a:rPr>
              <a:t>Practices-MS-</a:t>
            </a:r>
            <a:r>
              <a:rPr lang="en-US" dirty="0" err="1" smtClean="0">
                <a:solidFill>
                  <a:srgbClr val="FF6600"/>
                </a:solidFill>
              </a:rPr>
              <a:t>Brovey</a:t>
            </a:r>
            <a:r>
              <a:rPr lang="en-US" dirty="0" smtClean="0"/>
              <a:t>.</a:t>
            </a:r>
            <a:r>
              <a:rPr lang="en-US" dirty="0"/>
              <a:t>)</a:t>
            </a:r>
          </a:p>
          <a:p>
            <a:endParaRPr lang="en-US" b="1" dirty="0" smtClean="0"/>
          </a:p>
          <a:p>
            <a:endParaRPr lang="en-US" b="1" dirty="0"/>
          </a:p>
          <a:p>
            <a:r>
              <a:rPr lang="en-US" b="1" dirty="0" smtClean="0"/>
              <a:t>Here are some of the things that teachers</a:t>
            </a:r>
            <a:r>
              <a:rPr lang="en-US" b="1" baseline="0" dirty="0" smtClean="0"/>
              <a:t> might notice:</a:t>
            </a:r>
          </a:p>
          <a:p>
            <a:endParaRPr lang="en-US" b="1" baseline="0" dirty="0" smtClean="0"/>
          </a:p>
          <a:p>
            <a:pPr marL="171450" indent="-171450">
              <a:buFont typeface="Arial"/>
              <a:buChar char="•"/>
            </a:pPr>
            <a:r>
              <a:rPr lang="en-US" baseline="0" dirty="0" smtClean="0"/>
              <a:t>T used a </a:t>
            </a:r>
            <a:r>
              <a:rPr lang="en-US" b="1" baseline="0" dirty="0" smtClean="0">
                <a:solidFill>
                  <a:srgbClr val="FF0000"/>
                </a:solidFill>
              </a:rPr>
              <a:t>good task</a:t>
            </a:r>
          </a:p>
          <a:p>
            <a:pPr marL="171450" indent="-171450">
              <a:buFont typeface="Arial"/>
              <a:buChar char="•"/>
            </a:pPr>
            <a:r>
              <a:rPr lang="en-US" baseline="0" dirty="0" smtClean="0"/>
              <a:t>T never spent too much time with one student or one group</a:t>
            </a:r>
          </a:p>
          <a:p>
            <a:pPr marL="171450" indent="-171450">
              <a:buFont typeface="Arial"/>
              <a:buChar char="•"/>
            </a:pPr>
            <a:r>
              <a:rPr lang="en-US" dirty="0" smtClean="0"/>
              <a:t>T asked</a:t>
            </a:r>
            <a:r>
              <a:rPr lang="en-US" baseline="0" dirty="0" smtClean="0"/>
              <a:t> a lot of </a:t>
            </a:r>
            <a:r>
              <a:rPr lang="en-US" b="1" baseline="0" dirty="0" smtClean="0">
                <a:solidFill>
                  <a:srgbClr val="FF0000"/>
                </a:solidFill>
              </a:rPr>
              <a:t>questions</a:t>
            </a:r>
          </a:p>
          <a:p>
            <a:pPr marL="171450" indent="-171450">
              <a:buFont typeface="Arial"/>
              <a:buChar char="•"/>
            </a:pPr>
            <a:r>
              <a:rPr lang="en-US" baseline="0" dirty="0" smtClean="0"/>
              <a:t>T left the groups she visited with a question to think about – but not all groups got the same question</a:t>
            </a:r>
          </a:p>
          <a:p>
            <a:pPr marL="171450" indent="-171450">
              <a:buFont typeface="Arial"/>
              <a:buChar char="•"/>
            </a:pPr>
            <a:r>
              <a:rPr lang="en-US" baseline="0" dirty="0" smtClean="0"/>
              <a:t>T asked students to make </a:t>
            </a:r>
            <a:r>
              <a:rPr lang="en-US" b="1" baseline="0" dirty="0" smtClean="0">
                <a:solidFill>
                  <a:srgbClr val="FF0000"/>
                </a:solidFill>
              </a:rPr>
              <a:t>connections</a:t>
            </a:r>
            <a:r>
              <a:rPr lang="en-US" baseline="0" dirty="0" smtClean="0"/>
              <a:t> between the verbal description and the equation</a:t>
            </a:r>
          </a:p>
          <a:p>
            <a:pPr marL="171450" indent="-171450">
              <a:buFont typeface="Arial"/>
              <a:buChar char="•"/>
            </a:pPr>
            <a:r>
              <a:rPr lang="en-US" baseline="0" dirty="0" smtClean="0"/>
              <a:t>T was actively listening to what students were saying</a:t>
            </a:r>
          </a:p>
          <a:p>
            <a:pPr marL="171450" indent="-171450">
              <a:buFont typeface="Arial"/>
              <a:buChar char="•"/>
            </a:pPr>
            <a:r>
              <a:rPr lang="en-US" baseline="0" dirty="0" smtClean="0"/>
              <a:t>T got down on the same level as the students rather than standing up and bending over them</a:t>
            </a:r>
          </a:p>
          <a:p>
            <a:pPr marL="171450" indent="-171450">
              <a:buFont typeface="Arial"/>
              <a:buChar char="•"/>
            </a:pPr>
            <a:r>
              <a:rPr lang="en-US" baseline="0" dirty="0" smtClean="0"/>
              <a:t>T never told students they were right or wrong and never gave them an approach for solving the problem but help them make progress</a:t>
            </a:r>
            <a:r>
              <a:rPr lang="en-US" dirty="0" smtClean="0"/>
              <a:t> (</a:t>
            </a:r>
            <a:r>
              <a:rPr lang="en-US" b="1" dirty="0" smtClean="0">
                <a:solidFill>
                  <a:srgbClr val="FF0000"/>
                </a:solidFill>
              </a:rPr>
              <a:t>support productive struggle</a:t>
            </a:r>
            <a:r>
              <a:rPr lang="en-US" dirty="0" smtClean="0"/>
              <a:t>)</a:t>
            </a:r>
            <a:endParaRPr lang="en-US" baseline="0" dirty="0" smtClean="0"/>
          </a:p>
          <a:p>
            <a:pPr marL="0" indent="0">
              <a:buFont typeface="Arial"/>
              <a:buNone/>
            </a:pPr>
            <a:endParaRPr lang="en-US" dirty="0" smtClean="0"/>
          </a:p>
          <a:p>
            <a:pPr marL="0" indent="0">
              <a:buFont typeface="Arial"/>
              <a:buNone/>
            </a:pPr>
            <a:endParaRPr lang="en-US" dirty="0" smtClean="0"/>
          </a:p>
          <a:p>
            <a:pPr marL="0" indent="0">
              <a:buFont typeface="Arial"/>
              <a:buNone/>
            </a:pPr>
            <a:r>
              <a:rPr lang="en-US" dirty="0" smtClean="0"/>
              <a:t>You may</a:t>
            </a:r>
            <a:r>
              <a:rPr lang="en-US" baseline="0" dirty="0" smtClean="0"/>
              <a:t> want to chart these ideas so you can keep track of what has been said.  If asking questions is NOT something teachers mentioned, you might want to ask teachers if they noticed what the </a:t>
            </a:r>
            <a:r>
              <a:rPr lang="en-US" baseline="0" dirty="0" err="1" smtClean="0"/>
              <a:t>Brovey</a:t>
            </a:r>
            <a:r>
              <a:rPr lang="en-US" baseline="0" dirty="0" smtClean="0"/>
              <a:t> did when she interacted with the individuals.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6494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4/6/15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4/6/15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9" name="TextBox 8"/>
          <p:cNvSpPr txBox="1"/>
          <p:nvPr/>
        </p:nvSpPr>
        <p:spPr>
          <a:xfrm>
            <a:off x="1076050" y="4774921"/>
            <a:ext cx="7910419" cy="1154162"/>
          </a:xfrm>
          <a:prstGeom prst="rect">
            <a:avLst/>
          </a:prstGeom>
          <a:solidFill>
            <a:schemeClr val="bg1">
              <a:lumMod val="85000"/>
            </a:schemeClr>
          </a:solidFill>
        </p:spPr>
        <p:txBody>
          <a:bodyPr wrap="square" rtlCol="0">
            <a:spAutoFit/>
          </a:bodyPr>
          <a:lstStyle/>
          <a:p>
            <a:r>
              <a:rPr lang="en-US" sz="1200" dirty="0" smtClean="0"/>
              <a:t>This module was developed </a:t>
            </a:r>
            <a:r>
              <a:rPr lang="en-US" sz="1200" dirty="0" smtClean="0"/>
              <a:t>b</a:t>
            </a:r>
            <a:r>
              <a:rPr lang="en-US" sz="1200" dirty="0" smtClean="0"/>
              <a:t>y </a:t>
            </a:r>
            <a:r>
              <a:rPr lang="en-US" sz="1200" dirty="0"/>
              <a:t>Margaret Smith at the University of Pittsburgh. Video courtesy of Pittsburgh Public Schools and the Institute 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a:t>
            </a:r>
            <a:r>
              <a:rPr lang="en-US" sz="1200" dirty="0" smtClean="0"/>
              <a:t>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10"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b="1" dirty="0">
                <a:solidFill>
                  <a:srgbClr val="FFFFFF"/>
                </a:solidFill>
                <a:ea typeface="Verdana" pitchFamily="34" charset="0"/>
                <a:cs typeface="Verdana" pitchFamily="34" charset="0"/>
              </a:rPr>
              <a:t>The Case of </a:t>
            </a:r>
            <a:r>
              <a:rPr lang="en-US" sz="3200" b="1" dirty="0" smtClean="0">
                <a:solidFill>
                  <a:srgbClr val="FFFFFF"/>
                </a:solidFill>
                <a:ea typeface="Verdana" pitchFamily="34" charset="0"/>
                <a:cs typeface="Verdana" pitchFamily="34" charset="0"/>
              </a:rPr>
              <a:t>Elizabeth </a:t>
            </a:r>
            <a:r>
              <a:rPr lang="en-US" sz="3200" b="1" dirty="0" err="1" smtClean="0">
                <a:solidFill>
                  <a:srgbClr val="FFFFFF"/>
                </a:solidFill>
                <a:ea typeface="Verdana" pitchFamily="34" charset="0"/>
                <a:cs typeface="Verdana" pitchFamily="34" charset="0"/>
              </a:rPr>
              <a:t>Brovey</a:t>
            </a:r>
            <a:endParaRPr lang="en-US" sz="3200" b="1" dirty="0" smtClean="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and </a:t>
            </a:r>
            <a:r>
              <a:rPr lang="en-US" sz="3200" b="1" dirty="0">
                <a:solidFill>
                  <a:srgbClr val="FFFFFF"/>
                </a:solidFill>
                <a:ea typeface="Verdana" pitchFamily="34" charset="0"/>
                <a:cs typeface="Verdana" pitchFamily="34" charset="0"/>
              </a:rPr>
              <a:t>the </a:t>
            </a:r>
            <a:r>
              <a:rPr lang="en-US" sz="3200" b="1" dirty="0" smtClean="0">
                <a:solidFill>
                  <a:srgbClr val="FFFFFF"/>
                </a:solidFill>
                <a:ea typeface="Verdana" pitchFamily="34" charset="0"/>
                <a:cs typeface="Verdana" pitchFamily="34" charset="0"/>
              </a:rPr>
              <a:t>Calling Plans 2 Task</a:t>
            </a:r>
            <a:endParaRPr lang="en-US" sz="3200" b="1" dirty="0">
              <a:solidFill>
                <a:srgbClr val="FFFFFF"/>
              </a:solidFill>
              <a:ea typeface="Verdana" pitchFamily="34" charset="0"/>
              <a:cs typeface="Verdana" pitchFamily="34" charset="0"/>
            </a:endParaRPr>
          </a:p>
          <a:p>
            <a:pPr marL="0" lvl="1">
              <a:spcBef>
                <a:spcPts val="400"/>
              </a:spcBef>
              <a:spcAft>
                <a:spcPts val="600"/>
              </a:spcAft>
              <a:defRPr/>
            </a:pPr>
            <a:endParaRPr lang="en-US" sz="3200" b="1" dirty="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Eighth Grade</a:t>
            </a:r>
            <a:endParaRPr lang="en-US" sz="3200" b="1" dirty="0">
              <a:solidFill>
                <a:srgbClr val="FFFFFF"/>
              </a:solidFill>
              <a:ea typeface="Verdana" pitchFamily="34" charset="0"/>
              <a:cs typeface="Verdana" pitchFamily="34" charset="0"/>
            </a:endParaRPr>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239308"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rgbClr val="1F497D"/>
                </a:solidFill>
                <a:latin typeface="Verdana"/>
                <a:cs typeface="Verdana"/>
              </a:rPr>
              <a:t>Use and connect mathematical </a:t>
            </a:r>
            <a:r>
              <a:rPr lang="en-US" sz="2000" b="1" dirty="0" smtClean="0">
                <a:solidFill>
                  <a:schemeClr val="tx2"/>
                </a:solidFill>
                <a:latin typeface="Verdana"/>
                <a:cs typeface="Verdana"/>
              </a:rPr>
              <a:t>representations.</a:t>
            </a:r>
          </a:p>
          <a:p>
            <a:pPr marL="693738" lvl="0" indent="-579438">
              <a:spcAft>
                <a:spcPts val="600"/>
              </a:spcAft>
              <a:buFont typeface="+mj-lt"/>
              <a:buAutoNum type="arabicPeriod"/>
            </a:pPr>
            <a:r>
              <a:rPr lang="en-US" sz="2000" dirty="0" smtClean="0">
                <a:solidFill>
                  <a:srgbClr val="1F497D"/>
                </a:solidFill>
                <a:latin typeface="Verdana"/>
                <a:cs typeface="Verdana"/>
              </a:rPr>
              <a:t>Facilitate meaningful mathematical </a:t>
            </a:r>
            <a:r>
              <a:rPr lang="en-US" sz="2000" b="1" dirty="0" smtClean="0">
                <a:solidFill>
                  <a:schemeClr val="tx2"/>
                </a:solidFill>
                <a:latin typeface="Verdana"/>
                <a:cs typeface="Verdana"/>
              </a:rPr>
              <a:t>discourse</a:t>
            </a:r>
            <a:r>
              <a:rPr lang="en-US" sz="2000" i="1" dirty="0" smtClean="0">
                <a:solidFill>
                  <a:schemeClr val="tx2"/>
                </a:solidFill>
                <a:latin typeface="Verdana"/>
                <a:cs typeface="Verdana"/>
              </a:rPr>
              <a:t>. </a:t>
            </a:r>
          </a:p>
          <a:p>
            <a:pPr marL="693738" lvl="0" indent="-579438">
              <a:spcAft>
                <a:spcPts val="600"/>
              </a:spcAft>
              <a:buFont typeface="+mj-lt"/>
              <a:buAutoNum type="arabicPeriod"/>
            </a:pPr>
            <a:r>
              <a:rPr lang="en-US" sz="2000" b="1" dirty="0" smtClean="0">
                <a:solidFill>
                  <a:schemeClr val="accent4">
                    <a:lumMod val="50000"/>
                  </a:schemeClr>
                </a:solidFill>
                <a:latin typeface="Verdana"/>
                <a:cs typeface="Verdana"/>
              </a:rPr>
              <a:t>Pose purposeful questions</a:t>
            </a:r>
            <a:r>
              <a:rPr lang="en-US" sz="2000" b="1" dirty="0" smtClean="0">
                <a:solidFill>
                  <a:schemeClr val="accent4">
                    <a:lumMod val="75000"/>
                  </a:schemeClr>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Build </a:t>
            </a:r>
            <a:r>
              <a:rPr lang="en-US" sz="2000" b="1" dirty="0" smtClean="0">
                <a:solidFill>
                  <a:schemeClr val="tx2"/>
                </a:solidFill>
                <a:latin typeface="Verdana"/>
                <a:cs typeface="Verdana"/>
              </a:rPr>
              <a:t>procedural fluency </a:t>
            </a:r>
            <a:r>
              <a:rPr lang="en-US" sz="2000" dirty="0" smtClean="0">
                <a:solidFill>
                  <a:srgbClr val="1F497D"/>
                </a:solidFill>
                <a:latin typeface="Verdana"/>
                <a:cs typeface="Verdana"/>
              </a:rPr>
              <a:t>from conceptual understanding.</a:t>
            </a:r>
          </a:p>
          <a:p>
            <a:pPr marL="693738" lvl="0" indent="-579438">
              <a:spcAft>
                <a:spcPts val="600"/>
              </a:spcAft>
              <a:buFont typeface="+mj-lt"/>
              <a:buAutoNum type="arabicPeriod"/>
            </a:pPr>
            <a:r>
              <a:rPr lang="en-US" sz="2000" dirty="0" smtClean="0">
                <a:solidFill>
                  <a:srgbClr val="1F497D"/>
                </a:solidFill>
                <a:latin typeface="Verdana"/>
                <a:cs typeface="Verdana"/>
              </a:rPr>
              <a:t>Support </a:t>
            </a:r>
            <a:r>
              <a:rPr lang="en-US" sz="2000" b="1" dirty="0" smtClean="0">
                <a:solidFill>
                  <a:schemeClr val="tx2"/>
                </a:solidFill>
                <a:latin typeface="Verdana"/>
                <a:cs typeface="Verdana"/>
              </a:rPr>
              <a:t>productive struggle</a:t>
            </a:r>
            <a:r>
              <a:rPr lang="en-US" sz="2000" dirty="0" smtClean="0">
                <a:solidFill>
                  <a:schemeClr val="tx2"/>
                </a:solidFill>
                <a:latin typeface="Verdana"/>
                <a:cs typeface="Verdana"/>
              </a:rPr>
              <a:t> </a:t>
            </a:r>
            <a:r>
              <a:rPr lang="en-US" sz="2000" dirty="0" smtClean="0">
                <a:solidFill>
                  <a:srgbClr val="1F497D"/>
                </a:solidFill>
                <a:latin typeface="Verdana"/>
                <a:cs typeface="Verdana"/>
              </a:rPr>
              <a:t>in learning mathematics. </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Elicit and use evidence 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Bent Arrow 7"/>
          <p:cNvSpPr/>
          <p:nvPr/>
        </p:nvSpPr>
        <p:spPr>
          <a:xfrm flipV="1">
            <a:off x="992876" y="3623731"/>
            <a:ext cx="492863" cy="1905003"/>
          </a:xfrm>
          <a:prstGeom prst="bentArrow">
            <a:avLst>
              <a:gd name="adj1" fmla="val 25000"/>
              <a:gd name="adj2" fmla="val 25000"/>
              <a:gd name="adj3" fmla="val 50000"/>
              <a:gd name="adj4" fmla="val 43750"/>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5196196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3600" b="1" dirty="0" smtClean="0">
                <a:solidFill>
                  <a:srgbClr val="003366"/>
                </a:solidFill>
                <a:latin typeface="+mj-lt"/>
                <a:ea typeface="Verdana" pitchFamily="34" charset="0"/>
                <a:cs typeface="Verdana"/>
              </a:rPr>
              <a:t>Pose Purposeful Questions</a:t>
            </a:r>
          </a:p>
          <a:p>
            <a:pPr lvl="0" algn="ctr">
              <a:spcBef>
                <a:spcPct val="0"/>
              </a:spcBef>
              <a:defRPr/>
            </a:pPr>
            <a:endParaRPr lang="en-US" sz="36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marL="114300" indent="-114300">
              <a:spcBef>
                <a:spcPts val="600"/>
              </a:spcBef>
              <a:buNone/>
            </a:pPr>
            <a:r>
              <a:rPr lang="en-US" sz="2300" dirty="0">
                <a:solidFill>
                  <a:srgbClr val="1F497D"/>
                </a:solidFill>
                <a:latin typeface="Verdana"/>
                <a:cs typeface="Verdana"/>
              </a:rPr>
              <a:t>Effective Questions should:</a:t>
            </a:r>
          </a:p>
          <a:p>
            <a:pPr marL="457200" indent="-457200">
              <a:spcBef>
                <a:spcPts val="600"/>
              </a:spcBef>
              <a:buFont typeface="Arial"/>
              <a:buChar char="•"/>
            </a:pPr>
            <a:r>
              <a:rPr lang="en-US" sz="2300" dirty="0">
                <a:solidFill>
                  <a:srgbClr val="1F497D"/>
                </a:solidFill>
                <a:latin typeface="Verdana"/>
                <a:cs typeface="Verdana"/>
              </a:rPr>
              <a:t>Reveal students’ current understandings; </a:t>
            </a:r>
          </a:p>
          <a:p>
            <a:pPr marL="457200" indent="-457200">
              <a:spcBef>
                <a:spcPts val="600"/>
              </a:spcBef>
              <a:buFont typeface="Arial"/>
              <a:buChar char="•"/>
            </a:pPr>
            <a:r>
              <a:rPr lang="en-US" sz="2300" dirty="0">
                <a:solidFill>
                  <a:srgbClr val="1F497D"/>
                </a:solidFill>
                <a:latin typeface="Verdana"/>
                <a:cs typeface="Verdana"/>
              </a:rPr>
              <a:t>Encourage students to explain, elaborate, or clarify their thinking; and</a:t>
            </a:r>
          </a:p>
          <a:p>
            <a:pPr marL="457200" indent="-457200">
              <a:spcBef>
                <a:spcPts val="600"/>
              </a:spcBef>
              <a:buFont typeface="Arial"/>
              <a:buChar char="•"/>
            </a:pPr>
            <a:r>
              <a:rPr lang="en-US" sz="2300" dirty="0">
                <a:solidFill>
                  <a:srgbClr val="1F497D"/>
                </a:solidFill>
                <a:latin typeface="Verdana"/>
                <a:cs typeface="Verdana"/>
              </a:rPr>
              <a:t>Make the mathematics more visible and accessible for student examination and discussion.</a:t>
            </a:r>
            <a:endParaRPr lang="en-US" sz="2300" b="1" i="1" dirty="0">
              <a:solidFill>
                <a:schemeClr val="accent1">
                  <a:lumMod val="75000"/>
                </a:schemeClr>
              </a:solidFill>
              <a:latin typeface="Verdana"/>
              <a:ea typeface="ＭＳ Ｐゴシック" charset="0"/>
              <a:cs typeface="Verdana"/>
            </a:endParaRPr>
          </a:p>
          <a:p>
            <a:pPr>
              <a:lnSpc>
                <a:spcPct val="70000"/>
              </a:lnSpc>
            </a:pPr>
            <a:endParaRPr lang="en-US" sz="2300" i="1" dirty="0">
              <a:solidFill>
                <a:srgbClr val="8064A2"/>
              </a:solidFill>
              <a:latin typeface="Verdana"/>
              <a:ea typeface="ＭＳ Ｐゴシック" charset="0"/>
              <a:cs typeface="Verdana"/>
            </a:endParaRPr>
          </a:p>
          <a:p>
            <a:r>
              <a:rPr lang="en-US" sz="2000" b="1" i="1" dirty="0">
                <a:solidFill>
                  <a:schemeClr val="accent4">
                    <a:lumMod val="75000"/>
                  </a:schemeClr>
                </a:solidFill>
                <a:latin typeface="Verdana"/>
                <a:ea typeface="ＭＳ Ｐゴシック" charset="0"/>
                <a:cs typeface="Verdana"/>
              </a:rPr>
              <a:t>Teachers</a:t>
            </a:r>
            <a:r>
              <a:rPr lang="ja-JP" altLang="en-US" sz="2000" b="1" i="1" dirty="0">
                <a:solidFill>
                  <a:schemeClr val="accent4">
                    <a:lumMod val="75000"/>
                  </a:schemeClr>
                </a:solidFill>
                <a:latin typeface="Verdana"/>
                <a:ea typeface="ＭＳ Ｐゴシック" charset="0"/>
                <a:cs typeface="Verdana"/>
              </a:rPr>
              <a:t>’</a:t>
            </a:r>
            <a:r>
              <a:rPr lang="en-US" altLang="ja-JP" sz="2000" b="1" i="1" dirty="0">
                <a:solidFill>
                  <a:schemeClr val="accent4">
                    <a:lumMod val="75000"/>
                  </a:schemeClr>
                </a:solidFill>
                <a:latin typeface="Verdana"/>
                <a:ea typeface="ＭＳ Ｐゴシック" charset="0"/>
                <a:cs typeface="Verdana"/>
              </a:rPr>
              <a:t> questions are crucial </a:t>
            </a:r>
            <a:r>
              <a:rPr lang="en-US" altLang="ja-JP" sz="2000" i="1" dirty="0">
                <a:solidFill>
                  <a:schemeClr val="accent4">
                    <a:lumMod val="75000"/>
                  </a:schemeClr>
                </a:solidFill>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r>
              <a:rPr lang="en-US" sz="1600" dirty="0">
                <a:solidFill>
                  <a:srgbClr val="604A7B"/>
                </a:solidFill>
                <a:latin typeface="Verdana"/>
                <a:ea typeface="ＭＳ Ｐゴシック" charset="0"/>
                <a:cs typeface="Verdana"/>
              </a:rPr>
              <a:t>(Weiss and </a:t>
            </a:r>
            <a:r>
              <a:rPr lang="en-US" sz="1600" dirty="0" err="1" smtClean="0">
                <a:solidFill>
                  <a:srgbClr val="604A7B"/>
                </a:solidFill>
                <a:latin typeface="Verdana"/>
                <a:ea typeface="ＭＳ Ｐゴシック" charset="0"/>
                <a:cs typeface="Verdana"/>
              </a:rPr>
              <a:t>Pasley</a:t>
            </a:r>
            <a:r>
              <a:rPr lang="en-US" sz="1600" dirty="0" smtClean="0">
                <a:solidFill>
                  <a:srgbClr val="604A7B"/>
                </a:solidFill>
                <a:latin typeface="Verdana"/>
                <a:ea typeface="ＭＳ Ｐゴシック" charset="0"/>
                <a:cs typeface="Verdana"/>
              </a:rPr>
              <a:t>, </a:t>
            </a:r>
            <a:r>
              <a:rPr lang="en-US" sz="1600" dirty="0">
                <a:solidFill>
                  <a:srgbClr val="604A7B"/>
                </a:solidFill>
                <a:latin typeface="Verdana"/>
                <a:ea typeface="ＭＳ Ｐゴシック" charset="0"/>
                <a:cs typeface="Verdana"/>
              </a:rPr>
              <a:t>2004)</a:t>
            </a:r>
            <a:endParaRPr lang="en-US" sz="1600" i="1" dirty="0">
              <a:solidFill>
                <a:srgbClr val="604A7B"/>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11065812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Lens for Watching the Video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Clip 1 - Time 2</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2081824"/>
            <a:ext cx="8229600" cy="4525963"/>
          </a:xfrm>
        </p:spPr>
        <p:txBody>
          <a:bodyPr>
            <a:normAutofit/>
          </a:bodyPr>
          <a:lstStyle/>
          <a:p>
            <a:pPr marL="0" indent="0">
              <a:buNone/>
            </a:pPr>
            <a:r>
              <a:rPr lang="en-US" sz="2400" dirty="0">
                <a:solidFill>
                  <a:srgbClr val="003366"/>
                </a:solidFill>
                <a:latin typeface="Verdana"/>
                <a:cs typeface="Verdana"/>
              </a:rPr>
              <a:t>As you watch the </a:t>
            </a:r>
            <a:r>
              <a:rPr lang="en-US" sz="2400" dirty="0" smtClean="0">
                <a:solidFill>
                  <a:srgbClr val="003366"/>
                </a:solidFill>
                <a:latin typeface="Verdana"/>
                <a:cs typeface="Verdana"/>
              </a:rPr>
              <a:t>video this time, pay </a:t>
            </a:r>
            <a:r>
              <a:rPr lang="en-US" sz="2400" dirty="0">
                <a:solidFill>
                  <a:srgbClr val="003366"/>
                </a:solidFill>
                <a:latin typeface="Verdana"/>
                <a:cs typeface="Verdana"/>
              </a:rPr>
              <a:t>attention to the questions the teacher asks</a:t>
            </a:r>
            <a:r>
              <a:rPr lang="en-US" sz="2400" dirty="0" smtClean="0">
                <a:solidFill>
                  <a:srgbClr val="003366"/>
                </a:solidFill>
                <a:latin typeface="Verdana"/>
                <a:cs typeface="Verdana"/>
              </a:rPr>
              <a:t>. Specifically:</a:t>
            </a:r>
          </a:p>
          <a:p>
            <a:pPr marL="457200" indent="-457200">
              <a:spcBef>
                <a:spcPts val="600"/>
              </a:spcBef>
            </a:pPr>
            <a:r>
              <a:rPr lang="en-US" sz="2400" dirty="0">
                <a:solidFill>
                  <a:srgbClr val="003366"/>
                </a:solidFill>
                <a:latin typeface="Verdana"/>
                <a:cs typeface="Verdana"/>
              </a:rPr>
              <a:t>What do the questions reveal about students’ current understandings? </a:t>
            </a:r>
          </a:p>
          <a:p>
            <a:pPr marL="457200" indent="-457200">
              <a:spcBef>
                <a:spcPts val="600"/>
              </a:spcBef>
            </a:pPr>
            <a:r>
              <a:rPr lang="en-US" sz="2400" dirty="0">
                <a:solidFill>
                  <a:srgbClr val="003366"/>
                </a:solidFill>
                <a:latin typeface="Verdana"/>
                <a:cs typeface="Verdana"/>
              </a:rPr>
              <a:t>To what extent do the questions encourage students to explain, elaborate, or clarify their thinking?</a:t>
            </a:r>
          </a:p>
          <a:p>
            <a:pPr marL="457200" indent="-457200">
              <a:spcBef>
                <a:spcPts val="600"/>
              </a:spcBef>
            </a:pPr>
            <a:r>
              <a:rPr lang="en-US" sz="2400" dirty="0">
                <a:solidFill>
                  <a:srgbClr val="003366"/>
                </a:solidFill>
                <a:latin typeface="Verdana"/>
                <a:cs typeface="Verdana"/>
              </a:rPr>
              <a:t>To what extent to the questions make mathematics more visible and accessible for student examination and discussion?</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96417241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811124"/>
          </a:xfrm>
          <a:prstGeom prst="rect">
            <a:avLst/>
          </a:prstGeom>
        </p:spPr>
        <p:txBody>
          <a:bodyPr vert="horz" lIns="91440" tIns="45720" rIns="91440" bIns="45720" rtlCol="0" anchor="ctr">
            <a:noAutofit/>
          </a:bodyPr>
          <a:lstStyle/>
          <a:p>
            <a:pPr lvl="0" algn="ctr">
              <a:spcBef>
                <a:spcPct val="0"/>
              </a:spcBef>
              <a:defRPr/>
            </a:pPr>
            <a:endParaRPr lang="en-US" sz="3200" b="1" i="1" dirty="0">
              <a:solidFill>
                <a:schemeClr val="tx2"/>
              </a:solidFill>
              <a:latin typeface="Verdana"/>
              <a:cs typeface="Verdana"/>
            </a:endParaRPr>
          </a:p>
          <a:p>
            <a:pPr lvl="0" algn="ctr">
              <a:spcBef>
                <a:spcPct val="0"/>
              </a:spcBef>
              <a:defRPr/>
            </a:pPr>
            <a:r>
              <a:rPr lang="en-US" sz="3200" b="1" dirty="0" smtClean="0">
                <a:solidFill>
                  <a:schemeClr val="tx2"/>
                </a:solidFill>
                <a:latin typeface="Verdana"/>
                <a:cs typeface="Verdana"/>
              </a:rPr>
              <a:t>The Calling Plans Task – Part 2</a:t>
            </a:r>
          </a:p>
          <a:p>
            <a:pPr lvl="0" algn="ctr">
              <a:spcBef>
                <a:spcPct val="0"/>
              </a:spcBef>
              <a:defRPr/>
            </a:pPr>
            <a:r>
              <a:rPr lang="en-US" sz="3200" b="1" dirty="0" smtClean="0">
                <a:solidFill>
                  <a:schemeClr val="tx2"/>
                </a:solidFill>
                <a:latin typeface="Verdana"/>
                <a:cs typeface="Verdana"/>
              </a:rPr>
              <a:t>The Context of Video Clip 2 </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888999" y="1268409"/>
            <a:ext cx="8076465" cy="4861879"/>
          </a:xfrm>
          <a:prstGeom prst="rect">
            <a:avLst/>
          </a:prstGeom>
        </p:spPr>
        <p:txBody>
          <a:bodyPr vert="horz" lIns="91440" tIns="45720" rIns="91440" bIns="45720" rtlCol="0">
            <a:noAutofit/>
          </a:bodyPr>
          <a:lstStyle/>
          <a:p>
            <a:r>
              <a:rPr lang="en-US" sz="2000" dirty="0" smtClean="0">
                <a:solidFill>
                  <a:srgbClr val="003366"/>
                </a:solidFill>
                <a:latin typeface="Verdana"/>
                <a:cs typeface="Verdana"/>
              </a:rPr>
              <a:t>Following individual and small group work, Mrs. </a:t>
            </a:r>
            <a:r>
              <a:rPr lang="en-US" sz="2000" dirty="0" err="1" smtClean="0">
                <a:solidFill>
                  <a:srgbClr val="003366"/>
                </a:solidFill>
                <a:latin typeface="Verdana"/>
                <a:cs typeface="Verdana"/>
              </a:rPr>
              <a:t>Brovey</a:t>
            </a:r>
            <a:r>
              <a:rPr lang="en-US" sz="2000" dirty="0" smtClean="0">
                <a:solidFill>
                  <a:srgbClr val="003366"/>
                </a:solidFill>
                <a:latin typeface="Verdana"/>
                <a:cs typeface="Verdana"/>
              </a:rPr>
              <a:t> pulls the class together for a whole group discussion. Several different equations that satisfy the conditions of the problem are offered by students. Jake</a:t>
            </a:r>
            <a:r>
              <a:rPr lang="en-US" sz="2000" dirty="0">
                <a:solidFill>
                  <a:srgbClr val="003366"/>
                </a:solidFill>
                <a:latin typeface="Verdana"/>
                <a:cs typeface="Verdana"/>
              </a:rPr>
              <a:t>, a student in the </a:t>
            </a:r>
            <a:r>
              <a:rPr lang="en-US" sz="2000" dirty="0" smtClean="0">
                <a:solidFill>
                  <a:srgbClr val="003366"/>
                </a:solidFill>
                <a:latin typeface="Verdana"/>
                <a:cs typeface="Verdana"/>
              </a:rPr>
              <a:t>class then proposed </a:t>
            </a:r>
            <a:r>
              <a:rPr lang="en-US" sz="2000" dirty="0">
                <a:solidFill>
                  <a:srgbClr val="003366"/>
                </a:solidFill>
                <a:latin typeface="Verdana"/>
                <a:cs typeface="Verdana"/>
              </a:rPr>
              <a:t>a theory that every time the rate increases by 1 cent the base rate decreases by 50 </a:t>
            </a:r>
            <a:r>
              <a:rPr lang="en-US" sz="2000" dirty="0" smtClean="0">
                <a:solidFill>
                  <a:srgbClr val="003366"/>
                </a:solidFill>
                <a:latin typeface="Verdana"/>
                <a:cs typeface="Verdana"/>
              </a:rPr>
              <a:t>cents. Mrs. </a:t>
            </a:r>
            <a:r>
              <a:rPr lang="en-US" sz="2000" dirty="0" err="1" smtClean="0">
                <a:solidFill>
                  <a:srgbClr val="003366"/>
                </a:solidFill>
                <a:latin typeface="Verdana"/>
                <a:cs typeface="Verdana"/>
              </a:rPr>
              <a:t>Brovey</a:t>
            </a:r>
            <a:r>
              <a:rPr lang="en-US" sz="2000" dirty="0" smtClean="0">
                <a:solidFill>
                  <a:srgbClr val="003366"/>
                </a:solidFill>
                <a:latin typeface="Verdana"/>
                <a:cs typeface="Verdana"/>
              </a:rPr>
              <a:t> records the four possible phone plans for Company C (shown below) on the board and ask the class what patterns they see.</a:t>
            </a:r>
            <a:r>
              <a:rPr lang="en-US" sz="2000" dirty="0">
                <a:solidFill>
                  <a:srgbClr val="003366"/>
                </a:solidFill>
                <a:latin typeface="Verdana"/>
                <a:cs typeface="Verdana"/>
              </a:rPr>
              <a:t>	</a:t>
            </a:r>
            <a:r>
              <a:rPr lang="en-US" sz="2000" dirty="0" smtClean="0">
                <a:solidFill>
                  <a:srgbClr val="003366"/>
                </a:solidFill>
                <a:latin typeface="Verdana"/>
                <a:cs typeface="Verdana"/>
              </a:rPr>
              <a:t>			</a:t>
            </a:r>
            <a:r>
              <a:rPr lang="en-US" sz="2000" dirty="0" smtClean="0">
                <a:solidFill>
                  <a:srgbClr val="003366"/>
                </a:solidFill>
              </a:rPr>
              <a:t>C = </a:t>
            </a:r>
            <a:r>
              <a:rPr lang="en-US" sz="2000" dirty="0">
                <a:solidFill>
                  <a:srgbClr val="003366"/>
                </a:solidFill>
              </a:rPr>
              <a:t>.14m</a:t>
            </a:r>
          </a:p>
          <a:p>
            <a:pPr indent="2286000"/>
            <a:r>
              <a:rPr lang="en-US" sz="2000" dirty="0" smtClean="0">
                <a:solidFill>
                  <a:srgbClr val="003366"/>
                </a:solidFill>
              </a:rPr>
              <a:t>C = </a:t>
            </a:r>
            <a:r>
              <a:rPr lang="en-US" sz="2000" dirty="0">
                <a:solidFill>
                  <a:srgbClr val="003366"/>
                </a:solidFill>
              </a:rPr>
              <a:t>.13m + $  .50</a:t>
            </a:r>
          </a:p>
          <a:p>
            <a:pPr indent="2286000"/>
            <a:r>
              <a:rPr lang="en-US" sz="2000" dirty="0" smtClean="0">
                <a:solidFill>
                  <a:srgbClr val="003366"/>
                </a:solidFill>
              </a:rPr>
              <a:t>C = </a:t>
            </a:r>
            <a:r>
              <a:rPr lang="en-US" sz="2000" dirty="0">
                <a:solidFill>
                  <a:srgbClr val="003366"/>
                </a:solidFill>
              </a:rPr>
              <a:t>.12m + $</a:t>
            </a:r>
            <a:r>
              <a:rPr lang="en-US" sz="2000" dirty="0" smtClean="0">
                <a:solidFill>
                  <a:srgbClr val="003366"/>
                </a:solidFill>
              </a:rPr>
              <a:t>1.00</a:t>
            </a:r>
            <a:endParaRPr lang="en-US" sz="2000" dirty="0">
              <a:solidFill>
                <a:srgbClr val="003366"/>
              </a:solidFill>
            </a:endParaRPr>
          </a:p>
          <a:p>
            <a:pPr indent="2286000"/>
            <a:r>
              <a:rPr lang="en-US" sz="2000" dirty="0" smtClean="0">
                <a:solidFill>
                  <a:srgbClr val="003366"/>
                </a:solidFill>
              </a:rPr>
              <a:t>C = </a:t>
            </a:r>
            <a:r>
              <a:rPr lang="en-US" sz="2000" dirty="0">
                <a:solidFill>
                  <a:srgbClr val="003366"/>
                </a:solidFill>
              </a:rPr>
              <a:t>.11m + $</a:t>
            </a:r>
            <a:r>
              <a:rPr lang="en-US" sz="2000" dirty="0" smtClean="0">
                <a:solidFill>
                  <a:srgbClr val="003366"/>
                </a:solidFill>
              </a:rPr>
              <a:t>1.50</a:t>
            </a:r>
          </a:p>
          <a:p>
            <a:pPr indent="2286000"/>
            <a:endParaRPr lang="en-US" sz="2000" dirty="0" smtClean="0">
              <a:solidFill>
                <a:srgbClr val="003366"/>
              </a:solidFill>
            </a:endParaRPr>
          </a:p>
          <a:p>
            <a:r>
              <a:rPr lang="en-US" sz="2000" dirty="0" smtClean="0">
                <a:solidFill>
                  <a:srgbClr val="003366"/>
                </a:solidFill>
                <a:latin typeface="Verdana"/>
                <a:cs typeface="Verdana"/>
              </a:rPr>
              <a:t>Video Clip 2 focuses on the discussion between teacher and students regarding the patterns they notice.</a:t>
            </a:r>
            <a:endParaRPr lang="en-US" sz="2000" dirty="0">
              <a:solidFill>
                <a:srgbClr val="003366"/>
              </a:solidFill>
              <a:latin typeface="Verdana"/>
              <a:cs typeface="Verdana"/>
            </a:endParaRPr>
          </a:p>
          <a:p>
            <a:pPr>
              <a:spcAft>
                <a:spcPts val="600"/>
              </a:spcAft>
            </a:pPr>
            <a:endParaRPr lang="en-US" sz="2400" dirty="0" smtClean="0">
              <a:solidFill>
                <a:srgbClr val="003366"/>
              </a:solidFill>
              <a:latin typeface="Verdana"/>
              <a:cs typeface="Verdana"/>
            </a:endParaRPr>
          </a:p>
          <a:p>
            <a:pPr>
              <a:spcAft>
                <a:spcPts val="600"/>
              </a:spcAft>
            </a:pPr>
            <a:r>
              <a:rPr lang="en-US" sz="2400" dirty="0" smtClean="0">
                <a:solidFill>
                  <a:srgbClr val="003366"/>
                </a:solidFill>
                <a:latin typeface="Verdana"/>
                <a:cs typeface="Verdana"/>
              </a:rPr>
              <a:t>. </a:t>
            </a:r>
          </a:p>
          <a:p>
            <a:pPr>
              <a:spcAft>
                <a:spcPts val="600"/>
              </a:spcAft>
            </a:pPr>
            <a:endParaRPr lang="en-US" sz="2400" dirty="0" smtClean="0">
              <a:solidFill>
                <a:srgbClr val="003366"/>
              </a:solidFill>
              <a:latin typeface="Verdana"/>
              <a:cs typeface="Verdana"/>
            </a:endParaRPr>
          </a:p>
          <a:p>
            <a:pPr>
              <a:lnSpc>
                <a:spcPct val="110000"/>
              </a:lnSpc>
              <a:spcBef>
                <a:spcPct val="20000"/>
              </a:spcBef>
              <a:spcAft>
                <a:spcPct val="40000"/>
              </a:spcAft>
              <a:tabLst>
                <a:tab pos="338138" algn="l"/>
              </a:tabLst>
              <a:defRPr/>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5147418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Lens for Watching the Video Clip 2 </a:t>
            </a:r>
            <a:br>
              <a:rPr lang="en-US" sz="3200" b="1" dirty="0" smtClean="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385765"/>
            <a:ext cx="8229600" cy="4525963"/>
          </a:xfrm>
        </p:spPr>
        <p:txBody>
          <a:bodyPr>
            <a:normAutofit fontScale="92500"/>
          </a:bodyPr>
          <a:lstStyle/>
          <a:p>
            <a:pPr marL="0" indent="0">
              <a:buNone/>
            </a:pPr>
            <a:r>
              <a:rPr lang="en-US" sz="2400" dirty="0">
                <a:solidFill>
                  <a:srgbClr val="003366"/>
                </a:solidFill>
                <a:latin typeface="Verdana"/>
                <a:cs typeface="Verdana"/>
              </a:rPr>
              <a:t>As you watch the </a:t>
            </a:r>
            <a:r>
              <a:rPr lang="en-US" sz="2400" dirty="0" smtClean="0">
                <a:solidFill>
                  <a:srgbClr val="003366"/>
                </a:solidFill>
                <a:latin typeface="Verdana"/>
                <a:cs typeface="Verdana"/>
              </a:rPr>
              <a:t>second video this time, pay </a:t>
            </a:r>
            <a:r>
              <a:rPr lang="en-US" sz="2400" dirty="0">
                <a:solidFill>
                  <a:srgbClr val="003366"/>
                </a:solidFill>
                <a:latin typeface="Verdana"/>
                <a:cs typeface="Verdana"/>
              </a:rPr>
              <a:t>attention to the questions the teacher asks</a:t>
            </a:r>
            <a:r>
              <a:rPr lang="en-US" sz="2400" dirty="0" smtClean="0">
                <a:solidFill>
                  <a:srgbClr val="003366"/>
                </a:solidFill>
                <a:latin typeface="Verdana"/>
                <a:cs typeface="Verdana"/>
              </a:rPr>
              <a:t>. Specifically:</a:t>
            </a:r>
          </a:p>
          <a:p>
            <a:pPr marL="457200" indent="-457200">
              <a:spcBef>
                <a:spcPts val="600"/>
              </a:spcBef>
            </a:pPr>
            <a:r>
              <a:rPr lang="en-US" sz="2400" dirty="0" smtClean="0">
                <a:solidFill>
                  <a:srgbClr val="003366"/>
                </a:solidFill>
                <a:latin typeface="Verdana"/>
                <a:cs typeface="Verdana"/>
              </a:rPr>
              <a:t>What do the questions reveal about students</a:t>
            </a:r>
            <a:r>
              <a:rPr lang="en-US" sz="2400" dirty="0">
                <a:solidFill>
                  <a:srgbClr val="003366"/>
                </a:solidFill>
                <a:latin typeface="Verdana"/>
                <a:cs typeface="Verdana"/>
              </a:rPr>
              <a:t>’ current </a:t>
            </a:r>
            <a:r>
              <a:rPr lang="en-US" sz="2400" dirty="0" smtClean="0">
                <a:solidFill>
                  <a:srgbClr val="003366"/>
                </a:solidFill>
                <a:latin typeface="Verdana"/>
                <a:cs typeface="Verdana"/>
              </a:rPr>
              <a:t>understandings? </a:t>
            </a:r>
            <a:endParaRPr lang="en-US" sz="2400" dirty="0">
              <a:solidFill>
                <a:srgbClr val="003366"/>
              </a:solidFill>
              <a:latin typeface="Verdana"/>
              <a:cs typeface="Verdana"/>
            </a:endParaRPr>
          </a:p>
          <a:p>
            <a:pPr marL="457200" indent="-457200">
              <a:spcBef>
                <a:spcPts val="600"/>
              </a:spcBef>
            </a:pPr>
            <a:r>
              <a:rPr lang="en-US" sz="2400" dirty="0" smtClean="0">
                <a:solidFill>
                  <a:srgbClr val="003366"/>
                </a:solidFill>
                <a:latin typeface="Verdana"/>
                <a:cs typeface="Verdana"/>
              </a:rPr>
              <a:t>To what extent do the questions encourage </a:t>
            </a:r>
            <a:r>
              <a:rPr lang="en-US" sz="2400" dirty="0">
                <a:solidFill>
                  <a:srgbClr val="003366"/>
                </a:solidFill>
                <a:latin typeface="Verdana"/>
                <a:cs typeface="Verdana"/>
              </a:rPr>
              <a:t>students to explain, elaborate, or clarify their </a:t>
            </a:r>
            <a:r>
              <a:rPr lang="en-US" sz="2400" dirty="0" smtClean="0">
                <a:solidFill>
                  <a:srgbClr val="003366"/>
                </a:solidFill>
                <a:latin typeface="Verdana"/>
                <a:cs typeface="Verdana"/>
              </a:rPr>
              <a:t>thinking?</a:t>
            </a:r>
            <a:endParaRPr lang="en-US" sz="2400" dirty="0">
              <a:solidFill>
                <a:srgbClr val="003366"/>
              </a:solidFill>
              <a:latin typeface="Verdana"/>
              <a:cs typeface="Verdana"/>
            </a:endParaRPr>
          </a:p>
          <a:p>
            <a:pPr marL="457200" indent="-457200">
              <a:spcBef>
                <a:spcPts val="600"/>
              </a:spcBef>
            </a:pPr>
            <a:r>
              <a:rPr lang="en-US" sz="2400" dirty="0" smtClean="0">
                <a:solidFill>
                  <a:srgbClr val="003366"/>
                </a:solidFill>
                <a:latin typeface="Verdana"/>
                <a:cs typeface="Verdana"/>
              </a:rPr>
              <a:t>To what extent to the questions make mathematics </a:t>
            </a:r>
            <a:r>
              <a:rPr lang="en-US" sz="2400" dirty="0">
                <a:solidFill>
                  <a:srgbClr val="003366"/>
                </a:solidFill>
                <a:latin typeface="Verdana"/>
                <a:cs typeface="Verdana"/>
              </a:rPr>
              <a:t>more visible and accessible for student examination and </a:t>
            </a:r>
            <a:r>
              <a:rPr lang="en-US" sz="2400" dirty="0" smtClean="0">
                <a:solidFill>
                  <a:srgbClr val="003366"/>
                </a:solidFill>
                <a:latin typeface="Verdana"/>
                <a:cs typeface="Verdana"/>
              </a:rPr>
              <a:t>discussion?</a:t>
            </a:r>
          </a:p>
          <a:p>
            <a:pPr marL="457200" indent="-457200">
              <a:spcBef>
                <a:spcPts val="600"/>
              </a:spcBef>
            </a:pPr>
            <a:r>
              <a:rPr lang="en-US" sz="2400" dirty="0" smtClean="0">
                <a:solidFill>
                  <a:srgbClr val="003366"/>
                </a:solidFill>
                <a:latin typeface="Verdana"/>
                <a:ea typeface="ＭＳ Ｐゴシック" charset="0"/>
                <a:cs typeface="Verdana"/>
              </a:rPr>
              <a:t>How are the questions in this clip similar to or different from the questions asked in video clip 1?</a:t>
            </a:r>
            <a:endParaRPr lang="en-US" sz="2400"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33525224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Pose Purposeful Questions:</a:t>
            </a:r>
          </a:p>
          <a:p>
            <a:pPr lvl="0" algn="ctr">
              <a:spcBef>
                <a:spcPct val="0"/>
              </a:spcBef>
              <a:defRPr/>
            </a:pPr>
            <a:r>
              <a:rPr lang="en-US" sz="2800" b="1" dirty="0" smtClean="0">
                <a:solidFill>
                  <a:schemeClr val="tx2"/>
                </a:solidFill>
                <a:latin typeface="Verdana"/>
                <a:ea typeface="Verdana" pitchFamily="34" charset="0"/>
                <a:cs typeface="Verdana"/>
              </a:rPr>
              <a:t>Teacher and Student Actions</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Content Placeholder 9"/>
          <p:cNvSpPr>
            <a:spLocks noGrp="1"/>
          </p:cNvSpPr>
          <p:nvPr>
            <p:ph sz="half" idx="1"/>
          </p:nvPr>
        </p:nvSpPr>
        <p:spPr>
          <a:xfrm>
            <a:off x="888999" y="1471562"/>
            <a:ext cx="4038600" cy="5246147"/>
          </a:xfrm>
        </p:spPr>
        <p:txBody>
          <a:bodyPr>
            <a:noAutofit/>
          </a:bodyPr>
          <a:lstStyle/>
          <a:p>
            <a:pPr marL="0" indent="0">
              <a:buNone/>
            </a:pPr>
            <a:r>
              <a:rPr lang="en-US" sz="1800" b="1" u="sng" dirty="0" smtClean="0">
                <a:solidFill>
                  <a:schemeClr val="tx2"/>
                </a:solidFill>
              </a:rPr>
              <a:t>What are teachers doing?</a:t>
            </a:r>
            <a:endParaRPr lang="en-US" sz="1800" dirty="0" smtClean="0">
              <a:solidFill>
                <a:schemeClr val="tx2"/>
              </a:solidFill>
            </a:endParaRPr>
          </a:p>
          <a:p>
            <a:r>
              <a:rPr lang="en-US" sz="1800" dirty="0">
                <a:solidFill>
                  <a:schemeClr val="tx2"/>
                </a:solidFill>
              </a:rPr>
              <a:t>Advancing student understanding </a:t>
            </a:r>
            <a:r>
              <a:rPr lang="en-US" sz="1800" dirty="0" smtClean="0">
                <a:solidFill>
                  <a:schemeClr val="tx2"/>
                </a:solidFill>
              </a:rPr>
              <a:t>by asking </a:t>
            </a:r>
            <a:r>
              <a:rPr lang="en-US" sz="1800" dirty="0">
                <a:solidFill>
                  <a:schemeClr val="tx2"/>
                </a:solidFill>
              </a:rPr>
              <a:t>questions that build on, but do </a:t>
            </a:r>
            <a:r>
              <a:rPr lang="en-US" sz="1800" dirty="0" smtClean="0">
                <a:solidFill>
                  <a:schemeClr val="tx2"/>
                </a:solidFill>
              </a:rPr>
              <a:t>not take </a:t>
            </a:r>
            <a:r>
              <a:rPr lang="en-US" sz="1800" dirty="0">
                <a:solidFill>
                  <a:schemeClr val="tx2"/>
                </a:solidFill>
              </a:rPr>
              <a:t>over or funnel, student thinking.</a:t>
            </a:r>
          </a:p>
          <a:p>
            <a:r>
              <a:rPr lang="en-US" sz="1800" dirty="0">
                <a:solidFill>
                  <a:schemeClr val="tx2"/>
                </a:solidFill>
              </a:rPr>
              <a:t>Making certain to ask questions that </a:t>
            </a:r>
            <a:r>
              <a:rPr lang="en-US" sz="1800" dirty="0" smtClean="0">
                <a:solidFill>
                  <a:schemeClr val="tx2"/>
                </a:solidFill>
              </a:rPr>
              <a:t>go beyond </a:t>
            </a:r>
            <a:r>
              <a:rPr lang="en-US" sz="1800" dirty="0">
                <a:solidFill>
                  <a:schemeClr val="tx2"/>
                </a:solidFill>
              </a:rPr>
              <a:t>gathering information to </a:t>
            </a:r>
            <a:r>
              <a:rPr lang="en-US" sz="1800" dirty="0" smtClean="0">
                <a:solidFill>
                  <a:schemeClr val="tx2"/>
                </a:solidFill>
              </a:rPr>
              <a:t>probing thinking </a:t>
            </a:r>
            <a:r>
              <a:rPr lang="en-US" sz="1800" dirty="0">
                <a:solidFill>
                  <a:schemeClr val="tx2"/>
                </a:solidFill>
              </a:rPr>
              <a:t>and requiring explanation </a:t>
            </a:r>
            <a:r>
              <a:rPr lang="en-US" sz="1800" dirty="0" smtClean="0">
                <a:solidFill>
                  <a:schemeClr val="tx2"/>
                </a:solidFill>
              </a:rPr>
              <a:t>and justification</a:t>
            </a:r>
            <a:r>
              <a:rPr lang="en-US" sz="1800" dirty="0">
                <a:solidFill>
                  <a:schemeClr val="tx2"/>
                </a:solidFill>
              </a:rPr>
              <a:t>.</a:t>
            </a:r>
          </a:p>
          <a:p>
            <a:r>
              <a:rPr lang="en-US" sz="1800" dirty="0">
                <a:solidFill>
                  <a:schemeClr val="tx2"/>
                </a:solidFill>
              </a:rPr>
              <a:t>Asking intentional questions that </a:t>
            </a:r>
            <a:r>
              <a:rPr lang="en-US" sz="1800" dirty="0" smtClean="0">
                <a:solidFill>
                  <a:schemeClr val="tx2"/>
                </a:solidFill>
              </a:rPr>
              <a:t>make the </a:t>
            </a:r>
            <a:r>
              <a:rPr lang="en-US" sz="1800" dirty="0">
                <a:solidFill>
                  <a:schemeClr val="tx2"/>
                </a:solidFill>
              </a:rPr>
              <a:t>mathematics more visible </a:t>
            </a:r>
            <a:r>
              <a:rPr lang="en-US" sz="1800" dirty="0" smtClean="0">
                <a:solidFill>
                  <a:schemeClr val="tx2"/>
                </a:solidFill>
              </a:rPr>
              <a:t>and accessible </a:t>
            </a:r>
            <a:r>
              <a:rPr lang="en-US" sz="1800" dirty="0">
                <a:solidFill>
                  <a:schemeClr val="tx2"/>
                </a:solidFill>
              </a:rPr>
              <a:t>for student examination </a:t>
            </a:r>
            <a:r>
              <a:rPr lang="en-US" sz="1800" dirty="0" smtClean="0">
                <a:solidFill>
                  <a:schemeClr val="tx2"/>
                </a:solidFill>
              </a:rPr>
              <a:t>and discussion</a:t>
            </a:r>
            <a:r>
              <a:rPr lang="en-US" sz="1800" dirty="0">
                <a:solidFill>
                  <a:schemeClr val="tx2"/>
                </a:solidFill>
              </a:rPr>
              <a:t>.</a:t>
            </a:r>
          </a:p>
          <a:p>
            <a:r>
              <a:rPr lang="en-US" sz="1800" dirty="0">
                <a:solidFill>
                  <a:schemeClr val="tx2"/>
                </a:solidFill>
              </a:rPr>
              <a:t>Allowing sufficient wait time so </a:t>
            </a:r>
            <a:r>
              <a:rPr lang="en-US" sz="1800" dirty="0" smtClean="0">
                <a:solidFill>
                  <a:schemeClr val="tx2"/>
                </a:solidFill>
              </a:rPr>
              <a:t>that more </a:t>
            </a:r>
            <a:r>
              <a:rPr lang="en-US" sz="1800" dirty="0">
                <a:solidFill>
                  <a:schemeClr val="tx2"/>
                </a:solidFill>
              </a:rPr>
              <a:t>students can formulate and </a:t>
            </a:r>
            <a:r>
              <a:rPr lang="en-US" sz="1800" dirty="0" smtClean="0">
                <a:solidFill>
                  <a:schemeClr val="tx2"/>
                </a:solidFill>
              </a:rPr>
              <a:t>offer responses</a:t>
            </a:r>
            <a:r>
              <a:rPr lang="en-US" sz="1800" dirty="0">
                <a:solidFill>
                  <a:schemeClr val="tx2"/>
                </a:solidFill>
              </a:rPr>
              <a:t>.</a:t>
            </a:r>
          </a:p>
        </p:txBody>
      </p:sp>
      <p:sp>
        <p:nvSpPr>
          <p:cNvPr id="12" name="Content Placeholder 11"/>
          <p:cNvSpPr>
            <a:spLocks noGrp="1"/>
          </p:cNvSpPr>
          <p:nvPr>
            <p:ph sz="half" idx="2"/>
          </p:nvPr>
        </p:nvSpPr>
        <p:spPr>
          <a:xfrm>
            <a:off x="4927599" y="1462509"/>
            <a:ext cx="4055709" cy="5257800"/>
          </a:xfrm>
        </p:spPr>
        <p:txBody>
          <a:bodyPr>
            <a:normAutofit/>
          </a:bodyPr>
          <a:lstStyle/>
          <a:p>
            <a:pPr marL="0" indent="0">
              <a:buNone/>
            </a:pPr>
            <a:r>
              <a:rPr lang="en-US" sz="1800" b="1" u="sng" dirty="0" smtClean="0">
                <a:solidFill>
                  <a:srgbClr val="1F497D"/>
                </a:solidFill>
              </a:rPr>
              <a:t>What are students doing?</a:t>
            </a:r>
            <a:endParaRPr lang="en-US" sz="1800" dirty="0">
              <a:solidFill>
                <a:srgbClr val="1F497D"/>
              </a:solidFill>
            </a:endParaRPr>
          </a:p>
          <a:p>
            <a:r>
              <a:rPr lang="en-US" sz="1800" dirty="0">
                <a:solidFill>
                  <a:srgbClr val="1F497D"/>
                </a:solidFill>
              </a:rPr>
              <a:t>Expecting to be asked to explain, clarify</a:t>
            </a:r>
            <a:r>
              <a:rPr lang="en-US" sz="1800" dirty="0" smtClean="0">
                <a:solidFill>
                  <a:srgbClr val="1F497D"/>
                </a:solidFill>
              </a:rPr>
              <a:t>, and </a:t>
            </a:r>
            <a:r>
              <a:rPr lang="en-US" sz="1800" dirty="0">
                <a:solidFill>
                  <a:srgbClr val="1F497D"/>
                </a:solidFill>
              </a:rPr>
              <a:t>elaborate on their thinking.</a:t>
            </a:r>
          </a:p>
          <a:p>
            <a:r>
              <a:rPr lang="en-US" sz="1800" dirty="0">
                <a:solidFill>
                  <a:srgbClr val="1F497D"/>
                </a:solidFill>
              </a:rPr>
              <a:t>Thinking carefully about how to </a:t>
            </a:r>
            <a:r>
              <a:rPr lang="en-US" sz="1800" dirty="0" smtClean="0">
                <a:solidFill>
                  <a:srgbClr val="1F497D"/>
                </a:solidFill>
              </a:rPr>
              <a:t>present their </a:t>
            </a:r>
            <a:r>
              <a:rPr lang="en-US" sz="1800" dirty="0">
                <a:solidFill>
                  <a:srgbClr val="1F497D"/>
                </a:solidFill>
              </a:rPr>
              <a:t>responses to questions clearly, </a:t>
            </a:r>
            <a:r>
              <a:rPr lang="en-US" sz="1800" dirty="0" smtClean="0">
                <a:solidFill>
                  <a:srgbClr val="1F497D"/>
                </a:solidFill>
              </a:rPr>
              <a:t>without rushing </a:t>
            </a:r>
            <a:r>
              <a:rPr lang="en-US" sz="1800" dirty="0">
                <a:solidFill>
                  <a:srgbClr val="1F497D"/>
                </a:solidFill>
              </a:rPr>
              <a:t>to respond quickly.</a:t>
            </a:r>
          </a:p>
          <a:p>
            <a:r>
              <a:rPr lang="en-US" sz="1800" dirty="0">
                <a:solidFill>
                  <a:srgbClr val="1F497D"/>
                </a:solidFill>
              </a:rPr>
              <a:t>Reflecting on and justifying their reasoning</a:t>
            </a:r>
            <a:r>
              <a:rPr lang="en-US" sz="1800" dirty="0" smtClean="0">
                <a:solidFill>
                  <a:srgbClr val="1F497D"/>
                </a:solidFill>
              </a:rPr>
              <a:t>, not </a:t>
            </a:r>
            <a:r>
              <a:rPr lang="en-US" sz="1800" dirty="0">
                <a:solidFill>
                  <a:srgbClr val="1F497D"/>
                </a:solidFill>
              </a:rPr>
              <a:t>simply providing answers.</a:t>
            </a:r>
          </a:p>
          <a:p>
            <a:r>
              <a:rPr lang="en-US" sz="1800" dirty="0">
                <a:solidFill>
                  <a:srgbClr val="1F497D"/>
                </a:solidFill>
              </a:rPr>
              <a:t>Listening to, commenting on, </a:t>
            </a:r>
            <a:r>
              <a:rPr lang="en-US" sz="1800" dirty="0" smtClean="0">
                <a:solidFill>
                  <a:srgbClr val="1F497D"/>
                </a:solidFill>
              </a:rPr>
              <a:t>and questioning </a:t>
            </a:r>
            <a:r>
              <a:rPr lang="en-US" sz="1800" dirty="0">
                <a:solidFill>
                  <a:srgbClr val="1F497D"/>
                </a:solidFill>
              </a:rPr>
              <a:t>the contributions of </a:t>
            </a:r>
            <a:r>
              <a:rPr lang="en-US" sz="1800" dirty="0" smtClean="0">
                <a:solidFill>
                  <a:srgbClr val="1F497D"/>
                </a:solidFill>
              </a:rPr>
              <a:t>their classmates</a:t>
            </a:r>
            <a:r>
              <a:rPr lang="en-US" sz="1800" dirty="0">
                <a:solidFill>
                  <a:srgbClr val="1F497D"/>
                </a:solidFill>
              </a:rPr>
              <a:t>.</a:t>
            </a:r>
          </a:p>
        </p:txBody>
      </p:sp>
    </p:spTree>
    <p:extLst>
      <p:ext uri="{BB962C8B-B14F-4D97-AF65-F5344CB8AC3E}">
        <p14:creationId xmlns:p14="http://schemas.microsoft.com/office/powerpoint/2010/main" val="224638342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536700" y="780961"/>
            <a:ext cx="7607300" cy="337158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ea typeface="Verdana" pitchFamily="34" charset="0"/>
                <a:cs typeface="Verdana"/>
              </a:rPr>
              <a:t>Consider the Teacher and Student Actions Related to Posing Purposeful Questions</a:t>
            </a:r>
          </a:p>
          <a:p>
            <a:pPr lvl="0">
              <a:spcBef>
                <a:spcPct val="0"/>
              </a:spcBef>
              <a:defRPr/>
            </a:pPr>
            <a:endParaRPr lang="en-US" sz="3200" b="1" dirty="0" smtClean="0">
              <a:solidFill>
                <a:schemeClr val="tx2"/>
              </a:solidFill>
              <a:latin typeface="Verdana"/>
              <a:ea typeface="Verdana" pitchFamily="34" charset="0"/>
              <a:cs typeface="Verdana"/>
            </a:endParaRPr>
          </a:p>
          <a:p>
            <a:pPr lvl="0">
              <a:spcBef>
                <a:spcPct val="0"/>
              </a:spcBef>
              <a:defRPr/>
            </a:pPr>
            <a:endParaRPr lang="en-US" sz="3200" b="1" dirty="0">
              <a:solidFill>
                <a:schemeClr val="tx2"/>
              </a:solidFill>
              <a:latin typeface="Verdana"/>
              <a:ea typeface="Verdana" pitchFamily="34" charset="0"/>
              <a:cs typeface="Verdana"/>
            </a:endParaRPr>
          </a:p>
          <a:p>
            <a:pPr marL="457200" lvl="0" indent="-457200">
              <a:spcBef>
                <a:spcPct val="0"/>
              </a:spcBef>
              <a:buFont typeface="Arial"/>
              <a:buChar char="•"/>
              <a:defRPr/>
            </a:pPr>
            <a:r>
              <a:rPr lang="en-US" sz="2800" b="1" dirty="0" smtClean="0">
                <a:solidFill>
                  <a:schemeClr val="tx2"/>
                </a:solidFill>
                <a:latin typeface="Verdana"/>
                <a:ea typeface="Verdana" pitchFamily="34" charset="0"/>
                <a:cs typeface="Verdana"/>
              </a:rPr>
              <a:t>What will you need to work on in order to pose purposeful questions in your own classroom?</a:t>
            </a:r>
          </a:p>
          <a:p>
            <a:pPr marL="457200" lvl="0" indent="-457200">
              <a:spcBef>
                <a:spcPct val="0"/>
              </a:spcBef>
              <a:buFont typeface="Arial"/>
              <a:buChar char="•"/>
              <a:defRPr/>
            </a:pPr>
            <a:endParaRPr lang="en-US" sz="2800" b="1" dirty="0" smtClean="0">
              <a:solidFill>
                <a:schemeClr val="tx2"/>
              </a:solidFill>
              <a:latin typeface="Verdana"/>
              <a:ea typeface="Verdana" pitchFamily="34" charset="0"/>
              <a:cs typeface="Verdana"/>
            </a:endParaRPr>
          </a:p>
          <a:p>
            <a:pPr marL="457200" lvl="0" indent="-457200">
              <a:spcBef>
                <a:spcPct val="0"/>
              </a:spcBef>
              <a:buFont typeface="Arial"/>
              <a:buChar char="•"/>
              <a:defRPr/>
            </a:pPr>
            <a:r>
              <a:rPr lang="en-US" sz="2800" b="1" dirty="0" smtClean="0">
                <a:solidFill>
                  <a:schemeClr val="tx2"/>
                </a:solidFill>
                <a:latin typeface="Verdana"/>
                <a:ea typeface="Verdana" pitchFamily="34" charset="0"/>
                <a:cs typeface="Verdana"/>
              </a:rPr>
              <a:t>Where will you start?</a:t>
            </a: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1767287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Solve and Discuss the Calling Plans Task Parts 1 and 2  </a:t>
            </a:r>
            <a:endParaRPr lang="en-US" sz="2400" dirty="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Watch two video clips and discuss what the teacher does to support her students engagement in and understanding of mathematics</a:t>
            </a:r>
          </a:p>
          <a:p>
            <a:pPr marL="457200" indent="-457200">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Discuss the effective mathematics teaching practice of </a:t>
            </a:r>
            <a:r>
              <a:rPr lang="en-US" sz="2400" i="1" dirty="0" smtClean="0">
                <a:solidFill>
                  <a:schemeClr val="accent4">
                    <a:lumMod val="75000"/>
                  </a:schemeClr>
                </a:solidFill>
                <a:latin typeface="Verdana"/>
                <a:cs typeface="Verdana"/>
              </a:rPr>
              <a:t>pose purposeful questions</a:t>
            </a: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Calling Plans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738277"/>
            <a:ext cx="7556500" cy="4191000"/>
          </a:xfrm>
          <a:prstGeom prst="rect">
            <a:avLst/>
          </a:prstGeom>
        </p:spPr>
        <p:txBody>
          <a:bodyPr vert="horz" lIns="91440" tIns="45720" rIns="91440" bIns="45720" rtlCol="0">
            <a:noAutofit/>
          </a:bodyPr>
          <a:lstStyle/>
          <a:p>
            <a:r>
              <a:rPr lang="en-US" sz="2400" dirty="0">
                <a:solidFill>
                  <a:srgbClr val="003366"/>
                </a:solidFill>
                <a:latin typeface="Verdana"/>
                <a:cs typeface="Verdana"/>
              </a:rPr>
              <a:t>Long-distance company A charges a base rate of $5.00 per month plus 4 cents for each minute that you are on the phone. Long-distance company B charges a base rate of only $2.00 per month but charges you 10 cents for every minute used. </a:t>
            </a:r>
          </a:p>
          <a:p>
            <a:pPr>
              <a:lnSpc>
                <a:spcPct val="50000"/>
              </a:lnSpc>
              <a:buSzPct val="100000"/>
            </a:pPr>
            <a:endParaRPr lang="en-US" sz="2400" dirty="0">
              <a:solidFill>
                <a:srgbClr val="003366"/>
              </a:solidFill>
              <a:latin typeface="Verdana"/>
              <a:cs typeface="Verdana"/>
            </a:endParaRPr>
          </a:p>
          <a:p>
            <a:pPr marL="1150938" indent="-1150938">
              <a:buSzPct val="100000"/>
            </a:pPr>
            <a:r>
              <a:rPr lang="en-US" sz="2400" dirty="0" smtClean="0">
                <a:solidFill>
                  <a:srgbClr val="003366"/>
                </a:solidFill>
                <a:latin typeface="Verdana"/>
                <a:cs typeface="Verdana"/>
              </a:rPr>
              <a:t>Part 1:	How </a:t>
            </a:r>
            <a:r>
              <a:rPr lang="en-US" sz="2400" dirty="0">
                <a:solidFill>
                  <a:srgbClr val="003366"/>
                </a:solidFill>
                <a:latin typeface="Verdana"/>
                <a:cs typeface="Verdana"/>
              </a:rPr>
              <a:t>much time per month would you have to talk on the phone before subscribing to company A would save you money? </a:t>
            </a:r>
          </a:p>
          <a:p>
            <a:pPr marL="1150938" indent="-1150938">
              <a:buSzPct val="100000"/>
            </a:pPr>
            <a:r>
              <a:rPr lang="en-US" sz="2400" dirty="0" smtClean="0">
                <a:solidFill>
                  <a:srgbClr val="003366"/>
                </a:solidFill>
                <a:latin typeface="Verdana"/>
                <a:cs typeface="Verdana"/>
              </a:rPr>
              <a:t>Part 2:	Create </a:t>
            </a:r>
            <a:r>
              <a:rPr lang="en-US" sz="2400" dirty="0">
                <a:solidFill>
                  <a:srgbClr val="003366"/>
                </a:solidFill>
                <a:latin typeface="Verdana"/>
                <a:cs typeface="Verdana"/>
              </a:rPr>
              <a:t>a phone plane, Company C, that costs the same as Companies A and B at 50 minutes, but has a lower monthly fee than either Company A or B.  </a:t>
            </a:r>
            <a:endParaRPr lang="en-US" sz="2400" dirty="0">
              <a:solidFill>
                <a:srgbClr val="003366"/>
              </a:solidFill>
              <a:latin typeface="Verdana"/>
              <a:ea typeface="ＭＳ Ｐゴシック" charset="0"/>
              <a:cs typeface="Verdana"/>
            </a:endParaRPr>
          </a:p>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Calling Plans – Part 2</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Video Context</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1254120"/>
            <a:ext cx="7556500" cy="4191000"/>
          </a:xfrm>
          <a:prstGeom prst="rect">
            <a:avLst/>
          </a:prstGeom>
        </p:spPr>
        <p:txBody>
          <a:bodyPr vert="horz" lIns="91440" tIns="45720" rIns="91440" bIns="45720" rtlCol="0">
            <a:noAutofit/>
          </a:bodyPr>
          <a:lstStyle/>
          <a:p>
            <a:pPr>
              <a:tabLst>
                <a:tab pos="1593850" algn="l"/>
              </a:tabLst>
            </a:pPr>
            <a:r>
              <a:rPr lang="en-US" sz="2000" dirty="0">
                <a:solidFill>
                  <a:srgbClr val="003366"/>
                </a:solidFill>
                <a:latin typeface="Verdana"/>
                <a:ea typeface="ＭＳ Ｐゴシック" charset="0"/>
                <a:cs typeface="Verdana"/>
              </a:rPr>
              <a:t>School:  	Pittsburgh Classical Academy, Pittsburgh, PA </a:t>
            </a:r>
          </a:p>
          <a:p>
            <a:pPr>
              <a:tabLst>
                <a:tab pos="1593850" algn="l"/>
              </a:tabLst>
            </a:pPr>
            <a:r>
              <a:rPr lang="en-US" sz="2000" dirty="0">
                <a:solidFill>
                  <a:srgbClr val="003366"/>
                </a:solidFill>
                <a:latin typeface="Verdana"/>
                <a:ea typeface="ＭＳ Ｐゴシック" charset="0"/>
                <a:cs typeface="Verdana"/>
              </a:rPr>
              <a:t>Principal:  	Valerie Merlo</a:t>
            </a:r>
          </a:p>
          <a:p>
            <a:pPr>
              <a:tabLst>
                <a:tab pos="1593850" algn="l"/>
              </a:tabLst>
            </a:pPr>
            <a:r>
              <a:rPr lang="en-US" sz="2000" dirty="0">
                <a:solidFill>
                  <a:srgbClr val="003366"/>
                </a:solidFill>
                <a:latin typeface="Verdana"/>
                <a:ea typeface="ＭＳ Ｐゴシック" charset="0"/>
                <a:cs typeface="Verdana"/>
              </a:rPr>
              <a:t>Teacher:  	</a:t>
            </a:r>
            <a:r>
              <a:rPr lang="en-US" sz="2000" dirty="0" smtClean="0">
                <a:solidFill>
                  <a:srgbClr val="003366"/>
                </a:solidFill>
                <a:latin typeface="Verdana"/>
                <a:ea typeface="ＭＳ Ｐゴシック" charset="0"/>
                <a:cs typeface="Verdana"/>
              </a:rPr>
              <a:t>Mrs. Elizabeth </a:t>
            </a:r>
            <a:r>
              <a:rPr lang="en-US" sz="2000" dirty="0" err="1">
                <a:solidFill>
                  <a:srgbClr val="003366"/>
                </a:solidFill>
                <a:latin typeface="Verdana"/>
                <a:ea typeface="ＭＳ Ｐゴシック" charset="0"/>
                <a:cs typeface="Verdana"/>
              </a:rPr>
              <a:t>Brovey</a:t>
            </a:r>
            <a:r>
              <a:rPr lang="en-US" sz="2000" dirty="0">
                <a:solidFill>
                  <a:srgbClr val="003366"/>
                </a:solidFill>
                <a:latin typeface="Verdana"/>
                <a:ea typeface="ＭＳ Ｐゴシック" charset="0"/>
                <a:cs typeface="Verdana"/>
              </a:rPr>
              <a:t>, Math Coach</a:t>
            </a:r>
          </a:p>
          <a:p>
            <a:pPr>
              <a:tabLst>
                <a:tab pos="1593850" algn="l"/>
              </a:tabLst>
            </a:pPr>
            <a:r>
              <a:rPr lang="en-US" sz="2000" dirty="0">
                <a:solidFill>
                  <a:srgbClr val="003366"/>
                </a:solidFill>
                <a:latin typeface="Verdana"/>
                <a:ea typeface="ＭＳ Ｐゴシック" charset="0"/>
                <a:cs typeface="Verdana"/>
              </a:rPr>
              <a:t>Class: 	Pre-Algebra 8th Grade Class 	</a:t>
            </a:r>
          </a:p>
          <a:p>
            <a:pPr>
              <a:tabLst>
                <a:tab pos="1593850" algn="l"/>
              </a:tabLst>
            </a:pPr>
            <a:r>
              <a:rPr lang="en-US" sz="2000" dirty="0" smtClean="0">
                <a:solidFill>
                  <a:srgbClr val="003366"/>
                </a:solidFill>
                <a:latin typeface="Verdana"/>
                <a:ea typeface="ＭＳ Ｐゴシック" charset="0"/>
                <a:cs typeface="Verdana"/>
              </a:rPr>
              <a:t>Curriculum:</a:t>
            </a:r>
            <a:r>
              <a:rPr lang="en-US" sz="2000" dirty="0">
                <a:solidFill>
                  <a:srgbClr val="003366"/>
                </a:solidFill>
                <a:latin typeface="Verdana"/>
                <a:ea typeface="ＭＳ Ｐゴシック" charset="0"/>
                <a:cs typeface="Verdana"/>
              </a:rPr>
              <a:t>	Connected </a:t>
            </a:r>
            <a:r>
              <a:rPr lang="en-US" sz="2000" dirty="0" smtClean="0">
                <a:solidFill>
                  <a:srgbClr val="003366"/>
                </a:solidFill>
                <a:latin typeface="Verdana"/>
                <a:ea typeface="ＭＳ Ｐゴシック" charset="0"/>
                <a:cs typeface="Verdana"/>
              </a:rPr>
              <a:t>Mathematics Project 2</a:t>
            </a:r>
          </a:p>
          <a:p>
            <a:pPr>
              <a:tabLst>
                <a:tab pos="1593850" algn="l"/>
              </a:tabLst>
            </a:pPr>
            <a:r>
              <a:rPr lang="en-US" sz="2000" dirty="0" smtClean="0">
                <a:solidFill>
                  <a:srgbClr val="003366"/>
                </a:solidFill>
                <a:latin typeface="Verdana"/>
                <a:ea typeface="ＭＳ Ｐゴシック" charset="0"/>
                <a:cs typeface="Verdana"/>
              </a:rPr>
              <a:t>Size:	27 students</a:t>
            </a:r>
          </a:p>
          <a:p>
            <a:pPr>
              <a:lnSpc>
                <a:spcPct val="50000"/>
              </a:lnSpc>
              <a:tabLst>
                <a:tab pos="1593850" algn="l"/>
              </a:tabLst>
            </a:pPr>
            <a:endParaRPr lang="en-US" sz="2000" dirty="0">
              <a:solidFill>
                <a:srgbClr val="003366"/>
              </a:solidFill>
              <a:latin typeface="Verdana"/>
              <a:ea typeface="ＭＳ Ｐゴシック" charset="0"/>
              <a:cs typeface="Verdana"/>
            </a:endParaRPr>
          </a:p>
          <a:p>
            <a:pPr>
              <a:lnSpc>
                <a:spcPct val="110000"/>
              </a:lnSpc>
              <a:tabLst>
                <a:tab pos="1593850" algn="l"/>
              </a:tabLst>
            </a:pPr>
            <a:r>
              <a:rPr lang="en-US" sz="2000" dirty="0" smtClean="0">
                <a:solidFill>
                  <a:srgbClr val="003366"/>
                </a:solidFill>
                <a:latin typeface="Verdana"/>
                <a:ea typeface="ＭＳ Ｐゴシック" charset="0"/>
                <a:cs typeface="Verdana"/>
              </a:rPr>
              <a:t>At the time the video was filmed, Elizabeth </a:t>
            </a:r>
            <a:r>
              <a:rPr lang="en-US" sz="2000" dirty="0" err="1" smtClean="0">
                <a:solidFill>
                  <a:srgbClr val="003366"/>
                </a:solidFill>
                <a:latin typeface="Verdana"/>
                <a:ea typeface="ＭＳ Ｐゴシック" charset="0"/>
                <a:cs typeface="Verdana"/>
              </a:rPr>
              <a:t>Brovey</a:t>
            </a:r>
            <a:r>
              <a:rPr lang="en-US" sz="2000" dirty="0" smtClean="0">
                <a:solidFill>
                  <a:srgbClr val="003366"/>
                </a:solidFill>
                <a:latin typeface="Verdana"/>
                <a:ea typeface="ＭＳ Ｐゴシック" charset="0"/>
                <a:cs typeface="Verdana"/>
              </a:rPr>
              <a:t> was a </a:t>
            </a:r>
            <a:r>
              <a:rPr lang="en-US" sz="2000" dirty="0">
                <a:solidFill>
                  <a:srgbClr val="003366"/>
                </a:solidFill>
                <a:latin typeface="Verdana"/>
                <a:ea typeface="ＭＳ Ｐゴシック" charset="0"/>
                <a:cs typeface="Verdana"/>
              </a:rPr>
              <a:t>coach at Classical Academy in </a:t>
            </a:r>
            <a:r>
              <a:rPr lang="en-US" sz="2000" dirty="0" smtClean="0">
                <a:solidFill>
                  <a:srgbClr val="003366"/>
                </a:solidFill>
                <a:latin typeface="Verdana"/>
                <a:ea typeface="ＭＳ Ｐゴシック" charset="0"/>
                <a:cs typeface="Verdana"/>
              </a:rPr>
              <a:t>the Pittsburgh Public School District.  </a:t>
            </a:r>
            <a:r>
              <a:rPr lang="en-US" sz="2000" dirty="0">
                <a:solidFill>
                  <a:srgbClr val="003366"/>
                </a:solidFill>
                <a:latin typeface="Verdana"/>
                <a:ea typeface="ＭＳ Ｐゴシック" charset="0"/>
                <a:cs typeface="Verdana"/>
              </a:rPr>
              <a:t>The students are mainstream eighth grade Pre-Algebra students. </a:t>
            </a:r>
            <a:r>
              <a:rPr lang="en-US" sz="2000" dirty="0" smtClean="0">
                <a:solidFill>
                  <a:srgbClr val="003366"/>
                </a:solidFill>
                <a:latin typeface="Verdana"/>
                <a:ea typeface="ＭＳ Ｐゴシック" charset="0"/>
                <a:cs typeface="Verdana"/>
              </a:rPr>
              <a:t>The </a:t>
            </a:r>
            <a:r>
              <a:rPr lang="en-US" sz="2000" dirty="0">
                <a:solidFill>
                  <a:srgbClr val="003366"/>
                </a:solidFill>
                <a:latin typeface="Verdana"/>
                <a:ea typeface="ＭＳ Ｐゴシック" charset="0"/>
                <a:cs typeface="Verdana"/>
              </a:rPr>
              <a:t>lesson occurred in April. </a:t>
            </a:r>
            <a:endParaRPr lang="en-US" sz="2000" dirty="0" smtClean="0">
              <a:solidFill>
                <a:srgbClr val="003366"/>
              </a:solidFill>
              <a:latin typeface="Verdana"/>
              <a:ea typeface="ＭＳ Ｐゴシック" charset="0"/>
              <a:cs typeface="Verdana"/>
            </a:endParaRPr>
          </a:p>
          <a:p>
            <a:pPr>
              <a:lnSpc>
                <a:spcPct val="50000"/>
              </a:lnSpc>
            </a:pPr>
            <a:endParaRPr lang="en-US" sz="2000" dirty="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a:p>
            <a:r>
              <a:rPr lang="en-US" sz="2000" i="1" dirty="0" smtClean="0">
                <a:solidFill>
                  <a:srgbClr val="003366"/>
                </a:solidFill>
                <a:latin typeface="Verdana"/>
                <a:cs typeface="Verdana"/>
              </a:rPr>
              <a:t>(Elizabeth </a:t>
            </a:r>
            <a:r>
              <a:rPr lang="en-US" sz="2000" i="1" dirty="0" err="1" smtClean="0">
                <a:solidFill>
                  <a:srgbClr val="003366"/>
                </a:solidFill>
                <a:latin typeface="Verdana"/>
                <a:cs typeface="Verdana"/>
              </a:rPr>
              <a:t>Brovey</a:t>
            </a:r>
            <a:r>
              <a:rPr lang="en-US" sz="2000" i="1" dirty="0" smtClean="0">
                <a:solidFill>
                  <a:srgbClr val="003366"/>
                </a:solidFill>
                <a:latin typeface="Verdana"/>
                <a:cs typeface="Verdana"/>
              </a:rPr>
              <a:t> is currently a coach at Propel Andrew Street High School, a charter school in Pittsburgh, PA.)</a:t>
            </a:r>
            <a:endParaRPr lang="en-US" sz="2000" i="1"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23629300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Mrs. </a:t>
            </a:r>
            <a:r>
              <a:rPr lang="en-US" sz="3200" b="1" dirty="0" err="1" smtClean="0">
                <a:solidFill>
                  <a:srgbClr val="003366"/>
                </a:solidFill>
                <a:latin typeface="Verdana"/>
                <a:ea typeface="Verdana" pitchFamily="34" charset="0"/>
                <a:cs typeface="Verdana"/>
              </a:rPr>
              <a:t>Brovey’s</a:t>
            </a:r>
            <a:r>
              <a:rPr lang="en-US" sz="3200" b="1" dirty="0" smtClean="0">
                <a:solidFill>
                  <a:srgbClr val="003366"/>
                </a:solidFill>
                <a:latin typeface="Verdana"/>
                <a:ea typeface="Verdana" pitchFamily="34" charset="0"/>
                <a:cs typeface="Verdana"/>
              </a:rPr>
              <a:t>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a:bodyPr>
          <a:lstStyle/>
          <a:p>
            <a:r>
              <a:rPr lang="en-US" sz="2400" dirty="0">
                <a:solidFill>
                  <a:srgbClr val="003366"/>
                </a:solidFill>
                <a:latin typeface="Verdana"/>
                <a:cs typeface="Verdana"/>
              </a:rPr>
              <a:t>Students will understand that: </a:t>
            </a:r>
          </a:p>
          <a:p>
            <a:pPr marL="731520" lvl="1" indent="-457200">
              <a:buFont typeface="+mj-lt"/>
              <a:buAutoNum type="arabicPeriod"/>
            </a:pPr>
            <a:r>
              <a:rPr lang="en-US" sz="2400" dirty="0">
                <a:solidFill>
                  <a:srgbClr val="003366"/>
                </a:solidFill>
                <a:latin typeface="Verdana"/>
                <a:cs typeface="Verdana"/>
              </a:rPr>
              <a:t>the point of intersection is a solution to each </a:t>
            </a:r>
            <a:r>
              <a:rPr lang="en-US" sz="2400" dirty="0" smtClean="0">
                <a:solidFill>
                  <a:srgbClr val="003366"/>
                </a:solidFill>
                <a:latin typeface="Verdana"/>
                <a:cs typeface="Verdana"/>
              </a:rPr>
              <a:t>equation (Companies A, B, and C);</a:t>
            </a:r>
            <a:endParaRPr lang="en-US" sz="2400" dirty="0">
              <a:solidFill>
                <a:srgbClr val="003366"/>
              </a:solidFill>
              <a:latin typeface="Verdana"/>
              <a:cs typeface="Verdana"/>
            </a:endParaRPr>
          </a:p>
          <a:p>
            <a:pPr marL="731520" lvl="1" indent="-457200">
              <a:buFont typeface="+mj-lt"/>
              <a:buAutoNum type="arabicPeriod"/>
            </a:pPr>
            <a:r>
              <a:rPr lang="en-US" sz="2400" dirty="0">
                <a:solidFill>
                  <a:srgbClr val="003366"/>
                </a:solidFill>
                <a:latin typeface="Verdana"/>
                <a:cs typeface="Verdana"/>
              </a:rPr>
              <a:t>the rate of change </a:t>
            </a:r>
            <a:r>
              <a:rPr lang="en-US" sz="2400" dirty="0" smtClean="0">
                <a:solidFill>
                  <a:srgbClr val="003366"/>
                </a:solidFill>
                <a:latin typeface="Verdana"/>
                <a:cs typeface="Verdana"/>
              </a:rPr>
              <a:t>(cost per minute) determines </a:t>
            </a:r>
            <a:r>
              <a:rPr lang="en-US" sz="2400" dirty="0">
                <a:solidFill>
                  <a:srgbClr val="003366"/>
                </a:solidFill>
                <a:latin typeface="Verdana"/>
                <a:cs typeface="Verdana"/>
              </a:rPr>
              <a:t>the steepness of the line; </a:t>
            </a:r>
          </a:p>
          <a:p>
            <a:pPr marL="731520" lvl="1" indent="-457200">
              <a:buFont typeface="+mj-lt"/>
              <a:buAutoNum type="arabicPeriod"/>
            </a:pPr>
            <a:r>
              <a:rPr lang="en-US" sz="2400" dirty="0">
                <a:solidFill>
                  <a:srgbClr val="003366"/>
                </a:solidFill>
                <a:latin typeface="Verdana"/>
                <a:cs typeface="Verdana"/>
              </a:rPr>
              <a:t>if the </a:t>
            </a:r>
            <a:r>
              <a:rPr lang="en-US" sz="2400" dirty="0" smtClean="0">
                <a:solidFill>
                  <a:srgbClr val="003366"/>
                </a:solidFill>
                <a:latin typeface="Verdana"/>
                <a:cs typeface="Verdana"/>
              </a:rPr>
              <a:t>y-intercept (</a:t>
            </a:r>
            <a:r>
              <a:rPr lang="en-US" sz="2400" dirty="0">
                <a:solidFill>
                  <a:srgbClr val="003366"/>
                </a:solidFill>
                <a:latin typeface="Verdana"/>
                <a:cs typeface="Verdana"/>
              </a:rPr>
              <a:t>monthly base </a:t>
            </a:r>
            <a:r>
              <a:rPr lang="en-US" sz="2400" dirty="0" smtClean="0">
                <a:solidFill>
                  <a:srgbClr val="003366"/>
                </a:solidFill>
                <a:latin typeface="Verdana"/>
                <a:cs typeface="Verdana"/>
              </a:rPr>
              <a:t>rate) is lowered </a:t>
            </a:r>
            <a:r>
              <a:rPr lang="en-US" sz="2400" dirty="0">
                <a:solidFill>
                  <a:srgbClr val="003366"/>
                </a:solidFill>
                <a:latin typeface="Verdana"/>
                <a:cs typeface="Verdana"/>
              </a:rPr>
              <a:t>then the </a:t>
            </a:r>
            <a:r>
              <a:rPr lang="en-US" sz="2400" dirty="0" smtClean="0">
                <a:solidFill>
                  <a:srgbClr val="003366"/>
                </a:solidFill>
                <a:latin typeface="Verdana"/>
                <a:cs typeface="Verdana"/>
              </a:rPr>
              <a:t>rate of change (cost per minute) must </a:t>
            </a:r>
            <a:r>
              <a:rPr lang="en-US" sz="2400" dirty="0">
                <a:solidFill>
                  <a:srgbClr val="003366"/>
                </a:solidFill>
                <a:latin typeface="Verdana"/>
                <a:cs typeface="Verdana"/>
              </a:rPr>
              <a:t>increase in order for the new equation to intersect the other two at the same point</a:t>
            </a:r>
            <a:r>
              <a:rPr lang="en-US" sz="2400" dirty="0" smtClean="0">
                <a:solidFill>
                  <a:srgbClr val="003366"/>
                </a:solidFill>
                <a:latin typeface="Verdana"/>
                <a:cs typeface="Verdana"/>
              </a:rPr>
              <a:t>.</a:t>
            </a:r>
          </a:p>
          <a:p>
            <a:r>
              <a:rPr lang="en-US" dirty="0"/>
              <a:t> </a:t>
            </a:r>
            <a:endParaRPr lang="en-US" sz="2800" dirty="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84300" y="1130300"/>
            <a:ext cx="7353300" cy="3745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020618" y="6047601"/>
            <a:ext cx="5007649" cy="738664"/>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state standards </a:t>
            </a:r>
            <a:r>
              <a:rPr lang="en-US" sz="1200" i="1" dirty="0" smtClean="0"/>
              <a:t>for mathematics</a:t>
            </a:r>
            <a:r>
              <a:rPr lang="en-US" sz="1200" dirty="0"/>
              <a:t>. Washington, DC: Authors</a:t>
            </a:r>
            <a:r>
              <a:rPr lang="en-US" dirty="0"/>
              <a:t>.</a:t>
            </a:r>
          </a:p>
        </p:txBody>
      </p:sp>
      <p:sp>
        <p:nvSpPr>
          <p:cNvPr id="10" name="Rectangle 9"/>
          <p:cNvSpPr/>
          <p:nvPr/>
        </p:nvSpPr>
        <p:spPr>
          <a:xfrm>
            <a:off x="1384300" y="1130299"/>
            <a:ext cx="7708900" cy="1323439"/>
          </a:xfrm>
          <a:prstGeom prst="rect">
            <a:avLst/>
          </a:prstGeom>
        </p:spPr>
        <p:txBody>
          <a:bodyPr wrap="square">
            <a:spAutoFit/>
          </a:bodyPr>
          <a:lstStyle/>
          <a:p>
            <a:r>
              <a:rPr lang="en-US" sz="2000" dirty="0" smtClean="0">
                <a:solidFill>
                  <a:srgbClr val="003366"/>
                </a:solidFill>
                <a:latin typeface="Verdana"/>
                <a:cs typeface="Verdana"/>
              </a:rPr>
              <a:t>Define, Evaluate and Compare Functions				8.F                                                     </a:t>
            </a:r>
          </a:p>
          <a:p>
            <a:endParaRPr lang="en-US" sz="2000" dirty="0">
              <a:solidFill>
                <a:srgbClr val="003366"/>
              </a:solidFill>
              <a:latin typeface="Verdana"/>
              <a:cs typeface="Verdana"/>
            </a:endParaRPr>
          </a:p>
          <a:p>
            <a:r>
              <a:rPr lang="en-US" sz="2000" dirty="0" smtClean="0">
                <a:solidFill>
                  <a:srgbClr val="003366"/>
                </a:solidFill>
                <a:latin typeface="Verdana"/>
                <a:cs typeface="Verdana"/>
              </a:rPr>
              <a:t>Uses </a:t>
            </a:r>
            <a:r>
              <a:rPr lang="en-US" sz="2000" dirty="0">
                <a:solidFill>
                  <a:srgbClr val="003366"/>
                </a:solidFill>
                <a:latin typeface="Verdana"/>
                <a:cs typeface="Verdana"/>
              </a:rPr>
              <a:t>Functions to Model Relationships Between Quantities </a:t>
            </a:r>
            <a:endParaRPr lang="en-US" sz="2000" dirty="0" smtClean="0">
              <a:solidFill>
                <a:srgbClr val="003366"/>
              </a:solidFill>
              <a:latin typeface="Verdana"/>
              <a:cs typeface="Verdana"/>
            </a:endParaRPr>
          </a:p>
          <a:p>
            <a:endParaRPr lang="en-US" sz="2000" strike="sngStrike" dirty="0">
              <a:solidFill>
                <a:srgbClr val="003366"/>
              </a:solidFill>
              <a:latin typeface="Verdana"/>
              <a:cs typeface="Verdana"/>
            </a:endParaRPr>
          </a:p>
        </p:txBody>
      </p:sp>
      <p:sp>
        <p:nvSpPr>
          <p:cNvPr id="7" name="Rectangle 6"/>
          <p:cNvSpPr/>
          <p:nvPr/>
        </p:nvSpPr>
        <p:spPr>
          <a:xfrm>
            <a:off x="1524000" y="2199144"/>
            <a:ext cx="7459308" cy="3416320"/>
          </a:xfrm>
          <a:prstGeom prst="rect">
            <a:avLst/>
          </a:prstGeom>
        </p:spPr>
        <p:txBody>
          <a:bodyPr wrap="square">
            <a:spAutoFit/>
          </a:bodyPr>
          <a:lstStyle/>
          <a:p>
            <a:pPr marL="342900" indent="-342900">
              <a:buAutoNum type="arabicPeriod" startAt="4"/>
            </a:pPr>
            <a:r>
              <a:rPr lang="en-US" dirty="0" smtClean="0">
                <a:solidFill>
                  <a:srgbClr val="003366"/>
                </a:solidFill>
                <a:latin typeface="Verdana"/>
                <a:cs typeface="Verdana"/>
              </a:rPr>
              <a:t>Construct </a:t>
            </a:r>
            <a:r>
              <a:rPr lang="en-US" dirty="0">
                <a:solidFill>
                  <a:srgbClr val="003366"/>
                </a:solidFill>
                <a:latin typeface="Verdana"/>
                <a:cs typeface="Verdana"/>
              </a:rPr>
              <a:t>a function to model a linear relationship between two quantities. Determine the rate of change and initial value of the function from a description of a relationship or from two (</a:t>
            </a:r>
            <a:r>
              <a:rPr lang="en-US" i="1" dirty="0">
                <a:solidFill>
                  <a:srgbClr val="003366"/>
                </a:solidFill>
                <a:latin typeface="Verdana"/>
                <a:cs typeface="Verdana"/>
              </a:rPr>
              <a:t>x</a:t>
            </a:r>
            <a:r>
              <a:rPr lang="en-US" dirty="0">
                <a:solidFill>
                  <a:srgbClr val="003366"/>
                </a:solidFill>
                <a:latin typeface="Verdana"/>
                <a:cs typeface="Verdana"/>
              </a:rPr>
              <a:t>, </a:t>
            </a:r>
            <a:r>
              <a:rPr lang="en-US" i="1" dirty="0">
                <a:solidFill>
                  <a:srgbClr val="003366"/>
                </a:solidFill>
                <a:latin typeface="Verdana"/>
                <a:cs typeface="Verdana"/>
              </a:rPr>
              <a:t>y</a:t>
            </a:r>
            <a:r>
              <a:rPr lang="en-US" dirty="0">
                <a:solidFill>
                  <a:srgbClr val="003366"/>
                </a:solidFill>
                <a:latin typeface="Verdana"/>
                <a:cs typeface="Verdana"/>
              </a:rPr>
              <a:t>) values, including reading these from a table or from a graph. Interpret the rate of change and initial value of a linear function in terms of the situation it models, and in terms of its graph or a table of values.</a:t>
            </a:r>
          </a:p>
          <a:p>
            <a:pPr marL="342900" indent="-342900">
              <a:buAutoNum type="arabicPeriod" startAt="4"/>
            </a:pPr>
            <a:r>
              <a:rPr lang="en-US" dirty="0" smtClean="0">
                <a:solidFill>
                  <a:srgbClr val="003366"/>
                </a:solidFill>
                <a:latin typeface="Verdana"/>
                <a:cs typeface="Verdana"/>
              </a:rPr>
              <a:t>Describe </a:t>
            </a:r>
            <a:r>
              <a:rPr lang="en-US" dirty="0">
                <a:solidFill>
                  <a:srgbClr val="003366"/>
                </a:solidFill>
                <a:latin typeface="Verdana"/>
                <a:cs typeface="Verdana"/>
              </a:rPr>
              <a:t>qualitatively the functional relationship between two quantities by analyzing a graph (e.g., where the function is increasing or decreasing, linear or nonlinear). Sketch a graph that exhibits the qualitative features of a function that has been described verbally.</a:t>
            </a:r>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4456023"/>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b="1" dirty="0">
                <a:solidFill>
                  <a:schemeClr val="accent4">
                    <a:lumMod val="75000"/>
                  </a:schemeClr>
                </a:solidFill>
                <a:latin typeface="Verdana"/>
                <a:cs typeface="Verdana"/>
              </a:rPr>
              <a:t>Make sense of problems and persevere in solving them.</a:t>
            </a:r>
          </a:p>
          <a:p>
            <a:pPr marL="685800" indent="-457200">
              <a:spcAft>
                <a:spcPts val="1000"/>
              </a:spcAft>
              <a:buFontTx/>
              <a:buAutoNum type="arabicPeriod"/>
              <a:defRPr/>
            </a:pPr>
            <a:r>
              <a:rPr lang="en-US" sz="2400" dirty="0">
                <a:solidFill>
                  <a:srgbClr val="003366"/>
                </a:solidFill>
                <a:latin typeface="Verdana"/>
                <a:cs typeface="Verdana"/>
              </a:rPr>
              <a:t>Reason abstractly and quantitatively.</a:t>
            </a:r>
          </a:p>
          <a:p>
            <a:pPr marL="685800" indent="-457200">
              <a:spcAft>
                <a:spcPts val="1000"/>
              </a:spcAft>
              <a:buFontTx/>
              <a:buAutoNum type="arabicPeriod"/>
              <a:defRPr/>
            </a:pPr>
            <a:r>
              <a:rPr lang="en-US" sz="2400" b="1" dirty="0">
                <a:solidFill>
                  <a:srgbClr val="604A7B"/>
                </a:solidFill>
                <a:latin typeface="Verdana"/>
                <a:cs typeface="Verdana"/>
              </a:rPr>
              <a:t>Construct viable arguments and critique </a:t>
            </a:r>
            <a:r>
              <a:rPr lang="en-US" sz="2400" b="1" dirty="0" smtClean="0">
                <a:solidFill>
                  <a:srgbClr val="604A7B"/>
                </a:solidFill>
                <a:latin typeface="Verdana"/>
                <a:cs typeface="Verdana"/>
              </a:rPr>
              <a:t>the reasoning </a:t>
            </a:r>
            <a:r>
              <a:rPr lang="en-US" sz="2400" b="1" dirty="0">
                <a:solidFill>
                  <a:srgbClr val="604A7B"/>
                </a:solidFill>
                <a:latin typeface="Verdana"/>
                <a:cs typeface="Verdana"/>
              </a:rPr>
              <a:t>of others.</a:t>
            </a:r>
          </a:p>
          <a:p>
            <a:pPr marL="685800" indent="-457200">
              <a:spcAft>
                <a:spcPts val="1000"/>
              </a:spcAft>
              <a:buFontTx/>
              <a:buAutoNum type="arabicPeriod"/>
              <a:defRPr/>
            </a:pPr>
            <a:r>
              <a:rPr lang="en-US" sz="2400" dirty="0">
                <a:solidFill>
                  <a:srgbClr val="003366"/>
                </a:solidFill>
                <a:latin typeface="Verdana"/>
                <a:cs typeface="Verdana"/>
              </a:rPr>
              <a:t>Model with mathematics.</a:t>
            </a:r>
          </a:p>
          <a:p>
            <a:pPr marL="685800" indent="-457200">
              <a:spcAft>
                <a:spcPts val="1000"/>
              </a:spcAft>
              <a:buFontTx/>
              <a:buAutoNum type="arabicPeriod"/>
              <a:defRPr/>
            </a:pPr>
            <a:r>
              <a:rPr lang="en-US" sz="2400" dirty="0">
                <a:solidFill>
                  <a:srgbClr val="003366"/>
                </a:solidFill>
                <a:latin typeface="Verdana"/>
                <a:cs typeface="Verdana"/>
              </a:rPr>
              <a:t>Use appropriate tools strategically.</a:t>
            </a:r>
          </a:p>
          <a:p>
            <a:pPr marL="685800" indent="-457200">
              <a:spcAft>
                <a:spcPts val="1000"/>
              </a:spcAft>
              <a:buFontTx/>
              <a:buAutoNum type="arabicPeriod"/>
              <a:defRPr/>
            </a:pPr>
            <a:r>
              <a:rPr lang="en-US" sz="2400" dirty="0">
                <a:solidFill>
                  <a:srgbClr val="003366"/>
                </a:solidFill>
                <a:latin typeface="Verdana"/>
                <a:cs typeface="Verdana"/>
              </a:rPr>
              <a:t>Attend to precision.</a:t>
            </a:r>
          </a:p>
          <a:p>
            <a:pPr marL="685800" indent="-457200">
              <a:spcAft>
                <a:spcPts val="1000"/>
              </a:spcAft>
              <a:buFontTx/>
              <a:buAutoNum type="arabicPeriod"/>
              <a:defRPr/>
            </a:pPr>
            <a:r>
              <a:rPr lang="en-US" sz="2400" dirty="0">
                <a:solidFill>
                  <a:srgbClr val="003366"/>
                </a:solidFill>
                <a:latin typeface="Verdana"/>
                <a:cs typeface="Verdana"/>
              </a:rPr>
              <a:t>Look for and make use of structure.</a:t>
            </a:r>
          </a:p>
          <a:p>
            <a:pPr marL="685800" indent="-457200">
              <a:buFontTx/>
              <a:buAutoNum type="arabicPeriod"/>
              <a:defRPr/>
            </a:pPr>
            <a:r>
              <a:rPr lang="en-US" sz="2400" dirty="0">
                <a:solidFill>
                  <a:srgbClr val="003366"/>
                </a:solidFill>
                <a:latin typeface="Verdana"/>
                <a:cs typeface="Verdana"/>
              </a:rPr>
              <a:t>Look for and express regularity in repeated reasoning</a:t>
            </a:r>
            <a:r>
              <a:rPr lang="en-US" sz="2400" dirty="0">
                <a:solidFill>
                  <a:srgbClr val="003366"/>
                </a:solidFill>
              </a:rPr>
              <a:t>.</a:t>
            </a:r>
          </a:p>
          <a:p>
            <a:endParaRPr lang="en-US" sz="28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811124"/>
          </a:xfrm>
          <a:prstGeom prst="rect">
            <a:avLst/>
          </a:prstGeom>
        </p:spPr>
        <p:txBody>
          <a:bodyPr vert="horz" lIns="91440" tIns="45720" rIns="91440" bIns="45720" rtlCol="0" anchor="ctr">
            <a:noAutofit/>
          </a:bodyPr>
          <a:lstStyle/>
          <a:p>
            <a:pPr lvl="0" algn="ctr">
              <a:spcBef>
                <a:spcPct val="0"/>
              </a:spcBef>
              <a:defRPr/>
            </a:pPr>
            <a:endParaRPr lang="en-US" sz="3200" b="1" i="1" dirty="0">
              <a:solidFill>
                <a:schemeClr val="tx2"/>
              </a:solidFill>
              <a:latin typeface="Verdana"/>
              <a:cs typeface="Verdana"/>
            </a:endParaRPr>
          </a:p>
          <a:p>
            <a:pPr lvl="0" algn="ctr">
              <a:spcBef>
                <a:spcPct val="0"/>
              </a:spcBef>
              <a:defRPr/>
            </a:pPr>
            <a:r>
              <a:rPr lang="en-US" sz="3200" b="1" dirty="0" smtClean="0">
                <a:solidFill>
                  <a:schemeClr val="tx2"/>
                </a:solidFill>
                <a:latin typeface="Verdana"/>
                <a:cs typeface="Verdana"/>
              </a:rPr>
              <a:t>The Calling Plans Task – Part 2</a:t>
            </a:r>
          </a:p>
          <a:p>
            <a:pPr lvl="0" algn="ctr">
              <a:spcBef>
                <a:spcPct val="0"/>
              </a:spcBef>
              <a:defRPr/>
            </a:pPr>
            <a:r>
              <a:rPr lang="en-US" sz="3200" b="1" dirty="0" smtClean="0">
                <a:solidFill>
                  <a:schemeClr val="tx2"/>
                </a:solidFill>
                <a:latin typeface="Verdana"/>
                <a:cs typeface="Verdana"/>
              </a:rPr>
              <a:t>The Context of Video Clip 1 </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69133" y="1268410"/>
            <a:ext cx="8076465" cy="4191000"/>
          </a:xfrm>
          <a:prstGeom prst="rect">
            <a:avLst/>
          </a:prstGeom>
        </p:spPr>
        <p:txBody>
          <a:bodyPr vert="horz" lIns="91440" tIns="45720" rIns="91440" bIns="45720" rtlCol="0">
            <a:noAutofit/>
          </a:bodyPr>
          <a:lstStyle/>
          <a:p>
            <a:pPr>
              <a:spcAft>
                <a:spcPts val="600"/>
              </a:spcAft>
            </a:pPr>
            <a:r>
              <a:rPr lang="en-US" sz="2400" dirty="0" smtClean="0">
                <a:solidFill>
                  <a:srgbClr val="003366"/>
                </a:solidFill>
                <a:latin typeface="Verdana"/>
                <a:cs typeface="Verdana"/>
              </a:rPr>
              <a:t>Prior to the lesson:</a:t>
            </a:r>
          </a:p>
          <a:p>
            <a:pPr marL="342900" indent="-342900">
              <a:spcAft>
                <a:spcPts val="600"/>
              </a:spcAft>
              <a:buFont typeface="Arial"/>
              <a:buChar char="•"/>
            </a:pPr>
            <a:r>
              <a:rPr lang="en-US" sz="2400" dirty="0" smtClean="0">
                <a:solidFill>
                  <a:srgbClr val="003366"/>
                </a:solidFill>
                <a:latin typeface="Verdana"/>
                <a:cs typeface="Verdana"/>
              </a:rPr>
              <a:t>Students solved </a:t>
            </a:r>
            <a:r>
              <a:rPr lang="en-US" sz="2400" dirty="0">
                <a:solidFill>
                  <a:srgbClr val="003366"/>
                </a:solidFill>
                <a:latin typeface="Verdana"/>
                <a:cs typeface="Verdana"/>
              </a:rPr>
              <a:t>the Calling Plans Task – </a:t>
            </a:r>
            <a:r>
              <a:rPr lang="en-US" sz="2400" dirty="0" smtClean="0">
                <a:solidFill>
                  <a:srgbClr val="003366"/>
                </a:solidFill>
                <a:latin typeface="Verdana"/>
                <a:cs typeface="Verdana"/>
              </a:rPr>
              <a:t>Part 1</a:t>
            </a:r>
            <a:r>
              <a:rPr lang="en-US" sz="2400" dirty="0">
                <a:solidFill>
                  <a:srgbClr val="003366"/>
                </a:solidFill>
                <a:latin typeface="Verdana"/>
                <a:cs typeface="Verdana"/>
              </a:rPr>
              <a:t>.  </a:t>
            </a:r>
            <a:endParaRPr lang="en-US" sz="2400" dirty="0" smtClean="0">
              <a:solidFill>
                <a:srgbClr val="003366"/>
              </a:solidFill>
              <a:latin typeface="Verdana"/>
              <a:cs typeface="Verdana"/>
            </a:endParaRPr>
          </a:p>
          <a:p>
            <a:pPr marL="342900" indent="-342900">
              <a:spcAft>
                <a:spcPts val="600"/>
              </a:spcAft>
              <a:buFont typeface="Arial"/>
              <a:buChar char="•"/>
            </a:pPr>
            <a:r>
              <a:rPr lang="en-US" sz="2400" dirty="0" smtClean="0">
                <a:solidFill>
                  <a:srgbClr val="003366"/>
                </a:solidFill>
                <a:latin typeface="Verdana"/>
                <a:cs typeface="Verdana"/>
              </a:rPr>
              <a:t>The tables</a:t>
            </a:r>
            <a:r>
              <a:rPr lang="en-US" sz="2400" dirty="0">
                <a:solidFill>
                  <a:srgbClr val="003366"/>
                </a:solidFill>
                <a:latin typeface="Verdana"/>
                <a:cs typeface="Verdana"/>
              </a:rPr>
              <a:t>, graphs and equations </a:t>
            </a:r>
            <a:r>
              <a:rPr lang="en-US" sz="2400" dirty="0" smtClean="0">
                <a:solidFill>
                  <a:srgbClr val="003366"/>
                </a:solidFill>
                <a:latin typeface="Verdana"/>
                <a:cs typeface="Verdana"/>
              </a:rPr>
              <a:t>they produced </a:t>
            </a:r>
            <a:r>
              <a:rPr lang="en-US" sz="2400" dirty="0">
                <a:solidFill>
                  <a:srgbClr val="003366"/>
                </a:solidFill>
                <a:latin typeface="Verdana"/>
                <a:cs typeface="Verdana"/>
              </a:rPr>
              <a:t>in response to that task were posted in the classroom</a:t>
            </a:r>
            <a:r>
              <a:rPr lang="en-US" sz="2400" dirty="0" smtClean="0">
                <a:solidFill>
                  <a:srgbClr val="003366"/>
                </a:solidFill>
                <a:latin typeface="Verdana"/>
                <a:cs typeface="Verdana"/>
              </a:rPr>
              <a:t>.</a:t>
            </a:r>
          </a:p>
          <a:p>
            <a:pPr marL="342900" indent="-342900">
              <a:lnSpc>
                <a:spcPct val="50000"/>
              </a:lnSpc>
              <a:spcAft>
                <a:spcPts val="600"/>
              </a:spcAft>
              <a:buFont typeface="Arial"/>
              <a:buChar char="•"/>
            </a:pPr>
            <a:endParaRPr lang="en-US" sz="2400" dirty="0">
              <a:solidFill>
                <a:srgbClr val="003366"/>
              </a:solidFill>
              <a:latin typeface="Verdana"/>
              <a:cs typeface="Verdana"/>
            </a:endParaRPr>
          </a:p>
          <a:p>
            <a:pPr>
              <a:spcAft>
                <a:spcPts val="600"/>
              </a:spcAft>
            </a:pPr>
            <a:r>
              <a:rPr lang="en-US" sz="2400" dirty="0" smtClean="0">
                <a:solidFill>
                  <a:srgbClr val="003366"/>
                </a:solidFill>
                <a:latin typeface="Verdana"/>
                <a:cs typeface="Verdana"/>
              </a:rPr>
              <a:t>Video Clip 1 begins immediately after Mrs. </a:t>
            </a:r>
            <a:r>
              <a:rPr lang="en-US" sz="2400" dirty="0" err="1" smtClean="0">
                <a:solidFill>
                  <a:srgbClr val="003366"/>
                </a:solidFill>
                <a:latin typeface="Verdana"/>
                <a:cs typeface="Verdana"/>
              </a:rPr>
              <a:t>Brovey</a:t>
            </a:r>
            <a:r>
              <a:rPr lang="en-US" sz="2400" dirty="0">
                <a:solidFill>
                  <a:srgbClr val="003366"/>
                </a:solidFill>
                <a:latin typeface="Verdana"/>
                <a:cs typeface="Verdana"/>
              </a:rPr>
              <a:t> </a:t>
            </a:r>
            <a:r>
              <a:rPr lang="en-US" sz="2400" dirty="0" smtClean="0">
                <a:solidFill>
                  <a:srgbClr val="003366"/>
                </a:solidFill>
                <a:latin typeface="Verdana"/>
                <a:cs typeface="Verdana"/>
              </a:rPr>
              <a:t>explained </a:t>
            </a:r>
            <a:r>
              <a:rPr lang="en-US" sz="2400" dirty="0" smtClean="0">
                <a:solidFill>
                  <a:srgbClr val="003366"/>
                </a:solidFill>
                <a:latin typeface="Verdana"/>
                <a:cs typeface="Verdana"/>
              </a:rPr>
              <a:t>that students would be working on the Calling Plans Task – </a:t>
            </a:r>
            <a:r>
              <a:rPr lang="en-US" sz="2400" dirty="0">
                <a:solidFill>
                  <a:srgbClr val="003366"/>
                </a:solidFill>
                <a:latin typeface="Verdana"/>
                <a:cs typeface="Verdana"/>
              </a:rPr>
              <a:t>Part </a:t>
            </a:r>
            <a:r>
              <a:rPr lang="en-US" sz="2400" dirty="0" smtClean="0">
                <a:solidFill>
                  <a:srgbClr val="003366"/>
                </a:solidFill>
                <a:latin typeface="Verdana"/>
                <a:cs typeface="Verdana"/>
              </a:rPr>
              <a:t>2 and read the proble</a:t>
            </a:r>
            <a:r>
              <a:rPr lang="en-US" sz="2400" dirty="0">
                <a:solidFill>
                  <a:srgbClr val="003366"/>
                </a:solidFill>
                <a:latin typeface="Verdana"/>
                <a:cs typeface="Verdana"/>
              </a:rPr>
              <a:t>m</a:t>
            </a:r>
            <a:r>
              <a:rPr lang="en-US" sz="2400" dirty="0" smtClean="0">
                <a:solidFill>
                  <a:srgbClr val="003366"/>
                </a:solidFill>
                <a:latin typeface="Verdana"/>
                <a:cs typeface="Verdana"/>
              </a:rPr>
              <a:t> to students.  Students </a:t>
            </a:r>
            <a:r>
              <a:rPr lang="en-US" sz="2400" dirty="0">
                <a:solidFill>
                  <a:srgbClr val="003366"/>
                </a:solidFill>
                <a:latin typeface="Verdana"/>
                <a:cs typeface="Verdana"/>
              </a:rPr>
              <a:t>first </a:t>
            </a:r>
            <a:r>
              <a:rPr lang="en-US" sz="2400" dirty="0" smtClean="0">
                <a:solidFill>
                  <a:srgbClr val="003366"/>
                </a:solidFill>
                <a:latin typeface="Verdana"/>
                <a:cs typeface="Verdana"/>
              </a:rPr>
              <a:t>worked individually and subsequently worked in small groups. </a:t>
            </a:r>
          </a:p>
          <a:p>
            <a:pPr>
              <a:spcAft>
                <a:spcPts val="600"/>
              </a:spcAft>
            </a:pPr>
            <a:endParaRPr lang="en-US" sz="2400" dirty="0" smtClean="0">
              <a:solidFill>
                <a:srgbClr val="003366"/>
              </a:solidFill>
              <a:latin typeface="Verdana"/>
              <a:cs typeface="Verdana"/>
            </a:endParaRPr>
          </a:p>
          <a:p>
            <a:pPr>
              <a:lnSpc>
                <a:spcPct val="110000"/>
              </a:lnSpc>
              <a:spcBef>
                <a:spcPct val="20000"/>
              </a:spcBef>
              <a:spcAft>
                <a:spcPct val="40000"/>
              </a:spcAft>
              <a:tabLst>
                <a:tab pos="338138" algn="l"/>
              </a:tabLst>
              <a:defRPr/>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74616238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rmAutofit/>
          </a:bodyPr>
          <a:lstStyle/>
          <a:p>
            <a:r>
              <a:rPr lang="en-US" sz="3200" b="1" dirty="0" smtClean="0">
                <a:solidFill>
                  <a:srgbClr val="003366"/>
                </a:solidFill>
                <a:latin typeface="Verdana"/>
                <a:cs typeface="Verdana"/>
              </a:rPr>
              <a:t>Lens for Watching the Video</a:t>
            </a:r>
            <a:br>
              <a:rPr lang="en-US" sz="3200" b="1" dirty="0" smtClean="0">
                <a:solidFill>
                  <a:srgbClr val="003366"/>
                </a:solidFill>
                <a:latin typeface="Verdana"/>
                <a:cs typeface="Verdana"/>
              </a:rPr>
            </a:br>
            <a:r>
              <a:rPr lang="en-US" sz="3200" b="1" dirty="0" smtClean="0">
                <a:solidFill>
                  <a:srgbClr val="003366"/>
                </a:solidFill>
                <a:latin typeface="Verdana"/>
                <a:cs typeface="Verdana"/>
              </a:rPr>
              <a:t> Clip 1 - Time 1</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10000"/>
          </a:bodyPr>
          <a:lstStyle/>
          <a:p>
            <a:pPr marL="0" indent="0">
              <a:buNone/>
            </a:pPr>
            <a:r>
              <a:rPr lang="en-US" sz="2800" dirty="0" smtClean="0">
                <a:solidFill>
                  <a:srgbClr val="003366"/>
                </a:solidFill>
                <a:latin typeface="Verdana"/>
                <a:cs typeface="Verdana"/>
              </a:rPr>
              <a:t>As you watch the video, make note of what the teacher does to support student learning and engagement as they work on the task. </a:t>
            </a:r>
          </a:p>
          <a:p>
            <a:pPr marL="0" indent="0">
              <a:buNone/>
            </a:pPr>
            <a:endParaRPr lang="en-US" sz="2800" dirty="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i="1" dirty="0" smtClean="0">
                <a:solidFill>
                  <a:srgbClr val="003366"/>
                </a:solidFill>
                <a:latin typeface="Verdana"/>
                <a:cs typeface="Verdana"/>
              </a:rPr>
              <a:t>Effective Mathematics Teaching Practices </a:t>
            </a:r>
            <a:r>
              <a:rPr lang="en-US" sz="2800" dirty="0" smtClean="0">
                <a:solidFill>
                  <a:srgbClr val="003366"/>
                </a:solidFill>
                <a:latin typeface="Verdana"/>
                <a:cs typeface="Verdana"/>
              </a:rPr>
              <a:t>that you notice Mrs. </a:t>
            </a:r>
            <a:r>
              <a:rPr lang="en-US" sz="2800" dirty="0" err="1" smtClean="0">
                <a:solidFill>
                  <a:srgbClr val="003366"/>
                </a:solidFill>
                <a:latin typeface="Verdana"/>
                <a:cs typeface="Verdana"/>
              </a:rPr>
              <a:t>Brovey</a:t>
            </a:r>
            <a:r>
              <a:rPr lang="en-US" sz="2800" dirty="0" smtClean="0">
                <a:solidFill>
                  <a:srgbClr val="003366"/>
                </a:solidFill>
                <a:latin typeface="Verdana"/>
                <a:cs typeface="Verdana"/>
              </a:rPr>
              <a:t> using.</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1472188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2172</TotalTime>
  <Words>2863</Words>
  <Application>Microsoft Macintosh PowerPoint</Application>
  <PresentationFormat>On-screen Show (4:3)</PresentationFormat>
  <Paragraphs>240</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Lens for Watching the Video  Clip 1 - Time 1</vt:lpstr>
      <vt:lpstr>PowerPoint Presentation</vt:lpstr>
      <vt:lpstr>PowerPoint Presentation</vt:lpstr>
      <vt:lpstr>Lens for Watching the Video  Clip 1 - Time 2</vt:lpstr>
      <vt:lpstr>PowerPoint Presentation</vt:lpstr>
      <vt:lpstr>Lens for Watching the Video Clip 2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Margaret Smith</cp:lastModifiedBy>
  <cp:revision>167</cp:revision>
  <dcterms:created xsi:type="dcterms:W3CDTF">2014-03-11T13:01:44Z</dcterms:created>
  <dcterms:modified xsi:type="dcterms:W3CDTF">2015-04-06T11:56:21Z</dcterms:modified>
</cp:coreProperties>
</file>