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42"/>
  </p:notesMasterIdLst>
  <p:sldIdLst>
    <p:sldId id="272" r:id="rId3"/>
    <p:sldId id="275" r:id="rId4"/>
    <p:sldId id="307" r:id="rId5"/>
    <p:sldId id="276" r:id="rId6"/>
    <p:sldId id="311" r:id="rId7"/>
    <p:sldId id="312" r:id="rId8"/>
    <p:sldId id="313" r:id="rId9"/>
    <p:sldId id="314" r:id="rId10"/>
    <p:sldId id="282" r:id="rId11"/>
    <p:sldId id="283" r:id="rId12"/>
    <p:sldId id="284" r:id="rId13"/>
    <p:sldId id="308" r:id="rId14"/>
    <p:sldId id="285" r:id="rId15"/>
    <p:sldId id="287" r:id="rId16"/>
    <p:sldId id="286" r:id="rId17"/>
    <p:sldId id="309" r:id="rId18"/>
    <p:sldId id="288" r:id="rId19"/>
    <p:sldId id="289" r:id="rId20"/>
    <p:sldId id="290" r:id="rId21"/>
    <p:sldId id="291" r:id="rId22"/>
    <p:sldId id="315" r:id="rId23"/>
    <p:sldId id="292" r:id="rId24"/>
    <p:sldId id="293" r:id="rId25"/>
    <p:sldId id="294" r:id="rId26"/>
    <p:sldId id="295" r:id="rId27"/>
    <p:sldId id="296" r:id="rId28"/>
    <p:sldId id="297" r:id="rId29"/>
    <p:sldId id="298" r:id="rId30"/>
    <p:sldId id="310" r:id="rId31"/>
    <p:sldId id="299" r:id="rId32"/>
    <p:sldId id="300" r:id="rId33"/>
    <p:sldId id="301" r:id="rId34"/>
    <p:sldId id="302" r:id="rId35"/>
    <p:sldId id="303" r:id="rId36"/>
    <p:sldId id="304" r:id="rId37"/>
    <p:sldId id="269" r:id="rId38"/>
    <p:sldId id="305" r:id="rId39"/>
    <p:sldId id="306" r:id="rId40"/>
    <p:sldId id="278"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57BCEF"/>
    <a:srgbClr val="5DAAE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86445" autoAdjust="0"/>
  </p:normalViewPr>
  <p:slideViewPr>
    <p:cSldViewPr snapToGrid="0" snapToObjects="1">
      <p:cViewPr>
        <p:scale>
          <a:sx n="100" d="100"/>
          <a:sy n="100" d="100"/>
        </p:scale>
        <p:origin x="-256" y="288"/>
      </p:cViewPr>
      <p:guideLst>
        <p:guide orient="horz" pos="4080"/>
        <p:guide pos="404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66" d="100"/>
          <a:sy n="66" d="100"/>
        </p:scale>
        <p:origin x="-2328" y="-8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notesMaster" Target="notesMasters/notes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7231CE-F960-4285-BC2B-924DCFE0D0AF}" type="datetimeFigureOut">
              <a:rPr lang="en-US" smtClean="0"/>
              <a:pPr/>
              <a:t>4/8/15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4782EB-4FAA-490E-8F2D-179336FF04BD}" type="slidenum">
              <a:rPr lang="en-US" smtClean="0"/>
              <a:pPr/>
              <a:t>‹#›</a:t>
            </a:fld>
            <a:endParaRPr lang="en-US" dirty="0"/>
          </a:p>
        </p:txBody>
      </p:sp>
    </p:spTree>
    <p:extLst>
      <p:ext uri="{BB962C8B-B14F-4D97-AF65-F5344CB8AC3E}">
        <p14:creationId xmlns:p14="http://schemas.microsoft.com/office/powerpoint/2010/main" val="4201347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Verdana"/>
                <a:cs typeface="Verdana"/>
              </a:rPr>
              <a:t>This session is intended to be an introduction to the Effective Teaching Practices in </a:t>
            </a:r>
            <a:r>
              <a:rPr lang="en-US" i="1" dirty="0" smtClean="0">
                <a:latin typeface="Verdana"/>
                <a:cs typeface="Verdana"/>
              </a:rPr>
              <a:t>Principles to Actions: Ensuring Mathematical Success for All.  </a:t>
            </a:r>
            <a:r>
              <a:rPr lang="en-US" dirty="0" smtClean="0">
                <a:latin typeface="Verdana"/>
                <a:cs typeface="Verdana"/>
              </a:rPr>
              <a:t>It can be done in 1 hour with limited time for participant interaction.  If you have more time, this session could easily be extended by engaging participants in some or all of the optional activities.</a:t>
            </a:r>
            <a:endParaRPr lang="en-US" i="1" dirty="0" smtClean="0">
              <a:latin typeface="Verdana"/>
              <a:cs typeface="Verdana"/>
            </a:endParaRPr>
          </a:p>
          <a:p>
            <a:endParaRPr lang="en-US" dirty="0" smtClean="0">
              <a:latin typeface="Verdana"/>
              <a:cs typeface="Verdana"/>
            </a:endParaRPr>
          </a:p>
          <a:p>
            <a:r>
              <a:rPr lang="en-US" dirty="0" smtClean="0">
                <a:latin typeface="Verdana"/>
                <a:cs typeface="Verdana"/>
              </a:rPr>
              <a:t>If time is limited, project the warm-up problem on the screen so that participants can work on it as they enter.  Alternatively, if time permits you could engage participants in solving he task prior to reading the case of discussing the practices. This </a:t>
            </a:r>
            <a:r>
              <a:rPr lang="en-US" dirty="0">
                <a:latin typeface="Verdana"/>
                <a:cs typeface="Verdana"/>
              </a:rPr>
              <a:t>will take </a:t>
            </a:r>
            <a:r>
              <a:rPr lang="en-US" dirty="0" smtClean="0">
                <a:latin typeface="Verdana"/>
                <a:cs typeface="Verdana"/>
              </a:rPr>
              <a:t>30-45 minutes</a:t>
            </a:r>
            <a:r>
              <a:rPr lang="en-US" dirty="0">
                <a:latin typeface="Verdana"/>
                <a:cs typeface="Verdana"/>
              </a:rPr>
              <a:t>. The lesson </a:t>
            </a:r>
            <a:r>
              <a:rPr lang="en-US" dirty="0" smtClean="0">
                <a:latin typeface="Verdana"/>
                <a:cs typeface="Verdana"/>
              </a:rPr>
              <a:t>plan (5-LessonPlan-CandyJarTask-MS-Donnelly)  </a:t>
            </a:r>
            <a:r>
              <a:rPr lang="en-US" dirty="0">
                <a:latin typeface="Verdana"/>
                <a:cs typeface="Verdana"/>
              </a:rPr>
              <a:t>contains suggestions for conducting the lesson and sample solutions that may be helpful to you. </a:t>
            </a:r>
            <a:r>
              <a:rPr lang="en-US" dirty="0" smtClean="0">
                <a:latin typeface="Verdana"/>
                <a:cs typeface="Verdana"/>
              </a:rPr>
              <a:t>You may want to provide participants with copies of the task (</a:t>
            </a:r>
            <a:r>
              <a:rPr lang="en-US" dirty="0" smtClean="0">
                <a:solidFill>
                  <a:srgbClr val="FF6600"/>
                </a:solidFill>
                <a:latin typeface="Verdana"/>
                <a:cs typeface="Verdana"/>
              </a:rPr>
              <a:t>2-CandyJarTask-MS-Donnelly</a:t>
            </a:r>
            <a:r>
              <a:rPr lang="en-US" dirty="0" smtClean="0">
                <a:latin typeface="Verdana"/>
                <a:cs typeface="Verdana"/>
              </a:rPr>
              <a:t>).</a:t>
            </a:r>
            <a:endParaRPr lang="en-US" dirty="0">
              <a:latin typeface="Verdana"/>
              <a:cs typeface="Verdana"/>
            </a:endParaRPr>
          </a:p>
          <a:p>
            <a:endParaRPr lang="en-US" dirty="0" smtClean="0">
              <a:latin typeface="Verdana"/>
              <a:cs typeface="Verdana"/>
            </a:endParaRPr>
          </a:p>
          <a:p>
            <a:endParaRPr lang="en-US" dirty="0">
              <a:latin typeface="Verdana"/>
              <a:cs typeface="Verdana"/>
            </a:endParaRPr>
          </a:p>
          <a:p>
            <a:endParaRPr lang="en-US" dirty="0">
              <a:latin typeface="Verdana"/>
              <a:cs typeface="Verdana"/>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a:t>
            </a:fld>
            <a:endParaRPr lang="en-US" dirty="0"/>
          </a:p>
        </p:txBody>
      </p:sp>
    </p:spTree>
    <p:extLst>
      <p:ext uri="{BB962C8B-B14F-4D97-AF65-F5344CB8AC3E}">
        <p14:creationId xmlns:p14="http://schemas.microsoft.com/office/powerpoint/2010/main" val="23035624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Verdana"/>
                <a:cs typeface="Verdana"/>
              </a:rPr>
              <a:t>Handout </a:t>
            </a:r>
            <a:r>
              <a:rPr lang="en-US" dirty="0" smtClean="0">
                <a:solidFill>
                  <a:srgbClr val="FF6600"/>
                </a:solidFill>
                <a:latin typeface="Verdana"/>
                <a:cs typeface="Verdana"/>
              </a:rPr>
              <a:t>3-NarrativeCase-English-MS-Donnelly </a:t>
            </a:r>
            <a:r>
              <a:rPr lang="en-US" dirty="0" smtClean="0">
                <a:latin typeface="Verdana"/>
                <a:cs typeface="Verdana"/>
              </a:rPr>
              <a:t>  (Note the narrative is also available in Spanish)</a:t>
            </a:r>
          </a:p>
          <a:p>
            <a:endParaRPr lang="en-US" dirty="0">
              <a:latin typeface="Verdana"/>
              <a:cs typeface="Verdana"/>
            </a:endParaRPr>
          </a:p>
          <a:p>
            <a:r>
              <a:rPr lang="en-US" dirty="0">
                <a:latin typeface="Verdana"/>
                <a:cs typeface="Verdana"/>
              </a:rPr>
              <a:t>We will be using the Case of </a:t>
            </a:r>
            <a:r>
              <a:rPr lang="en-US" dirty="0" smtClean="0">
                <a:latin typeface="Verdana"/>
                <a:cs typeface="Verdana"/>
              </a:rPr>
              <a:t>Mr. Donnelly to </a:t>
            </a:r>
            <a:r>
              <a:rPr lang="en-US" dirty="0">
                <a:latin typeface="Verdana"/>
                <a:cs typeface="Verdana"/>
              </a:rPr>
              <a:t>ground our discussion of the mathematics teaching practices that are at the heart of </a:t>
            </a:r>
            <a:r>
              <a:rPr lang="en-US" i="1" dirty="0">
                <a:latin typeface="Verdana"/>
                <a:cs typeface="Verdana"/>
              </a:rPr>
              <a:t>Principles to Actions</a:t>
            </a:r>
            <a:r>
              <a:rPr lang="en-US" dirty="0">
                <a:latin typeface="Verdana"/>
                <a:cs typeface="Verdana"/>
              </a:rPr>
              <a:t>.</a:t>
            </a:r>
          </a:p>
          <a:p>
            <a:endParaRPr lang="en-US" dirty="0">
              <a:latin typeface="Verdana"/>
              <a:cs typeface="Verdana"/>
            </a:endParaRPr>
          </a:p>
          <a:p>
            <a:endParaRPr lang="en-US" dirty="0">
              <a:latin typeface="Verdana"/>
              <a:cs typeface="Verdana"/>
            </a:endParaRPr>
          </a:p>
          <a:p>
            <a:r>
              <a:rPr lang="en-US" dirty="0">
                <a:latin typeface="Verdana"/>
                <a:cs typeface="Verdana"/>
              </a:rPr>
              <a:t>Mr. Donnelly </a:t>
            </a:r>
            <a:r>
              <a:rPr lang="en-US" dirty="0" smtClean="0">
                <a:latin typeface="Verdana"/>
                <a:cs typeface="Verdana"/>
              </a:rPr>
              <a:t>used </a:t>
            </a:r>
            <a:r>
              <a:rPr lang="en-US" dirty="0">
                <a:latin typeface="Verdana"/>
                <a:cs typeface="Verdana"/>
              </a:rPr>
              <a:t>the </a:t>
            </a:r>
            <a:r>
              <a:rPr lang="en-US" dirty="0" smtClean="0">
                <a:latin typeface="Verdana"/>
                <a:cs typeface="Verdana"/>
              </a:rPr>
              <a:t>Candy Jar task with his seventh grade students </a:t>
            </a:r>
            <a:r>
              <a:rPr lang="en-US" dirty="0">
                <a:latin typeface="Verdana"/>
                <a:cs typeface="Verdana"/>
              </a:rPr>
              <a:t>to explore </a:t>
            </a:r>
            <a:r>
              <a:rPr lang="en-US" dirty="0" smtClean="0">
                <a:latin typeface="Verdana"/>
                <a:cs typeface="Verdana"/>
              </a:rPr>
              <a:t>proportional relationships</a:t>
            </a:r>
            <a:r>
              <a:rPr lang="en-US" dirty="0">
                <a:latin typeface="Verdana"/>
                <a:cs typeface="Verdana"/>
              </a:rPr>
              <a:t>. The case presents an excerpt from </a:t>
            </a:r>
            <a:r>
              <a:rPr lang="en-US" dirty="0" smtClean="0">
                <a:latin typeface="Verdana"/>
                <a:cs typeface="Verdana"/>
              </a:rPr>
              <a:t>his classroom </a:t>
            </a:r>
            <a:r>
              <a:rPr lang="en-US" dirty="0">
                <a:latin typeface="Verdana"/>
                <a:cs typeface="Verdana"/>
              </a:rPr>
              <a:t>in which </a:t>
            </a:r>
            <a:r>
              <a:rPr lang="en-US" dirty="0" smtClean="0">
                <a:latin typeface="Verdana"/>
                <a:cs typeface="Verdana"/>
              </a:rPr>
              <a:t>he </a:t>
            </a:r>
            <a:r>
              <a:rPr lang="en-US" dirty="0">
                <a:latin typeface="Verdana"/>
                <a:cs typeface="Verdana"/>
              </a:rPr>
              <a:t>and </a:t>
            </a:r>
            <a:r>
              <a:rPr lang="en-US" dirty="0" smtClean="0">
                <a:latin typeface="Verdana"/>
                <a:cs typeface="Verdana"/>
              </a:rPr>
              <a:t>his students </a:t>
            </a:r>
            <a:r>
              <a:rPr lang="en-US" dirty="0">
                <a:latin typeface="Verdana"/>
                <a:cs typeface="Verdana"/>
              </a:rPr>
              <a:t>were discussing and analyzing the various strategies students used in working on the </a:t>
            </a:r>
            <a:r>
              <a:rPr lang="en-US" dirty="0" smtClean="0">
                <a:latin typeface="Verdana"/>
                <a:cs typeface="Verdana"/>
              </a:rPr>
              <a:t>Candy Jar </a:t>
            </a:r>
            <a:r>
              <a:rPr lang="en-US" dirty="0">
                <a:latin typeface="Verdana"/>
                <a:cs typeface="Verdana"/>
              </a:rPr>
              <a:t>task.</a:t>
            </a:r>
          </a:p>
          <a:p>
            <a:endParaRPr lang="en-US" dirty="0" smtClean="0">
              <a:latin typeface="Verdana"/>
              <a:cs typeface="Verdana"/>
            </a:endParaRPr>
          </a:p>
          <a:p>
            <a:endParaRPr lang="en-US" dirty="0">
              <a:latin typeface="Verdana"/>
              <a:cs typeface="Verdana"/>
            </a:endParaRPr>
          </a:p>
          <a:p>
            <a:r>
              <a:rPr lang="en-US" dirty="0" smtClean="0">
                <a:latin typeface="Verdana"/>
                <a:cs typeface="Verdana"/>
              </a:rPr>
              <a:t>IF you have time and your group is small, you could chart what teachers came up with in their discussions.  You could then refer back to these later when discussing the practices and use the P2A labels for the actions/interactions teachers identified</a:t>
            </a:r>
            <a:r>
              <a:rPr lang="en-US" dirty="0" smtClean="0"/>
              <a:t>.</a:t>
            </a:r>
            <a:endParaRPr lang="en-US" dirty="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10</a:t>
            </a:fld>
            <a:endParaRPr lang="en-US" dirty="0"/>
          </a:p>
        </p:txBody>
      </p:sp>
    </p:spTree>
    <p:extLst>
      <p:ext uri="{BB962C8B-B14F-4D97-AF65-F5344CB8AC3E}">
        <p14:creationId xmlns:p14="http://schemas.microsoft.com/office/powerpoint/2010/main" val="18039878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Verdana"/>
                <a:cs typeface="Verdana"/>
              </a:rPr>
              <a:t>Handout </a:t>
            </a:r>
            <a:r>
              <a:rPr lang="en-US" dirty="0" smtClean="0">
                <a:solidFill>
                  <a:srgbClr val="FF6600"/>
                </a:solidFill>
                <a:latin typeface="Verdana"/>
                <a:cs typeface="Verdana"/>
              </a:rPr>
              <a:t>4-EffectiveMathematicsTeachingPractices-MS-Donnelly</a:t>
            </a:r>
          </a:p>
          <a:p>
            <a:endParaRPr lang="en-US" dirty="0">
              <a:solidFill>
                <a:srgbClr val="FF6600"/>
              </a:solidFill>
              <a:latin typeface="Verdana"/>
              <a:cs typeface="Verdana"/>
            </a:endParaRPr>
          </a:p>
          <a:p>
            <a:r>
              <a:rPr lang="en-US" dirty="0">
                <a:solidFill>
                  <a:srgbClr val="000000"/>
                </a:solidFill>
                <a:latin typeface="Verdana"/>
                <a:cs typeface="Verdana"/>
              </a:rPr>
              <a:t>At the heart of the teaching and learning principle is a set of eight teaching practices.  </a:t>
            </a:r>
          </a:p>
          <a:p>
            <a:endParaRPr lang="en-US" dirty="0">
              <a:solidFill>
                <a:srgbClr val="000000"/>
              </a:solidFill>
              <a:latin typeface="Verdana"/>
              <a:cs typeface="Verdana"/>
            </a:endParaRPr>
          </a:p>
          <a:p>
            <a:r>
              <a:rPr lang="en-US" dirty="0">
                <a:solidFill>
                  <a:srgbClr val="000000"/>
                </a:solidFill>
                <a:latin typeface="Verdana"/>
                <a:cs typeface="Verdana"/>
              </a:rPr>
              <a:t>This research-informed framework of teaching and learning reflects the knowledge that has accumulated over the last two decades.  It represents what we see as a core set of practices and essential teaching skills necessary to promote deep learning of mathematics.</a:t>
            </a:r>
          </a:p>
          <a:p>
            <a:endParaRPr lang="en-US" dirty="0">
              <a:solidFill>
                <a:srgbClr val="000000"/>
              </a:solidFill>
              <a:latin typeface="Verdana"/>
              <a:cs typeface="Verdana"/>
            </a:endParaRPr>
          </a:p>
          <a:p>
            <a:r>
              <a:rPr lang="en-US" dirty="0" smtClean="0">
                <a:solidFill>
                  <a:srgbClr val="000000"/>
                </a:solidFill>
                <a:latin typeface="Verdana"/>
                <a:cs typeface="Verdana"/>
              </a:rPr>
              <a:t>We are going to go through each of these in more detail and relate each to the Case of Mr. Donnelly.</a:t>
            </a:r>
          </a:p>
          <a:p>
            <a:endParaRPr lang="en-US" dirty="0">
              <a:solidFill>
                <a:srgbClr val="FF6600"/>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11</a:t>
            </a:fld>
            <a:endParaRPr lang="en-US" dirty="0"/>
          </a:p>
        </p:txBody>
      </p:sp>
    </p:spTree>
    <p:extLst>
      <p:ext uri="{BB962C8B-B14F-4D97-AF65-F5344CB8AC3E}">
        <p14:creationId xmlns:p14="http://schemas.microsoft.com/office/powerpoint/2010/main" val="26273838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Verdana"/>
                <a:cs typeface="Verdana"/>
              </a:rPr>
              <a:t>It is important to note that a learning goal is different that an objective.  As teachers, we often state objectives in terms of SWBAT – which focuses on what students will DO rather than what they will learn as a result of engaging in a particular activity.  </a:t>
            </a:r>
          </a:p>
          <a:p>
            <a:endParaRPr lang="en-US" dirty="0">
              <a:latin typeface="Verdana"/>
              <a:cs typeface="Verdana"/>
            </a:endParaRPr>
          </a:p>
          <a:p>
            <a:r>
              <a:rPr lang="en-US" dirty="0">
                <a:latin typeface="Verdana"/>
                <a:cs typeface="Verdana"/>
              </a:rPr>
              <a:t>Our focus in this practice is on what students will learn.</a:t>
            </a: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12</a:t>
            </a:fld>
            <a:endParaRPr lang="en-US" dirty="0"/>
          </a:p>
        </p:txBody>
      </p:sp>
    </p:spTree>
    <p:extLst>
      <p:ext uri="{BB962C8B-B14F-4D97-AF65-F5344CB8AC3E}">
        <p14:creationId xmlns:p14="http://schemas.microsoft.com/office/powerpoint/2010/main" val="42301464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Verdana"/>
                <a:cs typeface="Verdana"/>
              </a:rPr>
              <a:t>IF you have time you could give participants time to turn about talk about these questions and report out if possible.</a:t>
            </a:r>
          </a:p>
          <a:p>
            <a:endParaRPr lang="en-US" dirty="0">
              <a:latin typeface="Verdana"/>
              <a:cs typeface="Verdana"/>
            </a:endParaRPr>
          </a:p>
          <a:p>
            <a:r>
              <a:rPr lang="en-US" dirty="0" smtClean="0">
                <a:latin typeface="Verdana"/>
                <a:cs typeface="Verdana"/>
              </a:rPr>
              <a:t>Mr</a:t>
            </a:r>
            <a:r>
              <a:rPr lang="en-US" dirty="0">
                <a:latin typeface="Verdana"/>
                <a:cs typeface="Verdana"/>
              </a:rPr>
              <a:t>. Donnelly was clear about the mathematics that students would learn (Lines </a:t>
            </a:r>
            <a:r>
              <a:rPr lang="en-US" dirty="0" smtClean="0">
                <a:latin typeface="Verdana"/>
                <a:cs typeface="Verdana"/>
              </a:rPr>
              <a:t>1-3)</a:t>
            </a:r>
            <a:endParaRPr lang="en-US" dirty="0">
              <a:latin typeface="Verdana"/>
              <a:cs typeface="Verdana"/>
            </a:endParaRPr>
          </a:p>
          <a:p>
            <a:pPr lvl="0"/>
            <a:r>
              <a:rPr lang="en-US" dirty="0">
                <a:latin typeface="Verdana"/>
                <a:cs typeface="Verdana"/>
              </a:rPr>
              <a:t>His goal was grade-level appropriate and consistent with recommendations from CCSS (slides </a:t>
            </a:r>
            <a:r>
              <a:rPr lang="en-US" dirty="0" smtClean="0">
                <a:latin typeface="Verdana"/>
                <a:cs typeface="Verdana"/>
              </a:rPr>
              <a:t>37-38)</a:t>
            </a:r>
            <a:r>
              <a:rPr lang="en-US" dirty="0">
                <a:latin typeface="Verdana"/>
                <a:cs typeface="Verdana"/>
              </a:rPr>
              <a:t>.</a:t>
            </a:r>
          </a:p>
          <a:p>
            <a:pPr lvl="0"/>
            <a:r>
              <a:rPr lang="en-US" dirty="0">
                <a:latin typeface="Verdana"/>
                <a:cs typeface="Verdana"/>
              </a:rPr>
              <a:t>His lesson built on the work they had done previously (prior knowledge (lines </a:t>
            </a:r>
            <a:r>
              <a:rPr lang="en-US" dirty="0" smtClean="0">
                <a:latin typeface="Verdana"/>
                <a:cs typeface="Verdana"/>
              </a:rPr>
              <a:t>13-15)</a:t>
            </a:r>
            <a:r>
              <a:rPr lang="en-US" dirty="0">
                <a:latin typeface="Verdana"/>
                <a:cs typeface="Verdana"/>
              </a:rPr>
              <a:t>.</a:t>
            </a:r>
          </a:p>
          <a:p>
            <a:pPr lvl="0"/>
            <a:r>
              <a:rPr lang="en-US" dirty="0">
                <a:latin typeface="Verdana"/>
                <a:cs typeface="Verdana"/>
              </a:rPr>
              <a:t>He made decisions through out the lesson based on his goal</a:t>
            </a:r>
          </a:p>
          <a:p>
            <a:pPr lvl="1"/>
            <a:r>
              <a:rPr lang="en-US" dirty="0">
                <a:latin typeface="Verdana"/>
                <a:cs typeface="Verdana"/>
              </a:rPr>
              <a:t>He invited students to present who had recognized the multiplicative relationship between candies (groups 2 and 5) and focusing on the multiplication by different factors (lines </a:t>
            </a:r>
            <a:r>
              <a:rPr lang="en-US" dirty="0" smtClean="0">
                <a:latin typeface="Verdana"/>
                <a:cs typeface="Verdana"/>
              </a:rPr>
              <a:t>49-50)</a:t>
            </a:r>
            <a:r>
              <a:rPr lang="en-US" dirty="0">
                <a:latin typeface="Verdana"/>
                <a:cs typeface="Verdana"/>
              </a:rPr>
              <a:t>.</a:t>
            </a:r>
          </a:p>
          <a:p>
            <a:pPr lvl="1"/>
            <a:r>
              <a:rPr lang="en-US" dirty="0">
                <a:latin typeface="Verdana"/>
                <a:cs typeface="Verdana"/>
              </a:rPr>
              <a:t>He invited students to share unit rate strategy (group 2) and scale factor strategy (group 3 and 5)  </a:t>
            </a:r>
          </a:p>
          <a:p>
            <a:pPr lvl="1"/>
            <a:r>
              <a:rPr lang="en-US" dirty="0">
                <a:latin typeface="Verdana"/>
                <a:cs typeface="Verdana"/>
              </a:rPr>
              <a:t>He gave students the exit slip at the end of class that provided an opportunity for each student to demonstrate their understanding that ratios needed to grow at a constant rate (lines </a:t>
            </a:r>
            <a:r>
              <a:rPr lang="en-US" dirty="0" smtClean="0">
                <a:latin typeface="Verdana"/>
                <a:cs typeface="Verdana"/>
              </a:rPr>
              <a:t>77-79)</a:t>
            </a:r>
            <a:r>
              <a:rPr lang="en-US" dirty="0">
                <a:latin typeface="Verdana"/>
                <a:cs typeface="Verdana"/>
              </a:rPr>
              <a:t>.</a:t>
            </a: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13</a:t>
            </a:fld>
            <a:endParaRPr lang="en-US" dirty="0"/>
          </a:p>
        </p:txBody>
      </p:sp>
    </p:spTree>
    <p:extLst>
      <p:ext uri="{BB962C8B-B14F-4D97-AF65-F5344CB8AC3E}">
        <p14:creationId xmlns:p14="http://schemas.microsoft.com/office/powerpoint/2010/main" val="3995981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Verdana"/>
                <a:cs typeface="Verdana"/>
              </a:rPr>
              <a:t>Last bullet - make the point that this is an issue of equity.  Students need to have access to the task.</a:t>
            </a:r>
          </a:p>
          <a:p>
            <a:endParaRPr lang="en-US" dirty="0">
              <a:latin typeface="Verdana"/>
              <a:cs typeface="Verdana"/>
            </a:endParaRPr>
          </a:p>
          <a:p>
            <a:r>
              <a:rPr lang="en-US" dirty="0">
                <a:latin typeface="Verdana"/>
                <a:cs typeface="Verdana"/>
              </a:rPr>
              <a:t>These types of tasks have been referred to as cognitively demanding or high-level both of which emphasize the kind of thinking that is required to solve them.</a:t>
            </a: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14</a:t>
            </a:fld>
            <a:endParaRPr lang="en-US" dirty="0"/>
          </a:p>
        </p:txBody>
      </p:sp>
    </p:spTree>
    <p:extLst>
      <p:ext uri="{BB962C8B-B14F-4D97-AF65-F5344CB8AC3E}">
        <p14:creationId xmlns:p14="http://schemas.microsoft.com/office/powerpoint/2010/main" val="29754168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US" dirty="0">
                <a:latin typeface="Verdana"/>
                <a:cs typeface="Verdana"/>
              </a:rPr>
              <a:t>IF you have time you could give participants time to turn about talk about these questions and report out if possible.</a:t>
            </a:r>
          </a:p>
          <a:p>
            <a:endParaRPr lang="en-US" dirty="0">
              <a:latin typeface="Verdana"/>
              <a:cs typeface="Verdana"/>
            </a:endParaRPr>
          </a:p>
          <a:p>
            <a:r>
              <a:rPr lang="en-US" dirty="0" smtClean="0">
                <a:latin typeface="Verdana"/>
                <a:cs typeface="Verdana"/>
              </a:rPr>
              <a:t>Same</a:t>
            </a:r>
            <a:endParaRPr lang="en-US" dirty="0">
              <a:latin typeface="Verdana"/>
              <a:cs typeface="Verdana"/>
            </a:endParaRPr>
          </a:p>
          <a:p>
            <a:r>
              <a:rPr lang="en-US" dirty="0">
                <a:latin typeface="Verdana"/>
                <a:cs typeface="Verdana"/>
              </a:rPr>
              <a:t>Content</a:t>
            </a:r>
          </a:p>
          <a:p>
            <a:r>
              <a:rPr lang="en-US" dirty="0">
                <a:latin typeface="Verdana"/>
                <a:cs typeface="Verdana"/>
              </a:rPr>
              <a:t>Both could be solved using cross multiplication</a:t>
            </a:r>
          </a:p>
          <a:p>
            <a:endParaRPr lang="en-US" dirty="0">
              <a:latin typeface="Verdana"/>
              <a:cs typeface="Verdana"/>
            </a:endParaRPr>
          </a:p>
          <a:p>
            <a:r>
              <a:rPr lang="en-US" dirty="0">
                <a:latin typeface="Verdana"/>
                <a:cs typeface="Verdana"/>
              </a:rPr>
              <a:t>Different</a:t>
            </a:r>
          </a:p>
          <a:p>
            <a:r>
              <a:rPr lang="en-US" dirty="0" smtClean="0">
                <a:latin typeface="Verdana"/>
                <a:cs typeface="Verdana"/>
              </a:rPr>
              <a:t>Multiple ways to enter Candy Jar – picture, build model, make table</a:t>
            </a:r>
          </a:p>
          <a:p>
            <a:r>
              <a:rPr lang="en-US" dirty="0" smtClean="0">
                <a:latin typeface="Verdana"/>
                <a:cs typeface="Verdana"/>
              </a:rPr>
              <a:t>Multiple ways to solve  CJ – scale factor, scaling up, unit rate</a:t>
            </a:r>
          </a:p>
          <a:p>
            <a:r>
              <a:rPr lang="en-US" dirty="0" smtClean="0">
                <a:latin typeface="Verdana"/>
                <a:cs typeface="Verdana"/>
              </a:rPr>
              <a:t>No implied way of solving CJ</a:t>
            </a:r>
          </a:p>
          <a:p>
            <a:r>
              <a:rPr lang="en-US" dirty="0" smtClean="0">
                <a:latin typeface="Verdana"/>
                <a:cs typeface="Verdana"/>
              </a:rPr>
              <a:t>Where </a:t>
            </a:r>
            <a:r>
              <a:rPr lang="en-US" dirty="0">
                <a:latin typeface="Verdana"/>
                <a:cs typeface="Verdana"/>
              </a:rPr>
              <a:t>the task could be used – beginning of a unit </a:t>
            </a:r>
            <a:r>
              <a:rPr lang="en-US" dirty="0" err="1">
                <a:latin typeface="Verdana"/>
                <a:cs typeface="Verdana"/>
              </a:rPr>
              <a:t>vs</a:t>
            </a:r>
            <a:r>
              <a:rPr lang="en-US" dirty="0">
                <a:latin typeface="Verdana"/>
                <a:cs typeface="Verdana"/>
              </a:rPr>
              <a:t> practicing a </a:t>
            </a:r>
            <a:r>
              <a:rPr lang="en-US" dirty="0" smtClean="0">
                <a:latin typeface="Verdana"/>
                <a:cs typeface="Verdana"/>
              </a:rPr>
              <a:t>procedure</a:t>
            </a:r>
            <a:endParaRPr lang="en-US" dirty="0">
              <a:latin typeface="Verdana"/>
              <a:cs typeface="Verdana"/>
            </a:endParaRPr>
          </a:p>
          <a:p>
            <a:r>
              <a:rPr lang="en-US" dirty="0">
                <a:latin typeface="Verdana"/>
                <a:cs typeface="Verdana"/>
              </a:rPr>
              <a:t>The Candy Jar task is likely to promote reasoning and problem solving for the following reasons:</a:t>
            </a:r>
          </a:p>
          <a:p>
            <a:pPr lvl="1"/>
            <a:r>
              <a:rPr lang="en-US" dirty="0">
                <a:latin typeface="Verdana"/>
                <a:cs typeface="Verdana"/>
              </a:rPr>
              <a:t>There are multiple ways to enter the task– draw a picture, build a model, make a table </a:t>
            </a:r>
          </a:p>
          <a:p>
            <a:pPr lvl="1"/>
            <a:r>
              <a:rPr lang="en-US" dirty="0">
                <a:latin typeface="Verdana"/>
                <a:cs typeface="Verdana"/>
              </a:rPr>
              <a:t>There are multiple ways to solve the task – scale factor, scaling up, unit rate</a:t>
            </a:r>
          </a:p>
          <a:p>
            <a:pPr lvl="1"/>
            <a:r>
              <a:rPr lang="en-US" dirty="0">
                <a:latin typeface="Verdana"/>
                <a:cs typeface="Verdana"/>
              </a:rPr>
              <a:t>There is no implied way of solving task (assuming that cross multiplication has not been taught or that a specific method has been demonstrated)</a:t>
            </a:r>
          </a:p>
          <a:p>
            <a:pPr lvl="1"/>
            <a:r>
              <a:rPr lang="en-US" dirty="0">
                <a:latin typeface="Verdana"/>
                <a:cs typeface="Verdana"/>
              </a:rPr>
              <a:t>The context of the problem (candy jars) can help students in making sense of what the numbers they come up with actually mean.</a:t>
            </a:r>
          </a:p>
          <a:p>
            <a:endParaRPr lang="en-US" dirty="0">
              <a:latin typeface="Verdana"/>
              <a:cs typeface="Verdana"/>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15</a:t>
            </a:fld>
            <a:endParaRPr lang="en-US" dirty="0"/>
          </a:p>
        </p:txBody>
      </p:sp>
    </p:spTree>
    <p:extLst>
      <p:ext uri="{BB962C8B-B14F-4D97-AF65-F5344CB8AC3E}">
        <p14:creationId xmlns:p14="http://schemas.microsoft.com/office/powerpoint/2010/main" val="41677379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16</a:t>
            </a:fld>
            <a:endParaRPr lang="en-US" dirty="0"/>
          </a:p>
        </p:txBody>
      </p:sp>
    </p:spTree>
    <p:extLst>
      <p:ext uri="{BB962C8B-B14F-4D97-AF65-F5344CB8AC3E}">
        <p14:creationId xmlns:p14="http://schemas.microsoft.com/office/powerpoint/2010/main" val="24152725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Verdana"/>
                <a:cs typeface="Verdana"/>
              </a:rPr>
              <a:t>The key here isn’t just being able to work in each representation but to be able to make connections between them with different starting points.</a:t>
            </a: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17</a:t>
            </a:fld>
            <a:endParaRPr lang="en-US" dirty="0"/>
          </a:p>
        </p:txBody>
      </p:sp>
    </p:spTree>
    <p:extLst>
      <p:ext uri="{BB962C8B-B14F-4D97-AF65-F5344CB8AC3E}">
        <p14:creationId xmlns:p14="http://schemas.microsoft.com/office/powerpoint/2010/main" val="42901672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21093" y="4343400"/>
            <a:ext cx="5486400" cy="4114800"/>
          </a:xfrm>
        </p:spPr>
        <p:txBody>
          <a:bodyPr>
            <a:noAutofit/>
          </a:bodyPr>
          <a:lstStyle/>
          <a:p>
            <a:r>
              <a:rPr lang="en-US" dirty="0">
                <a:latin typeface="Verdana"/>
                <a:cs typeface="Verdana"/>
              </a:rPr>
              <a:t>IF you have time you could give participants time to turn about talk about these questions and report out if possible.</a:t>
            </a:r>
          </a:p>
          <a:p>
            <a:endParaRPr lang="en-US" dirty="0" smtClean="0">
              <a:latin typeface="Verdana"/>
              <a:cs typeface="Verdana"/>
            </a:endParaRPr>
          </a:p>
          <a:p>
            <a:endParaRPr lang="en-US" dirty="0">
              <a:latin typeface="Verdana"/>
              <a:cs typeface="Verdana"/>
            </a:endParaRPr>
          </a:p>
          <a:p>
            <a:r>
              <a:rPr lang="en-US" dirty="0" smtClean="0">
                <a:latin typeface="Verdana"/>
                <a:cs typeface="Verdana"/>
              </a:rPr>
              <a:t>Multiple </a:t>
            </a:r>
            <a:r>
              <a:rPr lang="en-US" dirty="0">
                <a:latin typeface="Verdana"/>
                <a:cs typeface="Verdana"/>
              </a:rPr>
              <a:t>representations --  the context, symbolic strategies, and a table -- were used by students to make sense of mathematics.   </a:t>
            </a:r>
            <a:endParaRPr lang="en-US" dirty="0" smtClean="0">
              <a:latin typeface="Verdana"/>
              <a:cs typeface="Verdana"/>
            </a:endParaRPr>
          </a:p>
          <a:p>
            <a:endParaRPr lang="en-US" dirty="0">
              <a:latin typeface="Verdana"/>
              <a:cs typeface="Verdana"/>
            </a:endParaRPr>
          </a:p>
          <a:p>
            <a:pPr lvl="0"/>
            <a:r>
              <a:rPr lang="en-US" dirty="0">
                <a:latin typeface="Verdana"/>
                <a:cs typeface="Verdana"/>
              </a:rPr>
              <a:t>Context was used repeatedly in the discussion of the problem: students consistently made reference to the JR and JB; Mr. D. talks about wanting students to see that the scale factor (line </a:t>
            </a:r>
            <a:r>
              <a:rPr lang="en-US" dirty="0" smtClean="0">
                <a:latin typeface="Verdana"/>
                <a:cs typeface="Verdana"/>
              </a:rPr>
              <a:t>29-31) </a:t>
            </a:r>
            <a:r>
              <a:rPr lang="en-US" dirty="0">
                <a:latin typeface="Verdana"/>
                <a:cs typeface="Verdana"/>
              </a:rPr>
              <a:t>is the number of small candy jars that it would take to make the new candy jar.  This was never a naked number problem for students.  The symbolic representation continued to be connected to the context.</a:t>
            </a:r>
          </a:p>
          <a:p>
            <a:pPr lvl="0"/>
            <a:r>
              <a:rPr lang="en-US" dirty="0">
                <a:latin typeface="Verdana"/>
                <a:cs typeface="Verdana"/>
              </a:rPr>
              <a:t>Students’ use of the table was connected to the symbolic strategies of unit rate (lines </a:t>
            </a:r>
            <a:r>
              <a:rPr lang="en-US" dirty="0" smtClean="0">
                <a:latin typeface="Verdana"/>
                <a:cs typeface="Verdana"/>
              </a:rPr>
              <a:t>61-</a:t>
            </a:r>
            <a:r>
              <a:rPr lang="en-US" dirty="0">
                <a:latin typeface="Verdana"/>
                <a:cs typeface="Verdana"/>
              </a:rPr>
              <a:t>65) and scale factor (lines </a:t>
            </a:r>
            <a:r>
              <a:rPr lang="en-US" dirty="0" smtClean="0">
                <a:latin typeface="Verdana"/>
                <a:cs typeface="Verdana"/>
              </a:rPr>
              <a:t>31-</a:t>
            </a:r>
            <a:r>
              <a:rPr lang="en-US" dirty="0">
                <a:latin typeface="Verdana"/>
                <a:cs typeface="Verdana"/>
              </a:rPr>
              <a:t>33).</a:t>
            </a:r>
          </a:p>
          <a:p>
            <a:endParaRPr lang="en-US" dirty="0">
              <a:latin typeface="Verdana"/>
              <a:cs typeface="Verdana"/>
            </a:endParaRPr>
          </a:p>
          <a:p>
            <a:r>
              <a:rPr lang="en-US" dirty="0">
                <a:latin typeface="Verdana"/>
                <a:cs typeface="Verdana"/>
              </a:rPr>
              <a:t>HOW BENEFIT?</a:t>
            </a:r>
          </a:p>
          <a:p>
            <a:endParaRPr lang="en-US" dirty="0">
              <a:latin typeface="Verdana"/>
              <a:cs typeface="Verdana"/>
            </a:endParaRPr>
          </a:p>
          <a:p>
            <a:r>
              <a:rPr lang="en-US" dirty="0">
                <a:latin typeface="Verdana"/>
                <a:cs typeface="Verdana"/>
              </a:rPr>
              <a:t>Students see that different approaches and representations are related.</a:t>
            </a:r>
          </a:p>
          <a:p>
            <a:r>
              <a:rPr lang="en-US" dirty="0">
                <a:latin typeface="Verdana"/>
                <a:cs typeface="Verdana"/>
              </a:rPr>
              <a:t>It expands their repertoire of ways to approach problems</a:t>
            </a:r>
          </a:p>
          <a:p>
            <a:r>
              <a:rPr lang="en-US" dirty="0">
                <a:latin typeface="Verdana"/>
                <a:cs typeface="Verdana"/>
              </a:rPr>
              <a:t>Develops their flexibility</a:t>
            </a:r>
          </a:p>
          <a:p>
            <a:endParaRPr lang="en-US" dirty="0">
              <a:latin typeface="Verdana"/>
              <a:cs typeface="Verdana"/>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18</a:t>
            </a:fld>
            <a:endParaRPr lang="en-US" dirty="0"/>
          </a:p>
        </p:txBody>
      </p:sp>
    </p:spTree>
    <p:extLst>
      <p:ext uri="{BB962C8B-B14F-4D97-AF65-F5344CB8AC3E}">
        <p14:creationId xmlns:p14="http://schemas.microsoft.com/office/powerpoint/2010/main" val="22552646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Verdana"/>
                <a:cs typeface="Verdana"/>
              </a:rPr>
              <a:t>Need a task that is worth talking about!</a:t>
            </a:r>
          </a:p>
          <a:p>
            <a:endParaRPr lang="en-US" dirty="0" smtClean="0">
              <a:latin typeface="Verdana"/>
              <a:cs typeface="Verdana"/>
            </a:endParaRPr>
          </a:p>
          <a:p>
            <a:endParaRPr lang="en-US" dirty="0">
              <a:latin typeface="Verdana"/>
              <a:cs typeface="Verdana"/>
            </a:endParaRPr>
          </a:p>
          <a:p>
            <a:r>
              <a:rPr lang="en-US" dirty="0" smtClean="0">
                <a:latin typeface="Verdana"/>
                <a:cs typeface="Verdana"/>
              </a:rPr>
              <a:t>Explain </a:t>
            </a:r>
            <a:r>
              <a:rPr lang="en-US" dirty="0">
                <a:latin typeface="Verdana"/>
                <a:cs typeface="Verdana"/>
              </a:rPr>
              <a:t>that cognitively challenging </a:t>
            </a:r>
            <a:r>
              <a:rPr lang="en-US" dirty="0" smtClean="0">
                <a:latin typeface="Verdana"/>
                <a:cs typeface="Verdana"/>
              </a:rPr>
              <a:t>tasks -- referred to in the quote --  </a:t>
            </a:r>
            <a:r>
              <a:rPr lang="en-US" dirty="0">
                <a:latin typeface="Verdana"/>
                <a:cs typeface="Verdana"/>
              </a:rPr>
              <a:t>are ones that promote thinking, reasoning and problem solving.</a:t>
            </a:r>
          </a:p>
          <a:p>
            <a:endParaRPr lang="en-US" dirty="0" smtClean="0"/>
          </a:p>
          <a:p>
            <a:endParaRPr lang="en-US" dirty="0">
              <a:latin typeface="Verdana"/>
              <a:cs typeface="Verdana"/>
            </a:endParaRP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19</a:t>
            </a:fld>
            <a:endParaRPr lang="en-US" dirty="0"/>
          </a:p>
        </p:txBody>
      </p:sp>
    </p:spTree>
    <p:extLst>
      <p:ext uri="{BB962C8B-B14F-4D97-AF65-F5344CB8AC3E}">
        <p14:creationId xmlns:p14="http://schemas.microsoft.com/office/powerpoint/2010/main" val="3404173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2</a:t>
            </a:fld>
            <a:endParaRPr lang="en-US" dirty="0"/>
          </a:p>
        </p:txBody>
      </p:sp>
    </p:spTree>
    <p:extLst>
      <p:ext uri="{BB962C8B-B14F-4D97-AF65-F5344CB8AC3E}">
        <p14:creationId xmlns:p14="http://schemas.microsoft.com/office/powerpoint/2010/main" val="15428880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400" dirty="0">
                <a:latin typeface="Verdana"/>
                <a:cs typeface="Verdana"/>
              </a:rPr>
              <a:t>IF you have time you could give participants time to turn about talk about these questions and report out if possible.</a:t>
            </a:r>
          </a:p>
          <a:p>
            <a:endParaRPr lang="en-US" sz="1400" dirty="0" smtClean="0">
              <a:latin typeface="Verdana"/>
              <a:cs typeface="Verdana"/>
            </a:endParaRPr>
          </a:p>
          <a:p>
            <a:endParaRPr lang="en-US" sz="1400" dirty="0">
              <a:latin typeface="Verdana"/>
              <a:cs typeface="Verdana"/>
            </a:endParaRPr>
          </a:p>
          <a:p>
            <a:r>
              <a:rPr lang="en-US" sz="1400" dirty="0" smtClean="0">
                <a:latin typeface="Verdana"/>
                <a:cs typeface="Verdana"/>
              </a:rPr>
              <a:t>Mr</a:t>
            </a:r>
            <a:r>
              <a:rPr lang="en-US" sz="1400" dirty="0">
                <a:latin typeface="Verdana"/>
                <a:cs typeface="Verdana"/>
              </a:rPr>
              <a:t>. Donnelly engaged many students during the discussion and the students were pressed to make sense of and debated the ideas put forth by their peers.  </a:t>
            </a:r>
          </a:p>
          <a:p>
            <a:pPr lvl="0"/>
            <a:r>
              <a:rPr lang="en-US" sz="1400" dirty="0">
                <a:latin typeface="Verdana"/>
                <a:cs typeface="Verdana"/>
              </a:rPr>
              <a:t>The teacher made salient difference between students’ solution paths and asked students to talk about the differences (lines </a:t>
            </a:r>
            <a:r>
              <a:rPr lang="en-US" sz="1400" dirty="0" smtClean="0">
                <a:latin typeface="Verdana"/>
                <a:cs typeface="Verdana"/>
              </a:rPr>
              <a:t>49 </a:t>
            </a:r>
            <a:r>
              <a:rPr lang="en-US" sz="1400" dirty="0">
                <a:latin typeface="Verdana"/>
                <a:cs typeface="Verdana"/>
              </a:rPr>
              <a:t>- </a:t>
            </a:r>
            <a:r>
              <a:rPr lang="en-US" sz="1400" dirty="0" smtClean="0">
                <a:latin typeface="Verdana"/>
                <a:cs typeface="Verdana"/>
              </a:rPr>
              <a:t>50)</a:t>
            </a:r>
            <a:r>
              <a:rPr lang="en-US" sz="1400" dirty="0">
                <a:latin typeface="Verdana"/>
                <a:cs typeface="Verdana"/>
              </a:rPr>
              <a:t>.</a:t>
            </a:r>
          </a:p>
          <a:p>
            <a:pPr lvl="0"/>
            <a:r>
              <a:rPr lang="en-US" sz="1400" dirty="0">
                <a:latin typeface="Verdana"/>
                <a:cs typeface="Verdana"/>
              </a:rPr>
              <a:t>The teacher asked students to agree or disagree with each other’s reasoning. (line </a:t>
            </a:r>
            <a:r>
              <a:rPr lang="en-US" sz="1400" dirty="0" smtClean="0">
                <a:latin typeface="Verdana"/>
                <a:cs typeface="Verdana"/>
              </a:rPr>
              <a:t>55)</a:t>
            </a:r>
            <a:r>
              <a:rPr lang="en-US" sz="1400" dirty="0">
                <a:latin typeface="Verdana"/>
                <a:cs typeface="Verdana"/>
              </a:rPr>
              <a:t>.</a:t>
            </a:r>
          </a:p>
          <a:p>
            <a:pPr lvl="0"/>
            <a:r>
              <a:rPr lang="en-US" sz="1400" dirty="0">
                <a:latin typeface="Verdana"/>
                <a:cs typeface="Verdana"/>
              </a:rPr>
              <a:t>The teacher helped students make connections between different strategies and to the key mathematical ideas in the lesson (lines </a:t>
            </a:r>
            <a:r>
              <a:rPr lang="en-US" sz="1400" dirty="0" smtClean="0">
                <a:latin typeface="Verdana"/>
                <a:cs typeface="Verdana"/>
              </a:rPr>
              <a:t>29-33)</a:t>
            </a:r>
            <a:r>
              <a:rPr lang="en-US" sz="1400" dirty="0">
                <a:latin typeface="Verdana"/>
                <a:cs typeface="Verdana"/>
              </a:rPr>
              <a:t>.</a:t>
            </a:r>
          </a:p>
          <a:p>
            <a:pPr lvl="0"/>
            <a:r>
              <a:rPr lang="en-US" sz="1400" dirty="0">
                <a:latin typeface="Verdana"/>
                <a:cs typeface="Verdana"/>
              </a:rPr>
              <a:t>The teacher encouraged students to ask questions of each other (line </a:t>
            </a:r>
            <a:r>
              <a:rPr lang="en-US" sz="1400" dirty="0" smtClean="0">
                <a:latin typeface="Verdana"/>
                <a:cs typeface="Verdana"/>
              </a:rPr>
              <a:t>42)</a:t>
            </a:r>
            <a:r>
              <a:rPr lang="en-US" sz="1400" dirty="0">
                <a:latin typeface="Verdana"/>
                <a:cs typeface="Verdana"/>
              </a:rPr>
              <a:t>. </a:t>
            </a:r>
          </a:p>
          <a:p>
            <a:pPr lvl="0"/>
            <a:r>
              <a:rPr lang="en-US" sz="1400" dirty="0">
                <a:latin typeface="Verdana"/>
                <a:cs typeface="Verdana"/>
              </a:rPr>
              <a:t>The teacher poses a challenging question and then gives students time to talk to their partners before engaging the whole group in a discussion (lines </a:t>
            </a:r>
            <a:r>
              <a:rPr lang="en-US" sz="1400" dirty="0" smtClean="0">
                <a:latin typeface="Verdana"/>
                <a:cs typeface="Verdana"/>
              </a:rPr>
              <a:t>61-62; 70-71)</a:t>
            </a:r>
            <a:r>
              <a:rPr lang="en-US" sz="1400" dirty="0">
                <a:latin typeface="Verdana"/>
                <a:cs typeface="Verdana"/>
              </a:rPr>
              <a:t>.</a:t>
            </a:r>
          </a:p>
          <a:p>
            <a:endParaRPr lang="en-US" dirty="0">
              <a:latin typeface="Verdana"/>
              <a:cs typeface="Verdana"/>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20</a:t>
            </a:fld>
            <a:endParaRPr lang="en-US" dirty="0"/>
          </a:p>
        </p:txBody>
      </p:sp>
    </p:spTree>
    <p:extLst>
      <p:ext uri="{BB962C8B-B14F-4D97-AF65-F5344CB8AC3E}">
        <p14:creationId xmlns:p14="http://schemas.microsoft.com/office/powerpoint/2010/main" val="27787080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400" dirty="0">
                <a:latin typeface="Verdana"/>
                <a:ea typeface="ＭＳ Ｐゴシック" charset="0"/>
                <a:cs typeface="Verdana"/>
              </a:rPr>
              <a:t>The </a:t>
            </a:r>
            <a:r>
              <a:rPr lang="en-US" sz="1400" dirty="0" smtClean="0">
                <a:latin typeface="Verdana"/>
                <a:ea typeface="ＭＳ Ｐゴシック" charset="0"/>
                <a:cs typeface="Verdana"/>
              </a:rPr>
              <a:t>5 practices are </a:t>
            </a:r>
            <a:r>
              <a:rPr lang="en-US" sz="1400" dirty="0">
                <a:latin typeface="Verdana"/>
                <a:ea typeface="ＭＳ Ｐゴシック" charset="0"/>
                <a:cs typeface="Verdana"/>
              </a:rPr>
              <a:t>meant to make student-centered instruction more manageable by moderating the degree of improvisation required by the teacher during a discussion. </a:t>
            </a:r>
            <a:endParaRPr lang="en-US" sz="1400" dirty="0" smtClean="0">
              <a:latin typeface="Verdana"/>
              <a:ea typeface="ＭＳ Ｐゴシック" charset="0"/>
              <a:cs typeface="Verdana"/>
            </a:endParaRPr>
          </a:p>
          <a:p>
            <a:endParaRPr lang="en-US" sz="1400" dirty="0">
              <a:latin typeface="Verdana"/>
              <a:ea typeface="ＭＳ Ｐゴシック" charset="0"/>
              <a:cs typeface="Verdana"/>
            </a:endParaRPr>
          </a:p>
          <a:p>
            <a:r>
              <a:rPr lang="en-US" sz="1400" dirty="0" smtClean="0">
                <a:latin typeface="Verdana"/>
                <a:ea typeface="ＭＳ Ｐゴシック" charset="0"/>
                <a:cs typeface="Verdana"/>
              </a:rPr>
              <a:t>Rather </a:t>
            </a:r>
            <a:r>
              <a:rPr lang="en-US" sz="1400" dirty="0">
                <a:latin typeface="Verdana"/>
                <a:ea typeface="ＭＳ Ｐゴシック" charset="0"/>
                <a:cs typeface="Verdana"/>
              </a:rPr>
              <a:t>than focusing on in-the-moment responses to students contributions, </a:t>
            </a:r>
            <a:r>
              <a:rPr lang="en-US" sz="1400" dirty="0">
                <a:solidFill>
                  <a:srgbClr val="FF0000"/>
                </a:solidFill>
                <a:latin typeface="Verdana"/>
                <a:ea typeface="ＭＳ Ｐゴシック" charset="0"/>
                <a:cs typeface="Verdana"/>
              </a:rPr>
              <a:t>the practices instead emphasize the importance of planning</a:t>
            </a:r>
            <a:r>
              <a:rPr lang="en-US" sz="1400" dirty="0">
                <a:latin typeface="Verdana"/>
                <a:ea typeface="ＭＳ Ｐゴシック" charset="0"/>
                <a:cs typeface="Verdana"/>
              </a:rPr>
              <a:t>.  Through planning, teachers can anticipate likely student contributions, prepare responses they might make to them, and make decisions about how to structure students</a:t>
            </a:r>
            <a:r>
              <a:rPr lang="ja-JP" altLang="en-US" sz="1400" dirty="0">
                <a:latin typeface="Verdana"/>
                <a:ea typeface="ＭＳ Ｐゴシック" charset="0"/>
                <a:cs typeface="Verdana"/>
              </a:rPr>
              <a:t>’</a:t>
            </a:r>
            <a:r>
              <a:rPr lang="en-US" altLang="ja-JP" sz="1400" dirty="0">
                <a:latin typeface="Verdana"/>
                <a:ea typeface="ＭＳ Ｐゴシック" charset="0"/>
                <a:cs typeface="Verdana"/>
              </a:rPr>
              <a:t> presentations to further their mathematical agenda for the lesson</a:t>
            </a:r>
            <a:r>
              <a:rPr lang="en-US" altLang="ja-JP" sz="1400" dirty="0" smtClean="0">
                <a:latin typeface="Verdana"/>
                <a:ea typeface="ＭＳ Ｐゴシック" charset="0"/>
                <a:cs typeface="Verdana"/>
              </a:rPr>
              <a:t>.</a:t>
            </a:r>
          </a:p>
          <a:p>
            <a:endParaRPr lang="en-US" altLang="ja-JP" sz="1400" dirty="0">
              <a:latin typeface="Verdana"/>
              <a:ea typeface="ＭＳ Ｐゴシック" charset="0"/>
              <a:cs typeface="Verdana"/>
            </a:endParaRPr>
          </a:p>
          <a:p>
            <a:r>
              <a:rPr lang="en-US" sz="1400" dirty="0">
                <a:latin typeface="Verdana"/>
                <a:ea typeface="ＭＳ Ｐゴシック" charset="0"/>
                <a:cs typeface="Verdana"/>
              </a:rPr>
              <a:t>We can see evidence of the </a:t>
            </a:r>
            <a:r>
              <a:rPr lang="en-US" sz="1400" dirty="0" smtClean="0">
                <a:latin typeface="Verdana"/>
                <a:ea typeface="ＭＳ Ｐゴシック" charset="0"/>
                <a:cs typeface="Verdana"/>
              </a:rPr>
              <a:t>teacher </a:t>
            </a:r>
            <a:r>
              <a:rPr lang="en-US" sz="1400" dirty="0">
                <a:latin typeface="Verdana"/>
                <a:ea typeface="ＭＳ Ｐゴシック" charset="0"/>
                <a:cs typeface="Verdana"/>
              </a:rPr>
              <a:t>engaging in practices 2-5 and although there is no direct evidence that </a:t>
            </a:r>
            <a:r>
              <a:rPr lang="en-US" sz="1400" dirty="0" smtClean="0">
                <a:latin typeface="Verdana"/>
                <a:ea typeface="ＭＳ Ｐゴシック" charset="0"/>
                <a:cs typeface="Verdana"/>
              </a:rPr>
              <a:t>he </a:t>
            </a:r>
            <a:r>
              <a:rPr lang="en-US" sz="1400" dirty="0">
                <a:latin typeface="Verdana"/>
                <a:ea typeface="ＭＳ Ｐゴシック" charset="0"/>
                <a:cs typeface="Verdana"/>
              </a:rPr>
              <a:t>engaged in ANTICIPATING </a:t>
            </a:r>
            <a:r>
              <a:rPr lang="en-US" sz="1400" dirty="0" smtClean="0">
                <a:latin typeface="Verdana"/>
                <a:ea typeface="ＭＳ Ｐゴシック" charset="0"/>
                <a:cs typeface="Verdana"/>
              </a:rPr>
              <a:t>it is unlikely that she </a:t>
            </a:r>
            <a:r>
              <a:rPr lang="en-US" sz="1400" dirty="0">
                <a:latin typeface="Verdana"/>
                <a:ea typeface="ＭＳ Ｐゴシック" charset="0"/>
                <a:cs typeface="Verdana"/>
              </a:rPr>
              <a:t>could </a:t>
            </a:r>
            <a:r>
              <a:rPr lang="en-US" sz="1400" dirty="0" smtClean="0">
                <a:latin typeface="Verdana"/>
                <a:ea typeface="ＭＳ Ｐゴシック" charset="0"/>
                <a:cs typeface="Verdana"/>
              </a:rPr>
              <a:t>have engaged in any </a:t>
            </a:r>
            <a:r>
              <a:rPr lang="en-US" sz="1400" dirty="0">
                <a:latin typeface="Verdana"/>
                <a:ea typeface="ＭＳ Ｐゴシック" charset="0"/>
                <a:cs typeface="Verdana"/>
              </a:rPr>
              <a:t>of the other practices had </a:t>
            </a:r>
            <a:r>
              <a:rPr lang="en-US" sz="1400" dirty="0" smtClean="0">
                <a:latin typeface="Verdana"/>
                <a:ea typeface="ＭＳ Ｐゴシック" charset="0"/>
                <a:cs typeface="Verdana"/>
              </a:rPr>
              <a:t>he </a:t>
            </a:r>
            <a:r>
              <a:rPr lang="en-US" sz="1400" dirty="0">
                <a:latin typeface="Verdana"/>
                <a:ea typeface="ＭＳ Ｐゴシック" charset="0"/>
                <a:cs typeface="Verdana"/>
              </a:rPr>
              <a:t>not </a:t>
            </a:r>
            <a:r>
              <a:rPr lang="en-US" sz="1400" dirty="0" smtClean="0">
                <a:latin typeface="Verdana"/>
                <a:ea typeface="ＭＳ Ｐゴシック" charset="0"/>
                <a:cs typeface="Verdana"/>
              </a:rPr>
              <a:t>anticipated first</a:t>
            </a:r>
            <a:r>
              <a:rPr lang="en-US" sz="1400" dirty="0">
                <a:latin typeface="Verdana"/>
                <a:ea typeface="ＭＳ Ｐゴシック" charset="0"/>
                <a:cs typeface="Verdana"/>
              </a:rPr>
              <a:t>.</a:t>
            </a:r>
          </a:p>
          <a:p>
            <a:endParaRPr lang="en-US" altLang="ja-JP" sz="1400" dirty="0">
              <a:latin typeface="Verdana"/>
              <a:ea typeface="ＭＳ Ｐゴシック" charset="0"/>
              <a:cs typeface="Verdana"/>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21</a:t>
            </a:fld>
            <a:endParaRPr lang="en-US" dirty="0"/>
          </a:p>
        </p:txBody>
      </p:sp>
    </p:spTree>
    <p:extLst>
      <p:ext uri="{BB962C8B-B14F-4D97-AF65-F5344CB8AC3E}">
        <p14:creationId xmlns:p14="http://schemas.microsoft.com/office/powerpoint/2010/main" val="36872452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Verdana"/>
                <a:cs typeface="Verdana"/>
              </a:rPr>
              <a:t>Teachers need to know what students think so they can guide thinking in a productive direction.</a:t>
            </a:r>
          </a:p>
          <a:p>
            <a:endParaRPr lang="en-US" dirty="0">
              <a:latin typeface="Verdana"/>
              <a:cs typeface="Verdana"/>
            </a:endParaRPr>
          </a:p>
          <a:p>
            <a:r>
              <a:rPr lang="en-US" dirty="0">
                <a:latin typeface="Verdana"/>
                <a:cs typeface="Verdana"/>
              </a:rPr>
              <a:t>Questions are one of the only tools we have that gets us inside students heads!</a:t>
            </a: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22</a:t>
            </a:fld>
            <a:endParaRPr lang="en-US" dirty="0"/>
          </a:p>
        </p:txBody>
      </p:sp>
    </p:spTree>
    <p:extLst>
      <p:ext uri="{BB962C8B-B14F-4D97-AF65-F5344CB8AC3E}">
        <p14:creationId xmlns:p14="http://schemas.microsoft.com/office/powerpoint/2010/main" val="3267906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Verdana"/>
                <a:cs typeface="Verdana"/>
              </a:rPr>
              <a:t>IF you have time you could give participants time to turn about talk about these questions and report out if possible.</a:t>
            </a:r>
          </a:p>
          <a:p>
            <a:endParaRPr lang="en-US" dirty="0" smtClean="0">
              <a:latin typeface="Verdana"/>
              <a:cs typeface="Verdana"/>
            </a:endParaRPr>
          </a:p>
          <a:p>
            <a:endParaRPr lang="en-US" dirty="0">
              <a:latin typeface="Verdana"/>
              <a:cs typeface="Verdana"/>
            </a:endParaRPr>
          </a:p>
          <a:p>
            <a:r>
              <a:rPr lang="en-US" dirty="0">
                <a:latin typeface="Verdana"/>
                <a:cs typeface="Verdana"/>
              </a:rPr>
              <a:t>The questions the teacher asked were very open – they required students to think and explain.  Specifically, the questions the teacher asked:</a:t>
            </a:r>
          </a:p>
          <a:p>
            <a:pPr lvl="1"/>
            <a:r>
              <a:rPr lang="en-US" dirty="0">
                <a:latin typeface="Verdana"/>
                <a:cs typeface="Verdana"/>
              </a:rPr>
              <a:t>Made students thinking visible (lines </a:t>
            </a:r>
            <a:r>
              <a:rPr lang="en-US" dirty="0" smtClean="0">
                <a:latin typeface="Verdana"/>
                <a:cs typeface="Verdana"/>
              </a:rPr>
              <a:t>41; 63-65)</a:t>
            </a:r>
            <a:endParaRPr lang="en-US" dirty="0">
              <a:latin typeface="Verdana"/>
              <a:cs typeface="Verdana"/>
            </a:endParaRPr>
          </a:p>
          <a:p>
            <a:pPr lvl="1"/>
            <a:r>
              <a:rPr lang="en-US" dirty="0">
                <a:latin typeface="Verdana"/>
                <a:cs typeface="Verdana"/>
              </a:rPr>
              <a:t>Engaged students in exploring mathematics (lines </a:t>
            </a:r>
            <a:r>
              <a:rPr lang="en-US" dirty="0" smtClean="0">
                <a:latin typeface="Verdana"/>
                <a:cs typeface="Verdana"/>
              </a:rPr>
              <a:t>63; 71-72)</a:t>
            </a:r>
            <a:endParaRPr lang="en-US" dirty="0">
              <a:latin typeface="Verdana"/>
              <a:cs typeface="Verdana"/>
            </a:endParaRPr>
          </a:p>
          <a:p>
            <a:pPr lvl="1"/>
            <a:r>
              <a:rPr lang="en-US" dirty="0">
                <a:latin typeface="Verdana"/>
                <a:cs typeface="Verdana"/>
              </a:rPr>
              <a:t>Invited others to participate (lines </a:t>
            </a:r>
            <a:r>
              <a:rPr lang="en-US" dirty="0" smtClean="0">
                <a:latin typeface="Verdana"/>
                <a:cs typeface="Verdana"/>
              </a:rPr>
              <a:t>42; 55)</a:t>
            </a:r>
            <a:endParaRPr lang="en-US" dirty="0">
              <a:latin typeface="Verdana"/>
              <a:cs typeface="Verdana"/>
            </a:endParaRPr>
          </a:p>
          <a:p>
            <a:pPr lvl="1"/>
            <a:r>
              <a:rPr lang="en-US" dirty="0">
                <a:latin typeface="Verdana"/>
                <a:cs typeface="Verdana"/>
              </a:rPr>
              <a:t>Helped students make connections (lines </a:t>
            </a:r>
            <a:r>
              <a:rPr lang="en-US" dirty="0" smtClean="0">
                <a:latin typeface="Verdana"/>
                <a:cs typeface="Verdana"/>
              </a:rPr>
              <a:t>61-62) </a:t>
            </a:r>
            <a:r>
              <a:rPr lang="en-US" dirty="0">
                <a:latin typeface="Verdana"/>
                <a:cs typeface="Verdana"/>
              </a:rPr>
              <a:t>and compare approaches (lines </a:t>
            </a:r>
            <a:r>
              <a:rPr lang="en-US" dirty="0" smtClean="0">
                <a:latin typeface="Verdana"/>
                <a:cs typeface="Verdana"/>
              </a:rPr>
              <a:t>49-50)</a:t>
            </a:r>
            <a:endParaRPr lang="en-US" dirty="0">
              <a:latin typeface="Verdana"/>
              <a:cs typeface="Verdana"/>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23</a:t>
            </a:fld>
            <a:endParaRPr lang="en-US" dirty="0"/>
          </a:p>
        </p:txBody>
      </p:sp>
    </p:spTree>
    <p:extLst>
      <p:ext uri="{BB962C8B-B14F-4D97-AF65-F5344CB8AC3E}">
        <p14:creationId xmlns:p14="http://schemas.microsoft.com/office/powerpoint/2010/main" val="16556423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Verdana"/>
                <a:cs typeface="Verdana"/>
              </a:rPr>
              <a:t>Fluency is not intended as the main or sole target of instruction.  Problem Solving and Reasoning that are the focus of the second teaching practice need to co-exit with procedural fluency.  This occurs when students first have the opportunity to develop conceptual understanding.</a:t>
            </a:r>
          </a:p>
          <a:p>
            <a:endParaRPr lang="en-US" dirty="0">
              <a:latin typeface="Verdana"/>
              <a:cs typeface="Verdana"/>
            </a:endParaRPr>
          </a:p>
          <a:p>
            <a:endParaRPr lang="en-US" dirty="0">
              <a:latin typeface="Verdana"/>
              <a:cs typeface="Verdana"/>
            </a:endParaRPr>
          </a:p>
          <a:p>
            <a:r>
              <a:rPr lang="en-US" dirty="0">
                <a:latin typeface="Verdana"/>
                <a:cs typeface="Verdana"/>
              </a:rPr>
              <a:t>NO more mindless use of procedures. </a:t>
            </a: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24</a:t>
            </a:fld>
            <a:endParaRPr lang="en-US" dirty="0"/>
          </a:p>
        </p:txBody>
      </p:sp>
    </p:spTree>
    <p:extLst>
      <p:ext uri="{BB962C8B-B14F-4D97-AF65-F5344CB8AC3E}">
        <p14:creationId xmlns:p14="http://schemas.microsoft.com/office/powerpoint/2010/main" val="17415998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dirty="0">
                <a:latin typeface="Verdana"/>
                <a:cs typeface="Verdana"/>
              </a:rPr>
              <a:t>IF you have time you could give participants time to turn about talk about these questions and report out if possible.</a:t>
            </a:r>
          </a:p>
          <a:p>
            <a:endParaRPr lang="en-US" dirty="0" smtClean="0">
              <a:latin typeface="Verdana"/>
              <a:cs typeface="Verdana"/>
            </a:endParaRPr>
          </a:p>
          <a:p>
            <a:r>
              <a:rPr lang="en-US" dirty="0" smtClean="0">
                <a:latin typeface="Verdana"/>
                <a:cs typeface="Verdana"/>
              </a:rPr>
              <a:t>If </a:t>
            </a:r>
            <a:r>
              <a:rPr lang="en-US" dirty="0">
                <a:latin typeface="Verdana"/>
                <a:cs typeface="Verdana"/>
              </a:rPr>
              <a:t>students are given naked number problems AFTER they have developed rich strategies for solving missing value problems, we might expect that they will reason through such problems in a way similar to how they thought about the candy jar and related </a:t>
            </a:r>
            <a:r>
              <a:rPr lang="en-US" dirty="0" smtClean="0">
                <a:latin typeface="Verdana"/>
                <a:cs typeface="Verdana"/>
              </a:rPr>
              <a:t>problems using </a:t>
            </a:r>
            <a:r>
              <a:rPr lang="en-US" dirty="0">
                <a:latin typeface="Verdana"/>
                <a:cs typeface="Verdana"/>
              </a:rPr>
              <a:t>scaling up, scale factor, and unit rate in ways that made sense to them (see slides </a:t>
            </a:r>
            <a:r>
              <a:rPr lang="en-US" dirty="0" smtClean="0">
                <a:latin typeface="Verdana"/>
                <a:cs typeface="Verdana"/>
              </a:rPr>
              <a:t>26-27)</a:t>
            </a:r>
            <a:r>
              <a:rPr lang="en-US" dirty="0">
                <a:latin typeface="Verdana"/>
                <a:cs typeface="Verdana"/>
              </a:rPr>
              <a:t>.</a:t>
            </a:r>
          </a:p>
          <a:p>
            <a:endParaRPr lang="en-US" dirty="0">
              <a:latin typeface="Verdana"/>
              <a:cs typeface="Verdana"/>
            </a:endParaRPr>
          </a:p>
          <a:p>
            <a:endParaRPr lang="en-US" dirty="0" smtClean="0">
              <a:latin typeface="Verdana"/>
              <a:cs typeface="Verdana"/>
            </a:endParaRPr>
          </a:p>
          <a:p>
            <a:r>
              <a:rPr lang="en-US" dirty="0" smtClean="0">
                <a:latin typeface="Verdana"/>
                <a:cs typeface="Verdana"/>
              </a:rPr>
              <a:t>Additional Exploration:   In the folder labeled “additional explorations” there is an article </a:t>
            </a:r>
            <a:r>
              <a:rPr lang="en-US" dirty="0" smtClean="0">
                <a:solidFill>
                  <a:srgbClr val="FF6600"/>
                </a:solidFill>
                <a:latin typeface="Verdana"/>
                <a:cs typeface="Verdana"/>
              </a:rPr>
              <a:t>Article-</a:t>
            </a:r>
            <a:r>
              <a:rPr lang="en-US" dirty="0" err="1" smtClean="0">
                <a:solidFill>
                  <a:srgbClr val="FF6600"/>
                </a:solidFill>
                <a:latin typeface="Verdana"/>
                <a:cs typeface="Verdana"/>
              </a:rPr>
              <a:t>FlucneyandUnderstanding</a:t>
            </a:r>
            <a:r>
              <a:rPr lang="en-US" dirty="0" smtClean="0">
                <a:latin typeface="Verdana"/>
                <a:cs typeface="Verdana"/>
              </a:rPr>
              <a:t>.  This article provide more detail on how to build the understanding of a procedure (cross multiplication) by building on students intuitive strategies.  The task that is used in the article is the candy jar task.  You may want to have teachers read and discuss  the article in order to explore the relationship between conceptual understanding and procedural fluency more deeply.</a:t>
            </a:r>
            <a:endParaRPr lang="en-US" dirty="0">
              <a:latin typeface="Verdana"/>
              <a:cs typeface="Verdana"/>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25</a:t>
            </a:fld>
            <a:endParaRPr lang="en-US" dirty="0"/>
          </a:p>
        </p:txBody>
      </p:sp>
    </p:spTree>
    <p:extLst>
      <p:ext uri="{BB962C8B-B14F-4D97-AF65-F5344CB8AC3E}">
        <p14:creationId xmlns:p14="http://schemas.microsoft.com/office/powerpoint/2010/main" val="12801534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Verdana"/>
                <a:cs typeface="Verdana"/>
              </a:rPr>
              <a:t>Take a minute and look at the work a group of students produced.  They had not been taught cross multiplication but HAD done problems that allowed them to develop a range of strategies.</a:t>
            </a: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26</a:t>
            </a:fld>
            <a:endParaRPr lang="en-US" dirty="0"/>
          </a:p>
        </p:txBody>
      </p:sp>
    </p:spTree>
    <p:extLst>
      <p:ext uri="{BB962C8B-B14F-4D97-AF65-F5344CB8AC3E}">
        <p14:creationId xmlns:p14="http://schemas.microsoft.com/office/powerpoint/2010/main" val="6885344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Verdana"/>
                <a:cs typeface="Verdana"/>
              </a:rPr>
              <a:t>So the strategies that they learned were flexible and generalizable and they were able to apply them in ways that made sense.</a:t>
            </a: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27</a:t>
            </a:fld>
            <a:endParaRPr lang="en-US" dirty="0"/>
          </a:p>
        </p:txBody>
      </p:sp>
    </p:spTree>
    <p:extLst>
      <p:ext uri="{BB962C8B-B14F-4D97-AF65-F5344CB8AC3E}">
        <p14:creationId xmlns:p14="http://schemas.microsoft.com/office/powerpoint/2010/main" val="508027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Verdana"/>
                <a:cs typeface="Verdana"/>
              </a:rPr>
              <a:t>We are not talking about giving students impossible problems to. </a:t>
            </a:r>
          </a:p>
          <a:p>
            <a:endParaRPr lang="en-US" dirty="0">
              <a:latin typeface="Verdana"/>
              <a:cs typeface="Verdana"/>
            </a:endParaRPr>
          </a:p>
          <a:p>
            <a:r>
              <a:rPr lang="en-US" dirty="0">
                <a:latin typeface="Verdana"/>
                <a:cs typeface="Verdana"/>
              </a:rPr>
              <a:t>Students need to be able to figure things out for themselves…it is through this process of figuring things own that they will develop authority and ownership of their own learning.</a:t>
            </a: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28</a:t>
            </a:fld>
            <a:endParaRPr lang="en-US" dirty="0"/>
          </a:p>
        </p:txBody>
      </p:sp>
    </p:spTree>
    <p:extLst>
      <p:ext uri="{BB962C8B-B14F-4D97-AF65-F5344CB8AC3E}">
        <p14:creationId xmlns:p14="http://schemas.microsoft.com/office/powerpoint/2010/main" val="1575185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400" dirty="0">
                <a:latin typeface="Verdana"/>
                <a:cs typeface="Verdana"/>
              </a:rPr>
              <a:t>IF you have time you could give participants time to turn about talk about these questions and report out if possible.</a:t>
            </a:r>
          </a:p>
          <a:p>
            <a:endParaRPr lang="en-US" sz="1400" dirty="0" smtClean="0">
              <a:latin typeface="Verdana"/>
              <a:cs typeface="Verdana"/>
            </a:endParaRPr>
          </a:p>
          <a:p>
            <a:r>
              <a:rPr lang="en-US" sz="1400" dirty="0" smtClean="0">
                <a:latin typeface="Verdana"/>
                <a:cs typeface="Verdana"/>
              </a:rPr>
              <a:t>Mr</a:t>
            </a:r>
            <a:r>
              <a:rPr lang="en-US" sz="1400" dirty="0">
                <a:latin typeface="Verdana"/>
                <a:cs typeface="Verdana"/>
              </a:rPr>
              <a:t>. Donnelly supported students’ ability to work through the problem without taking over the thinking for them and thereby lowering the demand of the task.  In this way he set the message to students that they were capable of figuring it out for themselves.  In the end students would have ownership of the work.</a:t>
            </a:r>
          </a:p>
          <a:p>
            <a:pPr lvl="1"/>
            <a:r>
              <a:rPr lang="en-US" sz="1400" dirty="0">
                <a:latin typeface="Verdana"/>
                <a:cs typeface="Verdana"/>
              </a:rPr>
              <a:t>The teacher provided students with time to work on the task with other students in small groups (lines </a:t>
            </a:r>
            <a:r>
              <a:rPr lang="en-US" sz="1400" dirty="0" smtClean="0">
                <a:latin typeface="Verdana"/>
                <a:cs typeface="Verdana"/>
              </a:rPr>
              <a:t>10-12).</a:t>
            </a:r>
            <a:endParaRPr lang="en-US" sz="1400" dirty="0">
              <a:latin typeface="Verdana"/>
              <a:cs typeface="Verdana"/>
            </a:endParaRPr>
          </a:p>
          <a:p>
            <a:pPr lvl="1"/>
            <a:r>
              <a:rPr lang="en-US" sz="1400" dirty="0">
                <a:latin typeface="Verdana"/>
                <a:cs typeface="Verdana"/>
              </a:rPr>
              <a:t>When students struggled, Mr. Donnelly encouraged students to look at the work they had done the previous day (lines </a:t>
            </a:r>
            <a:r>
              <a:rPr lang="en-US" sz="1400" dirty="0" smtClean="0">
                <a:latin typeface="Verdana"/>
                <a:cs typeface="Verdana"/>
              </a:rPr>
              <a:t>13-16)</a:t>
            </a:r>
            <a:r>
              <a:rPr lang="en-US" sz="1400" dirty="0">
                <a:latin typeface="Verdana"/>
                <a:cs typeface="Verdana"/>
              </a:rPr>
              <a:t>. </a:t>
            </a:r>
          </a:p>
          <a:p>
            <a:pPr lvl="1"/>
            <a:r>
              <a:rPr lang="en-US" sz="1400" dirty="0">
                <a:latin typeface="Verdana"/>
                <a:cs typeface="Verdana"/>
              </a:rPr>
              <a:t>The teacher asked questions as needed to help students make progress on the task (lines </a:t>
            </a:r>
            <a:r>
              <a:rPr lang="en-US" sz="1400" dirty="0" smtClean="0">
                <a:latin typeface="Verdana"/>
                <a:cs typeface="Verdana"/>
              </a:rPr>
              <a:t>10-</a:t>
            </a:r>
            <a:r>
              <a:rPr lang="en-US" sz="1400" dirty="0">
                <a:latin typeface="Verdana"/>
                <a:cs typeface="Verdana"/>
              </a:rPr>
              <a:t>15)</a:t>
            </a:r>
            <a:r>
              <a:rPr lang="en-US" sz="1400" dirty="0" smtClean="0">
                <a:latin typeface="Verdana"/>
                <a:cs typeface="Verdana"/>
              </a:rPr>
              <a:t>.</a:t>
            </a:r>
          </a:p>
          <a:p>
            <a:pPr lvl="1"/>
            <a:r>
              <a:rPr lang="en-US" sz="1400" dirty="0" smtClean="0">
                <a:latin typeface="Verdana"/>
                <a:cs typeface="Verdana"/>
              </a:rPr>
              <a:t> </a:t>
            </a:r>
            <a:r>
              <a:rPr lang="en-US" sz="1400" dirty="0">
                <a:latin typeface="Verdana"/>
                <a:cs typeface="Verdana"/>
              </a:rPr>
              <a:t>The teacher acknowledges and names a correct strategy – the marking serves as praise and signals a point in the lesson when the student can move forward (line </a:t>
            </a:r>
            <a:r>
              <a:rPr lang="en-US" sz="1400" dirty="0" smtClean="0">
                <a:latin typeface="Verdana"/>
                <a:cs typeface="Verdana"/>
              </a:rPr>
              <a:t>57-58)</a:t>
            </a:r>
            <a:r>
              <a:rPr lang="en-US" sz="1400" dirty="0">
                <a:latin typeface="Verdana"/>
                <a:cs typeface="Verdana"/>
              </a:rPr>
              <a:t>.</a:t>
            </a:r>
          </a:p>
          <a:p>
            <a:pPr lvl="1"/>
            <a:r>
              <a:rPr lang="en-US" sz="1400" dirty="0">
                <a:latin typeface="Verdana"/>
                <a:cs typeface="Verdana"/>
              </a:rPr>
              <a:t>The teacher concluded the lesson by asking students to make sense of the incorrect additive solution, indicating that the teacher did not tell students that this was wrong but left them with the tasking of figuring out why it would not work (lines </a:t>
            </a:r>
            <a:r>
              <a:rPr lang="en-US" sz="1400" dirty="0" smtClean="0">
                <a:latin typeface="Verdana"/>
                <a:cs typeface="Verdana"/>
              </a:rPr>
              <a:t>74-79)</a:t>
            </a:r>
            <a:r>
              <a:rPr lang="en-US" sz="1400" dirty="0">
                <a:latin typeface="Verdana"/>
                <a:cs typeface="Verdana"/>
              </a:rPr>
              <a:t>.</a:t>
            </a:r>
          </a:p>
          <a:p>
            <a:pPr lvl="1"/>
            <a:endParaRPr lang="en-US" sz="1400" dirty="0">
              <a:latin typeface="Verdana"/>
              <a:cs typeface="Verdana"/>
            </a:endParaRPr>
          </a:p>
          <a:p>
            <a:endParaRPr lang="en-US" sz="1400" dirty="0">
              <a:latin typeface="Verdana"/>
              <a:cs typeface="Verdana"/>
            </a:endParaRPr>
          </a:p>
          <a:p>
            <a:r>
              <a:rPr lang="en-US" sz="1400" dirty="0">
                <a:latin typeface="Verdana"/>
                <a:cs typeface="Verdana"/>
              </a:rPr>
              <a:t>Hence he supported students ability to work through the problem without taking over the thinking for them and thereby lowering the demand of the task.  In this way he set the message to students that they were capable of figuring it out for themselves.  In the end they would have ownership of the work.</a:t>
            </a: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29</a:t>
            </a:fld>
            <a:endParaRPr lang="en-US" dirty="0"/>
          </a:p>
        </p:txBody>
      </p:sp>
    </p:spTree>
    <p:extLst>
      <p:ext uri="{BB962C8B-B14F-4D97-AF65-F5344CB8AC3E}">
        <p14:creationId xmlns:p14="http://schemas.microsoft.com/office/powerpoint/2010/main" val="2295906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600" dirty="0" smtClean="0"/>
              <a:t>Agenda</a:t>
            </a:r>
          </a:p>
          <a:p>
            <a:endParaRPr lang="en-US" sz="1600" dirty="0"/>
          </a:p>
          <a:p>
            <a:r>
              <a:rPr lang="en-US" sz="1600" dirty="0" smtClean="0"/>
              <a:t>Introduction to Principles to Action - 5 minutes</a:t>
            </a:r>
          </a:p>
          <a:p>
            <a:r>
              <a:rPr lang="en-US" sz="1600" dirty="0" smtClean="0"/>
              <a:t>Case of Mr. Donnelly - read individually and discuss briefly in small groups</a:t>
            </a:r>
            <a:r>
              <a:rPr lang="en-US" sz="1600" dirty="0"/>
              <a:t> </a:t>
            </a:r>
            <a:r>
              <a:rPr lang="en-US" sz="1600" dirty="0" smtClean="0"/>
              <a:t>- 15 minutes</a:t>
            </a:r>
          </a:p>
          <a:p>
            <a:r>
              <a:rPr lang="en-US" sz="1600" dirty="0" smtClean="0"/>
              <a:t>Present 8 teaching practices - 40 minutes</a:t>
            </a:r>
          </a:p>
          <a:p>
            <a:r>
              <a:rPr lang="en-US" sz="1600" dirty="0" smtClean="0"/>
              <a:t>Consider ways to get started - 5 minutes </a:t>
            </a:r>
          </a:p>
          <a:p>
            <a:endParaRPr lang="en-US" sz="1600" dirty="0"/>
          </a:p>
          <a:p>
            <a:r>
              <a:rPr lang="en-US" sz="1600" dirty="0" smtClean="0"/>
              <a:t>This introductory session can be done in 1 hour.  It can easily be extended to 1.5 or 2 hours by providing participants with time to report out what they noticed about the case and by giving participants time to turn and talk about each of the questions posed related to the 8 practices.</a:t>
            </a:r>
          </a:p>
        </p:txBody>
      </p:sp>
      <p:sp>
        <p:nvSpPr>
          <p:cNvPr id="4" name="Slide Number Placeholder 3"/>
          <p:cNvSpPr>
            <a:spLocks noGrp="1"/>
          </p:cNvSpPr>
          <p:nvPr>
            <p:ph type="sldNum" sz="quarter" idx="10"/>
          </p:nvPr>
        </p:nvSpPr>
        <p:spPr/>
        <p:txBody>
          <a:bodyPr/>
          <a:lstStyle/>
          <a:p>
            <a:fld id="{574782EB-4FAA-490E-8F2D-179336FF04BD}" type="slidenum">
              <a:rPr lang="en-US" smtClean="0"/>
              <a:pPr/>
              <a:t>3</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5630" y="4114800"/>
            <a:ext cx="6170613" cy="4114800"/>
          </a:xfrm>
        </p:spPr>
        <p:txBody>
          <a:bodyPr>
            <a:noAutofit/>
          </a:bodyPr>
          <a:lstStyle/>
          <a:p>
            <a:endParaRPr lang="en-US" dirty="0" smtClean="0">
              <a:latin typeface="Verdana"/>
              <a:cs typeface="Verdana"/>
            </a:endParaRPr>
          </a:p>
          <a:p>
            <a:r>
              <a:rPr lang="en-US" dirty="0">
                <a:latin typeface="Verdana"/>
                <a:cs typeface="Verdana"/>
              </a:rPr>
              <a:t>Consider for a minute what occurred in Ms. </a:t>
            </a:r>
            <a:r>
              <a:rPr lang="en-US" dirty="0" smtClean="0">
                <a:latin typeface="Verdana"/>
                <a:cs typeface="Verdana"/>
              </a:rPr>
              <a:t>Pascal’s classroom. </a:t>
            </a:r>
            <a:r>
              <a:rPr lang="en-US" dirty="0">
                <a:latin typeface="Verdana"/>
                <a:cs typeface="Verdana"/>
              </a:rPr>
              <a:t>IF you have time you could give participants time to turn about talk about these questions and report out if possible</a:t>
            </a:r>
            <a:r>
              <a:rPr lang="en-US" dirty="0" smtClean="0">
                <a:latin typeface="Verdana"/>
                <a:cs typeface="Verdana"/>
              </a:rPr>
              <a:t>.</a:t>
            </a:r>
            <a:endParaRPr lang="en-US" dirty="0">
              <a:latin typeface="Verdana"/>
              <a:cs typeface="Verdana"/>
            </a:endParaRPr>
          </a:p>
          <a:p>
            <a:endParaRPr lang="en-US" dirty="0">
              <a:latin typeface="Verdana"/>
              <a:cs typeface="Verdana"/>
            </a:endParaRPr>
          </a:p>
          <a:p>
            <a:r>
              <a:rPr lang="en-US" dirty="0">
                <a:latin typeface="Verdana"/>
                <a:cs typeface="Verdana"/>
              </a:rPr>
              <a:t>When students struggled, the teacher took over the thinking for them and told them exactly what to do.  In the end students all got the same correct answer and used the same strategy – the one the teacher suggested.</a:t>
            </a:r>
          </a:p>
          <a:p>
            <a:endParaRPr lang="en-US" dirty="0">
              <a:latin typeface="Verdana"/>
              <a:cs typeface="Verdana"/>
            </a:endParaRPr>
          </a:p>
          <a:p>
            <a:r>
              <a:rPr lang="en-US" dirty="0">
                <a:latin typeface="Verdana"/>
                <a:cs typeface="Verdana"/>
              </a:rPr>
              <a:t>What did Ms. </a:t>
            </a:r>
            <a:r>
              <a:rPr lang="en-US" dirty="0" smtClean="0">
                <a:latin typeface="Verdana"/>
                <a:cs typeface="Verdana"/>
              </a:rPr>
              <a:t>Pascal’s students </a:t>
            </a:r>
            <a:r>
              <a:rPr lang="en-US" dirty="0">
                <a:latin typeface="Verdana"/>
                <a:cs typeface="Verdana"/>
              </a:rPr>
              <a:t>learn?</a:t>
            </a:r>
          </a:p>
          <a:p>
            <a:endParaRPr lang="en-US" dirty="0">
              <a:latin typeface="Verdana"/>
              <a:cs typeface="Verdana"/>
            </a:endParaRPr>
          </a:p>
          <a:p>
            <a:r>
              <a:rPr lang="en-US" dirty="0">
                <a:latin typeface="Verdana"/>
                <a:cs typeface="Verdana"/>
              </a:rPr>
              <a:t>When a problem is hard the teacher will tell us what to do.</a:t>
            </a:r>
          </a:p>
          <a:p>
            <a:r>
              <a:rPr lang="en-US" dirty="0">
                <a:latin typeface="Verdana"/>
                <a:cs typeface="Verdana"/>
              </a:rPr>
              <a:t>We need the teacher to figure things out.  </a:t>
            </a:r>
          </a:p>
          <a:p>
            <a:r>
              <a:rPr lang="en-US" dirty="0">
                <a:latin typeface="Verdana"/>
                <a:cs typeface="Verdana"/>
              </a:rPr>
              <a:t>There is one way to solve a problem and it is the teachers way.</a:t>
            </a:r>
          </a:p>
          <a:p>
            <a:r>
              <a:rPr lang="en-US" dirty="0">
                <a:latin typeface="Verdana"/>
                <a:cs typeface="Verdana"/>
              </a:rPr>
              <a:t>I don</a:t>
            </a:r>
            <a:r>
              <a:rPr lang="fr-FR" dirty="0">
                <a:latin typeface="Verdana"/>
                <a:cs typeface="Verdana"/>
              </a:rPr>
              <a:t>’</a:t>
            </a:r>
            <a:r>
              <a:rPr lang="en-US" dirty="0">
                <a:latin typeface="Verdana"/>
                <a:cs typeface="Verdana"/>
              </a:rPr>
              <a:t>t need to understand why something works I just need to know how to get the right </a:t>
            </a:r>
            <a:r>
              <a:rPr lang="en-US" dirty="0" smtClean="0">
                <a:latin typeface="Verdana"/>
                <a:cs typeface="Verdana"/>
              </a:rPr>
              <a:t>answer.</a:t>
            </a:r>
            <a:endParaRPr lang="en-US" dirty="0">
              <a:latin typeface="Verdana"/>
              <a:cs typeface="Verdana"/>
            </a:endParaRPr>
          </a:p>
          <a:p>
            <a:endParaRPr lang="en-US" dirty="0" smtClean="0">
              <a:latin typeface="Verdana"/>
              <a:cs typeface="Verdana"/>
            </a:endParaRPr>
          </a:p>
          <a:p>
            <a:r>
              <a:rPr lang="en-US" dirty="0" smtClean="0">
                <a:latin typeface="Verdana"/>
                <a:cs typeface="Verdana"/>
              </a:rPr>
              <a:t>Additional Exploration: in the folder labeled “additional explorations” there is a more extended version of the Case of Sandra Pascal (</a:t>
            </a:r>
            <a:r>
              <a:rPr lang="en-US" dirty="0" err="1" smtClean="0">
                <a:solidFill>
                  <a:srgbClr val="FF6600"/>
                </a:solidFill>
                <a:latin typeface="Verdana"/>
                <a:cs typeface="Verdana"/>
              </a:rPr>
              <a:t>SandraPascal-CandyJarTask</a:t>
            </a:r>
            <a:r>
              <a:rPr lang="en-US" dirty="0" smtClean="0">
                <a:latin typeface="Verdana"/>
                <a:cs typeface="Verdana"/>
              </a:rPr>
              <a:t>).  If time permits you might want to have teachers read the Case of Sandra Pascal and consider how Pascal and Donnelly are the same and how they are different, and why the differences might matter.  The big distinction here is that Donnelly maintains the level of demand of the task thus preserving students opportunities to think and reason while Pascal does not.  Specifically, Pascal takes over the thinking and reasoning leaving students to simply follow a procedure.  When this occurs students learn less.</a:t>
            </a:r>
            <a:endParaRPr lang="en-US" dirty="0">
              <a:latin typeface="Verdana"/>
              <a:cs typeface="Verdana"/>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30</a:t>
            </a:fld>
            <a:endParaRPr lang="en-US" dirty="0"/>
          </a:p>
        </p:txBody>
      </p:sp>
    </p:spTree>
    <p:extLst>
      <p:ext uri="{BB962C8B-B14F-4D97-AF65-F5344CB8AC3E}">
        <p14:creationId xmlns:p14="http://schemas.microsoft.com/office/powerpoint/2010/main" val="404265273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Verdana"/>
                <a:cs typeface="Verdana"/>
              </a:rPr>
              <a:t>Decisions about instruction should be based on what the students know and understand about mathematics.  In order to determine what they know and understand, you have to make their thinking visible.</a:t>
            </a:r>
          </a:p>
          <a:p>
            <a:endParaRPr lang="en-US" dirty="0">
              <a:latin typeface="Verdana"/>
              <a:cs typeface="Verdana"/>
            </a:endParaRPr>
          </a:p>
          <a:p>
            <a:r>
              <a:rPr lang="en-US" dirty="0">
                <a:latin typeface="Verdana"/>
                <a:cs typeface="Verdana"/>
              </a:rPr>
              <a:t>We could have called this formative assessment – that is what it is – but we think the use of the word </a:t>
            </a:r>
            <a:r>
              <a:rPr lang="en-US" i="1" dirty="0">
                <a:latin typeface="Verdana"/>
                <a:cs typeface="Verdana"/>
              </a:rPr>
              <a:t>assessment</a:t>
            </a:r>
            <a:r>
              <a:rPr lang="en-US" dirty="0">
                <a:latin typeface="Verdana"/>
                <a:cs typeface="Verdana"/>
              </a:rPr>
              <a:t> suggests a more formal process that obscures the focus on student thinking.</a:t>
            </a: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31</a:t>
            </a:fld>
            <a:endParaRPr lang="en-US" dirty="0"/>
          </a:p>
        </p:txBody>
      </p:sp>
    </p:spTree>
    <p:extLst>
      <p:ext uri="{BB962C8B-B14F-4D97-AF65-F5344CB8AC3E}">
        <p14:creationId xmlns:p14="http://schemas.microsoft.com/office/powerpoint/2010/main" val="15658080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a:latin typeface="Verdana"/>
                <a:cs typeface="Verdana"/>
              </a:rPr>
              <a:t>IF you have time you could give participants time to turn about talk about these questions and report out if possible.</a:t>
            </a:r>
          </a:p>
          <a:p>
            <a:endParaRPr lang="en-US" dirty="0" smtClean="0">
              <a:latin typeface="Verdana"/>
              <a:cs typeface="Verdana"/>
            </a:endParaRPr>
          </a:p>
          <a:p>
            <a:r>
              <a:rPr lang="en-US" dirty="0" smtClean="0">
                <a:latin typeface="Verdana"/>
                <a:cs typeface="Verdana"/>
              </a:rPr>
              <a:t>Elicit</a:t>
            </a:r>
            <a:endParaRPr lang="en-US" dirty="0">
              <a:latin typeface="Verdana"/>
              <a:cs typeface="Verdana"/>
            </a:endParaRPr>
          </a:p>
          <a:p>
            <a:r>
              <a:rPr lang="en-US" dirty="0">
                <a:latin typeface="Verdana"/>
                <a:cs typeface="Verdana"/>
              </a:rPr>
              <a:t>Gave them a task that required them to think and reason and explain.  So the task help elicit student thinking. </a:t>
            </a:r>
            <a:r>
              <a:rPr lang="en-US" dirty="0" smtClean="0">
                <a:latin typeface="Verdana"/>
                <a:cs typeface="Verdana"/>
              </a:rPr>
              <a:t>(6-8)</a:t>
            </a:r>
            <a:endParaRPr lang="en-US" dirty="0">
              <a:latin typeface="Verdana"/>
              <a:cs typeface="Verdana"/>
            </a:endParaRPr>
          </a:p>
          <a:p>
            <a:endParaRPr lang="en-US" dirty="0">
              <a:latin typeface="Verdana"/>
              <a:cs typeface="Verdana"/>
            </a:endParaRPr>
          </a:p>
          <a:p>
            <a:r>
              <a:rPr lang="en-US" dirty="0">
                <a:latin typeface="Verdana"/>
                <a:cs typeface="Verdana"/>
              </a:rPr>
              <a:t>T asked questions throughout the lesson that focused on explaining what they knew, what they thought about solutions produced by others.  </a:t>
            </a:r>
          </a:p>
          <a:p>
            <a:endParaRPr lang="en-US" dirty="0">
              <a:latin typeface="Verdana"/>
              <a:cs typeface="Verdana"/>
            </a:endParaRPr>
          </a:p>
          <a:p>
            <a:r>
              <a:rPr lang="en-US" dirty="0">
                <a:latin typeface="Verdana"/>
                <a:cs typeface="Verdana"/>
              </a:rPr>
              <a:t>T gave a exit slip at the end of class that was intended to </a:t>
            </a:r>
            <a:r>
              <a:rPr lang="en-US" dirty="0" smtClean="0">
                <a:latin typeface="Verdana"/>
                <a:cs typeface="Verdana"/>
              </a:rPr>
              <a:t>elicit their current </a:t>
            </a:r>
            <a:r>
              <a:rPr lang="en-US" dirty="0">
                <a:latin typeface="Verdana"/>
                <a:cs typeface="Verdana"/>
              </a:rPr>
              <a:t>understanding about the relationship between the candies. (</a:t>
            </a:r>
            <a:r>
              <a:rPr lang="en-US" dirty="0" smtClean="0">
                <a:latin typeface="Verdana"/>
                <a:cs typeface="Verdana"/>
              </a:rPr>
              <a:t>74-79)</a:t>
            </a:r>
          </a:p>
          <a:p>
            <a:endParaRPr lang="en-US" dirty="0">
              <a:latin typeface="Verdana"/>
              <a:cs typeface="Verdana"/>
            </a:endParaRPr>
          </a:p>
          <a:p>
            <a:r>
              <a:rPr lang="en-US" dirty="0">
                <a:latin typeface="Verdana"/>
                <a:cs typeface="Verdana"/>
              </a:rPr>
              <a:t>DO</a:t>
            </a:r>
          </a:p>
          <a:p>
            <a:r>
              <a:rPr lang="en-US" dirty="0">
                <a:latin typeface="Verdana"/>
                <a:cs typeface="Verdana"/>
              </a:rPr>
              <a:t>Mr. Donnelly pays attention to the strategies students are using and plans a discussion that is based on student work (lines </a:t>
            </a:r>
            <a:r>
              <a:rPr lang="en-US" dirty="0" smtClean="0">
                <a:latin typeface="Verdana"/>
                <a:cs typeface="Verdana"/>
              </a:rPr>
              <a:t>18-22)</a:t>
            </a:r>
            <a:r>
              <a:rPr lang="en-US" dirty="0">
                <a:latin typeface="Verdana"/>
                <a:cs typeface="Verdana"/>
              </a:rPr>
              <a:t>.</a:t>
            </a:r>
          </a:p>
          <a:p>
            <a:endParaRPr lang="en-US" dirty="0">
              <a:latin typeface="Verdana"/>
              <a:cs typeface="Verdana"/>
            </a:endParaRPr>
          </a:p>
          <a:p>
            <a:r>
              <a:rPr lang="en-US" dirty="0">
                <a:latin typeface="Verdana"/>
                <a:cs typeface="Verdana"/>
              </a:rPr>
              <a:t>His entire </a:t>
            </a:r>
            <a:r>
              <a:rPr lang="en-US" dirty="0" smtClean="0">
                <a:latin typeface="Verdana"/>
                <a:cs typeface="Verdana"/>
              </a:rPr>
              <a:t>lesson </a:t>
            </a:r>
            <a:r>
              <a:rPr lang="en-US" dirty="0">
                <a:latin typeface="Verdana"/>
                <a:cs typeface="Verdana"/>
              </a:rPr>
              <a:t>appears to unfold </a:t>
            </a:r>
            <a:r>
              <a:rPr lang="en-US" dirty="0" smtClean="0">
                <a:latin typeface="Verdana"/>
                <a:cs typeface="Verdana"/>
              </a:rPr>
              <a:t>based </a:t>
            </a:r>
            <a:r>
              <a:rPr lang="en-US" dirty="0">
                <a:latin typeface="Verdana"/>
                <a:cs typeface="Verdana"/>
              </a:rPr>
              <a:t>on what he has learned about students thinking and understanding.  </a:t>
            </a:r>
          </a:p>
          <a:p>
            <a:endParaRPr lang="en-US" dirty="0">
              <a:latin typeface="Verdana"/>
              <a:cs typeface="Verdana"/>
            </a:endParaRPr>
          </a:p>
          <a:p>
            <a:r>
              <a:rPr lang="en-US" dirty="0">
                <a:latin typeface="Verdana"/>
                <a:cs typeface="Verdana"/>
              </a:rPr>
              <a:t>One would expect that his lesson the following day would be informed by what he learns from the exit slip.</a:t>
            </a: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32</a:t>
            </a:fld>
            <a:endParaRPr lang="en-US" dirty="0"/>
          </a:p>
        </p:txBody>
      </p:sp>
    </p:spTree>
    <p:extLst>
      <p:ext uri="{BB962C8B-B14F-4D97-AF65-F5344CB8AC3E}">
        <p14:creationId xmlns:p14="http://schemas.microsoft.com/office/powerpoint/2010/main" val="9987193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33</a:t>
            </a:fld>
            <a:endParaRPr lang="en-US" dirty="0"/>
          </a:p>
        </p:txBody>
      </p:sp>
    </p:spTree>
    <p:extLst>
      <p:ext uri="{BB962C8B-B14F-4D97-AF65-F5344CB8AC3E}">
        <p14:creationId xmlns:p14="http://schemas.microsoft.com/office/powerpoint/2010/main" val="38290037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Verdana"/>
                <a:cs typeface="Verdana"/>
              </a:rPr>
              <a:t>In the TAKE ACTION section there are a list of actions for teachers and I encourage you to read them.</a:t>
            </a:r>
          </a:p>
          <a:p>
            <a:endParaRPr lang="en-US" dirty="0">
              <a:latin typeface="Verdana"/>
              <a:cs typeface="Verdana"/>
            </a:endParaRPr>
          </a:p>
          <a:p>
            <a:r>
              <a:rPr lang="en-US" dirty="0" smtClean="0">
                <a:latin typeface="Verdana"/>
                <a:cs typeface="Verdana"/>
              </a:rPr>
              <a:t>Here are some </a:t>
            </a:r>
            <a:r>
              <a:rPr lang="en-US" dirty="0">
                <a:latin typeface="Verdana"/>
                <a:cs typeface="Verdana"/>
              </a:rPr>
              <a:t>suggestions for getting started.</a:t>
            </a: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34</a:t>
            </a:fld>
            <a:endParaRPr lang="en-US" dirty="0"/>
          </a:p>
        </p:txBody>
      </p:sp>
    </p:spTree>
    <p:extLst>
      <p:ext uri="{BB962C8B-B14F-4D97-AF65-F5344CB8AC3E}">
        <p14:creationId xmlns:p14="http://schemas.microsoft.com/office/powerpoint/2010/main" val="38701519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35</a:t>
            </a:fld>
            <a:endParaRPr lang="en-US" dirty="0"/>
          </a:p>
        </p:txBody>
      </p:sp>
    </p:spTree>
    <p:extLst>
      <p:ext uri="{BB962C8B-B14F-4D97-AF65-F5344CB8AC3E}">
        <p14:creationId xmlns:p14="http://schemas.microsoft.com/office/powerpoint/2010/main" val="188696548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36</a:t>
            </a:fld>
            <a:endParaRPr lang="en-US" dirty="0"/>
          </a:p>
        </p:txBody>
      </p:sp>
    </p:spTree>
    <p:extLst>
      <p:ext uri="{BB962C8B-B14F-4D97-AF65-F5344CB8AC3E}">
        <p14:creationId xmlns:p14="http://schemas.microsoft.com/office/powerpoint/2010/main" val="32958371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37</a:t>
            </a:fld>
            <a:endParaRPr lang="en-US" dirty="0"/>
          </a:p>
        </p:txBody>
      </p:sp>
    </p:spTree>
    <p:extLst>
      <p:ext uri="{BB962C8B-B14F-4D97-AF65-F5344CB8AC3E}">
        <p14:creationId xmlns:p14="http://schemas.microsoft.com/office/powerpoint/2010/main" val="216830851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38</a:t>
            </a:fld>
            <a:endParaRPr lang="en-US" dirty="0"/>
          </a:p>
        </p:txBody>
      </p:sp>
    </p:spTree>
    <p:extLst>
      <p:ext uri="{BB962C8B-B14F-4D97-AF65-F5344CB8AC3E}">
        <p14:creationId xmlns:p14="http://schemas.microsoft.com/office/powerpoint/2010/main" val="423475021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39</a:t>
            </a:fld>
            <a:endParaRPr lang="en-US" dirty="0"/>
          </a:p>
        </p:txBody>
      </p:sp>
    </p:spTree>
    <p:extLst>
      <p:ext uri="{BB962C8B-B14F-4D97-AF65-F5344CB8AC3E}">
        <p14:creationId xmlns:p14="http://schemas.microsoft.com/office/powerpoint/2010/main" val="3189530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Verdana"/>
                <a:cs typeface="Verdana"/>
              </a:rPr>
              <a:t>We all know that the </a:t>
            </a:r>
            <a:r>
              <a:rPr lang="en-US" i="1" dirty="0">
                <a:latin typeface="Verdana"/>
                <a:cs typeface="Verdana"/>
              </a:rPr>
              <a:t>Common Core State Standards </a:t>
            </a:r>
            <a:r>
              <a:rPr lang="en-US" dirty="0">
                <a:latin typeface="Verdana"/>
                <a:cs typeface="Verdana"/>
              </a:rPr>
              <a:t>provides content expectations for student learning, but it does not tell us—as teachers—what to do at the classroom level to ensure that students learn mathematics.</a:t>
            </a:r>
          </a:p>
          <a:p>
            <a:endParaRPr lang="en-US" dirty="0">
              <a:latin typeface="Verdana"/>
              <a:cs typeface="Verdana"/>
            </a:endParaRPr>
          </a:p>
          <a:p>
            <a:r>
              <a:rPr lang="en-US" dirty="0">
                <a:latin typeface="Verdana"/>
                <a:cs typeface="Verdana"/>
              </a:rPr>
              <a:t>This document provides guidance on what it will take to turn the opportunity of the Common Core into a reality in classrooms, schools, and districts and support mathematical success for all students. </a:t>
            </a: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4</a:t>
            </a:fld>
            <a:endParaRPr lang="en-US" dirty="0"/>
          </a:p>
        </p:txBody>
      </p:sp>
    </p:spTree>
    <p:extLst>
      <p:ext uri="{BB962C8B-B14F-4D97-AF65-F5344CB8AC3E}">
        <p14:creationId xmlns:p14="http://schemas.microsoft.com/office/powerpoint/2010/main" val="41479500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Verdana"/>
                <a:cs typeface="Verdana"/>
              </a:rPr>
              <a:t>These </a:t>
            </a:r>
            <a:r>
              <a:rPr lang="en-US" dirty="0" smtClean="0">
                <a:latin typeface="Verdana"/>
                <a:cs typeface="Verdana"/>
              </a:rPr>
              <a:t>principles, while building on the 2000 PSSM work, \reflect </a:t>
            </a:r>
            <a:r>
              <a:rPr lang="en-US" dirty="0">
                <a:latin typeface="Verdana"/>
                <a:cs typeface="Verdana"/>
              </a:rPr>
              <a:t>more than a decade of experience and new research evidence about mathematics teaching and learning.  </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5</a:t>
            </a:fld>
            <a:endParaRPr lang="en-US" dirty="0"/>
          </a:p>
        </p:txBody>
      </p:sp>
    </p:spTree>
    <p:extLst>
      <p:ext uri="{BB962C8B-B14F-4D97-AF65-F5344CB8AC3E}">
        <p14:creationId xmlns:p14="http://schemas.microsoft.com/office/powerpoint/2010/main" val="33638141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Verdana"/>
                <a:cs typeface="Verdana"/>
              </a:rPr>
              <a:t>Our focus in this session in on the teaching and learning principle.</a:t>
            </a:r>
            <a:endParaRPr lang="en-US" dirty="0">
              <a:latin typeface="Verdana"/>
              <a:cs typeface="Verdana"/>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6</a:t>
            </a:fld>
            <a:endParaRPr lang="en-US" dirty="0"/>
          </a:p>
        </p:txBody>
      </p:sp>
    </p:spTree>
    <p:extLst>
      <p:ext uri="{BB962C8B-B14F-4D97-AF65-F5344CB8AC3E}">
        <p14:creationId xmlns:p14="http://schemas.microsoft.com/office/powerpoint/2010/main" val="33865184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7</a:t>
            </a:fld>
            <a:endParaRPr lang="en-US" dirty="0"/>
          </a:p>
        </p:txBody>
      </p:sp>
    </p:spTree>
    <p:extLst>
      <p:ext uri="{BB962C8B-B14F-4D97-AF65-F5344CB8AC3E}">
        <p14:creationId xmlns:p14="http://schemas.microsoft.com/office/powerpoint/2010/main" val="23180965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8</a:t>
            </a:fld>
            <a:endParaRPr lang="en-US" dirty="0"/>
          </a:p>
        </p:txBody>
      </p:sp>
    </p:spTree>
    <p:extLst>
      <p:ext uri="{BB962C8B-B14F-4D97-AF65-F5344CB8AC3E}">
        <p14:creationId xmlns:p14="http://schemas.microsoft.com/office/powerpoint/2010/main" val="22116604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9</a:t>
            </a:fld>
            <a:endParaRPr lang="en-US" dirty="0"/>
          </a:p>
        </p:txBody>
      </p:sp>
    </p:spTree>
    <p:extLst>
      <p:ext uri="{BB962C8B-B14F-4D97-AF65-F5344CB8AC3E}">
        <p14:creationId xmlns:p14="http://schemas.microsoft.com/office/powerpoint/2010/main" val="1540991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4/8/15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750302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4/8/15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378266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4/8/15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869900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4/8/15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510587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4/8/15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364674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E345BF-06EA-A34D-9A16-23DFC0E56203}" type="datetimeFigureOut">
              <a:rPr lang="en-US" smtClean="0"/>
              <a:pPr/>
              <a:t>4/8/15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3499697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E345BF-06EA-A34D-9A16-23DFC0E56203}" type="datetimeFigureOut">
              <a:rPr lang="en-US" smtClean="0"/>
              <a:pPr/>
              <a:t>4/8/15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6273897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E345BF-06EA-A34D-9A16-23DFC0E56203}" type="datetimeFigureOut">
              <a:rPr lang="en-US" smtClean="0"/>
              <a:pPr/>
              <a:t>4/8/15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788461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E345BF-06EA-A34D-9A16-23DFC0E56203}" type="datetimeFigureOut">
              <a:rPr lang="en-US" smtClean="0"/>
              <a:pPr/>
              <a:t>4/8/15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4071865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E345BF-06EA-A34D-9A16-23DFC0E56203}" type="datetimeFigureOut">
              <a:rPr lang="en-US" smtClean="0"/>
              <a:pPr/>
              <a:t>4/8/15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6892651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4/8/15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644808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4/8/15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36535580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4/8/15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1830172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4/8/15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368511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4/8/15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3264402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BD98EC-0129-0E43-B6CC-EDCC1F71DBF7}" type="datetimeFigureOut">
              <a:rPr lang="en-US" smtClean="0"/>
              <a:pPr/>
              <a:t>4/8/15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6186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BD98EC-0129-0E43-B6CC-EDCC1F71DBF7}" type="datetimeFigureOut">
              <a:rPr lang="en-US" smtClean="0"/>
              <a:pPr/>
              <a:t>4/8/15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28866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BD98EC-0129-0E43-B6CC-EDCC1F71DBF7}" type="datetimeFigureOut">
              <a:rPr lang="en-US" smtClean="0"/>
              <a:pPr/>
              <a:t>4/8/15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11784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BD98EC-0129-0E43-B6CC-EDCC1F71DBF7}" type="datetimeFigureOut">
              <a:rPr lang="en-US" smtClean="0"/>
              <a:pPr/>
              <a:t>4/8/15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3203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BD98EC-0129-0E43-B6CC-EDCC1F71DBF7}" type="datetimeFigureOut">
              <a:rPr lang="en-US" smtClean="0"/>
              <a:pPr/>
              <a:t>4/8/15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8799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4/8/15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09077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4/8/15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8660619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BD98EC-0129-0E43-B6CC-EDCC1F71DBF7}" type="datetimeFigureOut">
              <a:rPr lang="en-US" smtClean="0"/>
              <a:pPr/>
              <a:t>4/8/15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096997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345BF-06EA-A34D-9A16-23DFC0E56203}" type="datetimeFigureOut">
              <a:rPr lang="en-US" smtClean="0"/>
              <a:pPr/>
              <a:t>4/8/15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5430735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slide" Target="slide17.xml"/><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 Id="rId11"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13.png"/><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14.png"/><Relationship Id="rId7" Type="http://schemas.openxmlformats.org/officeDocument/2006/relationships/image" Target="../media/image13.png"/><Relationship Id="rId8" Type="http://schemas.openxmlformats.org/officeDocument/2006/relationships/image" Target="../media/image15.jpeg"/><Relationship Id="rId9" Type="http://schemas.openxmlformats.org/officeDocument/2006/relationships/image" Target="../media/image16.png"/><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14.png"/><Relationship Id="rId7" Type="http://schemas.openxmlformats.org/officeDocument/2006/relationships/image" Target="../media/image13.png"/><Relationship Id="rId8" Type="http://schemas.openxmlformats.org/officeDocument/2006/relationships/image" Target="../media/image15.jpeg"/><Relationship Id="rId9" Type="http://schemas.openxmlformats.org/officeDocument/2006/relationships/image" Target="../media/image16.png"/><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6.xml"/><Relationship Id="rId3" Type="http://schemas.openxmlformats.org/officeDocument/2006/relationships/image" Target="../media/image1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1.emf"/></Relationships>
</file>

<file path=ppt/slides/_rels/slide38.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slide" Target="slide14.xml"/><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9.xml"/><Relationship Id="rId3"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Warm-up Problem</a:t>
            </a:r>
          </a:p>
        </p:txBody>
      </p:sp>
      <p:sp>
        <p:nvSpPr>
          <p:cNvPr id="6" name="Rectangle 3"/>
          <p:cNvSpPr txBox="1">
            <a:spLocks noChangeArrowheads="1"/>
          </p:cNvSpPr>
          <p:nvPr/>
        </p:nvSpPr>
        <p:spPr>
          <a:xfrm>
            <a:off x="1020618" y="1727200"/>
            <a:ext cx="7361382" cy="4191000"/>
          </a:xfrm>
          <a:prstGeom prst="rect">
            <a:avLst/>
          </a:prstGeom>
        </p:spPr>
        <p:txBody>
          <a:bodyPr vert="horz" lIns="91440" tIns="45720" rIns="91440" bIns="45720" rtlCol="0">
            <a:normAutofit fontScale="85000" lnSpcReduction="10000"/>
          </a:bodyPr>
          <a:lstStyle/>
          <a:p>
            <a:pPr marL="114300" indent="0" algn="just">
              <a:buNone/>
            </a:pPr>
            <a:r>
              <a:rPr lang="en-US" sz="2600" dirty="0" smtClean="0">
                <a:solidFill>
                  <a:srgbClr val="003366"/>
                </a:solidFill>
                <a:latin typeface="Verdana"/>
                <a:cs typeface="Verdana"/>
              </a:rPr>
              <a:t>A candy jar contains 5 Jolly Ranchers (squares) and 13 Jawbreakers (circles). Suppose you had a new candy jar with the same ratio of Jolly Ranchers to Jawbreakers, but it contained 100 Jolly Ranchers. How many Jawbreakers would you have?  Explain how you know.</a:t>
            </a:r>
          </a:p>
          <a:p>
            <a:endParaRPr lang="en-US" dirty="0" smtClean="0">
              <a:solidFill>
                <a:srgbClr val="003366"/>
              </a:solidFill>
            </a:endParaRPr>
          </a:p>
          <a:p>
            <a:pPr marL="403225" indent="-403225" algn="just">
              <a:spcAft>
                <a:spcPct val="50000"/>
              </a:spcAft>
              <a:buClr>
                <a:schemeClr val="tx2"/>
              </a:buClr>
              <a:buFont typeface="Times" charset="0"/>
              <a:buChar char="•"/>
            </a:pPr>
            <a:r>
              <a:rPr lang="en-US" sz="2600" dirty="0" smtClean="0">
                <a:solidFill>
                  <a:srgbClr val="003366"/>
                </a:solidFill>
                <a:latin typeface="Verdana"/>
                <a:cs typeface="Verdana"/>
              </a:rPr>
              <a:t>Please try to do this problem in as many ways as you can,  both correct and incorrect.</a:t>
            </a:r>
          </a:p>
          <a:p>
            <a:pPr marL="403225" indent="-403225" algn="just">
              <a:spcAft>
                <a:spcPct val="50000"/>
              </a:spcAft>
              <a:buClr>
                <a:schemeClr val="tx2"/>
              </a:buClr>
              <a:buFont typeface="Times" charset="0"/>
              <a:buChar char="•"/>
            </a:pPr>
            <a:r>
              <a:rPr lang="en-US" sz="2600" dirty="0" smtClean="0">
                <a:solidFill>
                  <a:srgbClr val="003366"/>
                </a:solidFill>
                <a:latin typeface="Verdana"/>
                <a:cs typeface="Verdana"/>
              </a:rPr>
              <a:t>If done, share your work with a neighbor or look at the solutions on the back of the handout. </a:t>
            </a:r>
          </a:p>
          <a:p>
            <a:pPr marL="342900" marR="0" lvl="1" indent="-342900" algn="l" defTabSz="457200" rtl="0" eaLnBrk="1" fontAlgn="auto" latinLnBrk="0" hangingPunct="1">
              <a:lnSpc>
                <a:spcPct val="100000"/>
              </a:lnSpc>
              <a:spcBef>
                <a:spcPts val="400"/>
              </a:spcBef>
              <a:spcAft>
                <a:spcPts val="600"/>
              </a:spcAft>
              <a:buClrTx/>
              <a:buSzTx/>
              <a:buFontTx/>
              <a:buChar char="•"/>
              <a:tabLst/>
              <a:defRPr/>
            </a:pPr>
            <a:endParaRPr kumimoji="0" lang="en-US" sz="2400" b="1" i="0" u="none" strike="noStrike" kern="1200" cap="none" spc="0" normalizeH="0" baseline="0" noProof="0" dirty="0" smtClean="0">
              <a:ln>
                <a:noFill/>
              </a:ln>
              <a:solidFill>
                <a:schemeClr val="tx2"/>
              </a:solidFill>
              <a:effectLst/>
              <a:uLnTx/>
              <a:uFillTx/>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8" name="Group 7"/>
          <p:cNvGrpSpPr/>
          <p:nvPr/>
        </p:nvGrpSpPr>
        <p:grpSpPr>
          <a:xfrm>
            <a:off x="7498250" y="319177"/>
            <a:ext cx="1246214" cy="1223828"/>
            <a:chOff x="0" y="0"/>
            <a:chExt cx="3011805" cy="3277235"/>
          </a:xfrm>
        </p:grpSpPr>
        <p:grpSp>
          <p:nvGrpSpPr>
            <p:cNvPr id="10" name="Group 7"/>
            <p:cNvGrpSpPr/>
            <p:nvPr/>
          </p:nvGrpSpPr>
          <p:grpSpPr>
            <a:xfrm>
              <a:off x="0" y="0"/>
              <a:ext cx="3011805" cy="3277235"/>
              <a:chOff x="0" y="0"/>
              <a:chExt cx="3011805" cy="3277235"/>
            </a:xfrm>
          </p:grpSpPr>
          <p:grpSp>
            <p:nvGrpSpPr>
              <p:cNvPr id="13" name="Group 10"/>
              <p:cNvGrpSpPr>
                <a:grpSpLocks/>
              </p:cNvGrpSpPr>
              <p:nvPr/>
            </p:nvGrpSpPr>
            <p:grpSpPr bwMode="auto">
              <a:xfrm>
                <a:off x="0" y="0"/>
                <a:ext cx="3011805" cy="3277235"/>
                <a:chOff x="7708" y="7499"/>
                <a:chExt cx="4743" cy="5161"/>
              </a:xfrm>
            </p:grpSpPr>
            <p:sp>
              <p:nvSpPr>
                <p:cNvPr id="32" name="Freeform 31"/>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3" name="Freeform 32"/>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34" name="Group 33"/>
                <p:cNvGrpSpPr>
                  <a:grpSpLocks/>
                </p:cNvGrpSpPr>
                <p:nvPr/>
              </p:nvGrpSpPr>
              <p:grpSpPr bwMode="auto">
                <a:xfrm>
                  <a:off x="10832" y="8907"/>
                  <a:ext cx="1619" cy="3696"/>
                  <a:chOff x="10832" y="8907"/>
                  <a:chExt cx="1619" cy="3696"/>
                </a:xfrm>
              </p:grpSpPr>
              <p:sp>
                <p:nvSpPr>
                  <p:cNvPr id="40" name="Freeform 39"/>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1" name="Freeform 40"/>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5" name="Rectangle 34"/>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36" name="Freeform 35"/>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8" name="Oval 37"/>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Oval 38"/>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14" name="Oval 13"/>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5" name="Oval 14"/>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6" name="Oval 15"/>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8" name="Oval 17"/>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9" name="Oval 18"/>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0" name="Oval 19"/>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Rectangle 26"/>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8" name="Rectangle 27"/>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9" name="Rectangle 28"/>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0" name="Rectangle 29"/>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1" name="Rectangle 30"/>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2" name="Oval 11"/>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Tree>
    <p:extLst>
      <p:ext uri="{BB962C8B-B14F-4D97-AF65-F5344CB8AC3E}">
        <p14:creationId xmlns:p14="http://schemas.microsoft.com/office/powerpoint/2010/main" val="1055066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27349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The Case of Mr. Donnelly</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marL="342900" indent="-342900">
              <a:buFont typeface="Arial"/>
              <a:buChar char="•"/>
            </a:pPr>
            <a:r>
              <a:rPr lang="en-US" sz="2400" dirty="0" smtClean="0">
                <a:solidFill>
                  <a:srgbClr val="1F497D"/>
                </a:solidFill>
                <a:latin typeface="Verdana"/>
                <a:cs typeface="Verdana"/>
              </a:rPr>
              <a:t>Read the Case of Mr. Donnelly and study the strategies used by his students.</a:t>
            </a:r>
          </a:p>
          <a:p>
            <a:pPr marL="342900" indent="-342900">
              <a:buFont typeface="Arial"/>
              <a:buChar char="•"/>
            </a:pPr>
            <a:endParaRPr lang="en-US" sz="2400" dirty="0" smtClean="0">
              <a:solidFill>
                <a:srgbClr val="1F497D"/>
              </a:solidFill>
              <a:latin typeface="Verdana"/>
              <a:cs typeface="Verdana"/>
            </a:endParaRPr>
          </a:p>
          <a:p>
            <a:pPr marL="342900" indent="-342900">
              <a:buFont typeface="Arial"/>
              <a:buChar char="•"/>
            </a:pPr>
            <a:r>
              <a:rPr lang="en-US" sz="2400" dirty="0" smtClean="0">
                <a:solidFill>
                  <a:srgbClr val="1F497D"/>
                </a:solidFill>
                <a:latin typeface="Verdana"/>
                <a:cs typeface="Verdana"/>
              </a:rPr>
              <a:t>Make note of what Mr. Donnelly did before or during instruction to support his students’ learning and understanding of proportional relationships.</a:t>
            </a:r>
          </a:p>
          <a:p>
            <a:pPr marL="342900" indent="-342900">
              <a:buFont typeface="Arial"/>
              <a:buChar char="•"/>
            </a:pPr>
            <a:endParaRPr lang="en-US" sz="2400" dirty="0" smtClean="0">
              <a:solidFill>
                <a:srgbClr val="1F497D"/>
              </a:solidFill>
              <a:latin typeface="Verdana"/>
              <a:cs typeface="Verdana"/>
            </a:endParaRPr>
          </a:p>
          <a:p>
            <a:pPr marL="342900" indent="-342900">
              <a:buFont typeface="Arial"/>
              <a:buChar char="•"/>
            </a:pPr>
            <a:r>
              <a:rPr lang="en-US" sz="2400" dirty="0" smtClean="0">
                <a:solidFill>
                  <a:srgbClr val="1F497D"/>
                </a:solidFill>
                <a:latin typeface="Verdana"/>
                <a:cs typeface="Verdana"/>
              </a:rPr>
              <a:t>Talk with a neighbor about the actions and interactions that you identified as supporting student learning.</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8" name="Group 7"/>
          <p:cNvGrpSpPr/>
          <p:nvPr/>
        </p:nvGrpSpPr>
        <p:grpSpPr>
          <a:xfrm>
            <a:off x="7688349" y="233218"/>
            <a:ext cx="1246214" cy="1223828"/>
            <a:chOff x="0" y="0"/>
            <a:chExt cx="3011805" cy="3277235"/>
          </a:xfrm>
        </p:grpSpPr>
        <p:grpSp>
          <p:nvGrpSpPr>
            <p:cNvPr id="10" name="Group 7"/>
            <p:cNvGrpSpPr/>
            <p:nvPr/>
          </p:nvGrpSpPr>
          <p:grpSpPr>
            <a:xfrm>
              <a:off x="0" y="0"/>
              <a:ext cx="3011805" cy="3277235"/>
              <a:chOff x="0" y="0"/>
              <a:chExt cx="3011805" cy="3277235"/>
            </a:xfrm>
          </p:grpSpPr>
          <p:grpSp>
            <p:nvGrpSpPr>
              <p:cNvPr id="13" name="Group 10"/>
              <p:cNvGrpSpPr>
                <a:grpSpLocks/>
              </p:cNvGrpSpPr>
              <p:nvPr/>
            </p:nvGrpSpPr>
            <p:grpSpPr bwMode="auto">
              <a:xfrm>
                <a:off x="0" y="0"/>
                <a:ext cx="3011805" cy="3277235"/>
                <a:chOff x="7708" y="7499"/>
                <a:chExt cx="4743" cy="5161"/>
              </a:xfrm>
            </p:grpSpPr>
            <p:sp>
              <p:nvSpPr>
                <p:cNvPr id="32" name="Freeform 31"/>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3" name="Freeform 32"/>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34" name="Group 33"/>
                <p:cNvGrpSpPr>
                  <a:grpSpLocks/>
                </p:cNvGrpSpPr>
                <p:nvPr/>
              </p:nvGrpSpPr>
              <p:grpSpPr bwMode="auto">
                <a:xfrm>
                  <a:off x="10832" y="8907"/>
                  <a:ext cx="1619" cy="3696"/>
                  <a:chOff x="10832" y="8907"/>
                  <a:chExt cx="1619" cy="3696"/>
                </a:xfrm>
              </p:grpSpPr>
              <p:sp>
                <p:nvSpPr>
                  <p:cNvPr id="40" name="Freeform 39"/>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1" name="Freeform 40"/>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5" name="Rectangle 34"/>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36" name="Freeform 35"/>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8" name="Oval 37"/>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Oval 38"/>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14" name="Oval 13"/>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5" name="Oval 14"/>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6" name="Oval 15"/>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8" name="Oval 17"/>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9" name="Oval 18"/>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0" name="Oval 19"/>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Rectangle 26"/>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8" name="Rectangle 27"/>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9" name="Rectangle 28"/>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0" name="Rectangle 29"/>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1" name="Rectangle 30"/>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2" name="Oval 11"/>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Tree>
    <p:extLst>
      <p:ext uri="{BB962C8B-B14F-4D97-AF65-F5344CB8AC3E}">
        <p14:creationId xmlns:p14="http://schemas.microsoft.com/office/powerpoint/2010/main" val="10550663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i="1" dirty="0" smtClean="0">
                <a:solidFill>
                  <a:schemeClr val="tx2"/>
                </a:solidFill>
                <a:latin typeface="Verdana"/>
                <a:cs typeface="Verdana"/>
              </a:rPr>
              <a:t>Effective</a:t>
            </a:r>
            <a:r>
              <a:rPr lang="en-US" sz="2800" b="1" dirty="0" smtClean="0">
                <a:solidFill>
                  <a:schemeClr val="tx2"/>
                </a:solidFill>
                <a:latin typeface="Verdana"/>
                <a:cs typeface="Verdana"/>
              </a:rPr>
              <a:t> </a:t>
            </a:r>
          </a:p>
          <a:p>
            <a:pPr lvl="0" algn="ctr">
              <a:spcBef>
                <a:spcPct val="0"/>
              </a:spcBef>
              <a:defRPr/>
            </a:pPr>
            <a:r>
              <a:rPr lang="en-US" sz="2800" b="1" dirty="0" smtClean="0">
                <a:solidFill>
                  <a:schemeClr val="tx2"/>
                </a:solidFill>
                <a:latin typeface="Verdana"/>
                <a:cs typeface="Verdana"/>
              </a:rPr>
              <a:t>Mathematics Teaching Practices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marL="693738" lvl="0" indent="-579438">
              <a:spcAft>
                <a:spcPts val="600"/>
              </a:spcAft>
              <a:buFont typeface="+mj-lt"/>
              <a:buAutoNum type="arabicPeriod"/>
            </a:pPr>
            <a:r>
              <a:rPr lang="en-US" sz="2000" dirty="0" smtClean="0">
                <a:solidFill>
                  <a:srgbClr val="1F497D"/>
                </a:solidFill>
                <a:latin typeface="Verdana"/>
                <a:cs typeface="Verdana"/>
              </a:rPr>
              <a:t>Establish mathematics </a:t>
            </a:r>
            <a:r>
              <a:rPr lang="en-US" sz="2000" b="1" dirty="0" smtClean="0">
                <a:solidFill>
                  <a:schemeClr val="tx2"/>
                </a:solidFill>
                <a:latin typeface="Verdana"/>
                <a:cs typeface="Verdana"/>
              </a:rPr>
              <a:t>goals</a:t>
            </a:r>
            <a:r>
              <a:rPr lang="en-US" sz="2000" dirty="0" smtClean="0">
                <a:solidFill>
                  <a:srgbClr val="1F497D"/>
                </a:solidFill>
                <a:latin typeface="Verdana"/>
                <a:cs typeface="Verdana"/>
              </a:rPr>
              <a:t> to focus learning.</a:t>
            </a:r>
          </a:p>
          <a:p>
            <a:pPr marL="693738" lvl="0" indent="-579438">
              <a:spcAft>
                <a:spcPts val="600"/>
              </a:spcAft>
              <a:buFont typeface="+mj-lt"/>
              <a:buAutoNum type="arabicPeriod"/>
            </a:pPr>
            <a:r>
              <a:rPr lang="en-US" sz="2000" dirty="0" smtClean="0">
                <a:solidFill>
                  <a:srgbClr val="1F497D"/>
                </a:solidFill>
                <a:latin typeface="Verdana"/>
                <a:cs typeface="Verdana"/>
              </a:rPr>
              <a:t>Implement </a:t>
            </a:r>
            <a:r>
              <a:rPr lang="en-US" sz="2000" b="1" dirty="0" smtClean="0">
                <a:solidFill>
                  <a:schemeClr val="tx2"/>
                </a:solidFill>
                <a:latin typeface="Verdana"/>
                <a:cs typeface="Verdana"/>
              </a:rPr>
              <a:t>tasks</a:t>
            </a:r>
            <a:r>
              <a:rPr lang="en-US" sz="2000" dirty="0" smtClean="0">
                <a:solidFill>
                  <a:srgbClr val="1F497D"/>
                </a:solidFill>
                <a:latin typeface="Verdana"/>
                <a:cs typeface="Verdana"/>
              </a:rPr>
              <a:t> that promote reasoning and problem solving. </a:t>
            </a:r>
          </a:p>
          <a:p>
            <a:pPr marL="693738" lvl="0" indent="-579438">
              <a:spcAft>
                <a:spcPts val="600"/>
              </a:spcAft>
              <a:buFont typeface="+mj-lt"/>
              <a:buAutoNum type="arabicPeriod"/>
            </a:pPr>
            <a:r>
              <a:rPr lang="en-US" sz="2000" dirty="0" smtClean="0">
                <a:solidFill>
                  <a:srgbClr val="1F497D"/>
                </a:solidFill>
                <a:latin typeface="Verdana"/>
                <a:cs typeface="Verdana"/>
              </a:rPr>
              <a:t>Use and connect mathematical </a:t>
            </a:r>
            <a:r>
              <a:rPr lang="en-US" sz="2000" b="1" dirty="0" smtClean="0">
                <a:solidFill>
                  <a:schemeClr val="tx2"/>
                </a:solidFill>
                <a:latin typeface="Verdana"/>
                <a:cs typeface="Verdana"/>
              </a:rPr>
              <a:t>representations.</a:t>
            </a:r>
          </a:p>
          <a:p>
            <a:pPr marL="693738" lvl="0" indent="-579438">
              <a:spcAft>
                <a:spcPts val="600"/>
              </a:spcAft>
              <a:buFont typeface="+mj-lt"/>
              <a:buAutoNum type="arabicPeriod"/>
            </a:pPr>
            <a:r>
              <a:rPr lang="en-US" sz="2000" dirty="0" smtClean="0">
                <a:solidFill>
                  <a:srgbClr val="1F497D"/>
                </a:solidFill>
                <a:latin typeface="Verdana"/>
                <a:cs typeface="Verdana"/>
              </a:rPr>
              <a:t>Facilitate meaningful mathematical </a:t>
            </a:r>
            <a:r>
              <a:rPr lang="en-US" sz="2000" b="1" dirty="0" smtClean="0">
                <a:solidFill>
                  <a:schemeClr val="tx2"/>
                </a:solidFill>
                <a:latin typeface="Verdana"/>
                <a:cs typeface="Verdana"/>
              </a:rPr>
              <a:t>discourse</a:t>
            </a:r>
            <a:r>
              <a:rPr lang="en-US" sz="2000" i="1" dirty="0" smtClean="0">
                <a:solidFill>
                  <a:schemeClr val="tx2"/>
                </a:solidFill>
                <a:latin typeface="Verdana"/>
                <a:cs typeface="Verdana"/>
              </a:rPr>
              <a:t>. </a:t>
            </a:r>
          </a:p>
          <a:p>
            <a:pPr marL="693738" lvl="0" indent="-579438">
              <a:spcAft>
                <a:spcPts val="600"/>
              </a:spcAft>
              <a:buFont typeface="+mj-lt"/>
              <a:buAutoNum type="arabicPeriod"/>
            </a:pPr>
            <a:r>
              <a:rPr lang="en-US" sz="2000" dirty="0" smtClean="0">
                <a:solidFill>
                  <a:srgbClr val="1F497D"/>
                </a:solidFill>
                <a:latin typeface="Verdana"/>
                <a:cs typeface="Verdana"/>
              </a:rPr>
              <a:t>Pose purposeful </a:t>
            </a:r>
            <a:r>
              <a:rPr lang="en-US" sz="2000" b="1" dirty="0" smtClean="0">
                <a:solidFill>
                  <a:schemeClr val="tx2"/>
                </a:solidFill>
                <a:latin typeface="Verdana"/>
                <a:cs typeface="Verdana"/>
              </a:rPr>
              <a:t>questions</a:t>
            </a:r>
            <a:r>
              <a:rPr lang="en-US" sz="2000" dirty="0" smtClean="0">
                <a:solidFill>
                  <a:schemeClr val="tx2"/>
                </a:solidFill>
                <a:latin typeface="Verdana"/>
                <a:cs typeface="Verdana"/>
              </a:rPr>
              <a:t>.</a:t>
            </a:r>
          </a:p>
          <a:p>
            <a:pPr marL="693738" lvl="0" indent="-579438">
              <a:spcAft>
                <a:spcPts val="600"/>
              </a:spcAft>
              <a:buFont typeface="+mj-lt"/>
              <a:buAutoNum type="arabicPeriod"/>
            </a:pPr>
            <a:r>
              <a:rPr lang="en-US" sz="2000" dirty="0" smtClean="0">
                <a:solidFill>
                  <a:srgbClr val="1F497D"/>
                </a:solidFill>
                <a:latin typeface="Verdana"/>
                <a:cs typeface="Verdana"/>
              </a:rPr>
              <a:t>Build </a:t>
            </a:r>
            <a:r>
              <a:rPr lang="en-US" sz="2000" b="1" dirty="0" smtClean="0">
                <a:solidFill>
                  <a:schemeClr val="tx2"/>
                </a:solidFill>
                <a:latin typeface="Verdana"/>
                <a:cs typeface="Verdana"/>
              </a:rPr>
              <a:t>procedural fluency </a:t>
            </a:r>
            <a:r>
              <a:rPr lang="en-US" sz="2000" dirty="0" smtClean="0">
                <a:solidFill>
                  <a:srgbClr val="1F497D"/>
                </a:solidFill>
                <a:latin typeface="Verdana"/>
                <a:cs typeface="Verdana"/>
              </a:rPr>
              <a:t>from conceptual understanding.</a:t>
            </a:r>
          </a:p>
          <a:p>
            <a:pPr marL="693738" lvl="0" indent="-579438">
              <a:spcAft>
                <a:spcPts val="600"/>
              </a:spcAft>
              <a:buFont typeface="+mj-lt"/>
              <a:buAutoNum type="arabicPeriod"/>
            </a:pPr>
            <a:r>
              <a:rPr lang="en-US" sz="2000" dirty="0" smtClean="0">
                <a:solidFill>
                  <a:srgbClr val="1F497D"/>
                </a:solidFill>
                <a:latin typeface="Verdana"/>
                <a:cs typeface="Verdana"/>
              </a:rPr>
              <a:t>Support </a:t>
            </a:r>
            <a:r>
              <a:rPr lang="en-US" sz="2000" b="1" dirty="0" smtClean="0">
                <a:solidFill>
                  <a:schemeClr val="tx2"/>
                </a:solidFill>
                <a:latin typeface="Verdana"/>
                <a:cs typeface="Verdana"/>
              </a:rPr>
              <a:t>productive struggle</a:t>
            </a:r>
            <a:r>
              <a:rPr lang="en-US" sz="2000" dirty="0" smtClean="0">
                <a:solidFill>
                  <a:schemeClr val="tx2"/>
                </a:solidFill>
                <a:latin typeface="Verdana"/>
                <a:cs typeface="Verdana"/>
              </a:rPr>
              <a:t> </a:t>
            </a:r>
            <a:r>
              <a:rPr lang="en-US" sz="2000" dirty="0" smtClean="0">
                <a:solidFill>
                  <a:srgbClr val="1F497D"/>
                </a:solidFill>
                <a:latin typeface="Verdana"/>
                <a:cs typeface="Verdana"/>
              </a:rPr>
              <a:t>in learning mathematics. </a:t>
            </a:r>
          </a:p>
          <a:p>
            <a:pPr marL="693738" lvl="0" indent="-579438">
              <a:spcAft>
                <a:spcPts val="600"/>
              </a:spcAft>
              <a:buFont typeface="+mj-lt"/>
              <a:buAutoNum type="arabicPeriod"/>
            </a:pPr>
            <a:r>
              <a:rPr lang="en-US" sz="2000" b="1" dirty="0" smtClean="0">
                <a:solidFill>
                  <a:schemeClr val="tx2"/>
                </a:solidFill>
                <a:latin typeface="Verdana"/>
                <a:cs typeface="Verdana"/>
              </a:rPr>
              <a:t>Elicit and use evidence </a:t>
            </a:r>
            <a:r>
              <a:rPr lang="en-US" sz="2000" dirty="0" smtClean="0">
                <a:solidFill>
                  <a:srgbClr val="1F497D"/>
                </a:solidFill>
                <a:latin typeface="Verdana"/>
                <a:cs typeface="Verdana"/>
              </a:rPr>
              <a:t>of student thinking.</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50663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Establish Mathematics Goals </a:t>
            </a:r>
          </a:p>
          <a:p>
            <a:pPr lvl="0" algn="ctr">
              <a:spcBef>
                <a:spcPct val="0"/>
              </a:spcBef>
              <a:defRPr/>
            </a:pPr>
            <a:r>
              <a:rPr lang="en-US" sz="2800" b="1" dirty="0" smtClean="0">
                <a:solidFill>
                  <a:schemeClr val="tx2"/>
                </a:solidFill>
                <a:latin typeface="Verdana"/>
                <a:ea typeface="Verdana" pitchFamily="34" charset="0"/>
                <a:cs typeface="Verdana"/>
              </a:rPr>
              <a:t>To Focus Learning</a:t>
            </a: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a:spcBef>
                <a:spcPts val="600"/>
              </a:spcBef>
              <a:buNone/>
            </a:pPr>
            <a:r>
              <a:rPr lang="en-US" sz="2000" dirty="0" smtClean="0">
                <a:solidFill>
                  <a:srgbClr val="1F497D"/>
                </a:solidFill>
                <a:latin typeface="Verdana"/>
                <a:cs typeface="Verdana"/>
              </a:rPr>
              <a:t>Learning Goals should:</a:t>
            </a:r>
          </a:p>
          <a:p>
            <a:pPr marL="342900" indent="-342900">
              <a:spcBef>
                <a:spcPts val="600"/>
              </a:spcBef>
              <a:buFont typeface="Arial"/>
              <a:buChar char="•"/>
            </a:pPr>
            <a:r>
              <a:rPr lang="en-US" sz="2000" dirty="0" smtClean="0">
                <a:solidFill>
                  <a:srgbClr val="1F497D"/>
                </a:solidFill>
                <a:latin typeface="Verdana"/>
                <a:cs typeface="Verdana"/>
              </a:rPr>
              <a:t>Clearly state what it is students are to learn and understand about mathematics as the result of instruction;</a:t>
            </a:r>
          </a:p>
          <a:p>
            <a:pPr marL="342900" indent="-342900">
              <a:spcBef>
                <a:spcPts val="600"/>
              </a:spcBef>
              <a:buFont typeface="Arial"/>
              <a:buChar char="•"/>
            </a:pPr>
            <a:r>
              <a:rPr lang="en-US" sz="2000" dirty="0" smtClean="0">
                <a:solidFill>
                  <a:srgbClr val="1F497D"/>
                </a:solidFill>
                <a:latin typeface="Verdana"/>
                <a:cs typeface="Verdana"/>
              </a:rPr>
              <a:t>Be situated within learning progressions; and</a:t>
            </a:r>
          </a:p>
          <a:p>
            <a:pPr marL="342900" indent="-342900">
              <a:spcBef>
                <a:spcPts val="600"/>
              </a:spcBef>
              <a:buFont typeface="Arial"/>
              <a:buChar char="•"/>
            </a:pPr>
            <a:r>
              <a:rPr lang="en-US" sz="2000" dirty="0" smtClean="0">
                <a:solidFill>
                  <a:srgbClr val="1F497D"/>
                </a:solidFill>
                <a:latin typeface="Verdana"/>
                <a:cs typeface="Verdana"/>
              </a:rPr>
              <a:t>Frame the decisions that teachers make during a lesson.</a:t>
            </a:r>
          </a:p>
          <a:p>
            <a:endParaRPr lang="en-US" sz="2000" dirty="0" smtClean="0">
              <a:solidFill>
                <a:schemeClr val="accent4">
                  <a:lumMod val="75000"/>
                </a:schemeClr>
              </a:solidFill>
              <a:latin typeface="Verdana"/>
              <a:cs typeface="Verdana"/>
            </a:endParaRPr>
          </a:p>
          <a:p>
            <a:pPr marL="114300" indent="0">
              <a:buNone/>
            </a:pPr>
            <a:r>
              <a:rPr lang="en-US" sz="2000" i="1" dirty="0" smtClean="0">
                <a:solidFill>
                  <a:srgbClr val="604A7B"/>
                </a:solidFill>
                <a:latin typeface="Verdana"/>
                <a:cs typeface="Verdana"/>
              </a:rPr>
              <a:t>Formulating clear, explicit learning goals sets the stage for everything else.</a:t>
            </a:r>
            <a:r>
              <a:rPr lang="en-US" sz="2000" i="1" dirty="0" smtClean="0">
                <a:solidFill>
                  <a:schemeClr val="accent4">
                    <a:lumMod val="75000"/>
                  </a:schemeClr>
                </a:solidFill>
                <a:latin typeface="Verdana"/>
                <a:cs typeface="Verdana"/>
              </a:rPr>
              <a:t> </a:t>
            </a:r>
          </a:p>
          <a:p>
            <a:pPr marL="114300" indent="0">
              <a:buNone/>
            </a:pPr>
            <a:endParaRPr lang="en-US" sz="2000" b="1" i="1" dirty="0" smtClean="0">
              <a:solidFill>
                <a:schemeClr val="accent2"/>
              </a:solidFill>
              <a:latin typeface="Verdana"/>
              <a:cs typeface="Verdana"/>
            </a:endParaRPr>
          </a:p>
          <a:p>
            <a:pPr marL="114300" indent="0" algn="r">
              <a:buNone/>
            </a:pPr>
            <a:r>
              <a:rPr lang="en-US" sz="2000" dirty="0" smtClean="0">
                <a:solidFill>
                  <a:srgbClr val="1F497D"/>
                </a:solidFill>
                <a:latin typeface="Verdana"/>
                <a:cs typeface="Verdana"/>
              </a:rPr>
              <a:t>(Hiebert, Morris, Berk, &amp; Janssen, 2007, p.57)</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5066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1" y="245776"/>
            <a:ext cx="9143999"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Goals to Focus Learning</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400" dirty="0" smtClean="0">
              <a:solidFill>
                <a:schemeClr val="tx2"/>
              </a:solidFill>
              <a:latin typeface="Verdana"/>
              <a:cs typeface="Verdana"/>
            </a:endParaRPr>
          </a:p>
          <a:p>
            <a:r>
              <a:rPr lang="en-US" sz="2400" dirty="0" smtClean="0">
                <a:solidFill>
                  <a:schemeClr val="tx2"/>
                </a:solidFill>
                <a:latin typeface="Verdana"/>
                <a:cs typeface="Verdana"/>
              </a:rPr>
              <a:t>Mr. Donnelly’s goal for students’ learning:</a:t>
            </a:r>
          </a:p>
          <a:p>
            <a:endParaRPr lang="en-US" sz="2400" i="1" dirty="0" smtClean="0">
              <a:solidFill>
                <a:schemeClr val="tx2"/>
              </a:solidFill>
              <a:latin typeface="Verdana"/>
              <a:ea typeface="ＭＳ 明朝"/>
              <a:cs typeface="Verdana"/>
            </a:endParaRPr>
          </a:p>
          <a:p>
            <a:pPr marL="411480" lvl="1" indent="0">
              <a:buNone/>
            </a:pPr>
            <a:r>
              <a:rPr lang="en-US" sz="2400" i="1" dirty="0" smtClean="0">
                <a:solidFill>
                  <a:schemeClr val="tx2"/>
                </a:solidFill>
                <a:latin typeface="Verdana"/>
                <a:ea typeface="ＭＳ 明朝"/>
                <a:cs typeface="Verdana"/>
              </a:rPr>
              <a:t>Students will recognize that quantities that are in a proportional (multiplicative) relationship grow at a constant rate.</a:t>
            </a:r>
          </a:p>
          <a:p>
            <a:pPr marL="411480" lvl="1" indent="0">
              <a:buNone/>
            </a:pPr>
            <a:endParaRPr lang="en-US" sz="2400" i="1" dirty="0" smtClean="0">
              <a:solidFill>
                <a:schemeClr val="tx2"/>
              </a:solidFill>
              <a:latin typeface="Verdana"/>
              <a:ea typeface="ＭＳ 明朝"/>
              <a:cs typeface="Verdana"/>
            </a:endParaRPr>
          </a:p>
          <a:p>
            <a:pPr marL="342900" indent="-342900">
              <a:buFont typeface="Arial"/>
              <a:buChar char="•"/>
            </a:pPr>
            <a:r>
              <a:rPr lang="en-US" sz="2400" dirty="0" smtClean="0">
                <a:solidFill>
                  <a:schemeClr val="tx2"/>
                </a:solidFill>
                <a:latin typeface="Verdana"/>
                <a:ea typeface="ＭＳ 明朝"/>
                <a:cs typeface="Verdana"/>
              </a:rPr>
              <a:t>How does his goal align with this teaching practice?</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8" name="Group 7"/>
          <p:cNvGrpSpPr/>
          <p:nvPr/>
        </p:nvGrpSpPr>
        <p:grpSpPr>
          <a:xfrm>
            <a:off x="7811145" y="316578"/>
            <a:ext cx="1246214" cy="1415608"/>
            <a:chOff x="0" y="0"/>
            <a:chExt cx="3011805" cy="3277235"/>
          </a:xfrm>
        </p:grpSpPr>
        <p:grpSp>
          <p:nvGrpSpPr>
            <p:cNvPr id="10" name="Group 7"/>
            <p:cNvGrpSpPr/>
            <p:nvPr/>
          </p:nvGrpSpPr>
          <p:grpSpPr>
            <a:xfrm>
              <a:off x="0" y="0"/>
              <a:ext cx="3011805" cy="3277235"/>
              <a:chOff x="0" y="0"/>
              <a:chExt cx="3011805" cy="3277235"/>
            </a:xfrm>
          </p:grpSpPr>
          <p:grpSp>
            <p:nvGrpSpPr>
              <p:cNvPr id="13" name="Group 10"/>
              <p:cNvGrpSpPr>
                <a:grpSpLocks/>
              </p:cNvGrpSpPr>
              <p:nvPr/>
            </p:nvGrpSpPr>
            <p:grpSpPr bwMode="auto">
              <a:xfrm>
                <a:off x="0" y="0"/>
                <a:ext cx="3011805" cy="3277235"/>
                <a:chOff x="7708" y="7499"/>
                <a:chExt cx="4743" cy="5161"/>
              </a:xfrm>
            </p:grpSpPr>
            <p:sp>
              <p:nvSpPr>
                <p:cNvPr id="32" name="Freeform 31"/>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3" name="Freeform 32"/>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34" name="Group 33"/>
                <p:cNvGrpSpPr>
                  <a:grpSpLocks/>
                </p:cNvGrpSpPr>
                <p:nvPr/>
              </p:nvGrpSpPr>
              <p:grpSpPr bwMode="auto">
                <a:xfrm>
                  <a:off x="10832" y="8907"/>
                  <a:ext cx="1619" cy="3696"/>
                  <a:chOff x="10832" y="8907"/>
                  <a:chExt cx="1619" cy="3696"/>
                </a:xfrm>
              </p:grpSpPr>
              <p:sp>
                <p:nvSpPr>
                  <p:cNvPr id="40" name="Freeform 39"/>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1" name="Freeform 40"/>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5" name="Rectangle 34"/>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36" name="Freeform 35"/>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8" name="Oval 37"/>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Oval 38"/>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14" name="Oval 13"/>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5" name="Oval 14"/>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6" name="Oval 15"/>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8" name="Oval 17"/>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9" name="Oval 18"/>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0" name="Oval 19"/>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Rectangle 26"/>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8" name="Rectangle 27"/>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9" name="Rectangle 28"/>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0" name="Rectangle 29"/>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1" name="Rectangle 30"/>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2" name="Oval 11"/>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
        <p:nvSpPr>
          <p:cNvPr id="42" name="Right Arrow 41">
            <a:hlinkClick r:id="rId6" action="ppaction://hlinksldjump"/>
          </p:cNvPr>
          <p:cNvSpPr/>
          <p:nvPr/>
        </p:nvSpPr>
        <p:spPr>
          <a:xfrm>
            <a:off x="7540212" y="4802594"/>
            <a:ext cx="541866" cy="321734"/>
          </a:xfrm>
          <a:prstGeom prst="rightArrow">
            <a:avLst/>
          </a:prstGeom>
          <a:solidFill>
            <a:srgbClr val="0033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Implement Tasks that Promote </a:t>
            </a:r>
          </a:p>
          <a:p>
            <a:pPr lvl="0" algn="ctr">
              <a:spcBef>
                <a:spcPct val="0"/>
              </a:spcBef>
              <a:defRPr/>
            </a:pPr>
            <a:r>
              <a:rPr lang="en-US" sz="2800" b="1" dirty="0" smtClean="0">
                <a:solidFill>
                  <a:schemeClr val="tx2"/>
                </a:solidFill>
                <a:latin typeface="Verdana"/>
                <a:cs typeface="Verdana"/>
              </a:rPr>
              <a:t>Reasoning and Problem Solving</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57325"/>
            <a:ext cx="7286625" cy="4191000"/>
          </a:xfrm>
          <a:prstGeom prst="rect">
            <a:avLst/>
          </a:prstGeom>
        </p:spPr>
        <p:txBody>
          <a:bodyPr vert="horz" lIns="91440" tIns="45720" rIns="91440" bIns="45720" rtlCol="0">
            <a:noAutofit/>
          </a:bodyPr>
          <a:lstStyle/>
          <a:p>
            <a:pPr>
              <a:spcAft>
                <a:spcPts val="600"/>
              </a:spcAft>
              <a:buNone/>
            </a:pPr>
            <a:r>
              <a:rPr lang="en-US" sz="2000" dirty="0" smtClean="0">
                <a:solidFill>
                  <a:srgbClr val="1F497D"/>
                </a:solidFill>
                <a:latin typeface="Verdana" pitchFamily="34" charset="0"/>
                <a:ea typeface="Verdana" pitchFamily="34" charset="0"/>
                <a:cs typeface="Verdana" pitchFamily="34" charset="0"/>
              </a:rPr>
              <a:t>Mathematical tasks should:</a:t>
            </a:r>
          </a:p>
          <a:p>
            <a:pPr marL="342900" indent="-342900">
              <a:spcAft>
                <a:spcPts val="600"/>
              </a:spcAft>
              <a:buFont typeface="Arial"/>
              <a:buChar char="•"/>
            </a:pPr>
            <a:r>
              <a:rPr lang="en-US" sz="2000" dirty="0" smtClean="0">
                <a:solidFill>
                  <a:srgbClr val="1F497D"/>
                </a:solidFill>
                <a:latin typeface="Verdana" pitchFamily="34" charset="0"/>
                <a:ea typeface="Verdana" pitchFamily="34" charset="0"/>
                <a:cs typeface="Verdana" pitchFamily="34" charset="0"/>
              </a:rPr>
              <a:t>Provide opportunities for students to engage in exploration or encourage students to use procedures in ways that are connected to concepts and understanding; </a:t>
            </a:r>
          </a:p>
          <a:p>
            <a:pPr marL="342900" indent="-342900">
              <a:spcAft>
                <a:spcPts val="600"/>
              </a:spcAft>
              <a:buFont typeface="Arial"/>
              <a:buChar char="•"/>
            </a:pPr>
            <a:r>
              <a:rPr lang="en-US" sz="2000" dirty="0" smtClean="0">
                <a:solidFill>
                  <a:srgbClr val="1F497D"/>
                </a:solidFill>
                <a:latin typeface="Verdana" pitchFamily="34" charset="0"/>
                <a:ea typeface="Verdana" pitchFamily="34" charset="0"/>
                <a:cs typeface="Verdana" pitchFamily="34" charset="0"/>
              </a:rPr>
              <a:t>Build on students’ current understanding; and</a:t>
            </a:r>
          </a:p>
          <a:p>
            <a:pPr marL="342900" indent="-342900">
              <a:spcAft>
                <a:spcPts val="600"/>
              </a:spcAft>
              <a:buFont typeface="Arial"/>
              <a:buChar char="•"/>
            </a:pPr>
            <a:r>
              <a:rPr lang="en-US" sz="2000" dirty="0" smtClean="0">
                <a:solidFill>
                  <a:srgbClr val="1F497D"/>
                </a:solidFill>
                <a:latin typeface="Verdana" pitchFamily="34" charset="0"/>
                <a:ea typeface="Verdana" pitchFamily="34" charset="0"/>
                <a:cs typeface="Verdana" pitchFamily="34" charset="0"/>
              </a:rPr>
              <a:t>Have multiple entry points.</a:t>
            </a:r>
          </a:p>
          <a:p>
            <a:pPr>
              <a:lnSpc>
                <a:spcPct val="60000"/>
              </a:lnSpc>
            </a:pPr>
            <a:endParaRPr lang="en-US" sz="2000" dirty="0" smtClean="0">
              <a:solidFill>
                <a:srgbClr val="1F497D"/>
              </a:solidFill>
              <a:latin typeface="Verdana" pitchFamily="34" charset="0"/>
              <a:ea typeface="Verdana" pitchFamily="34" charset="0"/>
              <a:cs typeface="Verdana" pitchFamily="34" charset="0"/>
            </a:endParaRPr>
          </a:p>
          <a:p>
            <a:pPr marL="114300" indent="0">
              <a:buNone/>
            </a:pPr>
            <a:r>
              <a:rPr lang="en-US" sz="2000" i="1" dirty="0" smtClean="0">
                <a:solidFill>
                  <a:schemeClr val="accent4">
                    <a:lumMod val="75000"/>
                  </a:schemeClr>
                </a:solidFill>
                <a:latin typeface="Verdana" pitchFamily="34" charset="0"/>
                <a:ea typeface="Verdana" pitchFamily="34" charset="0"/>
                <a:cs typeface="Verdana" pitchFamily="34" charset="0"/>
              </a:rPr>
              <a:t>There is no decision that teachers make that has a greater impact on students’ opportunities to learn and on their perceptions about what mathematics is than the selection or creation of the tasks with which the teacher engages students in studying mathematics</a:t>
            </a:r>
            <a:r>
              <a:rPr lang="en-US" sz="2000" b="1" i="1" dirty="0" smtClean="0">
                <a:solidFill>
                  <a:schemeClr val="accent4">
                    <a:lumMod val="75000"/>
                  </a:schemeClr>
                </a:solidFill>
                <a:latin typeface="Verdana" pitchFamily="34" charset="0"/>
                <a:ea typeface="Verdana" pitchFamily="34" charset="0"/>
                <a:cs typeface="Verdana" pitchFamily="34" charset="0"/>
              </a:rPr>
              <a:t>.	</a:t>
            </a:r>
          </a:p>
          <a:p>
            <a:pPr marL="114300" indent="0" algn="r">
              <a:buNone/>
            </a:pPr>
            <a:r>
              <a:rPr lang="en-US" dirty="0" smtClean="0">
                <a:solidFill>
                  <a:schemeClr val="accent4">
                    <a:lumMod val="75000"/>
                  </a:schemeClr>
                </a:solidFill>
                <a:latin typeface="Verdana" pitchFamily="34" charset="0"/>
                <a:ea typeface="Verdana" pitchFamily="34" charset="0"/>
                <a:cs typeface="Verdana" pitchFamily="34" charset="0"/>
              </a:rPr>
              <a:t>Lappan &amp; Briars, 1995</a:t>
            </a: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5066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Tasks that Promote </a:t>
            </a:r>
          </a:p>
          <a:p>
            <a:pPr lvl="0" algn="ctr">
              <a:spcBef>
                <a:spcPct val="0"/>
              </a:spcBef>
              <a:defRPr/>
            </a:pPr>
            <a:r>
              <a:rPr lang="en-US" sz="2800" b="1" dirty="0" smtClean="0">
                <a:solidFill>
                  <a:schemeClr val="tx2"/>
                </a:solidFill>
                <a:latin typeface="Verdana"/>
                <a:cs typeface="Verdana"/>
              </a:rPr>
              <a:t>Reasoning and Problem Solving</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3438525" cy="4191000"/>
          </a:xfrm>
          <a:prstGeom prst="rect">
            <a:avLst/>
          </a:prstGeom>
        </p:spPr>
        <p:txBody>
          <a:bodyPr vert="horz" lIns="91440" tIns="45720" rIns="91440" bIns="45720" rtlCol="0">
            <a:noAutofit/>
          </a:bodyPr>
          <a:lstStyle/>
          <a:p>
            <a:pPr marL="228600" indent="-228600">
              <a:buFont typeface="Arial" pitchFamily="34" charset="0"/>
              <a:buChar char="•"/>
            </a:pPr>
            <a:r>
              <a:rPr lang="en-US" sz="2400" dirty="0" smtClean="0">
                <a:solidFill>
                  <a:schemeClr val="tx2"/>
                </a:solidFill>
                <a:latin typeface="Verdana"/>
                <a:cs typeface="Verdana"/>
              </a:rPr>
              <a:t>How is Mr. Donnelly’s task (Candy Jar) similar to or different from the Missing Value problem?</a:t>
            </a:r>
          </a:p>
          <a:p>
            <a:pPr marL="228600" indent="-228600">
              <a:buFont typeface="Arial" pitchFamily="34" charset="0"/>
              <a:buChar char="•"/>
            </a:pPr>
            <a:endParaRPr lang="en-US" sz="2400" dirty="0" smtClean="0"/>
          </a:p>
          <a:p>
            <a:pPr marL="228600" indent="-228600">
              <a:buFont typeface="Arial" pitchFamily="34" charset="0"/>
              <a:buChar char="•"/>
            </a:pPr>
            <a:r>
              <a:rPr lang="en-US" sz="2400" dirty="0" smtClean="0">
                <a:solidFill>
                  <a:schemeClr val="tx2"/>
                </a:solidFill>
                <a:latin typeface="Verdana"/>
                <a:cs typeface="Verdana"/>
              </a:rPr>
              <a:t>Which one is more likely to promote problem solving?</a:t>
            </a:r>
          </a:p>
          <a:p>
            <a:pPr algn="r"/>
            <a:r>
              <a:rPr lang="en-US" sz="2400" b="1" i="1" dirty="0" smtClean="0">
                <a:solidFill>
                  <a:srgbClr val="1F497D"/>
                </a:solidFill>
                <a:latin typeface="Verdana" pitchFamily="34" charset="0"/>
                <a:ea typeface="Verdana" pitchFamily="34" charset="0"/>
                <a:cs typeface="Verdana" pitchFamily="34" charset="0"/>
              </a:rPr>
              <a:t> </a:t>
            </a:r>
            <a:endParaRPr lang="en-US" sz="24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4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50663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Tasks that Promote </a:t>
            </a:r>
          </a:p>
          <a:p>
            <a:pPr lvl="0" algn="ctr">
              <a:spcBef>
                <a:spcPct val="0"/>
              </a:spcBef>
              <a:defRPr/>
            </a:pPr>
            <a:r>
              <a:rPr lang="en-US" sz="2800" b="1" dirty="0" smtClean="0">
                <a:solidFill>
                  <a:schemeClr val="tx2"/>
                </a:solidFill>
                <a:latin typeface="Verdana"/>
                <a:cs typeface="Verdana"/>
              </a:rPr>
              <a:t>Reasoning and Problem Solving</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3438525" cy="4191000"/>
          </a:xfrm>
          <a:prstGeom prst="rect">
            <a:avLst/>
          </a:prstGeom>
        </p:spPr>
        <p:txBody>
          <a:bodyPr vert="horz" lIns="91440" tIns="45720" rIns="91440" bIns="45720" rtlCol="0">
            <a:noAutofit/>
          </a:bodyPr>
          <a:lstStyle/>
          <a:p>
            <a:pPr marL="228600" indent="-228600">
              <a:buFont typeface="Arial" pitchFamily="34" charset="0"/>
              <a:buChar char="•"/>
            </a:pPr>
            <a:r>
              <a:rPr lang="en-US" sz="2400" dirty="0" smtClean="0">
                <a:solidFill>
                  <a:schemeClr val="tx2"/>
                </a:solidFill>
                <a:latin typeface="Verdana"/>
                <a:cs typeface="Verdana"/>
              </a:rPr>
              <a:t>How is Mr. Donnelly’s task (Candy Jar) similar to or different from the Missing Value problem?</a:t>
            </a:r>
          </a:p>
          <a:p>
            <a:pPr marL="228600" indent="-228600">
              <a:buFont typeface="Arial" pitchFamily="34" charset="0"/>
              <a:buChar char="•"/>
            </a:pPr>
            <a:endParaRPr lang="en-US" sz="2400" dirty="0" smtClean="0"/>
          </a:p>
          <a:p>
            <a:pPr marL="228600" indent="-228600">
              <a:buFont typeface="Arial" pitchFamily="34" charset="0"/>
              <a:buChar char="•"/>
            </a:pPr>
            <a:r>
              <a:rPr lang="en-US" sz="2400" dirty="0" smtClean="0">
                <a:solidFill>
                  <a:schemeClr val="tx2"/>
                </a:solidFill>
                <a:latin typeface="Verdana"/>
                <a:cs typeface="Verdana"/>
              </a:rPr>
              <a:t>Which one is more likely to promote problem solving?</a:t>
            </a:r>
          </a:p>
          <a:p>
            <a:pPr algn="r"/>
            <a:r>
              <a:rPr lang="en-US" sz="2400" b="1" i="1" dirty="0" smtClean="0">
                <a:solidFill>
                  <a:srgbClr val="1F497D"/>
                </a:solidFill>
                <a:latin typeface="Verdana" pitchFamily="34" charset="0"/>
                <a:ea typeface="Verdana" pitchFamily="34" charset="0"/>
                <a:cs typeface="Verdana" pitchFamily="34" charset="0"/>
              </a:rPr>
              <a:t> </a:t>
            </a:r>
            <a:endParaRPr lang="en-US" sz="24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4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TextBox 41"/>
          <p:cNvSpPr txBox="1"/>
          <p:nvPr/>
        </p:nvSpPr>
        <p:spPr>
          <a:xfrm>
            <a:off x="4925658" y="1581150"/>
            <a:ext cx="4057650" cy="1831271"/>
          </a:xfrm>
          <a:prstGeom prst="rect">
            <a:avLst/>
          </a:prstGeom>
          <a:noFill/>
        </p:spPr>
        <p:txBody>
          <a:bodyPr wrap="square" rtlCol="0">
            <a:spAutoFit/>
          </a:bodyPr>
          <a:lstStyle/>
          <a:p>
            <a:pPr marL="114300" indent="0">
              <a:spcBef>
                <a:spcPts val="600"/>
              </a:spcBef>
              <a:spcAft>
                <a:spcPts val="600"/>
              </a:spcAft>
              <a:buNone/>
            </a:pPr>
            <a:r>
              <a:rPr lang="en-US" sz="2000" b="1" dirty="0" smtClean="0">
                <a:solidFill>
                  <a:srgbClr val="1F497D"/>
                </a:solidFill>
                <a:latin typeface="Verdana"/>
                <a:cs typeface="Verdana"/>
              </a:rPr>
              <a:t>Finding the Missing Value</a:t>
            </a:r>
          </a:p>
          <a:p>
            <a:pPr marL="114300" indent="0">
              <a:spcBef>
                <a:spcPts val="600"/>
              </a:spcBef>
              <a:spcAft>
                <a:spcPts val="600"/>
              </a:spcAft>
              <a:buNone/>
            </a:pPr>
            <a:r>
              <a:rPr lang="en-US" sz="2000" dirty="0" smtClean="0">
                <a:solidFill>
                  <a:srgbClr val="1F497D"/>
                </a:solidFill>
                <a:latin typeface="Verdana"/>
                <a:cs typeface="Verdana"/>
              </a:rPr>
              <a:t>Find the value of the unknown in each of the proportions shown below.</a:t>
            </a:r>
          </a:p>
          <a:p>
            <a:endParaRPr lang="en-US" dirty="0"/>
          </a:p>
        </p:txBody>
      </p:sp>
      <p:pic>
        <p:nvPicPr>
          <p:cNvPr id="43" name="Picture 42" descr="ph5515-smith:Domain:Education.Pitt.Edu:Users:pegs:Documents:NCTM2013:Impactful Teaching Practice 2_files:image002.png"/>
          <p:cNvPicPr/>
          <p:nvPr/>
        </p:nvPicPr>
        <p:blipFill>
          <a:blip r:embed="rId6">
            <a:extLst>
              <a:ext uri="{28A0092B-C50C-407E-A947-70E740481C1C}">
                <a14:useLocalDpi xmlns:a14="http://schemas.microsoft.com/office/drawing/2010/main" val="0"/>
              </a:ext>
            </a:extLst>
          </a:blip>
          <a:srcRect/>
          <a:stretch>
            <a:fillRect/>
          </a:stretch>
        </p:blipFill>
        <p:spPr bwMode="auto">
          <a:xfrm>
            <a:off x="5535900" y="3264693"/>
            <a:ext cx="904875" cy="785813"/>
          </a:xfrm>
          <a:prstGeom prst="rect">
            <a:avLst/>
          </a:prstGeom>
          <a:noFill/>
          <a:ln>
            <a:noFill/>
          </a:ln>
        </p:spPr>
      </p:pic>
      <p:pic>
        <p:nvPicPr>
          <p:cNvPr id="44" name="Picture 43" descr="ph5515-smith:Domain:Education.Pitt.Edu:Users:pegs:Documents:NCTM2013:Impactful Teaching Practice 2_files:image004.png"/>
          <p:cNvPicPr/>
          <p:nvPr/>
        </p:nvPicPr>
        <p:blipFill>
          <a:blip r:embed="rId7">
            <a:extLst>
              <a:ext uri="{28A0092B-C50C-407E-A947-70E740481C1C}">
                <a14:useLocalDpi xmlns:a14="http://schemas.microsoft.com/office/drawing/2010/main" val="0"/>
              </a:ext>
            </a:extLst>
          </a:blip>
          <a:srcRect/>
          <a:stretch>
            <a:fillRect/>
          </a:stretch>
        </p:blipFill>
        <p:spPr bwMode="auto">
          <a:xfrm>
            <a:off x="7026919" y="3264693"/>
            <a:ext cx="928688" cy="785813"/>
          </a:xfrm>
          <a:prstGeom prst="rect">
            <a:avLst/>
          </a:prstGeom>
          <a:noFill/>
          <a:ln>
            <a:noFill/>
          </a:ln>
        </p:spPr>
      </p:pic>
      <p:pic>
        <p:nvPicPr>
          <p:cNvPr id="45" name="Picture 44" descr="ph5515-smith:Domain:Education.Pitt.Edu:Users:pegs:Documents:NCTM2013:Impactful Teaching Practice 2_files:image006.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535900" y="4187668"/>
            <a:ext cx="904875" cy="785813"/>
          </a:xfrm>
          <a:prstGeom prst="rect">
            <a:avLst/>
          </a:prstGeom>
          <a:noFill/>
          <a:ln>
            <a:noFill/>
          </a:ln>
        </p:spPr>
      </p:pic>
      <p:pic>
        <p:nvPicPr>
          <p:cNvPr id="46" name="Picture 45" descr="ph5515-smith:Domain:Education.Pitt.Edu:Users:pegs:Documents:NCTM2013:Impactful Teaching Practice 2_files:image008.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026919" y="4187668"/>
            <a:ext cx="928688" cy="785813"/>
          </a:xfrm>
          <a:prstGeom prst="rect">
            <a:avLst/>
          </a:prstGeom>
          <a:noFill/>
          <a:ln>
            <a:noFill/>
          </a:ln>
        </p:spPr>
      </p:pic>
      <p:pic>
        <p:nvPicPr>
          <p:cNvPr id="47" name="Picture 46" descr="ph5515-smith:Domain:Education.Pitt.Edu:Users:pegs:Documents:NCTM2013:Impactful Teaching Practice 2_files:image010.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488275" y="5125915"/>
            <a:ext cx="952500" cy="785813"/>
          </a:xfrm>
          <a:prstGeom prst="rect">
            <a:avLst/>
          </a:prstGeom>
          <a:noFill/>
          <a:ln>
            <a:noFill/>
          </a:ln>
        </p:spPr>
      </p:pic>
      <p:pic>
        <p:nvPicPr>
          <p:cNvPr id="48" name="Picture 47" descr="ph5515-smith:Domain:Education.Pitt.Edu:Users:pegs:Documents:NCTM2013:Impactful Teaching Practice 2_files:image012.png"/>
          <p:cNvPicPr>
            <a:picLocks noChangeAspect="1"/>
          </p:cNvPicPr>
          <p:nvPr/>
        </p:nvPicPr>
        <p:blipFill>
          <a:blip r:embed="rId11">
            <a:extLst>
              <a:ext uri="{28A0092B-C50C-407E-A947-70E740481C1C}">
                <a14:useLocalDpi xmlns:a14="http://schemas.microsoft.com/office/drawing/2010/main" val="0"/>
              </a:ext>
            </a:extLst>
          </a:blip>
          <a:stretch>
            <a:fillRect/>
          </a:stretch>
        </p:blipFill>
        <p:spPr bwMode="auto">
          <a:xfrm>
            <a:off x="7026919" y="5125915"/>
            <a:ext cx="928688" cy="785813"/>
          </a:xfrm>
          <a:prstGeom prst="rect">
            <a:avLst/>
          </a:prstGeom>
          <a:noFill/>
          <a:ln>
            <a:noFill/>
          </a:ln>
        </p:spPr>
      </p:pic>
    </p:spTree>
    <p:extLst>
      <p:ext uri="{BB962C8B-B14F-4D97-AF65-F5344CB8AC3E}">
        <p14:creationId xmlns:p14="http://schemas.microsoft.com/office/powerpoint/2010/main" val="10550663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Use and Connect </a:t>
            </a:r>
          </a:p>
          <a:p>
            <a:pPr lvl="0" algn="ctr">
              <a:spcBef>
                <a:spcPct val="0"/>
              </a:spcBef>
              <a:defRPr/>
            </a:pPr>
            <a:r>
              <a:rPr lang="en-US" sz="2800" b="1" dirty="0" smtClean="0">
                <a:solidFill>
                  <a:schemeClr val="tx2"/>
                </a:solidFill>
                <a:latin typeface="Verdana"/>
                <a:cs typeface="Verdana"/>
              </a:rPr>
              <a:t>Mathematical Representations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marL="114300" indent="-114300">
              <a:buNone/>
            </a:pPr>
            <a:endParaRPr lang="en-US" sz="2000" dirty="0" smtClean="0">
              <a:solidFill>
                <a:schemeClr val="tx2"/>
              </a:solidFill>
              <a:latin typeface="Verdana"/>
              <a:cs typeface="Verdana"/>
            </a:endParaRPr>
          </a:p>
          <a:p>
            <a:pPr marL="114300" indent="-114300">
              <a:spcBef>
                <a:spcPts val="600"/>
              </a:spcBef>
              <a:buNone/>
            </a:pPr>
            <a:r>
              <a:rPr lang="en-US" sz="2000" dirty="0" smtClean="0">
                <a:solidFill>
                  <a:schemeClr val="tx2"/>
                </a:solidFill>
                <a:latin typeface="Verdana"/>
                <a:cs typeface="Verdana"/>
              </a:rPr>
              <a:t>Different Representations should:</a:t>
            </a:r>
          </a:p>
          <a:p>
            <a:pPr marL="114300" indent="-114300">
              <a:spcBef>
                <a:spcPts val="600"/>
              </a:spcBef>
              <a:buNone/>
            </a:pPr>
            <a:endParaRPr lang="en-US" sz="2000" dirty="0" smtClean="0">
              <a:solidFill>
                <a:schemeClr val="tx2"/>
              </a:solidFill>
              <a:latin typeface="Verdana"/>
              <a:cs typeface="Verdana"/>
            </a:endParaRPr>
          </a:p>
          <a:p>
            <a:pPr marL="342900" indent="-342900">
              <a:spcBef>
                <a:spcPts val="600"/>
              </a:spcBef>
              <a:buFont typeface="Arial"/>
              <a:buChar char="•"/>
            </a:pPr>
            <a:r>
              <a:rPr lang="en-US" sz="2000" dirty="0" smtClean="0">
                <a:solidFill>
                  <a:schemeClr val="tx2"/>
                </a:solidFill>
                <a:latin typeface="Verdana"/>
                <a:cs typeface="Verdana"/>
              </a:rPr>
              <a:t>Be introduced, discussed, and connected;</a:t>
            </a:r>
          </a:p>
          <a:p>
            <a:pPr marL="342900" indent="-342900">
              <a:spcBef>
                <a:spcPts val="600"/>
              </a:spcBef>
              <a:buFont typeface="Arial"/>
              <a:buChar char="•"/>
            </a:pPr>
            <a:r>
              <a:rPr lang="en-US" sz="2000" dirty="0" smtClean="0">
                <a:solidFill>
                  <a:schemeClr val="tx2"/>
                </a:solidFill>
                <a:latin typeface="Verdana"/>
                <a:cs typeface="Verdana"/>
              </a:rPr>
              <a:t>Focus students’ attention on the structure or essential features of mathematical ideas; and</a:t>
            </a:r>
          </a:p>
          <a:p>
            <a:pPr marL="342900" indent="-342900">
              <a:spcBef>
                <a:spcPts val="600"/>
              </a:spcBef>
              <a:buFont typeface="Arial"/>
              <a:buChar char="•"/>
            </a:pPr>
            <a:r>
              <a:rPr lang="en-US" sz="2000" dirty="0" smtClean="0">
                <a:solidFill>
                  <a:schemeClr val="tx2"/>
                </a:solidFill>
                <a:latin typeface="Verdana"/>
                <a:cs typeface="Verdana"/>
              </a:rPr>
              <a:t>Support students’ ability to justify and explain their reasoning.</a:t>
            </a:r>
          </a:p>
          <a:p>
            <a:endParaRPr lang="en-US" sz="2000" dirty="0" smtClean="0">
              <a:solidFill>
                <a:schemeClr val="tx2"/>
              </a:solidFill>
              <a:latin typeface="Verdana"/>
              <a:cs typeface="Verdana"/>
            </a:endParaRPr>
          </a:p>
          <a:p>
            <a:r>
              <a:rPr lang="en-US" sz="2000" i="1" dirty="0" smtClean="0">
                <a:solidFill>
                  <a:srgbClr val="604A7B"/>
                </a:solidFill>
                <a:latin typeface="Verdana"/>
                <a:ea typeface="ＭＳ Ｐゴシック" charset="0"/>
                <a:cs typeface="Verdana"/>
              </a:rPr>
              <a:t>Strengthening the ability to move between and among these representations improves the growth of children’s concepts.</a:t>
            </a:r>
          </a:p>
          <a:p>
            <a:pPr algn="r">
              <a:lnSpc>
                <a:spcPct val="90000"/>
              </a:lnSpc>
            </a:pPr>
            <a:r>
              <a:rPr lang="en-US" dirty="0" err="1" smtClean="0">
                <a:solidFill>
                  <a:srgbClr val="604A7B"/>
                </a:solidFill>
                <a:latin typeface="Verdana"/>
                <a:ea typeface="ＭＳ Ｐゴシック" charset="0"/>
                <a:cs typeface="Verdana"/>
              </a:rPr>
              <a:t>Lesh</a:t>
            </a:r>
            <a:r>
              <a:rPr lang="en-US" dirty="0" smtClean="0">
                <a:solidFill>
                  <a:srgbClr val="604A7B"/>
                </a:solidFill>
                <a:latin typeface="Verdana"/>
                <a:ea typeface="ＭＳ Ｐゴシック" charset="0"/>
                <a:cs typeface="Verdana"/>
              </a:rPr>
              <a:t>, Post, Behr, 1987 </a:t>
            </a:r>
            <a:endParaRPr lang="en-US" dirty="0" smtClean="0">
              <a:solidFill>
                <a:srgbClr val="604A7B"/>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8" name="Picture 7"/>
          <p:cNvPicPr>
            <a:picLocks noChangeAspect="1"/>
          </p:cNvPicPr>
          <p:nvPr/>
        </p:nvPicPr>
        <p:blipFill rotWithShape="1">
          <a:blip r:embed="rId6"/>
          <a:srcRect l="9285" r="10559"/>
          <a:stretch/>
        </p:blipFill>
        <p:spPr>
          <a:xfrm>
            <a:off x="6619174" y="1268410"/>
            <a:ext cx="2364134" cy="1519238"/>
          </a:xfrm>
          <a:prstGeom prst="rect">
            <a:avLst/>
          </a:prstGeom>
          <a:solidFill>
            <a:schemeClr val="accent1"/>
          </a:solidFill>
        </p:spPr>
      </p:pic>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82743"/>
            <a:ext cx="8254877"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Connecting Representations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marL="228600" indent="-228600">
              <a:buFont typeface="Arial" pitchFamily="34" charset="0"/>
              <a:buChar char="•"/>
            </a:pPr>
            <a:endParaRPr lang="en-US" sz="2800" dirty="0" smtClean="0">
              <a:solidFill>
                <a:srgbClr val="1F497D"/>
              </a:solidFill>
              <a:latin typeface="Verdana"/>
              <a:cs typeface="Verdana"/>
            </a:endParaRPr>
          </a:p>
          <a:p>
            <a:pPr marL="228600" indent="-228600">
              <a:buFont typeface="Arial" pitchFamily="34" charset="0"/>
              <a:buChar char="•"/>
            </a:pPr>
            <a:endParaRPr lang="en-US" sz="2400" dirty="0" smtClean="0">
              <a:solidFill>
                <a:srgbClr val="1F497D"/>
              </a:solidFill>
              <a:latin typeface="Verdana"/>
              <a:cs typeface="Verdana"/>
            </a:endParaRPr>
          </a:p>
          <a:p>
            <a:pPr marL="228600" indent="-228600">
              <a:buFont typeface="Arial" pitchFamily="34" charset="0"/>
              <a:buChar char="•"/>
            </a:pPr>
            <a:r>
              <a:rPr lang="en-US" sz="2400" dirty="0" smtClean="0">
                <a:solidFill>
                  <a:srgbClr val="1F497D"/>
                </a:solidFill>
                <a:latin typeface="Verdana"/>
                <a:cs typeface="Verdana"/>
              </a:rPr>
              <a:t>What different representations were used and connected in Mr. Donnelly’s class?</a:t>
            </a:r>
          </a:p>
          <a:p>
            <a:pPr marL="228600" indent="-228600">
              <a:buFont typeface="Arial" pitchFamily="34" charset="0"/>
              <a:buChar char="•"/>
            </a:pPr>
            <a:endParaRPr lang="en-US" sz="2400" dirty="0" smtClean="0">
              <a:solidFill>
                <a:srgbClr val="1F497D"/>
              </a:solidFill>
              <a:latin typeface="Verdana"/>
              <a:cs typeface="Verdana"/>
            </a:endParaRPr>
          </a:p>
          <a:p>
            <a:pPr marL="228600" indent="-228600">
              <a:buFont typeface="Arial" pitchFamily="34" charset="0"/>
              <a:buChar char="•"/>
            </a:pPr>
            <a:r>
              <a:rPr lang="en-US" sz="2400" dirty="0" smtClean="0">
                <a:solidFill>
                  <a:srgbClr val="1F497D"/>
                </a:solidFill>
                <a:latin typeface="Verdana"/>
                <a:cs typeface="Verdana"/>
              </a:rPr>
              <a:t>How might his students benefit from making these connections?</a:t>
            </a: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10" name="Group 9"/>
          <p:cNvGrpSpPr/>
          <p:nvPr/>
        </p:nvGrpSpPr>
        <p:grpSpPr>
          <a:xfrm>
            <a:off x="7811145" y="518729"/>
            <a:ext cx="1246214" cy="1415608"/>
            <a:chOff x="0" y="0"/>
            <a:chExt cx="3011805" cy="3277235"/>
          </a:xfrm>
        </p:grpSpPr>
        <p:grpSp>
          <p:nvGrpSpPr>
            <p:cNvPr id="12" name="Group 7"/>
            <p:cNvGrpSpPr/>
            <p:nvPr/>
          </p:nvGrpSpPr>
          <p:grpSpPr>
            <a:xfrm>
              <a:off x="0" y="0"/>
              <a:ext cx="3011805" cy="3277235"/>
              <a:chOff x="0" y="0"/>
              <a:chExt cx="3011805" cy="3277235"/>
            </a:xfrm>
          </p:grpSpPr>
          <p:grpSp>
            <p:nvGrpSpPr>
              <p:cNvPr id="14" name="Group 10"/>
              <p:cNvGrpSpPr>
                <a:grpSpLocks/>
              </p:cNvGrpSpPr>
              <p:nvPr/>
            </p:nvGrpSpPr>
            <p:grpSpPr bwMode="auto">
              <a:xfrm>
                <a:off x="0" y="0"/>
                <a:ext cx="3011805" cy="3277235"/>
                <a:chOff x="7708" y="7499"/>
                <a:chExt cx="4743" cy="5161"/>
              </a:xfrm>
            </p:grpSpPr>
            <p:sp>
              <p:nvSpPr>
                <p:cNvPr id="33" name="Freeform 32"/>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4" name="Freeform 33"/>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35" name="Group 34"/>
                <p:cNvGrpSpPr>
                  <a:grpSpLocks/>
                </p:cNvGrpSpPr>
                <p:nvPr/>
              </p:nvGrpSpPr>
              <p:grpSpPr bwMode="auto">
                <a:xfrm>
                  <a:off x="10832" y="8907"/>
                  <a:ext cx="1619" cy="3696"/>
                  <a:chOff x="10832" y="8907"/>
                  <a:chExt cx="1619" cy="3696"/>
                </a:xfrm>
              </p:grpSpPr>
              <p:sp>
                <p:nvSpPr>
                  <p:cNvPr id="41" name="Freeform 40"/>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2" name="Freeform 41"/>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6" name="Rectangle 35"/>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8" name="Freeform 37"/>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Oval 38"/>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0" name="Oval 39"/>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15" name="Oval 14"/>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6" name="Oval 15"/>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8" name="Oval 17"/>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9" name="Oval 18"/>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0" name="Oval 19"/>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Oval 26"/>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8" name="Rectangle 27"/>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9" name="Rectangle 28"/>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0" name="Rectangle 29"/>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1" name="Rectangle 30"/>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2" name="Rectangle 31"/>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3" name="Oval 12"/>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Facilitate </a:t>
            </a:r>
          </a:p>
          <a:p>
            <a:pPr lvl="0" algn="ctr">
              <a:spcBef>
                <a:spcPct val="0"/>
              </a:spcBef>
              <a:defRPr/>
            </a:pPr>
            <a:r>
              <a:rPr lang="en-US" sz="2800" b="1" dirty="0" smtClean="0">
                <a:solidFill>
                  <a:schemeClr val="tx2"/>
                </a:solidFill>
                <a:latin typeface="Verdana"/>
                <a:cs typeface="Verdana"/>
              </a:rPr>
              <a:t>Meaningful Mathematical Discourse</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437141"/>
            <a:ext cx="7419975" cy="5170646"/>
          </a:xfrm>
          <a:prstGeom prst="rect">
            <a:avLst/>
          </a:prstGeom>
        </p:spPr>
        <p:txBody>
          <a:bodyPr wrap="square">
            <a:spAutoFit/>
          </a:bodyPr>
          <a:lstStyle/>
          <a:p>
            <a:pPr marL="114300" indent="-76200">
              <a:buNone/>
            </a:pPr>
            <a:r>
              <a:rPr lang="en-US" sz="2000" dirty="0" smtClean="0">
                <a:solidFill>
                  <a:srgbClr val="1F497D"/>
                </a:solidFill>
                <a:latin typeface="Verdana"/>
                <a:cs typeface="Verdana"/>
              </a:rPr>
              <a:t>Mathematical Discourse should:</a:t>
            </a:r>
          </a:p>
          <a:p>
            <a:pPr marL="342900" indent="-342900">
              <a:buFont typeface="Arial"/>
              <a:buChar char="•"/>
            </a:pPr>
            <a:r>
              <a:rPr lang="en-US" sz="2000" dirty="0" smtClean="0">
                <a:solidFill>
                  <a:srgbClr val="1F497D"/>
                </a:solidFill>
                <a:latin typeface="Verdana"/>
                <a:cs typeface="Verdana"/>
              </a:rPr>
              <a:t>Build on and honor students’ thinking;</a:t>
            </a:r>
          </a:p>
          <a:p>
            <a:pPr marL="342900" indent="-342900">
              <a:lnSpc>
                <a:spcPct val="110000"/>
              </a:lnSpc>
              <a:buFont typeface="Arial"/>
              <a:buChar char="•"/>
            </a:pPr>
            <a:r>
              <a:rPr lang="en-US" sz="2000" dirty="0" smtClean="0">
                <a:solidFill>
                  <a:srgbClr val="1F497D"/>
                </a:solidFill>
                <a:latin typeface="Verdana"/>
                <a:cs typeface="Verdana"/>
              </a:rPr>
              <a:t>Provide students with the opportunity to share ideas, clarify understandings, and develop convincing arguments; and</a:t>
            </a:r>
          </a:p>
          <a:p>
            <a:pPr marL="342900" indent="-342900">
              <a:lnSpc>
                <a:spcPct val="110000"/>
              </a:lnSpc>
              <a:buFont typeface="Arial"/>
              <a:buChar char="•"/>
            </a:pPr>
            <a:r>
              <a:rPr lang="en-US" sz="2000" dirty="0" smtClean="0">
                <a:solidFill>
                  <a:srgbClr val="1F497D"/>
                </a:solidFill>
                <a:latin typeface="Verdana"/>
                <a:cs typeface="Verdana"/>
              </a:rPr>
              <a:t>Advance the mathematical learning of the whole class.</a:t>
            </a:r>
          </a:p>
          <a:p>
            <a:pPr marL="342900" indent="-342900">
              <a:lnSpc>
                <a:spcPct val="80000"/>
              </a:lnSpc>
              <a:buFont typeface="Arial"/>
              <a:buChar char="•"/>
            </a:pPr>
            <a:endParaRPr lang="en-US" sz="2000" dirty="0" smtClean="0">
              <a:solidFill>
                <a:srgbClr val="1F497D"/>
              </a:solidFill>
              <a:latin typeface="Verdana"/>
              <a:cs typeface="Verdana"/>
            </a:endParaRPr>
          </a:p>
          <a:p>
            <a:pPr marL="114300" indent="0">
              <a:buNone/>
            </a:pPr>
            <a:r>
              <a:rPr lang="en-US" i="1" dirty="0" smtClean="0">
                <a:solidFill>
                  <a:srgbClr val="604A7B"/>
                </a:solidFill>
                <a:latin typeface="Verdana"/>
                <a:cs typeface="Verdana"/>
              </a:rPr>
              <a:t>Discussions that focus on cognitively challenging mathematical tasks, namely those that promote thinking, reasoning, and problem solving, are a primary mechanism for promoting conceptual understanding of mathematics (Hatano &amp; Inagaki, 1991; Michaels, O’Connor, &amp; Resnick, 2008).</a:t>
            </a:r>
            <a:endParaRPr lang="en-US" dirty="0" smtClean="0">
              <a:solidFill>
                <a:srgbClr val="604A7B"/>
              </a:solidFill>
              <a:latin typeface="Verdana"/>
              <a:cs typeface="Verdana"/>
            </a:endParaRPr>
          </a:p>
          <a:p>
            <a:pPr marL="114300" indent="0" algn="r">
              <a:buNone/>
            </a:pPr>
            <a:r>
              <a:rPr lang="en-US" dirty="0" smtClean="0">
                <a:solidFill>
                  <a:srgbClr val="604A7B"/>
                </a:solidFill>
                <a:latin typeface="Verdana"/>
                <a:cs typeface="Verdana"/>
              </a:rPr>
              <a:t>Smith, Hughes, Engle &amp; Stein, 2009, p. 549</a:t>
            </a:r>
          </a:p>
          <a:p>
            <a:endParaRPr lang="en-US" dirty="0" smtClean="0">
              <a:solidFill>
                <a:schemeClr val="tx2"/>
              </a:solidFill>
              <a:latin typeface="Verdana"/>
              <a:cs typeface="Verdana"/>
            </a:endParaRPr>
          </a:p>
          <a:p>
            <a:endParaRPr lang="en-US" sz="2000" dirty="0">
              <a:solidFill>
                <a:schemeClr val="tx2"/>
              </a:solidFill>
            </a:endParaRPr>
          </a:p>
        </p:txBody>
      </p:sp>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6" name="Rectangle 3"/>
          <p:cNvSpPr txBox="1">
            <a:spLocks noChangeArrowheads="1"/>
          </p:cNvSpPr>
          <p:nvPr/>
        </p:nvSpPr>
        <p:spPr>
          <a:xfrm>
            <a:off x="889122" y="1727200"/>
            <a:ext cx="8254878" cy="4191000"/>
          </a:xfrm>
          <a:prstGeom prst="rect">
            <a:avLst/>
          </a:prstGeom>
        </p:spPr>
        <p:txBody>
          <a:bodyPr vert="horz" lIns="91440" tIns="45720" rIns="91440" bIns="45720" rtlCol="0">
            <a:normAutofit/>
          </a:bodyPr>
          <a:lstStyle/>
          <a:p>
            <a:pPr lvl="0" algn="ctr">
              <a:defRPr/>
            </a:pPr>
            <a:r>
              <a:rPr lang="en-US" sz="3200" b="1" i="1" dirty="0" smtClean="0">
                <a:solidFill>
                  <a:srgbClr val="003366"/>
                </a:solidFill>
                <a:latin typeface="Verdana" pitchFamily="34" charset="0"/>
                <a:ea typeface="Verdana" pitchFamily="34" charset="0"/>
                <a:cs typeface="Verdana" pitchFamily="34" charset="0"/>
              </a:rPr>
              <a:t>Principles to Actions: </a:t>
            </a:r>
          </a:p>
          <a:p>
            <a:pPr lvl="0" algn="ctr">
              <a:defRPr/>
            </a:pPr>
            <a:endParaRPr lang="en-US" sz="3200" b="1" i="1" dirty="0" smtClean="0">
              <a:solidFill>
                <a:srgbClr val="003366"/>
              </a:solidFill>
              <a:latin typeface="Verdana" pitchFamily="34" charset="0"/>
              <a:ea typeface="Verdana" pitchFamily="34" charset="0"/>
              <a:cs typeface="Verdana" pitchFamily="34" charset="0"/>
            </a:endParaRPr>
          </a:p>
          <a:p>
            <a:pPr lvl="0" algn="ctr">
              <a:defRPr/>
            </a:pPr>
            <a:r>
              <a:rPr lang="en-US" sz="3200" b="1" i="1" dirty="0" smtClean="0">
                <a:solidFill>
                  <a:srgbClr val="003366"/>
                </a:solidFill>
                <a:latin typeface="Verdana" pitchFamily="34" charset="0"/>
                <a:ea typeface="Verdana" pitchFamily="34" charset="0"/>
                <a:cs typeface="Verdana" pitchFamily="34" charset="0"/>
              </a:rPr>
              <a:t>Ensuring Mathematical Success</a:t>
            </a:r>
          </a:p>
          <a:p>
            <a:pPr lvl="0" algn="ctr">
              <a:defRPr/>
            </a:pPr>
            <a:r>
              <a:rPr lang="en-US" sz="3200" b="1" i="1" dirty="0" smtClean="0">
                <a:solidFill>
                  <a:srgbClr val="003366"/>
                </a:solidFill>
                <a:latin typeface="Verdana" pitchFamily="34" charset="0"/>
                <a:ea typeface="Verdana" pitchFamily="34" charset="0"/>
                <a:cs typeface="Verdana" pitchFamily="34" charset="0"/>
              </a:rPr>
              <a:t> for All</a:t>
            </a:r>
          </a:p>
          <a:p>
            <a:endParaRPr lang="en-US" sz="2400" b="1" dirty="0" smtClean="0">
              <a:solidFill>
                <a:schemeClr val="tx2">
                  <a:lumMod val="60000"/>
                  <a:lumOff val="40000"/>
                </a:schemeClr>
              </a:solidFill>
            </a:endParaRPr>
          </a:p>
          <a:p>
            <a:endParaRPr lang="en-US" sz="2400" b="1" dirty="0" smtClean="0">
              <a:solidFill>
                <a:schemeClr val="tx2">
                  <a:lumMod val="60000"/>
                  <a:lumOff val="40000"/>
                </a:schemeClr>
              </a:solidFill>
            </a:endParaRPr>
          </a:p>
          <a:p>
            <a:pPr algn="ctr"/>
            <a:r>
              <a:rPr lang="en-US" sz="2400" b="1" dirty="0" smtClean="0">
                <a:solidFill>
                  <a:srgbClr val="003366"/>
                </a:solidFill>
                <a:latin typeface="Verdana" pitchFamily="34" charset="0"/>
                <a:ea typeface="Verdana" pitchFamily="34" charset="0"/>
                <a:cs typeface="Verdana" pitchFamily="34" charset="0"/>
              </a:rPr>
              <a:t>A Focus on Effective Teaching Practices</a:t>
            </a:r>
          </a:p>
          <a:p>
            <a:pPr marL="342900" marR="0" lvl="1" indent="-342900" algn="l" defTabSz="457200" rtl="0" eaLnBrk="1" fontAlgn="auto" latinLnBrk="0" hangingPunct="1">
              <a:lnSpc>
                <a:spcPct val="100000"/>
              </a:lnSpc>
              <a:spcBef>
                <a:spcPts val="400"/>
              </a:spcBef>
              <a:spcAft>
                <a:spcPts val="600"/>
              </a:spcAft>
              <a:buClrTx/>
              <a:buSzTx/>
              <a:buFontTx/>
              <a:buChar char="•"/>
              <a:tabLst/>
              <a:defRPr/>
            </a:pPr>
            <a:endParaRPr kumimoji="0" lang="en-US" sz="2400" b="1" i="0" u="none" strike="noStrike" kern="1200" cap="none" spc="0" normalizeH="0" baseline="0" noProof="0" dirty="0" smtClean="0">
              <a:ln>
                <a:noFill/>
              </a:ln>
              <a:solidFill>
                <a:schemeClr val="tx2"/>
              </a:solidFill>
              <a:effectLst/>
              <a:uLnTx/>
              <a:uFillTx/>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Rectangle 2"/>
          <p:cNvSpPr/>
          <p:nvPr/>
        </p:nvSpPr>
        <p:spPr>
          <a:xfrm>
            <a:off x="1147408" y="5186964"/>
            <a:ext cx="7835900" cy="954107"/>
          </a:xfrm>
          <a:prstGeom prst="rect">
            <a:avLst/>
          </a:prstGeom>
        </p:spPr>
        <p:txBody>
          <a:bodyPr wrap="square">
            <a:spAutoFit/>
          </a:bodyPr>
          <a:lstStyle/>
          <a:p>
            <a:r>
              <a:rPr lang="en-US" sz="1400" dirty="0"/>
              <a:t>Developed by Margaret Smith at the University of Pittsburgh. </a:t>
            </a:r>
            <a:r>
              <a:rPr lang="en-US" sz="1400" dirty="0" smtClean="0"/>
              <a:t>These </a:t>
            </a:r>
            <a:r>
              <a:rPr lang="en-US" sz="1400" dirty="0"/>
              <a:t>materials are part of the</a:t>
            </a:r>
            <a:r>
              <a:rPr lang="en-US" sz="1400" b="1" dirty="0"/>
              <a:t> </a:t>
            </a:r>
            <a:r>
              <a:rPr lang="en-US" sz="1400" b="1" i="1" dirty="0"/>
              <a:t>Principles to Actions</a:t>
            </a:r>
            <a:r>
              <a:rPr lang="en-US" sz="1400" b="1" dirty="0"/>
              <a:t> Professional Learning Toolkit: Teaching and Learning</a:t>
            </a:r>
            <a:r>
              <a:rPr lang="en-US" sz="1400" dirty="0"/>
              <a:t> created by the team that includes: Victoria Bill (co-chair), Melissa Boston, Fredrick Dillon,  Amy </a:t>
            </a:r>
            <a:r>
              <a:rPr lang="en-US" sz="1400" dirty="0" err="1"/>
              <a:t>Hillen</a:t>
            </a:r>
            <a:r>
              <a:rPr lang="en-US" sz="1400" dirty="0"/>
              <a:t>, </a:t>
            </a:r>
            <a:r>
              <a:rPr lang="en-US" sz="1400" dirty="0" err="1"/>
              <a:t>DeAnn</a:t>
            </a:r>
            <a:r>
              <a:rPr lang="en-US" sz="1400" dirty="0"/>
              <a:t> </a:t>
            </a:r>
            <a:r>
              <a:rPr lang="en-US" sz="1400" dirty="0" err="1"/>
              <a:t>Huinker</a:t>
            </a:r>
            <a:r>
              <a:rPr lang="en-US" sz="1400" dirty="0"/>
              <a:t>, Stephen Miller, Lynn </a:t>
            </a:r>
            <a:r>
              <a:rPr lang="en-US" sz="1400" dirty="0" err="1"/>
              <a:t>Raith</a:t>
            </a:r>
            <a:r>
              <a:rPr lang="en-US" sz="1400" dirty="0"/>
              <a:t>, Margaret Smith (chair), and Michael Steele.</a:t>
            </a:r>
          </a:p>
        </p:txBody>
      </p:sp>
    </p:spTree>
    <p:extLst>
      <p:ext uri="{BB962C8B-B14F-4D97-AF65-F5344CB8AC3E}">
        <p14:creationId xmlns:p14="http://schemas.microsoft.com/office/powerpoint/2010/main" val="10550663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Meaningful Discourse</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3" name="Group 7"/>
          <p:cNvGrpSpPr/>
          <p:nvPr/>
        </p:nvGrpSpPr>
        <p:grpSpPr>
          <a:xfrm>
            <a:off x="7684408" y="567097"/>
            <a:ext cx="1246214" cy="1223828"/>
            <a:chOff x="0" y="0"/>
            <a:chExt cx="3011805" cy="3277235"/>
          </a:xfrm>
        </p:grpSpPr>
        <p:grpSp>
          <p:nvGrpSpPr>
            <p:cNvPr id="7" name="Group 7"/>
            <p:cNvGrpSpPr/>
            <p:nvPr/>
          </p:nvGrpSpPr>
          <p:grpSpPr>
            <a:xfrm>
              <a:off x="0" y="0"/>
              <a:ext cx="3011805" cy="3277235"/>
              <a:chOff x="0" y="0"/>
              <a:chExt cx="3011805" cy="3277235"/>
            </a:xfrm>
          </p:grpSpPr>
          <p:grpSp>
            <p:nvGrpSpPr>
              <p:cNvPr id="8" name="Group 10"/>
              <p:cNvGrpSpPr>
                <a:grpSpLocks/>
              </p:cNvGrpSpPr>
              <p:nvPr/>
            </p:nvGrpSpPr>
            <p:grpSpPr bwMode="auto">
              <a:xfrm>
                <a:off x="0" y="0"/>
                <a:ext cx="3011805" cy="3277235"/>
                <a:chOff x="7708" y="7499"/>
                <a:chExt cx="4743" cy="5161"/>
              </a:xfrm>
            </p:grpSpPr>
            <p:sp>
              <p:nvSpPr>
                <p:cNvPr id="32" name="Freeform 31"/>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3" name="Freeform 32"/>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10" name="Group 33"/>
                <p:cNvGrpSpPr>
                  <a:grpSpLocks/>
                </p:cNvGrpSpPr>
                <p:nvPr/>
              </p:nvGrpSpPr>
              <p:grpSpPr bwMode="auto">
                <a:xfrm>
                  <a:off x="10832" y="8907"/>
                  <a:ext cx="1619" cy="3696"/>
                  <a:chOff x="10832" y="8907"/>
                  <a:chExt cx="1619" cy="3696"/>
                </a:xfrm>
              </p:grpSpPr>
              <p:sp>
                <p:nvSpPr>
                  <p:cNvPr id="40" name="Freeform 39"/>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1" name="Freeform 40"/>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5" name="Rectangle 34"/>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36" name="Freeform 35"/>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8" name="Oval 37"/>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Oval 38"/>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14" name="Oval 13"/>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5" name="Oval 14"/>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6" name="Oval 15"/>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8" name="Oval 17"/>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9" name="Oval 18"/>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0" name="Oval 19"/>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Rectangle 26"/>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8" name="Rectangle 27"/>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9" name="Rectangle 28"/>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0" name="Rectangle 29"/>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1" name="Rectangle 30"/>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2" name="Oval 11"/>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
        <p:nvSpPr>
          <p:cNvPr id="42" name="Rectangle 41"/>
          <p:cNvSpPr/>
          <p:nvPr/>
        </p:nvSpPr>
        <p:spPr>
          <a:xfrm>
            <a:off x="1323975" y="1933574"/>
            <a:ext cx="6860705" cy="1938992"/>
          </a:xfrm>
          <a:prstGeom prst="rect">
            <a:avLst/>
          </a:prstGeom>
        </p:spPr>
        <p:txBody>
          <a:bodyPr wrap="square">
            <a:spAutoFit/>
          </a:bodyPr>
          <a:lstStyle/>
          <a:p>
            <a:endParaRPr lang="en-US" sz="2400" dirty="0" smtClean="0">
              <a:solidFill>
                <a:srgbClr val="1F497D"/>
              </a:solidFill>
              <a:latin typeface="Verdana"/>
              <a:cs typeface="Verdana"/>
            </a:endParaRPr>
          </a:p>
          <a:p>
            <a:pPr marL="228600" indent="-228600">
              <a:buFont typeface="Arial" pitchFamily="34" charset="0"/>
              <a:buChar char="•"/>
            </a:pPr>
            <a:r>
              <a:rPr lang="en-US" sz="2400" dirty="0" smtClean="0">
                <a:solidFill>
                  <a:srgbClr val="1F497D"/>
                </a:solidFill>
                <a:latin typeface="Verdana"/>
                <a:cs typeface="Verdana"/>
              </a:rPr>
              <a:t>What did Mr. Donnelly do (before or during the discussion) that may have positioned him to engage his students in a productive discussion?</a:t>
            </a:r>
            <a:endParaRPr lang="en-US" sz="2400" dirty="0">
              <a:solidFill>
                <a:srgbClr val="1F497D"/>
              </a:solidFill>
              <a:latin typeface="Verdana"/>
              <a:cs typeface="Verdana"/>
            </a:endParaRPr>
          </a:p>
        </p:txBody>
      </p:sp>
    </p:spTree>
    <p:extLst>
      <p:ext uri="{BB962C8B-B14F-4D97-AF65-F5344CB8AC3E}">
        <p14:creationId xmlns:p14="http://schemas.microsoft.com/office/powerpoint/2010/main" val="10550663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5 Practices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021910"/>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a:lnSpc>
                <a:spcPct val="150000"/>
              </a:lnSpc>
              <a:buFont typeface="Arial" charset="0"/>
              <a:buAutoNum type="arabicPeriod"/>
              <a:defRPr/>
            </a:pPr>
            <a:r>
              <a:rPr lang="en-US" sz="2400" dirty="0" smtClean="0">
                <a:solidFill>
                  <a:schemeClr val="accent1">
                    <a:lumMod val="75000"/>
                  </a:schemeClr>
                </a:solidFill>
                <a:latin typeface="Verdana"/>
                <a:cs typeface="Verdana"/>
              </a:rPr>
              <a:t>Anticipating</a:t>
            </a:r>
          </a:p>
          <a:p>
            <a:pPr>
              <a:lnSpc>
                <a:spcPct val="150000"/>
              </a:lnSpc>
              <a:buFont typeface="Arial" charset="0"/>
              <a:buAutoNum type="arabicPeriod"/>
              <a:defRPr/>
            </a:pPr>
            <a:endParaRPr lang="en-US" sz="2400" dirty="0">
              <a:solidFill>
                <a:schemeClr val="tx2"/>
              </a:solidFill>
              <a:latin typeface="Verdana"/>
              <a:cs typeface="Verdana"/>
            </a:endParaRPr>
          </a:p>
          <a:p>
            <a:pPr>
              <a:lnSpc>
                <a:spcPct val="150000"/>
              </a:lnSpc>
              <a:buFont typeface="Arial" charset="0"/>
              <a:buAutoNum type="arabicPeriod"/>
              <a:defRPr/>
            </a:pPr>
            <a:r>
              <a:rPr lang="en-US" sz="2400" b="1" dirty="0" smtClean="0">
                <a:solidFill>
                  <a:schemeClr val="accent4">
                    <a:lumMod val="75000"/>
                  </a:schemeClr>
                </a:solidFill>
                <a:latin typeface="Verdana"/>
                <a:cs typeface="Verdana"/>
              </a:rPr>
              <a:t>Monitoring</a:t>
            </a:r>
          </a:p>
          <a:p>
            <a:pPr>
              <a:lnSpc>
                <a:spcPct val="150000"/>
              </a:lnSpc>
              <a:buFont typeface="Arial" charset="0"/>
              <a:buAutoNum type="arabicPeriod"/>
              <a:defRPr/>
            </a:pPr>
            <a:endParaRPr lang="en-US" sz="2400" dirty="0">
              <a:solidFill>
                <a:schemeClr val="accent4">
                  <a:lumMod val="75000"/>
                </a:schemeClr>
              </a:solidFill>
              <a:latin typeface="Verdana"/>
              <a:cs typeface="Verdana"/>
            </a:endParaRPr>
          </a:p>
          <a:p>
            <a:pPr>
              <a:lnSpc>
                <a:spcPct val="150000"/>
              </a:lnSpc>
              <a:buFont typeface="Arial" charset="0"/>
              <a:buAutoNum type="arabicPeriod"/>
              <a:defRPr/>
            </a:pPr>
            <a:r>
              <a:rPr lang="en-US" sz="2400" b="1" dirty="0">
                <a:solidFill>
                  <a:schemeClr val="accent4">
                    <a:lumMod val="75000"/>
                  </a:schemeClr>
                </a:solidFill>
                <a:latin typeface="Verdana"/>
                <a:cs typeface="Verdana"/>
              </a:rPr>
              <a:t>Selecting</a:t>
            </a:r>
            <a:r>
              <a:rPr lang="en-US" sz="2400" dirty="0">
                <a:solidFill>
                  <a:schemeClr val="accent4">
                    <a:lumMod val="75000"/>
                  </a:schemeClr>
                </a:solidFill>
                <a:latin typeface="Verdana"/>
                <a:cs typeface="Verdana"/>
              </a:rPr>
              <a:t> </a:t>
            </a:r>
          </a:p>
          <a:p>
            <a:pPr>
              <a:lnSpc>
                <a:spcPct val="150000"/>
              </a:lnSpc>
              <a:buFont typeface="Arial" charset="0"/>
              <a:buAutoNum type="arabicPeriod"/>
              <a:defRPr/>
            </a:pPr>
            <a:endParaRPr lang="en-US" sz="2400" dirty="0" smtClean="0">
              <a:solidFill>
                <a:schemeClr val="accent4">
                  <a:lumMod val="75000"/>
                </a:schemeClr>
              </a:solidFill>
              <a:latin typeface="Verdana"/>
              <a:cs typeface="Verdana"/>
            </a:endParaRPr>
          </a:p>
          <a:p>
            <a:pPr>
              <a:lnSpc>
                <a:spcPct val="150000"/>
              </a:lnSpc>
              <a:buFont typeface="Arial" charset="0"/>
              <a:buAutoNum type="arabicPeriod"/>
              <a:defRPr/>
            </a:pPr>
            <a:r>
              <a:rPr lang="en-US" sz="2400" b="1" dirty="0" smtClean="0">
                <a:solidFill>
                  <a:schemeClr val="accent4">
                    <a:lumMod val="75000"/>
                  </a:schemeClr>
                </a:solidFill>
                <a:latin typeface="Verdana"/>
                <a:cs typeface="Verdana"/>
              </a:rPr>
              <a:t>Sequencing</a:t>
            </a:r>
            <a:r>
              <a:rPr lang="en-US" sz="2400" dirty="0" smtClean="0">
                <a:solidFill>
                  <a:schemeClr val="accent4">
                    <a:lumMod val="75000"/>
                  </a:schemeClr>
                </a:solidFill>
                <a:latin typeface="Verdana"/>
                <a:cs typeface="Verdana"/>
              </a:rPr>
              <a:t> </a:t>
            </a:r>
          </a:p>
          <a:p>
            <a:pPr>
              <a:lnSpc>
                <a:spcPct val="150000"/>
              </a:lnSpc>
              <a:buFont typeface="Arial" charset="0"/>
              <a:buAutoNum type="arabicPeriod"/>
              <a:defRPr/>
            </a:pPr>
            <a:endParaRPr lang="en-US" sz="2400" dirty="0" smtClean="0">
              <a:solidFill>
                <a:schemeClr val="accent4">
                  <a:lumMod val="75000"/>
                </a:schemeClr>
              </a:solidFill>
              <a:latin typeface="Verdana"/>
              <a:cs typeface="Verdana"/>
            </a:endParaRPr>
          </a:p>
          <a:p>
            <a:pPr>
              <a:lnSpc>
                <a:spcPct val="150000"/>
              </a:lnSpc>
              <a:buFont typeface="Arial" charset="0"/>
              <a:buAutoNum type="arabicPeriod"/>
              <a:defRPr/>
            </a:pPr>
            <a:r>
              <a:rPr lang="en-US" sz="2400" b="1" dirty="0" smtClean="0">
                <a:solidFill>
                  <a:schemeClr val="accent4">
                    <a:lumMod val="75000"/>
                  </a:schemeClr>
                </a:solidFill>
                <a:latin typeface="Verdana"/>
                <a:cs typeface="Verdana"/>
              </a:rPr>
              <a:t>Connecting</a:t>
            </a:r>
            <a:endParaRPr lang="en-US" sz="2400" i="1" dirty="0" smtClean="0">
              <a:solidFill>
                <a:schemeClr val="accent4">
                  <a:lumMod val="75000"/>
                </a:schemeClr>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933574"/>
            <a:ext cx="6860705" cy="461665"/>
          </a:xfrm>
          <a:prstGeom prst="rect">
            <a:avLst/>
          </a:prstGeom>
        </p:spPr>
        <p:txBody>
          <a:bodyPr wrap="square">
            <a:spAutoFit/>
          </a:bodyPr>
          <a:lstStyle/>
          <a:p>
            <a:endParaRPr lang="en-US" sz="2400" dirty="0" smtClean="0">
              <a:solidFill>
                <a:srgbClr val="003366"/>
              </a:solidFill>
              <a:latin typeface="Verdana"/>
              <a:cs typeface="Verdana"/>
            </a:endParaRPr>
          </a:p>
        </p:txBody>
      </p:sp>
      <p:sp>
        <p:nvSpPr>
          <p:cNvPr id="3" name="Right Brace 2"/>
          <p:cNvSpPr/>
          <p:nvPr/>
        </p:nvSpPr>
        <p:spPr>
          <a:xfrm>
            <a:off x="4080933" y="1462177"/>
            <a:ext cx="1591734" cy="492169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7" name="Group 6"/>
          <p:cNvGrpSpPr/>
          <p:nvPr/>
        </p:nvGrpSpPr>
        <p:grpSpPr>
          <a:xfrm>
            <a:off x="5994400" y="2940280"/>
            <a:ext cx="4030133" cy="1938992"/>
            <a:chOff x="5994400" y="2940280"/>
            <a:chExt cx="4030133" cy="1938992"/>
          </a:xfrm>
        </p:grpSpPr>
        <p:sp>
          <p:nvSpPr>
            <p:cNvPr id="5" name="TextBox 4"/>
            <p:cNvSpPr txBox="1"/>
            <p:nvPr/>
          </p:nvSpPr>
          <p:spPr>
            <a:xfrm>
              <a:off x="5994400" y="2940280"/>
              <a:ext cx="4030133" cy="1938992"/>
            </a:xfrm>
            <a:prstGeom prst="rect">
              <a:avLst/>
            </a:prstGeom>
            <a:noFill/>
          </p:spPr>
          <p:txBody>
            <a:bodyPr wrap="square" rtlCol="0">
              <a:spAutoFit/>
            </a:bodyPr>
            <a:lstStyle/>
            <a:p>
              <a:r>
                <a:rPr lang="en-US" sz="2400" i="1" dirty="0" smtClean="0">
                  <a:solidFill>
                    <a:srgbClr val="1F497D"/>
                  </a:solidFill>
                  <a:latin typeface="Verdana"/>
                  <a:cs typeface="Verdana"/>
                </a:rPr>
                <a:t>5 Practices for Orchestrating</a:t>
              </a:r>
            </a:p>
            <a:p>
              <a:r>
                <a:rPr lang="en-US" sz="2400" i="1" dirty="0" smtClean="0">
                  <a:solidFill>
                    <a:srgbClr val="1F497D"/>
                  </a:solidFill>
                  <a:latin typeface="Verdana"/>
                  <a:cs typeface="Verdana"/>
                </a:rPr>
                <a:t>Productive </a:t>
              </a:r>
            </a:p>
            <a:p>
              <a:r>
                <a:rPr lang="en-US" sz="2400" i="1" dirty="0" smtClean="0">
                  <a:solidFill>
                    <a:srgbClr val="1F497D"/>
                  </a:solidFill>
                  <a:latin typeface="Verdana"/>
                  <a:cs typeface="Verdana"/>
                </a:rPr>
                <a:t>Mathematics</a:t>
              </a:r>
            </a:p>
            <a:p>
              <a:r>
                <a:rPr lang="en-US" sz="2400" i="1" dirty="0" smtClean="0">
                  <a:solidFill>
                    <a:srgbClr val="1F497D"/>
                  </a:solidFill>
                  <a:latin typeface="Verdana"/>
                  <a:cs typeface="Verdana"/>
                </a:rPr>
                <a:t>Discussions</a:t>
              </a:r>
              <a:endParaRPr lang="en-US" sz="2400" dirty="0">
                <a:solidFill>
                  <a:srgbClr val="1F497D"/>
                </a:solidFill>
                <a:latin typeface="Verdana"/>
                <a:cs typeface="Verdana"/>
              </a:endParaRPr>
            </a:p>
          </p:txBody>
        </p:sp>
        <p:pic>
          <p:nvPicPr>
            <p:cNvPr id="15" name="Picture 1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184680" y="3595386"/>
              <a:ext cx="744545" cy="106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2006116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Pose Purposeful Questions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143000"/>
            <a:ext cx="7419975" cy="5579989"/>
          </a:xfrm>
          <a:prstGeom prst="rect">
            <a:avLst/>
          </a:prstGeom>
        </p:spPr>
        <p:txBody>
          <a:bodyPr wrap="square">
            <a:spAutoFit/>
          </a:bodyPr>
          <a:lstStyle/>
          <a:p>
            <a:pPr marL="114300" indent="-114300">
              <a:spcBef>
                <a:spcPts val="600"/>
              </a:spcBef>
              <a:buNone/>
            </a:pPr>
            <a:r>
              <a:rPr lang="en-US" sz="2000" dirty="0" smtClean="0">
                <a:solidFill>
                  <a:srgbClr val="1F497D"/>
                </a:solidFill>
                <a:latin typeface="Verdana"/>
                <a:cs typeface="Verdana"/>
              </a:rPr>
              <a:t>Effective Questions should:</a:t>
            </a:r>
          </a:p>
          <a:p>
            <a:pPr marL="342900" indent="-342900">
              <a:spcBef>
                <a:spcPts val="600"/>
              </a:spcBef>
              <a:buFont typeface="Arial"/>
              <a:buChar char="•"/>
            </a:pPr>
            <a:r>
              <a:rPr lang="en-US" sz="2000" dirty="0" smtClean="0">
                <a:solidFill>
                  <a:srgbClr val="1F497D"/>
                </a:solidFill>
                <a:latin typeface="Verdana"/>
                <a:cs typeface="Verdana"/>
              </a:rPr>
              <a:t>Reveal students’ current understandings; </a:t>
            </a:r>
          </a:p>
          <a:p>
            <a:pPr marL="342900" indent="-342900">
              <a:spcBef>
                <a:spcPts val="600"/>
              </a:spcBef>
              <a:buFont typeface="Arial"/>
              <a:buChar char="•"/>
            </a:pPr>
            <a:r>
              <a:rPr lang="en-US" sz="2000" dirty="0" smtClean="0">
                <a:solidFill>
                  <a:srgbClr val="1F497D"/>
                </a:solidFill>
                <a:latin typeface="Verdana"/>
                <a:cs typeface="Verdana"/>
              </a:rPr>
              <a:t>Encourage students to explain, elaborate, or clarify their thinking; and</a:t>
            </a:r>
          </a:p>
          <a:p>
            <a:pPr marL="342900" indent="-342900">
              <a:spcBef>
                <a:spcPts val="600"/>
              </a:spcBef>
              <a:buFont typeface="Arial"/>
              <a:buChar char="•"/>
            </a:pPr>
            <a:r>
              <a:rPr lang="en-US" sz="2000" dirty="0" smtClean="0">
                <a:solidFill>
                  <a:srgbClr val="1F497D"/>
                </a:solidFill>
                <a:latin typeface="Verdana"/>
                <a:cs typeface="Verdana"/>
              </a:rPr>
              <a:t>Make the mathematics more visible and accessible for student examination and discussion.</a:t>
            </a:r>
            <a:endParaRPr lang="en-US" sz="2000" b="1" i="1" dirty="0" smtClean="0">
              <a:solidFill>
                <a:schemeClr val="accent1">
                  <a:lumMod val="75000"/>
                </a:schemeClr>
              </a:solidFill>
              <a:latin typeface="Verdana"/>
              <a:ea typeface="ＭＳ Ｐゴシック" charset="0"/>
              <a:cs typeface="Verdana"/>
            </a:endParaRPr>
          </a:p>
          <a:p>
            <a:endParaRPr lang="en-US" sz="2000" i="1" dirty="0" smtClean="0">
              <a:solidFill>
                <a:srgbClr val="8064A2"/>
              </a:solidFill>
              <a:latin typeface="Verdana"/>
              <a:ea typeface="ＭＳ Ｐゴシック" charset="0"/>
              <a:cs typeface="Verdana"/>
            </a:endParaRPr>
          </a:p>
          <a:p>
            <a:r>
              <a:rPr lang="en-US" sz="2000" b="1" i="1" dirty="0" smtClean="0">
                <a:solidFill>
                  <a:srgbClr val="604A7B"/>
                </a:solidFill>
                <a:latin typeface="Verdana"/>
                <a:ea typeface="ＭＳ Ｐゴシック" charset="0"/>
                <a:cs typeface="Verdana"/>
              </a:rPr>
              <a:t>Teachers</a:t>
            </a:r>
            <a:r>
              <a:rPr lang="ja-JP" altLang="en-US" sz="2000" b="1" i="1" dirty="0" smtClean="0">
                <a:solidFill>
                  <a:srgbClr val="604A7B"/>
                </a:solidFill>
                <a:latin typeface="Verdana"/>
                <a:ea typeface="ＭＳ Ｐゴシック" charset="0"/>
                <a:cs typeface="Verdana"/>
              </a:rPr>
              <a:t>’</a:t>
            </a:r>
            <a:r>
              <a:rPr lang="en-US" altLang="ja-JP" sz="2000" b="1" i="1" dirty="0" smtClean="0">
                <a:solidFill>
                  <a:srgbClr val="604A7B"/>
                </a:solidFill>
                <a:latin typeface="Verdana"/>
                <a:ea typeface="ＭＳ Ｐゴシック" charset="0"/>
                <a:cs typeface="Verdana"/>
              </a:rPr>
              <a:t> questions are crucial </a:t>
            </a:r>
            <a:r>
              <a:rPr lang="en-US" altLang="ja-JP" sz="2000" i="1" dirty="0" smtClean="0">
                <a:solidFill>
                  <a:srgbClr val="604A7B"/>
                </a:solidFill>
                <a:latin typeface="Verdana"/>
                <a:ea typeface="ＭＳ Ｐゴシック" charset="0"/>
                <a:cs typeface="Verdana"/>
              </a:rPr>
              <a:t>in helping students make connections and learn important mathematics and science concepts. Teachers need to know how students typically think about particular concepts, how to determine what a particular student or group of students thinks about those ideas, and how to help students deepen their understanding. </a:t>
            </a:r>
          </a:p>
          <a:p>
            <a:pPr algn="r">
              <a:lnSpc>
                <a:spcPct val="120000"/>
              </a:lnSpc>
            </a:pPr>
            <a:r>
              <a:rPr lang="en-US" dirty="0" smtClean="0">
                <a:solidFill>
                  <a:srgbClr val="604A7B"/>
                </a:solidFill>
                <a:latin typeface="Verdana"/>
                <a:ea typeface="ＭＳ Ｐゴシック" charset="0"/>
                <a:cs typeface="Verdana"/>
              </a:rPr>
              <a:t>Weiss &amp; Pasley, 2004</a:t>
            </a:r>
            <a:endParaRPr lang="en-US" i="1" dirty="0" smtClean="0">
              <a:solidFill>
                <a:srgbClr val="604A7B"/>
              </a:solidFill>
              <a:latin typeface="Verdana"/>
              <a:ea typeface="ＭＳ Ｐゴシック" charset="0"/>
              <a:cs typeface="Verdana"/>
            </a:endParaRPr>
          </a:p>
          <a:p>
            <a:endParaRPr lang="en-US" sz="2000" dirty="0" smtClean="0">
              <a:solidFill>
                <a:schemeClr val="tx2"/>
              </a:solidFill>
              <a:latin typeface="Verdana"/>
              <a:cs typeface="Verdana"/>
            </a:endParaRPr>
          </a:p>
          <a:p>
            <a:endParaRPr lang="en-US" sz="2000" dirty="0">
              <a:solidFill>
                <a:schemeClr val="tx2"/>
              </a:solidFill>
            </a:endParaRPr>
          </a:p>
        </p:txBody>
      </p:sp>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209472"/>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Purposeful Questions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3" name="Group 7"/>
          <p:cNvGrpSpPr/>
          <p:nvPr/>
        </p:nvGrpSpPr>
        <p:grpSpPr>
          <a:xfrm>
            <a:off x="7684408" y="570417"/>
            <a:ext cx="1246214" cy="1223828"/>
            <a:chOff x="0" y="0"/>
            <a:chExt cx="3011805" cy="3277235"/>
          </a:xfrm>
        </p:grpSpPr>
        <p:grpSp>
          <p:nvGrpSpPr>
            <p:cNvPr id="7" name="Group 7"/>
            <p:cNvGrpSpPr/>
            <p:nvPr/>
          </p:nvGrpSpPr>
          <p:grpSpPr>
            <a:xfrm>
              <a:off x="0" y="0"/>
              <a:ext cx="3011805" cy="3277235"/>
              <a:chOff x="0" y="0"/>
              <a:chExt cx="3011805" cy="3277235"/>
            </a:xfrm>
          </p:grpSpPr>
          <p:grpSp>
            <p:nvGrpSpPr>
              <p:cNvPr id="8" name="Group 10"/>
              <p:cNvGrpSpPr>
                <a:grpSpLocks/>
              </p:cNvGrpSpPr>
              <p:nvPr/>
            </p:nvGrpSpPr>
            <p:grpSpPr bwMode="auto">
              <a:xfrm>
                <a:off x="0" y="0"/>
                <a:ext cx="3011805" cy="3277235"/>
                <a:chOff x="7708" y="7499"/>
                <a:chExt cx="4743" cy="5161"/>
              </a:xfrm>
            </p:grpSpPr>
            <p:sp>
              <p:nvSpPr>
                <p:cNvPr id="32" name="Freeform 31"/>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3" name="Freeform 32"/>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10" name="Group 33"/>
                <p:cNvGrpSpPr>
                  <a:grpSpLocks/>
                </p:cNvGrpSpPr>
                <p:nvPr/>
              </p:nvGrpSpPr>
              <p:grpSpPr bwMode="auto">
                <a:xfrm>
                  <a:off x="10832" y="8907"/>
                  <a:ext cx="1619" cy="3696"/>
                  <a:chOff x="10832" y="8907"/>
                  <a:chExt cx="1619" cy="3696"/>
                </a:xfrm>
              </p:grpSpPr>
              <p:sp>
                <p:nvSpPr>
                  <p:cNvPr id="40" name="Freeform 39"/>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1" name="Freeform 40"/>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5" name="Rectangle 34"/>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36" name="Freeform 35"/>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8" name="Oval 37"/>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Oval 38"/>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14" name="Oval 13"/>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5" name="Oval 14"/>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6" name="Oval 15"/>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8" name="Oval 17"/>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9" name="Oval 18"/>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0" name="Oval 19"/>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Rectangle 26"/>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8" name="Rectangle 27"/>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9" name="Rectangle 28"/>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0" name="Rectangle 29"/>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1" name="Rectangle 30"/>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2" name="Oval 11"/>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
        <p:nvSpPr>
          <p:cNvPr id="42" name="Rectangle 41"/>
          <p:cNvSpPr/>
          <p:nvPr/>
        </p:nvSpPr>
        <p:spPr>
          <a:xfrm>
            <a:off x="1323975" y="1933574"/>
            <a:ext cx="6860705" cy="1938992"/>
          </a:xfrm>
          <a:prstGeom prst="rect">
            <a:avLst/>
          </a:prstGeom>
        </p:spPr>
        <p:txBody>
          <a:bodyPr wrap="square">
            <a:spAutoFit/>
          </a:bodyPr>
          <a:lstStyle/>
          <a:p>
            <a:endParaRPr lang="en-US" sz="2400" dirty="0" smtClean="0">
              <a:solidFill>
                <a:srgbClr val="1F497D"/>
              </a:solidFill>
              <a:latin typeface="Verdana"/>
              <a:cs typeface="Verdana"/>
            </a:endParaRPr>
          </a:p>
          <a:p>
            <a:pPr marL="228600" indent="-228600">
              <a:buFont typeface="Arial" pitchFamily="34" charset="0"/>
              <a:buChar char="•"/>
            </a:pPr>
            <a:r>
              <a:rPr lang="en-US" sz="2400" dirty="0" smtClean="0">
                <a:solidFill>
                  <a:srgbClr val="1F497D"/>
                </a:solidFill>
                <a:latin typeface="Verdana"/>
                <a:cs typeface="Verdana"/>
              </a:rPr>
              <a:t>What did you notice about the questions that Mr. Donnelly asked on lines 38-71?</a:t>
            </a:r>
          </a:p>
          <a:p>
            <a:pPr marL="228600" indent="-228600">
              <a:buFont typeface="Arial" pitchFamily="34" charset="0"/>
              <a:buChar char="•"/>
            </a:pPr>
            <a:endParaRPr lang="en-US" sz="2400" dirty="0" smtClean="0">
              <a:solidFill>
                <a:srgbClr val="000000"/>
              </a:solidFill>
              <a:latin typeface="Verdana"/>
              <a:cs typeface="Verdana"/>
            </a:endParaRPr>
          </a:p>
          <a:p>
            <a:pPr marL="228600" indent="-228600">
              <a:buFont typeface="Arial" pitchFamily="34" charset="0"/>
              <a:buChar char="•"/>
            </a:pPr>
            <a:r>
              <a:rPr lang="en-US" sz="2400" dirty="0" smtClean="0">
                <a:solidFill>
                  <a:schemeClr val="tx2"/>
                </a:solidFill>
                <a:latin typeface="Verdana"/>
                <a:cs typeface="Verdana"/>
              </a:rPr>
              <a:t>What purpose did the questions serve?</a:t>
            </a:r>
            <a:endParaRPr lang="en-US" sz="2400" dirty="0">
              <a:solidFill>
                <a:schemeClr val="tx2"/>
              </a:solidFill>
              <a:latin typeface="Verdana"/>
              <a:cs typeface="Verdana"/>
            </a:endParaRPr>
          </a:p>
        </p:txBody>
      </p:sp>
    </p:spTree>
    <p:extLst>
      <p:ext uri="{BB962C8B-B14F-4D97-AF65-F5344CB8AC3E}">
        <p14:creationId xmlns:p14="http://schemas.microsoft.com/office/powerpoint/2010/main" val="10550663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25410"/>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Build Procedural Fluency from Conceptual Understanding</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268410"/>
            <a:ext cx="7659333" cy="6112443"/>
          </a:xfrm>
          <a:prstGeom prst="rect">
            <a:avLst/>
          </a:prstGeom>
        </p:spPr>
        <p:txBody>
          <a:bodyPr wrap="square">
            <a:spAutoFit/>
          </a:bodyPr>
          <a:lstStyle/>
          <a:p>
            <a:pPr marL="114300" indent="-114300">
              <a:spcBef>
                <a:spcPts val="600"/>
              </a:spcBef>
              <a:buNone/>
            </a:pPr>
            <a:r>
              <a:rPr lang="en-US" sz="2000" dirty="0" smtClean="0">
                <a:solidFill>
                  <a:srgbClr val="1F497D"/>
                </a:solidFill>
                <a:latin typeface="Verdana"/>
                <a:cs typeface="Verdana"/>
              </a:rPr>
              <a:t>Procedural Fluency should:</a:t>
            </a:r>
          </a:p>
          <a:p>
            <a:pPr marL="342900" indent="-342900">
              <a:spcBef>
                <a:spcPts val="600"/>
              </a:spcBef>
              <a:buFont typeface="Arial"/>
              <a:buChar char="•"/>
            </a:pPr>
            <a:r>
              <a:rPr lang="en-US" sz="2000" dirty="0" smtClean="0">
                <a:solidFill>
                  <a:srgbClr val="1F497D"/>
                </a:solidFill>
                <a:latin typeface="Verdana"/>
                <a:cs typeface="Verdana"/>
              </a:rPr>
              <a:t>Build on a foundation of conceptual understanding; </a:t>
            </a:r>
          </a:p>
          <a:p>
            <a:pPr marL="342900" indent="-342900">
              <a:spcBef>
                <a:spcPts val="600"/>
              </a:spcBef>
              <a:buFont typeface="Arial"/>
              <a:buChar char="•"/>
            </a:pPr>
            <a:r>
              <a:rPr lang="en-US" sz="2000" dirty="0" smtClean="0">
                <a:solidFill>
                  <a:srgbClr val="1F497D"/>
                </a:solidFill>
                <a:latin typeface="Verdana"/>
                <a:cs typeface="Verdana"/>
              </a:rPr>
              <a:t>Result in generalized methods for solving problems; and </a:t>
            </a:r>
          </a:p>
          <a:p>
            <a:pPr marL="342900" indent="-342900">
              <a:spcBef>
                <a:spcPts val="600"/>
              </a:spcBef>
              <a:buFont typeface="Arial"/>
              <a:buChar char="•"/>
            </a:pPr>
            <a:r>
              <a:rPr lang="en-US" sz="2000" dirty="0" smtClean="0">
                <a:solidFill>
                  <a:srgbClr val="1F497D"/>
                </a:solidFill>
                <a:latin typeface="Verdana"/>
                <a:cs typeface="Verdana"/>
              </a:rPr>
              <a:t>Enable students to flexibly choose among methods to solve contextual and mathematical problems.</a:t>
            </a:r>
            <a:endParaRPr lang="en-US" sz="2000" i="1" dirty="0" smtClean="0">
              <a:solidFill>
                <a:schemeClr val="accent1">
                  <a:lumMod val="75000"/>
                </a:schemeClr>
              </a:solidFill>
              <a:latin typeface="Verdana"/>
              <a:ea typeface="ＭＳ Ｐゴシック" charset="0"/>
              <a:cs typeface="Verdana"/>
            </a:endParaRPr>
          </a:p>
          <a:p>
            <a:endParaRPr lang="en-US" sz="2000" i="1" dirty="0" smtClean="0">
              <a:solidFill>
                <a:schemeClr val="accent1">
                  <a:lumMod val="75000"/>
                </a:schemeClr>
              </a:solidFill>
              <a:latin typeface="Verdana"/>
              <a:ea typeface="ＭＳ Ｐゴシック" charset="0"/>
              <a:cs typeface="Verdana"/>
            </a:endParaRPr>
          </a:p>
          <a:p>
            <a:pPr marL="114300" indent="0">
              <a:buFont typeface="Arial" pitchFamily="34" charset="0"/>
              <a:buNone/>
            </a:pPr>
            <a:r>
              <a:rPr lang="en-US" sz="2000" i="1" dirty="0" smtClean="0">
                <a:solidFill>
                  <a:srgbClr val="604A7B"/>
                </a:solidFill>
                <a:latin typeface="Verdana"/>
                <a:cs typeface="Verdana"/>
              </a:rPr>
              <a:t>Students must be able to do much more than carry out mathematical procedures. They must know which procedure is appropriate and most productive in a given situation, what a procedure accomplishes, and what kind of results to expect. </a:t>
            </a:r>
            <a:r>
              <a:rPr lang="en-US" sz="2000" b="1" i="1" dirty="0" smtClean="0">
                <a:solidFill>
                  <a:srgbClr val="604A7B"/>
                </a:solidFill>
                <a:latin typeface="Verdana"/>
                <a:cs typeface="Verdana"/>
              </a:rPr>
              <a:t>Mechanical execution of procedures without understanding their mathematical basis often leads to bizarre results.</a:t>
            </a:r>
            <a:r>
              <a:rPr lang="en-US" sz="2000" b="1" dirty="0" smtClean="0">
                <a:solidFill>
                  <a:srgbClr val="604A7B"/>
                </a:solidFill>
                <a:latin typeface="Verdana"/>
                <a:cs typeface="Verdana"/>
              </a:rPr>
              <a:t> </a:t>
            </a:r>
          </a:p>
          <a:p>
            <a:pPr marL="114300" indent="0" algn="r">
              <a:lnSpc>
                <a:spcPct val="90000"/>
              </a:lnSpc>
              <a:buFont typeface="Arial" pitchFamily="34" charset="0"/>
              <a:buNone/>
            </a:pPr>
            <a:r>
              <a:rPr lang="en-US" dirty="0" smtClean="0">
                <a:solidFill>
                  <a:srgbClr val="604A7B"/>
                </a:solidFill>
                <a:latin typeface="Verdana"/>
                <a:cs typeface="Verdana"/>
              </a:rPr>
              <a:t>Martin, 2009, p. 165</a:t>
            </a:r>
          </a:p>
          <a:p>
            <a:endParaRPr lang="en-US" sz="2000" dirty="0" smtClean="0">
              <a:solidFill>
                <a:srgbClr val="8064A2"/>
              </a:solidFill>
              <a:latin typeface="Verdana"/>
              <a:cs typeface="Verdana"/>
            </a:endParaRPr>
          </a:p>
          <a:p>
            <a:endParaRPr lang="en-US" sz="2000" dirty="0" smtClean="0">
              <a:solidFill>
                <a:srgbClr val="8064A2"/>
              </a:solidFill>
            </a:endParaRPr>
          </a:p>
          <a:p>
            <a:endParaRPr lang="en-US" sz="2000" dirty="0" smtClean="0">
              <a:solidFill>
                <a:schemeClr val="tx2"/>
              </a:solidFill>
              <a:latin typeface="Verdana"/>
              <a:cs typeface="Verdana"/>
            </a:endParaRPr>
          </a:p>
          <a:p>
            <a:endParaRPr lang="en-US" sz="2000" dirty="0">
              <a:solidFill>
                <a:schemeClr val="tx2"/>
              </a:solidFill>
            </a:endParaRPr>
          </a:p>
        </p:txBody>
      </p:sp>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Procedural Fluency</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268410"/>
            <a:ext cx="7659333" cy="3539430"/>
          </a:xfrm>
          <a:prstGeom prst="rect">
            <a:avLst/>
          </a:prstGeom>
        </p:spPr>
        <p:txBody>
          <a:bodyPr wrap="square">
            <a:spAutoFit/>
          </a:bodyPr>
          <a:lstStyle/>
          <a:p>
            <a:r>
              <a:rPr lang="en-US" sz="2400" dirty="0" smtClean="0">
                <a:solidFill>
                  <a:srgbClr val="1F497D"/>
                </a:solidFill>
                <a:latin typeface="Verdana"/>
                <a:cs typeface="Verdana"/>
              </a:rPr>
              <a:t>What might we expect the students in Mr. Donnelly’s class to be able to do when presented with a missing value problem, after they have had the opportunity to develop a set of strategies through solving a variety of contextual problems like the Candy Jar Task?</a:t>
            </a:r>
          </a:p>
          <a:p>
            <a:endParaRPr lang="en-US" sz="2000" dirty="0" smtClean="0">
              <a:solidFill>
                <a:srgbClr val="8064A2"/>
              </a:solidFill>
              <a:latin typeface="Verdana"/>
              <a:cs typeface="Verdana"/>
            </a:endParaRPr>
          </a:p>
          <a:p>
            <a:endParaRPr lang="en-US" sz="2000" dirty="0" smtClean="0">
              <a:solidFill>
                <a:srgbClr val="8064A2"/>
              </a:solidFill>
            </a:endParaRPr>
          </a:p>
          <a:p>
            <a:endParaRPr lang="en-US" sz="2000" dirty="0" smtClean="0">
              <a:solidFill>
                <a:schemeClr val="tx2"/>
              </a:solidFill>
              <a:latin typeface="Verdana"/>
              <a:cs typeface="Verdana"/>
            </a:endParaRPr>
          </a:p>
          <a:p>
            <a:endParaRPr lang="en-US" sz="2000" dirty="0">
              <a:solidFill>
                <a:schemeClr val="tx2"/>
              </a:solidFill>
            </a:endParaRPr>
          </a:p>
        </p:txBody>
      </p:sp>
      <p:pic>
        <p:nvPicPr>
          <p:cNvPr id="10" name="Picture 9" descr="Macintosh HD:Users:dmh:Desktop:Screen Shot 2013-12-15 at 5.07.38 PM.png"/>
          <p:cNvPicPr/>
          <p:nvPr/>
        </p:nvPicPr>
        <p:blipFill>
          <a:blip r:embed="rId6">
            <a:extLst>
              <a:ext uri="{28A0092B-C50C-407E-A947-70E740481C1C}">
                <a14:useLocalDpi xmlns:a14="http://schemas.microsoft.com/office/drawing/2010/main" val="0"/>
              </a:ext>
            </a:extLst>
          </a:blip>
          <a:srcRect/>
          <a:stretch>
            <a:fillRect/>
          </a:stretch>
        </p:blipFill>
        <p:spPr bwMode="auto">
          <a:xfrm>
            <a:off x="3486487" y="3896134"/>
            <a:ext cx="2980988" cy="2015594"/>
          </a:xfrm>
          <a:prstGeom prst="rect">
            <a:avLst/>
          </a:prstGeom>
          <a:noFill/>
          <a:ln>
            <a:noFill/>
          </a:ln>
        </p:spPr>
      </p:pic>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chemeClr val="tx2"/>
                </a:solidFill>
                <a:latin typeface="Verdana"/>
                <a:cs typeface="Verdana"/>
              </a:rPr>
              <a:t>Procedural Fluency</a:t>
            </a:r>
            <a:endParaRPr lang="en-US" sz="32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268410"/>
            <a:ext cx="7659333" cy="1323439"/>
          </a:xfrm>
          <a:prstGeom prst="rect">
            <a:avLst/>
          </a:prstGeom>
        </p:spPr>
        <p:txBody>
          <a:bodyPr wrap="square">
            <a:spAutoFit/>
          </a:bodyPr>
          <a:lstStyle/>
          <a:p>
            <a:endParaRPr lang="en-US" sz="2000" dirty="0" smtClean="0">
              <a:solidFill>
                <a:srgbClr val="8064A2"/>
              </a:solidFill>
              <a:latin typeface="Verdana"/>
              <a:cs typeface="Verdana"/>
            </a:endParaRPr>
          </a:p>
          <a:p>
            <a:endParaRPr lang="en-US" sz="2000" dirty="0" smtClean="0">
              <a:solidFill>
                <a:srgbClr val="8064A2"/>
              </a:solidFill>
            </a:endParaRPr>
          </a:p>
          <a:p>
            <a:endParaRPr lang="en-US" sz="2000" dirty="0" smtClean="0">
              <a:solidFill>
                <a:schemeClr val="tx2"/>
              </a:solidFill>
              <a:latin typeface="Verdana"/>
              <a:cs typeface="Verdana"/>
            </a:endParaRPr>
          </a:p>
          <a:p>
            <a:endParaRPr lang="en-US" sz="2000" dirty="0">
              <a:solidFill>
                <a:schemeClr val="tx2"/>
              </a:solidFill>
            </a:endParaRPr>
          </a:p>
        </p:txBody>
      </p:sp>
      <p:pic>
        <p:nvPicPr>
          <p:cNvPr id="12" name="Picture 11"/>
          <p:cNvPicPr>
            <a:picLocks noChangeAspect="1"/>
          </p:cNvPicPr>
          <p:nvPr/>
        </p:nvPicPr>
        <p:blipFill>
          <a:blip r:embed="rId6"/>
          <a:stretch>
            <a:fillRect/>
          </a:stretch>
        </p:blipFill>
        <p:spPr>
          <a:xfrm>
            <a:off x="4472096" y="1657853"/>
            <a:ext cx="3339049" cy="1160491"/>
          </a:xfrm>
          <a:prstGeom prst="rect">
            <a:avLst/>
          </a:prstGeom>
          <a:ln>
            <a:solidFill>
              <a:srgbClr val="000000"/>
            </a:solidFill>
          </a:ln>
        </p:spPr>
      </p:pic>
      <p:pic>
        <p:nvPicPr>
          <p:cNvPr id="13" name="Picture 12" descr="Macintosh HD:Users:dmh:Desktop:Screen Shot 2013-12-15 at 5.07.38 PM.png"/>
          <p:cNvPicPr/>
          <p:nvPr/>
        </p:nvPicPr>
        <p:blipFill>
          <a:blip r:embed="rId7">
            <a:extLst>
              <a:ext uri="{28A0092B-C50C-407E-A947-70E740481C1C}">
                <a14:useLocalDpi xmlns:a14="http://schemas.microsoft.com/office/drawing/2010/main" val="0"/>
              </a:ext>
            </a:extLst>
          </a:blip>
          <a:srcRect/>
          <a:stretch>
            <a:fillRect/>
          </a:stretch>
        </p:blipFill>
        <p:spPr bwMode="auto">
          <a:xfrm>
            <a:off x="1323975" y="2254577"/>
            <a:ext cx="2126715" cy="1174164"/>
          </a:xfrm>
          <a:prstGeom prst="rect">
            <a:avLst/>
          </a:prstGeom>
          <a:noFill/>
          <a:ln>
            <a:noFill/>
          </a:ln>
        </p:spPr>
      </p:pic>
      <p:pic>
        <p:nvPicPr>
          <p:cNvPr id="14" name="Picture 13" descr="table2.jp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470144" y="4524462"/>
            <a:ext cx="3005893" cy="1549191"/>
          </a:xfrm>
          <a:prstGeom prst="rect">
            <a:avLst/>
          </a:prstGeom>
          <a:ln>
            <a:solidFill>
              <a:srgbClr val="000000"/>
            </a:solidFill>
          </a:ln>
        </p:spPr>
      </p:pic>
      <p:pic>
        <p:nvPicPr>
          <p:cNvPr id="15" name="Picture 14"/>
          <p:cNvPicPr>
            <a:picLocks noChangeAspect="1"/>
          </p:cNvPicPr>
          <p:nvPr/>
        </p:nvPicPr>
        <p:blipFill>
          <a:blip r:embed="rId9"/>
          <a:stretch>
            <a:fillRect/>
          </a:stretch>
        </p:blipFill>
        <p:spPr>
          <a:xfrm>
            <a:off x="5548418" y="3250650"/>
            <a:ext cx="2826059" cy="2384766"/>
          </a:xfrm>
          <a:prstGeom prst="rect">
            <a:avLst/>
          </a:prstGeom>
          <a:ln>
            <a:solidFill>
              <a:srgbClr val="000000"/>
            </a:solidFill>
          </a:ln>
        </p:spPr>
      </p:pic>
      <p:grpSp>
        <p:nvGrpSpPr>
          <p:cNvPr id="16" name="Group 15"/>
          <p:cNvGrpSpPr/>
          <p:nvPr/>
        </p:nvGrpSpPr>
        <p:grpSpPr>
          <a:xfrm>
            <a:off x="7811145" y="312463"/>
            <a:ext cx="1246214" cy="1415608"/>
            <a:chOff x="0" y="0"/>
            <a:chExt cx="3011805" cy="3277235"/>
          </a:xfrm>
        </p:grpSpPr>
        <p:grpSp>
          <p:nvGrpSpPr>
            <p:cNvPr id="17" name="Group 7"/>
            <p:cNvGrpSpPr/>
            <p:nvPr/>
          </p:nvGrpSpPr>
          <p:grpSpPr>
            <a:xfrm>
              <a:off x="0" y="0"/>
              <a:ext cx="3011805" cy="3277235"/>
              <a:chOff x="0" y="0"/>
              <a:chExt cx="3011805" cy="3277235"/>
            </a:xfrm>
          </p:grpSpPr>
          <p:grpSp>
            <p:nvGrpSpPr>
              <p:cNvPr id="19" name="Group 10"/>
              <p:cNvGrpSpPr>
                <a:grpSpLocks/>
              </p:cNvGrpSpPr>
              <p:nvPr/>
            </p:nvGrpSpPr>
            <p:grpSpPr bwMode="auto">
              <a:xfrm>
                <a:off x="0" y="0"/>
                <a:ext cx="3011805" cy="3277235"/>
                <a:chOff x="7708" y="7499"/>
                <a:chExt cx="4743" cy="5161"/>
              </a:xfrm>
            </p:grpSpPr>
            <p:sp>
              <p:nvSpPr>
                <p:cNvPr id="38" name="Freeform 37"/>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Freeform 38"/>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40" name="Group 39"/>
                <p:cNvGrpSpPr>
                  <a:grpSpLocks/>
                </p:cNvGrpSpPr>
                <p:nvPr/>
              </p:nvGrpSpPr>
              <p:grpSpPr bwMode="auto">
                <a:xfrm>
                  <a:off x="10832" y="8907"/>
                  <a:ext cx="1619" cy="3696"/>
                  <a:chOff x="10832" y="8907"/>
                  <a:chExt cx="1619" cy="3696"/>
                </a:xfrm>
              </p:grpSpPr>
              <p:sp>
                <p:nvSpPr>
                  <p:cNvPr id="47" name="Freeform 46"/>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8" name="Freeform 47"/>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41" name="Rectangle 40"/>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42" name="Freeform 41"/>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3" name="Freeform 42"/>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5" name="Oval 44"/>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6" name="Oval 45"/>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20" name="Oval 19"/>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Oval 26"/>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8" name="Oval 27"/>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9" name="Oval 28"/>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30" name="Oval 29"/>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31" name="Oval 30"/>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32" name="Oval 31"/>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33" name="Rectangle 32"/>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4" name="Rectangle 33"/>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5" name="Rectangle 34"/>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6" name="Rectangle 35"/>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7" name="Rectangle 36"/>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8" name="Oval 17"/>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chemeClr val="tx2"/>
                </a:solidFill>
                <a:latin typeface="Verdana"/>
                <a:cs typeface="Verdana"/>
              </a:rPr>
              <a:t>Procedural Fluency</a:t>
            </a:r>
            <a:endParaRPr lang="en-US" sz="32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268410"/>
            <a:ext cx="7659333" cy="1323439"/>
          </a:xfrm>
          <a:prstGeom prst="rect">
            <a:avLst/>
          </a:prstGeom>
        </p:spPr>
        <p:txBody>
          <a:bodyPr wrap="square">
            <a:spAutoFit/>
          </a:bodyPr>
          <a:lstStyle/>
          <a:p>
            <a:endParaRPr lang="en-US" sz="2000" dirty="0" smtClean="0">
              <a:solidFill>
                <a:srgbClr val="8064A2"/>
              </a:solidFill>
              <a:latin typeface="Verdana"/>
              <a:cs typeface="Verdana"/>
            </a:endParaRPr>
          </a:p>
          <a:p>
            <a:endParaRPr lang="en-US" sz="2000" dirty="0" smtClean="0">
              <a:solidFill>
                <a:srgbClr val="8064A2"/>
              </a:solidFill>
            </a:endParaRPr>
          </a:p>
          <a:p>
            <a:endParaRPr lang="en-US" sz="2000" dirty="0" smtClean="0">
              <a:solidFill>
                <a:schemeClr val="tx2"/>
              </a:solidFill>
              <a:latin typeface="Verdana"/>
              <a:cs typeface="Verdana"/>
            </a:endParaRPr>
          </a:p>
          <a:p>
            <a:endParaRPr lang="en-US" sz="2000" dirty="0">
              <a:solidFill>
                <a:schemeClr val="tx2"/>
              </a:solidFill>
            </a:endParaRPr>
          </a:p>
        </p:txBody>
      </p:sp>
      <p:pic>
        <p:nvPicPr>
          <p:cNvPr id="12" name="Picture 11"/>
          <p:cNvPicPr>
            <a:picLocks noChangeAspect="1"/>
          </p:cNvPicPr>
          <p:nvPr/>
        </p:nvPicPr>
        <p:blipFill>
          <a:blip r:embed="rId6"/>
          <a:stretch>
            <a:fillRect/>
          </a:stretch>
        </p:blipFill>
        <p:spPr>
          <a:xfrm>
            <a:off x="5007269" y="1913926"/>
            <a:ext cx="3339049" cy="1160491"/>
          </a:xfrm>
          <a:prstGeom prst="rect">
            <a:avLst/>
          </a:prstGeom>
          <a:ln>
            <a:solidFill>
              <a:srgbClr val="000000"/>
            </a:solidFill>
          </a:ln>
        </p:spPr>
      </p:pic>
      <p:pic>
        <p:nvPicPr>
          <p:cNvPr id="13" name="Picture 12" descr="Macintosh HD:Users:dmh:Desktop:Screen Shot 2013-12-15 at 5.07.38 PM.png"/>
          <p:cNvPicPr/>
          <p:nvPr/>
        </p:nvPicPr>
        <p:blipFill>
          <a:blip r:embed="rId7">
            <a:extLst>
              <a:ext uri="{28A0092B-C50C-407E-A947-70E740481C1C}">
                <a14:useLocalDpi xmlns:a14="http://schemas.microsoft.com/office/drawing/2010/main" val="0"/>
              </a:ext>
            </a:extLst>
          </a:blip>
          <a:srcRect/>
          <a:stretch>
            <a:fillRect/>
          </a:stretch>
        </p:blipFill>
        <p:spPr bwMode="auto">
          <a:xfrm>
            <a:off x="1020618" y="2213220"/>
            <a:ext cx="2126715" cy="1174164"/>
          </a:xfrm>
          <a:prstGeom prst="rect">
            <a:avLst/>
          </a:prstGeom>
          <a:noFill/>
          <a:ln>
            <a:noFill/>
          </a:ln>
        </p:spPr>
      </p:pic>
      <p:pic>
        <p:nvPicPr>
          <p:cNvPr id="14" name="Picture 13" descr="table2.jp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644386" y="4997554"/>
            <a:ext cx="3005893" cy="1549191"/>
          </a:xfrm>
          <a:prstGeom prst="rect">
            <a:avLst/>
          </a:prstGeom>
          <a:ln>
            <a:solidFill>
              <a:srgbClr val="000000"/>
            </a:solidFill>
          </a:ln>
        </p:spPr>
      </p:pic>
      <p:pic>
        <p:nvPicPr>
          <p:cNvPr id="15" name="Picture 14"/>
          <p:cNvPicPr>
            <a:picLocks noChangeAspect="1"/>
          </p:cNvPicPr>
          <p:nvPr/>
        </p:nvPicPr>
        <p:blipFill>
          <a:blip r:embed="rId9"/>
          <a:stretch>
            <a:fillRect/>
          </a:stretch>
        </p:blipFill>
        <p:spPr>
          <a:xfrm>
            <a:off x="5350831" y="3387384"/>
            <a:ext cx="2826059" cy="2384766"/>
          </a:xfrm>
          <a:prstGeom prst="rect">
            <a:avLst/>
          </a:prstGeom>
          <a:ln>
            <a:solidFill>
              <a:srgbClr val="000000"/>
            </a:solidFill>
          </a:ln>
        </p:spPr>
      </p:pic>
      <p:grpSp>
        <p:nvGrpSpPr>
          <p:cNvPr id="3" name="Group 15"/>
          <p:cNvGrpSpPr/>
          <p:nvPr/>
        </p:nvGrpSpPr>
        <p:grpSpPr>
          <a:xfrm>
            <a:off x="7811145" y="312463"/>
            <a:ext cx="1246214" cy="1415608"/>
            <a:chOff x="0" y="0"/>
            <a:chExt cx="3011805" cy="3277235"/>
          </a:xfrm>
        </p:grpSpPr>
        <p:grpSp>
          <p:nvGrpSpPr>
            <p:cNvPr id="7" name="Group 7"/>
            <p:cNvGrpSpPr/>
            <p:nvPr/>
          </p:nvGrpSpPr>
          <p:grpSpPr>
            <a:xfrm>
              <a:off x="0" y="0"/>
              <a:ext cx="3011805" cy="3277235"/>
              <a:chOff x="0" y="0"/>
              <a:chExt cx="3011805" cy="3277235"/>
            </a:xfrm>
          </p:grpSpPr>
          <p:grpSp>
            <p:nvGrpSpPr>
              <p:cNvPr id="8" name="Group 10"/>
              <p:cNvGrpSpPr>
                <a:grpSpLocks/>
              </p:cNvGrpSpPr>
              <p:nvPr/>
            </p:nvGrpSpPr>
            <p:grpSpPr bwMode="auto">
              <a:xfrm>
                <a:off x="0" y="0"/>
                <a:ext cx="3011805" cy="3277235"/>
                <a:chOff x="7708" y="7499"/>
                <a:chExt cx="4743" cy="5161"/>
              </a:xfrm>
            </p:grpSpPr>
            <p:sp>
              <p:nvSpPr>
                <p:cNvPr id="38" name="Freeform 37"/>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Freeform 38"/>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10" name="Group 39"/>
                <p:cNvGrpSpPr>
                  <a:grpSpLocks/>
                </p:cNvGrpSpPr>
                <p:nvPr/>
              </p:nvGrpSpPr>
              <p:grpSpPr bwMode="auto">
                <a:xfrm>
                  <a:off x="10832" y="8907"/>
                  <a:ext cx="1619" cy="3696"/>
                  <a:chOff x="10832" y="8907"/>
                  <a:chExt cx="1619" cy="3696"/>
                </a:xfrm>
              </p:grpSpPr>
              <p:sp>
                <p:nvSpPr>
                  <p:cNvPr id="47" name="Freeform 46"/>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8" name="Freeform 47"/>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41" name="Rectangle 40"/>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42" name="Freeform 41"/>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3" name="Freeform 42"/>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5" name="Oval 44"/>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6" name="Oval 45"/>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20" name="Oval 19"/>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Oval 26"/>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8" name="Oval 27"/>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9" name="Oval 28"/>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30" name="Oval 29"/>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31" name="Oval 30"/>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32" name="Oval 31"/>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33" name="Rectangle 32"/>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4" name="Rectangle 33"/>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5" name="Rectangle 34"/>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6" name="Rectangle 35"/>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7" name="Rectangle 36"/>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8" name="Oval 17"/>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cxnSp>
        <p:nvCxnSpPr>
          <p:cNvPr id="49" name="Straight Arrow Connector 48"/>
          <p:cNvCxnSpPr/>
          <p:nvPr/>
        </p:nvCxnSpPr>
        <p:spPr>
          <a:xfrm flipV="1">
            <a:off x="3325232" y="2334442"/>
            <a:ext cx="1397000" cy="159730"/>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3147333" y="1716277"/>
            <a:ext cx="1375505" cy="400110"/>
          </a:xfrm>
          <a:prstGeom prst="rect">
            <a:avLst/>
          </a:prstGeom>
          <a:noFill/>
        </p:spPr>
        <p:txBody>
          <a:bodyPr wrap="none" rtlCol="0">
            <a:spAutoFit/>
          </a:bodyPr>
          <a:lstStyle/>
          <a:p>
            <a:r>
              <a:rPr lang="en-US" sz="2000" dirty="0" smtClean="0">
                <a:solidFill>
                  <a:srgbClr val="003366"/>
                </a:solidFill>
                <a:latin typeface="Verdana"/>
                <a:cs typeface="Verdana"/>
              </a:rPr>
              <a:t>Unit Rate</a:t>
            </a:r>
            <a:endParaRPr lang="en-US" sz="2000" dirty="0">
              <a:solidFill>
                <a:srgbClr val="003366"/>
              </a:solidFill>
              <a:latin typeface="Verdana"/>
              <a:cs typeface="Verdana"/>
            </a:endParaRPr>
          </a:p>
        </p:txBody>
      </p:sp>
      <p:cxnSp>
        <p:nvCxnSpPr>
          <p:cNvPr id="51" name="Straight Arrow Connector 50"/>
          <p:cNvCxnSpPr/>
          <p:nvPr/>
        </p:nvCxnSpPr>
        <p:spPr>
          <a:xfrm>
            <a:off x="3325232" y="2494172"/>
            <a:ext cx="1682037" cy="1297064"/>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a:off x="3325232" y="2494172"/>
            <a:ext cx="0" cy="2338464"/>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1323975" y="4432526"/>
            <a:ext cx="1547218" cy="400110"/>
          </a:xfrm>
          <a:prstGeom prst="rect">
            <a:avLst/>
          </a:prstGeom>
          <a:noFill/>
        </p:spPr>
        <p:txBody>
          <a:bodyPr wrap="none" rtlCol="0">
            <a:spAutoFit/>
          </a:bodyPr>
          <a:lstStyle/>
          <a:p>
            <a:r>
              <a:rPr lang="en-US" sz="2000" dirty="0" smtClean="0">
                <a:solidFill>
                  <a:srgbClr val="003366"/>
                </a:solidFill>
                <a:latin typeface="Verdana"/>
                <a:cs typeface="Verdana"/>
              </a:rPr>
              <a:t>Scaling Up</a:t>
            </a:r>
            <a:endParaRPr lang="en-US" sz="2000" dirty="0">
              <a:solidFill>
                <a:srgbClr val="003366"/>
              </a:solidFill>
              <a:latin typeface="Verdana"/>
              <a:cs typeface="Verdana"/>
            </a:endParaRPr>
          </a:p>
        </p:txBody>
      </p:sp>
      <p:sp>
        <p:nvSpPr>
          <p:cNvPr id="54" name="TextBox 53"/>
          <p:cNvSpPr txBox="1"/>
          <p:nvPr/>
        </p:nvSpPr>
        <p:spPr>
          <a:xfrm>
            <a:off x="2574458" y="3591181"/>
            <a:ext cx="1746312" cy="400110"/>
          </a:xfrm>
          <a:prstGeom prst="rect">
            <a:avLst/>
          </a:prstGeom>
          <a:noFill/>
        </p:spPr>
        <p:txBody>
          <a:bodyPr wrap="none" rtlCol="0">
            <a:spAutoFit/>
          </a:bodyPr>
          <a:lstStyle/>
          <a:p>
            <a:r>
              <a:rPr lang="en-US" sz="2000" dirty="0" smtClean="0">
                <a:solidFill>
                  <a:srgbClr val="003366"/>
                </a:solidFill>
                <a:latin typeface="Verdana"/>
                <a:cs typeface="Verdana"/>
              </a:rPr>
              <a:t>Scale Factor</a:t>
            </a:r>
            <a:endParaRPr lang="en-US" sz="2000" dirty="0">
              <a:solidFill>
                <a:srgbClr val="003366"/>
              </a:solidFill>
              <a:latin typeface="Verdana"/>
              <a:cs typeface="Verdana"/>
            </a:endParaRPr>
          </a:p>
        </p:txBody>
      </p:sp>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Support Productive Struggle </a:t>
            </a:r>
          </a:p>
          <a:p>
            <a:pPr lvl="0" algn="ctr">
              <a:spcBef>
                <a:spcPct val="0"/>
              </a:spcBef>
              <a:defRPr/>
            </a:pPr>
            <a:r>
              <a:rPr lang="en-US" sz="2800" b="1" dirty="0" smtClean="0">
                <a:solidFill>
                  <a:schemeClr val="tx2"/>
                </a:solidFill>
                <a:latin typeface="Verdana"/>
                <a:cs typeface="Verdana"/>
              </a:rPr>
              <a:t>in Learning Mathematics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268410"/>
            <a:ext cx="7659333" cy="4678204"/>
          </a:xfrm>
          <a:prstGeom prst="rect">
            <a:avLst/>
          </a:prstGeom>
        </p:spPr>
        <p:txBody>
          <a:bodyPr wrap="square">
            <a:spAutoFit/>
          </a:bodyPr>
          <a:lstStyle/>
          <a:p>
            <a:pPr marL="114300" indent="-114300">
              <a:buNone/>
            </a:pPr>
            <a:r>
              <a:rPr lang="en-US" sz="2000" dirty="0" smtClean="0">
                <a:solidFill>
                  <a:srgbClr val="1F497D"/>
                </a:solidFill>
                <a:latin typeface="Verdana"/>
                <a:cs typeface="Verdana"/>
              </a:rPr>
              <a:t>Productive Struggle should:</a:t>
            </a:r>
          </a:p>
          <a:p>
            <a:pPr marL="342900" indent="-342900">
              <a:buFont typeface="Arial"/>
              <a:buChar char="•"/>
            </a:pPr>
            <a:r>
              <a:rPr lang="en-US" sz="2000" dirty="0" smtClean="0">
                <a:solidFill>
                  <a:srgbClr val="1F497D"/>
                </a:solidFill>
                <a:latin typeface="Verdana"/>
                <a:cs typeface="Verdana"/>
              </a:rPr>
              <a:t>Be considered essential to learning mathematics with understanding;</a:t>
            </a:r>
          </a:p>
          <a:p>
            <a:pPr marL="342900" indent="-342900">
              <a:buFont typeface="Arial"/>
              <a:buChar char="•"/>
            </a:pPr>
            <a:r>
              <a:rPr lang="en-US" sz="2000" dirty="0" smtClean="0">
                <a:solidFill>
                  <a:srgbClr val="1F497D"/>
                </a:solidFill>
                <a:latin typeface="Verdana"/>
                <a:cs typeface="Verdana"/>
              </a:rPr>
              <a:t>Develop students’ capacity to persevere in the face of challenge; and</a:t>
            </a:r>
          </a:p>
          <a:p>
            <a:pPr marL="342900" indent="-342900">
              <a:buFont typeface="Arial"/>
              <a:buChar char="•"/>
            </a:pPr>
            <a:r>
              <a:rPr lang="en-US" sz="2000" dirty="0" smtClean="0">
                <a:solidFill>
                  <a:srgbClr val="1F497D"/>
                </a:solidFill>
                <a:latin typeface="Verdana"/>
                <a:cs typeface="Verdana"/>
              </a:rPr>
              <a:t>Help students realize that they are capable of doing well in mathematics with effort.</a:t>
            </a:r>
          </a:p>
          <a:p>
            <a:pPr marL="342900" indent="-342900">
              <a:lnSpc>
                <a:spcPct val="50000"/>
              </a:lnSpc>
              <a:buFont typeface="Arial"/>
              <a:buChar char="•"/>
            </a:pPr>
            <a:endParaRPr lang="en-US" sz="2000" i="1" dirty="0" smtClean="0">
              <a:solidFill>
                <a:schemeClr val="accent1">
                  <a:lumMod val="75000"/>
                </a:schemeClr>
              </a:solidFill>
              <a:latin typeface="Verdana"/>
              <a:ea typeface="ＭＳ Ｐゴシック" charset="0"/>
              <a:cs typeface="Verdana"/>
            </a:endParaRPr>
          </a:p>
          <a:p>
            <a:pPr marL="114300">
              <a:lnSpc>
                <a:spcPct val="90000"/>
              </a:lnSpc>
            </a:pPr>
            <a:endParaRPr lang="en-US" sz="2000" b="1" i="1" dirty="0" smtClean="0">
              <a:latin typeface="Verdana"/>
              <a:cs typeface="Verdana"/>
            </a:endParaRPr>
          </a:p>
          <a:p>
            <a:pPr marL="114300">
              <a:lnSpc>
                <a:spcPct val="90000"/>
              </a:lnSpc>
            </a:pPr>
            <a:r>
              <a:rPr lang="en-US" sz="2000" i="1" dirty="0" smtClean="0">
                <a:solidFill>
                  <a:srgbClr val="604A7B"/>
                </a:solidFill>
                <a:latin typeface="Verdana"/>
                <a:cs typeface="Verdana"/>
              </a:rPr>
              <a:t>By struggling with important mathematics we mean the opposite of simply being presented information to be memorized or being asked only to practice what has been demonstrated.</a:t>
            </a:r>
          </a:p>
          <a:p>
            <a:pPr marL="114300" indent="0" algn="r">
              <a:buNone/>
            </a:pPr>
            <a:r>
              <a:rPr lang="en-US" dirty="0" smtClean="0">
                <a:solidFill>
                  <a:srgbClr val="604A7B"/>
                </a:solidFill>
                <a:latin typeface="Verdana"/>
                <a:cs typeface="Verdana"/>
              </a:rPr>
              <a:t>Hiebert &amp; Grouws, 2007, pp. 387-388</a:t>
            </a:r>
          </a:p>
          <a:p>
            <a:endParaRPr lang="en-US" sz="2000" dirty="0" smtClean="0">
              <a:solidFill>
                <a:schemeClr val="tx2"/>
              </a:solidFill>
              <a:latin typeface="Verdana"/>
              <a:cs typeface="Verdana"/>
            </a:endParaRPr>
          </a:p>
          <a:p>
            <a:endParaRPr lang="en-US" sz="2000" dirty="0">
              <a:solidFill>
                <a:schemeClr val="tx2"/>
              </a:solidFill>
            </a:endParaRPr>
          </a:p>
        </p:txBody>
      </p:sp>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209472"/>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Productive Struggle</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3" name="Group 7"/>
          <p:cNvGrpSpPr/>
          <p:nvPr/>
        </p:nvGrpSpPr>
        <p:grpSpPr>
          <a:xfrm>
            <a:off x="7684408" y="570417"/>
            <a:ext cx="1246214" cy="1223828"/>
            <a:chOff x="0" y="0"/>
            <a:chExt cx="3011805" cy="3277235"/>
          </a:xfrm>
        </p:grpSpPr>
        <p:grpSp>
          <p:nvGrpSpPr>
            <p:cNvPr id="7" name="Group 7"/>
            <p:cNvGrpSpPr/>
            <p:nvPr/>
          </p:nvGrpSpPr>
          <p:grpSpPr>
            <a:xfrm>
              <a:off x="0" y="0"/>
              <a:ext cx="3011805" cy="3277235"/>
              <a:chOff x="0" y="0"/>
              <a:chExt cx="3011805" cy="3277235"/>
            </a:xfrm>
          </p:grpSpPr>
          <p:grpSp>
            <p:nvGrpSpPr>
              <p:cNvPr id="8" name="Group 10"/>
              <p:cNvGrpSpPr>
                <a:grpSpLocks/>
              </p:cNvGrpSpPr>
              <p:nvPr/>
            </p:nvGrpSpPr>
            <p:grpSpPr bwMode="auto">
              <a:xfrm>
                <a:off x="0" y="0"/>
                <a:ext cx="3011805" cy="3277235"/>
                <a:chOff x="7708" y="7499"/>
                <a:chExt cx="4743" cy="5161"/>
              </a:xfrm>
            </p:grpSpPr>
            <p:sp>
              <p:nvSpPr>
                <p:cNvPr id="32" name="Freeform 31"/>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3" name="Freeform 32"/>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10" name="Group 33"/>
                <p:cNvGrpSpPr>
                  <a:grpSpLocks/>
                </p:cNvGrpSpPr>
                <p:nvPr/>
              </p:nvGrpSpPr>
              <p:grpSpPr bwMode="auto">
                <a:xfrm>
                  <a:off x="10832" y="8907"/>
                  <a:ext cx="1619" cy="3696"/>
                  <a:chOff x="10832" y="8907"/>
                  <a:chExt cx="1619" cy="3696"/>
                </a:xfrm>
              </p:grpSpPr>
              <p:sp>
                <p:nvSpPr>
                  <p:cNvPr id="40" name="Freeform 39"/>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1" name="Freeform 40"/>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5" name="Rectangle 34"/>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36" name="Freeform 35"/>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8" name="Oval 37"/>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Oval 38"/>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14" name="Oval 13"/>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5" name="Oval 14"/>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6" name="Oval 15"/>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8" name="Oval 17"/>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9" name="Oval 18"/>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0" name="Oval 19"/>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Rectangle 26"/>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8" name="Rectangle 27"/>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9" name="Rectangle 28"/>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0" name="Rectangle 29"/>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1" name="Rectangle 30"/>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2" name="Oval 11"/>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
        <p:nvSpPr>
          <p:cNvPr id="42" name="Rectangle 41"/>
          <p:cNvSpPr/>
          <p:nvPr/>
        </p:nvSpPr>
        <p:spPr>
          <a:xfrm>
            <a:off x="1323975" y="1933574"/>
            <a:ext cx="6860705" cy="1938992"/>
          </a:xfrm>
          <a:prstGeom prst="rect">
            <a:avLst/>
          </a:prstGeom>
        </p:spPr>
        <p:txBody>
          <a:bodyPr wrap="square">
            <a:spAutoFit/>
          </a:bodyPr>
          <a:lstStyle/>
          <a:p>
            <a:pPr marL="228600" indent="-228600">
              <a:buFont typeface="Arial" pitchFamily="34" charset="0"/>
              <a:buChar char="•"/>
            </a:pPr>
            <a:r>
              <a:rPr lang="en-US" sz="2400" dirty="0" smtClean="0">
                <a:solidFill>
                  <a:srgbClr val="1F497D"/>
                </a:solidFill>
                <a:latin typeface="Verdana"/>
                <a:cs typeface="Verdana"/>
              </a:rPr>
              <a:t>How did Mr. Donnelly support students when they struggled?</a:t>
            </a:r>
          </a:p>
          <a:p>
            <a:endParaRPr lang="en-US" sz="2400" dirty="0" smtClean="0">
              <a:solidFill>
                <a:srgbClr val="1F497D"/>
              </a:solidFill>
              <a:latin typeface="Verdana"/>
              <a:cs typeface="Verdana"/>
            </a:endParaRPr>
          </a:p>
          <a:p>
            <a:pPr marL="228600" indent="-228600">
              <a:buFont typeface="Arial" pitchFamily="34" charset="0"/>
              <a:buChar char="•"/>
            </a:pPr>
            <a:r>
              <a:rPr lang="en-US" sz="2400" dirty="0" smtClean="0">
                <a:solidFill>
                  <a:srgbClr val="1F497D"/>
                </a:solidFill>
                <a:latin typeface="Verdana"/>
                <a:cs typeface="Verdana"/>
              </a:rPr>
              <a:t>What would have happened if he had been more directive with his students?</a:t>
            </a:r>
            <a:endParaRPr lang="en-US" sz="2400" dirty="0">
              <a:solidFill>
                <a:srgbClr val="1F497D"/>
              </a:solidFill>
              <a:latin typeface="Verdana"/>
              <a:cs typeface="Verdana"/>
            </a:endParaRPr>
          </a:p>
        </p:txBody>
      </p:sp>
    </p:spTree>
    <p:extLst>
      <p:ext uri="{BB962C8B-B14F-4D97-AF65-F5344CB8AC3E}">
        <p14:creationId xmlns:p14="http://schemas.microsoft.com/office/powerpoint/2010/main" val="1055066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Agenda</a:t>
            </a:r>
          </a:p>
        </p:txBody>
      </p:sp>
      <p:sp>
        <p:nvSpPr>
          <p:cNvPr id="6" name="Rectangle 3"/>
          <p:cNvSpPr txBox="1">
            <a:spLocks noChangeArrowheads="1"/>
          </p:cNvSpPr>
          <p:nvPr/>
        </p:nvSpPr>
        <p:spPr>
          <a:xfrm>
            <a:off x="1020618" y="1727200"/>
            <a:ext cx="7361382" cy="4191000"/>
          </a:xfrm>
          <a:prstGeom prst="rect">
            <a:avLst/>
          </a:prstGeom>
        </p:spPr>
        <p:txBody>
          <a:bodyPr vert="horz" lIns="91440" tIns="45720" rIns="91440" bIns="45720" rtlCol="0">
            <a:normAutofit fontScale="85000" lnSpcReduction="10000"/>
          </a:bodyPr>
          <a:lstStyle/>
          <a:p>
            <a:pPr marL="342900" indent="-342900" algn="just">
              <a:buFont typeface="Arial"/>
              <a:buChar char="•"/>
            </a:pPr>
            <a:r>
              <a:rPr lang="en-US" sz="2800" dirty="0" smtClean="0">
                <a:solidFill>
                  <a:srgbClr val="1F497D"/>
                </a:solidFill>
                <a:latin typeface="Verdana"/>
                <a:cs typeface="Verdana"/>
              </a:rPr>
              <a:t>Discuss a new publication from NCTM that is intended to support implementation of CCSSM and other rigorous standards</a:t>
            </a:r>
          </a:p>
          <a:p>
            <a:pPr marL="342900" indent="-342900" algn="just">
              <a:lnSpc>
                <a:spcPct val="50000"/>
              </a:lnSpc>
              <a:buFont typeface="Arial"/>
              <a:buChar char="•"/>
            </a:pPr>
            <a:endParaRPr lang="en-US" sz="2800" dirty="0" smtClean="0">
              <a:solidFill>
                <a:srgbClr val="1F497D"/>
              </a:solidFill>
              <a:latin typeface="Verdana"/>
              <a:cs typeface="Verdana"/>
            </a:endParaRPr>
          </a:p>
          <a:p>
            <a:pPr marL="342900" indent="-342900" algn="just">
              <a:buFont typeface="Arial"/>
              <a:buChar char="•"/>
            </a:pPr>
            <a:r>
              <a:rPr lang="en-US" sz="2800" dirty="0" smtClean="0">
                <a:solidFill>
                  <a:srgbClr val="1F497D"/>
                </a:solidFill>
                <a:latin typeface="Verdana"/>
                <a:cs typeface="Verdana"/>
              </a:rPr>
              <a:t>Read and analyze a short case of a teacher (Mr. Donnelly) who is attempting to support his students’ learning</a:t>
            </a:r>
          </a:p>
          <a:p>
            <a:pPr marL="342900" indent="-342900" algn="just">
              <a:lnSpc>
                <a:spcPct val="50000"/>
              </a:lnSpc>
              <a:buFont typeface="Arial"/>
              <a:buChar char="•"/>
            </a:pPr>
            <a:endParaRPr lang="en-US" sz="2800" dirty="0" smtClean="0">
              <a:solidFill>
                <a:srgbClr val="1F497D"/>
              </a:solidFill>
              <a:latin typeface="Verdana"/>
              <a:cs typeface="Verdana"/>
            </a:endParaRPr>
          </a:p>
          <a:p>
            <a:pPr marL="342900" indent="-342900" algn="just">
              <a:buFont typeface="Arial"/>
              <a:buChar char="•"/>
            </a:pPr>
            <a:r>
              <a:rPr lang="en-US" sz="2800" dirty="0" smtClean="0">
                <a:solidFill>
                  <a:srgbClr val="1F497D"/>
                </a:solidFill>
                <a:latin typeface="Verdana"/>
                <a:cs typeface="Verdana"/>
              </a:rPr>
              <a:t>Discuss a set of eight teaching practices and relate them to the case</a:t>
            </a:r>
          </a:p>
          <a:p>
            <a:pPr marL="342900" indent="-342900" algn="just">
              <a:lnSpc>
                <a:spcPct val="50000"/>
              </a:lnSpc>
              <a:buFont typeface="Arial"/>
              <a:buChar char="•"/>
            </a:pPr>
            <a:endParaRPr lang="en-US" sz="2800" dirty="0" smtClean="0">
              <a:solidFill>
                <a:srgbClr val="1F497D"/>
              </a:solidFill>
              <a:latin typeface="Verdana"/>
              <a:cs typeface="Verdana"/>
            </a:endParaRPr>
          </a:p>
          <a:p>
            <a:pPr marL="342900" indent="-342900" algn="just">
              <a:buFont typeface="Arial"/>
              <a:buChar char="•"/>
            </a:pPr>
            <a:r>
              <a:rPr lang="en-US" sz="2800" dirty="0" smtClean="0">
                <a:solidFill>
                  <a:srgbClr val="1F497D"/>
                </a:solidFill>
                <a:latin typeface="Verdana"/>
                <a:cs typeface="Verdana"/>
              </a:rPr>
              <a:t>Consider ways to get started in making these practices central to your instruction</a:t>
            </a:r>
            <a:endParaRPr lang="en-US" sz="2800" b="1" dirty="0" smtClean="0">
              <a:solidFill>
                <a:schemeClr val="tx2"/>
              </a:solidFill>
              <a:latin typeface="Verdana"/>
              <a:ea typeface="Verdana" pitchFamily="34" charset="0"/>
              <a:cs typeface="Verdana"/>
            </a:endParaRPr>
          </a:p>
          <a:p>
            <a:pPr marL="342900" marR="0" lvl="1" indent="-342900" algn="l" defTabSz="457200" rtl="0" eaLnBrk="1" fontAlgn="auto" latinLnBrk="0" hangingPunct="1">
              <a:lnSpc>
                <a:spcPct val="100000"/>
              </a:lnSpc>
              <a:spcBef>
                <a:spcPts val="400"/>
              </a:spcBef>
              <a:spcAft>
                <a:spcPts val="600"/>
              </a:spcAft>
              <a:buClrTx/>
              <a:buSzTx/>
              <a:buFontTx/>
              <a:buChar char="•"/>
              <a:tabLst/>
              <a:defRPr/>
            </a:pPr>
            <a:endParaRPr kumimoji="0" lang="en-US" sz="2400" b="1" i="0" u="none" strike="noStrike" kern="1200" cap="none" spc="0" normalizeH="0" baseline="0" noProof="0" dirty="0" smtClean="0">
              <a:ln>
                <a:noFill/>
              </a:ln>
              <a:solidFill>
                <a:schemeClr val="tx2"/>
              </a:solidFill>
              <a:effectLst/>
              <a:uLnTx/>
              <a:uFillTx/>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50663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000" y="319177"/>
            <a:ext cx="7230124"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Another Candy Jar Lesson</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7221" y="1657853"/>
            <a:ext cx="6860705" cy="4247317"/>
          </a:xfrm>
          <a:prstGeom prst="rect">
            <a:avLst/>
          </a:prstGeom>
        </p:spPr>
        <p:txBody>
          <a:bodyPr wrap="square">
            <a:spAutoFit/>
          </a:bodyPr>
          <a:lstStyle/>
          <a:p>
            <a:r>
              <a:rPr lang="en-US" dirty="0" smtClean="0">
                <a:solidFill>
                  <a:srgbClr val="1F497D"/>
                </a:solidFill>
                <a:latin typeface="Verdana"/>
                <a:cs typeface="Verdana"/>
              </a:rPr>
              <a:t>As students in Ms. Pascal’s sixth grade classroom began working with their partners on the first candy jar problem, she walked around the room stopping at different groups to listen in on their conversations. It soon became evident to Ms. Pascal that students were struggling to get started. She called the class together and reminded them of the table they had created the previous day in which they had generated ratios equivalent to 5 JRs to 13 JBs. She suggested that they might want to consider extending the table in order to find out how many JBs there would be when you had 100 JRs. Students returned to their partner work with renewed energy.  As Ms. Pascal continued to monitor their progress, she noted that students were easily able to extend the table and arrive at the correct answer.  </a:t>
            </a:r>
            <a:endParaRPr lang="en-US" dirty="0">
              <a:solidFill>
                <a:srgbClr val="1F497D"/>
              </a:solidFill>
              <a:latin typeface="Verdana"/>
              <a:cs typeface="Verdana"/>
            </a:endParaRPr>
          </a:p>
        </p:txBody>
      </p:sp>
      <p:grpSp>
        <p:nvGrpSpPr>
          <p:cNvPr id="75" name="Group 15"/>
          <p:cNvGrpSpPr/>
          <p:nvPr/>
        </p:nvGrpSpPr>
        <p:grpSpPr>
          <a:xfrm>
            <a:off x="7811145" y="312463"/>
            <a:ext cx="1246214" cy="1415608"/>
            <a:chOff x="0" y="0"/>
            <a:chExt cx="3011805" cy="3277235"/>
          </a:xfrm>
        </p:grpSpPr>
        <p:grpSp>
          <p:nvGrpSpPr>
            <p:cNvPr id="76" name="Group 7"/>
            <p:cNvGrpSpPr/>
            <p:nvPr/>
          </p:nvGrpSpPr>
          <p:grpSpPr>
            <a:xfrm>
              <a:off x="0" y="0"/>
              <a:ext cx="3011805" cy="3277235"/>
              <a:chOff x="0" y="0"/>
              <a:chExt cx="3011805" cy="3277235"/>
            </a:xfrm>
          </p:grpSpPr>
          <p:grpSp>
            <p:nvGrpSpPr>
              <p:cNvPr id="78" name="Group 10"/>
              <p:cNvGrpSpPr>
                <a:grpSpLocks/>
              </p:cNvGrpSpPr>
              <p:nvPr/>
            </p:nvGrpSpPr>
            <p:grpSpPr bwMode="auto">
              <a:xfrm>
                <a:off x="0" y="0"/>
                <a:ext cx="3011805" cy="3277235"/>
                <a:chOff x="7708" y="7499"/>
                <a:chExt cx="4743" cy="5161"/>
              </a:xfrm>
            </p:grpSpPr>
            <p:sp>
              <p:nvSpPr>
                <p:cNvPr id="97" name="Freeform 96"/>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98" name="Freeform 97"/>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99" name="Group 98"/>
                <p:cNvGrpSpPr>
                  <a:grpSpLocks/>
                </p:cNvGrpSpPr>
                <p:nvPr/>
              </p:nvGrpSpPr>
              <p:grpSpPr bwMode="auto">
                <a:xfrm>
                  <a:off x="10832" y="8907"/>
                  <a:ext cx="1619" cy="3696"/>
                  <a:chOff x="10832" y="8907"/>
                  <a:chExt cx="1619" cy="3696"/>
                </a:xfrm>
              </p:grpSpPr>
              <p:sp>
                <p:nvSpPr>
                  <p:cNvPr id="105" name="Freeform 104"/>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06" name="Freeform 105"/>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100" name="Rectangle 99"/>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101" name="Freeform 100"/>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02" name="Freeform 101"/>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03" name="Oval 102"/>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04" name="Oval 103"/>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79" name="Oval 78"/>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0" name="Oval 79"/>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1" name="Oval 80"/>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2" name="Oval 81"/>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3" name="Oval 82"/>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4" name="Oval 83"/>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5" name="Oval 84"/>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6" name="Oval 85"/>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7" name="Oval 86"/>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8" name="Oval 87"/>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9" name="Oval 88"/>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90" name="Oval 89"/>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91" name="Oval 90"/>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92" name="Rectangle 91"/>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93" name="Rectangle 92"/>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94" name="Rectangle 93"/>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95" name="Rectangle 94"/>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96" name="Rectangle 95"/>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77" name="Oval 76"/>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Tree>
    <p:extLst>
      <p:ext uri="{BB962C8B-B14F-4D97-AF65-F5344CB8AC3E}">
        <p14:creationId xmlns:p14="http://schemas.microsoft.com/office/powerpoint/2010/main" val="10550663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000" y="319177"/>
            <a:ext cx="8255000"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Elicit and Use Evidence </a:t>
            </a:r>
          </a:p>
          <a:p>
            <a:pPr lvl="0" algn="ctr">
              <a:spcBef>
                <a:spcPct val="0"/>
              </a:spcBef>
              <a:defRPr/>
            </a:pPr>
            <a:r>
              <a:rPr lang="en-US" sz="2800" b="1" dirty="0" smtClean="0">
                <a:solidFill>
                  <a:schemeClr val="tx2"/>
                </a:solidFill>
                <a:latin typeface="Verdana"/>
                <a:cs typeface="Verdana"/>
              </a:rPr>
              <a:t>of Student Thinking</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710578"/>
            <a:ext cx="7268403" cy="4201150"/>
          </a:xfrm>
          <a:prstGeom prst="rect">
            <a:avLst/>
          </a:prstGeom>
        </p:spPr>
        <p:txBody>
          <a:bodyPr wrap="square">
            <a:spAutoFit/>
          </a:bodyPr>
          <a:lstStyle/>
          <a:p>
            <a:pPr marL="114300" indent="-114300">
              <a:spcBef>
                <a:spcPts val="600"/>
              </a:spcBef>
              <a:buFont typeface="Arial" pitchFamily="34" charset="0"/>
              <a:buNone/>
            </a:pPr>
            <a:r>
              <a:rPr lang="en-US" dirty="0" smtClean="0">
                <a:solidFill>
                  <a:srgbClr val="1F497D"/>
                </a:solidFill>
                <a:latin typeface="Verdana"/>
                <a:cs typeface="Verdana"/>
              </a:rPr>
              <a:t>Evidence should:</a:t>
            </a:r>
          </a:p>
          <a:p>
            <a:pPr marL="342900" indent="-342900">
              <a:spcBef>
                <a:spcPts val="600"/>
              </a:spcBef>
              <a:buFont typeface="Arial"/>
              <a:buChar char="•"/>
            </a:pPr>
            <a:r>
              <a:rPr lang="en-US" dirty="0" smtClean="0">
                <a:solidFill>
                  <a:srgbClr val="1F497D"/>
                </a:solidFill>
                <a:latin typeface="Verdana"/>
                <a:cs typeface="Verdana"/>
              </a:rPr>
              <a:t>Provide a window into students’ thinking;</a:t>
            </a:r>
          </a:p>
          <a:p>
            <a:pPr marL="342900" indent="-342900">
              <a:spcBef>
                <a:spcPts val="600"/>
              </a:spcBef>
              <a:buFont typeface="Arial"/>
              <a:buChar char="•"/>
            </a:pPr>
            <a:r>
              <a:rPr lang="en-US" dirty="0" smtClean="0">
                <a:solidFill>
                  <a:srgbClr val="1F497D"/>
                </a:solidFill>
                <a:latin typeface="Verdana"/>
                <a:cs typeface="Verdana"/>
              </a:rPr>
              <a:t>Help the teacher determine the extent to which students are reaching the math learning goals; and</a:t>
            </a:r>
          </a:p>
          <a:p>
            <a:pPr marL="342900" indent="-342900">
              <a:spcBef>
                <a:spcPts val="600"/>
              </a:spcBef>
              <a:buFont typeface="Arial"/>
              <a:buChar char="•"/>
            </a:pPr>
            <a:r>
              <a:rPr lang="en-US" dirty="0" smtClean="0">
                <a:solidFill>
                  <a:srgbClr val="1F497D"/>
                </a:solidFill>
                <a:latin typeface="Verdana"/>
                <a:cs typeface="Verdana"/>
              </a:rPr>
              <a:t>Be used to make instructional decisions during the lesson and to prepare for subsequent lessons.</a:t>
            </a:r>
          </a:p>
          <a:p>
            <a:endParaRPr lang="en-US" dirty="0" smtClean="0">
              <a:solidFill>
                <a:srgbClr val="1F497D"/>
              </a:solidFill>
              <a:latin typeface="Verdana"/>
              <a:cs typeface="Verdana"/>
            </a:endParaRPr>
          </a:p>
          <a:p>
            <a:pPr marL="114300" indent="0">
              <a:buNone/>
            </a:pPr>
            <a:r>
              <a:rPr lang="en-US" i="1" dirty="0" smtClean="0">
                <a:solidFill>
                  <a:srgbClr val="604A7B"/>
                </a:solidFill>
                <a:latin typeface="Verdana"/>
                <a:cs typeface="Verdana"/>
              </a:rPr>
              <a:t>Formative assessment is an essentially interactive process, in which the teacher can find out whether what has been taught has been learned, and if not, to do something about it. Day-to-day formative assessment is one of the most powerful ways of improving learning in the mathematics classroom.</a:t>
            </a:r>
          </a:p>
          <a:p>
            <a:pPr marL="114300" indent="0" algn="r">
              <a:buNone/>
            </a:pPr>
            <a:r>
              <a:rPr lang="en-US" dirty="0" err="1" smtClean="0">
                <a:solidFill>
                  <a:srgbClr val="604A7B"/>
                </a:solidFill>
                <a:latin typeface="Verdana"/>
                <a:cs typeface="Verdana"/>
              </a:rPr>
              <a:t>Wiliam</a:t>
            </a:r>
            <a:r>
              <a:rPr lang="en-US" dirty="0" smtClean="0">
                <a:solidFill>
                  <a:srgbClr val="604A7B"/>
                </a:solidFill>
                <a:latin typeface="Verdana"/>
                <a:cs typeface="Verdana"/>
              </a:rPr>
              <a:t>, 2007, pp. 1054; 1091</a:t>
            </a:r>
            <a:endParaRPr lang="en-US" dirty="0">
              <a:solidFill>
                <a:srgbClr val="604A7B"/>
              </a:solidFill>
              <a:latin typeface="Verdana"/>
              <a:cs typeface="Verdana"/>
            </a:endParaRPr>
          </a:p>
        </p:txBody>
      </p:sp>
    </p:spTree>
    <p:extLst>
      <p:ext uri="{BB962C8B-B14F-4D97-AF65-F5344CB8AC3E}">
        <p14:creationId xmlns:p14="http://schemas.microsoft.com/office/powerpoint/2010/main" val="10550663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000" y="319177"/>
            <a:ext cx="7230124"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Evidence of Student Thinking</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34840" y="1952625"/>
            <a:ext cx="7106901" cy="2308324"/>
          </a:xfrm>
          <a:prstGeom prst="rect">
            <a:avLst/>
          </a:prstGeom>
        </p:spPr>
        <p:txBody>
          <a:bodyPr wrap="square">
            <a:spAutoFit/>
          </a:bodyPr>
          <a:lstStyle/>
          <a:p>
            <a:pPr marL="228600" indent="-228600">
              <a:buFont typeface="Arial" pitchFamily="34" charset="0"/>
              <a:buChar char="•"/>
            </a:pPr>
            <a:endParaRPr lang="en-US" sz="2400" dirty="0" smtClean="0">
              <a:solidFill>
                <a:srgbClr val="1F497D"/>
              </a:solidFill>
              <a:latin typeface="Verdana"/>
              <a:cs typeface="Verdana"/>
            </a:endParaRPr>
          </a:p>
          <a:p>
            <a:pPr marL="228600" indent="-228600">
              <a:buFont typeface="Arial" pitchFamily="34" charset="0"/>
              <a:buChar char="•"/>
            </a:pPr>
            <a:r>
              <a:rPr lang="en-US" sz="2400" dirty="0" smtClean="0">
                <a:solidFill>
                  <a:srgbClr val="1F497D"/>
                </a:solidFill>
                <a:latin typeface="Verdana"/>
                <a:cs typeface="Verdana"/>
              </a:rPr>
              <a:t>To what extent did Mr. Donnelly elicit students’ thinking?</a:t>
            </a:r>
          </a:p>
          <a:p>
            <a:pPr marL="228600" indent="-228600">
              <a:buFont typeface="Arial" pitchFamily="34" charset="0"/>
              <a:buChar char="•"/>
            </a:pPr>
            <a:endParaRPr lang="en-US" sz="2400" dirty="0" smtClean="0">
              <a:solidFill>
                <a:srgbClr val="1F497D"/>
              </a:solidFill>
              <a:latin typeface="Verdana"/>
              <a:cs typeface="Verdana"/>
            </a:endParaRPr>
          </a:p>
          <a:p>
            <a:pPr marL="228600" indent="-228600">
              <a:buFont typeface="Arial" pitchFamily="34" charset="0"/>
              <a:buChar char="•"/>
            </a:pPr>
            <a:r>
              <a:rPr lang="en-US" sz="2400" dirty="0" smtClean="0">
                <a:solidFill>
                  <a:srgbClr val="1F497D"/>
                </a:solidFill>
                <a:latin typeface="Verdana"/>
                <a:cs typeface="Verdana"/>
              </a:rPr>
              <a:t>To what extent did (or could) Mr. Donnelly use the evidence to inform his instruction?</a:t>
            </a:r>
            <a:endParaRPr lang="en-US" sz="2400" dirty="0">
              <a:solidFill>
                <a:srgbClr val="1F497D"/>
              </a:solidFill>
              <a:latin typeface="Verdana"/>
              <a:cs typeface="Verdana"/>
            </a:endParaRPr>
          </a:p>
        </p:txBody>
      </p:sp>
      <p:grpSp>
        <p:nvGrpSpPr>
          <p:cNvPr id="3" name="Group 15"/>
          <p:cNvGrpSpPr/>
          <p:nvPr/>
        </p:nvGrpSpPr>
        <p:grpSpPr>
          <a:xfrm>
            <a:off x="7818634" y="458796"/>
            <a:ext cx="1246214" cy="1415608"/>
            <a:chOff x="0" y="0"/>
            <a:chExt cx="3011805" cy="3277235"/>
          </a:xfrm>
        </p:grpSpPr>
        <p:grpSp>
          <p:nvGrpSpPr>
            <p:cNvPr id="7" name="Group 7"/>
            <p:cNvGrpSpPr/>
            <p:nvPr/>
          </p:nvGrpSpPr>
          <p:grpSpPr>
            <a:xfrm>
              <a:off x="0" y="0"/>
              <a:ext cx="3011805" cy="3277235"/>
              <a:chOff x="0" y="0"/>
              <a:chExt cx="3011805" cy="3277235"/>
            </a:xfrm>
          </p:grpSpPr>
          <p:grpSp>
            <p:nvGrpSpPr>
              <p:cNvPr id="8" name="Group 10"/>
              <p:cNvGrpSpPr>
                <a:grpSpLocks/>
              </p:cNvGrpSpPr>
              <p:nvPr/>
            </p:nvGrpSpPr>
            <p:grpSpPr bwMode="auto">
              <a:xfrm>
                <a:off x="0" y="0"/>
                <a:ext cx="3011805" cy="3277235"/>
                <a:chOff x="7708" y="7499"/>
                <a:chExt cx="4743" cy="5161"/>
              </a:xfrm>
            </p:grpSpPr>
            <p:sp>
              <p:nvSpPr>
                <p:cNvPr id="97" name="Freeform 96"/>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98" name="Freeform 97"/>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10" name="Group 98"/>
                <p:cNvGrpSpPr>
                  <a:grpSpLocks/>
                </p:cNvGrpSpPr>
                <p:nvPr/>
              </p:nvGrpSpPr>
              <p:grpSpPr bwMode="auto">
                <a:xfrm>
                  <a:off x="10832" y="8907"/>
                  <a:ext cx="1619" cy="3696"/>
                  <a:chOff x="10832" y="8907"/>
                  <a:chExt cx="1619" cy="3696"/>
                </a:xfrm>
              </p:grpSpPr>
              <p:sp>
                <p:nvSpPr>
                  <p:cNvPr id="105" name="Freeform 104"/>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06" name="Freeform 105"/>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100" name="Rectangle 99"/>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101" name="Freeform 100"/>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02" name="Freeform 101"/>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03" name="Oval 102"/>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104" name="Oval 103"/>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79" name="Oval 78"/>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0" name="Oval 79"/>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1" name="Oval 80"/>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2" name="Oval 81"/>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3" name="Oval 82"/>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4" name="Oval 83"/>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5" name="Oval 84"/>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6" name="Oval 85"/>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7" name="Oval 86"/>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8" name="Oval 87"/>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89" name="Oval 88"/>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90" name="Oval 89"/>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91" name="Oval 90"/>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92" name="Rectangle 91"/>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93" name="Rectangle 92"/>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94" name="Rectangle 93"/>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95" name="Rectangle 94"/>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96" name="Rectangle 95"/>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77" name="Oval 76"/>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Tree>
    <p:extLst>
      <p:ext uri="{BB962C8B-B14F-4D97-AF65-F5344CB8AC3E}">
        <p14:creationId xmlns:p14="http://schemas.microsoft.com/office/powerpoint/2010/main" val="10550663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628775"/>
            <a:ext cx="7106901" cy="3877985"/>
          </a:xfrm>
          <a:prstGeom prst="rect">
            <a:avLst/>
          </a:prstGeom>
        </p:spPr>
        <p:txBody>
          <a:bodyPr wrap="square">
            <a:spAutoFit/>
          </a:bodyPr>
          <a:lstStyle/>
          <a:p>
            <a:pPr>
              <a:lnSpc>
                <a:spcPct val="150000"/>
              </a:lnSpc>
            </a:pPr>
            <a:r>
              <a:rPr lang="en-US" sz="2800" b="1" i="1" dirty="0" smtClean="0">
                <a:solidFill>
                  <a:srgbClr val="1F497D"/>
                </a:solidFill>
                <a:latin typeface="Verdana"/>
                <a:cs typeface="Verdana"/>
              </a:rPr>
              <a:t>“If your students are going home at the end of the day less tired than you are, the division of labor in your classroom requires some attention.”</a:t>
            </a:r>
          </a:p>
          <a:p>
            <a:pPr algn="r">
              <a:lnSpc>
                <a:spcPct val="150000"/>
              </a:lnSpc>
            </a:pPr>
            <a:r>
              <a:rPr lang="en-US" sz="2400" dirty="0" smtClean="0">
                <a:solidFill>
                  <a:srgbClr val="1F497D"/>
                </a:solidFill>
                <a:latin typeface="Verdana"/>
                <a:cs typeface="Verdana"/>
              </a:rPr>
              <a:t>Wiliam, D. (2011)</a:t>
            </a:r>
            <a:endParaRPr lang="en-US" sz="2400" dirty="0">
              <a:solidFill>
                <a:srgbClr val="1F497D"/>
              </a:solidFill>
              <a:latin typeface="Verdana"/>
              <a:cs typeface="Verdana"/>
            </a:endParaRPr>
          </a:p>
        </p:txBody>
      </p:sp>
    </p:spTree>
    <p:extLst>
      <p:ext uri="{BB962C8B-B14F-4D97-AF65-F5344CB8AC3E}">
        <p14:creationId xmlns:p14="http://schemas.microsoft.com/office/powerpoint/2010/main" val="10550663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4999"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Getting Started</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325743"/>
            <a:ext cx="7106901" cy="4939814"/>
          </a:xfrm>
          <a:prstGeom prst="rect">
            <a:avLst/>
          </a:prstGeom>
        </p:spPr>
        <p:txBody>
          <a:bodyPr wrap="square">
            <a:spAutoFit/>
          </a:bodyPr>
          <a:lstStyle/>
          <a:p>
            <a:pPr marL="171450" indent="-171450">
              <a:spcAft>
                <a:spcPts val="600"/>
              </a:spcAft>
              <a:buFont typeface="Arial" pitchFamily="34" charset="0"/>
              <a:buChar char="•"/>
            </a:pPr>
            <a:r>
              <a:rPr lang="en-US" sz="2000" dirty="0" smtClean="0">
                <a:solidFill>
                  <a:schemeClr val="tx2"/>
                </a:solidFill>
                <a:latin typeface="Verdana"/>
                <a:cs typeface="Verdana"/>
              </a:rPr>
              <a:t>Learn more about the effective teaching practices from reading the book, exploring other resources, and talking with your colleagues and administrators.</a:t>
            </a:r>
          </a:p>
          <a:p>
            <a:pPr marL="171450" indent="-171450">
              <a:spcAft>
                <a:spcPts val="600"/>
              </a:spcAft>
              <a:buFont typeface="Arial" pitchFamily="34" charset="0"/>
              <a:buChar char="•"/>
            </a:pPr>
            <a:r>
              <a:rPr lang="en-US" sz="2000" dirty="0" smtClean="0">
                <a:solidFill>
                  <a:schemeClr val="tx2"/>
                </a:solidFill>
                <a:latin typeface="Verdana"/>
                <a:cs typeface="Verdana"/>
              </a:rPr>
              <a:t>Engage in observations and analysis of teaching (live or in narrative or video form) and discuss the extent to which the eight practices appear to have been utilized by the teacher and what impact they had on teaching and learning.</a:t>
            </a:r>
          </a:p>
          <a:p>
            <a:pPr marL="171450" indent="-171450">
              <a:spcAft>
                <a:spcPts val="600"/>
              </a:spcAft>
              <a:buFont typeface="Arial" pitchFamily="34" charset="0"/>
              <a:buChar char="•"/>
            </a:pPr>
            <a:r>
              <a:rPr lang="en-US" sz="2000" dirty="0" smtClean="0">
                <a:solidFill>
                  <a:schemeClr val="tx2"/>
                </a:solidFill>
                <a:latin typeface="Verdana"/>
                <a:cs typeface="Verdana"/>
              </a:rPr>
              <a:t>Co-plan lessons with colleagues using the eight effective teaching practices as a framework. Invite the math coach (if you have one) to participate. </a:t>
            </a:r>
          </a:p>
          <a:p>
            <a:pPr marL="171450" indent="-171450">
              <a:spcAft>
                <a:spcPts val="600"/>
              </a:spcAft>
              <a:buFont typeface="Arial" pitchFamily="34" charset="0"/>
              <a:buChar char="•"/>
            </a:pPr>
            <a:r>
              <a:rPr lang="en-US" sz="2000" dirty="0" smtClean="0">
                <a:solidFill>
                  <a:schemeClr val="tx2"/>
                </a:solidFill>
                <a:latin typeface="Verdana"/>
                <a:cs typeface="Verdana"/>
              </a:rPr>
              <a:t>Observe and debrief lessons with particular attention to what practices were used in the lesson and how the practices did or did not support students’ learning.</a:t>
            </a:r>
            <a:endParaRPr lang="en-US" sz="2000" dirty="0">
              <a:solidFill>
                <a:schemeClr val="tx2"/>
              </a:solidFill>
              <a:latin typeface="Verdana"/>
              <a:cs typeface="Verdana"/>
            </a:endParaRPr>
          </a:p>
        </p:txBody>
      </p:sp>
    </p:spTree>
    <p:extLst>
      <p:ext uri="{BB962C8B-B14F-4D97-AF65-F5344CB8AC3E}">
        <p14:creationId xmlns:p14="http://schemas.microsoft.com/office/powerpoint/2010/main" val="10550663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4999" cy="1143000"/>
          </a:xfrm>
          <a:prstGeom prst="rect">
            <a:avLst/>
          </a:prstGeom>
        </p:spPr>
        <p:txBody>
          <a:bodyPr vert="horz" lIns="91440" tIns="45720" rIns="91440" bIns="45720" rtlCol="0" anchor="ctr">
            <a:noAutofit/>
          </a:bodyPr>
          <a:lstStyle/>
          <a:p>
            <a:pPr lvl="0" algn="ctr">
              <a:spcBef>
                <a:spcPct val="0"/>
              </a:spcBef>
              <a:defRPr/>
            </a:pPr>
            <a:endParaRPr lang="en-US" sz="32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325743"/>
            <a:ext cx="7106901" cy="400110"/>
          </a:xfrm>
          <a:prstGeom prst="rect">
            <a:avLst/>
          </a:prstGeom>
        </p:spPr>
        <p:txBody>
          <a:bodyPr wrap="square">
            <a:spAutoFit/>
          </a:bodyPr>
          <a:lstStyle/>
          <a:p>
            <a:pPr marL="171450" indent="-171450">
              <a:spcAft>
                <a:spcPts val="600"/>
              </a:spcAft>
              <a:buFont typeface="Arial" pitchFamily="34" charset="0"/>
              <a:buChar char="•"/>
            </a:pPr>
            <a:endParaRPr lang="en-US" sz="2000" dirty="0">
              <a:solidFill>
                <a:schemeClr val="tx2"/>
              </a:solidFill>
              <a:latin typeface="Verdana"/>
              <a:cs typeface="Verdana"/>
            </a:endParaRPr>
          </a:p>
        </p:txBody>
      </p:sp>
      <p:sp>
        <p:nvSpPr>
          <p:cNvPr id="10" name="Rectangle 9"/>
          <p:cNvSpPr/>
          <p:nvPr/>
        </p:nvSpPr>
        <p:spPr>
          <a:xfrm>
            <a:off x="3270207" y="2536448"/>
            <a:ext cx="3430747" cy="707886"/>
          </a:xfrm>
          <a:prstGeom prst="rect">
            <a:avLst/>
          </a:prstGeom>
        </p:spPr>
        <p:txBody>
          <a:bodyPr wrap="none">
            <a:spAutoFit/>
          </a:bodyPr>
          <a:lstStyle/>
          <a:p>
            <a:r>
              <a:rPr lang="en-US" sz="4000" b="1" dirty="0" smtClean="0">
                <a:solidFill>
                  <a:schemeClr val="tx2"/>
                </a:solidFill>
                <a:latin typeface="Verdana"/>
                <a:cs typeface="Verdana"/>
              </a:rPr>
              <a:t>Thank You!</a:t>
            </a:r>
            <a:endParaRPr lang="en-US" sz="4000" b="1" dirty="0"/>
          </a:p>
        </p:txBody>
      </p:sp>
    </p:spTree>
    <p:extLst>
      <p:ext uri="{BB962C8B-B14F-4D97-AF65-F5344CB8AC3E}">
        <p14:creationId xmlns:p14="http://schemas.microsoft.com/office/powerpoint/2010/main" val="10550663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3"/>
          <a:srcRect/>
          <a:stretch>
            <a:fillRect/>
          </a:stretch>
        </p:blipFill>
        <p:spPr bwMode="auto">
          <a:xfrm>
            <a:off x="965200" y="2451100"/>
            <a:ext cx="7202488" cy="194468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1" y="319177"/>
            <a:ext cx="9144000"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Candy Jar Task</a:t>
            </a:r>
          </a:p>
        </p:txBody>
      </p:sp>
      <p:sp>
        <p:nvSpPr>
          <p:cNvPr id="6" name="Rectangle 5"/>
          <p:cNvSpPr/>
          <p:nvPr/>
        </p:nvSpPr>
        <p:spPr>
          <a:xfrm>
            <a:off x="457200" y="1502456"/>
            <a:ext cx="8200820" cy="4539704"/>
          </a:xfrm>
          <a:prstGeom prst="rect">
            <a:avLst/>
          </a:prstGeom>
        </p:spPr>
        <p:txBody>
          <a:bodyPr wrap="square">
            <a:spAutoFit/>
          </a:bodyPr>
          <a:lstStyle/>
          <a:p>
            <a:pPr marL="114300" indent="0">
              <a:buNone/>
            </a:pPr>
            <a:r>
              <a:rPr lang="en-US" sz="1700" dirty="0" smtClean="0">
                <a:solidFill>
                  <a:srgbClr val="1F497D"/>
                </a:solidFill>
                <a:latin typeface="Verdana" pitchFamily="34" charset="0"/>
                <a:ea typeface="Verdana" pitchFamily="34" charset="0"/>
                <a:cs typeface="Verdana" pitchFamily="34" charset="0"/>
              </a:rPr>
              <a:t>Common Core State Standards 7.RP:</a:t>
            </a:r>
          </a:p>
          <a:p>
            <a:pPr marL="338138" indent="-223838">
              <a:buNone/>
            </a:pPr>
            <a:r>
              <a:rPr lang="en-US" sz="1700" dirty="0" smtClean="0">
                <a:solidFill>
                  <a:srgbClr val="1F497D"/>
                </a:solidFill>
                <a:latin typeface="Verdana" pitchFamily="34" charset="0"/>
                <a:ea typeface="Verdana" pitchFamily="34" charset="0"/>
                <a:cs typeface="Verdana" pitchFamily="34" charset="0"/>
              </a:rPr>
              <a:t>2. Recognize and represent proportional relationships between quantities.</a:t>
            </a:r>
          </a:p>
          <a:p>
            <a:pPr marL="571500" lvl="0" indent="-457200">
              <a:buFont typeface="+mj-lt"/>
              <a:buAutoNum type="alphaLcPeriod"/>
            </a:pPr>
            <a:r>
              <a:rPr lang="en-US" sz="1700" dirty="0" smtClean="0">
                <a:solidFill>
                  <a:srgbClr val="1F497D"/>
                </a:solidFill>
                <a:latin typeface="Verdana" pitchFamily="34" charset="0"/>
                <a:ea typeface="Verdana" pitchFamily="34" charset="0"/>
                <a:cs typeface="Verdana" pitchFamily="34" charset="0"/>
              </a:rPr>
              <a:t>Decide whether two quantities are in a proportional relationship, e.g., by testing for equivalent ratios in a table or graphing on a coordinate plane and observing whether the graph is a straight line through the origin.</a:t>
            </a:r>
          </a:p>
          <a:p>
            <a:pPr marL="571500" lvl="0" indent="-457200">
              <a:buFont typeface="+mj-lt"/>
              <a:buAutoNum type="alphaLcPeriod"/>
            </a:pPr>
            <a:r>
              <a:rPr lang="en-US" sz="1700" dirty="0" smtClean="0">
                <a:solidFill>
                  <a:srgbClr val="1F497D"/>
                </a:solidFill>
                <a:latin typeface="Verdana" pitchFamily="34" charset="0"/>
                <a:ea typeface="Verdana" pitchFamily="34" charset="0"/>
                <a:cs typeface="Verdana" pitchFamily="34" charset="0"/>
              </a:rPr>
              <a:t>Identify the constant of proportionality (unit rate) in tables, graphs, equations, diagrams, and verbal descriptions of proportional relationships.</a:t>
            </a:r>
          </a:p>
          <a:p>
            <a:pPr marL="571500" lvl="0" indent="-457200">
              <a:buFont typeface="+mj-lt"/>
              <a:buAutoNum type="alphaLcPeriod"/>
            </a:pPr>
            <a:r>
              <a:rPr lang="en-US" sz="1700" dirty="0" smtClean="0">
                <a:solidFill>
                  <a:srgbClr val="1F497D"/>
                </a:solidFill>
                <a:latin typeface="Verdana" pitchFamily="34" charset="0"/>
                <a:ea typeface="Verdana" pitchFamily="34" charset="0"/>
                <a:cs typeface="Verdana" pitchFamily="34" charset="0"/>
              </a:rPr>
              <a:t>Represent proportional relationships by equations. For example, if total cost t is proportional to the number n of items purchased at a constant price p, the relationship between the total cost and the number of items can be expressed as t = pn.</a:t>
            </a:r>
          </a:p>
          <a:p>
            <a:pPr marL="571500" lvl="0" indent="-457200">
              <a:buFont typeface="+mj-lt"/>
              <a:buAutoNum type="alphaLcPeriod"/>
            </a:pPr>
            <a:r>
              <a:rPr lang="en-US" sz="1700" dirty="0" smtClean="0">
                <a:solidFill>
                  <a:srgbClr val="1F497D"/>
                </a:solidFill>
                <a:latin typeface="Verdana" pitchFamily="34" charset="0"/>
                <a:ea typeface="Verdana" pitchFamily="34" charset="0"/>
                <a:cs typeface="Verdana" pitchFamily="34" charset="0"/>
              </a:rPr>
              <a:t>Explain what a point (x, y) on the graph of a proportional relationship means in terms of the situation, with special attention to the points (0, 0) and (1, r) where r is the unit rate.</a:t>
            </a:r>
            <a:endParaRPr lang="en-US" sz="1700" dirty="0">
              <a:solidFill>
                <a:srgbClr val="1F497D"/>
              </a:solidFill>
              <a:latin typeface="Verdana" pitchFamily="34" charset="0"/>
              <a:ea typeface="Verdana" pitchFamily="34" charset="0"/>
              <a:cs typeface="Verdana" pitchFamily="34" charset="0"/>
            </a:endParaRPr>
          </a:p>
        </p:txBody>
      </p:sp>
      <p:grpSp>
        <p:nvGrpSpPr>
          <p:cNvPr id="2" name="Group 10"/>
          <p:cNvGrpSpPr/>
          <p:nvPr/>
        </p:nvGrpSpPr>
        <p:grpSpPr>
          <a:xfrm>
            <a:off x="7498250" y="319177"/>
            <a:ext cx="1246214" cy="1223828"/>
            <a:chOff x="0" y="0"/>
            <a:chExt cx="3011805" cy="3277235"/>
          </a:xfrm>
        </p:grpSpPr>
        <p:grpSp>
          <p:nvGrpSpPr>
            <p:cNvPr id="3" name="Group 7"/>
            <p:cNvGrpSpPr/>
            <p:nvPr/>
          </p:nvGrpSpPr>
          <p:grpSpPr>
            <a:xfrm>
              <a:off x="0" y="0"/>
              <a:ext cx="3011805" cy="3277235"/>
              <a:chOff x="0" y="0"/>
              <a:chExt cx="3011805" cy="3277235"/>
            </a:xfrm>
          </p:grpSpPr>
          <p:grpSp>
            <p:nvGrpSpPr>
              <p:cNvPr id="7" name="Group 10"/>
              <p:cNvGrpSpPr>
                <a:grpSpLocks/>
              </p:cNvGrpSpPr>
              <p:nvPr/>
            </p:nvGrpSpPr>
            <p:grpSpPr bwMode="auto">
              <a:xfrm>
                <a:off x="0" y="0"/>
                <a:ext cx="3011805" cy="3277235"/>
                <a:chOff x="7708" y="7499"/>
                <a:chExt cx="4743" cy="5161"/>
              </a:xfrm>
            </p:grpSpPr>
            <p:sp>
              <p:nvSpPr>
                <p:cNvPr id="33" name="Freeform 32"/>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4" name="Freeform 33"/>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8" name="Group 34"/>
                <p:cNvGrpSpPr>
                  <a:grpSpLocks/>
                </p:cNvGrpSpPr>
                <p:nvPr/>
              </p:nvGrpSpPr>
              <p:grpSpPr bwMode="auto">
                <a:xfrm>
                  <a:off x="10832" y="8907"/>
                  <a:ext cx="1619" cy="3696"/>
                  <a:chOff x="10832" y="8907"/>
                  <a:chExt cx="1619" cy="3696"/>
                </a:xfrm>
              </p:grpSpPr>
              <p:sp>
                <p:nvSpPr>
                  <p:cNvPr id="41" name="Freeform 40"/>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2" name="Freeform 41"/>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6" name="Rectangle 35"/>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8" name="Freeform 37"/>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Oval 38"/>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0" name="Oval 39"/>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15" name="Oval 14"/>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6" name="Oval 15"/>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8" name="Oval 17"/>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9" name="Oval 18"/>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0" name="Oval 19"/>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Oval 26"/>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8" name="Rectangle 27"/>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9" name="Rectangle 28"/>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0" name="Rectangle 29"/>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1" name="Rectangle 30"/>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2" name="Rectangle 31"/>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3" name="Oval 12"/>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Tree>
    <p:extLst>
      <p:ext uri="{BB962C8B-B14F-4D97-AF65-F5344CB8AC3E}">
        <p14:creationId xmlns:p14="http://schemas.microsoft.com/office/powerpoint/2010/main" val="4384899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1" y="319177"/>
            <a:ext cx="9144000"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Candy Jar Task</a:t>
            </a:r>
          </a:p>
        </p:txBody>
      </p:sp>
      <p:sp>
        <p:nvSpPr>
          <p:cNvPr id="6" name="Rectangle 5"/>
          <p:cNvSpPr/>
          <p:nvPr/>
        </p:nvSpPr>
        <p:spPr>
          <a:xfrm>
            <a:off x="457200" y="1502456"/>
            <a:ext cx="8200820" cy="4539704"/>
          </a:xfrm>
          <a:prstGeom prst="rect">
            <a:avLst/>
          </a:prstGeom>
        </p:spPr>
        <p:txBody>
          <a:bodyPr wrap="square">
            <a:spAutoFit/>
          </a:bodyPr>
          <a:lstStyle/>
          <a:p>
            <a:pPr marL="114300" indent="0">
              <a:buNone/>
            </a:pPr>
            <a:r>
              <a:rPr lang="en-US" sz="1700" dirty="0" smtClean="0">
                <a:solidFill>
                  <a:srgbClr val="1F497D"/>
                </a:solidFill>
                <a:latin typeface="Verdana" pitchFamily="34" charset="0"/>
                <a:ea typeface="Verdana" pitchFamily="34" charset="0"/>
                <a:cs typeface="Verdana" pitchFamily="34" charset="0"/>
              </a:rPr>
              <a:t>Common Core State Standards 7.RP:</a:t>
            </a:r>
          </a:p>
          <a:p>
            <a:pPr marL="338138" indent="-223838">
              <a:buNone/>
            </a:pPr>
            <a:r>
              <a:rPr lang="en-US" sz="1700" dirty="0" smtClean="0">
                <a:solidFill>
                  <a:srgbClr val="1F497D"/>
                </a:solidFill>
                <a:latin typeface="Verdana" pitchFamily="34" charset="0"/>
                <a:ea typeface="Verdana" pitchFamily="34" charset="0"/>
                <a:cs typeface="Verdana" pitchFamily="34" charset="0"/>
              </a:rPr>
              <a:t>2. Recognize and represent proportional relationships between quantities.</a:t>
            </a:r>
          </a:p>
          <a:p>
            <a:pPr marL="571500" lvl="0" indent="-457200">
              <a:buFont typeface="+mj-lt"/>
              <a:buAutoNum type="alphaLcPeriod"/>
            </a:pPr>
            <a:r>
              <a:rPr lang="en-US" sz="1700" b="1" dirty="0" smtClean="0">
                <a:latin typeface="Verdana" pitchFamily="34" charset="0"/>
                <a:ea typeface="Verdana" pitchFamily="34" charset="0"/>
                <a:cs typeface="Verdana" pitchFamily="34" charset="0"/>
              </a:rPr>
              <a:t>Decide whether two quantities are in a proportional relationship</a:t>
            </a:r>
            <a:r>
              <a:rPr lang="en-US" sz="1700" dirty="0" smtClean="0">
                <a:latin typeface="Verdana" pitchFamily="34" charset="0"/>
                <a:ea typeface="Verdana" pitchFamily="34" charset="0"/>
                <a:cs typeface="Verdana" pitchFamily="34" charset="0"/>
              </a:rPr>
              <a:t>, </a:t>
            </a:r>
            <a:r>
              <a:rPr lang="en-US" sz="1700" dirty="0" smtClean="0">
                <a:solidFill>
                  <a:srgbClr val="1F497D"/>
                </a:solidFill>
                <a:latin typeface="Verdana" pitchFamily="34" charset="0"/>
                <a:ea typeface="Verdana" pitchFamily="34" charset="0"/>
                <a:cs typeface="Verdana" pitchFamily="34" charset="0"/>
              </a:rPr>
              <a:t>e.g., by testing for equivalent ratios in a table or graphing on a coordinate plane and observing whether the graph is a straight line through the origin.</a:t>
            </a:r>
          </a:p>
          <a:p>
            <a:pPr marL="571500" lvl="0" indent="-457200">
              <a:buFont typeface="+mj-lt"/>
              <a:buAutoNum type="alphaLcPeriod"/>
            </a:pPr>
            <a:r>
              <a:rPr lang="en-US" sz="1700" b="1" dirty="0" smtClean="0">
                <a:latin typeface="Verdana" pitchFamily="34" charset="0"/>
                <a:ea typeface="Verdana" pitchFamily="34" charset="0"/>
                <a:cs typeface="Verdana" pitchFamily="34" charset="0"/>
              </a:rPr>
              <a:t>Identify the constant of proportionality (unit rate) in tables</a:t>
            </a:r>
            <a:r>
              <a:rPr lang="en-US" sz="1700" dirty="0" smtClean="0">
                <a:latin typeface="Verdana" pitchFamily="34" charset="0"/>
                <a:ea typeface="Verdana" pitchFamily="34" charset="0"/>
                <a:cs typeface="Verdana" pitchFamily="34" charset="0"/>
              </a:rPr>
              <a:t>, </a:t>
            </a:r>
            <a:r>
              <a:rPr lang="en-US" sz="1700" dirty="0" smtClean="0">
                <a:solidFill>
                  <a:srgbClr val="1F497D"/>
                </a:solidFill>
                <a:latin typeface="Verdana" pitchFamily="34" charset="0"/>
                <a:ea typeface="Verdana" pitchFamily="34" charset="0"/>
                <a:cs typeface="Verdana" pitchFamily="34" charset="0"/>
              </a:rPr>
              <a:t>graphs, equations, diagrams, and verbal descriptions of proportional relationships.</a:t>
            </a:r>
          </a:p>
          <a:p>
            <a:pPr marL="571500" lvl="0" indent="-457200">
              <a:buFont typeface="+mj-lt"/>
              <a:buAutoNum type="alphaLcPeriod"/>
            </a:pPr>
            <a:r>
              <a:rPr lang="en-US" sz="1700" b="1" dirty="0" smtClean="0">
                <a:latin typeface="Verdana" pitchFamily="34" charset="0"/>
                <a:ea typeface="Verdana" pitchFamily="34" charset="0"/>
                <a:cs typeface="Verdana" pitchFamily="34" charset="0"/>
              </a:rPr>
              <a:t>Represent proportional relationships by equations</a:t>
            </a:r>
            <a:r>
              <a:rPr lang="en-US" sz="1700" dirty="0" smtClean="0">
                <a:latin typeface="Verdana" pitchFamily="34" charset="0"/>
                <a:ea typeface="Verdana" pitchFamily="34" charset="0"/>
                <a:cs typeface="Verdana" pitchFamily="34" charset="0"/>
              </a:rPr>
              <a:t>. </a:t>
            </a:r>
            <a:r>
              <a:rPr lang="en-US" sz="1700" dirty="0" smtClean="0">
                <a:solidFill>
                  <a:srgbClr val="1F497D"/>
                </a:solidFill>
                <a:latin typeface="Verdana" pitchFamily="34" charset="0"/>
                <a:ea typeface="Verdana" pitchFamily="34" charset="0"/>
                <a:cs typeface="Verdana" pitchFamily="34" charset="0"/>
              </a:rPr>
              <a:t>For example, if total cost t is proportional to the number n of items purchased at a constant price p, the relationship between the total cost and the number of items can be expressed as t = pn.</a:t>
            </a:r>
          </a:p>
          <a:p>
            <a:pPr marL="571500" lvl="0" indent="-457200">
              <a:buFont typeface="+mj-lt"/>
              <a:buAutoNum type="alphaLcPeriod"/>
            </a:pPr>
            <a:r>
              <a:rPr lang="en-US" sz="1700" dirty="0" smtClean="0">
                <a:solidFill>
                  <a:srgbClr val="1F497D"/>
                </a:solidFill>
                <a:latin typeface="Verdana" pitchFamily="34" charset="0"/>
                <a:ea typeface="Verdana" pitchFamily="34" charset="0"/>
                <a:cs typeface="Verdana" pitchFamily="34" charset="0"/>
              </a:rPr>
              <a:t>Explain what a point (x, y) on the graph of a proportional relationship means in terms of the situation, with special attention to the points (0, 0) and (1, r) where r is the unit rate.</a:t>
            </a:r>
            <a:endParaRPr lang="en-US" sz="1700" dirty="0">
              <a:solidFill>
                <a:srgbClr val="1F497D"/>
              </a:solidFill>
              <a:latin typeface="Verdana" pitchFamily="34" charset="0"/>
              <a:ea typeface="Verdana" pitchFamily="34" charset="0"/>
              <a:cs typeface="Verdana" pitchFamily="34" charset="0"/>
            </a:endParaRPr>
          </a:p>
        </p:txBody>
      </p:sp>
      <p:grpSp>
        <p:nvGrpSpPr>
          <p:cNvPr id="2" name="Group 10"/>
          <p:cNvGrpSpPr/>
          <p:nvPr/>
        </p:nvGrpSpPr>
        <p:grpSpPr>
          <a:xfrm>
            <a:off x="7498250" y="319177"/>
            <a:ext cx="1246214" cy="1223828"/>
            <a:chOff x="0" y="0"/>
            <a:chExt cx="3011805" cy="3277235"/>
          </a:xfrm>
        </p:grpSpPr>
        <p:grpSp>
          <p:nvGrpSpPr>
            <p:cNvPr id="3" name="Group 7"/>
            <p:cNvGrpSpPr/>
            <p:nvPr/>
          </p:nvGrpSpPr>
          <p:grpSpPr>
            <a:xfrm>
              <a:off x="0" y="0"/>
              <a:ext cx="3011805" cy="3277235"/>
              <a:chOff x="0" y="0"/>
              <a:chExt cx="3011805" cy="3277235"/>
            </a:xfrm>
          </p:grpSpPr>
          <p:grpSp>
            <p:nvGrpSpPr>
              <p:cNvPr id="7" name="Group 10"/>
              <p:cNvGrpSpPr>
                <a:grpSpLocks/>
              </p:cNvGrpSpPr>
              <p:nvPr/>
            </p:nvGrpSpPr>
            <p:grpSpPr bwMode="auto">
              <a:xfrm>
                <a:off x="0" y="0"/>
                <a:ext cx="3011805" cy="3277235"/>
                <a:chOff x="7708" y="7499"/>
                <a:chExt cx="4743" cy="5161"/>
              </a:xfrm>
            </p:grpSpPr>
            <p:sp>
              <p:nvSpPr>
                <p:cNvPr id="33" name="Freeform 32"/>
                <p:cNvSpPr>
                  <a:spLocks/>
                </p:cNvSpPr>
                <p:nvPr/>
              </p:nvSpPr>
              <p:spPr bwMode="auto">
                <a:xfrm>
                  <a:off x="7708" y="8907"/>
                  <a:ext cx="1619" cy="1890"/>
                </a:xfrm>
                <a:custGeom>
                  <a:avLst/>
                  <a:gdLst>
                    <a:gd name="T0" fmla="*/ 1619 w 1619"/>
                    <a:gd name="T1" fmla="*/ 0 h 1890"/>
                    <a:gd name="T2" fmla="*/ 1463 w 1619"/>
                    <a:gd name="T3" fmla="*/ 14 h 1890"/>
                    <a:gd name="T4" fmla="*/ 1378 w 1619"/>
                    <a:gd name="T5" fmla="*/ 28 h 1890"/>
                    <a:gd name="T6" fmla="*/ 1221 w 1619"/>
                    <a:gd name="T7" fmla="*/ 56 h 1890"/>
                    <a:gd name="T8" fmla="*/ 1065 w 1619"/>
                    <a:gd name="T9" fmla="*/ 113 h 1890"/>
                    <a:gd name="T10" fmla="*/ 923 w 1619"/>
                    <a:gd name="T11" fmla="*/ 184 h 1890"/>
                    <a:gd name="T12" fmla="*/ 781 w 1619"/>
                    <a:gd name="T13" fmla="*/ 270 h 1890"/>
                    <a:gd name="T14" fmla="*/ 710 w 1619"/>
                    <a:gd name="T15" fmla="*/ 327 h 1890"/>
                    <a:gd name="T16" fmla="*/ 583 w 1619"/>
                    <a:gd name="T17" fmla="*/ 426 h 1890"/>
                    <a:gd name="T18" fmla="*/ 469 w 1619"/>
                    <a:gd name="T19" fmla="*/ 554 h 1890"/>
                    <a:gd name="T20" fmla="*/ 370 w 1619"/>
                    <a:gd name="T21" fmla="*/ 682 h 1890"/>
                    <a:gd name="T22" fmla="*/ 313 w 1619"/>
                    <a:gd name="T23" fmla="*/ 767 h 1890"/>
                    <a:gd name="T24" fmla="*/ 228 w 1619"/>
                    <a:gd name="T25" fmla="*/ 909 h 1890"/>
                    <a:gd name="T26" fmla="*/ 157 w 1619"/>
                    <a:gd name="T27" fmla="*/ 1066 h 1890"/>
                    <a:gd name="T28" fmla="*/ 100 w 1619"/>
                    <a:gd name="T29" fmla="*/ 1236 h 1890"/>
                    <a:gd name="T30" fmla="*/ 43 w 1619"/>
                    <a:gd name="T31" fmla="*/ 1407 h 1890"/>
                    <a:gd name="T32" fmla="*/ 29 w 1619"/>
                    <a:gd name="T33" fmla="*/ 1507 h 1890"/>
                    <a:gd name="T34" fmla="*/ 0 w 1619"/>
                    <a:gd name="T35" fmla="*/ 1691 h 1890"/>
                    <a:gd name="T36" fmla="*/ 0 w 1619"/>
                    <a:gd name="T37" fmla="*/ 1890 h 1890"/>
                    <a:gd name="T38" fmla="*/ 29 w 1619"/>
                    <a:gd name="T39" fmla="*/ 1791 h 1890"/>
                    <a:gd name="T40" fmla="*/ 43 w 1619"/>
                    <a:gd name="T41" fmla="*/ 1606 h 1890"/>
                    <a:gd name="T42" fmla="*/ 57 w 1619"/>
                    <a:gd name="T43" fmla="*/ 1521 h 1890"/>
                    <a:gd name="T44" fmla="*/ 100 w 1619"/>
                    <a:gd name="T45" fmla="*/ 1336 h 1890"/>
                    <a:gd name="T46" fmla="*/ 157 w 1619"/>
                    <a:gd name="T47" fmla="*/ 1165 h 1890"/>
                    <a:gd name="T48" fmla="*/ 228 w 1619"/>
                    <a:gd name="T49" fmla="*/ 995 h 1890"/>
                    <a:gd name="T50" fmla="*/ 299 w 1619"/>
                    <a:gd name="T51" fmla="*/ 853 h 1890"/>
                    <a:gd name="T52" fmla="*/ 398 w 1619"/>
                    <a:gd name="T53" fmla="*/ 710 h 1890"/>
                    <a:gd name="T54" fmla="*/ 497 w 1619"/>
                    <a:gd name="T55" fmla="*/ 582 h 1890"/>
                    <a:gd name="T56" fmla="*/ 611 w 1619"/>
                    <a:gd name="T57" fmla="*/ 455 h 1890"/>
                    <a:gd name="T58" fmla="*/ 739 w 1619"/>
                    <a:gd name="T59" fmla="*/ 341 h 1890"/>
                    <a:gd name="T60" fmla="*/ 866 w 1619"/>
                    <a:gd name="T61" fmla="*/ 255 h 1890"/>
                    <a:gd name="T62" fmla="*/ 1008 w 1619"/>
                    <a:gd name="T63" fmla="*/ 184 h 1890"/>
                    <a:gd name="T64" fmla="*/ 1150 w 1619"/>
                    <a:gd name="T65" fmla="*/ 113 h 1890"/>
                    <a:gd name="T66" fmla="*/ 1307 w 1619"/>
                    <a:gd name="T67" fmla="*/ 71 h 1890"/>
                    <a:gd name="T68" fmla="*/ 1392 w 1619"/>
                    <a:gd name="T69" fmla="*/ 56 h 1890"/>
                    <a:gd name="T70" fmla="*/ 1548 w 1619"/>
                    <a:gd name="T71" fmla="*/ 4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1619" y="28"/>
                      </a:moveTo>
                      <a:lnTo>
                        <a:pt x="1619" y="0"/>
                      </a:lnTo>
                      <a:lnTo>
                        <a:pt x="1548" y="0"/>
                      </a:lnTo>
                      <a:lnTo>
                        <a:pt x="1463" y="14"/>
                      </a:lnTo>
                      <a:lnTo>
                        <a:pt x="1378" y="28"/>
                      </a:lnTo>
                      <a:lnTo>
                        <a:pt x="1378" y="28"/>
                      </a:lnTo>
                      <a:lnTo>
                        <a:pt x="1292" y="42"/>
                      </a:lnTo>
                      <a:lnTo>
                        <a:pt x="1221" y="56"/>
                      </a:lnTo>
                      <a:lnTo>
                        <a:pt x="1136" y="85"/>
                      </a:lnTo>
                      <a:lnTo>
                        <a:pt x="1065" y="113"/>
                      </a:lnTo>
                      <a:lnTo>
                        <a:pt x="994" y="142"/>
                      </a:lnTo>
                      <a:lnTo>
                        <a:pt x="923" y="184"/>
                      </a:lnTo>
                      <a:lnTo>
                        <a:pt x="852" y="227"/>
                      </a:lnTo>
                      <a:lnTo>
                        <a:pt x="781" y="270"/>
                      </a:lnTo>
                      <a:lnTo>
                        <a:pt x="781" y="270"/>
                      </a:lnTo>
                      <a:lnTo>
                        <a:pt x="710" y="327"/>
                      </a:lnTo>
                      <a:lnTo>
                        <a:pt x="654" y="383"/>
                      </a:lnTo>
                      <a:lnTo>
                        <a:pt x="583" y="426"/>
                      </a:lnTo>
                      <a:lnTo>
                        <a:pt x="526" y="497"/>
                      </a:lnTo>
                      <a:lnTo>
                        <a:pt x="469" y="554"/>
                      </a:lnTo>
                      <a:lnTo>
                        <a:pt x="426" y="611"/>
                      </a:lnTo>
                      <a:lnTo>
                        <a:pt x="370" y="682"/>
                      </a:lnTo>
                      <a:lnTo>
                        <a:pt x="327" y="753"/>
                      </a:lnTo>
                      <a:lnTo>
                        <a:pt x="313" y="767"/>
                      </a:lnTo>
                      <a:lnTo>
                        <a:pt x="270" y="838"/>
                      </a:lnTo>
                      <a:lnTo>
                        <a:pt x="228" y="909"/>
                      </a:lnTo>
                      <a:lnTo>
                        <a:pt x="185" y="995"/>
                      </a:lnTo>
                      <a:lnTo>
                        <a:pt x="157" y="1066"/>
                      </a:lnTo>
                      <a:lnTo>
                        <a:pt x="128" y="1151"/>
                      </a:lnTo>
                      <a:lnTo>
                        <a:pt x="100" y="1236"/>
                      </a:lnTo>
                      <a:lnTo>
                        <a:pt x="71" y="1322"/>
                      </a:lnTo>
                      <a:lnTo>
                        <a:pt x="43" y="1407"/>
                      </a:lnTo>
                      <a:lnTo>
                        <a:pt x="29" y="1507"/>
                      </a:lnTo>
                      <a:lnTo>
                        <a:pt x="29" y="1507"/>
                      </a:lnTo>
                      <a:lnTo>
                        <a:pt x="15" y="1606"/>
                      </a:lnTo>
                      <a:lnTo>
                        <a:pt x="0" y="1691"/>
                      </a:lnTo>
                      <a:lnTo>
                        <a:pt x="0" y="1791"/>
                      </a:lnTo>
                      <a:lnTo>
                        <a:pt x="0" y="1890"/>
                      </a:lnTo>
                      <a:lnTo>
                        <a:pt x="29" y="1890"/>
                      </a:lnTo>
                      <a:lnTo>
                        <a:pt x="29" y="1791"/>
                      </a:lnTo>
                      <a:lnTo>
                        <a:pt x="43" y="1691"/>
                      </a:lnTo>
                      <a:lnTo>
                        <a:pt x="43" y="1606"/>
                      </a:lnTo>
                      <a:lnTo>
                        <a:pt x="57" y="1521"/>
                      </a:lnTo>
                      <a:lnTo>
                        <a:pt x="57" y="1521"/>
                      </a:lnTo>
                      <a:lnTo>
                        <a:pt x="71" y="1421"/>
                      </a:lnTo>
                      <a:lnTo>
                        <a:pt x="100" y="1336"/>
                      </a:lnTo>
                      <a:lnTo>
                        <a:pt x="128" y="1251"/>
                      </a:lnTo>
                      <a:lnTo>
                        <a:pt x="157" y="1165"/>
                      </a:lnTo>
                      <a:lnTo>
                        <a:pt x="185" y="1080"/>
                      </a:lnTo>
                      <a:lnTo>
                        <a:pt x="228" y="995"/>
                      </a:lnTo>
                      <a:lnTo>
                        <a:pt x="256" y="924"/>
                      </a:lnTo>
                      <a:lnTo>
                        <a:pt x="299" y="853"/>
                      </a:lnTo>
                      <a:lnTo>
                        <a:pt x="341" y="782"/>
                      </a:lnTo>
                      <a:lnTo>
                        <a:pt x="398" y="710"/>
                      </a:lnTo>
                      <a:lnTo>
                        <a:pt x="441" y="639"/>
                      </a:lnTo>
                      <a:lnTo>
                        <a:pt x="497" y="582"/>
                      </a:lnTo>
                      <a:lnTo>
                        <a:pt x="554" y="511"/>
                      </a:lnTo>
                      <a:lnTo>
                        <a:pt x="611" y="455"/>
                      </a:lnTo>
                      <a:lnTo>
                        <a:pt x="668" y="398"/>
                      </a:lnTo>
                      <a:lnTo>
                        <a:pt x="739" y="341"/>
                      </a:lnTo>
                      <a:lnTo>
                        <a:pt x="795" y="298"/>
                      </a:lnTo>
                      <a:lnTo>
                        <a:pt x="866" y="255"/>
                      </a:lnTo>
                      <a:lnTo>
                        <a:pt x="937" y="213"/>
                      </a:lnTo>
                      <a:lnTo>
                        <a:pt x="1008" y="184"/>
                      </a:lnTo>
                      <a:lnTo>
                        <a:pt x="1079" y="142"/>
                      </a:lnTo>
                      <a:lnTo>
                        <a:pt x="1150" y="113"/>
                      </a:lnTo>
                      <a:lnTo>
                        <a:pt x="1221" y="85"/>
                      </a:lnTo>
                      <a:lnTo>
                        <a:pt x="1307" y="71"/>
                      </a:lnTo>
                      <a:lnTo>
                        <a:pt x="1392" y="56"/>
                      </a:lnTo>
                      <a:lnTo>
                        <a:pt x="1392" y="56"/>
                      </a:lnTo>
                      <a:lnTo>
                        <a:pt x="1463" y="42"/>
                      </a:lnTo>
                      <a:lnTo>
                        <a:pt x="1548" y="42"/>
                      </a:lnTo>
                      <a:lnTo>
                        <a:pt x="1619"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4" name="Freeform 33"/>
                <p:cNvSpPr>
                  <a:spLocks/>
                </p:cNvSpPr>
                <p:nvPr/>
              </p:nvSpPr>
              <p:spPr bwMode="auto">
                <a:xfrm>
                  <a:off x="7723" y="10783"/>
                  <a:ext cx="1561" cy="1820"/>
                </a:xfrm>
                <a:custGeom>
                  <a:avLst/>
                  <a:gdLst>
                    <a:gd name="T0" fmla="*/ 0 w 1561"/>
                    <a:gd name="T1" fmla="*/ 0 h 1820"/>
                    <a:gd name="T2" fmla="*/ 0 w 1561"/>
                    <a:gd name="T3" fmla="*/ 157 h 1820"/>
                    <a:gd name="T4" fmla="*/ 14 w 1561"/>
                    <a:gd name="T5" fmla="*/ 313 h 1820"/>
                    <a:gd name="T6" fmla="*/ 28 w 1561"/>
                    <a:gd name="T7" fmla="*/ 398 h 1820"/>
                    <a:gd name="T8" fmla="*/ 56 w 1561"/>
                    <a:gd name="T9" fmla="*/ 555 h 1820"/>
                    <a:gd name="T10" fmla="*/ 113 w 1561"/>
                    <a:gd name="T11" fmla="*/ 697 h 1820"/>
                    <a:gd name="T12" fmla="*/ 170 w 1561"/>
                    <a:gd name="T13" fmla="*/ 839 h 1820"/>
                    <a:gd name="T14" fmla="*/ 255 w 1561"/>
                    <a:gd name="T15" fmla="*/ 981 h 1820"/>
                    <a:gd name="T16" fmla="*/ 298 w 1561"/>
                    <a:gd name="T17" fmla="*/ 1052 h 1820"/>
                    <a:gd name="T18" fmla="*/ 397 w 1561"/>
                    <a:gd name="T19" fmla="*/ 1180 h 1820"/>
                    <a:gd name="T20" fmla="*/ 511 w 1561"/>
                    <a:gd name="T21" fmla="*/ 1294 h 1820"/>
                    <a:gd name="T22" fmla="*/ 624 w 1561"/>
                    <a:gd name="T23" fmla="*/ 1394 h 1820"/>
                    <a:gd name="T24" fmla="*/ 766 w 1561"/>
                    <a:gd name="T25" fmla="*/ 1493 h 1820"/>
                    <a:gd name="T26" fmla="*/ 837 w 1561"/>
                    <a:gd name="T27" fmla="*/ 1550 h 1820"/>
                    <a:gd name="T28" fmla="*/ 979 w 1561"/>
                    <a:gd name="T29" fmla="*/ 1621 h 1820"/>
                    <a:gd name="T30" fmla="*/ 1135 w 1561"/>
                    <a:gd name="T31" fmla="*/ 1692 h 1820"/>
                    <a:gd name="T32" fmla="*/ 1292 w 1561"/>
                    <a:gd name="T33" fmla="*/ 1749 h 1820"/>
                    <a:gd name="T34" fmla="*/ 1462 w 1561"/>
                    <a:gd name="T35" fmla="*/ 1806 h 1820"/>
                    <a:gd name="T36" fmla="*/ 1547 w 1561"/>
                    <a:gd name="T37" fmla="*/ 1820 h 1820"/>
                    <a:gd name="T38" fmla="*/ 1476 w 1561"/>
                    <a:gd name="T39" fmla="*/ 1763 h 1820"/>
                    <a:gd name="T40" fmla="*/ 1391 w 1561"/>
                    <a:gd name="T41" fmla="*/ 1749 h 1820"/>
                    <a:gd name="T42" fmla="*/ 1221 w 1561"/>
                    <a:gd name="T43" fmla="*/ 1692 h 1820"/>
                    <a:gd name="T44" fmla="*/ 1064 w 1561"/>
                    <a:gd name="T45" fmla="*/ 1635 h 1820"/>
                    <a:gd name="T46" fmla="*/ 922 w 1561"/>
                    <a:gd name="T47" fmla="*/ 1564 h 1820"/>
                    <a:gd name="T48" fmla="*/ 780 w 1561"/>
                    <a:gd name="T49" fmla="*/ 1479 h 1820"/>
                    <a:gd name="T50" fmla="*/ 653 w 1561"/>
                    <a:gd name="T51" fmla="*/ 1379 h 1820"/>
                    <a:gd name="T52" fmla="*/ 539 w 1561"/>
                    <a:gd name="T53" fmla="*/ 1266 h 1820"/>
                    <a:gd name="T54" fmla="*/ 426 w 1561"/>
                    <a:gd name="T55" fmla="*/ 1152 h 1820"/>
                    <a:gd name="T56" fmla="*/ 326 w 1561"/>
                    <a:gd name="T57" fmla="*/ 1024 h 1820"/>
                    <a:gd name="T58" fmla="*/ 241 w 1561"/>
                    <a:gd name="T59" fmla="*/ 896 h 1820"/>
                    <a:gd name="T60" fmla="*/ 170 w 1561"/>
                    <a:gd name="T61" fmla="*/ 754 h 1820"/>
                    <a:gd name="T62" fmla="*/ 113 w 1561"/>
                    <a:gd name="T63" fmla="*/ 612 h 1820"/>
                    <a:gd name="T64" fmla="*/ 71 w 1561"/>
                    <a:gd name="T65" fmla="*/ 469 h 1820"/>
                    <a:gd name="T66" fmla="*/ 56 w 1561"/>
                    <a:gd name="T67" fmla="*/ 384 h 1820"/>
                    <a:gd name="T68" fmla="*/ 28 w 1561"/>
                    <a:gd name="T69" fmla="*/ 242 h 1820"/>
                    <a:gd name="T70" fmla="*/ 28 w 1561"/>
                    <a:gd name="T71" fmla="*/ 86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61" h="1820">
                      <a:moveTo>
                        <a:pt x="28" y="0"/>
                      </a:moveTo>
                      <a:lnTo>
                        <a:pt x="0" y="0"/>
                      </a:lnTo>
                      <a:lnTo>
                        <a:pt x="0" y="86"/>
                      </a:lnTo>
                      <a:lnTo>
                        <a:pt x="0" y="157"/>
                      </a:lnTo>
                      <a:lnTo>
                        <a:pt x="0" y="242"/>
                      </a:lnTo>
                      <a:lnTo>
                        <a:pt x="14" y="313"/>
                      </a:lnTo>
                      <a:lnTo>
                        <a:pt x="28" y="398"/>
                      </a:lnTo>
                      <a:lnTo>
                        <a:pt x="28" y="398"/>
                      </a:lnTo>
                      <a:lnTo>
                        <a:pt x="42" y="484"/>
                      </a:lnTo>
                      <a:lnTo>
                        <a:pt x="56" y="555"/>
                      </a:lnTo>
                      <a:lnTo>
                        <a:pt x="85" y="626"/>
                      </a:lnTo>
                      <a:lnTo>
                        <a:pt x="113" y="697"/>
                      </a:lnTo>
                      <a:lnTo>
                        <a:pt x="142" y="768"/>
                      </a:lnTo>
                      <a:lnTo>
                        <a:pt x="170" y="839"/>
                      </a:lnTo>
                      <a:lnTo>
                        <a:pt x="213" y="910"/>
                      </a:lnTo>
                      <a:lnTo>
                        <a:pt x="255" y="981"/>
                      </a:lnTo>
                      <a:lnTo>
                        <a:pt x="255" y="981"/>
                      </a:lnTo>
                      <a:lnTo>
                        <a:pt x="298" y="1052"/>
                      </a:lnTo>
                      <a:lnTo>
                        <a:pt x="355" y="1109"/>
                      </a:lnTo>
                      <a:lnTo>
                        <a:pt x="397" y="1180"/>
                      </a:lnTo>
                      <a:lnTo>
                        <a:pt x="454" y="1237"/>
                      </a:lnTo>
                      <a:lnTo>
                        <a:pt x="511" y="1294"/>
                      </a:lnTo>
                      <a:lnTo>
                        <a:pt x="568" y="1351"/>
                      </a:lnTo>
                      <a:lnTo>
                        <a:pt x="624" y="1394"/>
                      </a:lnTo>
                      <a:lnTo>
                        <a:pt x="695" y="1450"/>
                      </a:lnTo>
                      <a:lnTo>
                        <a:pt x="766" y="1493"/>
                      </a:lnTo>
                      <a:lnTo>
                        <a:pt x="766" y="1507"/>
                      </a:lnTo>
                      <a:lnTo>
                        <a:pt x="837" y="1550"/>
                      </a:lnTo>
                      <a:lnTo>
                        <a:pt x="908" y="1593"/>
                      </a:lnTo>
                      <a:lnTo>
                        <a:pt x="979" y="1621"/>
                      </a:lnTo>
                      <a:lnTo>
                        <a:pt x="1050" y="1664"/>
                      </a:lnTo>
                      <a:lnTo>
                        <a:pt x="1135" y="1692"/>
                      </a:lnTo>
                      <a:lnTo>
                        <a:pt x="1206" y="1735"/>
                      </a:lnTo>
                      <a:lnTo>
                        <a:pt x="1292" y="1749"/>
                      </a:lnTo>
                      <a:lnTo>
                        <a:pt x="1377" y="1777"/>
                      </a:lnTo>
                      <a:lnTo>
                        <a:pt x="1462" y="1806"/>
                      </a:lnTo>
                      <a:lnTo>
                        <a:pt x="1476" y="1806"/>
                      </a:lnTo>
                      <a:lnTo>
                        <a:pt x="1547" y="1820"/>
                      </a:lnTo>
                      <a:lnTo>
                        <a:pt x="1561" y="1792"/>
                      </a:lnTo>
                      <a:lnTo>
                        <a:pt x="1476" y="1763"/>
                      </a:lnTo>
                      <a:lnTo>
                        <a:pt x="1476" y="1763"/>
                      </a:lnTo>
                      <a:lnTo>
                        <a:pt x="1391" y="1749"/>
                      </a:lnTo>
                      <a:lnTo>
                        <a:pt x="1306" y="1721"/>
                      </a:lnTo>
                      <a:lnTo>
                        <a:pt x="1221" y="1692"/>
                      </a:lnTo>
                      <a:lnTo>
                        <a:pt x="1150" y="1664"/>
                      </a:lnTo>
                      <a:lnTo>
                        <a:pt x="1064" y="1635"/>
                      </a:lnTo>
                      <a:lnTo>
                        <a:pt x="993" y="1593"/>
                      </a:lnTo>
                      <a:lnTo>
                        <a:pt x="922" y="1564"/>
                      </a:lnTo>
                      <a:lnTo>
                        <a:pt x="851" y="1522"/>
                      </a:lnTo>
                      <a:lnTo>
                        <a:pt x="780" y="1479"/>
                      </a:lnTo>
                      <a:lnTo>
                        <a:pt x="724" y="1422"/>
                      </a:lnTo>
                      <a:lnTo>
                        <a:pt x="653" y="1379"/>
                      </a:lnTo>
                      <a:lnTo>
                        <a:pt x="596" y="1323"/>
                      </a:lnTo>
                      <a:lnTo>
                        <a:pt x="539" y="1266"/>
                      </a:lnTo>
                      <a:lnTo>
                        <a:pt x="482" y="1209"/>
                      </a:lnTo>
                      <a:lnTo>
                        <a:pt x="426" y="1152"/>
                      </a:lnTo>
                      <a:lnTo>
                        <a:pt x="369" y="1095"/>
                      </a:lnTo>
                      <a:lnTo>
                        <a:pt x="326" y="1024"/>
                      </a:lnTo>
                      <a:lnTo>
                        <a:pt x="284" y="967"/>
                      </a:lnTo>
                      <a:lnTo>
                        <a:pt x="241" y="896"/>
                      </a:lnTo>
                      <a:lnTo>
                        <a:pt x="213" y="825"/>
                      </a:lnTo>
                      <a:lnTo>
                        <a:pt x="170" y="754"/>
                      </a:lnTo>
                      <a:lnTo>
                        <a:pt x="142" y="683"/>
                      </a:lnTo>
                      <a:lnTo>
                        <a:pt x="113" y="612"/>
                      </a:lnTo>
                      <a:lnTo>
                        <a:pt x="85" y="541"/>
                      </a:lnTo>
                      <a:lnTo>
                        <a:pt x="71" y="469"/>
                      </a:lnTo>
                      <a:lnTo>
                        <a:pt x="56" y="384"/>
                      </a:lnTo>
                      <a:lnTo>
                        <a:pt x="56" y="384"/>
                      </a:lnTo>
                      <a:lnTo>
                        <a:pt x="42" y="313"/>
                      </a:lnTo>
                      <a:lnTo>
                        <a:pt x="28" y="242"/>
                      </a:lnTo>
                      <a:lnTo>
                        <a:pt x="28" y="157"/>
                      </a:lnTo>
                      <a:lnTo>
                        <a:pt x="28" y="86"/>
                      </a:lnTo>
                      <a:lnTo>
                        <a:pt x="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nvGrpSpPr>
                <p:cNvPr id="8" name="Group 34"/>
                <p:cNvGrpSpPr>
                  <a:grpSpLocks/>
                </p:cNvGrpSpPr>
                <p:nvPr/>
              </p:nvGrpSpPr>
              <p:grpSpPr bwMode="auto">
                <a:xfrm>
                  <a:off x="10832" y="8907"/>
                  <a:ext cx="1619" cy="3696"/>
                  <a:chOff x="10832" y="8907"/>
                  <a:chExt cx="1619" cy="3696"/>
                </a:xfrm>
              </p:grpSpPr>
              <p:sp>
                <p:nvSpPr>
                  <p:cNvPr id="41" name="Freeform 40"/>
                  <p:cNvSpPr>
                    <a:spLocks/>
                  </p:cNvSpPr>
                  <p:nvPr/>
                </p:nvSpPr>
                <p:spPr bwMode="auto">
                  <a:xfrm>
                    <a:off x="10832" y="8907"/>
                    <a:ext cx="1619" cy="1890"/>
                  </a:xfrm>
                  <a:custGeom>
                    <a:avLst/>
                    <a:gdLst>
                      <a:gd name="T0" fmla="*/ 0 w 1619"/>
                      <a:gd name="T1" fmla="*/ 28 h 1890"/>
                      <a:gd name="T2" fmla="*/ 156 w 1619"/>
                      <a:gd name="T3" fmla="*/ 42 h 1890"/>
                      <a:gd name="T4" fmla="*/ 241 w 1619"/>
                      <a:gd name="T5" fmla="*/ 56 h 1890"/>
                      <a:gd name="T6" fmla="*/ 398 w 1619"/>
                      <a:gd name="T7" fmla="*/ 85 h 1890"/>
                      <a:gd name="T8" fmla="*/ 540 w 1619"/>
                      <a:gd name="T9" fmla="*/ 142 h 1890"/>
                      <a:gd name="T10" fmla="*/ 682 w 1619"/>
                      <a:gd name="T11" fmla="*/ 213 h 1890"/>
                      <a:gd name="T12" fmla="*/ 824 w 1619"/>
                      <a:gd name="T13" fmla="*/ 298 h 1890"/>
                      <a:gd name="T14" fmla="*/ 951 w 1619"/>
                      <a:gd name="T15" fmla="*/ 398 h 1890"/>
                      <a:gd name="T16" fmla="*/ 1065 w 1619"/>
                      <a:gd name="T17" fmla="*/ 511 h 1890"/>
                      <a:gd name="T18" fmla="*/ 1178 w 1619"/>
                      <a:gd name="T19" fmla="*/ 639 h 1890"/>
                      <a:gd name="T20" fmla="*/ 1278 w 1619"/>
                      <a:gd name="T21" fmla="*/ 782 h 1890"/>
                      <a:gd name="T22" fmla="*/ 1363 w 1619"/>
                      <a:gd name="T23" fmla="*/ 924 h 1890"/>
                      <a:gd name="T24" fmla="*/ 1434 w 1619"/>
                      <a:gd name="T25" fmla="*/ 1080 h 1890"/>
                      <a:gd name="T26" fmla="*/ 1491 w 1619"/>
                      <a:gd name="T27" fmla="*/ 1251 h 1890"/>
                      <a:gd name="T28" fmla="*/ 1548 w 1619"/>
                      <a:gd name="T29" fmla="*/ 1421 h 1890"/>
                      <a:gd name="T30" fmla="*/ 1562 w 1619"/>
                      <a:gd name="T31" fmla="*/ 1521 h 1890"/>
                      <a:gd name="T32" fmla="*/ 1590 w 1619"/>
                      <a:gd name="T33" fmla="*/ 1691 h 1890"/>
                      <a:gd name="T34" fmla="*/ 1590 w 1619"/>
                      <a:gd name="T35" fmla="*/ 1890 h 1890"/>
                      <a:gd name="T36" fmla="*/ 1619 w 1619"/>
                      <a:gd name="T37" fmla="*/ 1791 h 1890"/>
                      <a:gd name="T38" fmla="*/ 1604 w 1619"/>
                      <a:gd name="T39" fmla="*/ 1606 h 1890"/>
                      <a:gd name="T40" fmla="*/ 1590 w 1619"/>
                      <a:gd name="T41" fmla="*/ 1507 h 1890"/>
                      <a:gd name="T42" fmla="*/ 1548 w 1619"/>
                      <a:gd name="T43" fmla="*/ 1322 h 1890"/>
                      <a:gd name="T44" fmla="*/ 1491 w 1619"/>
                      <a:gd name="T45" fmla="*/ 1151 h 1890"/>
                      <a:gd name="T46" fmla="*/ 1434 w 1619"/>
                      <a:gd name="T47" fmla="*/ 995 h 1890"/>
                      <a:gd name="T48" fmla="*/ 1349 w 1619"/>
                      <a:gd name="T49" fmla="*/ 838 h 1890"/>
                      <a:gd name="T50" fmla="*/ 1292 w 1619"/>
                      <a:gd name="T51" fmla="*/ 753 h 1890"/>
                      <a:gd name="T52" fmla="*/ 1207 w 1619"/>
                      <a:gd name="T53" fmla="*/ 611 h 1890"/>
                      <a:gd name="T54" fmla="*/ 1093 w 1619"/>
                      <a:gd name="T55" fmla="*/ 497 h 1890"/>
                      <a:gd name="T56" fmla="*/ 965 w 1619"/>
                      <a:gd name="T57" fmla="*/ 383 h 1890"/>
                      <a:gd name="T58" fmla="*/ 838 w 1619"/>
                      <a:gd name="T59" fmla="*/ 270 h 1890"/>
                      <a:gd name="T60" fmla="*/ 767 w 1619"/>
                      <a:gd name="T61" fmla="*/ 227 h 1890"/>
                      <a:gd name="T62" fmla="*/ 625 w 1619"/>
                      <a:gd name="T63" fmla="*/ 142 h 1890"/>
                      <a:gd name="T64" fmla="*/ 483 w 1619"/>
                      <a:gd name="T65" fmla="*/ 85 h 1890"/>
                      <a:gd name="T66" fmla="*/ 327 w 1619"/>
                      <a:gd name="T67" fmla="*/ 42 h 1890"/>
                      <a:gd name="T68" fmla="*/ 241 w 1619"/>
                      <a:gd name="T69" fmla="*/ 28 h 1890"/>
                      <a:gd name="T70" fmla="*/ 85 w 1619"/>
                      <a:gd name="T71" fmla="*/ 0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19" h="1890">
                        <a:moveTo>
                          <a:pt x="0" y="0"/>
                        </a:moveTo>
                        <a:lnTo>
                          <a:pt x="0" y="28"/>
                        </a:lnTo>
                        <a:lnTo>
                          <a:pt x="85" y="42"/>
                        </a:lnTo>
                        <a:lnTo>
                          <a:pt x="156" y="42"/>
                        </a:lnTo>
                        <a:lnTo>
                          <a:pt x="241" y="56"/>
                        </a:lnTo>
                        <a:lnTo>
                          <a:pt x="241" y="56"/>
                        </a:lnTo>
                        <a:lnTo>
                          <a:pt x="312" y="71"/>
                        </a:lnTo>
                        <a:lnTo>
                          <a:pt x="398" y="85"/>
                        </a:lnTo>
                        <a:lnTo>
                          <a:pt x="469" y="113"/>
                        </a:lnTo>
                        <a:lnTo>
                          <a:pt x="540" y="142"/>
                        </a:lnTo>
                        <a:lnTo>
                          <a:pt x="611" y="184"/>
                        </a:lnTo>
                        <a:lnTo>
                          <a:pt x="682" y="213"/>
                        </a:lnTo>
                        <a:lnTo>
                          <a:pt x="753" y="255"/>
                        </a:lnTo>
                        <a:lnTo>
                          <a:pt x="824" y="298"/>
                        </a:lnTo>
                        <a:lnTo>
                          <a:pt x="880" y="341"/>
                        </a:lnTo>
                        <a:lnTo>
                          <a:pt x="951" y="398"/>
                        </a:lnTo>
                        <a:lnTo>
                          <a:pt x="1008" y="455"/>
                        </a:lnTo>
                        <a:lnTo>
                          <a:pt x="1065" y="511"/>
                        </a:lnTo>
                        <a:lnTo>
                          <a:pt x="1122" y="582"/>
                        </a:lnTo>
                        <a:lnTo>
                          <a:pt x="1178" y="639"/>
                        </a:lnTo>
                        <a:lnTo>
                          <a:pt x="1221" y="710"/>
                        </a:lnTo>
                        <a:lnTo>
                          <a:pt x="1278" y="782"/>
                        </a:lnTo>
                        <a:lnTo>
                          <a:pt x="1320" y="853"/>
                        </a:lnTo>
                        <a:lnTo>
                          <a:pt x="1363" y="924"/>
                        </a:lnTo>
                        <a:lnTo>
                          <a:pt x="1391" y="995"/>
                        </a:lnTo>
                        <a:lnTo>
                          <a:pt x="1434" y="1080"/>
                        </a:lnTo>
                        <a:lnTo>
                          <a:pt x="1462" y="1165"/>
                        </a:lnTo>
                        <a:lnTo>
                          <a:pt x="1491" y="1251"/>
                        </a:lnTo>
                        <a:lnTo>
                          <a:pt x="1519" y="1336"/>
                        </a:lnTo>
                        <a:lnTo>
                          <a:pt x="1548" y="1421"/>
                        </a:lnTo>
                        <a:lnTo>
                          <a:pt x="1562" y="1521"/>
                        </a:lnTo>
                        <a:lnTo>
                          <a:pt x="1562" y="1521"/>
                        </a:lnTo>
                        <a:lnTo>
                          <a:pt x="1576" y="1606"/>
                        </a:lnTo>
                        <a:lnTo>
                          <a:pt x="1590" y="1691"/>
                        </a:lnTo>
                        <a:lnTo>
                          <a:pt x="1590" y="1791"/>
                        </a:lnTo>
                        <a:lnTo>
                          <a:pt x="1590" y="1890"/>
                        </a:lnTo>
                        <a:lnTo>
                          <a:pt x="1619" y="1890"/>
                        </a:lnTo>
                        <a:lnTo>
                          <a:pt x="1619" y="1791"/>
                        </a:lnTo>
                        <a:lnTo>
                          <a:pt x="1619" y="1691"/>
                        </a:lnTo>
                        <a:lnTo>
                          <a:pt x="1604" y="1606"/>
                        </a:lnTo>
                        <a:lnTo>
                          <a:pt x="1590" y="1507"/>
                        </a:lnTo>
                        <a:lnTo>
                          <a:pt x="1590" y="1507"/>
                        </a:lnTo>
                        <a:lnTo>
                          <a:pt x="1576" y="1407"/>
                        </a:lnTo>
                        <a:lnTo>
                          <a:pt x="1548" y="1322"/>
                        </a:lnTo>
                        <a:lnTo>
                          <a:pt x="1519" y="1236"/>
                        </a:lnTo>
                        <a:lnTo>
                          <a:pt x="1491" y="1151"/>
                        </a:lnTo>
                        <a:lnTo>
                          <a:pt x="1462" y="1066"/>
                        </a:lnTo>
                        <a:lnTo>
                          <a:pt x="1434" y="995"/>
                        </a:lnTo>
                        <a:lnTo>
                          <a:pt x="1391" y="909"/>
                        </a:lnTo>
                        <a:lnTo>
                          <a:pt x="1349" y="838"/>
                        </a:lnTo>
                        <a:lnTo>
                          <a:pt x="1306" y="767"/>
                        </a:lnTo>
                        <a:lnTo>
                          <a:pt x="1292" y="753"/>
                        </a:lnTo>
                        <a:lnTo>
                          <a:pt x="1249" y="682"/>
                        </a:lnTo>
                        <a:lnTo>
                          <a:pt x="1207" y="611"/>
                        </a:lnTo>
                        <a:lnTo>
                          <a:pt x="1150" y="554"/>
                        </a:lnTo>
                        <a:lnTo>
                          <a:pt x="1093" y="497"/>
                        </a:lnTo>
                        <a:lnTo>
                          <a:pt x="1036" y="426"/>
                        </a:lnTo>
                        <a:lnTo>
                          <a:pt x="965" y="383"/>
                        </a:lnTo>
                        <a:lnTo>
                          <a:pt x="909" y="327"/>
                        </a:lnTo>
                        <a:lnTo>
                          <a:pt x="838" y="270"/>
                        </a:lnTo>
                        <a:lnTo>
                          <a:pt x="838" y="270"/>
                        </a:lnTo>
                        <a:lnTo>
                          <a:pt x="767" y="227"/>
                        </a:lnTo>
                        <a:lnTo>
                          <a:pt x="696" y="184"/>
                        </a:lnTo>
                        <a:lnTo>
                          <a:pt x="625" y="142"/>
                        </a:lnTo>
                        <a:lnTo>
                          <a:pt x="554" y="113"/>
                        </a:lnTo>
                        <a:lnTo>
                          <a:pt x="483" y="85"/>
                        </a:lnTo>
                        <a:lnTo>
                          <a:pt x="412" y="56"/>
                        </a:lnTo>
                        <a:lnTo>
                          <a:pt x="327" y="42"/>
                        </a:lnTo>
                        <a:lnTo>
                          <a:pt x="241" y="28"/>
                        </a:lnTo>
                        <a:lnTo>
                          <a:pt x="241" y="28"/>
                        </a:lnTo>
                        <a:lnTo>
                          <a:pt x="156" y="14"/>
                        </a:lnTo>
                        <a:lnTo>
                          <a:pt x="85"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2" name="Freeform 41"/>
                  <p:cNvSpPr>
                    <a:spLocks/>
                  </p:cNvSpPr>
                  <p:nvPr/>
                </p:nvSpPr>
                <p:spPr bwMode="auto">
                  <a:xfrm>
                    <a:off x="10875" y="10783"/>
                    <a:ext cx="1561" cy="1820"/>
                  </a:xfrm>
                  <a:custGeom>
                    <a:avLst/>
                    <a:gdLst>
                      <a:gd name="T0" fmla="*/ 1533 w 1561"/>
                      <a:gd name="T1" fmla="*/ 0 h 1820"/>
                      <a:gd name="T2" fmla="*/ 1533 w 1561"/>
                      <a:gd name="T3" fmla="*/ 157 h 1820"/>
                      <a:gd name="T4" fmla="*/ 1519 w 1561"/>
                      <a:gd name="T5" fmla="*/ 313 h 1820"/>
                      <a:gd name="T6" fmla="*/ 1505 w 1561"/>
                      <a:gd name="T7" fmla="*/ 384 h 1820"/>
                      <a:gd name="T8" fmla="*/ 1476 w 1561"/>
                      <a:gd name="T9" fmla="*/ 541 h 1820"/>
                      <a:gd name="T10" fmla="*/ 1419 w 1561"/>
                      <a:gd name="T11" fmla="*/ 683 h 1820"/>
                      <a:gd name="T12" fmla="*/ 1363 w 1561"/>
                      <a:gd name="T13" fmla="*/ 825 h 1820"/>
                      <a:gd name="T14" fmla="*/ 1277 w 1561"/>
                      <a:gd name="T15" fmla="*/ 967 h 1820"/>
                      <a:gd name="T16" fmla="*/ 1192 w 1561"/>
                      <a:gd name="T17" fmla="*/ 1095 h 1820"/>
                      <a:gd name="T18" fmla="*/ 1093 w 1561"/>
                      <a:gd name="T19" fmla="*/ 1209 h 1820"/>
                      <a:gd name="T20" fmla="*/ 965 w 1561"/>
                      <a:gd name="T21" fmla="*/ 1323 h 1820"/>
                      <a:gd name="T22" fmla="*/ 852 w 1561"/>
                      <a:gd name="T23" fmla="*/ 1422 h 1820"/>
                      <a:gd name="T24" fmla="*/ 710 w 1561"/>
                      <a:gd name="T25" fmla="*/ 1522 h 1820"/>
                      <a:gd name="T26" fmla="*/ 568 w 1561"/>
                      <a:gd name="T27" fmla="*/ 1593 h 1820"/>
                      <a:gd name="T28" fmla="*/ 411 w 1561"/>
                      <a:gd name="T29" fmla="*/ 1664 h 1820"/>
                      <a:gd name="T30" fmla="*/ 255 w 1561"/>
                      <a:gd name="T31" fmla="*/ 1721 h 1820"/>
                      <a:gd name="T32" fmla="*/ 85 w 1561"/>
                      <a:gd name="T33" fmla="*/ 1763 h 1820"/>
                      <a:gd name="T34" fmla="*/ 0 w 1561"/>
                      <a:gd name="T35" fmla="*/ 1792 h 1820"/>
                      <a:gd name="T36" fmla="*/ 85 w 1561"/>
                      <a:gd name="T37" fmla="*/ 1806 h 1820"/>
                      <a:gd name="T38" fmla="*/ 184 w 1561"/>
                      <a:gd name="T39" fmla="*/ 1777 h 1820"/>
                      <a:gd name="T40" fmla="*/ 355 w 1561"/>
                      <a:gd name="T41" fmla="*/ 1735 h 1820"/>
                      <a:gd name="T42" fmla="*/ 511 w 1561"/>
                      <a:gd name="T43" fmla="*/ 1664 h 1820"/>
                      <a:gd name="T44" fmla="*/ 653 w 1561"/>
                      <a:gd name="T45" fmla="*/ 1593 h 1820"/>
                      <a:gd name="T46" fmla="*/ 795 w 1561"/>
                      <a:gd name="T47" fmla="*/ 1507 h 1820"/>
                      <a:gd name="T48" fmla="*/ 866 w 1561"/>
                      <a:gd name="T49" fmla="*/ 1450 h 1820"/>
                      <a:gd name="T50" fmla="*/ 993 w 1561"/>
                      <a:gd name="T51" fmla="*/ 1351 h 1820"/>
                      <a:gd name="T52" fmla="*/ 1107 w 1561"/>
                      <a:gd name="T53" fmla="*/ 1237 h 1820"/>
                      <a:gd name="T54" fmla="*/ 1206 w 1561"/>
                      <a:gd name="T55" fmla="*/ 1109 h 1820"/>
                      <a:gd name="T56" fmla="*/ 1306 w 1561"/>
                      <a:gd name="T57" fmla="*/ 981 h 1820"/>
                      <a:gd name="T58" fmla="*/ 1348 w 1561"/>
                      <a:gd name="T59" fmla="*/ 910 h 1820"/>
                      <a:gd name="T60" fmla="*/ 1419 w 1561"/>
                      <a:gd name="T61" fmla="*/ 768 h 1820"/>
                      <a:gd name="T62" fmla="*/ 1476 w 1561"/>
                      <a:gd name="T63" fmla="*/ 626 h 1820"/>
                      <a:gd name="T64" fmla="*/ 1519 w 1561"/>
                      <a:gd name="T65" fmla="*/ 484 h 1820"/>
                      <a:gd name="T66" fmla="*/ 1533 w 1561"/>
                      <a:gd name="T67" fmla="*/ 398 h 1820"/>
                      <a:gd name="T68" fmla="*/ 1547 w 1561"/>
                      <a:gd name="T69" fmla="*/ 313 h 1820"/>
                      <a:gd name="T70" fmla="*/ 1561 w 1561"/>
                      <a:gd name="T71" fmla="*/ 157 h 1820"/>
                      <a:gd name="T72" fmla="*/ 1561 w 1561"/>
                      <a:gd name="T73" fmla="*/ 0 h 1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1" h="1820">
                        <a:moveTo>
                          <a:pt x="1561" y="0"/>
                        </a:moveTo>
                        <a:lnTo>
                          <a:pt x="1533" y="0"/>
                        </a:lnTo>
                        <a:lnTo>
                          <a:pt x="1533" y="86"/>
                        </a:lnTo>
                        <a:lnTo>
                          <a:pt x="1533" y="157"/>
                        </a:lnTo>
                        <a:lnTo>
                          <a:pt x="1533" y="242"/>
                        </a:lnTo>
                        <a:lnTo>
                          <a:pt x="1519" y="313"/>
                        </a:lnTo>
                        <a:lnTo>
                          <a:pt x="1505" y="384"/>
                        </a:lnTo>
                        <a:lnTo>
                          <a:pt x="1505" y="384"/>
                        </a:lnTo>
                        <a:lnTo>
                          <a:pt x="1490" y="469"/>
                        </a:lnTo>
                        <a:lnTo>
                          <a:pt x="1476" y="541"/>
                        </a:lnTo>
                        <a:lnTo>
                          <a:pt x="1448" y="612"/>
                        </a:lnTo>
                        <a:lnTo>
                          <a:pt x="1419" y="683"/>
                        </a:lnTo>
                        <a:lnTo>
                          <a:pt x="1391" y="754"/>
                        </a:lnTo>
                        <a:lnTo>
                          <a:pt x="1363" y="825"/>
                        </a:lnTo>
                        <a:lnTo>
                          <a:pt x="1320" y="896"/>
                        </a:lnTo>
                        <a:lnTo>
                          <a:pt x="1277" y="967"/>
                        </a:lnTo>
                        <a:lnTo>
                          <a:pt x="1235" y="1024"/>
                        </a:lnTo>
                        <a:lnTo>
                          <a:pt x="1192" y="1095"/>
                        </a:lnTo>
                        <a:lnTo>
                          <a:pt x="1135" y="1152"/>
                        </a:lnTo>
                        <a:lnTo>
                          <a:pt x="1093" y="1209"/>
                        </a:lnTo>
                        <a:lnTo>
                          <a:pt x="1036" y="1266"/>
                        </a:lnTo>
                        <a:lnTo>
                          <a:pt x="965" y="1323"/>
                        </a:lnTo>
                        <a:lnTo>
                          <a:pt x="908" y="1379"/>
                        </a:lnTo>
                        <a:lnTo>
                          <a:pt x="852" y="1422"/>
                        </a:lnTo>
                        <a:lnTo>
                          <a:pt x="781" y="1479"/>
                        </a:lnTo>
                        <a:lnTo>
                          <a:pt x="710" y="1522"/>
                        </a:lnTo>
                        <a:lnTo>
                          <a:pt x="639" y="1564"/>
                        </a:lnTo>
                        <a:lnTo>
                          <a:pt x="568" y="1593"/>
                        </a:lnTo>
                        <a:lnTo>
                          <a:pt x="497" y="1635"/>
                        </a:lnTo>
                        <a:lnTo>
                          <a:pt x="411" y="1664"/>
                        </a:lnTo>
                        <a:lnTo>
                          <a:pt x="340" y="1692"/>
                        </a:lnTo>
                        <a:lnTo>
                          <a:pt x="255" y="1721"/>
                        </a:lnTo>
                        <a:lnTo>
                          <a:pt x="170" y="1749"/>
                        </a:lnTo>
                        <a:lnTo>
                          <a:pt x="85" y="1763"/>
                        </a:lnTo>
                        <a:lnTo>
                          <a:pt x="85" y="1763"/>
                        </a:lnTo>
                        <a:lnTo>
                          <a:pt x="0" y="1792"/>
                        </a:lnTo>
                        <a:lnTo>
                          <a:pt x="14" y="1820"/>
                        </a:lnTo>
                        <a:lnTo>
                          <a:pt x="85" y="1806"/>
                        </a:lnTo>
                        <a:lnTo>
                          <a:pt x="99" y="1806"/>
                        </a:lnTo>
                        <a:lnTo>
                          <a:pt x="184" y="1777"/>
                        </a:lnTo>
                        <a:lnTo>
                          <a:pt x="269" y="1749"/>
                        </a:lnTo>
                        <a:lnTo>
                          <a:pt x="355" y="1735"/>
                        </a:lnTo>
                        <a:lnTo>
                          <a:pt x="426" y="1692"/>
                        </a:lnTo>
                        <a:lnTo>
                          <a:pt x="511" y="1664"/>
                        </a:lnTo>
                        <a:lnTo>
                          <a:pt x="582" y="1621"/>
                        </a:lnTo>
                        <a:lnTo>
                          <a:pt x="653" y="1593"/>
                        </a:lnTo>
                        <a:lnTo>
                          <a:pt x="724" y="1550"/>
                        </a:lnTo>
                        <a:lnTo>
                          <a:pt x="795" y="1507"/>
                        </a:lnTo>
                        <a:lnTo>
                          <a:pt x="795" y="1493"/>
                        </a:lnTo>
                        <a:lnTo>
                          <a:pt x="866" y="1450"/>
                        </a:lnTo>
                        <a:lnTo>
                          <a:pt x="937" y="1394"/>
                        </a:lnTo>
                        <a:lnTo>
                          <a:pt x="993" y="1351"/>
                        </a:lnTo>
                        <a:lnTo>
                          <a:pt x="1050" y="1294"/>
                        </a:lnTo>
                        <a:lnTo>
                          <a:pt x="1107" y="1237"/>
                        </a:lnTo>
                        <a:lnTo>
                          <a:pt x="1164" y="1180"/>
                        </a:lnTo>
                        <a:lnTo>
                          <a:pt x="1206" y="1109"/>
                        </a:lnTo>
                        <a:lnTo>
                          <a:pt x="1263" y="1052"/>
                        </a:lnTo>
                        <a:lnTo>
                          <a:pt x="1306" y="981"/>
                        </a:lnTo>
                        <a:lnTo>
                          <a:pt x="1306" y="981"/>
                        </a:lnTo>
                        <a:lnTo>
                          <a:pt x="1348" y="910"/>
                        </a:lnTo>
                        <a:lnTo>
                          <a:pt x="1391" y="839"/>
                        </a:lnTo>
                        <a:lnTo>
                          <a:pt x="1419" y="768"/>
                        </a:lnTo>
                        <a:lnTo>
                          <a:pt x="1448" y="697"/>
                        </a:lnTo>
                        <a:lnTo>
                          <a:pt x="1476" y="626"/>
                        </a:lnTo>
                        <a:lnTo>
                          <a:pt x="1505" y="555"/>
                        </a:lnTo>
                        <a:lnTo>
                          <a:pt x="1519" y="484"/>
                        </a:lnTo>
                        <a:lnTo>
                          <a:pt x="1533" y="398"/>
                        </a:lnTo>
                        <a:lnTo>
                          <a:pt x="1533" y="398"/>
                        </a:lnTo>
                        <a:lnTo>
                          <a:pt x="1533" y="398"/>
                        </a:lnTo>
                        <a:lnTo>
                          <a:pt x="1547" y="313"/>
                        </a:lnTo>
                        <a:lnTo>
                          <a:pt x="1561" y="242"/>
                        </a:lnTo>
                        <a:lnTo>
                          <a:pt x="1561" y="157"/>
                        </a:lnTo>
                        <a:lnTo>
                          <a:pt x="1561" y="86"/>
                        </a:lnTo>
                        <a:lnTo>
                          <a:pt x="15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grpSp>
            <p:sp>
              <p:nvSpPr>
                <p:cNvPr id="36" name="Rectangle 35"/>
                <p:cNvSpPr>
                  <a:spLocks noChangeArrowheads="1"/>
                </p:cNvSpPr>
                <p:nvPr/>
              </p:nvSpPr>
              <p:spPr bwMode="auto">
                <a:xfrm>
                  <a:off x="9199" y="12617"/>
                  <a:ext cx="1718" cy="4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9100" y="7599"/>
                  <a:ext cx="241" cy="1322"/>
                </a:xfrm>
                <a:custGeom>
                  <a:avLst/>
                  <a:gdLst>
                    <a:gd name="T0" fmla="*/ 213 w 241"/>
                    <a:gd name="T1" fmla="*/ 1322 h 1322"/>
                    <a:gd name="T2" fmla="*/ 241 w 241"/>
                    <a:gd name="T3" fmla="*/ 1322 h 1322"/>
                    <a:gd name="T4" fmla="*/ 28 w 241"/>
                    <a:gd name="T5" fmla="*/ 0 h 1322"/>
                    <a:gd name="T6" fmla="*/ 0 w 241"/>
                    <a:gd name="T7" fmla="*/ 14 h 1322"/>
                    <a:gd name="T8" fmla="*/ 213 w 241"/>
                    <a:gd name="T9" fmla="*/ 1322 h 1322"/>
                  </a:gdLst>
                  <a:ahLst/>
                  <a:cxnLst>
                    <a:cxn ang="0">
                      <a:pos x="T0" y="T1"/>
                    </a:cxn>
                    <a:cxn ang="0">
                      <a:pos x="T2" y="T3"/>
                    </a:cxn>
                    <a:cxn ang="0">
                      <a:pos x="T4" y="T5"/>
                    </a:cxn>
                    <a:cxn ang="0">
                      <a:pos x="T6" y="T7"/>
                    </a:cxn>
                    <a:cxn ang="0">
                      <a:pos x="T8" y="T9"/>
                    </a:cxn>
                  </a:cxnLst>
                  <a:rect l="0" t="0" r="r" b="b"/>
                  <a:pathLst>
                    <a:path w="241" h="1322">
                      <a:moveTo>
                        <a:pt x="213" y="1322"/>
                      </a:moveTo>
                      <a:lnTo>
                        <a:pt x="241" y="1322"/>
                      </a:lnTo>
                      <a:lnTo>
                        <a:pt x="28" y="0"/>
                      </a:lnTo>
                      <a:lnTo>
                        <a:pt x="0" y="14"/>
                      </a:lnTo>
                      <a:lnTo>
                        <a:pt x="213"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8" name="Freeform 37"/>
                <p:cNvSpPr>
                  <a:spLocks/>
                </p:cNvSpPr>
                <p:nvPr/>
              </p:nvSpPr>
              <p:spPr bwMode="auto">
                <a:xfrm>
                  <a:off x="10818" y="7599"/>
                  <a:ext cx="241" cy="1322"/>
                </a:xfrm>
                <a:custGeom>
                  <a:avLst/>
                  <a:gdLst>
                    <a:gd name="T0" fmla="*/ 0 w 241"/>
                    <a:gd name="T1" fmla="*/ 1322 h 1322"/>
                    <a:gd name="T2" fmla="*/ 28 w 241"/>
                    <a:gd name="T3" fmla="*/ 1322 h 1322"/>
                    <a:gd name="T4" fmla="*/ 241 w 241"/>
                    <a:gd name="T5" fmla="*/ 14 h 1322"/>
                    <a:gd name="T6" fmla="*/ 213 w 241"/>
                    <a:gd name="T7" fmla="*/ 0 h 1322"/>
                    <a:gd name="T8" fmla="*/ 0 w 241"/>
                    <a:gd name="T9" fmla="*/ 1322 h 1322"/>
                  </a:gdLst>
                  <a:ahLst/>
                  <a:cxnLst>
                    <a:cxn ang="0">
                      <a:pos x="T0" y="T1"/>
                    </a:cxn>
                    <a:cxn ang="0">
                      <a:pos x="T2" y="T3"/>
                    </a:cxn>
                    <a:cxn ang="0">
                      <a:pos x="T4" y="T5"/>
                    </a:cxn>
                    <a:cxn ang="0">
                      <a:pos x="T6" y="T7"/>
                    </a:cxn>
                    <a:cxn ang="0">
                      <a:pos x="T8" y="T9"/>
                    </a:cxn>
                  </a:cxnLst>
                  <a:rect l="0" t="0" r="r" b="b"/>
                  <a:pathLst>
                    <a:path w="241" h="1322">
                      <a:moveTo>
                        <a:pt x="0" y="1322"/>
                      </a:moveTo>
                      <a:lnTo>
                        <a:pt x="28" y="1322"/>
                      </a:lnTo>
                      <a:lnTo>
                        <a:pt x="241" y="14"/>
                      </a:lnTo>
                      <a:lnTo>
                        <a:pt x="213" y="0"/>
                      </a:lnTo>
                      <a:lnTo>
                        <a:pt x="0" y="13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39" name="Oval 38"/>
                <p:cNvSpPr>
                  <a:spLocks noChangeArrowheads="1"/>
                </p:cNvSpPr>
                <p:nvPr/>
              </p:nvSpPr>
              <p:spPr bwMode="auto">
                <a:xfrm>
                  <a:off x="9128" y="7542"/>
                  <a:ext cx="1903" cy="7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dirty="0"/>
                </a:p>
              </p:txBody>
            </p:sp>
            <p:sp>
              <p:nvSpPr>
                <p:cNvPr id="40" name="Oval 39"/>
                <p:cNvSpPr>
                  <a:spLocks noChangeArrowheads="1"/>
                </p:cNvSpPr>
                <p:nvPr/>
              </p:nvSpPr>
              <p:spPr bwMode="auto">
                <a:xfrm>
                  <a:off x="9100" y="7499"/>
                  <a:ext cx="1959" cy="142"/>
                </a:xfrm>
                <a:prstGeom prst="ellipse">
                  <a:avLst/>
                </a:prstGeom>
                <a:noFill/>
                <a:ln w="1778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15" name="Oval 14"/>
              <p:cNvSpPr>
                <a:spLocks noChangeArrowheads="1"/>
              </p:cNvSpPr>
              <p:nvPr/>
            </p:nvSpPr>
            <p:spPr bwMode="auto">
              <a:xfrm>
                <a:off x="1776095" y="195008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6" name="Oval 15"/>
              <p:cNvSpPr>
                <a:spLocks noChangeArrowheads="1"/>
              </p:cNvSpPr>
              <p:nvPr/>
            </p:nvSpPr>
            <p:spPr bwMode="auto">
              <a:xfrm>
                <a:off x="1722120" y="9753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748665" y="111061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8" name="Oval 17"/>
              <p:cNvSpPr>
                <a:spLocks noChangeArrowheads="1"/>
              </p:cNvSpPr>
              <p:nvPr/>
            </p:nvSpPr>
            <p:spPr bwMode="auto">
              <a:xfrm>
                <a:off x="1235710" y="1678940"/>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19" name="Oval 18"/>
              <p:cNvSpPr>
                <a:spLocks noChangeArrowheads="1"/>
              </p:cNvSpPr>
              <p:nvPr/>
            </p:nvSpPr>
            <p:spPr bwMode="auto">
              <a:xfrm>
                <a:off x="137096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0" name="Oval 19"/>
              <p:cNvSpPr>
                <a:spLocks noChangeArrowheads="1"/>
              </p:cNvSpPr>
              <p:nvPr/>
            </p:nvSpPr>
            <p:spPr bwMode="auto">
              <a:xfrm>
                <a:off x="1938655" y="12458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1" name="Oval 20"/>
              <p:cNvSpPr>
                <a:spLocks noChangeArrowheads="1"/>
              </p:cNvSpPr>
              <p:nvPr/>
            </p:nvSpPr>
            <p:spPr bwMode="auto">
              <a:xfrm>
                <a:off x="2371725" y="205867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2" name="Oval 21"/>
              <p:cNvSpPr>
                <a:spLocks noChangeArrowheads="1"/>
              </p:cNvSpPr>
              <p:nvPr/>
            </p:nvSpPr>
            <p:spPr bwMode="auto">
              <a:xfrm>
                <a:off x="2479675" y="157099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3" name="Oval 22"/>
              <p:cNvSpPr>
                <a:spLocks noChangeArrowheads="1"/>
              </p:cNvSpPr>
              <p:nvPr/>
            </p:nvSpPr>
            <p:spPr bwMode="auto">
              <a:xfrm>
                <a:off x="1506220" y="2383155"/>
                <a:ext cx="288290" cy="298450"/>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4" name="Oval 23"/>
              <p:cNvSpPr>
                <a:spLocks noChangeArrowheads="1"/>
              </p:cNvSpPr>
              <p:nvPr/>
            </p:nvSpPr>
            <p:spPr bwMode="auto">
              <a:xfrm>
                <a:off x="1506220" y="2870835"/>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5" name="Oval 24"/>
              <p:cNvSpPr>
                <a:spLocks noChangeArrowheads="1"/>
              </p:cNvSpPr>
              <p:nvPr/>
            </p:nvSpPr>
            <p:spPr bwMode="auto">
              <a:xfrm>
                <a:off x="910590" y="2004060"/>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6" name="Oval 25"/>
              <p:cNvSpPr>
                <a:spLocks noChangeArrowheads="1"/>
              </p:cNvSpPr>
              <p:nvPr/>
            </p:nvSpPr>
            <p:spPr bwMode="auto">
              <a:xfrm>
                <a:off x="315595" y="1787525"/>
                <a:ext cx="288925"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7" name="Oval 26"/>
              <p:cNvSpPr>
                <a:spLocks noChangeArrowheads="1"/>
              </p:cNvSpPr>
              <p:nvPr/>
            </p:nvSpPr>
            <p:spPr bwMode="auto">
              <a:xfrm>
                <a:off x="748665" y="281686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sp>
            <p:nvSpPr>
              <p:cNvPr id="28" name="Rectangle 27"/>
              <p:cNvSpPr>
                <a:spLocks noChangeArrowheads="1"/>
              </p:cNvSpPr>
              <p:nvPr/>
            </p:nvSpPr>
            <p:spPr bwMode="auto">
              <a:xfrm>
                <a:off x="414655" y="232727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29" name="Rectangle 28"/>
              <p:cNvSpPr>
                <a:spLocks noChangeArrowheads="1"/>
              </p:cNvSpPr>
              <p:nvPr/>
            </p:nvSpPr>
            <p:spPr bwMode="auto">
              <a:xfrm>
                <a:off x="1073150" y="2383155"/>
                <a:ext cx="288290"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0" name="Rectangle 29"/>
              <p:cNvSpPr>
                <a:spLocks noChangeArrowheads="1"/>
              </p:cNvSpPr>
              <p:nvPr/>
            </p:nvSpPr>
            <p:spPr bwMode="auto">
              <a:xfrm>
                <a:off x="2046605"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1" name="Rectangle 30"/>
              <p:cNvSpPr>
                <a:spLocks noChangeArrowheads="1"/>
              </p:cNvSpPr>
              <p:nvPr/>
            </p:nvSpPr>
            <p:spPr bwMode="auto">
              <a:xfrm>
                <a:off x="2046605" y="2545715"/>
                <a:ext cx="288925" cy="352425"/>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32" name="Rectangle 31"/>
              <p:cNvSpPr>
                <a:spLocks noChangeArrowheads="1"/>
              </p:cNvSpPr>
              <p:nvPr/>
            </p:nvSpPr>
            <p:spPr bwMode="auto">
              <a:xfrm>
                <a:off x="640080" y="1570990"/>
                <a:ext cx="288925" cy="351790"/>
              </a:xfrm>
              <a:prstGeom prst="rect">
                <a:avLst/>
              </a:prstGeom>
              <a:solidFill>
                <a:srgbClr val="008000"/>
              </a:solidFill>
              <a:ln w="17780">
                <a:solidFill>
                  <a:srgbClr val="000000"/>
                </a:solidFill>
                <a:miter lim="800000"/>
                <a:headEnd/>
                <a:tailEnd/>
              </a:ln>
            </p:spPr>
            <p:txBody>
              <a:bodyPr rot="0" vert="horz" wrap="square" lIns="91440" tIns="45720" rIns="91440" bIns="45720" anchor="t" anchorCtr="0" upright="1">
                <a:noAutofit/>
              </a:bodyPr>
              <a:lstStyle/>
              <a:p>
                <a:endParaRPr lang="en-US" dirty="0"/>
              </a:p>
            </p:txBody>
          </p:sp>
        </p:grpSp>
        <p:sp>
          <p:nvSpPr>
            <p:cNvPr id="13" name="Oval 12"/>
            <p:cNvSpPr>
              <a:spLocks noChangeArrowheads="1"/>
            </p:cNvSpPr>
            <p:nvPr/>
          </p:nvSpPr>
          <p:spPr bwMode="auto">
            <a:xfrm>
              <a:off x="2514600" y="2400300"/>
              <a:ext cx="288290" cy="297815"/>
            </a:xfrm>
            <a:prstGeom prst="ellipse">
              <a:avLst/>
            </a:prstGeom>
            <a:solidFill>
              <a:srgbClr val="FF0000"/>
            </a:solidFill>
            <a:ln w="17780">
              <a:solidFill>
                <a:srgbClr val="000000"/>
              </a:solidFill>
              <a:round/>
              <a:headEnd/>
              <a:tailEnd/>
            </a:ln>
          </p:spPr>
          <p:txBody>
            <a:bodyPr rot="0" vert="horz" wrap="square" lIns="91440" tIns="45720" rIns="91440" bIns="45720" anchor="t" anchorCtr="0" upright="1">
              <a:noAutofit/>
            </a:bodyPr>
            <a:lstStyle/>
            <a:p>
              <a:endParaRPr lang="en-US" dirty="0"/>
            </a:p>
          </p:txBody>
        </p:sp>
      </p:grpSp>
      <p:sp>
        <p:nvSpPr>
          <p:cNvPr id="43" name="Left Arrow 42">
            <a:hlinkClick r:id="rId4" action="ppaction://hlinksldjump"/>
          </p:cNvPr>
          <p:cNvSpPr/>
          <p:nvPr/>
        </p:nvSpPr>
        <p:spPr>
          <a:xfrm>
            <a:off x="1405317" y="6256866"/>
            <a:ext cx="605425" cy="287867"/>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384899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3"/>
          <a:srcRect/>
          <a:stretch>
            <a:fillRect/>
          </a:stretch>
        </p:blipFill>
        <p:spPr bwMode="auto">
          <a:xfrm>
            <a:off x="965200" y="2451100"/>
            <a:ext cx="7202488" cy="194468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i="1" dirty="0" smtClean="0">
                <a:solidFill>
                  <a:schemeClr val="tx2"/>
                </a:solidFill>
                <a:latin typeface="Verdana"/>
                <a:cs typeface="Verdana"/>
              </a:rPr>
              <a:t>Principles to Actions: </a:t>
            </a:r>
            <a:br>
              <a:rPr lang="en-US" sz="2800" b="1" i="1" dirty="0" smtClean="0">
                <a:solidFill>
                  <a:schemeClr val="tx2"/>
                </a:solidFill>
                <a:latin typeface="Verdana"/>
                <a:cs typeface="Verdana"/>
              </a:rPr>
            </a:br>
            <a:r>
              <a:rPr lang="en-US" sz="2800" b="1" i="1" dirty="0" smtClean="0">
                <a:solidFill>
                  <a:schemeClr val="tx2"/>
                </a:solidFill>
                <a:latin typeface="Verdana"/>
                <a:cs typeface="Verdana"/>
              </a:rPr>
              <a:t>Ensuring Mathematical Success for All</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020617" y="1727200"/>
            <a:ext cx="4665807" cy="4191000"/>
          </a:xfrm>
          <a:prstGeom prst="rect">
            <a:avLst/>
          </a:prstGeom>
        </p:spPr>
        <p:txBody>
          <a:bodyPr vert="horz" lIns="91440" tIns="45720" rIns="91440" bIns="45720" rtlCol="0">
            <a:noAutofit/>
          </a:bodyPr>
          <a:lstStyle/>
          <a:p>
            <a:pPr>
              <a:spcBef>
                <a:spcPts val="1200"/>
              </a:spcBef>
              <a:spcAft>
                <a:spcPts val="1200"/>
              </a:spcAft>
            </a:pPr>
            <a:r>
              <a:rPr lang="en-US" sz="2400" dirty="0" smtClean="0">
                <a:solidFill>
                  <a:schemeClr val="tx2"/>
                </a:solidFill>
                <a:latin typeface="Verdana"/>
                <a:cs typeface="Verdana"/>
              </a:rPr>
              <a:t>The primary purpose of PtA is to fill the gap between the adoption of rigorous standards and the enactment of practices, policies, programs, and actions required for successful implementation of those standards.</a:t>
            </a:r>
            <a:endParaRPr lang="en-US" sz="2400" dirty="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8" name="Picture 2"/>
          <p:cNvPicPr>
            <a:picLocks noChangeAspect="1" noChangeArrowheads="1"/>
          </p:cNvPicPr>
          <p:nvPr/>
        </p:nvPicPr>
        <p:blipFill>
          <a:blip r:embed="rId6" cstate="print"/>
          <a:srcRect/>
          <a:stretch>
            <a:fillRect/>
          </a:stretch>
        </p:blipFill>
        <p:spPr bwMode="auto">
          <a:xfrm>
            <a:off x="5934077" y="1727200"/>
            <a:ext cx="2480221" cy="3530668"/>
          </a:xfrm>
          <a:prstGeom prst="rect">
            <a:avLst/>
          </a:prstGeom>
          <a:noFill/>
          <a:ln w="9525">
            <a:noFill/>
            <a:miter lim="800000"/>
            <a:headEnd/>
            <a:tailEnd/>
          </a:ln>
        </p:spPr>
      </p:pic>
    </p:spTree>
    <p:extLst>
      <p:ext uri="{BB962C8B-B14F-4D97-AF65-F5344CB8AC3E}">
        <p14:creationId xmlns:p14="http://schemas.microsoft.com/office/powerpoint/2010/main" val="1055066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Guiding Principles </a:t>
            </a:r>
          </a:p>
          <a:p>
            <a:pPr lvl="0" algn="ctr">
              <a:spcBef>
                <a:spcPct val="0"/>
              </a:spcBef>
              <a:defRPr/>
            </a:pPr>
            <a:r>
              <a:rPr lang="en-US" sz="2800" b="1" dirty="0" smtClean="0">
                <a:solidFill>
                  <a:srgbClr val="003366"/>
                </a:solidFill>
                <a:latin typeface="Verdana"/>
                <a:cs typeface="Verdana"/>
              </a:rPr>
              <a:t>for School Mathematics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275575" y="1720728"/>
            <a:ext cx="4751533" cy="4191000"/>
          </a:xfrm>
          <a:prstGeom prst="rect">
            <a:avLst/>
          </a:prstGeom>
        </p:spPr>
        <p:txBody>
          <a:bodyPr vert="horz" lIns="91440" tIns="45720" rIns="91440" bIns="45720" rtlCol="0">
            <a:noAutofit/>
          </a:bodyPr>
          <a:lstStyle/>
          <a:p>
            <a:pPr marL="457200" indent="-457200">
              <a:lnSpc>
                <a:spcPct val="150000"/>
              </a:lnSpc>
              <a:buAutoNum type="arabicPeriod"/>
            </a:pPr>
            <a:r>
              <a:rPr lang="en-US" sz="2400" b="1" dirty="0" smtClean="0">
                <a:solidFill>
                  <a:srgbClr val="003366"/>
                </a:solidFill>
                <a:latin typeface="Verdana"/>
                <a:cs typeface="Verdana"/>
              </a:rPr>
              <a:t>Teaching and Learning</a:t>
            </a:r>
          </a:p>
          <a:p>
            <a:pPr marL="457200" indent="-457200">
              <a:lnSpc>
                <a:spcPct val="150000"/>
              </a:lnSpc>
              <a:buAutoNum type="arabicPeriod"/>
            </a:pPr>
            <a:r>
              <a:rPr lang="en-US" sz="2400" b="1" dirty="0" smtClean="0">
                <a:solidFill>
                  <a:srgbClr val="003366"/>
                </a:solidFill>
                <a:latin typeface="Verdana"/>
                <a:cs typeface="Verdana"/>
              </a:rPr>
              <a:t>Access and Equity</a:t>
            </a:r>
          </a:p>
          <a:p>
            <a:pPr marL="457200" indent="-457200">
              <a:lnSpc>
                <a:spcPct val="150000"/>
              </a:lnSpc>
              <a:buAutoNum type="arabicPeriod"/>
            </a:pPr>
            <a:r>
              <a:rPr lang="en-US" sz="2400" b="1" dirty="0" smtClean="0">
                <a:solidFill>
                  <a:srgbClr val="003366"/>
                </a:solidFill>
                <a:latin typeface="Verdana"/>
                <a:cs typeface="Verdana"/>
              </a:rPr>
              <a:t>Curriculum</a:t>
            </a:r>
          </a:p>
          <a:p>
            <a:pPr marL="457200" indent="-457200">
              <a:lnSpc>
                <a:spcPct val="150000"/>
              </a:lnSpc>
              <a:buAutoNum type="arabicPeriod"/>
            </a:pPr>
            <a:r>
              <a:rPr lang="en-US" sz="2400" b="1" dirty="0" smtClean="0">
                <a:solidFill>
                  <a:srgbClr val="003366"/>
                </a:solidFill>
                <a:latin typeface="Verdana"/>
                <a:cs typeface="Verdana"/>
              </a:rPr>
              <a:t>Tools and Technology</a:t>
            </a:r>
          </a:p>
          <a:p>
            <a:pPr marL="457200" indent="-457200">
              <a:lnSpc>
                <a:spcPct val="150000"/>
              </a:lnSpc>
              <a:buAutoNum type="arabicPeriod"/>
            </a:pPr>
            <a:r>
              <a:rPr lang="en-US" sz="2400" b="1" dirty="0" smtClean="0">
                <a:solidFill>
                  <a:srgbClr val="003366"/>
                </a:solidFill>
                <a:latin typeface="Verdana"/>
                <a:cs typeface="Verdana"/>
              </a:rPr>
              <a:t>Assessment</a:t>
            </a:r>
          </a:p>
          <a:p>
            <a:pPr marL="457200" indent="-457200">
              <a:lnSpc>
                <a:spcPct val="150000"/>
              </a:lnSpc>
              <a:buAutoNum type="arabicPeriod"/>
            </a:pPr>
            <a:r>
              <a:rPr lang="en-US" sz="2400" b="1" dirty="0" smtClean="0">
                <a:solidFill>
                  <a:srgbClr val="003366"/>
                </a:solidFill>
                <a:latin typeface="Verdana"/>
                <a:cs typeface="Verdana"/>
              </a:rPr>
              <a:t>Professionalism</a:t>
            </a: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13" name="Group 12"/>
          <p:cNvGrpSpPr/>
          <p:nvPr/>
        </p:nvGrpSpPr>
        <p:grpSpPr>
          <a:xfrm>
            <a:off x="5581423" y="1879600"/>
            <a:ext cx="937916" cy="3132667"/>
            <a:chOff x="5581423" y="1879600"/>
            <a:chExt cx="937916" cy="3132667"/>
          </a:xfrm>
        </p:grpSpPr>
        <p:sp>
          <p:nvSpPr>
            <p:cNvPr id="7" name="Right Brace 6"/>
            <p:cNvSpPr/>
            <p:nvPr/>
          </p:nvSpPr>
          <p:spPr>
            <a:xfrm>
              <a:off x="5581423" y="1879600"/>
              <a:ext cx="891371" cy="3132667"/>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Right Arrow 11"/>
            <p:cNvSpPr/>
            <p:nvPr/>
          </p:nvSpPr>
          <p:spPr>
            <a:xfrm>
              <a:off x="6022177" y="3098800"/>
              <a:ext cx="497162" cy="69426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5" name="TextBox 14"/>
          <p:cNvSpPr txBox="1"/>
          <p:nvPr/>
        </p:nvSpPr>
        <p:spPr>
          <a:xfrm>
            <a:off x="6801361" y="2099729"/>
            <a:ext cx="2181947" cy="3416320"/>
          </a:xfrm>
          <a:prstGeom prst="rect">
            <a:avLst/>
          </a:prstGeom>
          <a:noFill/>
        </p:spPr>
        <p:txBody>
          <a:bodyPr wrap="square" rtlCol="0">
            <a:spAutoFit/>
          </a:bodyPr>
          <a:lstStyle/>
          <a:p>
            <a:pPr>
              <a:lnSpc>
                <a:spcPct val="150000"/>
              </a:lnSpc>
            </a:pPr>
            <a:r>
              <a:rPr lang="en-US" sz="2400" i="1" dirty="0" smtClean="0">
                <a:solidFill>
                  <a:srgbClr val="003366"/>
                </a:solidFill>
                <a:latin typeface="Verdana"/>
                <a:cs typeface="Verdana"/>
              </a:rPr>
              <a:t>Essential Elements</a:t>
            </a:r>
          </a:p>
          <a:p>
            <a:pPr>
              <a:lnSpc>
                <a:spcPct val="150000"/>
              </a:lnSpc>
            </a:pPr>
            <a:r>
              <a:rPr lang="en-US" sz="2400" i="1" dirty="0" smtClean="0">
                <a:solidFill>
                  <a:srgbClr val="003366"/>
                </a:solidFill>
                <a:latin typeface="Verdana"/>
                <a:cs typeface="Verdana"/>
              </a:rPr>
              <a:t>of Effective Math</a:t>
            </a:r>
          </a:p>
          <a:p>
            <a:pPr>
              <a:lnSpc>
                <a:spcPct val="150000"/>
              </a:lnSpc>
            </a:pPr>
            <a:r>
              <a:rPr lang="en-US" sz="2400" i="1" dirty="0" smtClean="0">
                <a:solidFill>
                  <a:srgbClr val="003366"/>
                </a:solidFill>
                <a:latin typeface="Verdana"/>
                <a:cs typeface="Verdana"/>
              </a:rPr>
              <a:t>Programs</a:t>
            </a:r>
          </a:p>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Tree>
    <p:extLst>
      <p:ext uri="{BB962C8B-B14F-4D97-AF65-F5344CB8AC3E}">
        <p14:creationId xmlns:p14="http://schemas.microsoft.com/office/powerpoint/2010/main" val="24492867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Guiding Principles </a:t>
            </a:r>
          </a:p>
          <a:p>
            <a:pPr lvl="0" algn="ctr">
              <a:spcBef>
                <a:spcPct val="0"/>
              </a:spcBef>
              <a:defRPr/>
            </a:pPr>
            <a:r>
              <a:rPr lang="en-US" sz="2800" b="1" dirty="0" smtClean="0">
                <a:solidFill>
                  <a:srgbClr val="003366"/>
                </a:solidFill>
                <a:latin typeface="Verdana"/>
                <a:cs typeface="Verdana"/>
              </a:rPr>
              <a:t>for School Mathematics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275575" y="1720728"/>
            <a:ext cx="4751533" cy="4191000"/>
          </a:xfrm>
          <a:prstGeom prst="rect">
            <a:avLst/>
          </a:prstGeom>
        </p:spPr>
        <p:txBody>
          <a:bodyPr vert="horz" lIns="91440" tIns="45720" rIns="91440" bIns="45720" rtlCol="0">
            <a:noAutofit/>
          </a:bodyPr>
          <a:lstStyle/>
          <a:p>
            <a:pPr marL="457200" indent="-457200">
              <a:lnSpc>
                <a:spcPct val="150000"/>
              </a:lnSpc>
              <a:buAutoNum type="arabicPeriod"/>
            </a:pPr>
            <a:r>
              <a:rPr lang="en-US" sz="2400" b="1" dirty="0" smtClean="0">
                <a:solidFill>
                  <a:schemeClr val="accent4">
                    <a:lumMod val="75000"/>
                  </a:schemeClr>
                </a:solidFill>
                <a:latin typeface="Verdana"/>
                <a:cs typeface="Verdana"/>
              </a:rPr>
              <a:t>Teaching and Learning</a:t>
            </a:r>
          </a:p>
          <a:p>
            <a:pPr marL="457200" indent="-457200">
              <a:lnSpc>
                <a:spcPct val="150000"/>
              </a:lnSpc>
              <a:buAutoNum type="arabicPeriod"/>
            </a:pPr>
            <a:r>
              <a:rPr lang="en-US" sz="2400" b="1" dirty="0" smtClean="0">
                <a:solidFill>
                  <a:srgbClr val="003366"/>
                </a:solidFill>
                <a:latin typeface="Verdana"/>
                <a:cs typeface="Verdana"/>
              </a:rPr>
              <a:t>Access and Equity</a:t>
            </a:r>
          </a:p>
          <a:p>
            <a:pPr marL="457200" indent="-457200">
              <a:lnSpc>
                <a:spcPct val="150000"/>
              </a:lnSpc>
              <a:buAutoNum type="arabicPeriod"/>
            </a:pPr>
            <a:r>
              <a:rPr lang="en-US" sz="2400" b="1" dirty="0" smtClean="0">
                <a:solidFill>
                  <a:srgbClr val="003366"/>
                </a:solidFill>
                <a:latin typeface="Verdana"/>
                <a:cs typeface="Verdana"/>
              </a:rPr>
              <a:t>Curriculum</a:t>
            </a:r>
          </a:p>
          <a:p>
            <a:pPr marL="457200" indent="-457200">
              <a:lnSpc>
                <a:spcPct val="150000"/>
              </a:lnSpc>
              <a:buAutoNum type="arabicPeriod"/>
            </a:pPr>
            <a:r>
              <a:rPr lang="en-US" sz="2400" b="1" dirty="0" smtClean="0">
                <a:solidFill>
                  <a:srgbClr val="003366"/>
                </a:solidFill>
                <a:latin typeface="Verdana"/>
                <a:cs typeface="Verdana"/>
              </a:rPr>
              <a:t>Tools and Technology</a:t>
            </a:r>
          </a:p>
          <a:p>
            <a:pPr marL="457200" indent="-457200">
              <a:lnSpc>
                <a:spcPct val="150000"/>
              </a:lnSpc>
              <a:buAutoNum type="arabicPeriod"/>
            </a:pPr>
            <a:r>
              <a:rPr lang="en-US" sz="2400" b="1" dirty="0" smtClean="0">
                <a:solidFill>
                  <a:srgbClr val="003366"/>
                </a:solidFill>
                <a:latin typeface="Verdana"/>
                <a:cs typeface="Verdana"/>
              </a:rPr>
              <a:t>Assessment</a:t>
            </a:r>
          </a:p>
          <a:p>
            <a:pPr marL="457200" indent="-457200">
              <a:lnSpc>
                <a:spcPct val="150000"/>
              </a:lnSpc>
              <a:buAutoNum type="arabicPeriod"/>
            </a:pPr>
            <a:r>
              <a:rPr lang="en-US" sz="2400" b="1" dirty="0" smtClean="0">
                <a:solidFill>
                  <a:srgbClr val="003366"/>
                </a:solidFill>
                <a:latin typeface="Verdana"/>
                <a:cs typeface="Verdana"/>
              </a:rPr>
              <a:t>Professionalism</a:t>
            </a: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13" name="Group 12"/>
          <p:cNvGrpSpPr/>
          <p:nvPr/>
        </p:nvGrpSpPr>
        <p:grpSpPr>
          <a:xfrm>
            <a:off x="5581423" y="1879600"/>
            <a:ext cx="937916" cy="3132667"/>
            <a:chOff x="5581423" y="1879600"/>
            <a:chExt cx="937916" cy="3132667"/>
          </a:xfrm>
        </p:grpSpPr>
        <p:sp>
          <p:nvSpPr>
            <p:cNvPr id="7" name="Right Brace 6"/>
            <p:cNvSpPr/>
            <p:nvPr/>
          </p:nvSpPr>
          <p:spPr>
            <a:xfrm>
              <a:off x="5581423" y="1879600"/>
              <a:ext cx="891371" cy="3132667"/>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Right Arrow 11"/>
            <p:cNvSpPr/>
            <p:nvPr/>
          </p:nvSpPr>
          <p:spPr>
            <a:xfrm>
              <a:off x="6022177" y="3098800"/>
              <a:ext cx="497162" cy="69426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5" name="TextBox 14"/>
          <p:cNvSpPr txBox="1"/>
          <p:nvPr/>
        </p:nvSpPr>
        <p:spPr>
          <a:xfrm>
            <a:off x="6801361" y="2099729"/>
            <a:ext cx="2181947" cy="3416320"/>
          </a:xfrm>
          <a:prstGeom prst="rect">
            <a:avLst/>
          </a:prstGeom>
          <a:noFill/>
        </p:spPr>
        <p:txBody>
          <a:bodyPr wrap="square" rtlCol="0">
            <a:spAutoFit/>
          </a:bodyPr>
          <a:lstStyle/>
          <a:p>
            <a:pPr>
              <a:lnSpc>
                <a:spcPct val="150000"/>
              </a:lnSpc>
            </a:pPr>
            <a:r>
              <a:rPr lang="en-US" sz="2400" i="1" dirty="0" smtClean="0">
                <a:solidFill>
                  <a:srgbClr val="003366"/>
                </a:solidFill>
                <a:latin typeface="Verdana"/>
                <a:cs typeface="Verdana"/>
              </a:rPr>
              <a:t>Essential Elements</a:t>
            </a:r>
          </a:p>
          <a:p>
            <a:pPr>
              <a:lnSpc>
                <a:spcPct val="150000"/>
              </a:lnSpc>
            </a:pPr>
            <a:r>
              <a:rPr lang="en-US" sz="2400" i="1" dirty="0" smtClean="0">
                <a:solidFill>
                  <a:srgbClr val="003366"/>
                </a:solidFill>
                <a:latin typeface="Verdana"/>
                <a:cs typeface="Verdana"/>
              </a:rPr>
              <a:t>of Effective Math</a:t>
            </a:r>
          </a:p>
          <a:p>
            <a:pPr>
              <a:lnSpc>
                <a:spcPct val="150000"/>
              </a:lnSpc>
            </a:pPr>
            <a:r>
              <a:rPr lang="en-US" sz="2400" i="1" dirty="0" smtClean="0">
                <a:solidFill>
                  <a:srgbClr val="003366"/>
                </a:solidFill>
                <a:latin typeface="Verdana"/>
                <a:cs typeface="Verdana"/>
              </a:rPr>
              <a:t>Programs</a:t>
            </a:r>
          </a:p>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Tree>
    <p:extLst>
      <p:ext uri="{BB962C8B-B14F-4D97-AF65-F5344CB8AC3E}">
        <p14:creationId xmlns:p14="http://schemas.microsoft.com/office/powerpoint/2010/main" val="316479757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Principle on Teaching and Learning</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720728"/>
            <a:ext cx="7286625" cy="4191000"/>
          </a:xfrm>
          <a:prstGeom prst="rect">
            <a:avLst/>
          </a:prstGeom>
        </p:spPr>
        <p:txBody>
          <a:bodyPr vert="horz" lIns="91440" tIns="45720" rIns="91440" bIns="45720" rtlCol="0">
            <a:noAutofit/>
          </a:bodyPr>
          <a:lstStyle/>
          <a:p>
            <a:pPr>
              <a:lnSpc>
                <a:spcPct val="150000"/>
              </a:lnSpc>
            </a:pPr>
            <a:r>
              <a:rPr lang="en-US" sz="2400" dirty="0" smtClean="0">
                <a:solidFill>
                  <a:srgbClr val="003366"/>
                </a:solidFill>
                <a:latin typeface="Verdana"/>
                <a:cs typeface="Verdana"/>
              </a:rPr>
              <a:t>An excellent mathematics program requires effective teaching that engages students in meaningful learning through individual and collaborative experiences that promote their ability to make sense of mathematical ideas and reason mathematically. </a:t>
            </a: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25939083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Guiding Principles </a:t>
            </a:r>
          </a:p>
          <a:p>
            <a:pPr lvl="0" algn="ctr">
              <a:spcBef>
                <a:spcPct val="0"/>
              </a:spcBef>
              <a:defRPr/>
            </a:pPr>
            <a:r>
              <a:rPr lang="en-US" sz="2800" b="1" dirty="0" smtClean="0">
                <a:solidFill>
                  <a:srgbClr val="003366"/>
                </a:solidFill>
                <a:latin typeface="Verdana"/>
                <a:cs typeface="Verdana"/>
              </a:rPr>
              <a:t>for School Mathematics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15892" y="2038350"/>
            <a:ext cx="7199458" cy="3054350"/>
          </a:xfrm>
          <a:prstGeom prst="rect">
            <a:avLst/>
          </a:prstGeom>
        </p:spPr>
        <p:txBody>
          <a:bodyPr vert="horz" lIns="91440" tIns="45720" rIns="91440" bIns="45720" rtlCol="0">
            <a:noAutofit/>
          </a:bodyPr>
          <a:lstStyle/>
          <a:p>
            <a:pPr>
              <a:lnSpc>
                <a:spcPct val="150000"/>
              </a:lnSpc>
            </a:pPr>
            <a:r>
              <a:rPr lang="en-US" sz="2800" i="1" dirty="0" smtClean="0">
                <a:solidFill>
                  <a:srgbClr val="003366"/>
                </a:solidFill>
                <a:latin typeface="Verdana"/>
                <a:cs typeface="Verdana"/>
              </a:rPr>
              <a:t>Effective teaching is the non-negotiable core that ensures that all students learn mathematics at high levels.</a:t>
            </a:r>
            <a:endParaRPr lang="en-US" sz="2800" i="1" dirty="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0902932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cs typeface="Verdana"/>
              </a:rPr>
              <a:t>We Must Focus on Instruction</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marL="342900" indent="-342900">
              <a:spcBef>
                <a:spcPts val="1300"/>
              </a:spcBef>
              <a:buFont typeface="Arial"/>
              <a:buChar char="•"/>
              <a:tabLst>
                <a:tab pos="8234363" algn="r"/>
              </a:tabLst>
            </a:pPr>
            <a:r>
              <a:rPr lang="en-US" sz="2000" dirty="0" smtClean="0">
                <a:solidFill>
                  <a:srgbClr val="003366"/>
                </a:solidFill>
                <a:latin typeface="Verdana"/>
                <a:cs typeface="Verdana"/>
              </a:rPr>
              <a:t>Student learning of mathematics “depends fundamentally on what happens inside the classroom as teachers and learners interact over the curriculum.”</a:t>
            </a:r>
          </a:p>
          <a:p>
            <a:pPr algn="r">
              <a:spcBef>
                <a:spcPts val="1300"/>
              </a:spcBef>
              <a:spcAft>
                <a:spcPts val="600"/>
              </a:spcAft>
              <a:tabLst>
                <a:tab pos="8234363" algn="r"/>
              </a:tabLst>
            </a:pPr>
            <a:r>
              <a:rPr lang="en-US" i="1" dirty="0" smtClean="0">
                <a:solidFill>
                  <a:srgbClr val="003366"/>
                </a:solidFill>
                <a:latin typeface="Verdana"/>
                <a:cs typeface="Verdana"/>
              </a:rPr>
              <a:t>(Ball &amp; Forzani, 2011, p. 17)</a:t>
            </a:r>
          </a:p>
          <a:p>
            <a:pPr marL="342900" indent="-342900">
              <a:buFont typeface="Arial"/>
              <a:buChar char="•"/>
            </a:pPr>
            <a:endParaRPr lang="en-US" sz="2000" i="1" dirty="0" smtClean="0">
              <a:solidFill>
                <a:srgbClr val="003366"/>
              </a:solidFill>
              <a:latin typeface="Verdana"/>
              <a:cs typeface="Verdana"/>
            </a:endParaRPr>
          </a:p>
          <a:p>
            <a:pPr marL="342900" indent="-342900">
              <a:buFont typeface="Arial"/>
              <a:buChar char="•"/>
            </a:pPr>
            <a:r>
              <a:rPr lang="en-US" sz="2000" dirty="0" smtClean="0">
                <a:solidFill>
                  <a:srgbClr val="003366"/>
                </a:solidFill>
                <a:latin typeface="Verdana"/>
                <a:cs typeface="Verdana"/>
              </a:rPr>
              <a:t>“Teaching has 6 to 10 times as much impact on achievement as all other factors combined ... Just three years of effective teaching accounts on average for an improvement of 35 to 50 percentile points.”</a:t>
            </a:r>
          </a:p>
          <a:p>
            <a:pPr algn="r"/>
            <a:r>
              <a:rPr lang="en-US" sz="2000" i="1" dirty="0" smtClean="0">
                <a:solidFill>
                  <a:srgbClr val="003366"/>
                </a:solidFill>
                <a:latin typeface="Verdana"/>
                <a:cs typeface="Verdana"/>
              </a:rPr>
              <a:t>								</a:t>
            </a:r>
            <a:r>
              <a:rPr lang="en-US" i="1" dirty="0" smtClean="0">
                <a:solidFill>
                  <a:srgbClr val="003366"/>
                </a:solidFill>
                <a:latin typeface="Verdana"/>
                <a:cs typeface="Verdana"/>
              </a:rPr>
              <a:t>Schmoker (2006, p. 9)</a:t>
            </a:r>
            <a:r>
              <a:rPr lang="en-US" b="1" i="1" dirty="0" smtClean="0">
                <a:solidFill>
                  <a:srgbClr val="003366"/>
                </a:solidFill>
                <a:latin typeface="Verdana"/>
                <a:cs typeface="Verdana"/>
              </a:rPr>
              <a:t> </a:t>
            </a:r>
            <a:endParaRPr lang="en-US" i="1" dirty="0" smtClean="0">
              <a:solidFill>
                <a:srgbClr val="003366"/>
              </a:solidFill>
              <a:latin typeface="Verdana"/>
              <a:cs typeface="Verdana"/>
            </a:endParaRPr>
          </a:p>
          <a:p>
            <a:pPr marL="457200" indent="-457200">
              <a:buAutoNum type="arabicPeriod"/>
            </a:pPr>
            <a:endParaRPr lang="en-US" sz="24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50663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1474</TotalTime>
  <Words>5261</Words>
  <Application>Microsoft Macintosh PowerPoint</Application>
  <PresentationFormat>On-screen Show (4:3)</PresentationFormat>
  <Paragraphs>482</Paragraphs>
  <Slides>39</Slides>
  <Notes>39</Notes>
  <HiddenSlides>0</HiddenSlides>
  <MMClips>0</MMClips>
  <ScaleCrop>false</ScaleCrop>
  <HeadingPairs>
    <vt:vector size="4" baseType="variant">
      <vt:variant>
        <vt:lpstr>Theme</vt:lpstr>
      </vt:variant>
      <vt:variant>
        <vt:i4>2</vt:i4>
      </vt:variant>
      <vt:variant>
        <vt:lpstr>Slide Titles</vt:lpstr>
      </vt:variant>
      <vt:variant>
        <vt:i4>39</vt:i4>
      </vt:variant>
    </vt:vector>
  </HeadingPairs>
  <TitlesOfParts>
    <vt:vector size="41" baseType="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to Actions PowerPoint template</dc:title>
  <dc:creator>Ken Krehbiel</dc:creator>
  <cp:keywords>Principles to Actions</cp:keywords>
  <cp:lastModifiedBy>Margaret Smith</cp:lastModifiedBy>
  <cp:revision>94</cp:revision>
  <dcterms:created xsi:type="dcterms:W3CDTF">2014-03-11T13:01:44Z</dcterms:created>
  <dcterms:modified xsi:type="dcterms:W3CDTF">2015-04-08T12:27:17Z</dcterms:modified>
</cp:coreProperties>
</file>