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1"/>
  </p:notesMasterIdLst>
  <p:sldIdLst>
    <p:sldId id="275" r:id="rId3"/>
    <p:sldId id="314" r:id="rId4"/>
    <p:sldId id="320" r:id="rId5"/>
    <p:sldId id="345" r:id="rId6"/>
    <p:sldId id="272" r:id="rId7"/>
    <p:sldId id="279" r:id="rId8"/>
    <p:sldId id="277" r:id="rId9"/>
    <p:sldId id="313" r:id="rId10"/>
    <p:sldId id="316" r:id="rId11"/>
    <p:sldId id="326" r:id="rId12"/>
    <p:sldId id="335" r:id="rId13"/>
    <p:sldId id="351" r:id="rId14"/>
    <p:sldId id="354" r:id="rId15"/>
    <p:sldId id="353" r:id="rId16"/>
    <p:sldId id="355" r:id="rId17"/>
    <p:sldId id="346" r:id="rId18"/>
    <p:sldId id="322" r:id="rId19"/>
    <p:sldId id="269"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 id="1" name="Mike Steele" initials="MDS" lastIdx="7" clrIdx="1"/>
  <p:cmAuthor id="2" name="Lynn" initials="L"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618" autoAdjust="0"/>
    <p:restoredTop sz="98186" autoAdjust="0"/>
  </p:normalViewPr>
  <p:slideViewPr>
    <p:cSldViewPr snapToGrid="0" snapToObjects="1">
      <p:cViewPr>
        <p:scale>
          <a:sx n="75" d="100"/>
          <a:sy n="75" d="100"/>
        </p:scale>
        <p:origin x="-720" y="-320"/>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1320" y="18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4-10-31T11:43:42.897" idx="1">
    <p:pos x="10" y="10"/>
    <p:text>Regarding notes below - might want to keep Counting Cubes task at 45 minutes (which is what is said on the slide).  </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4-10-31T12:28:49.299" idx="5">
    <p:pos x="10" y="10"/>
    <p:text>I might suggest trimming this quote a bit...  perhaps the second sentence could be eliminated?</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6/17/15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spcAft>
                <a:spcPts val="600"/>
              </a:spcAft>
            </a:pPr>
            <a:r>
              <a:rPr lang="en-US" b="1" u="sng" dirty="0" smtClean="0"/>
              <a:t>Background</a:t>
            </a:r>
          </a:p>
          <a:p>
            <a:pPr lvl="0">
              <a:spcAft>
                <a:spcPts val="600"/>
              </a:spcAft>
            </a:pPr>
            <a:r>
              <a:rPr lang="en-US" dirty="0" smtClean="0"/>
              <a:t>This session focuses on </a:t>
            </a:r>
            <a:r>
              <a:rPr lang="en-US" b="1" dirty="0" smtClean="0">
                <a:cs typeface="Verdana"/>
              </a:rPr>
              <a:t>Using and Connecting Mathematical Representations </a:t>
            </a:r>
            <a:r>
              <a:rPr lang="en-US" dirty="0" smtClean="0">
                <a:cs typeface="Verdana"/>
              </a:rPr>
              <a:t>and </a:t>
            </a:r>
            <a:r>
              <a:rPr lang="en-US" b="1" dirty="0" smtClean="0">
                <a:cs typeface="Verdana"/>
              </a:rPr>
              <a:t>Facilitating Meaningful Mathematical Discourse</a:t>
            </a:r>
            <a:r>
              <a:rPr lang="en-US" i="1" dirty="0" smtClean="0">
                <a:cs typeface="Verdana"/>
              </a:rPr>
              <a:t>. </a:t>
            </a:r>
          </a:p>
          <a:p>
            <a:r>
              <a:rPr lang="en-US" dirty="0" smtClean="0"/>
              <a:t>It is suggested that teachers have some familiarity with the Effective Mathematics Teaching Practices prior to engaging in this session.  There are three sessions available that provide an overview of the Teaching and Learning Principle, with some discussion of each of the effective teaching practices </a:t>
            </a:r>
            <a:r>
              <a:rPr lang="en-US" b="1" dirty="0">
                <a:solidFill>
                  <a:srgbClr val="0000FF"/>
                </a:solidFill>
                <a:cs typeface="Verdana"/>
              </a:rPr>
              <a:t>http://</a:t>
            </a:r>
            <a:r>
              <a:rPr lang="en-US" b="1" dirty="0" err="1">
                <a:solidFill>
                  <a:srgbClr val="0000FF"/>
                </a:solidFill>
                <a:cs typeface="Verdana"/>
              </a:rPr>
              <a:t>www.nctm.org</a:t>
            </a:r>
            <a:r>
              <a:rPr lang="en-US" b="1" dirty="0">
                <a:solidFill>
                  <a:srgbClr val="0000FF"/>
                </a:solidFill>
                <a:cs typeface="Verdana"/>
              </a:rPr>
              <a:t>/</a:t>
            </a:r>
            <a:r>
              <a:rPr lang="en-US" b="1" dirty="0" err="1" smtClean="0">
                <a:solidFill>
                  <a:srgbClr val="0000FF"/>
                </a:solidFill>
                <a:cs typeface="Verdana"/>
              </a:rPr>
              <a:t>PtAToolkit</a:t>
            </a:r>
            <a:r>
              <a:rPr lang="en-US" b="1" dirty="0" smtClean="0">
                <a:solidFill>
                  <a:srgbClr val="0000FF"/>
                </a:solidFill>
                <a:cs typeface="Verdana"/>
              </a:rPr>
              <a:t>/ </a:t>
            </a:r>
            <a:r>
              <a:rPr lang="en-US" dirty="0" smtClean="0"/>
              <a:t>-- The Band Concert (elementary school content), The Candy Jar (middle school content) or the Pay It Forward (high school content). </a:t>
            </a:r>
            <a:br>
              <a:rPr lang="en-US" dirty="0" smtClean="0"/>
            </a:br>
            <a:r>
              <a:rPr lang="en-US" dirty="0" smtClean="0">
                <a:solidFill>
                  <a:srgbClr val="003366"/>
                </a:solidFill>
              </a:rPr>
              <a:t/>
            </a:r>
            <a:br>
              <a:rPr lang="en-US" dirty="0" smtClean="0">
                <a:solidFill>
                  <a:srgbClr val="003366"/>
                </a:solidFill>
              </a:rPr>
            </a:br>
            <a:r>
              <a:rPr lang="en-US" b="1" u="sng" dirty="0" smtClean="0">
                <a:solidFill>
                  <a:srgbClr val="000000"/>
                </a:solidFill>
              </a:rPr>
              <a:t>Resources</a:t>
            </a:r>
          </a:p>
          <a:p>
            <a:r>
              <a:rPr lang="en-US" dirty="0" smtClean="0">
                <a:solidFill>
                  <a:srgbClr val="000000"/>
                </a:solidFill>
              </a:rPr>
              <a:t>The following resources are available for this module. </a:t>
            </a:r>
            <a:r>
              <a:rPr lang="en-US" dirty="0"/>
              <a:t>For this session you will need to provide teachers with copies of the materials highlighted below in green in the folder.</a:t>
            </a:r>
          </a:p>
          <a:p>
            <a:endParaRPr lang="en-US" dirty="0"/>
          </a:p>
          <a:p>
            <a:r>
              <a:rPr lang="en-US" dirty="0" smtClean="0"/>
              <a:t>Slides</a:t>
            </a:r>
            <a:r>
              <a:rPr lang="en-US" dirty="0"/>
              <a:t>-MS-Dubno.pptx</a:t>
            </a:r>
          </a:p>
          <a:p>
            <a:r>
              <a:rPr lang="en-US" dirty="0" err="1" smtClean="0">
                <a:solidFill>
                  <a:srgbClr val="008000"/>
                </a:solidFill>
              </a:rPr>
              <a:t>CountingCubesTask</a:t>
            </a:r>
            <a:r>
              <a:rPr lang="en-US" dirty="0">
                <a:solidFill>
                  <a:srgbClr val="008000"/>
                </a:solidFill>
              </a:rPr>
              <a:t>-MS-Dubno.docx</a:t>
            </a:r>
          </a:p>
          <a:p>
            <a:r>
              <a:rPr lang="en-US" dirty="0" err="1" smtClean="0">
                <a:solidFill>
                  <a:srgbClr val="008000"/>
                </a:solidFill>
              </a:rPr>
              <a:t>EffectiveMathematicsTeachingPractices</a:t>
            </a:r>
            <a:r>
              <a:rPr lang="en-US" dirty="0">
                <a:solidFill>
                  <a:srgbClr val="008000"/>
                </a:solidFill>
              </a:rPr>
              <a:t>-MS-Dubno.docx</a:t>
            </a:r>
          </a:p>
          <a:p>
            <a:r>
              <a:rPr lang="en-US" dirty="0" smtClean="0"/>
              <a:t>VideoClip</a:t>
            </a:r>
            <a:r>
              <a:rPr lang="en-US" dirty="0"/>
              <a:t>-MS-Dubno.mp4</a:t>
            </a:r>
          </a:p>
          <a:p>
            <a:r>
              <a:rPr lang="en-US" dirty="0" smtClean="0">
                <a:solidFill>
                  <a:srgbClr val="008000"/>
                </a:solidFill>
              </a:rPr>
              <a:t>Transcript-MS-</a:t>
            </a:r>
            <a:r>
              <a:rPr lang="en-US" dirty="0" err="1" smtClean="0">
                <a:solidFill>
                  <a:srgbClr val="008000"/>
                </a:solidFill>
              </a:rPr>
              <a:t>Dubno.pdf</a:t>
            </a:r>
            <a:endParaRPr lang="en-US" dirty="0" smtClean="0">
              <a:solidFill>
                <a:srgbClr val="008000"/>
              </a:solidFill>
            </a:endParaRPr>
          </a:p>
          <a:p>
            <a:r>
              <a:rPr lang="en-US" dirty="0" err="1" smtClean="0"/>
              <a:t>LessonGuide</a:t>
            </a:r>
            <a:r>
              <a:rPr lang="en-US" dirty="0" smtClean="0"/>
              <a:t>-</a:t>
            </a:r>
            <a:r>
              <a:rPr lang="en-US" dirty="0" err="1" smtClean="0"/>
              <a:t>CountingCubes</a:t>
            </a:r>
            <a:r>
              <a:rPr lang="en-US" dirty="0" smtClean="0"/>
              <a:t>-MS-</a:t>
            </a:r>
            <a:r>
              <a:rPr lang="en-US" dirty="0" err="1" smtClean="0"/>
              <a:t>Dubno.pdf</a:t>
            </a:r>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solidFill>
                  <a:srgbClr val="003366"/>
                </a:solidFill>
              </a:rPr>
              <a:pPr/>
              <a:t>1</a:t>
            </a:fld>
            <a:endParaRPr lang="en-US" dirty="0">
              <a:solidFill>
                <a:srgbClr val="003366"/>
              </a:solidFill>
            </a:endParaRPr>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cs typeface="Verdana"/>
              </a:rPr>
              <a:t>Use and connect mathematical </a:t>
            </a:r>
            <a:r>
              <a:rPr lang="en-US" b="1" dirty="0" smtClean="0">
                <a:cs typeface="Verdana"/>
              </a:rPr>
              <a:t>representations (3) </a:t>
            </a:r>
            <a:r>
              <a:rPr lang="en-US" dirty="0" smtClean="0">
                <a:cs typeface="Verdana"/>
              </a:rPr>
              <a:t>and facilitate meaningful mathematical </a:t>
            </a:r>
            <a:r>
              <a:rPr lang="en-US" b="1" dirty="0" smtClean="0">
                <a:cs typeface="Verdana"/>
              </a:rPr>
              <a:t>discourse (4) are the most salient </a:t>
            </a:r>
            <a:r>
              <a:rPr lang="en-US" dirty="0" smtClean="0">
                <a:cs typeface="Verdana"/>
              </a:rPr>
              <a:t>practices in this short clip and ones that will be examined further. </a:t>
            </a:r>
          </a:p>
          <a:p>
            <a:endParaRPr lang="en-US" dirty="0"/>
          </a:p>
          <a:p>
            <a:r>
              <a:rPr lang="en-US" dirty="0" smtClean="0"/>
              <a:t>It could also be argued that there is evidence that the teacher 1) set a clear goal for student learning; 2) selected a task that promoted reasoning and problem solving; 5) asked purposeful questions;</a:t>
            </a:r>
            <a:r>
              <a:rPr lang="en-US" baseline="0" dirty="0" smtClean="0"/>
              <a:t> and 8</a:t>
            </a:r>
            <a:r>
              <a:rPr lang="en-US" dirty="0" smtClean="0"/>
              <a:t>) elicited and made use of student thinking.  This highlights how the practices all work together.  </a:t>
            </a:r>
          </a:p>
          <a:p>
            <a:pPr rtl="0" eaLnBrk="1" latinLnBrk="0" hangingPunct="1"/>
            <a:endParaRPr lang="en-US"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41813"/>
          </a:xfrm>
        </p:spPr>
        <p:txBody>
          <a:bodyPr>
            <a:normAutofit fontScale="92500" lnSpcReduction="10000"/>
          </a:bodyPr>
          <a:lstStyle/>
          <a:p>
            <a:r>
              <a:rPr lang="en-US" b="1" dirty="0" smtClean="0"/>
              <a:t>Here are some of the aspects of the class that teachers</a:t>
            </a:r>
            <a:r>
              <a:rPr lang="en-US" b="1" baseline="0" dirty="0" smtClean="0"/>
              <a:t> might notice:</a:t>
            </a:r>
          </a:p>
          <a:p>
            <a:endParaRPr lang="en-US" dirty="0" smtClean="0"/>
          </a:p>
          <a:p>
            <a:r>
              <a:rPr lang="en-US" dirty="0" smtClean="0"/>
              <a:t>Q1: The discourse revealed that student could connect visual and algebraic representations.  Specifically:</a:t>
            </a:r>
          </a:p>
          <a:p>
            <a:pPr marL="171450" indent="-171450">
              <a:buFont typeface="Arial"/>
              <a:buChar char="•"/>
            </a:pPr>
            <a:r>
              <a:rPr lang="en-US" dirty="0" smtClean="0"/>
              <a:t>All the groups in the clip connected the structure of the buildings to their expressions rather than just work with decontextualized numbers (lines 10-14; 26-27; 46-48; 57-61).</a:t>
            </a:r>
          </a:p>
          <a:p>
            <a:pPr marL="171450" indent="-171450">
              <a:buFont typeface="Arial"/>
              <a:buChar char="•"/>
            </a:pPr>
            <a:r>
              <a:rPr lang="en-US" dirty="0" smtClean="0"/>
              <a:t>The students grappled with the first building realizing that the expression must also work there as well  (lines 49-63).</a:t>
            </a:r>
          </a:p>
          <a:p>
            <a:pPr marL="171450" indent="-171450">
              <a:buFont typeface="Arial"/>
              <a:buChar char="•"/>
            </a:pPr>
            <a:endParaRPr lang="en-US" b="0" baseline="0" dirty="0" smtClean="0"/>
          </a:p>
          <a:p>
            <a:r>
              <a:rPr lang="en-US" b="0" baseline="0" dirty="0" smtClean="0"/>
              <a:t>Q2: The discourse made it possible for students clarify the way in which they were defining their variables</a:t>
            </a:r>
            <a:r>
              <a:rPr lang="en-US" dirty="0" smtClean="0"/>
              <a:t>. Specifically:</a:t>
            </a:r>
            <a:endParaRPr lang="en-US" b="0" baseline="0" dirty="0" smtClean="0"/>
          </a:p>
          <a:p>
            <a:pPr marL="171450" indent="-171450">
              <a:buFont typeface="Arial"/>
              <a:buChar char="•"/>
            </a:pPr>
            <a:r>
              <a:rPr lang="en-US" dirty="0" smtClean="0"/>
              <a:t>Students initially did not see the difference in the way the variable was used (line 44), but with the press from the teacher (line 45) students began to explore what was different between the two equations (lines 46-48).</a:t>
            </a:r>
          </a:p>
          <a:p>
            <a:pPr marL="171450" indent="-171450">
              <a:buFont typeface="Arial"/>
              <a:buChar char="•"/>
            </a:pPr>
            <a:r>
              <a:rPr lang="en-US" b="0" baseline="0" dirty="0" smtClean="0"/>
              <a:t>The teacher’s </a:t>
            </a:r>
            <a:r>
              <a:rPr lang="en-US" dirty="0" smtClean="0"/>
              <a:t>questioning (</a:t>
            </a:r>
            <a:r>
              <a:rPr lang="en-US" dirty="0"/>
              <a:t>lines 69-72) </a:t>
            </a:r>
            <a:r>
              <a:rPr lang="en-US" b="0" baseline="0" dirty="0" smtClean="0"/>
              <a:t>guided the students to think about what the variable represented and the fact that one expression used arm length and another used building number and to publically</a:t>
            </a:r>
            <a:r>
              <a:rPr lang="en-US" b="0" dirty="0" smtClean="0"/>
              <a:t> clarify this (lines </a:t>
            </a:r>
            <a:r>
              <a:rPr lang="en-US" b="0" baseline="0" dirty="0" smtClean="0"/>
              <a:t>73-78).</a:t>
            </a:r>
          </a:p>
          <a:p>
            <a:pPr marL="171450" indent="-171450">
              <a:buFont typeface="Arial"/>
              <a:buChar char="•"/>
            </a:pPr>
            <a:endParaRPr lang="en-US" dirty="0"/>
          </a:p>
          <a:p>
            <a:r>
              <a:rPr lang="en-US" dirty="0" smtClean="0"/>
              <a:t>Q3:</a:t>
            </a:r>
            <a:r>
              <a:rPr lang="en-US" dirty="0"/>
              <a:t>The discourse made salient that students were thinking about the figure differently and used the variable to represent different things.  Once the different ideas were made public, students had the opportunity to make sense of them. Specifically</a:t>
            </a:r>
            <a:r>
              <a:rPr lang="en-US" dirty="0" smtClean="0"/>
              <a:t>:</a:t>
            </a:r>
          </a:p>
          <a:p>
            <a:pPr marL="171450" indent="-171450">
              <a:buFont typeface="Arial"/>
              <a:buChar char="•"/>
            </a:pPr>
            <a:r>
              <a:rPr lang="en-US" dirty="0" smtClean="0"/>
              <a:t>The first group defined their variable differently than other groups and other students pointed this out to the class (line 57-61; 67-68).</a:t>
            </a:r>
          </a:p>
          <a:p>
            <a:pPr marL="171450" indent="-171450">
              <a:buFont typeface="Arial"/>
              <a:buChar char="•"/>
              <a:defRPr/>
            </a:pPr>
            <a:r>
              <a:rPr lang="en-US" dirty="0" smtClean="0"/>
              <a:t>The teacher asks several times for the differences and similarities between and among the expressions generated by the groups (lines 41-42; 45; 64-66). </a:t>
            </a:r>
          </a:p>
          <a:p>
            <a:pPr marL="171450" indent="-171450">
              <a:buFont typeface="Arial"/>
              <a:buChar char="•"/>
              <a:defRPr/>
            </a:pPr>
            <a:r>
              <a:rPr lang="en-US" dirty="0"/>
              <a:t>The students explained to each other the similarities and differences in thinking and also the equivalence of algebraic expressions (lines 23-24; 57-61; 67-68; 73-78).</a:t>
            </a:r>
          </a:p>
          <a:p>
            <a:pPr marL="171450" indent="-171450">
              <a:buFont typeface="Arial"/>
              <a:buChar char="•"/>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a:cs typeface="Verdana"/>
              </a:rPr>
              <a:t>Solve and Discuss the </a:t>
            </a:r>
            <a:r>
              <a:rPr lang="en-US" sz="1200" b="1" dirty="0" smtClean="0">
                <a:ea typeface="Verdana" pitchFamily="34" charset="0"/>
                <a:cs typeface="Verdana" pitchFamily="34" charset="0"/>
              </a:rPr>
              <a:t>Counting Cubes Task </a:t>
            </a:r>
            <a:r>
              <a:rPr lang="en-US" dirty="0" smtClean="0">
                <a:cs typeface="Verdana"/>
              </a:rPr>
              <a:t>– 45-60 minutes</a:t>
            </a:r>
            <a:endParaRPr lang="en-US" dirty="0">
              <a:cs typeface="Verdana"/>
            </a:endParaRPr>
          </a:p>
          <a:p>
            <a:pPr marL="457200" indent="-457200">
              <a:lnSpc>
                <a:spcPct val="50000"/>
              </a:lnSpc>
              <a:buFont typeface="Arial"/>
              <a:buChar char="•"/>
            </a:pPr>
            <a:endParaRPr lang="en-US" dirty="0">
              <a:cs typeface="Verdana"/>
            </a:endParaRPr>
          </a:p>
          <a:p>
            <a:pPr marL="457200" indent="-457200">
              <a:buFont typeface="Arial"/>
              <a:buChar char="•"/>
            </a:pPr>
            <a:r>
              <a:rPr lang="en-US" dirty="0">
                <a:cs typeface="Verdana"/>
              </a:rPr>
              <a:t>Watch a video clip </a:t>
            </a:r>
            <a:r>
              <a:rPr lang="en-US" dirty="0" smtClean="0">
                <a:cs typeface="Verdana"/>
              </a:rPr>
              <a:t> (twice) and </a:t>
            </a:r>
            <a:r>
              <a:rPr lang="en-US" dirty="0">
                <a:cs typeface="Verdana"/>
              </a:rPr>
              <a:t>discuss </a:t>
            </a:r>
            <a:r>
              <a:rPr lang="en-US" sz="1200" kern="1200" dirty="0" smtClean="0">
                <a:ea typeface="Verdana" pitchFamily="34" charset="0"/>
                <a:cs typeface="Verdana" pitchFamily="34" charset="0"/>
              </a:rPr>
              <a:t>relevant mathematics teaching practices </a:t>
            </a:r>
            <a:r>
              <a:rPr lang="en-US" dirty="0" smtClean="0">
                <a:ea typeface="Verdana" pitchFamily="34" charset="0"/>
                <a:cs typeface="Verdana" pitchFamily="34" charset="0"/>
              </a:rPr>
              <a:t>– </a:t>
            </a:r>
            <a:r>
              <a:rPr lang="en-US" dirty="0" smtClean="0">
                <a:ea typeface="Verdana" pitchFamily="34" charset="0"/>
                <a:cs typeface="Verdana" pitchFamily="34" charset="0"/>
              </a:rPr>
              <a:t>45 minutes</a:t>
            </a:r>
            <a:endParaRPr lang="en-US" dirty="0">
              <a:ea typeface="Verdana" pitchFamily="34" charset="0"/>
              <a:cs typeface="Verdana" pitchFamily="34" charset="0"/>
            </a:endParaRPr>
          </a:p>
          <a:p>
            <a:pPr marL="457200" indent="-457200">
              <a:lnSpc>
                <a:spcPct val="50000"/>
              </a:lnSpc>
              <a:buFont typeface="Arial"/>
              <a:buChar char="•"/>
            </a:pPr>
            <a:endParaRPr lang="en-US" dirty="0">
              <a:cs typeface="Verdana"/>
            </a:endParaRPr>
          </a:p>
          <a:p>
            <a:pPr>
              <a:lnSpc>
                <a:spcPct val="50000"/>
              </a:lnSpc>
            </a:pPr>
            <a:endParaRPr lang="en-US" dirty="0">
              <a:cs typeface="Verdana"/>
            </a:endParaRPr>
          </a:p>
          <a:p>
            <a:pPr marL="457200" indent="-457200">
              <a:buFont typeface="Arial"/>
              <a:buChar char="•"/>
            </a:pPr>
            <a:endParaRPr lang="en-US" dirty="0">
              <a:cs typeface="Verdana"/>
            </a:endParaRPr>
          </a:p>
          <a:p>
            <a:r>
              <a:rPr lang="en-US" dirty="0" smtClean="0">
                <a:cs typeface="Verdana"/>
              </a:rPr>
              <a:t>TOTAL TIME - approximately </a:t>
            </a:r>
            <a:r>
              <a:rPr lang="en-US" dirty="0" smtClean="0">
                <a:cs typeface="Verdana"/>
              </a:rPr>
              <a:t>90 - 105 minutes</a:t>
            </a:r>
            <a:endParaRPr lang="en-US" dirty="0" smtClean="0">
              <a:cs typeface="Verdana"/>
            </a:endParaRPr>
          </a:p>
          <a:p>
            <a:pPr rtl="0" eaLnBrk="1" latinLnBrk="0" hangingPunct="1"/>
            <a:endParaRPr lang="en-US" sz="1200" kern="1200" dirty="0" smtClean="0">
              <a:solidFill>
                <a:schemeClr val="tx1"/>
              </a:solidFill>
              <a:latin typeface="+mn-lt"/>
              <a:ea typeface="+mn-ea"/>
              <a:cs typeface="+mn-cs"/>
            </a:endParaRPr>
          </a:p>
          <a:p>
            <a:pPr rtl="0" eaLnBrk="1" latinLnBrk="0" hangingPunct="1"/>
            <a:endParaRPr lang="en-US" sz="1200" kern="1200" dirty="0" smtClean="0">
              <a:solidFill>
                <a:schemeClr val="tx1"/>
              </a:solidFill>
              <a:latin typeface="+mn-lt"/>
              <a:ea typeface="+mn-ea"/>
              <a:cs typeface="+mn-cs"/>
            </a:endParaRPr>
          </a:p>
          <a:p>
            <a:pPr rtl="0" eaLnBrk="1" latinLnBrk="0" hangingPunct="1"/>
            <a:endParaRPr lang="en-US" sz="1200" kern="1200" dirty="0" smtClean="0">
              <a:solidFill>
                <a:schemeClr val="tx1"/>
              </a:solidFill>
              <a:latin typeface="+mn-lt"/>
              <a:ea typeface="+mn-ea"/>
              <a:cs typeface="+mn-cs"/>
            </a:endParaRPr>
          </a:p>
          <a:p>
            <a:pPr rtl="0" eaLnBrk="1" latinLnBrk="0" hangingPunct="1"/>
            <a:endParaRPr lang="en-US" sz="1200" kern="1200" dirty="0" smtClean="0">
              <a:solidFill>
                <a:schemeClr val="tx1"/>
              </a:solidFill>
              <a:latin typeface="+mn-lt"/>
              <a:ea typeface="+mn-ea"/>
              <a:cs typeface="+mn-cs"/>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889500"/>
          </a:xfrm>
        </p:spPr>
        <p:txBody>
          <a:bodyPr>
            <a:normAutofit fontScale="47500" lnSpcReduction="20000"/>
          </a:bodyPr>
          <a:lstStyle/>
          <a:p>
            <a:r>
              <a:rPr lang="en-US" dirty="0" smtClean="0"/>
              <a:t/>
            </a:r>
            <a:br>
              <a:rPr lang="en-US" dirty="0" smtClean="0"/>
            </a:br>
            <a:r>
              <a:rPr lang="en-US" sz="2300" dirty="0" smtClean="0"/>
              <a:t>HANDOUT </a:t>
            </a:r>
            <a:r>
              <a:rPr lang="en-US" sz="2300" dirty="0" smtClean="0">
                <a:solidFill>
                  <a:srgbClr val="FF6600"/>
                </a:solidFill>
              </a:rPr>
              <a:t>-</a:t>
            </a:r>
            <a:r>
              <a:rPr lang="en-US" sz="2300" dirty="0" err="1" smtClean="0">
                <a:solidFill>
                  <a:srgbClr val="FF0000"/>
                </a:solidFill>
              </a:rPr>
              <a:t>CountingCubesTask</a:t>
            </a:r>
            <a:r>
              <a:rPr lang="en-US" sz="2300" dirty="0" smtClean="0">
                <a:solidFill>
                  <a:srgbClr val="FF0000"/>
                </a:solidFill>
              </a:rPr>
              <a:t>-MS-</a:t>
            </a:r>
            <a:r>
              <a:rPr lang="en-US" sz="2300" dirty="0" err="1" smtClean="0">
                <a:solidFill>
                  <a:srgbClr val="FF0000"/>
                </a:solidFill>
              </a:rPr>
              <a:t>Dubno</a:t>
            </a:r>
            <a:endParaRPr lang="en-US" sz="2300" dirty="0" smtClean="0">
              <a:solidFill>
                <a:srgbClr val="FF0000"/>
              </a:solidFill>
            </a:endParaRPr>
          </a:p>
          <a:p>
            <a:r>
              <a:rPr lang="en-US" sz="2300" dirty="0" smtClean="0"/>
              <a:t/>
            </a:r>
            <a:br>
              <a:rPr lang="en-US" sz="2300" dirty="0" smtClean="0"/>
            </a:br>
            <a:r>
              <a:rPr lang="en-US" sz="2300" dirty="0" smtClean="0"/>
              <a:t>Engaging </a:t>
            </a:r>
            <a:r>
              <a:rPr lang="en-US" sz="2300" dirty="0"/>
              <a:t>teachers in solving the </a:t>
            </a:r>
            <a:r>
              <a:rPr lang="en-US" sz="2300" b="1" dirty="0" smtClean="0">
                <a:ea typeface="Verdana" pitchFamily="34" charset="0"/>
                <a:cs typeface="Verdana" pitchFamily="34" charset="0"/>
              </a:rPr>
              <a:t>Counting Cubes Task </a:t>
            </a:r>
            <a:r>
              <a:rPr lang="en-US" sz="2300" dirty="0" smtClean="0"/>
              <a:t>will </a:t>
            </a:r>
            <a:r>
              <a:rPr lang="en-US" sz="2300" dirty="0"/>
              <a:t>take approximately </a:t>
            </a:r>
            <a:r>
              <a:rPr lang="en-US" sz="2300" dirty="0" smtClean="0"/>
              <a:t>45 minutes</a:t>
            </a:r>
            <a:r>
              <a:rPr lang="en-US" sz="2300" baseline="0" dirty="0" smtClean="0"/>
              <a:t> to </a:t>
            </a:r>
            <a:r>
              <a:rPr lang="en-US" sz="2300" dirty="0" smtClean="0"/>
              <a:t>an </a:t>
            </a:r>
            <a:r>
              <a:rPr lang="en-US" sz="2300" dirty="0"/>
              <a:t>hour. The lesson guide </a:t>
            </a:r>
            <a:r>
              <a:rPr lang="en-US" sz="2300" dirty="0" smtClean="0"/>
              <a:t>(</a:t>
            </a:r>
            <a:r>
              <a:rPr lang="en-US" sz="2300" dirty="0" err="1" smtClean="0"/>
              <a:t>CountingCubes</a:t>
            </a:r>
            <a:r>
              <a:rPr lang="en-US" sz="2300" dirty="0" smtClean="0"/>
              <a:t>-LESSONGUIDE</a:t>
            </a:r>
            <a:r>
              <a:rPr lang="en-US" sz="2300" dirty="0"/>
              <a:t>-MS</a:t>
            </a:r>
            <a:r>
              <a:rPr lang="en-US" sz="2300" dirty="0" smtClean="0"/>
              <a:t>-</a:t>
            </a:r>
            <a:r>
              <a:rPr lang="en-US" sz="2300" dirty="0" err="1" smtClean="0"/>
              <a:t>Dubno</a:t>
            </a:r>
            <a:r>
              <a:rPr lang="en-US" sz="2300" dirty="0" smtClean="0"/>
              <a:t>) </a:t>
            </a:r>
            <a:r>
              <a:rPr lang="en-US" sz="2300" dirty="0"/>
              <a:t>contains suggestions for conducting the lesson and sample solutions that may be helpful to you. In addition, using the learning goals on slide 5 to guide your discussion of the task will help participants understand what the teacher featured in the video was trying to accomplish.</a:t>
            </a:r>
          </a:p>
          <a:p>
            <a:endParaRPr lang="en-US" sz="2300" dirty="0" smtClean="0"/>
          </a:p>
          <a:p>
            <a:r>
              <a:rPr lang="en-US" sz="2300" dirty="0" smtClean="0"/>
              <a:t>If </a:t>
            </a:r>
            <a:r>
              <a:rPr lang="en-US" sz="2300" dirty="0"/>
              <a:t>time is limited you may want to tell teachers that the </a:t>
            </a:r>
            <a:r>
              <a:rPr lang="en-US" sz="2300" dirty="0" smtClean="0"/>
              <a:t>number of cubes in a building can </a:t>
            </a:r>
            <a:r>
              <a:rPr lang="en-US" sz="2300" dirty="0"/>
              <a:t>be </a:t>
            </a:r>
            <a:r>
              <a:rPr lang="en-US" sz="2300" dirty="0" smtClean="0"/>
              <a:t>determined </a:t>
            </a:r>
            <a:r>
              <a:rPr lang="en-US" sz="2300" dirty="0"/>
              <a:t>by </a:t>
            </a:r>
            <a:r>
              <a:rPr lang="en-US" sz="2300" dirty="0" smtClean="0"/>
              <a:t>using one of </a:t>
            </a:r>
            <a:r>
              <a:rPr lang="en-US" sz="2300" dirty="0"/>
              <a:t>the equations </a:t>
            </a:r>
            <a:r>
              <a:rPr lang="en-US" sz="2300" dirty="0" smtClean="0"/>
              <a:t>shown below </a:t>
            </a:r>
            <a:r>
              <a:rPr lang="en-US" sz="2300" dirty="0"/>
              <a:t>and ask teachers to </a:t>
            </a:r>
            <a:r>
              <a:rPr lang="en-US" sz="2300" dirty="0" smtClean="0"/>
              <a:t>define the variable and explain </a:t>
            </a:r>
            <a:r>
              <a:rPr lang="en-US" sz="2300" dirty="0"/>
              <a:t>what each </a:t>
            </a:r>
            <a:r>
              <a:rPr lang="en-US" sz="2300" dirty="0" smtClean="0"/>
              <a:t>equation means </a:t>
            </a:r>
            <a:r>
              <a:rPr lang="en-US" sz="2300" dirty="0"/>
              <a:t>in the context of the problem</a:t>
            </a:r>
            <a:r>
              <a:rPr lang="en-US" sz="2300" dirty="0" smtClean="0"/>
              <a:t>.  [Note that the task asks students to write an expression not an equation.  It is likely that students will do one or the other.  If so it would be important to discuss the difference between an expression and an equation.]  </a:t>
            </a:r>
            <a:endParaRPr lang="en-US" sz="2300" dirty="0"/>
          </a:p>
          <a:p>
            <a:endParaRPr lang="en-US" sz="2300" dirty="0"/>
          </a:p>
          <a:p>
            <a:r>
              <a:rPr lang="en-US" sz="2300" baseline="0" dirty="0" smtClean="0">
                <a:solidFill>
                  <a:srgbClr val="FF0000"/>
                </a:solidFill>
              </a:rPr>
              <a:t>5n – 4 = T </a:t>
            </a:r>
            <a:r>
              <a:rPr lang="en-US" sz="2300" baseline="0" dirty="0" smtClean="0"/>
              <a:t>where n is the building number (5 legs x the building number but subtract 4 cubes that overlap in the middle); and T is the total</a:t>
            </a:r>
            <a:r>
              <a:rPr lang="en-US" sz="2300" dirty="0" smtClean="0"/>
              <a:t> number of cubes</a:t>
            </a:r>
            <a:endParaRPr lang="en-US" sz="2300" baseline="0" dirty="0" smtClean="0"/>
          </a:p>
          <a:p>
            <a:endParaRPr lang="en-US" sz="2300" baseline="0" dirty="0" smtClean="0"/>
          </a:p>
          <a:p>
            <a:r>
              <a:rPr lang="en-US" sz="2300" baseline="0" dirty="0" smtClean="0">
                <a:solidFill>
                  <a:srgbClr val="FF0000"/>
                </a:solidFill>
              </a:rPr>
              <a:t>1 + 5 x (n-1) = T </a:t>
            </a:r>
            <a:r>
              <a:rPr lang="en-US" sz="2300" baseline="0" dirty="0" smtClean="0"/>
              <a:t>where n is the building number (the building number – 1 gives the number of cubes in each arm then multiply by 5 and add the 1 in the center</a:t>
            </a:r>
            <a:r>
              <a:rPr lang="en-US" sz="2300" dirty="0"/>
              <a:t>); and T is the total number of cubes</a:t>
            </a:r>
          </a:p>
          <a:p>
            <a:endParaRPr lang="en-US" sz="2300" baseline="0" dirty="0" smtClean="0"/>
          </a:p>
          <a:p>
            <a:r>
              <a:rPr lang="en-US" sz="2300" baseline="0" dirty="0" smtClean="0">
                <a:solidFill>
                  <a:srgbClr val="FF0000"/>
                </a:solidFill>
              </a:rPr>
              <a:t>4(n – 1) + n = T </a:t>
            </a:r>
            <a:r>
              <a:rPr lang="en-US" sz="2300" baseline="0" dirty="0" smtClean="0"/>
              <a:t>where n is the building number ( building number -1 gives the number of cubes in the 4 arms of the bottom layer + the building number which is the number of cubes in the center tower</a:t>
            </a:r>
            <a:r>
              <a:rPr lang="en-US" sz="2300" dirty="0" smtClean="0"/>
              <a:t>); and </a:t>
            </a:r>
            <a:r>
              <a:rPr lang="en-US" sz="2300" dirty="0"/>
              <a:t>T is the total number of cubes</a:t>
            </a:r>
          </a:p>
          <a:p>
            <a:endParaRPr lang="en-US" sz="2300" dirty="0" smtClean="0"/>
          </a:p>
          <a:p>
            <a:r>
              <a:rPr lang="en-US" sz="2300" dirty="0" smtClean="0">
                <a:solidFill>
                  <a:srgbClr val="FF0000"/>
                </a:solidFill>
              </a:rPr>
              <a:t>5n + 1 = T </a:t>
            </a:r>
            <a:r>
              <a:rPr lang="en-US" sz="2300" dirty="0" smtClean="0"/>
              <a:t>where n is the number</a:t>
            </a:r>
            <a:r>
              <a:rPr lang="en-US" sz="2300" baseline="0" dirty="0" smtClean="0"/>
              <a:t> of cubes in each of the 5 legs (5 legs x number of cubes in a leg + the 1 cube in the center</a:t>
            </a:r>
            <a:r>
              <a:rPr lang="en-US" sz="2300" dirty="0"/>
              <a:t>); and </a:t>
            </a:r>
            <a:r>
              <a:rPr lang="en-US" sz="2300" dirty="0" smtClean="0"/>
              <a:t>T </a:t>
            </a:r>
            <a:r>
              <a:rPr lang="en-US" sz="2300" dirty="0"/>
              <a:t>is the total number of </a:t>
            </a:r>
            <a:r>
              <a:rPr lang="en-US" sz="2300" dirty="0" smtClean="0"/>
              <a:t>cubes.</a:t>
            </a:r>
            <a:r>
              <a:rPr lang="en-US" sz="2300" baseline="0" dirty="0" smtClean="0"/>
              <a:t> This equation is uncommon and should be a point of discussion for the group. Defining the variable in a unique way is a good discussion for the group and for use in classrooms.</a:t>
            </a:r>
            <a:endParaRPr lang="en-US" sz="2300" dirty="0"/>
          </a:p>
          <a:p>
            <a:pPr rtl="0" eaLnBrk="1" latinLnBrk="0" hangingPunct="1"/>
            <a:endParaRPr lang="en-US" sz="2300" kern="1200" dirty="0" smtClean="0">
              <a:solidFill>
                <a:schemeClr val="tx1"/>
              </a:solidFill>
            </a:endParaRPr>
          </a:p>
          <a:p>
            <a:pPr rtl="0" eaLnBrk="1" latinLnBrk="0" hangingPunct="1"/>
            <a:r>
              <a:rPr lang="en-US" sz="2300" kern="1200" dirty="0" smtClean="0">
                <a:solidFill>
                  <a:schemeClr val="tx1"/>
                </a:solidFill>
              </a:rPr>
              <a:t>It</a:t>
            </a:r>
            <a:r>
              <a:rPr lang="en-US" sz="2300" kern="1200" baseline="0" dirty="0" smtClean="0">
                <a:solidFill>
                  <a:schemeClr val="tx1"/>
                </a:solidFill>
              </a:rPr>
              <a:t> is recommended that you share the 4 different equations (or additional equations</a:t>
            </a:r>
            <a:r>
              <a:rPr lang="en-US" sz="2300" kern="1200" dirty="0" smtClean="0">
                <a:solidFill>
                  <a:schemeClr val="tx1"/>
                </a:solidFill>
              </a:rPr>
              <a:t> </a:t>
            </a:r>
            <a:r>
              <a:rPr lang="en-US" sz="2300" kern="1200" baseline="0" dirty="0" smtClean="0">
                <a:solidFill>
                  <a:schemeClr val="tx1"/>
                </a:solidFill>
              </a:rPr>
              <a:t>if they arise) that represent different visualizations</a:t>
            </a:r>
            <a:r>
              <a:rPr lang="en-US" sz="2300" kern="1200" dirty="0" smtClean="0">
                <a:solidFill>
                  <a:schemeClr val="tx1"/>
                </a:solidFill>
              </a:rPr>
              <a:t> </a:t>
            </a:r>
            <a:r>
              <a:rPr lang="en-US" sz="2300" kern="1200" baseline="0" dirty="0" smtClean="0">
                <a:solidFill>
                  <a:schemeClr val="tx1"/>
                </a:solidFill>
              </a:rPr>
              <a:t>and/or representations, in an order from lower to higher complexity</a:t>
            </a:r>
            <a:r>
              <a:rPr lang="en-US" sz="2000" kern="1200" baseline="0" dirty="0" smtClean="0">
                <a:solidFill>
                  <a:schemeClr val="tx1"/>
                </a:solidFill>
              </a:rPr>
              <a:t>. </a:t>
            </a:r>
            <a:endParaRPr lang="en-US" sz="2000" dirty="0"/>
          </a:p>
          <a:p>
            <a:endParaRPr lang="en-US" sz="2000" dirty="0"/>
          </a:p>
          <a:p>
            <a:endParaRPr lang="en-US" sz="20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5700" y="685800"/>
            <a:ext cx="4572000" cy="3429000"/>
          </a:xfrm>
        </p:spPr>
      </p:sp>
      <p:sp>
        <p:nvSpPr>
          <p:cNvPr id="3" name="Notes Placeholder 2"/>
          <p:cNvSpPr>
            <a:spLocks noGrp="1"/>
          </p:cNvSpPr>
          <p:nvPr>
            <p:ph type="body" idx="1"/>
          </p:nvPr>
        </p:nvSpPr>
        <p:spPr/>
        <p:txBody>
          <a:bodyPr>
            <a:normAutofit/>
          </a:bodyPr>
          <a:lstStyle/>
          <a:p>
            <a:r>
              <a:rPr lang="en-US" dirty="0" smtClean="0">
                <a:solidFill>
                  <a:srgbClr val="FF0000"/>
                </a:solidFill>
              </a:rPr>
              <a:t/>
            </a:r>
            <a:br>
              <a:rPr lang="en-US" dirty="0" smtClean="0">
                <a:solidFill>
                  <a:srgbClr val="FF0000"/>
                </a:solidFill>
              </a:rPr>
            </a:br>
            <a:endParaRPr lang="en-US" dirty="0" smtClean="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teacher has students writing equations, the task actually asks for expressions.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teacher is working on this standard within the larger unit. This lesson is more narrowly focused on creating a symbolic representation from the picture and situation and reconciling the differences in equations and definitions of the variables.</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dirty="0" smtClean="0"/>
              <a:t>In</a:t>
            </a:r>
            <a:r>
              <a:rPr lang="en-US" baseline="0" dirty="0" smtClean="0"/>
              <a:t> this lesson, The teacher is working on many/all of the standards for mathematical practice in varying degrees.  His explicit targets in this lesson were practices  2, 3, and 6.  </a:t>
            </a:r>
            <a:br>
              <a:rPr lang="en-US" baseline="0" dirty="0" smtClean="0"/>
            </a:br>
            <a:endParaRPr lang="en-US" baseline="0" dirty="0" smtClean="0"/>
          </a:p>
          <a:p>
            <a:r>
              <a:rPr lang="en-US" baseline="0" dirty="0" smtClean="0"/>
              <a:t>He also involves practices  4 and 8.</a:t>
            </a:r>
            <a:br>
              <a:rPr lang="en-US" baseline="0" dirty="0" smtClean="0"/>
            </a:br>
            <a:endParaRPr lang="en-US" baseline="0" dirty="0" smtClean="0"/>
          </a:p>
          <a:p>
            <a:r>
              <a:rPr lang="en-US" baseline="0" dirty="0" smtClean="0"/>
              <a:t>This may be a point that you return to after watching the video to see if in fact you can find evidence in the short clip that students are engaged in these practices.</a:t>
            </a:r>
            <a:br>
              <a:rPr lang="en-US" baseline="0" dirty="0" smtClean="0"/>
            </a:br>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a:t>
            </a:r>
            <a:r>
              <a:rPr lang="en-US" dirty="0" smtClean="0">
                <a:solidFill>
                  <a:srgbClr val="FF0000"/>
                </a:solidFill>
              </a:rPr>
              <a:t>-Transcript--MS-</a:t>
            </a:r>
            <a:r>
              <a:rPr lang="en-US" dirty="0" err="1" smtClean="0">
                <a:solidFill>
                  <a:srgbClr val="FF0000"/>
                </a:solidFill>
              </a:rPr>
              <a:t>Dubno</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want to give teachers a copy of the Effective Teaching Practices to guide their discussion.  (HANDOUT </a:t>
            </a:r>
            <a:r>
              <a:rPr lang="en-US" dirty="0" smtClean="0">
                <a:solidFill>
                  <a:srgbClr val="FF0000"/>
                </a:solidFill>
              </a:rPr>
              <a:t>-Effective Mathematics Teaching Practices-MS-</a:t>
            </a:r>
            <a:r>
              <a:rPr lang="en-US" dirty="0" err="1" smtClean="0">
                <a:solidFill>
                  <a:srgbClr val="FF0000"/>
                </a:solidFill>
              </a:rPr>
              <a:t>Dubno</a:t>
            </a:r>
            <a:r>
              <a:rPr lang="en-US" dirty="0" smtClean="0"/>
              <a:t>.)</a:t>
            </a:r>
          </a:p>
          <a:p>
            <a:r>
              <a:rPr lang="en-US" b="1" dirty="0" smtClean="0"/>
              <a:t/>
            </a:r>
            <a:br>
              <a:rPr lang="en-US" b="1" dirty="0" smtClean="0"/>
            </a:br>
            <a:r>
              <a:rPr lang="en-US" b="1" dirty="0" smtClean="0"/>
              <a:t>Here are some of the things that teachers</a:t>
            </a:r>
            <a:r>
              <a:rPr lang="en-US" b="1" baseline="0" dirty="0" smtClean="0"/>
              <a:t> might notice:</a:t>
            </a:r>
          </a:p>
          <a:p>
            <a:endParaRPr lang="en-US" b="1" baseline="0" dirty="0" smtClean="0"/>
          </a:p>
          <a:p>
            <a:pPr marL="171450" indent="-171450">
              <a:buFont typeface="Arial"/>
              <a:buChar char="•"/>
            </a:pPr>
            <a:r>
              <a:rPr lang="en-US" baseline="0" dirty="0" smtClean="0"/>
              <a:t>T used a </a:t>
            </a:r>
            <a:r>
              <a:rPr lang="en-US" b="1" baseline="0" dirty="0" smtClean="0">
                <a:solidFill>
                  <a:srgbClr val="FF0000"/>
                </a:solidFill>
              </a:rPr>
              <a:t>good task</a:t>
            </a:r>
            <a:endParaRPr lang="en-US" baseline="0" dirty="0" smtClean="0"/>
          </a:p>
          <a:p>
            <a:pPr marL="171450" indent="-171450">
              <a:buFont typeface="Arial"/>
              <a:buChar char="•"/>
            </a:pPr>
            <a:r>
              <a:rPr lang="en-US" dirty="0" smtClean="0"/>
              <a:t>T asked</a:t>
            </a:r>
            <a:r>
              <a:rPr lang="en-US" baseline="0" dirty="0" smtClean="0"/>
              <a:t> purposeful </a:t>
            </a:r>
            <a:r>
              <a:rPr lang="en-US" b="1" baseline="0" dirty="0" smtClean="0">
                <a:solidFill>
                  <a:srgbClr val="FF0000"/>
                </a:solidFill>
              </a:rPr>
              <a:t>questions</a:t>
            </a:r>
            <a:r>
              <a:rPr lang="en-US" b="1" baseline="0" dirty="0" smtClean="0"/>
              <a:t> </a:t>
            </a:r>
            <a:r>
              <a:rPr lang="en-US" b="0" baseline="0" dirty="0" smtClean="0"/>
              <a:t>involving defining the variables and equivalent expressions and looking for similarities and differences in expressions</a:t>
            </a:r>
            <a:endParaRPr lang="en-US" b="0" baseline="0" dirty="0" smtClean="0">
              <a:solidFill>
                <a:srgbClr val="FF0000"/>
              </a:solidFill>
            </a:endParaRPr>
          </a:p>
          <a:p>
            <a:pPr marL="171450" indent="-171450">
              <a:buFont typeface="Arial"/>
              <a:buChar char="•"/>
            </a:pPr>
            <a:r>
              <a:rPr lang="en-US" baseline="0" dirty="0" smtClean="0"/>
              <a:t>T asked students to make </a:t>
            </a:r>
            <a:r>
              <a:rPr lang="en-US" b="1" baseline="0" dirty="0" smtClean="0">
                <a:solidFill>
                  <a:srgbClr val="FF0000"/>
                </a:solidFill>
              </a:rPr>
              <a:t>connections</a:t>
            </a:r>
            <a:r>
              <a:rPr lang="en-US" baseline="0" dirty="0" smtClean="0"/>
              <a:t> between the pictorial representation and their expression</a:t>
            </a:r>
          </a:p>
          <a:p>
            <a:pPr marL="171450" indent="-171450">
              <a:buFont typeface="Arial"/>
              <a:buChar char="•"/>
            </a:pPr>
            <a:r>
              <a:rPr lang="en-US" baseline="0" dirty="0" smtClean="0"/>
              <a:t>T promoted </a:t>
            </a:r>
            <a:r>
              <a:rPr lang="en-US" b="1" baseline="0" dirty="0" smtClean="0">
                <a:solidFill>
                  <a:srgbClr val="FF0000"/>
                </a:solidFill>
              </a:rPr>
              <a:t>discourse</a:t>
            </a:r>
            <a:r>
              <a:rPr lang="en-US" baseline="0" dirty="0" smtClean="0"/>
              <a:t> between/among the students in the class as they explained their solution and the solution of other groups that were similar or different than theirs</a:t>
            </a:r>
          </a:p>
          <a:p>
            <a:pPr marL="171450" indent="-171450">
              <a:buFont typeface="Arial"/>
              <a:buChar char="•"/>
            </a:pPr>
            <a:r>
              <a:rPr lang="en-US" sz="1200" kern="1200" dirty="0" smtClean="0">
                <a:solidFill>
                  <a:schemeClr val="tx1"/>
                </a:solidFill>
                <a:latin typeface="+mn-lt"/>
                <a:ea typeface="+mn-ea"/>
                <a:cs typeface="+mn-cs"/>
              </a:rPr>
              <a:t>T</a:t>
            </a:r>
            <a:r>
              <a:rPr lang="en-US" sz="1200" kern="1200" baseline="0" dirty="0" smtClean="0">
                <a:solidFill>
                  <a:schemeClr val="tx1"/>
                </a:solidFill>
                <a:latin typeface="+mn-lt"/>
                <a:ea typeface="+mn-ea"/>
                <a:cs typeface="+mn-cs"/>
              </a:rPr>
              <a:t> </a:t>
            </a:r>
            <a:r>
              <a:rPr lang="en-US" sz="1200" b="1" kern="1200" baseline="0" dirty="0" smtClean="0">
                <a:solidFill>
                  <a:srgbClr val="FF0000"/>
                </a:solidFill>
              </a:rPr>
              <a:t>elicited student thinking</a:t>
            </a:r>
            <a:r>
              <a:rPr lang="en-US" sz="1200" b="1" kern="1200" baseline="0" dirty="0" smtClean="0">
                <a:solidFill>
                  <a:schemeClr val="tx1"/>
                </a:solidFill>
              </a:rPr>
              <a:t/>
            </a:r>
            <a:br>
              <a:rPr lang="en-US" sz="1200" b="1" kern="1200" baseline="0" dirty="0" smtClean="0">
                <a:solidFill>
                  <a:schemeClr val="tx1"/>
                </a:solidFill>
              </a:rPr>
            </a:br>
            <a:endParaRPr lang="en-US" b="1" dirty="0" smtClean="0"/>
          </a:p>
          <a:p>
            <a:pPr lvl="0">
              <a:spcAft>
                <a:spcPts val="600"/>
              </a:spcAft>
            </a:pPr>
            <a:r>
              <a:rPr lang="en-US" dirty="0" smtClean="0"/>
              <a:t>You may</a:t>
            </a:r>
            <a:r>
              <a:rPr lang="en-US" baseline="0" dirty="0" smtClean="0"/>
              <a:t> want to chart these ideas so you can keep track of what has been said.  If </a:t>
            </a:r>
            <a:r>
              <a:rPr lang="en-US" b="1" dirty="0">
                <a:cs typeface="Verdana"/>
              </a:rPr>
              <a:t>Using and Connecting Mathematical </a:t>
            </a:r>
            <a:r>
              <a:rPr lang="en-US" b="1" dirty="0" smtClean="0">
                <a:cs typeface="Verdana"/>
              </a:rPr>
              <a:t>Representations </a:t>
            </a:r>
            <a:r>
              <a:rPr lang="en-US" dirty="0" smtClean="0">
                <a:cs typeface="Verdana"/>
              </a:rPr>
              <a:t>and </a:t>
            </a:r>
            <a:r>
              <a:rPr lang="en-US" b="1" dirty="0">
                <a:cs typeface="Verdana"/>
              </a:rPr>
              <a:t>Facilitating Meaningful Mathematical </a:t>
            </a:r>
            <a:r>
              <a:rPr lang="en-US" b="1" dirty="0" smtClean="0">
                <a:cs typeface="Verdana"/>
              </a:rPr>
              <a:t>Discourse</a:t>
            </a:r>
            <a:r>
              <a:rPr lang="en-US" i="1" dirty="0" smtClean="0">
                <a:cs typeface="Verdana"/>
              </a:rPr>
              <a:t> (the primary focus of this module) are </a:t>
            </a:r>
            <a:r>
              <a:rPr lang="en-US" baseline="0" dirty="0" smtClean="0"/>
              <a:t>NOT mentioned, you might want to ask teachers if they noticed</a:t>
            </a:r>
            <a:r>
              <a:rPr lang="en-US" dirty="0" smtClean="0"/>
              <a:t> the way in which the picture was used (connections) or the nature of the talk in the classroom (discourse)</a:t>
            </a:r>
            <a:r>
              <a:rPr lang="en-US" baseline="0" dirty="0" smtClean="0"/>
              <a:t>.  </a:t>
            </a:r>
            <a:endParaRPr lang="en-US" dirty="0" smtClean="0"/>
          </a:p>
          <a:p>
            <a:pPr rtl="0" eaLnBrk="1" latinLnBrk="0" hangingPunct="1"/>
            <a:endParaRPr lang="en-US" sz="1200" b="1" kern="1200" dirty="0" smtClean="0">
              <a:solidFill>
                <a:schemeClr val="tx1"/>
              </a:solidFill>
              <a:latin typeface="+mn-lt"/>
              <a:ea typeface="+mn-ea"/>
              <a:cs typeface="+mn-cs"/>
            </a:endParaRPr>
          </a:p>
          <a:p>
            <a:pPr rtl="0" eaLnBrk="1" latinLnBrk="0" hangingPunct="1"/>
            <a:endParaRPr lang="en-US" sz="1200" b="1" kern="1200" dirty="0" smtClean="0">
              <a:solidFill>
                <a:schemeClr val="tx1"/>
              </a:solidFill>
              <a:latin typeface="+mn-lt"/>
              <a:ea typeface="+mn-ea"/>
              <a:cs typeface="+mn-cs"/>
            </a:endParaRPr>
          </a:p>
          <a:p>
            <a:pPr rtl="0" eaLnBrk="1" latinLnBrk="0" hangingPunct="1"/>
            <a:endParaRPr lang="en-US" sz="1200" b="1" kern="1200" dirty="0" smtClean="0">
              <a:solidFill>
                <a:schemeClr val="tx1"/>
              </a:solidFill>
              <a:latin typeface="+mn-lt"/>
              <a:ea typeface="+mn-ea"/>
              <a:cs typeface="+mn-cs"/>
            </a:endParaRPr>
          </a:p>
          <a:p>
            <a:pPr rtl="0" eaLnBrk="1" latinLnBrk="0" hangingPunct="1"/>
            <a:endParaRPr lang="en-US" sz="1200" kern="1200" dirty="0" smtClean="0">
              <a:solidFill>
                <a:schemeClr val="tx1"/>
              </a:solidFill>
              <a:latin typeface="+mn-lt"/>
              <a:ea typeface="+mn-ea"/>
              <a:cs typeface="+mn-cs"/>
            </a:endParaRPr>
          </a:p>
          <a:p>
            <a:pPr rtl="0" eaLnBrk="1" latinLnBrk="0" hangingPunct="1"/>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6494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6/17/15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6/17/15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6/17/15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comments" Target="../comments/comment2.xm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9" name="TextBox 8"/>
          <p:cNvSpPr txBox="1"/>
          <p:nvPr/>
        </p:nvSpPr>
        <p:spPr>
          <a:xfrm>
            <a:off x="1076050" y="4690243"/>
            <a:ext cx="7910419" cy="1154162"/>
          </a:xfrm>
          <a:prstGeom prst="rect">
            <a:avLst/>
          </a:prstGeom>
          <a:solidFill>
            <a:schemeClr val="bg1">
              <a:lumMod val="85000"/>
            </a:schemeClr>
          </a:solidFill>
        </p:spPr>
        <p:txBody>
          <a:bodyPr wrap="square" rtlCol="0">
            <a:spAutoFit/>
          </a:bodyPr>
          <a:lstStyle/>
          <a:p>
            <a:r>
              <a:rPr lang="en-US" sz="1200" dirty="0" smtClean="0"/>
              <a:t>This module was developed by Lynn </a:t>
            </a:r>
            <a:r>
              <a:rPr lang="en-US" sz="1200" dirty="0" err="1" smtClean="0"/>
              <a:t>Raith</a:t>
            </a:r>
            <a:r>
              <a:rPr lang="en-US" sz="1200" dirty="0" smtClean="0"/>
              <a:t>,</a:t>
            </a:r>
            <a:r>
              <a:rPr lang="en-US" sz="1200" dirty="0">
                <a:solidFill>
                  <a:srgbClr val="003366"/>
                </a:solidFill>
                <a:latin typeface="Verdana"/>
                <a:cs typeface="Verdana"/>
              </a:rPr>
              <a:t> </a:t>
            </a:r>
            <a:r>
              <a:rPr lang="en-US" sz="1200" dirty="0">
                <a:cs typeface="Verdana"/>
              </a:rPr>
              <a:t>Mathematics Curriculum Specialist K-</a:t>
            </a:r>
            <a:r>
              <a:rPr lang="en-US" sz="1200" dirty="0" smtClean="0">
                <a:cs typeface="Verdana"/>
              </a:rPr>
              <a:t>12. </a:t>
            </a:r>
            <a:r>
              <a:rPr lang="en-US" sz="1200" dirty="0"/>
              <a:t>Video courtesy of NYC District 2 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0" name="Text Placeholder 4"/>
          <p:cNvSpPr txBox="1">
            <a:spLocks/>
          </p:cNvSpPr>
          <p:nvPr/>
        </p:nvSpPr>
        <p:spPr>
          <a:xfrm>
            <a:off x="1076050" y="244952"/>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of </a:t>
            </a:r>
            <a:r>
              <a:rPr lang="en-US" sz="3200" b="1" dirty="0" smtClean="0">
                <a:solidFill>
                  <a:srgbClr val="FFFFFF"/>
                </a:solidFill>
                <a:ea typeface="Verdana" pitchFamily="34" charset="0"/>
                <a:cs typeface="Verdana" pitchFamily="34" charset="0"/>
              </a:rPr>
              <a:t>Peter </a:t>
            </a:r>
            <a:r>
              <a:rPr lang="en-US" sz="3200" b="1" dirty="0" err="1" smtClean="0">
                <a:solidFill>
                  <a:srgbClr val="FFFFFF"/>
                </a:solidFill>
                <a:ea typeface="Verdana" pitchFamily="34" charset="0"/>
                <a:cs typeface="Verdana" pitchFamily="34" charset="0"/>
              </a:rPr>
              <a:t>Dubno</a:t>
            </a:r>
            <a:endParaRPr lang="en-US" sz="3200" b="1" dirty="0" smtClean="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Counting Cubes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Eighth Grade</a:t>
            </a:r>
            <a:endParaRPr lang="en-US" sz="3200" b="1" dirty="0">
              <a:solidFill>
                <a:srgbClr val="FFFFFF"/>
              </a:solidFill>
              <a:ea typeface="Verdana" pitchFamily="34" charset="0"/>
              <a:cs typeface="Verdana" pitchFamily="34" charset="0"/>
            </a:endParaRPr>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162642"/>
            <a:ext cx="2724409" cy="382090"/>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2800" b="1" i="1" dirty="0" smtClean="0">
                <a:solidFill>
                  <a:srgbClr val="003366"/>
                </a:solidFill>
                <a:latin typeface="Verdana"/>
                <a:cs typeface="Verdana"/>
              </a:rPr>
              <a:t>Effective</a:t>
            </a:r>
            <a:r>
              <a:rPr lang="en-US" sz="2800" b="1" dirty="0" smtClean="0">
                <a:solidFill>
                  <a:srgbClr val="003366"/>
                </a:solidFill>
                <a:latin typeface="Verdana"/>
                <a:cs typeface="Verdana"/>
              </a:rPr>
              <a:t> </a:t>
            </a:r>
          </a:p>
          <a:p>
            <a:pPr lvl="0" algn="ctr">
              <a:spcBef>
                <a:spcPct val="0"/>
              </a:spcBef>
              <a:defRPr/>
            </a:pPr>
            <a:r>
              <a:rPr lang="en-US" sz="2800" b="1" dirty="0" smtClean="0">
                <a:solidFill>
                  <a:srgbClr val="003366"/>
                </a:solidFill>
                <a:latin typeface="Verdana"/>
                <a:cs typeface="Verdana"/>
              </a:rPr>
              <a:t>Mathematics Teaching Practices</a:t>
            </a:r>
            <a:endParaRPr lang="en-US" sz="28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659333" cy="4330578"/>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003366"/>
                </a:solidFill>
                <a:latin typeface="Verdana"/>
                <a:cs typeface="Verdana"/>
              </a:rPr>
              <a:t>Establish mathematics </a:t>
            </a:r>
            <a:r>
              <a:rPr lang="en-US" sz="2000" b="1" dirty="0" smtClean="0">
                <a:solidFill>
                  <a:srgbClr val="003366"/>
                </a:solidFill>
                <a:latin typeface="Verdana"/>
                <a:cs typeface="Verdana"/>
              </a:rPr>
              <a:t>goals</a:t>
            </a:r>
            <a:r>
              <a:rPr lang="en-US" sz="2000" dirty="0" smtClean="0">
                <a:solidFill>
                  <a:srgbClr val="003366"/>
                </a:solidFill>
                <a:latin typeface="Verdana"/>
                <a:cs typeface="Verdana"/>
              </a:rPr>
              <a:t> to focus learning.</a:t>
            </a:r>
          </a:p>
          <a:p>
            <a:pPr marL="693738" lvl="0" indent="-579438">
              <a:spcAft>
                <a:spcPts val="600"/>
              </a:spcAft>
              <a:buFont typeface="+mj-lt"/>
              <a:buAutoNum type="arabicPeriod"/>
            </a:pPr>
            <a:r>
              <a:rPr lang="en-US" sz="2000" dirty="0" smtClean="0">
                <a:solidFill>
                  <a:srgbClr val="003366"/>
                </a:solidFill>
                <a:latin typeface="Verdana"/>
                <a:cs typeface="Verdana"/>
              </a:rPr>
              <a:t>Implement </a:t>
            </a:r>
            <a:r>
              <a:rPr lang="en-US" sz="2000" b="1" dirty="0" smtClean="0">
                <a:solidFill>
                  <a:srgbClr val="003366"/>
                </a:solidFill>
                <a:latin typeface="Verdana"/>
                <a:cs typeface="Verdana"/>
              </a:rPr>
              <a:t>tasks</a:t>
            </a:r>
            <a:r>
              <a:rPr lang="en-US" sz="2000" dirty="0" smtClean="0">
                <a:solidFill>
                  <a:srgbClr val="003366"/>
                </a:solidFill>
                <a:latin typeface="Verdana"/>
                <a:cs typeface="Verdana"/>
              </a:rPr>
              <a:t> that promote reasoning and problem solving. </a:t>
            </a:r>
          </a:p>
          <a:p>
            <a:pPr marL="693738" lvl="0" indent="-579438">
              <a:spcAft>
                <a:spcPts val="600"/>
              </a:spcAft>
              <a:buFont typeface="+mj-lt"/>
              <a:buAutoNum type="arabicPeriod"/>
            </a:pPr>
            <a:r>
              <a:rPr lang="en-US" sz="2000" b="1" dirty="0" smtClean="0">
                <a:solidFill>
                  <a:schemeClr val="accent4">
                    <a:lumMod val="75000"/>
                  </a:schemeClr>
                </a:solidFill>
                <a:latin typeface="Verdana"/>
                <a:cs typeface="Verdana"/>
              </a:rPr>
              <a:t>Use and connect mathematical representations.</a:t>
            </a:r>
          </a:p>
          <a:p>
            <a:pPr marL="693738" lvl="0" indent="-579438">
              <a:spcAft>
                <a:spcPts val="600"/>
              </a:spcAft>
              <a:buFont typeface="+mj-lt"/>
              <a:buAutoNum type="arabicPeriod"/>
            </a:pPr>
            <a:r>
              <a:rPr lang="en-US" sz="2000" b="1" dirty="0" smtClean="0">
                <a:solidFill>
                  <a:schemeClr val="accent4">
                    <a:lumMod val="75000"/>
                  </a:schemeClr>
                </a:solidFill>
                <a:latin typeface="Verdana"/>
                <a:cs typeface="Verdana"/>
              </a:rPr>
              <a:t>Facilitate meaningful mathematical discourse</a:t>
            </a:r>
            <a:r>
              <a:rPr lang="en-US" sz="2000" b="1" i="1" dirty="0" smtClean="0">
                <a:solidFill>
                  <a:schemeClr val="accent4">
                    <a:lumMod val="75000"/>
                  </a:schemeClr>
                </a:solidFill>
                <a:latin typeface="Verdana"/>
                <a:cs typeface="Verdana"/>
              </a:rPr>
              <a:t>. </a:t>
            </a:r>
          </a:p>
          <a:p>
            <a:pPr marL="693738" lvl="0" indent="-579438">
              <a:spcAft>
                <a:spcPts val="600"/>
              </a:spcAft>
              <a:buFont typeface="+mj-lt"/>
              <a:buAutoNum type="arabicPeriod"/>
            </a:pPr>
            <a:r>
              <a:rPr lang="en-US" sz="2000" dirty="0" smtClean="0">
                <a:solidFill>
                  <a:srgbClr val="003366"/>
                </a:solidFill>
                <a:latin typeface="Verdana"/>
                <a:cs typeface="Verdana"/>
              </a:rPr>
              <a:t>Pose purposeful </a:t>
            </a:r>
            <a:r>
              <a:rPr lang="en-US" sz="2000" b="1" dirty="0" smtClean="0">
                <a:solidFill>
                  <a:srgbClr val="003366"/>
                </a:solidFill>
                <a:latin typeface="Verdana"/>
                <a:cs typeface="Verdana"/>
              </a:rPr>
              <a:t>questions</a:t>
            </a:r>
            <a:r>
              <a:rPr lang="en-US" sz="2000" dirty="0" smtClean="0">
                <a:solidFill>
                  <a:srgbClr val="003366"/>
                </a:solidFill>
                <a:latin typeface="Verdana"/>
                <a:cs typeface="Verdana"/>
              </a:rPr>
              <a:t>.</a:t>
            </a:r>
          </a:p>
          <a:p>
            <a:pPr marL="693738" lvl="0" indent="-579438">
              <a:spcAft>
                <a:spcPts val="600"/>
              </a:spcAft>
              <a:buFont typeface="+mj-lt"/>
              <a:buAutoNum type="arabicPeriod"/>
            </a:pPr>
            <a:r>
              <a:rPr lang="en-US" sz="2000" dirty="0" smtClean="0">
                <a:solidFill>
                  <a:srgbClr val="003366"/>
                </a:solidFill>
                <a:latin typeface="Verdana"/>
                <a:cs typeface="Verdana"/>
              </a:rPr>
              <a:t>Build </a:t>
            </a:r>
            <a:r>
              <a:rPr lang="en-US" sz="2000" b="1" dirty="0" smtClean="0">
                <a:solidFill>
                  <a:srgbClr val="003366"/>
                </a:solidFill>
                <a:latin typeface="Verdana"/>
                <a:cs typeface="Verdana"/>
              </a:rPr>
              <a:t>procedural fluency </a:t>
            </a:r>
            <a:r>
              <a:rPr lang="en-US" sz="2000" dirty="0" smtClean="0">
                <a:solidFill>
                  <a:srgbClr val="003366"/>
                </a:solidFill>
                <a:latin typeface="Verdana"/>
                <a:cs typeface="Verdana"/>
              </a:rPr>
              <a:t>from conceptual understanding.</a:t>
            </a:r>
          </a:p>
          <a:p>
            <a:pPr marL="693738" lvl="0" indent="-579438">
              <a:spcAft>
                <a:spcPts val="600"/>
              </a:spcAft>
              <a:buFont typeface="+mj-lt"/>
              <a:buAutoNum type="arabicPeriod"/>
            </a:pPr>
            <a:r>
              <a:rPr lang="en-US" sz="2000" dirty="0" smtClean="0">
                <a:solidFill>
                  <a:srgbClr val="003366"/>
                </a:solidFill>
                <a:latin typeface="Verdana"/>
                <a:cs typeface="Verdana"/>
              </a:rPr>
              <a:t>Support </a:t>
            </a:r>
            <a:r>
              <a:rPr lang="en-US" sz="2000" b="1" dirty="0" smtClean="0">
                <a:solidFill>
                  <a:srgbClr val="003366"/>
                </a:solidFill>
                <a:latin typeface="Verdana"/>
                <a:cs typeface="Verdana"/>
              </a:rPr>
              <a:t>productive struggle</a:t>
            </a:r>
            <a:r>
              <a:rPr lang="en-US" sz="2000" dirty="0" smtClean="0">
                <a:solidFill>
                  <a:srgbClr val="003366"/>
                </a:solidFill>
                <a:latin typeface="Verdana"/>
                <a:cs typeface="Verdana"/>
              </a:rPr>
              <a:t> in learning mathematics. </a:t>
            </a:r>
          </a:p>
          <a:p>
            <a:pPr marL="693738" lvl="0" indent="-579438">
              <a:spcAft>
                <a:spcPts val="600"/>
              </a:spcAft>
              <a:buFont typeface="+mj-lt"/>
              <a:buAutoNum type="arabicPeriod"/>
            </a:pPr>
            <a:r>
              <a:rPr lang="en-US" sz="2000" dirty="0" smtClean="0">
                <a:solidFill>
                  <a:srgbClr val="003366"/>
                </a:solidFill>
                <a:latin typeface="Verdana"/>
                <a:cs typeface="Verdana"/>
              </a:rPr>
              <a:t>Elicit and use </a:t>
            </a:r>
            <a:r>
              <a:rPr lang="en-US" sz="2000" b="1" dirty="0" smtClean="0">
                <a:solidFill>
                  <a:srgbClr val="003366"/>
                </a:solidFill>
                <a:latin typeface="Verdana"/>
                <a:cs typeface="Verdana"/>
              </a:rPr>
              <a:t>evidence</a:t>
            </a:r>
            <a:r>
              <a:rPr lang="en-US" sz="2000" dirty="0" smtClean="0">
                <a:solidFill>
                  <a:srgbClr val="003366"/>
                </a:solidFill>
                <a:latin typeface="Verdana"/>
                <a:cs typeface="Verdana"/>
              </a:rPr>
              <a:t> 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19619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Use and Connect Mathematical Representations</a:t>
            </a:r>
            <a:endParaRPr lang="en-US" sz="28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308095"/>
            <a:ext cx="7868425" cy="4565528"/>
          </a:xfrm>
          <a:prstGeom prst="rect">
            <a:avLst/>
          </a:prstGeom>
        </p:spPr>
        <p:txBody>
          <a:bodyPr vert="horz" lIns="91440" tIns="45720" rIns="91440" bIns="45720" rtlCol="0">
            <a:noAutofit/>
          </a:bodyPr>
          <a:lstStyle/>
          <a:p>
            <a:pPr>
              <a:spcBef>
                <a:spcPts val="600"/>
              </a:spcBef>
              <a:buNone/>
            </a:pPr>
            <a:r>
              <a:rPr lang="en-US" sz="2300" dirty="0" smtClean="0">
                <a:solidFill>
                  <a:srgbClr val="003366"/>
                </a:solidFill>
                <a:latin typeface="Verdana"/>
                <a:cs typeface="Verdana"/>
              </a:rPr>
              <a:t>Effective teaching of mathematics engages students in making connections among mathematical representations to deepen understanding of mathematics concepts and procedures and as tools for problem solving (NCTM, 2014, p.24).</a:t>
            </a:r>
            <a:br>
              <a:rPr lang="en-US" sz="2300" dirty="0" smtClean="0">
                <a:solidFill>
                  <a:srgbClr val="003366"/>
                </a:solidFill>
                <a:latin typeface="Verdana"/>
                <a:cs typeface="Verdana"/>
              </a:rPr>
            </a:br>
            <a:endParaRPr lang="en-US" sz="2300" dirty="0" smtClean="0">
              <a:solidFill>
                <a:srgbClr val="003366"/>
              </a:solidFill>
              <a:latin typeface="Verdana"/>
              <a:cs typeface="Verdana"/>
            </a:endParaRPr>
          </a:p>
          <a:p>
            <a:pPr>
              <a:lnSpc>
                <a:spcPct val="50000"/>
              </a:lnSpc>
              <a:spcBef>
                <a:spcPts val="600"/>
              </a:spcBef>
              <a:buNone/>
            </a:pPr>
            <a:r>
              <a:rPr lang="en-US" sz="2300" dirty="0" smtClean="0">
                <a:solidFill>
                  <a:srgbClr val="003366"/>
                </a:solidFill>
                <a:latin typeface="Verdana"/>
                <a:cs typeface="Verdana"/>
              </a:rPr>
              <a:t>Teachers should</a:t>
            </a:r>
            <a:r>
              <a:rPr lang="en-US" sz="2300" dirty="0">
                <a:solidFill>
                  <a:srgbClr val="003366"/>
                </a:solidFill>
                <a:latin typeface="Verdana"/>
                <a:cs typeface="Verdana"/>
              </a:rPr>
              <a:t>:</a:t>
            </a:r>
          </a:p>
          <a:p>
            <a:pPr marL="457200" indent="-457200">
              <a:spcBef>
                <a:spcPts val="600"/>
              </a:spcBef>
              <a:buFont typeface="Arial"/>
              <a:buChar char="•"/>
            </a:pPr>
            <a:r>
              <a:rPr lang="en-US" sz="2300" dirty="0" smtClean="0">
                <a:solidFill>
                  <a:srgbClr val="003366"/>
                </a:solidFill>
                <a:latin typeface="Verdana"/>
                <a:cs typeface="Verdana"/>
              </a:rPr>
              <a:t>Allocate instructional time for students to use, discuss, and make connections among representations; </a:t>
            </a:r>
            <a:endParaRPr lang="en-US" sz="2300" dirty="0">
              <a:solidFill>
                <a:srgbClr val="003366"/>
              </a:solidFill>
              <a:latin typeface="Verdana"/>
              <a:cs typeface="Verdana"/>
            </a:endParaRPr>
          </a:p>
          <a:p>
            <a:pPr marL="457200" indent="-457200">
              <a:spcBef>
                <a:spcPts val="600"/>
              </a:spcBef>
              <a:buFont typeface="Arial"/>
              <a:buChar char="•"/>
            </a:pPr>
            <a:r>
              <a:rPr lang="en-US" sz="2300" dirty="0">
                <a:solidFill>
                  <a:srgbClr val="003366"/>
                </a:solidFill>
                <a:latin typeface="Verdana"/>
                <a:cs typeface="Verdana"/>
              </a:rPr>
              <a:t>Encourage students to explain, elaborate, or clarify their thinking; and</a:t>
            </a:r>
          </a:p>
          <a:p>
            <a:pPr marL="457200" indent="-457200">
              <a:spcBef>
                <a:spcPts val="600"/>
              </a:spcBef>
              <a:buFont typeface="Arial"/>
              <a:buChar char="•"/>
            </a:pPr>
            <a:r>
              <a:rPr lang="en-US" sz="2300" dirty="0" smtClean="0">
                <a:solidFill>
                  <a:srgbClr val="003366"/>
                </a:solidFill>
                <a:latin typeface="Verdana"/>
                <a:cs typeface="Verdana"/>
              </a:rPr>
              <a:t>Ask students to use the pictures to explain and justify their reasoning.</a:t>
            </a:r>
            <a:endParaRPr lang="en-US" sz="2300" b="1" i="1" dirty="0">
              <a:solidFill>
                <a:srgbClr val="003366"/>
              </a:solidFill>
              <a:latin typeface="Verdana"/>
              <a:ea typeface="ＭＳ Ｐゴシック" charset="0"/>
              <a:cs typeface="Verdana"/>
            </a:endParaRPr>
          </a:p>
          <a:p>
            <a:pPr>
              <a:lnSpc>
                <a:spcPct val="70000"/>
              </a:lnSpc>
            </a:pPr>
            <a:endParaRPr lang="en-US" sz="2300" i="1" dirty="0">
              <a:solidFill>
                <a:srgbClr val="003366"/>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Use and Connect Mathematical Representations</a:t>
            </a:r>
            <a:endParaRPr lang="en-US" sz="28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a:lnSpc>
                <a:spcPct val="70000"/>
              </a:lnSpc>
            </a:pPr>
            <a:endParaRPr lang="en-US" sz="2300" i="1" dirty="0">
              <a:solidFill>
                <a:srgbClr val="8064A2"/>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ectangle 9"/>
          <p:cNvSpPr/>
          <p:nvPr/>
        </p:nvSpPr>
        <p:spPr>
          <a:xfrm>
            <a:off x="1275575" y="1626305"/>
            <a:ext cx="7707733" cy="4170372"/>
          </a:xfrm>
          <a:prstGeom prst="rect">
            <a:avLst/>
          </a:prstGeom>
        </p:spPr>
        <p:txBody>
          <a:bodyPr wrap="square">
            <a:spAutoFit/>
          </a:bodyPr>
          <a:lstStyle/>
          <a:p>
            <a:pPr>
              <a:spcBef>
                <a:spcPts val="600"/>
              </a:spcBef>
              <a:buNone/>
            </a:pPr>
            <a:r>
              <a:rPr lang="en-US" sz="2200" i="1" dirty="0" smtClean="0">
                <a:solidFill>
                  <a:srgbClr val="003366"/>
                </a:solidFill>
                <a:latin typeface="Verdana" pitchFamily="34" charset="0"/>
                <a:ea typeface="Verdana" pitchFamily="34" charset="0"/>
                <a:cs typeface="Verdana" pitchFamily="34" charset="0"/>
              </a:rPr>
              <a:t>Representations embody critical features of mathematical constructs and actions, such as drawing diagrams and using words to show and explain the meaning of fractions, ratios, or the operation of multiplication. When students learn to represent, discuss, and make connections among mathematical ideas in multiple forms, they demonstrate deeper mathematical understanding and enhanced problem-solving abilities </a:t>
            </a:r>
            <a:r>
              <a:rPr lang="en-US" sz="2200" i="1" dirty="0" smtClean="0">
                <a:solidFill>
                  <a:srgbClr val="003366"/>
                </a:solidFill>
                <a:latin typeface="Verdana"/>
                <a:cs typeface="Verdana"/>
              </a:rPr>
              <a:t>(</a:t>
            </a:r>
            <a:r>
              <a:rPr lang="en-US" sz="2200" i="1" dirty="0" err="1" smtClean="0">
                <a:solidFill>
                  <a:srgbClr val="003366"/>
                </a:solidFill>
                <a:latin typeface="Verdana"/>
                <a:cs typeface="Verdana"/>
              </a:rPr>
              <a:t>Fuson</a:t>
            </a:r>
            <a:r>
              <a:rPr lang="en-US" sz="2200" i="1" dirty="0" smtClean="0">
                <a:solidFill>
                  <a:srgbClr val="003366"/>
                </a:solidFill>
                <a:latin typeface="Verdana"/>
                <a:cs typeface="Verdana"/>
              </a:rPr>
              <a:t>, </a:t>
            </a:r>
            <a:r>
              <a:rPr lang="en-US" sz="2200" i="1" dirty="0" err="1" smtClean="0">
                <a:solidFill>
                  <a:srgbClr val="003366"/>
                </a:solidFill>
                <a:latin typeface="Verdana"/>
                <a:ea typeface="ＭＳ Ｐゴシック" charset="0"/>
                <a:cs typeface="Verdana"/>
              </a:rPr>
              <a:t>Kalchman</a:t>
            </a:r>
            <a:r>
              <a:rPr lang="en-US" sz="2200" i="1" dirty="0" smtClean="0">
                <a:solidFill>
                  <a:srgbClr val="003366"/>
                </a:solidFill>
                <a:latin typeface="Verdana"/>
                <a:ea typeface="ＭＳ Ｐゴシック" charset="0"/>
                <a:cs typeface="Verdana"/>
              </a:rPr>
              <a:t>, &amp; </a:t>
            </a:r>
            <a:r>
              <a:rPr lang="en-US" sz="2200" i="1" dirty="0" err="1" smtClean="0">
                <a:solidFill>
                  <a:srgbClr val="003366"/>
                </a:solidFill>
                <a:latin typeface="Verdana"/>
                <a:ea typeface="ＭＳ Ｐゴシック" charset="0"/>
                <a:cs typeface="Verdana"/>
              </a:rPr>
              <a:t>Bransford</a:t>
            </a:r>
            <a:r>
              <a:rPr lang="en-US" sz="2200" i="1" dirty="0" smtClean="0">
                <a:solidFill>
                  <a:srgbClr val="003366"/>
                </a:solidFill>
                <a:latin typeface="Verdana"/>
                <a:ea typeface="ＭＳ Ｐゴシック" charset="0"/>
                <a:cs typeface="Verdana"/>
              </a:rPr>
              <a:t>, 2005; </a:t>
            </a:r>
            <a:r>
              <a:rPr lang="en-US" sz="2200" i="1" dirty="0" err="1" smtClean="0">
                <a:solidFill>
                  <a:srgbClr val="003366"/>
                </a:solidFill>
                <a:latin typeface="Verdana"/>
                <a:ea typeface="ＭＳ Ｐゴシック" charset="0"/>
                <a:cs typeface="Verdana"/>
              </a:rPr>
              <a:t>Lesh</a:t>
            </a:r>
            <a:r>
              <a:rPr lang="en-US" sz="2200" i="1" dirty="0" smtClean="0">
                <a:solidFill>
                  <a:srgbClr val="003366"/>
                </a:solidFill>
                <a:latin typeface="Verdana"/>
                <a:ea typeface="ＭＳ Ｐゴシック" charset="0"/>
                <a:cs typeface="Verdana"/>
              </a:rPr>
              <a:t>, Post, &amp; Behr, 1987).</a:t>
            </a:r>
          </a:p>
          <a:p>
            <a:pPr algn="r">
              <a:spcBef>
                <a:spcPts val="600"/>
              </a:spcBef>
              <a:buNone/>
            </a:pPr>
            <a:r>
              <a:rPr lang="en-US" dirty="0" smtClean="0">
                <a:solidFill>
                  <a:srgbClr val="003366"/>
                </a:solidFill>
                <a:latin typeface="Verdana" pitchFamily="34" charset="0"/>
                <a:ea typeface="Verdana" pitchFamily="34" charset="0"/>
                <a:cs typeface="Verdana" pitchFamily="34" charset="0"/>
              </a:rPr>
              <a:t>NCTM, 2014, p. 24</a:t>
            </a:r>
            <a:endParaRPr lang="en-US"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106581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rgbClr val="003366"/>
                </a:solidFill>
                <a:latin typeface="Verdana"/>
                <a:cs typeface="Verdana"/>
              </a:rPr>
              <a:t>Use and Connect Mathematical Representations</a:t>
            </a:r>
            <a:endParaRPr lang="en-US" sz="2800" b="1" dirty="0" smtClean="0">
              <a:solidFill>
                <a:srgbClr val="003366"/>
              </a:solidFill>
              <a:latin typeface="+mj-lt"/>
              <a:ea typeface="Verdana" pitchFamily="34" charset="0"/>
              <a:cs typeface="Verdana"/>
            </a:endParaRP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a:lnSpc>
                <a:spcPct val="70000"/>
              </a:lnSpc>
            </a:pPr>
            <a:endParaRPr lang="en-US" sz="2300" i="1" dirty="0">
              <a:solidFill>
                <a:srgbClr val="8064A2"/>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grpSp>
        <p:nvGrpSpPr>
          <p:cNvPr id="12" name="Group 4"/>
          <p:cNvGrpSpPr>
            <a:grpSpLocks/>
          </p:cNvGrpSpPr>
          <p:nvPr/>
        </p:nvGrpSpPr>
        <p:grpSpPr bwMode="auto">
          <a:xfrm>
            <a:off x="1699814" y="1821317"/>
            <a:ext cx="6337300" cy="3836416"/>
            <a:chOff x="384" y="288"/>
            <a:chExt cx="4896" cy="3600"/>
          </a:xfrm>
        </p:grpSpPr>
        <p:sp>
          <p:nvSpPr>
            <p:cNvPr id="13" name="Oval 5"/>
            <p:cNvSpPr>
              <a:spLocks noChangeArrowheads="1"/>
            </p:cNvSpPr>
            <p:nvPr/>
          </p:nvSpPr>
          <p:spPr bwMode="auto">
            <a:xfrm>
              <a:off x="2352" y="288"/>
              <a:ext cx="1200" cy="768"/>
            </a:xfrm>
            <a:prstGeom prst="ellipse">
              <a:avLst/>
            </a:prstGeom>
            <a:solidFill>
              <a:schemeClr val="accent1"/>
            </a:solidFill>
            <a:ln w="19050">
              <a:solidFill>
                <a:schemeClr val="tx1"/>
              </a:solidFill>
              <a:miter lim="800000"/>
              <a:headEnd/>
              <a:tailEnd/>
            </a:ln>
          </p:spPr>
          <p:txBody>
            <a:bodyPr wrap="none" anchor="ctr"/>
            <a:lstStyle/>
            <a:p>
              <a:pPr algn="ctr" eaLnBrk="1" hangingPunct="1"/>
              <a:r>
                <a:rPr lang="en-US" b="1" dirty="0" smtClean="0">
                  <a:latin typeface="Arial" charset="0"/>
                </a:rPr>
                <a:t>Visual</a:t>
              </a:r>
              <a:endParaRPr lang="en-US" b="1" dirty="0">
                <a:latin typeface="Arial" charset="0"/>
              </a:endParaRPr>
            </a:p>
          </p:txBody>
        </p:sp>
        <p:sp>
          <p:nvSpPr>
            <p:cNvPr id="14" name="Oval 6"/>
            <p:cNvSpPr>
              <a:spLocks noChangeArrowheads="1"/>
            </p:cNvSpPr>
            <p:nvPr/>
          </p:nvSpPr>
          <p:spPr bwMode="auto">
            <a:xfrm>
              <a:off x="4080" y="1392"/>
              <a:ext cx="1200" cy="768"/>
            </a:xfrm>
            <a:prstGeom prst="ellipse">
              <a:avLst/>
            </a:prstGeom>
            <a:solidFill>
              <a:schemeClr val="accent1"/>
            </a:solidFill>
            <a:ln w="19050">
              <a:solidFill>
                <a:schemeClr val="tx1"/>
              </a:solidFill>
              <a:miter lim="800000"/>
              <a:headEnd/>
              <a:tailEnd/>
            </a:ln>
          </p:spPr>
          <p:txBody>
            <a:bodyPr wrap="none" anchor="ctr"/>
            <a:lstStyle/>
            <a:p>
              <a:pPr algn="ctr" eaLnBrk="1" hangingPunct="1"/>
              <a:r>
                <a:rPr lang="en-US" b="1" dirty="0" smtClean="0">
                  <a:latin typeface="Arial" charset="0"/>
                </a:rPr>
                <a:t>Symbolic</a:t>
              </a:r>
              <a:endParaRPr lang="en-US" dirty="0">
                <a:solidFill>
                  <a:schemeClr val="accent2"/>
                </a:solidFill>
                <a:latin typeface="Arial" charset="0"/>
              </a:endParaRPr>
            </a:p>
          </p:txBody>
        </p:sp>
        <p:sp>
          <p:nvSpPr>
            <p:cNvPr id="15" name="Oval 7"/>
            <p:cNvSpPr>
              <a:spLocks noChangeArrowheads="1"/>
            </p:cNvSpPr>
            <p:nvPr/>
          </p:nvSpPr>
          <p:spPr bwMode="auto">
            <a:xfrm>
              <a:off x="384" y="1392"/>
              <a:ext cx="1200" cy="768"/>
            </a:xfrm>
            <a:prstGeom prst="ellipse">
              <a:avLst/>
            </a:prstGeom>
            <a:solidFill>
              <a:schemeClr val="accent1"/>
            </a:solidFill>
            <a:ln w="19050">
              <a:solidFill>
                <a:schemeClr val="tx1"/>
              </a:solidFill>
              <a:miter lim="800000"/>
              <a:headEnd/>
              <a:tailEnd/>
            </a:ln>
          </p:spPr>
          <p:txBody>
            <a:bodyPr wrap="none" anchor="ctr"/>
            <a:lstStyle/>
            <a:p>
              <a:pPr algn="ctr" eaLnBrk="1" hangingPunct="1"/>
              <a:r>
                <a:rPr lang="en-US" b="1" dirty="0" smtClean="0">
                  <a:latin typeface="Arial" charset="0"/>
                </a:rPr>
                <a:t>Physical</a:t>
              </a:r>
              <a:endParaRPr lang="en-US" b="1" dirty="0">
                <a:latin typeface="Arial" charset="0"/>
              </a:endParaRPr>
            </a:p>
          </p:txBody>
        </p:sp>
        <p:sp>
          <p:nvSpPr>
            <p:cNvPr id="16" name="Oval 8"/>
            <p:cNvSpPr>
              <a:spLocks noChangeArrowheads="1"/>
            </p:cNvSpPr>
            <p:nvPr/>
          </p:nvSpPr>
          <p:spPr bwMode="auto">
            <a:xfrm>
              <a:off x="1536" y="3120"/>
              <a:ext cx="1200" cy="768"/>
            </a:xfrm>
            <a:prstGeom prst="ellipse">
              <a:avLst/>
            </a:prstGeom>
            <a:solidFill>
              <a:schemeClr val="accent1"/>
            </a:solidFill>
            <a:ln w="19050">
              <a:solidFill>
                <a:schemeClr val="tx1"/>
              </a:solidFill>
              <a:miter lim="800000"/>
              <a:headEnd/>
              <a:tailEnd/>
            </a:ln>
          </p:spPr>
          <p:txBody>
            <a:bodyPr wrap="none" anchor="ctr"/>
            <a:lstStyle/>
            <a:p>
              <a:pPr algn="ctr" eaLnBrk="1" hangingPunct="1"/>
              <a:r>
                <a:rPr lang="en-US" b="1" dirty="0" smtClean="0">
                  <a:latin typeface="Arial" charset="0"/>
                </a:rPr>
                <a:t>Contextual</a:t>
              </a:r>
              <a:endParaRPr lang="en-US" dirty="0">
                <a:solidFill>
                  <a:schemeClr val="accent2"/>
                </a:solidFill>
                <a:latin typeface="Arial" charset="0"/>
              </a:endParaRPr>
            </a:p>
          </p:txBody>
        </p:sp>
        <p:sp>
          <p:nvSpPr>
            <p:cNvPr id="17" name="Oval 9"/>
            <p:cNvSpPr>
              <a:spLocks noChangeArrowheads="1"/>
            </p:cNvSpPr>
            <p:nvPr/>
          </p:nvSpPr>
          <p:spPr bwMode="auto">
            <a:xfrm>
              <a:off x="3168" y="3120"/>
              <a:ext cx="1200" cy="768"/>
            </a:xfrm>
            <a:prstGeom prst="ellipse">
              <a:avLst/>
            </a:prstGeom>
            <a:solidFill>
              <a:schemeClr val="accent1"/>
            </a:solidFill>
            <a:ln w="19050">
              <a:solidFill>
                <a:schemeClr val="tx1"/>
              </a:solidFill>
              <a:miter lim="800000"/>
              <a:headEnd/>
              <a:tailEnd/>
            </a:ln>
          </p:spPr>
          <p:txBody>
            <a:bodyPr wrap="none" anchor="ctr"/>
            <a:lstStyle/>
            <a:p>
              <a:pPr algn="ctr" eaLnBrk="1" hangingPunct="1"/>
              <a:r>
                <a:rPr lang="en-US" b="1" dirty="0" smtClean="0">
                  <a:latin typeface="Arial" charset="0"/>
                </a:rPr>
                <a:t>Verbal</a:t>
              </a:r>
              <a:endParaRPr lang="en-US" dirty="0">
                <a:solidFill>
                  <a:schemeClr val="accent2"/>
                </a:solidFill>
                <a:latin typeface="Arial" charset="0"/>
              </a:endParaRPr>
            </a:p>
          </p:txBody>
        </p:sp>
        <p:sp>
          <p:nvSpPr>
            <p:cNvPr id="18" name="Line 10"/>
            <p:cNvSpPr>
              <a:spLocks noChangeShapeType="1"/>
            </p:cNvSpPr>
            <p:nvPr/>
          </p:nvSpPr>
          <p:spPr bwMode="auto">
            <a:xfrm flipH="1">
              <a:off x="1344" y="720"/>
              <a:ext cx="1008" cy="720"/>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19" name="Line 11"/>
            <p:cNvSpPr>
              <a:spLocks noChangeShapeType="1"/>
            </p:cNvSpPr>
            <p:nvPr/>
          </p:nvSpPr>
          <p:spPr bwMode="auto">
            <a:xfrm>
              <a:off x="3552" y="768"/>
              <a:ext cx="864" cy="624"/>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0" name="Line 12"/>
            <p:cNvSpPr>
              <a:spLocks noChangeShapeType="1"/>
            </p:cNvSpPr>
            <p:nvPr/>
          </p:nvSpPr>
          <p:spPr bwMode="auto">
            <a:xfrm>
              <a:off x="1584" y="1824"/>
              <a:ext cx="2496" cy="0"/>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1" name="Line 13"/>
            <p:cNvSpPr>
              <a:spLocks noChangeShapeType="1"/>
            </p:cNvSpPr>
            <p:nvPr/>
          </p:nvSpPr>
          <p:spPr bwMode="auto">
            <a:xfrm>
              <a:off x="1152" y="2160"/>
              <a:ext cx="816" cy="960"/>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2" name="Line 14"/>
            <p:cNvSpPr>
              <a:spLocks noChangeShapeType="1"/>
            </p:cNvSpPr>
            <p:nvPr/>
          </p:nvSpPr>
          <p:spPr bwMode="auto">
            <a:xfrm flipH="1">
              <a:off x="4080" y="2160"/>
              <a:ext cx="576" cy="1008"/>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3" name="Line 15"/>
            <p:cNvSpPr>
              <a:spLocks noChangeShapeType="1"/>
            </p:cNvSpPr>
            <p:nvPr/>
          </p:nvSpPr>
          <p:spPr bwMode="auto">
            <a:xfrm>
              <a:off x="2736" y="3552"/>
              <a:ext cx="432" cy="0"/>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4" name="Line 16"/>
            <p:cNvSpPr>
              <a:spLocks noChangeShapeType="1"/>
            </p:cNvSpPr>
            <p:nvPr/>
          </p:nvSpPr>
          <p:spPr bwMode="auto">
            <a:xfrm flipH="1">
              <a:off x="2256" y="1056"/>
              <a:ext cx="480" cy="2064"/>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5" name="Line 17"/>
            <p:cNvSpPr>
              <a:spLocks noChangeShapeType="1"/>
            </p:cNvSpPr>
            <p:nvPr/>
          </p:nvSpPr>
          <p:spPr bwMode="auto">
            <a:xfrm>
              <a:off x="3168" y="1056"/>
              <a:ext cx="480" cy="2064"/>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6" name="Line 18"/>
            <p:cNvSpPr>
              <a:spLocks noChangeShapeType="1"/>
            </p:cNvSpPr>
            <p:nvPr/>
          </p:nvSpPr>
          <p:spPr bwMode="auto">
            <a:xfrm>
              <a:off x="1536" y="2016"/>
              <a:ext cx="1728" cy="1248"/>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sp>
          <p:nvSpPr>
            <p:cNvPr id="27" name="Line 19"/>
            <p:cNvSpPr>
              <a:spLocks noChangeShapeType="1"/>
            </p:cNvSpPr>
            <p:nvPr/>
          </p:nvSpPr>
          <p:spPr bwMode="auto">
            <a:xfrm flipH="1">
              <a:off x="2640" y="2016"/>
              <a:ext cx="1536" cy="1248"/>
            </a:xfrm>
            <a:prstGeom prst="line">
              <a:avLst/>
            </a:prstGeom>
            <a:noFill/>
            <a:ln w="19050">
              <a:solidFill>
                <a:schemeClr val="tx1"/>
              </a:solidFill>
              <a:miter lim="800000"/>
              <a:headEnd type="triangle" w="med" len="med"/>
              <a:tailEnd type="triangle" w="med" len="med"/>
            </a:ln>
          </p:spPr>
          <p:txBody>
            <a:bodyPr wrap="none" anchor="ctr"/>
            <a:lstStyle/>
            <a:p>
              <a:endParaRPr lang="en-US"/>
            </a:p>
          </p:txBody>
        </p:sp>
      </p:grpSp>
    </p:spTree>
    <p:extLst>
      <p:ext uri="{BB962C8B-B14F-4D97-AF65-F5344CB8AC3E}">
        <p14:creationId xmlns:p14="http://schemas.microsoft.com/office/powerpoint/2010/main" val="1106581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marL="693738" lvl="0" indent="-579438" algn="ctr">
              <a:spcAft>
                <a:spcPts val="600"/>
              </a:spcAft>
            </a:pPr>
            <a:r>
              <a:rPr lang="en-US" sz="2800" b="1" dirty="0" smtClean="0">
                <a:solidFill>
                  <a:srgbClr val="003366"/>
                </a:solidFill>
                <a:latin typeface="Verdana"/>
                <a:cs typeface="Verdana"/>
              </a:rPr>
              <a:t>Facilitate Meaningful Mathematical  Discourse</a:t>
            </a:r>
            <a:r>
              <a:rPr lang="en-US" sz="2800" b="1" i="1" dirty="0" smtClean="0">
                <a:solidFill>
                  <a:srgbClr val="003366"/>
                </a:solidFill>
                <a:latin typeface="Verdana"/>
                <a:cs typeface="Verdana"/>
              </a:rPr>
              <a:t> </a:t>
            </a: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a:lnSpc>
                <a:spcPct val="70000"/>
              </a:lnSpc>
            </a:pPr>
            <a:endParaRPr lang="en-US" sz="2300" i="1" dirty="0">
              <a:solidFill>
                <a:srgbClr val="8064A2"/>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ectangle 9"/>
          <p:cNvSpPr/>
          <p:nvPr/>
        </p:nvSpPr>
        <p:spPr>
          <a:xfrm>
            <a:off x="1275575" y="1420808"/>
            <a:ext cx="7538225" cy="5093701"/>
          </a:xfrm>
          <a:prstGeom prst="rect">
            <a:avLst/>
          </a:prstGeom>
        </p:spPr>
        <p:txBody>
          <a:bodyPr wrap="square">
            <a:spAutoFit/>
          </a:bodyPr>
          <a:lstStyle/>
          <a:p>
            <a:pPr marL="114300" indent="-114300">
              <a:spcBef>
                <a:spcPts val="600"/>
              </a:spcBef>
              <a:buNone/>
            </a:pPr>
            <a:r>
              <a:rPr lang="en-US" sz="2200" dirty="0" smtClean="0">
                <a:solidFill>
                  <a:srgbClr val="003366"/>
                </a:solidFill>
                <a:latin typeface="Verdana"/>
                <a:cs typeface="Verdana"/>
              </a:rPr>
              <a:t>In effective discourse teachers:</a:t>
            </a:r>
          </a:p>
          <a:p>
            <a:pPr marL="342900" indent="-342900">
              <a:spcBef>
                <a:spcPts val="600"/>
              </a:spcBef>
              <a:buFont typeface="Arial"/>
              <a:buChar char="•"/>
            </a:pPr>
            <a:r>
              <a:rPr lang="en-US" sz="2200" dirty="0" smtClean="0">
                <a:solidFill>
                  <a:srgbClr val="003366"/>
                </a:solidFill>
                <a:latin typeface="Verdana"/>
                <a:ea typeface="ＭＳ Ｐゴシック" charset="0"/>
                <a:cs typeface="Verdana"/>
              </a:rPr>
              <a:t>Engage students in purposeful sharing of mathematical ideas, reasoning, and approaches, using varied representations;</a:t>
            </a:r>
          </a:p>
          <a:p>
            <a:pPr marL="342900" indent="-342900">
              <a:spcBef>
                <a:spcPts val="600"/>
              </a:spcBef>
              <a:buFont typeface="Arial"/>
              <a:buChar char="•"/>
            </a:pPr>
            <a:r>
              <a:rPr lang="en-US" sz="2200" dirty="0" smtClean="0">
                <a:solidFill>
                  <a:srgbClr val="003366"/>
                </a:solidFill>
                <a:latin typeface="Verdana"/>
                <a:ea typeface="ＭＳ Ｐゴシック" charset="0"/>
                <a:cs typeface="Verdana"/>
              </a:rPr>
              <a:t>Select and sequence student approaches and solution strategies for whole-class analysis and discussion;</a:t>
            </a:r>
          </a:p>
          <a:p>
            <a:pPr marL="342900" indent="-342900">
              <a:spcBef>
                <a:spcPts val="600"/>
              </a:spcBef>
              <a:buFont typeface="Arial"/>
              <a:buChar char="•"/>
            </a:pPr>
            <a:r>
              <a:rPr lang="en-US" sz="2200" dirty="0" smtClean="0">
                <a:solidFill>
                  <a:srgbClr val="003366"/>
                </a:solidFill>
                <a:latin typeface="Verdana"/>
                <a:ea typeface="ＭＳ Ｐゴシック" charset="0"/>
                <a:cs typeface="Verdana"/>
              </a:rPr>
              <a:t>Facilitate discourse among students by positioning them as authors of ideas, who explain and defund their approaches; and</a:t>
            </a:r>
          </a:p>
          <a:p>
            <a:pPr marL="342900" indent="-342900">
              <a:spcBef>
                <a:spcPts val="600"/>
              </a:spcBef>
              <a:buFont typeface="Arial"/>
              <a:buChar char="•"/>
            </a:pPr>
            <a:r>
              <a:rPr lang="en-US" sz="2200" dirty="0" smtClean="0">
                <a:solidFill>
                  <a:srgbClr val="003366"/>
                </a:solidFill>
                <a:latin typeface="Verdana"/>
                <a:ea typeface="ＭＳ Ｐゴシック" charset="0"/>
                <a:cs typeface="Verdana"/>
              </a:rPr>
              <a:t>Ensuring progress toward mathematical goals by making explicit connections to student approaches and reasoning.</a:t>
            </a:r>
          </a:p>
          <a:p>
            <a:pPr marL="114300" indent="-114300">
              <a:spcBef>
                <a:spcPts val="600"/>
              </a:spcBef>
            </a:pPr>
            <a:r>
              <a:rPr lang="en-US" sz="1400" i="1" dirty="0" smtClean="0">
                <a:solidFill>
                  <a:srgbClr val="003366"/>
                </a:solidFill>
                <a:latin typeface="Verdana"/>
                <a:ea typeface="ＭＳ Ｐゴシック" charset="0"/>
                <a:cs typeface="Verdana"/>
              </a:rPr>
              <a:t>	</a:t>
            </a:r>
            <a:endParaRPr lang="en-US" sz="1400" i="1" dirty="0">
              <a:solidFill>
                <a:srgbClr val="003366"/>
              </a:solidFill>
              <a:latin typeface="Verdana"/>
              <a:ea typeface="ＭＳ Ｐゴシック" charset="0"/>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020618" y="182743"/>
            <a:ext cx="8386497" cy="1104900"/>
          </a:xfrm>
          <a:prstGeom prst="rect">
            <a:avLst/>
          </a:prstGeom>
        </p:spPr>
        <p:txBody>
          <a:bodyPr vert="horz" lIns="91440" tIns="45720" rIns="91440" bIns="45720" rtlCol="0" anchor="ctr">
            <a:noAutofit/>
          </a:bodyPr>
          <a:lstStyle/>
          <a:p>
            <a:pPr lvl="0" algn="ctr">
              <a:spcAft>
                <a:spcPts val="600"/>
              </a:spcAft>
            </a:pPr>
            <a:r>
              <a:rPr lang="en-US" sz="2800" b="1" dirty="0" smtClean="0">
                <a:solidFill>
                  <a:srgbClr val="003366"/>
                </a:solidFill>
                <a:latin typeface="Verdana"/>
                <a:cs typeface="Verdana"/>
              </a:rPr>
              <a:t>Facilitate Meaningful Mathematical  Discourse</a:t>
            </a:r>
            <a:r>
              <a:rPr lang="en-US" sz="2800" b="1" i="1" dirty="0" smtClean="0">
                <a:solidFill>
                  <a:srgbClr val="003366"/>
                </a:solidFill>
                <a:latin typeface="Verdana"/>
                <a:cs typeface="Verdana"/>
              </a:rPr>
              <a:t> </a:t>
            </a:r>
          </a:p>
        </p:txBody>
      </p:sp>
      <p:sp>
        <p:nvSpPr>
          <p:cNvPr id="6" name="Rectangle 3"/>
          <p:cNvSpPr txBox="1">
            <a:spLocks noChangeArrowheads="1"/>
          </p:cNvSpPr>
          <p:nvPr/>
        </p:nvSpPr>
        <p:spPr>
          <a:xfrm>
            <a:off x="1275575" y="1054100"/>
            <a:ext cx="7868425" cy="4565528"/>
          </a:xfrm>
          <a:prstGeom prst="rect">
            <a:avLst/>
          </a:prstGeom>
        </p:spPr>
        <p:txBody>
          <a:bodyPr vert="horz" lIns="91440" tIns="45720" rIns="91440" bIns="45720" rtlCol="0">
            <a:noAutofit/>
          </a:bodyPr>
          <a:lstStyle/>
          <a:p>
            <a:pPr>
              <a:lnSpc>
                <a:spcPct val="70000"/>
              </a:lnSpc>
            </a:pPr>
            <a:endParaRPr lang="en-US" sz="2300" i="1" dirty="0">
              <a:solidFill>
                <a:srgbClr val="8064A2"/>
              </a:solidFill>
              <a:latin typeface="Verdana"/>
              <a:ea typeface="ＭＳ Ｐゴシック" charset="0"/>
              <a:cs typeface="Verdana"/>
            </a:endParaRPr>
          </a:p>
          <a:p>
            <a:endParaRPr lang="en-US" altLang="ja-JP" sz="2000" i="1" dirty="0">
              <a:solidFill>
                <a:schemeClr val="accent4">
                  <a:lumMod val="75000"/>
                </a:schemeClr>
              </a:solidFill>
              <a:latin typeface="Verdana"/>
              <a:ea typeface="ＭＳ Ｐゴシック" charset="0"/>
              <a:cs typeface="Verdana"/>
            </a:endParaRPr>
          </a:p>
          <a:p>
            <a:endParaRPr lang="en-US" sz="23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10" name="Rectangle 9"/>
          <p:cNvSpPr/>
          <p:nvPr/>
        </p:nvSpPr>
        <p:spPr>
          <a:xfrm>
            <a:off x="1275575" y="1539338"/>
            <a:ext cx="7538225" cy="4355039"/>
          </a:xfrm>
          <a:prstGeom prst="rect">
            <a:avLst/>
          </a:prstGeom>
        </p:spPr>
        <p:txBody>
          <a:bodyPr wrap="square">
            <a:spAutoFit/>
          </a:bodyPr>
          <a:lstStyle/>
          <a:p>
            <a:r>
              <a:rPr lang="en-US" sz="2300" i="1" dirty="0" smtClean="0">
                <a:solidFill>
                  <a:srgbClr val="003366"/>
                </a:solidFill>
                <a:latin typeface="Verdana"/>
                <a:ea typeface="ＭＳ Ｐゴシック" charset="0"/>
                <a:cs typeface="Verdana"/>
              </a:rPr>
              <a:t>Mathematical </a:t>
            </a:r>
            <a:r>
              <a:rPr lang="en-US" sz="2300" i="1" dirty="0">
                <a:solidFill>
                  <a:srgbClr val="003366"/>
                </a:solidFill>
                <a:latin typeface="Verdana"/>
                <a:ea typeface="ＭＳ Ｐゴシック" charset="0"/>
                <a:cs typeface="Verdana"/>
              </a:rPr>
              <a:t>discourse includes the purposeful exchange of ideas through classroom discussion, as well as through other forms of verbal, visual, and written communication. The discourse in the mathematics classroom gives students opportunities to share ideas and clarify understandings, construct convincing arguments regarding why and how things work, develop a language for expressing mathematical ideas, and learn to see things from other perspectives (NCTM 1991, 2000</a:t>
            </a:r>
            <a:r>
              <a:rPr lang="en-US" sz="2300" i="1" dirty="0" smtClean="0">
                <a:solidFill>
                  <a:srgbClr val="003366"/>
                </a:solidFill>
                <a:latin typeface="Verdana"/>
                <a:ea typeface="ＭＳ Ｐゴシック" charset="0"/>
                <a:cs typeface="Verdana"/>
              </a:rPr>
              <a:t>). </a:t>
            </a:r>
          </a:p>
          <a:p>
            <a:pPr algn="r"/>
            <a:r>
              <a:rPr lang="en-US" sz="2400" dirty="0" smtClean="0">
                <a:solidFill>
                  <a:srgbClr val="003366"/>
                </a:solidFill>
                <a:latin typeface="Verdana" pitchFamily="34" charset="0"/>
                <a:ea typeface="Verdana" pitchFamily="34" charset="0"/>
                <a:cs typeface="Verdana" pitchFamily="34" charset="0"/>
              </a:rPr>
              <a:t>NCTM, 2014, p. 29</a:t>
            </a:r>
            <a:endParaRPr lang="en-US" sz="2300" dirty="0">
              <a:solidFill>
                <a:srgbClr val="003366"/>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84812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Clip  - Time 2</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38300"/>
            <a:ext cx="8229600" cy="4969487"/>
          </a:xfrm>
        </p:spPr>
        <p:txBody>
          <a:bodyPr>
            <a:noAutofit/>
          </a:bodyPr>
          <a:lstStyle/>
          <a:p>
            <a:pPr marL="0" indent="0">
              <a:buNone/>
            </a:pPr>
            <a:r>
              <a:rPr lang="en-US" sz="2200" dirty="0">
                <a:solidFill>
                  <a:srgbClr val="003366"/>
                </a:solidFill>
                <a:latin typeface="Verdana"/>
                <a:cs typeface="Verdana"/>
              </a:rPr>
              <a:t>As you watch the </a:t>
            </a:r>
            <a:r>
              <a:rPr lang="en-US" sz="2200" dirty="0" smtClean="0">
                <a:solidFill>
                  <a:srgbClr val="003366"/>
                </a:solidFill>
                <a:latin typeface="Verdana"/>
                <a:cs typeface="Verdana"/>
              </a:rPr>
              <a:t>video this time, pay </a:t>
            </a:r>
            <a:r>
              <a:rPr lang="en-US" sz="2200" dirty="0">
                <a:solidFill>
                  <a:srgbClr val="003366"/>
                </a:solidFill>
                <a:latin typeface="Verdana"/>
                <a:cs typeface="Verdana"/>
              </a:rPr>
              <a:t>attention to the </a:t>
            </a:r>
            <a:r>
              <a:rPr lang="en-US" sz="2200" dirty="0" smtClean="0">
                <a:solidFill>
                  <a:srgbClr val="003366"/>
                </a:solidFill>
                <a:latin typeface="Verdana"/>
                <a:cs typeface="Verdana"/>
              </a:rPr>
              <a:t>students </a:t>
            </a:r>
            <a:r>
              <a:rPr lang="en-US" sz="2200" b="1" dirty="0" smtClean="0">
                <a:solidFill>
                  <a:srgbClr val="003366"/>
                </a:solidFill>
                <a:latin typeface="Verdana"/>
                <a:cs typeface="Verdana"/>
              </a:rPr>
              <a:t>discourse</a:t>
            </a:r>
            <a:r>
              <a:rPr lang="en-US" sz="2200" dirty="0" smtClean="0">
                <a:solidFill>
                  <a:srgbClr val="003366"/>
                </a:solidFill>
                <a:latin typeface="Verdana"/>
                <a:cs typeface="Verdana"/>
              </a:rPr>
              <a:t> and the </a:t>
            </a:r>
            <a:r>
              <a:rPr lang="en-US" sz="2200" b="1" dirty="0" smtClean="0">
                <a:solidFill>
                  <a:srgbClr val="003366"/>
                </a:solidFill>
                <a:latin typeface="Verdana"/>
                <a:cs typeface="Verdana"/>
              </a:rPr>
              <a:t>connections they make between representations</a:t>
            </a:r>
            <a:r>
              <a:rPr lang="en-US" sz="2200" dirty="0" smtClean="0">
                <a:solidFill>
                  <a:srgbClr val="003366"/>
                </a:solidFill>
                <a:latin typeface="Verdana"/>
                <a:cs typeface="Verdana"/>
              </a:rPr>
              <a:t>. Specifically:</a:t>
            </a:r>
          </a:p>
          <a:p>
            <a:pPr marL="457200" indent="-457200">
              <a:spcBef>
                <a:spcPts val="600"/>
              </a:spcBef>
              <a:buFont typeface="+mj-lt"/>
              <a:buAutoNum type="arabicPeriod"/>
            </a:pPr>
            <a:r>
              <a:rPr lang="en-US" sz="2200" dirty="0" smtClean="0">
                <a:solidFill>
                  <a:srgbClr val="003366"/>
                </a:solidFill>
                <a:latin typeface="Verdana"/>
                <a:cs typeface="Verdana"/>
              </a:rPr>
              <a:t>What does the discourse reveal about students</a:t>
            </a:r>
            <a:r>
              <a:rPr lang="en-US" sz="2200" dirty="0">
                <a:solidFill>
                  <a:srgbClr val="003366"/>
                </a:solidFill>
                <a:latin typeface="Verdana"/>
                <a:cs typeface="Verdana"/>
              </a:rPr>
              <a:t>’ </a:t>
            </a:r>
            <a:r>
              <a:rPr lang="en-US" sz="2200" dirty="0" smtClean="0">
                <a:solidFill>
                  <a:srgbClr val="003366"/>
                </a:solidFill>
                <a:latin typeface="Verdana"/>
                <a:cs typeface="Verdana"/>
              </a:rPr>
              <a:t>understandings of the connections between the pictorial and algebraic representations? </a:t>
            </a:r>
            <a:endParaRPr lang="en-US" sz="2200" dirty="0">
              <a:solidFill>
                <a:srgbClr val="003366"/>
              </a:solidFill>
              <a:latin typeface="Verdana"/>
              <a:cs typeface="Verdana"/>
            </a:endParaRPr>
          </a:p>
          <a:p>
            <a:pPr marL="457200" indent="-457200">
              <a:spcBef>
                <a:spcPts val="600"/>
              </a:spcBef>
              <a:buFont typeface="+mj-lt"/>
              <a:buAutoNum type="arabicPeriod"/>
            </a:pPr>
            <a:r>
              <a:rPr lang="en-US" sz="2200" dirty="0" smtClean="0">
                <a:solidFill>
                  <a:srgbClr val="003366"/>
                </a:solidFill>
                <a:latin typeface="Verdana"/>
                <a:cs typeface="Verdana"/>
              </a:rPr>
              <a:t>To what extent does the discourse facilitate </a:t>
            </a:r>
            <a:r>
              <a:rPr lang="en-US" sz="2200" dirty="0">
                <a:solidFill>
                  <a:srgbClr val="003366"/>
                </a:solidFill>
                <a:latin typeface="Verdana"/>
                <a:cs typeface="Verdana"/>
              </a:rPr>
              <a:t>students </a:t>
            </a:r>
            <a:r>
              <a:rPr lang="en-US" sz="2200" dirty="0" smtClean="0">
                <a:solidFill>
                  <a:srgbClr val="003366"/>
                </a:solidFill>
                <a:latin typeface="Verdana"/>
                <a:cs typeface="Verdana"/>
              </a:rPr>
              <a:t>explanations, or clarifications of </a:t>
            </a:r>
            <a:r>
              <a:rPr lang="en-US" sz="2200" dirty="0">
                <a:solidFill>
                  <a:srgbClr val="003366"/>
                </a:solidFill>
                <a:latin typeface="Verdana"/>
                <a:cs typeface="Verdana"/>
              </a:rPr>
              <a:t>their </a:t>
            </a:r>
            <a:r>
              <a:rPr lang="en-US" sz="2200" dirty="0" smtClean="0">
                <a:solidFill>
                  <a:srgbClr val="003366"/>
                </a:solidFill>
                <a:latin typeface="Verdana"/>
                <a:cs typeface="Verdana"/>
              </a:rPr>
              <a:t>thinking?</a:t>
            </a:r>
            <a:endParaRPr lang="en-US" sz="2200" dirty="0">
              <a:solidFill>
                <a:srgbClr val="003366"/>
              </a:solidFill>
              <a:latin typeface="Verdana"/>
              <a:cs typeface="Verdana"/>
            </a:endParaRPr>
          </a:p>
          <a:p>
            <a:pPr marL="457200" indent="-457200">
              <a:spcBef>
                <a:spcPts val="600"/>
              </a:spcBef>
              <a:buFont typeface="+mj-lt"/>
              <a:buAutoNum type="arabicPeriod"/>
            </a:pPr>
            <a:r>
              <a:rPr lang="en-US" sz="2200" dirty="0" smtClean="0">
                <a:solidFill>
                  <a:srgbClr val="003366"/>
                </a:solidFill>
                <a:latin typeface="Verdana"/>
                <a:cs typeface="Verdana"/>
              </a:rPr>
              <a:t>To what extent does the discourse make mathematics </a:t>
            </a:r>
            <a:r>
              <a:rPr lang="en-US" sz="2200" dirty="0">
                <a:solidFill>
                  <a:srgbClr val="003366"/>
                </a:solidFill>
                <a:latin typeface="Verdana"/>
                <a:cs typeface="Verdana"/>
              </a:rPr>
              <a:t>more visible and accessible for student examination and </a:t>
            </a:r>
            <a:r>
              <a:rPr lang="en-US" sz="2200" dirty="0" smtClean="0">
                <a:solidFill>
                  <a:srgbClr val="003366"/>
                </a:solidFill>
                <a:latin typeface="Verdana"/>
                <a:cs typeface="Verdana"/>
              </a:rPr>
              <a:t>discussion?</a:t>
            </a:r>
            <a:endParaRPr lang="en-US" sz="2200" b="1" i="1" dirty="0">
              <a:solidFill>
                <a:srgbClr val="003366"/>
              </a:solidFill>
              <a:latin typeface="Verdana"/>
              <a:ea typeface="ＭＳ Ｐゴシック" charset="0"/>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3964172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1244600" y="1776157"/>
            <a:ext cx="7607300" cy="3371580"/>
          </a:xfrm>
          <a:prstGeom prst="rect">
            <a:avLst/>
          </a:prstGeom>
        </p:spPr>
        <p:txBody>
          <a:bodyPr vert="horz" lIns="91440" tIns="45720" rIns="91440" bIns="45720" rtlCol="0" anchor="ctr">
            <a:noAutofit/>
          </a:bodyPr>
          <a:lstStyle/>
          <a:p>
            <a:pPr algn="ctr"/>
            <a:endParaRPr lang="en-US" sz="3200" b="1" dirty="0">
              <a:solidFill>
                <a:srgbClr val="003366"/>
              </a:solidFill>
              <a:latin typeface="Verdana"/>
              <a:ea typeface="Verdana" pitchFamily="34" charset="0"/>
              <a:cs typeface="Verdana"/>
            </a:endParaRPr>
          </a:p>
          <a:p>
            <a:pPr algn="ctr"/>
            <a:r>
              <a:rPr lang="en-US" sz="3200" b="1" dirty="0" smtClean="0">
                <a:solidFill>
                  <a:srgbClr val="003366"/>
                </a:solidFill>
                <a:latin typeface="Verdana"/>
                <a:ea typeface="Verdana" pitchFamily="34" charset="0"/>
                <a:cs typeface="Verdana"/>
              </a:rPr>
              <a:t>How </a:t>
            </a:r>
            <a:r>
              <a:rPr lang="en-US" sz="3200" b="1" dirty="0">
                <a:solidFill>
                  <a:srgbClr val="003366"/>
                </a:solidFill>
                <a:latin typeface="Verdana"/>
                <a:ea typeface="Verdana" pitchFamily="34" charset="0"/>
                <a:cs typeface="Verdana"/>
              </a:rPr>
              <a:t>might </a:t>
            </a:r>
            <a:br>
              <a:rPr lang="en-US" sz="3200" b="1" dirty="0">
                <a:solidFill>
                  <a:srgbClr val="003366"/>
                </a:solidFill>
                <a:latin typeface="Verdana"/>
                <a:ea typeface="Verdana" pitchFamily="34" charset="0"/>
                <a:cs typeface="Verdana"/>
              </a:rPr>
            </a:br>
            <a:r>
              <a:rPr lang="en-US" sz="3200" b="1" dirty="0" smtClean="0">
                <a:solidFill>
                  <a:srgbClr val="003366"/>
                </a:solidFill>
                <a:latin typeface="Verdana"/>
                <a:ea typeface="Verdana" pitchFamily="34" charset="0"/>
                <a:cs typeface="Verdana"/>
              </a:rPr>
              <a:t>your apply what you have learned about the effective mathematics teaching practices to </a:t>
            </a:r>
            <a:r>
              <a:rPr lang="en-US" sz="3200" b="1" dirty="0">
                <a:solidFill>
                  <a:srgbClr val="003366"/>
                </a:solidFill>
                <a:latin typeface="Verdana"/>
                <a:ea typeface="Verdana" pitchFamily="34" charset="0"/>
                <a:cs typeface="Verdana"/>
              </a:rPr>
              <a:t>your own </a:t>
            </a:r>
            <a:r>
              <a:rPr lang="en-US" sz="3200" b="1" dirty="0" smtClean="0">
                <a:solidFill>
                  <a:srgbClr val="003366"/>
                </a:solidFill>
                <a:latin typeface="Verdana"/>
                <a:ea typeface="Verdana" pitchFamily="34" charset="0"/>
                <a:cs typeface="Verdana"/>
              </a:rPr>
              <a:t>classroom </a:t>
            </a:r>
            <a:r>
              <a:rPr lang="en-US" sz="3200" b="1" dirty="0">
                <a:solidFill>
                  <a:srgbClr val="003366"/>
                </a:solidFill>
                <a:latin typeface="Verdana"/>
                <a:ea typeface="Verdana" pitchFamily="34" charset="0"/>
                <a:cs typeface="Verdana"/>
              </a:rPr>
              <a:t>instruction?</a:t>
            </a:r>
            <a:endParaRPr lang="en-US" sz="3200" b="1" dirty="0">
              <a:solidFill>
                <a:srgbClr val="003366"/>
              </a:solidFill>
              <a:latin typeface="Verdana"/>
              <a:cs typeface="Verdana"/>
            </a:endParaRP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3421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624003"/>
            <a:ext cx="7035800" cy="4643317"/>
          </a:xfrm>
          <a:prstGeom prst="rect">
            <a:avLst/>
          </a:prstGeom>
        </p:spPr>
        <p:txBody>
          <a:bodyPr vert="horz" lIns="91440" tIns="45720" rIns="91440" bIns="45720" rtlCol="0">
            <a:noAutofit/>
          </a:bodyPr>
          <a:lstStyle/>
          <a:p>
            <a:pPr marL="457200" indent="-457200">
              <a:buFont typeface="Arial"/>
              <a:buChar char="•"/>
            </a:pPr>
            <a:r>
              <a:rPr lang="en-US" sz="2400" dirty="0" smtClean="0">
                <a:solidFill>
                  <a:srgbClr val="003366"/>
                </a:solidFill>
                <a:latin typeface="Verdana"/>
                <a:cs typeface="Verdana"/>
              </a:rPr>
              <a:t>Solve and Discuss </a:t>
            </a:r>
            <a:r>
              <a:rPr lang="en-US" sz="2400" dirty="0" smtClean="0">
                <a:solidFill>
                  <a:srgbClr val="003366"/>
                </a:solidFill>
                <a:latin typeface="Verdana" pitchFamily="34" charset="0"/>
                <a:ea typeface="Verdana" pitchFamily="34" charset="0"/>
                <a:cs typeface="Verdana" pitchFamily="34" charset="0"/>
              </a:rPr>
              <a:t>the</a:t>
            </a:r>
            <a:r>
              <a:rPr lang="en-US" sz="2400" b="1" dirty="0" smtClean="0">
                <a:solidFill>
                  <a:srgbClr val="003366"/>
                </a:solidFill>
                <a:latin typeface="Verdana" pitchFamily="34" charset="0"/>
                <a:ea typeface="Verdana" pitchFamily="34" charset="0"/>
                <a:cs typeface="Verdana" pitchFamily="34" charset="0"/>
              </a:rPr>
              <a:t> Counting Cubes Task</a:t>
            </a:r>
            <a:endParaRPr lang="en-US" sz="2400" dirty="0">
              <a:solidFill>
                <a:srgbClr val="003366"/>
              </a:solidFill>
              <a:latin typeface="Verdana" pitchFamily="34" charset="0"/>
              <a:ea typeface="Verdana" pitchFamily="34" charset="0"/>
              <a:cs typeface="Verdana" pitchFamily="34" charset="0"/>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r>
              <a:rPr lang="en-US" sz="2400" dirty="0" smtClean="0">
                <a:solidFill>
                  <a:srgbClr val="003366"/>
                </a:solidFill>
                <a:latin typeface="Verdana"/>
                <a:cs typeface="Verdana"/>
              </a:rPr>
              <a:t>Watch the video clip and discuss what the teacher does to support his students’ engagement in and understanding of mathematics</a:t>
            </a:r>
            <a:endParaRPr lang="en-US" sz="2400" dirty="0">
              <a:solidFill>
                <a:srgbClr val="003366"/>
              </a:solidFill>
              <a:latin typeface="Verdana"/>
              <a:cs typeface="Verdana"/>
            </a:endParaRPr>
          </a:p>
          <a:p>
            <a:pPr marL="457200" indent="-457200">
              <a:buFont typeface="Arial" pitchFamily="34" charset="0"/>
              <a:buChar char="•"/>
            </a:pPr>
            <a:r>
              <a:rPr lang="en-US" sz="2400" dirty="0" smtClean="0">
                <a:solidFill>
                  <a:srgbClr val="003366"/>
                </a:solidFill>
                <a:latin typeface="Verdana"/>
                <a:cs typeface="Verdana"/>
              </a:rPr>
              <a:t>Discuss the effective mathematics teaching practices of </a:t>
            </a:r>
            <a:r>
              <a:rPr lang="en-US" sz="2400" i="1" dirty="0" smtClean="0">
                <a:solidFill>
                  <a:schemeClr val="accent4">
                    <a:lumMod val="75000"/>
                  </a:schemeClr>
                </a:solidFill>
                <a:latin typeface="Verdana"/>
                <a:cs typeface="Verdana"/>
              </a:rPr>
              <a:t>use and connect mathematical representations </a:t>
            </a:r>
            <a:r>
              <a:rPr lang="en-US" sz="2400" i="1" dirty="0" smtClean="0">
                <a:solidFill>
                  <a:srgbClr val="003366"/>
                </a:solidFill>
                <a:latin typeface="Verdana"/>
                <a:cs typeface="Verdana"/>
              </a:rPr>
              <a:t>and </a:t>
            </a:r>
          </a:p>
          <a:p>
            <a:pPr lvl="1"/>
            <a:r>
              <a:rPr lang="en-US" sz="2400" i="1" dirty="0" smtClean="0">
                <a:solidFill>
                  <a:srgbClr val="604A7B"/>
                </a:solidFill>
                <a:latin typeface="Verdana"/>
                <a:cs typeface="Verdana"/>
              </a:rPr>
              <a:t>facilitate meaningful mathematical discourse</a:t>
            </a:r>
            <a:r>
              <a:rPr lang="en-US" sz="2400" i="1" dirty="0" smtClean="0">
                <a:solidFill>
                  <a:srgbClr val="003366"/>
                </a:solidFill>
                <a:latin typeface="Verdana"/>
                <a:cs typeface="Verdana"/>
              </a:rPr>
              <a:t>.</a:t>
            </a:r>
          </a:p>
          <a:p>
            <a:pPr marL="457200" indent="-457200">
              <a:lnSpc>
                <a:spcPct val="50000"/>
              </a:lnSpc>
              <a:buFont typeface="Arial"/>
              <a:buChar char="•"/>
            </a:pPr>
            <a:endParaRPr lang="en-US" sz="2400" dirty="0" smtClean="0">
              <a:solidFill>
                <a:srgbClr val="003366"/>
              </a:solidFill>
              <a:latin typeface="Verdana"/>
              <a:cs typeface="Verdana"/>
            </a:endParaRPr>
          </a:p>
          <a:p>
            <a:pPr marL="457200" indent="-457200">
              <a:lnSpc>
                <a:spcPct val="50000"/>
              </a:lnSpc>
              <a:buFont typeface="Arial"/>
              <a:buChar char="•"/>
            </a:pPr>
            <a:endParaRPr lang="en-US" sz="2400" dirty="0">
              <a:solidFill>
                <a:srgbClr val="003366"/>
              </a:solidFill>
              <a:latin typeface="Verdana"/>
              <a:cs typeface="Verdana"/>
            </a:endParaRPr>
          </a:p>
          <a:p>
            <a:pPr marL="457200" indent="-457200">
              <a:buFont typeface="Arial"/>
              <a:buChar char="•"/>
            </a:pPr>
            <a:endParaRPr lang="en-US" sz="3200" dirty="0"/>
          </a:p>
          <a:p>
            <a:pPr marL="457200" indent="-457200">
              <a:buFont typeface="Arial"/>
              <a:buChar char="•"/>
            </a:pPr>
            <a:endParaRPr lang="en-US" sz="3200" dirty="0"/>
          </a:p>
          <a:p>
            <a:pPr marL="457200" indent="-457200">
              <a:buFont typeface="Arial"/>
              <a:buChar char="•"/>
            </a:pPr>
            <a:endParaRPr lang="en-US" sz="32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74172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Arial" charset="0"/>
                <a:ea typeface="ＭＳ Ｐゴシック" charset="0"/>
                <a:cs typeface="ＭＳ Ｐゴシック" charset="0"/>
              </a:rPr>
              <a:t>The Counting Cubes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738276"/>
            <a:ext cx="7556500" cy="5392011"/>
          </a:xfrm>
          <a:prstGeom prst="rect">
            <a:avLst/>
          </a:prstGeom>
        </p:spPr>
        <p:txBody>
          <a:bodyPr vert="horz" lIns="91440" tIns="45720" rIns="91440" bIns="45720" rtlCol="0">
            <a:noAutofit/>
          </a:bodyPr>
          <a:lstStyle/>
          <a:p>
            <a:pPr marL="1150938" indent="-1150938"/>
            <a:endParaRPr lang="en-US" sz="2400" dirty="0">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12" name="Rectangle 11"/>
          <p:cNvSpPr/>
          <p:nvPr/>
        </p:nvSpPr>
        <p:spPr>
          <a:xfrm>
            <a:off x="881614" y="6130287"/>
            <a:ext cx="5360688" cy="461665"/>
          </a:xfrm>
          <a:prstGeom prst="rect">
            <a:avLst/>
          </a:prstGeom>
        </p:spPr>
        <p:txBody>
          <a:bodyPr wrap="square">
            <a:spAutoFit/>
          </a:bodyPr>
          <a:lstStyle/>
          <a:p>
            <a:pPr>
              <a:defRPr/>
            </a:pPr>
            <a:r>
              <a:rPr lang="en-US" sz="800" dirty="0" smtClean="0">
                <a:latin typeface="Verdana"/>
                <a:cs typeface="Verdana"/>
              </a:rPr>
              <a:t>Adapted from </a:t>
            </a:r>
            <a:r>
              <a:rPr lang="ja-JP" altLang="en-US" sz="800" dirty="0" smtClean="0">
                <a:latin typeface="Verdana"/>
                <a:cs typeface="Verdana"/>
              </a:rPr>
              <a:t>“</a:t>
            </a:r>
            <a:r>
              <a:rPr lang="en-US" sz="800" dirty="0" smtClean="0">
                <a:latin typeface="Verdana"/>
                <a:cs typeface="Verdana"/>
              </a:rPr>
              <a:t>Counting Cubes</a:t>
            </a:r>
            <a:r>
              <a:rPr lang="ja-JP" altLang="en-US" sz="800" dirty="0" smtClean="0">
                <a:latin typeface="Verdana"/>
                <a:cs typeface="Verdana"/>
              </a:rPr>
              <a:t>”</a:t>
            </a:r>
            <a:r>
              <a:rPr lang="en-US" sz="800" dirty="0" smtClean="0">
                <a:latin typeface="Verdana"/>
                <a:cs typeface="Verdana"/>
              </a:rPr>
              <a:t>, </a:t>
            </a:r>
            <a:r>
              <a:rPr lang="en-US" sz="800" dirty="0" err="1" smtClean="0">
                <a:latin typeface="Verdana"/>
                <a:cs typeface="Verdana"/>
              </a:rPr>
              <a:t>Lappan</a:t>
            </a:r>
            <a:r>
              <a:rPr lang="en-US" sz="800" dirty="0" smtClean="0">
                <a:latin typeface="Verdana"/>
                <a:cs typeface="Verdana"/>
              </a:rPr>
              <a:t>, Fey, Fitzgerald, </a:t>
            </a:r>
            <a:r>
              <a:rPr lang="en-US" sz="800" dirty="0" err="1" smtClean="0">
                <a:latin typeface="Verdana"/>
                <a:cs typeface="Verdana"/>
              </a:rPr>
              <a:t>Friel</a:t>
            </a:r>
            <a:r>
              <a:rPr lang="en-US" sz="800" dirty="0" smtClean="0">
                <a:latin typeface="Verdana"/>
                <a:cs typeface="Verdana"/>
              </a:rPr>
              <a:t>, &amp; Phillips (2004</a:t>
            </a:r>
            <a:r>
              <a:rPr lang="en-US" sz="800" i="1" dirty="0" smtClean="0">
                <a:latin typeface="Verdana"/>
                <a:cs typeface="Verdana"/>
              </a:rPr>
              <a:t>). Connected </a:t>
            </a:r>
            <a:r>
              <a:rPr lang="en-US" sz="800" i="1" dirty="0" err="1" smtClean="0">
                <a:latin typeface="Verdana"/>
                <a:cs typeface="Verdana"/>
              </a:rPr>
              <a:t>MathematicsTM</a:t>
            </a:r>
            <a:r>
              <a:rPr lang="en-US" sz="800" i="1" dirty="0" smtClean="0">
                <a:latin typeface="Verdana"/>
                <a:cs typeface="Verdana"/>
              </a:rPr>
              <a:t>, Say it with symbols:  Algebraic reasoning</a:t>
            </a:r>
            <a:r>
              <a:rPr lang="en-US" sz="800" dirty="0" smtClean="0">
                <a:latin typeface="Verdana"/>
                <a:cs typeface="Verdana"/>
              </a:rPr>
              <a:t> [Teacher</a:t>
            </a:r>
            <a:r>
              <a:rPr lang="ja-JP" altLang="en-US" sz="800" dirty="0" smtClean="0">
                <a:latin typeface="Verdana"/>
                <a:cs typeface="Verdana"/>
              </a:rPr>
              <a:t>’</a:t>
            </a:r>
            <a:r>
              <a:rPr lang="en-US" sz="800" dirty="0" smtClean="0">
                <a:latin typeface="Verdana"/>
                <a:cs typeface="Verdana"/>
              </a:rPr>
              <a:t>s Edition].  Glenview, IL: Pearson Prentice Hall.   © Michigan State University</a:t>
            </a:r>
            <a:endParaRPr lang="en-US" sz="800" dirty="0">
              <a:latin typeface="Verdana"/>
              <a:cs typeface="Verdana"/>
            </a:endParaRPr>
          </a:p>
        </p:txBody>
      </p:sp>
      <p:grpSp>
        <p:nvGrpSpPr>
          <p:cNvPr id="13" name="Group 12"/>
          <p:cNvGrpSpPr>
            <a:grpSpLocks/>
          </p:cNvGrpSpPr>
          <p:nvPr/>
        </p:nvGrpSpPr>
        <p:grpSpPr bwMode="auto">
          <a:xfrm>
            <a:off x="1349643" y="762243"/>
            <a:ext cx="7392988" cy="2979737"/>
            <a:chOff x="490" y="627"/>
            <a:chExt cx="4459" cy="1877"/>
          </a:xfrm>
        </p:grpSpPr>
        <p:pic>
          <p:nvPicPr>
            <p:cNvPr id="14"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 y="627"/>
              <a:ext cx="4459" cy="1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6"/>
            <p:cNvSpPr txBox="1">
              <a:spLocks noChangeArrowheads="1"/>
            </p:cNvSpPr>
            <p:nvPr/>
          </p:nvSpPr>
          <p:spPr bwMode="auto">
            <a:xfrm>
              <a:off x="600" y="2220"/>
              <a:ext cx="69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en-US" sz="1600" kern="1200" dirty="0">
                  <a:solidFill>
                    <a:srgbClr val="003366"/>
                  </a:solidFill>
                </a:rPr>
                <a:t>Building 1</a:t>
              </a:r>
            </a:p>
          </p:txBody>
        </p:sp>
        <p:sp>
          <p:nvSpPr>
            <p:cNvPr id="16" name="Text Box 7"/>
            <p:cNvSpPr txBox="1">
              <a:spLocks noChangeArrowheads="1"/>
            </p:cNvSpPr>
            <p:nvPr/>
          </p:nvSpPr>
          <p:spPr bwMode="auto">
            <a:xfrm>
              <a:off x="1806" y="2238"/>
              <a:ext cx="69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en-US" sz="1600" kern="1200" dirty="0">
                  <a:solidFill>
                    <a:srgbClr val="003366"/>
                  </a:solidFill>
                </a:rPr>
                <a:t>Building 2</a:t>
              </a:r>
            </a:p>
          </p:txBody>
        </p:sp>
        <p:sp>
          <p:nvSpPr>
            <p:cNvPr id="17" name="Text Box 8"/>
            <p:cNvSpPr txBox="1">
              <a:spLocks noChangeArrowheads="1"/>
            </p:cNvSpPr>
            <p:nvPr/>
          </p:nvSpPr>
          <p:spPr bwMode="auto">
            <a:xfrm>
              <a:off x="3504" y="2244"/>
              <a:ext cx="69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ct val="50000"/>
                </a:spcBef>
              </a:pPr>
              <a:r>
                <a:rPr lang="en-US" sz="1600" kern="1200" dirty="0">
                  <a:solidFill>
                    <a:srgbClr val="003366"/>
                  </a:solidFill>
                </a:rPr>
                <a:t>Building 3</a:t>
              </a:r>
            </a:p>
          </p:txBody>
        </p:sp>
      </p:grpSp>
      <p:sp>
        <p:nvSpPr>
          <p:cNvPr id="18" name="Text Box 5"/>
          <p:cNvSpPr txBox="1">
            <a:spLocks noChangeArrowheads="1"/>
          </p:cNvSpPr>
          <p:nvPr/>
        </p:nvSpPr>
        <p:spPr bwMode="auto">
          <a:xfrm>
            <a:off x="1020618" y="3656255"/>
            <a:ext cx="8123381"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000">
                <a:solidFill>
                  <a:schemeClr val="tx2"/>
                </a:solidFill>
                <a:latin typeface="Arial" charset="0"/>
                <a:ea typeface="ＭＳ Ｐゴシック" charset="0"/>
                <a:cs typeface="ＭＳ Ｐゴシック" charset="0"/>
              </a:defRPr>
            </a:lvl1pPr>
            <a:lvl2pPr marL="37931725" indent="-37474525" eaLnBrk="0" hangingPunct="0">
              <a:defRPr sz="3000">
                <a:solidFill>
                  <a:schemeClr val="tx2"/>
                </a:solidFill>
                <a:latin typeface="Arial" charset="0"/>
                <a:ea typeface="ＭＳ Ｐゴシック" charset="0"/>
              </a:defRPr>
            </a:lvl2pPr>
            <a:lvl3pPr eaLnBrk="0" hangingPunct="0">
              <a:defRPr sz="3000">
                <a:solidFill>
                  <a:schemeClr val="tx2"/>
                </a:solidFill>
                <a:latin typeface="Arial" charset="0"/>
                <a:ea typeface="ＭＳ Ｐゴシック" charset="0"/>
              </a:defRPr>
            </a:lvl3pPr>
            <a:lvl4pPr eaLnBrk="0" hangingPunct="0">
              <a:defRPr sz="3000">
                <a:solidFill>
                  <a:schemeClr val="tx2"/>
                </a:solidFill>
                <a:latin typeface="Arial" charset="0"/>
                <a:ea typeface="ＭＳ Ｐゴシック" charset="0"/>
              </a:defRPr>
            </a:lvl4pPr>
            <a:lvl5pPr eaLnBrk="0" hangingPunct="0">
              <a:defRPr sz="3000">
                <a:solidFill>
                  <a:schemeClr val="tx2"/>
                </a:solidFill>
                <a:latin typeface="Arial" charset="0"/>
                <a:ea typeface="ＭＳ Ｐゴシック" charset="0"/>
              </a:defRPr>
            </a:lvl5pPr>
            <a:lvl6pPr marL="457200" eaLnBrk="0" fontAlgn="base" hangingPunct="0">
              <a:spcBef>
                <a:spcPct val="0"/>
              </a:spcBef>
              <a:spcAft>
                <a:spcPct val="0"/>
              </a:spcAft>
              <a:defRPr sz="3000">
                <a:solidFill>
                  <a:schemeClr val="tx2"/>
                </a:solidFill>
                <a:latin typeface="Arial" charset="0"/>
                <a:ea typeface="ＭＳ Ｐゴシック" charset="0"/>
              </a:defRPr>
            </a:lvl6pPr>
            <a:lvl7pPr marL="914400" eaLnBrk="0" fontAlgn="base" hangingPunct="0">
              <a:spcBef>
                <a:spcPct val="0"/>
              </a:spcBef>
              <a:spcAft>
                <a:spcPct val="0"/>
              </a:spcAft>
              <a:defRPr sz="3000">
                <a:solidFill>
                  <a:schemeClr val="tx2"/>
                </a:solidFill>
                <a:latin typeface="Arial" charset="0"/>
                <a:ea typeface="ＭＳ Ｐゴシック" charset="0"/>
              </a:defRPr>
            </a:lvl7pPr>
            <a:lvl8pPr marL="1371600" eaLnBrk="0" fontAlgn="base" hangingPunct="0">
              <a:spcBef>
                <a:spcPct val="0"/>
              </a:spcBef>
              <a:spcAft>
                <a:spcPct val="0"/>
              </a:spcAft>
              <a:defRPr sz="3000">
                <a:solidFill>
                  <a:schemeClr val="tx2"/>
                </a:solidFill>
                <a:latin typeface="Arial" charset="0"/>
                <a:ea typeface="ＭＳ Ｐゴシック" charset="0"/>
              </a:defRPr>
            </a:lvl8pPr>
            <a:lvl9pPr marL="1828800" eaLnBrk="0" fontAlgn="base" hangingPunct="0">
              <a:spcBef>
                <a:spcPct val="0"/>
              </a:spcBef>
              <a:spcAft>
                <a:spcPct val="0"/>
              </a:spcAft>
              <a:defRPr sz="3000">
                <a:solidFill>
                  <a:schemeClr val="tx2"/>
                </a:solidFill>
                <a:latin typeface="Arial" charset="0"/>
                <a:ea typeface="ＭＳ Ｐゴシック" charset="0"/>
              </a:defRPr>
            </a:lvl9pPr>
          </a:lstStyle>
          <a:p>
            <a:pPr marL="342900" indent="-342900" eaLnBrk="1" hangingPunct="1">
              <a:buSzPct val="110000"/>
              <a:buFont typeface="+mj-lt"/>
              <a:buAutoNum type="arabicPeriod"/>
            </a:pPr>
            <a:r>
              <a:rPr lang="en-US" sz="1800" dirty="0" smtClean="0">
                <a:solidFill>
                  <a:srgbClr val="003366"/>
                </a:solidFill>
              </a:rPr>
              <a:t>Describe </a:t>
            </a:r>
            <a:r>
              <a:rPr lang="en-US" sz="1800" dirty="0">
                <a:solidFill>
                  <a:srgbClr val="003366"/>
                </a:solidFill>
              </a:rPr>
              <a:t>a pattern you see in the cube buildings.</a:t>
            </a:r>
          </a:p>
          <a:p>
            <a:pPr marL="338138" indent="-338138" eaLnBrk="1" hangingPunct="1">
              <a:buSzPct val="110000"/>
              <a:buFont typeface="+mj-lt"/>
              <a:buAutoNum type="arabicPeriod"/>
            </a:pPr>
            <a:r>
              <a:rPr lang="en-US" sz="1800" dirty="0" smtClean="0">
                <a:solidFill>
                  <a:srgbClr val="003366"/>
                </a:solidFill>
              </a:rPr>
              <a:t>Use </a:t>
            </a:r>
            <a:r>
              <a:rPr lang="en-US" sz="1800" dirty="0">
                <a:solidFill>
                  <a:srgbClr val="003366"/>
                </a:solidFill>
              </a:rPr>
              <a:t>your pattern to write an expression for the number of cubes in </a:t>
            </a:r>
            <a:r>
              <a:rPr lang="en-US" sz="1800" dirty="0" smtClean="0">
                <a:solidFill>
                  <a:srgbClr val="003366"/>
                </a:solidFill>
              </a:rPr>
              <a:t> </a:t>
            </a:r>
            <a:r>
              <a:rPr lang="en-US" sz="1800" dirty="0">
                <a:solidFill>
                  <a:srgbClr val="003366"/>
                </a:solidFill>
              </a:rPr>
              <a:t>the </a:t>
            </a:r>
            <a:r>
              <a:rPr lang="en-US" sz="1800" dirty="0" smtClean="0">
                <a:solidFill>
                  <a:srgbClr val="003366"/>
                </a:solidFill>
              </a:rPr>
              <a:t>n</a:t>
            </a:r>
            <a:r>
              <a:rPr lang="en-US" sz="1800" baseline="30000" dirty="0" smtClean="0">
                <a:solidFill>
                  <a:srgbClr val="003366"/>
                </a:solidFill>
              </a:rPr>
              <a:t>th</a:t>
            </a:r>
            <a:r>
              <a:rPr lang="en-US" sz="1800" dirty="0">
                <a:solidFill>
                  <a:srgbClr val="003366"/>
                </a:solidFill>
              </a:rPr>
              <a:t> </a:t>
            </a:r>
            <a:r>
              <a:rPr lang="en-US" sz="1800" dirty="0" smtClean="0">
                <a:solidFill>
                  <a:srgbClr val="003366"/>
                </a:solidFill>
              </a:rPr>
              <a:t>building</a:t>
            </a:r>
            <a:r>
              <a:rPr lang="en-US" sz="1800" dirty="0">
                <a:solidFill>
                  <a:srgbClr val="003366"/>
                </a:solidFill>
              </a:rPr>
              <a:t>.</a:t>
            </a:r>
          </a:p>
          <a:p>
            <a:pPr marL="338138" indent="-338138" eaLnBrk="1" hangingPunct="1">
              <a:buSzPct val="110000"/>
              <a:buFont typeface="+mj-lt"/>
              <a:buAutoNum type="arabicPeriod"/>
            </a:pPr>
            <a:r>
              <a:rPr lang="en-US" sz="1800" dirty="0" smtClean="0">
                <a:solidFill>
                  <a:srgbClr val="003366"/>
                </a:solidFill>
              </a:rPr>
              <a:t>Use </a:t>
            </a:r>
            <a:r>
              <a:rPr lang="en-US" sz="1800" dirty="0">
                <a:solidFill>
                  <a:srgbClr val="003366"/>
                </a:solidFill>
              </a:rPr>
              <a:t>your expression to find the number of cubes in the 5</a:t>
            </a:r>
            <a:r>
              <a:rPr lang="en-US" sz="1800" baseline="30000" dirty="0">
                <a:solidFill>
                  <a:srgbClr val="003366"/>
                </a:solidFill>
              </a:rPr>
              <a:t>th</a:t>
            </a:r>
            <a:r>
              <a:rPr lang="en-US" sz="1800" dirty="0">
                <a:solidFill>
                  <a:srgbClr val="003366"/>
                </a:solidFill>
              </a:rPr>
              <a:t> </a:t>
            </a:r>
            <a:r>
              <a:rPr lang="en-US" sz="1800" dirty="0" smtClean="0">
                <a:solidFill>
                  <a:srgbClr val="003366"/>
                </a:solidFill>
              </a:rPr>
              <a:t>building. Check </a:t>
            </a:r>
            <a:r>
              <a:rPr lang="en-US" sz="1800" dirty="0">
                <a:solidFill>
                  <a:srgbClr val="003366"/>
                </a:solidFill>
              </a:rPr>
              <a:t>your results by constructing the 5</a:t>
            </a:r>
            <a:r>
              <a:rPr lang="en-US" sz="1800" baseline="30000" dirty="0">
                <a:solidFill>
                  <a:srgbClr val="003366"/>
                </a:solidFill>
              </a:rPr>
              <a:t>th</a:t>
            </a:r>
            <a:r>
              <a:rPr lang="en-US" sz="1800" dirty="0">
                <a:solidFill>
                  <a:srgbClr val="003366"/>
                </a:solidFill>
              </a:rPr>
              <a:t> building and counting </a:t>
            </a:r>
            <a:r>
              <a:rPr lang="en-US" sz="1800" dirty="0" smtClean="0">
                <a:solidFill>
                  <a:srgbClr val="003366"/>
                </a:solidFill>
              </a:rPr>
              <a:t>the cubes</a:t>
            </a:r>
            <a:r>
              <a:rPr lang="en-US" sz="1800" dirty="0">
                <a:solidFill>
                  <a:srgbClr val="003366"/>
                </a:solidFill>
              </a:rPr>
              <a:t>.</a:t>
            </a:r>
          </a:p>
          <a:p>
            <a:pPr marL="338138" indent="-338138" eaLnBrk="1" hangingPunct="1">
              <a:buSzPct val="110000"/>
              <a:buFont typeface="+mj-lt"/>
              <a:buAutoNum type="arabicPeriod"/>
            </a:pPr>
            <a:r>
              <a:rPr lang="en-US" sz="1800" dirty="0" smtClean="0">
                <a:solidFill>
                  <a:srgbClr val="003366"/>
                </a:solidFill>
              </a:rPr>
              <a:t>Look </a:t>
            </a:r>
            <a:r>
              <a:rPr lang="en-US" sz="1800" dirty="0">
                <a:solidFill>
                  <a:srgbClr val="003366"/>
                </a:solidFill>
              </a:rPr>
              <a:t>for a different pattern in the buildings.  Describe the pattern and </a:t>
            </a:r>
            <a:r>
              <a:rPr lang="en-US" sz="1800" dirty="0" smtClean="0">
                <a:solidFill>
                  <a:srgbClr val="003366"/>
                </a:solidFill>
              </a:rPr>
              <a:t>use </a:t>
            </a:r>
            <a:r>
              <a:rPr lang="en-US" sz="1800" dirty="0">
                <a:solidFill>
                  <a:srgbClr val="003366"/>
                </a:solidFill>
              </a:rPr>
              <a:t>it to write a different expression for the number of cubes in the </a:t>
            </a:r>
            <a:r>
              <a:rPr lang="en-US" sz="1800" dirty="0" smtClean="0">
                <a:solidFill>
                  <a:srgbClr val="003366"/>
                </a:solidFill>
              </a:rPr>
              <a:t> </a:t>
            </a:r>
            <a:r>
              <a:rPr lang="en-US" sz="1800" dirty="0">
                <a:solidFill>
                  <a:srgbClr val="003366"/>
                </a:solidFill>
              </a:rPr>
              <a:t>n</a:t>
            </a:r>
            <a:r>
              <a:rPr lang="en-US" sz="1800" baseline="30000" dirty="0">
                <a:solidFill>
                  <a:srgbClr val="003366"/>
                </a:solidFill>
              </a:rPr>
              <a:t>th</a:t>
            </a:r>
            <a:r>
              <a:rPr lang="en-US" sz="1800" dirty="0">
                <a:solidFill>
                  <a:srgbClr val="003366"/>
                </a:solidFill>
              </a:rPr>
              <a:t> building.</a:t>
            </a:r>
          </a:p>
        </p:txBody>
      </p:sp>
    </p:spTree>
    <p:extLst>
      <p:ext uri="{BB962C8B-B14F-4D97-AF65-F5344CB8AC3E}">
        <p14:creationId xmlns:p14="http://schemas.microsoft.com/office/powerpoint/2010/main" val="115029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82742"/>
            <a:ext cx="8255001" cy="1071377"/>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pitchFamily="34" charset="0"/>
                <a:ea typeface="Verdana" pitchFamily="34" charset="0"/>
                <a:cs typeface="Verdana" pitchFamily="34" charset="0"/>
              </a:rPr>
              <a:t>The Counting Cubes Lesson</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Video Context</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020618" y="1803400"/>
            <a:ext cx="7869382" cy="3641720"/>
          </a:xfrm>
          <a:prstGeom prst="rect">
            <a:avLst/>
          </a:prstGeom>
        </p:spPr>
        <p:txBody>
          <a:bodyPr vert="horz" lIns="91440" tIns="45720" rIns="91440" bIns="45720" rtlCol="0">
            <a:noAutofit/>
          </a:bodyPr>
          <a:lstStyle/>
          <a:p>
            <a:pPr>
              <a:tabLst>
                <a:tab pos="1593850" algn="l"/>
              </a:tabLst>
            </a:pPr>
            <a:r>
              <a:rPr lang="en-US" dirty="0">
                <a:solidFill>
                  <a:srgbClr val="003366"/>
                </a:solidFill>
                <a:latin typeface="Verdana" pitchFamily="34" charset="0"/>
                <a:ea typeface="Verdana" pitchFamily="34" charset="0"/>
                <a:cs typeface="Verdana" pitchFamily="34" charset="0"/>
              </a:rPr>
              <a:t>School:   </a:t>
            </a:r>
            <a:r>
              <a:rPr lang="en-US" dirty="0" smtClean="0">
                <a:solidFill>
                  <a:srgbClr val="003366"/>
                </a:solidFill>
                <a:latin typeface="Verdana" pitchFamily="34" charset="0"/>
                <a:ea typeface="Verdana" pitchFamily="34" charset="0"/>
                <a:cs typeface="Verdana" pitchFamily="34" charset="0"/>
              </a:rPr>
              <a:t>      The Lab School, New York City Community School</a:t>
            </a:r>
            <a:endParaRPr lang="en-US" dirty="0">
              <a:solidFill>
                <a:srgbClr val="003366"/>
              </a:solidFill>
              <a:latin typeface="Verdana" pitchFamily="34" charset="0"/>
              <a:ea typeface="Verdana" pitchFamily="34" charset="0"/>
              <a:cs typeface="Verdana" pitchFamily="34" charset="0"/>
            </a:endParaRPr>
          </a:p>
          <a:p>
            <a:pPr>
              <a:tabLst>
                <a:tab pos="1593850" algn="l"/>
              </a:tabLst>
            </a:pPr>
            <a:r>
              <a:rPr lang="en-US" dirty="0" smtClean="0">
                <a:solidFill>
                  <a:srgbClr val="003366"/>
                </a:solidFill>
                <a:latin typeface="Verdana" pitchFamily="34" charset="0"/>
                <a:ea typeface="Verdana" pitchFamily="34" charset="0"/>
                <a:cs typeface="Verdana" pitchFamily="34" charset="0"/>
              </a:rPr>
              <a:t>                    District 2</a:t>
            </a:r>
          </a:p>
          <a:p>
            <a:pPr>
              <a:tabLst>
                <a:tab pos="1593850" algn="l"/>
              </a:tabLst>
            </a:pPr>
            <a:r>
              <a:rPr lang="en-US" dirty="0" smtClean="0">
                <a:solidFill>
                  <a:srgbClr val="003366"/>
                </a:solidFill>
                <a:latin typeface="Verdana" pitchFamily="34" charset="0"/>
                <a:ea typeface="Verdana" pitchFamily="34" charset="0"/>
                <a:cs typeface="Verdana" pitchFamily="34" charset="0"/>
              </a:rPr>
              <a:t>Directors:      Sheila </a:t>
            </a:r>
            <a:r>
              <a:rPr lang="en-US" dirty="0" err="1" smtClean="0">
                <a:solidFill>
                  <a:srgbClr val="003366"/>
                </a:solidFill>
                <a:latin typeface="Verdana" pitchFamily="34" charset="0"/>
                <a:ea typeface="Verdana" pitchFamily="34" charset="0"/>
                <a:cs typeface="Verdana" pitchFamily="34" charset="0"/>
              </a:rPr>
              <a:t>Breslaw</a:t>
            </a:r>
            <a:r>
              <a:rPr lang="en-US" dirty="0" smtClean="0">
                <a:solidFill>
                  <a:srgbClr val="003366"/>
                </a:solidFill>
                <a:latin typeface="Verdana" pitchFamily="34" charset="0"/>
                <a:ea typeface="Verdana" pitchFamily="34" charset="0"/>
                <a:cs typeface="Verdana" pitchFamily="34" charset="0"/>
              </a:rPr>
              <a:t> and Robert Menken</a:t>
            </a:r>
            <a:endParaRPr lang="en-US" dirty="0">
              <a:solidFill>
                <a:srgbClr val="003366"/>
              </a:solidFill>
              <a:latin typeface="Verdana" pitchFamily="34" charset="0"/>
              <a:ea typeface="Verdana" pitchFamily="34" charset="0"/>
              <a:cs typeface="Verdana" pitchFamily="34" charset="0"/>
            </a:endParaRPr>
          </a:p>
          <a:p>
            <a:pPr>
              <a:tabLst>
                <a:tab pos="1593850" algn="l"/>
              </a:tabLst>
            </a:pPr>
            <a:r>
              <a:rPr lang="en-US" dirty="0">
                <a:solidFill>
                  <a:srgbClr val="003366"/>
                </a:solidFill>
                <a:latin typeface="Verdana" pitchFamily="34" charset="0"/>
                <a:ea typeface="Verdana" pitchFamily="34" charset="0"/>
                <a:cs typeface="Verdana" pitchFamily="34" charset="0"/>
              </a:rPr>
              <a:t>Teacher:  	</a:t>
            </a:r>
            <a:r>
              <a:rPr lang="en-US" dirty="0" smtClean="0">
                <a:solidFill>
                  <a:srgbClr val="003366"/>
                </a:solidFill>
                <a:latin typeface="Verdana" pitchFamily="34" charset="0"/>
                <a:ea typeface="Verdana" pitchFamily="34" charset="0"/>
                <a:cs typeface="Verdana" pitchFamily="34" charset="0"/>
              </a:rPr>
              <a:t>Peter </a:t>
            </a:r>
            <a:r>
              <a:rPr lang="en-US" dirty="0" err="1" smtClean="0">
                <a:solidFill>
                  <a:srgbClr val="003366"/>
                </a:solidFill>
                <a:latin typeface="Verdana" pitchFamily="34" charset="0"/>
                <a:ea typeface="Verdana" pitchFamily="34" charset="0"/>
                <a:cs typeface="Verdana" pitchFamily="34" charset="0"/>
              </a:rPr>
              <a:t>Dubno</a:t>
            </a:r>
            <a:endParaRPr lang="en-US" dirty="0">
              <a:solidFill>
                <a:srgbClr val="003366"/>
              </a:solidFill>
              <a:latin typeface="Verdana" pitchFamily="34" charset="0"/>
              <a:ea typeface="Verdana" pitchFamily="34" charset="0"/>
              <a:cs typeface="Verdana" pitchFamily="34" charset="0"/>
            </a:endParaRPr>
          </a:p>
          <a:p>
            <a:pPr>
              <a:tabLst>
                <a:tab pos="1593850" algn="l"/>
              </a:tabLst>
            </a:pPr>
            <a:r>
              <a:rPr lang="en-US" dirty="0">
                <a:solidFill>
                  <a:srgbClr val="003366"/>
                </a:solidFill>
                <a:latin typeface="Verdana" pitchFamily="34" charset="0"/>
                <a:ea typeface="Verdana" pitchFamily="34" charset="0"/>
                <a:cs typeface="Verdana" pitchFamily="34" charset="0"/>
              </a:rPr>
              <a:t>Class: 	</a:t>
            </a:r>
            <a:r>
              <a:rPr lang="en-US" dirty="0" smtClean="0">
                <a:solidFill>
                  <a:srgbClr val="003366"/>
                </a:solidFill>
                <a:latin typeface="Verdana" pitchFamily="34" charset="0"/>
                <a:ea typeface="Verdana" pitchFamily="34" charset="0"/>
                <a:cs typeface="Verdana" pitchFamily="34" charset="0"/>
              </a:rPr>
              <a:t>Grade 8</a:t>
            </a:r>
            <a:endParaRPr lang="en-US" dirty="0">
              <a:solidFill>
                <a:srgbClr val="003366"/>
              </a:solidFill>
              <a:latin typeface="Verdana" pitchFamily="34" charset="0"/>
              <a:ea typeface="Verdana" pitchFamily="34" charset="0"/>
              <a:cs typeface="Verdana" pitchFamily="34" charset="0"/>
            </a:endParaRPr>
          </a:p>
          <a:p>
            <a:pPr>
              <a:tabLst>
                <a:tab pos="1593850" algn="l"/>
              </a:tabLst>
            </a:pPr>
            <a:r>
              <a:rPr lang="en-US" dirty="0" smtClean="0">
                <a:solidFill>
                  <a:srgbClr val="003366"/>
                </a:solidFill>
                <a:latin typeface="Verdana" pitchFamily="34" charset="0"/>
                <a:ea typeface="Verdana" pitchFamily="34" charset="0"/>
                <a:cs typeface="Verdana" pitchFamily="34" charset="0"/>
              </a:rPr>
              <a:t>Curriculum:	</a:t>
            </a:r>
            <a:r>
              <a:rPr lang="en-US" i="1" dirty="0" smtClean="0">
                <a:solidFill>
                  <a:srgbClr val="003366"/>
                </a:solidFill>
                <a:latin typeface="Verdana" pitchFamily="34" charset="0"/>
                <a:ea typeface="Verdana" pitchFamily="34" charset="0"/>
                <a:cs typeface="Verdana" pitchFamily="34" charset="0"/>
              </a:rPr>
              <a:t>Connected Mathematics</a:t>
            </a:r>
          </a:p>
          <a:p>
            <a:pPr>
              <a:tabLst>
                <a:tab pos="1593850" algn="l"/>
              </a:tabLst>
            </a:pPr>
            <a:r>
              <a:rPr lang="en-US" dirty="0" smtClean="0">
                <a:solidFill>
                  <a:srgbClr val="003366"/>
                </a:solidFill>
                <a:latin typeface="Verdana" pitchFamily="34" charset="0"/>
                <a:ea typeface="Verdana" pitchFamily="34" charset="0"/>
                <a:cs typeface="Verdana" pitchFamily="34" charset="0"/>
              </a:rPr>
              <a:t>Size:	17 students</a:t>
            </a:r>
          </a:p>
          <a:p>
            <a:pPr>
              <a:lnSpc>
                <a:spcPct val="50000"/>
              </a:lnSpc>
              <a:tabLst>
                <a:tab pos="1593850" algn="l"/>
              </a:tabLst>
            </a:pPr>
            <a:endParaRPr lang="en-US" dirty="0">
              <a:solidFill>
                <a:srgbClr val="003366"/>
              </a:solidFill>
              <a:latin typeface="Verdana" pitchFamily="34" charset="0"/>
              <a:ea typeface="Verdana" pitchFamily="34" charset="0"/>
              <a:cs typeface="Verdana" pitchFamily="34" charset="0"/>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pitchFamily="34" charset="0"/>
                <a:ea typeface="Verdana" pitchFamily="34" charset="0"/>
                <a:cs typeface="Verdana" pitchFamily="34" charset="0"/>
              </a:rPr>
              <a:t>Peter </a:t>
            </a:r>
            <a:r>
              <a:rPr lang="en-US" sz="3200" b="1" dirty="0" err="1" smtClean="0">
                <a:solidFill>
                  <a:srgbClr val="003366"/>
                </a:solidFill>
                <a:latin typeface="Verdana" pitchFamily="34" charset="0"/>
                <a:ea typeface="Verdana" pitchFamily="34" charset="0"/>
                <a:cs typeface="Verdana" pitchFamily="34" charset="0"/>
              </a:rPr>
              <a:t>Dubno’s</a:t>
            </a:r>
            <a:r>
              <a:rPr lang="en-US" sz="3200" dirty="0" smtClean="0">
                <a:solidFill>
                  <a:srgbClr val="003366"/>
                </a:solidFill>
                <a:latin typeface="Arial" charset="0"/>
                <a:ea typeface="ＭＳ Ｐゴシック" charset="0"/>
                <a:cs typeface="ＭＳ Ｐゴシック" charset="0"/>
              </a:rPr>
              <a:t/>
            </a:r>
            <a:br>
              <a:rPr lang="en-US" sz="3200" dirty="0" smtClean="0">
                <a:solidFill>
                  <a:srgbClr val="003366"/>
                </a:solidFill>
                <a:latin typeface="Arial" charset="0"/>
                <a:ea typeface="ＭＳ Ｐゴシック" charset="0"/>
                <a:cs typeface="ＭＳ Ｐゴシック" charset="0"/>
              </a:rPr>
            </a:b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556271"/>
            <a:ext cx="7548208" cy="4643319"/>
          </a:xfrm>
          <a:prstGeom prst="rect">
            <a:avLst/>
          </a:prstGeom>
        </p:spPr>
        <p:txBody>
          <a:bodyPr vert="horz" lIns="91440" tIns="45720" rIns="91440" bIns="45720" rtlCol="0">
            <a:noAutofit/>
          </a:bodyPr>
          <a:lstStyle/>
          <a:p>
            <a:r>
              <a:rPr lang="en-US" sz="2400" dirty="0" smtClean="0">
                <a:solidFill>
                  <a:srgbClr val="003366"/>
                </a:solidFill>
                <a:latin typeface="Verdana" pitchFamily="34" charset="0"/>
                <a:ea typeface="Verdana" pitchFamily="34" charset="0"/>
                <a:cs typeface="Verdana" pitchFamily="34" charset="0"/>
              </a:rPr>
              <a:t>Students will understand that:</a:t>
            </a:r>
          </a:p>
          <a:p>
            <a:pPr>
              <a:lnSpc>
                <a:spcPct val="60000"/>
              </a:lnSpc>
            </a:pPr>
            <a:endParaRPr lang="en-US" sz="2400" dirty="0" smtClean="0">
              <a:solidFill>
                <a:srgbClr val="003366"/>
              </a:solidFill>
              <a:latin typeface="Verdana" pitchFamily="34" charset="0"/>
              <a:ea typeface="Verdana" pitchFamily="34" charset="0"/>
              <a:cs typeface="Verdana" pitchFamily="34" charset="0"/>
            </a:endParaRPr>
          </a:p>
          <a:p>
            <a:pPr marL="457200" indent="-457200">
              <a:buFont typeface="Arial"/>
              <a:buChar char="•"/>
            </a:pPr>
            <a:r>
              <a:rPr lang="en-US" sz="2400" dirty="0" smtClean="0">
                <a:solidFill>
                  <a:srgbClr val="003366"/>
                </a:solidFill>
                <a:latin typeface="Verdana" pitchFamily="34" charset="0"/>
                <a:ea typeface="Verdana" pitchFamily="34" charset="0"/>
                <a:cs typeface="Verdana" pitchFamily="34" charset="0"/>
              </a:rPr>
              <a:t>An equation can be written that describes the relationship between 2 quantities (i.e., the number of cubes and the building number);</a:t>
            </a:r>
          </a:p>
          <a:p>
            <a:pPr marL="457200" indent="-457200">
              <a:buFont typeface="Arial"/>
              <a:buChar char="•"/>
            </a:pPr>
            <a:r>
              <a:rPr lang="en-US" sz="2400" dirty="0" smtClean="0">
                <a:solidFill>
                  <a:srgbClr val="003366"/>
                </a:solidFill>
                <a:latin typeface="Verdana" pitchFamily="34" charset="0"/>
                <a:ea typeface="Verdana" pitchFamily="34" charset="0"/>
                <a:cs typeface="Verdana" pitchFamily="34" charset="0"/>
              </a:rPr>
              <a:t>Different but equivalent equations can be written that represent the same situation;</a:t>
            </a:r>
          </a:p>
          <a:p>
            <a:pPr marL="457200" indent="-457200">
              <a:buFont typeface="Arial"/>
              <a:buChar char="•"/>
            </a:pPr>
            <a:r>
              <a:rPr lang="en-US" sz="2400" dirty="0" smtClean="0">
                <a:solidFill>
                  <a:srgbClr val="003366"/>
                </a:solidFill>
                <a:latin typeface="Verdana" pitchFamily="34" charset="0"/>
                <a:ea typeface="Verdana" pitchFamily="34" charset="0"/>
                <a:cs typeface="Verdana" pitchFamily="34" charset="0"/>
              </a:rPr>
              <a:t>Connections </a:t>
            </a:r>
            <a:r>
              <a:rPr lang="en-US" sz="2400" dirty="0">
                <a:solidFill>
                  <a:srgbClr val="003366"/>
                </a:solidFill>
                <a:latin typeface="Verdana" pitchFamily="34" charset="0"/>
                <a:ea typeface="Verdana" pitchFamily="34" charset="0"/>
                <a:cs typeface="Verdana" pitchFamily="34" charset="0"/>
              </a:rPr>
              <a:t>can be made between pictorial and symbolic representations; </a:t>
            </a:r>
            <a:r>
              <a:rPr lang="en-US" sz="2400" dirty="0" smtClean="0">
                <a:solidFill>
                  <a:srgbClr val="003366"/>
                </a:solidFill>
                <a:latin typeface="Verdana" pitchFamily="34" charset="0"/>
                <a:ea typeface="Verdana" pitchFamily="34" charset="0"/>
                <a:cs typeface="Verdana" pitchFamily="34" charset="0"/>
              </a:rPr>
              <a:t>and</a:t>
            </a:r>
            <a:endParaRPr lang="en-US" sz="2400" dirty="0">
              <a:solidFill>
                <a:srgbClr val="003366"/>
              </a:solidFill>
              <a:latin typeface="Verdana" pitchFamily="34" charset="0"/>
              <a:ea typeface="Verdana" pitchFamily="34" charset="0"/>
              <a:cs typeface="Verdana" pitchFamily="34" charset="0"/>
            </a:endParaRPr>
          </a:p>
          <a:p>
            <a:pPr marL="457200" indent="-457200">
              <a:buFont typeface="Arial"/>
              <a:buChar char="•"/>
            </a:pPr>
            <a:r>
              <a:rPr lang="en-US" sz="2400" dirty="0" smtClean="0">
                <a:solidFill>
                  <a:srgbClr val="003366"/>
                </a:solidFill>
                <a:latin typeface="Verdana" pitchFamily="34" charset="0"/>
                <a:ea typeface="Verdana" pitchFamily="34" charset="0"/>
                <a:cs typeface="Verdana" pitchFamily="34" charset="0"/>
              </a:rPr>
              <a:t>Variables must be clearly defined. </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84300" y="1504828"/>
            <a:ext cx="7353300" cy="37452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778001" y="5626100"/>
            <a:ext cx="7315199" cy="553998"/>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a:t>
            </a:r>
            <a:r>
              <a:rPr lang="en-US" sz="1200" i="1" dirty="0" smtClean="0"/>
              <a:t>Core State Standards For Mathematics</a:t>
            </a:r>
            <a:r>
              <a:rPr lang="en-US" sz="1200" dirty="0" smtClean="0"/>
              <a:t>.</a:t>
            </a:r>
            <a:r>
              <a:rPr lang="en-US" sz="1200" dirty="0"/>
              <a:t> Washington, DC: Authors</a:t>
            </a:r>
            <a:r>
              <a:rPr lang="en-US" dirty="0"/>
              <a:t>.</a:t>
            </a:r>
          </a:p>
        </p:txBody>
      </p:sp>
      <p:sp>
        <p:nvSpPr>
          <p:cNvPr id="10" name="Rectangle 9"/>
          <p:cNvSpPr/>
          <p:nvPr/>
        </p:nvSpPr>
        <p:spPr>
          <a:xfrm>
            <a:off x="1498600" y="1504828"/>
            <a:ext cx="7353300" cy="5632311"/>
          </a:xfrm>
          <a:prstGeom prst="rect">
            <a:avLst/>
          </a:prstGeom>
        </p:spPr>
        <p:txBody>
          <a:bodyPr wrap="square">
            <a:spAutoFit/>
          </a:bodyPr>
          <a:lstStyle/>
          <a:p>
            <a:r>
              <a:rPr lang="en-US" sz="2000" b="1" dirty="0" smtClean="0"/>
              <a:t>Functions</a:t>
            </a:r>
            <a:r>
              <a:rPr lang="en-US" sz="2000" dirty="0">
                <a:solidFill>
                  <a:srgbClr val="003366"/>
                </a:solidFill>
              </a:rPr>
              <a:t>	</a:t>
            </a:r>
            <a:r>
              <a:rPr lang="en-US" sz="2000" dirty="0" smtClean="0">
                <a:solidFill>
                  <a:srgbClr val="003366"/>
                </a:solidFill>
              </a:rPr>
              <a:t>                                                                                             </a:t>
            </a:r>
            <a:r>
              <a:rPr lang="en-US" sz="2000" b="1" dirty="0" smtClean="0">
                <a:solidFill>
                  <a:srgbClr val="003366"/>
                </a:solidFill>
              </a:rPr>
              <a:t>8.F</a:t>
            </a:r>
            <a:endParaRPr lang="en-US" sz="2000" dirty="0" smtClean="0">
              <a:solidFill>
                <a:srgbClr val="003366"/>
              </a:solidFill>
            </a:endParaRPr>
          </a:p>
          <a:p>
            <a:r>
              <a:rPr lang="en-US" sz="2000" b="1" dirty="0" smtClean="0">
                <a:solidFill>
                  <a:srgbClr val="003366"/>
                </a:solidFill>
              </a:rPr>
              <a:t/>
            </a:r>
            <a:br>
              <a:rPr lang="en-US" sz="2000" b="1" dirty="0" smtClean="0">
                <a:solidFill>
                  <a:srgbClr val="003366"/>
                </a:solidFill>
              </a:rPr>
            </a:br>
            <a:r>
              <a:rPr lang="en-US" sz="2000" b="1" dirty="0" smtClean="0">
                <a:solidFill>
                  <a:srgbClr val="003366"/>
                </a:solidFill>
                <a:latin typeface="Verdana"/>
                <a:cs typeface="Verdana"/>
              </a:rPr>
              <a:t>8.F.4 </a:t>
            </a:r>
            <a:r>
              <a:rPr lang="en-US" sz="2000" b="1" u="sng" dirty="0" smtClean="0">
                <a:solidFill>
                  <a:srgbClr val="003366"/>
                </a:solidFill>
                <a:latin typeface="Verdana"/>
                <a:cs typeface="Verdana"/>
              </a:rPr>
              <a:t>Construct a function to model a linear relationship between two quantities</a:t>
            </a:r>
            <a:r>
              <a:rPr lang="en-US" sz="2000" b="1" dirty="0" smtClean="0">
                <a:solidFill>
                  <a:srgbClr val="003366"/>
                </a:solidFill>
                <a:latin typeface="Verdana"/>
                <a:cs typeface="Verdana"/>
              </a:rPr>
              <a:t>. </a:t>
            </a:r>
            <a:r>
              <a:rPr lang="en-US" sz="2000" dirty="0" smtClean="0">
                <a:solidFill>
                  <a:srgbClr val="003366"/>
                </a:solidFill>
                <a:latin typeface="Verdana"/>
                <a:cs typeface="Verdana"/>
              </a:rPr>
              <a:t>Determine the rate of change and initial value of the function from a description of a relationship or from two ( </a:t>
            </a:r>
            <a:r>
              <a:rPr lang="en-US" sz="2000" i="1" dirty="0" smtClean="0">
                <a:solidFill>
                  <a:srgbClr val="003366"/>
                </a:solidFill>
                <a:latin typeface="Verdana"/>
                <a:cs typeface="Verdana"/>
              </a:rPr>
              <a:t>x, y</a:t>
            </a:r>
            <a:r>
              <a:rPr lang="en-US" sz="2000" dirty="0" smtClean="0">
                <a:solidFill>
                  <a:srgbClr val="003366"/>
                </a:solidFill>
                <a:latin typeface="Verdana"/>
                <a:cs typeface="Verdana"/>
              </a:rPr>
              <a:t>) values, including reading these from a table or from a graph. Interpret the rate of change and initial value of a linear function in terms of the situation it models, and in terms of its graph or a table of values. </a:t>
            </a:r>
          </a:p>
          <a:p>
            <a:r>
              <a:rPr lang="en-US" sz="2000" dirty="0" smtClean="0">
                <a:latin typeface="Verdana"/>
                <a:cs typeface="Verdana"/>
              </a:rPr>
              <a:t/>
            </a:r>
            <a:br>
              <a:rPr lang="en-US" sz="2000" dirty="0" smtClean="0">
                <a:latin typeface="Verdana"/>
                <a:cs typeface="Verdana"/>
              </a:rPr>
            </a:br>
            <a:endParaRPr lang="en-US" sz="2000" strike="sngStrike" dirty="0" smtClean="0">
              <a:solidFill>
                <a:srgbClr val="003366"/>
              </a:solidFill>
              <a:latin typeface="Verdana"/>
              <a:cs typeface="Verdana"/>
            </a:endParaRPr>
          </a:p>
          <a:p>
            <a:pPr marL="520700" indent="-520700"/>
            <a:endParaRPr lang="en-US" sz="2000" strike="sngStrike" dirty="0" smtClean="0">
              <a:solidFill>
                <a:srgbClr val="003366"/>
              </a:solidFill>
            </a:endParaRPr>
          </a:p>
          <a:p>
            <a:pPr marL="520700" indent="-520700"/>
            <a:endParaRPr lang="en-US" sz="2000" strike="sngStrike" dirty="0" smtClean="0">
              <a:solidFill>
                <a:srgbClr val="003366"/>
              </a:solidFill>
            </a:endParaRPr>
          </a:p>
          <a:p>
            <a:pPr marL="520700" indent="-520700"/>
            <a:endParaRPr lang="en-US" sz="2000" strike="sngStrike" dirty="0" smtClean="0">
              <a:solidFill>
                <a:srgbClr val="003366"/>
              </a:solidFill>
            </a:endParaRPr>
          </a:p>
          <a:p>
            <a:pPr marL="520700" indent="-520700"/>
            <a:endParaRPr lang="en-US" sz="2000" strike="sngStrike" dirty="0" smtClean="0">
              <a:solidFill>
                <a:srgbClr val="003366"/>
              </a:solidFill>
            </a:endParaRPr>
          </a:p>
          <a:p>
            <a:pPr marL="520700" indent="-520700"/>
            <a:endParaRPr lang="en-US" sz="2000" strike="sngStrike" dirty="0" smtClean="0">
              <a:solidFill>
                <a:srgbClr val="003366"/>
              </a:solidFill>
            </a:endParaRPr>
          </a:p>
          <a:p>
            <a:pPr marL="520700" indent="-520700"/>
            <a:endParaRPr lang="en-US" sz="2000" strike="sngStrike" dirty="0">
              <a:solidFill>
                <a:srgbClr val="003366"/>
              </a:solidFill>
            </a:endParaRPr>
          </a:p>
        </p:txBody>
      </p:sp>
    </p:spTree>
    <p:extLst>
      <p:ext uri="{BB962C8B-B14F-4D97-AF65-F5344CB8AC3E}">
        <p14:creationId xmlns:p14="http://schemas.microsoft.com/office/powerpoint/2010/main" val="105506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4456023"/>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dirty="0">
                <a:solidFill>
                  <a:srgbClr val="003366"/>
                </a:solidFill>
                <a:latin typeface="Verdana"/>
                <a:cs typeface="Verdana"/>
              </a:rPr>
              <a:t>Make sense of problems and persevere in solving them.</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Reason abstractly and quantitatively.</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Construct viable arguments and critique </a:t>
            </a:r>
            <a:r>
              <a:rPr lang="en-US" sz="2400" b="1" dirty="0" smtClean="0">
                <a:solidFill>
                  <a:schemeClr val="accent4">
                    <a:lumMod val="75000"/>
                  </a:schemeClr>
                </a:solidFill>
                <a:latin typeface="Verdana"/>
                <a:cs typeface="Verdana"/>
              </a:rPr>
              <a:t>the reasoning </a:t>
            </a:r>
            <a:r>
              <a:rPr lang="en-US" sz="2400" b="1" dirty="0">
                <a:solidFill>
                  <a:schemeClr val="accent4">
                    <a:lumMod val="75000"/>
                  </a:schemeClr>
                </a:solidFill>
                <a:latin typeface="Verdana"/>
                <a:cs typeface="Verdana"/>
              </a:rPr>
              <a:t>of others.</a:t>
            </a:r>
          </a:p>
          <a:p>
            <a:pPr marL="685800" indent="-457200">
              <a:spcAft>
                <a:spcPts val="1000"/>
              </a:spcAft>
              <a:buFontTx/>
              <a:buAutoNum type="arabicPeriod"/>
              <a:defRPr/>
            </a:pPr>
            <a:r>
              <a:rPr lang="en-US" sz="2400" dirty="0">
                <a:solidFill>
                  <a:srgbClr val="003366"/>
                </a:solidFill>
                <a:latin typeface="Verdana"/>
                <a:cs typeface="Verdana"/>
              </a:rPr>
              <a:t>Model with mathematics</a:t>
            </a:r>
            <a:r>
              <a:rPr lang="en-US" sz="2400" b="1" dirty="0">
                <a:solidFill>
                  <a:srgbClr val="003366"/>
                </a:solidFill>
                <a:latin typeface="Verdana"/>
                <a:cs typeface="Verdana"/>
              </a:rPr>
              <a:t>.</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b="1" dirty="0">
                <a:solidFill>
                  <a:srgbClr val="604A7B"/>
                </a:solidFill>
                <a:latin typeface="Verdana"/>
                <a:cs typeface="Verdana"/>
              </a:rPr>
              <a:t>Attend to precision.</a:t>
            </a:r>
          </a:p>
          <a:p>
            <a:pPr marL="685800" indent="-457200">
              <a:spcAft>
                <a:spcPts val="1000"/>
              </a:spcAft>
              <a:buFontTx/>
              <a:buAutoNum type="arabicPeriod"/>
              <a:defRPr/>
            </a:pPr>
            <a:r>
              <a:rPr lang="en-US" sz="2400" dirty="0">
                <a:solidFill>
                  <a:srgbClr val="003366"/>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a:solidFill>
                  <a:srgbClr val="003366"/>
                </a:solidFill>
              </a:rPr>
              <a:t>.</a:t>
            </a:r>
          </a:p>
          <a:p>
            <a:endParaRPr lang="en-US" sz="2800" dirty="0" smtClean="0">
              <a:solidFill>
                <a:schemeClr val="tx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811124"/>
          </a:xfrm>
          <a:prstGeom prst="rect">
            <a:avLst/>
          </a:prstGeom>
        </p:spPr>
        <p:txBody>
          <a:bodyPr vert="horz" lIns="91440" tIns="45720" rIns="91440" bIns="45720" rtlCol="0" anchor="ctr">
            <a:noAutofit/>
          </a:bodyPr>
          <a:lstStyle/>
          <a:p>
            <a:pPr lvl="0" algn="ctr">
              <a:spcBef>
                <a:spcPct val="0"/>
              </a:spcBef>
              <a:defRPr/>
            </a:pPr>
            <a:endParaRPr lang="en-US" sz="3200" b="1" i="1" dirty="0">
              <a:solidFill>
                <a:srgbClr val="003366"/>
              </a:solidFill>
              <a:latin typeface="Verdana"/>
              <a:cs typeface="Verdana"/>
            </a:endParaRPr>
          </a:p>
          <a:p>
            <a:pPr lvl="0" algn="ctr">
              <a:spcBef>
                <a:spcPct val="0"/>
              </a:spcBef>
              <a:defRPr/>
            </a:pPr>
            <a:r>
              <a:rPr lang="en-US" sz="3200" b="1" dirty="0" smtClean="0">
                <a:solidFill>
                  <a:srgbClr val="003366"/>
                </a:solidFill>
                <a:latin typeface="Verdana" pitchFamily="34" charset="0"/>
                <a:ea typeface="Verdana" pitchFamily="34" charset="0"/>
                <a:cs typeface="Verdana" pitchFamily="34" charset="0"/>
              </a:rPr>
              <a:t>The Counting Cubes Task</a:t>
            </a:r>
          </a:p>
          <a:p>
            <a:pPr lvl="0" algn="ctr">
              <a:spcBef>
                <a:spcPct val="0"/>
              </a:spcBef>
              <a:defRPr/>
            </a:pPr>
            <a:r>
              <a:rPr lang="en-US" sz="3200" b="1" dirty="0" smtClean="0">
                <a:solidFill>
                  <a:srgbClr val="003366"/>
                </a:solidFill>
                <a:latin typeface="Verdana"/>
                <a:cs typeface="Verdana"/>
              </a:rPr>
              <a:t>The Context of Video</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169133" y="1268410"/>
            <a:ext cx="7814175" cy="4643318"/>
          </a:xfrm>
          <a:prstGeom prst="rect">
            <a:avLst/>
          </a:prstGeom>
        </p:spPr>
        <p:txBody>
          <a:bodyPr vert="horz" lIns="91440" tIns="45720" rIns="91440" bIns="45720" rtlCol="0">
            <a:noAutofit/>
          </a:bodyPr>
          <a:lstStyle/>
          <a:p>
            <a:pPr>
              <a:spcAft>
                <a:spcPts val="600"/>
              </a:spcAft>
            </a:pPr>
            <a:r>
              <a:rPr lang="en-US" sz="2400" dirty="0" smtClean="0">
                <a:solidFill>
                  <a:srgbClr val="003366"/>
                </a:solidFill>
                <a:latin typeface="Verdana"/>
                <a:cs typeface="Verdana"/>
              </a:rPr>
              <a:t>Earlier in the class:</a:t>
            </a:r>
          </a:p>
          <a:p>
            <a:pPr marL="342900" indent="-342900">
              <a:spcAft>
                <a:spcPts val="600"/>
              </a:spcAft>
              <a:buFont typeface="Arial"/>
              <a:buChar char="•"/>
            </a:pPr>
            <a:r>
              <a:rPr lang="en-US" sz="2400" dirty="0" smtClean="0">
                <a:solidFill>
                  <a:srgbClr val="003366"/>
                </a:solidFill>
                <a:latin typeface="Verdana" pitchFamily="34" charset="0"/>
                <a:ea typeface="Verdana" pitchFamily="34" charset="0"/>
                <a:cs typeface="Verdana" pitchFamily="34" charset="0"/>
              </a:rPr>
              <a:t>Students solved the </a:t>
            </a:r>
            <a:r>
              <a:rPr lang="en-US" sz="2400" b="1" dirty="0" smtClean="0">
                <a:solidFill>
                  <a:srgbClr val="003366"/>
                </a:solidFill>
                <a:latin typeface="Verdana" pitchFamily="34" charset="0"/>
                <a:ea typeface="Verdana" pitchFamily="34" charset="0"/>
                <a:cs typeface="Verdana" pitchFamily="34" charset="0"/>
              </a:rPr>
              <a:t>Counting Cubes Task</a:t>
            </a:r>
            <a:r>
              <a:rPr lang="en-US" sz="2400" dirty="0" smtClean="0">
                <a:solidFill>
                  <a:srgbClr val="003366"/>
                </a:solidFill>
                <a:latin typeface="Verdana" pitchFamily="34" charset="0"/>
                <a:ea typeface="Verdana" pitchFamily="34" charset="0"/>
                <a:cs typeface="Verdana" pitchFamily="34" charset="0"/>
              </a:rPr>
              <a:t>.  </a:t>
            </a:r>
          </a:p>
          <a:p>
            <a:pPr marL="342900" indent="-342900">
              <a:spcAft>
                <a:spcPts val="600"/>
              </a:spcAft>
              <a:buFont typeface="Arial"/>
              <a:buChar char="•"/>
            </a:pPr>
            <a:r>
              <a:rPr lang="en-US" sz="2400" dirty="0" smtClean="0">
                <a:solidFill>
                  <a:srgbClr val="003366"/>
                </a:solidFill>
                <a:latin typeface="Verdana"/>
                <a:cs typeface="Verdana"/>
              </a:rPr>
              <a:t>The tables and equations students produced </a:t>
            </a:r>
            <a:r>
              <a:rPr lang="en-US" sz="2400" dirty="0">
                <a:solidFill>
                  <a:srgbClr val="003366"/>
                </a:solidFill>
                <a:latin typeface="Verdana"/>
                <a:cs typeface="Verdana"/>
              </a:rPr>
              <a:t>in response to </a:t>
            </a:r>
            <a:r>
              <a:rPr lang="en-US" sz="2400" dirty="0" smtClean="0">
                <a:solidFill>
                  <a:srgbClr val="003366"/>
                </a:solidFill>
                <a:latin typeface="Verdana"/>
                <a:cs typeface="Verdana"/>
              </a:rPr>
              <a:t>the </a:t>
            </a:r>
            <a:r>
              <a:rPr lang="en-US" sz="2400" dirty="0">
                <a:solidFill>
                  <a:srgbClr val="003366"/>
                </a:solidFill>
                <a:latin typeface="Verdana"/>
                <a:cs typeface="Verdana"/>
              </a:rPr>
              <a:t>task were posted in the classroom</a:t>
            </a:r>
            <a:r>
              <a:rPr lang="en-US" sz="2400" dirty="0" smtClean="0">
                <a:solidFill>
                  <a:srgbClr val="003366"/>
                </a:solidFill>
                <a:latin typeface="Verdana"/>
                <a:cs typeface="Verdana"/>
              </a:rPr>
              <a:t>.</a:t>
            </a:r>
          </a:p>
          <a:p>
            <a:pPr marL="342900" indent="-342900">
              <a:lnSpc>
                <a:spcPct val="50000"/>
              </a:lnSpc>
              <a:spcAft>
                <a:spcPts val="600"/>
              </a:spcAft>
              <a:buFont typeface="Arial"/>
              <a:buChar char="•"/>
            </a:pPr>
            <a:endParaRPr lang="en-US" sz="2400" dirty="0">
              <a:solidFill>
                <a:srgbClr val="003366"/>
              </a:solidFill>
              <a:latin typeface="Verdana"/>
              <a:cs typeface="Verdana"/>
            </a:endParaRPr>
          </a:p>
          <a:p>
            <a:pPr>
              <a:spcAft>
                <a:spcPts val="600"/>
              </a:spcAft>
            </a:pPr>
            <a:r>
              <a:rPr lang="en-US" sz="2400" dirty="0" smtClean="0">
                <a:solidFill>
                  <a:srgbClr val="003366"/>
                </a:solidFill>
                <a:latin typeface="Verdana"/>
                <a:cs typeface="Verdana"/>
              </a:rPr>
              <a:t>The Video Clip begins as pairs of students explain the thought processes they used to connect the volume or number of cubes in each picture with their equation. The students then point out differences and similarities in the equations generated.</a:t>
            </a:r>
          </a:p>
          <a:p>
            <a:pPr>
              <a:spcAft>
                <a:spcPts val="600"/>
              </a:spcAft>
            </a:pPr>
            <a:endParaRPr lang="en-US" sz="2400" dirty="0" smtClean="0">
              <a:solidFill>
                <a:srgbClr val="003366"/>
              </a:solidFill>
              <a:latin typeface="Verdana"/>
              <a:cs typeface="Verdana"/>
            </a:endParaRPr>
          </a:p>
          <a:p>
            <a:pPr>
              <a:lnSpc>
                <a:spcPct val="110000"/>
              </a:lnSpc>
              <a:spcBef>
                <a:spcPct val="20000"/>
              </a:spcBef>
              <a:spcAft>
                <a:spcPct val="40000"/>
              </a:spcAft>
              <a:tabLst>
                <a:tab pos="338138" algn="l"/>
              </a:tabLst>
              <a:defRPr/>
            </a:pPr>
            <a:endParaRPr lang="en-US" sz="2400" b="1" dirty="0">
              <a:latin typeface="+mj-lt"/>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24483" y="6157965"/>
            <a:ext cx="2724409" cy="382090"/>
          </a:xfrm>
          <a:prstGeom prst="rect">
            <a:avLst/>
          </a:prstGeom>
        </p:spPr>
      </p:pic>
    </p:spTree>
    <p:extLst>
      <p:ext uri="{BB962C8B-B14F-4D97-AF65-F5344CB8AC3E}">
        <p14:creationId xmlns:p14="http://schemas.microsoft.com/office/powerpoint/2010/main" val="174616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82742"/>
            <a:ext cx="8229600" cy="1080905"/>
          </a:xfrm>
        </p:spPr>
        <p:txBody>
          <a:bodyPr>
            <a:normAutofit/>
          </a:bodyPr>
          <a:lstStyle/>
          <a:p>
            <a:r>
              <a:rPr lang="en-US" sz="3200" b="1" dirty="0" smtClean="0">
                <a:solidFill>
                  <a:srgbClr val="003366"/>
                </a:solidFill>
                <a:latin typeface="Verdana"/>
                <a:cs typeface="Verdana"/>
              </a:rPr>
              <a:t>Lens for Watching the Video Clip</a:t>
            </a:r>
            <a:br>
              <a:rPr lang="en-US" sz="3200" b="1" dirty="0" smtClean="0">
                <a:solidFill>
                  <a:srgbClr val="003366"/>
                </a:solidFill>
                <a:latin typeface="Verdana"/>
                <a:cs typeface="Verdana"/>
              </a:rPr>
            </a:b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to support student learning and engagement with the mathematics as they explain their thinking.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4545" y="6094910"/>
            <a:ext cx="2724409" cy="382090"/>
          </a:xfrm>
          <a:prstGeom prst="rect">
            <a:avLst/>
          </a:prstGeom>
        </p:spPr>
      </p:pic>
    </p:spTree>
    <p:extLst>
      <p:ext uri="{BB962C8B-B14F-4D97-AF65-F5344CB8AC3E}">
        <p14:creationId xmlns:p14="http://schemas.microsoft.com/office/powerpoint/2010/main" val="3147218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4440</TotalTime>
  <Words>1537</Words>
  <Application>Microsoft Macintosh PowerPoint</Application>
  <PresentationFormat>On-screen Show (4:3)</PresentationFormat>
  <Paragraphs>221</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the Video Clip </vt:lpstr>
      <vt:lpstr>PowerPoint Presentation</vt:lpstr>
      <vt:lpstr>PowerPoint Presentation</vt:lpstr>
      <vt:lpstr>PowerPoint Presentation</vt:lpstr>
      <vt:lpstr>PowerPoint Presentation</vt:lpstr>
      <vt:lpstr>PowerPoint Presentation</vt:lpstr>
      <vt:lpstr>PowerPoint Presentation</vt:lpstr>
      <vt:lpstr> Lens for Watching the Video  Clip  - Time 2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Margaret Smith</cp:lastModifiedBy>
  <cp:revision>372</cp:revision>
  <cp:lastPrinted>2015-04-30T21:38:42Z</cp:lastPrinted>
  <dcterms:created xsi:type="dcterms:W3CDTF">2014-03-11T13:01:44Z</dcterms:created>
  <dcterms:modified xsi:type="dcterms:W3CDTF">2015-06-17T12:40:50Z</dcterms:modified>
</cp:coreProperties>
</file>