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0"/>
  </p:notesMasterIdLst>
  <p:sldIdLst>
    <p:sldId id="275" r:id="rId3"/>
    <p:sldId id="314" r:id="rId4"/>
    <p:sldId id="351" r:id="rId5"/>
    <p:sldId id="349" r:id="rId6"/>
    <p:sldId id="350" r:id="rId7"/>
    <p:sldId id="345" r:id="rId8"/>
    <p:sldId id="272" r:id="rId9"/>
    <p:sldId id="279" r:id="rId10"/>
    <p:sldId id="277" r:id="rId11"/>
    <p:sldId id="313" r:id="rId12"/>
    <p:sldId id="316" r:id="rId13"/>
    <p:sldId id="326" r:id="rId14"/>
    <p:sldId id="335" r:id="rId15"/>
    <p:sldId id="346" r:id="rId16"/>
    <p:sldId id="347" r:id="rId17"/>
    <p:sldId id="322" r:id="rId18"/>
    <p:sldId id="26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080">
          <p15:clr>
            <a:srgbClr val="A4A3A4"/>
          </p15:clr>
        </p15:guide>
        <p15:guide id="2" pos="40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 id="1" name="Amy Hillen" initials="AH" lastIdx="12" clrIdx="1"/>
  <p:cmAuthor id="2" name="Mike Steele" initials="MDS" lastIdx="0"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04"/>
    <p:restoredTop sz="81436" autoAdjust="0"/>
  </p:normalViewPr>
  <p:slideViewPr>
    <p:cSldViewPr snapToGrid="0" snapToObjects="1">
      <p:cViewPr>
        <p:scale>
          <a:sx n="100" d="100"/>
          <a:sy n="100" d="100"/>
        </p:scale>
        <p:origin x="-1096" y="1744"/>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10/19/15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session focuses on Promoting Productive Struggle.  It is suggested that teachers</a:t>
            </a:r>
            <a:r>
              <a:rPr lang="en-US" baseline="0" dirty="0" smtClean="0"/>
              <a:t> have some familiarity with the Effective Mathematics Teaching Practices prior to </a:t>
            </a:r>
            <a:r>
              <a:rPr lang="en-US" sz="1200" kern="1200" dirty="0" smtClean="0">
                <a:solidFill>
                  <a:schemeClr val="tx1"/>
                </a:solidFill>
                <a:effectLst/>
                <a:latin typeface="+mn-lt"/>
                <a:ea typeface="+mn-ea"/>
                <a:cs typeface="+mn-cs"/>
              </a:rPr>
              <a:t>engaging in this session.  </a:t>
            </a:r>
          </a:p>
          <a:p>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are three sessions available that provide an overview of the Teaching and Learning Principle, with some discussion of each of the effective teaching practices </a:t>
            </a:r>
            <a:r>
              <a:rPr lang="en-US" sz="1200" b="1" dirty="0" smtClean="0">
                <a:solidFill>
                  <a:srgbClr val="0000FF"/>
                </a:solidFill>
                <a:cs typeface="Verdana"/>
              </a:rPr>
              <a:t>http://</a:t>
            </a:r>
            <a:r>
              <a:rPr lang="en-US" sz="1200" b="1" dirty="0" err="1" smtClean="0">
                <a:solidFill>
                  <a:srgbClr val="0000FF"/>
                </a:solidFill>
                <a:cs typeface="Verdana"/>
              </a:rPr>
              <a:t>www.nctm.org</a:t>
            </a:r>
            <a:r>
              <a:rPr lang="en-US" sz="1200" b="1" dirty="0" smtClean="0">
                <a:solidFill>
                  <a:srgbClr val="0000FF"/>
                </a:solidFill>
                <a:cs typeface="Verdana"/>
              </a:rPr>
              <a:t>/</a:t>
            </a:r>
            <a:r>
              <a:rPr lang="en-US" sz="1200" b="1" dirty="0" err="1" smtClean="0">
                <a:solidFill>
                  <a:srgbClr val="0000FF"/>
                </a:solidFill>
                <a:cs typeface="Verdana"/>
              </a:rPr>
              <a:t>PtAToolkit</a:t>
            </a:r>
            <a:r>
              <a:rPr lang="en-US" sz="1200" b="1" dirty="0" smtClean="0">
                <a:solidFill>
                  <a:srgbClr val="0000FF"/>
                </a:solidFill>
                <a:cs typeface="Verdana"/>
              </a:rPr>
              <a:t>/</a:t>
            </a:r>
            <a:r>
              <a:rPr lang="en-US" sz="1200" kern="1200" dirty="0" smtClean="0">
                <a:solidFill>
                  <a:srgbClr val="0000FF"/>
                </a:solidFill>
                <a:effectLst/>
                <a:latin typeface="+mn-lt"/>
                <a:ea typeface="+mn-ea"/>
                <a:cs typeface="+mn-cs"/>
              </a:rPr>
              <a:t> </a:t>
            </a:r>
            <a:r>
              <a:rPr lang="en-US" sz="1200" kern="1200" dirty="0" smtClean="0">
                <a:solidFill>
                  <a:schemeClr val="tx1"/>
                </a:solidFill>
                <a:effectLst/>
                <a:latin typeface="+mn-lt"/>
                <a:ea typeface="+mn-ea"/>
                <a:cs typeface="+mn-cs"/>
              </a:rPr>
              <a:t>-- The Band Concert (elementary school content), The Candy Jar (middle school content) or the Pay It Forward (high school content).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this session you will need to provide teachers with copies of the materials highlighted in green in the folder and below.</a:t>
            </a:r>
          </a:p>
          <a:p>
            <a:r>
              <a:rPr lang="en-US" dirty="0"/>
              <a:t>1-Slides-MS-Peterson-Rossman.pptx</a:t>
            </a:r>
          </a:p>
          <a:p>
            <a:r>
              <a:rPr lang="en-US" dirty="0">
                <a:solidFill>
                  <a:srgbClr val="008000"/>
                </a:solidFill>
              </a:rPr>
              <a:t>2-Hexagon Task-MS-Peterson-</a:t>
            </a:r>
            <a:r>
              <a:rPr lang="en-US" dirty="0" err="1">
                <a:solidFill>
                  <a:srgbClr val="008000"/>
                </a:solidFill>
              </a:rPr>
              <a:t>Rossman.docx</a:t>
            </a:r>
            <a:endParaRPr lang="en-US" dirty="0">
              <a:solidFill>
                <a:srgbClr val="008000"/>
              </a:solidFill>
            </a:endParaRPr>
          </a:p>
          <a:p>
            <a:r>
              <a:rPr lang="en-US" dirty="0">
                <a:solidFill>
                  <a:srgbClr val="008000"/>
                </a:solidFill>
              </a:rPr>
              <a:t>3-EffectiveMathematicsTeachingPractices-MS-Peterson-Rossman.docx</a:t>
            </a:r>
          </a:p>
          <a:p>
            <a:r>
              <a:rPr lang="en-US" dirty="0">
                <a:solidFill>
                  <a:srgbClr val="008000"/>
                </a:solidFill>
              </a:rPr>
              <a:t>4-NarrativeCase-MS-Peterson.docx</a:t>
            </a:r>
          </a:p>
          <a:p>
            <a:r>
              <a:rPr lang="en-US" dirty="0"/>
              <a:t>5-Evidence of Effective Teaching Practices-MS-Peterson</a:t>
            </a:r>
          </a:p>
          <a:p>
            <a:r>
              <a:rPr lang="en-US" dirty="0"/>
              <a:t>6-VideoClip-MS-Rossman.mp4</a:t>
            </a:r>
          </a:p>
          <a:p>
            <a:r>
              <a:rPr lang="en-US" dirty="0">
                <a:solidFill>
                  <a:srgbClr val="008000"/>
                </a:solidFill>
              </a:rPr>
              <a:t>7-Transcript-Rossman.pdf</a:t>
            </a:r>
          </a:p>
          <a:p>
            <a:r>
              <a:rPr lang="en-US" dirty="0"/>
              <a:t>8- </a:t>
            </a:r>
            <a:r>
              <a:rPr lang="en-US" dirty="0" err="1" smtClean="0"/>
              <a:t>HexagonSolutionPaths.docx</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9-Evidence of Effective Teaching Practices-MS-</a:t>
            </a:r>
            <a:r>
              <a:rPr lang="en-US" dirty="0" err="1" smtClean="0"/>
              <a:t>Rossman</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a:p>
            <a:r>
              <a:rPr lang="en-US" b="1" dirty="0" smtClean="0"/>
              <a:t>Here are some of the things that teachers might notice:</a:t>
            </a:r>
          </a:p>
          <a:p>
            <a:endParaRPr lang="en-US" b="1" baseline="0" dirty="0" smtClean="0"/>
          </a:p>
          <a:p>
            <a:pPr marL="171450" indent="-171450">
              <a:buFont typeface="Arial"/>
              <a:buChar char="•"/>
            </a:pPr>
            <a:r>
              <a:rPr lang="en-US" b="1" baseline="0" dirty="0" smtClean="0"/>
              <a:t>Teacher presses the small group to connect their noticing of +4 in the numbers to the visual model</a:t>
            </a:r>
          </a:p>
          <a:p>
            <a:pPr marL="171450" indent="-171450">
              <a:buFont typeface="Arial"/>
              <a:buChar char="•"/>
            </a:pPr>
            <a:r>
              <a:rPr lang="en-US" b="1" baseline="0" dirty="0" smtClean="0"/>
              <a:t>Teacher makes sure that everyone in the small group understands how to see the 4 in the visual model</a:t>
            </a:r>
          </a:p>
          <a:p>
            <a:pPr marL="171450" indent="-171450">
              <a:buFont typeface="Arial"/>
              <a:buChar char="•"/>
            </a:pPr>
            <a:r>
              <a:rPr lang="en-US" b="1" baseline="0" dirty="0" smtClean="0"/>
              <a:t>Teacher presses the small group to think generally about larger trains by asking them to imagine in their mind what they will look like</a:t>
            </a:r>
          </a:p>
          <a:p>
            <a:pPr marL="171450" indent="-171450">
              <a:buFont typeface="Arial"/>
              <a:buChar char="•"/>
            </a:pPr>
            <a:r>
              <a:rPr lang="en-US" b="1" baseline="0" dirty="0" smtClean="0"/>
              <a:t>Teacher flags the important information that came out of the small group’s discussion and tells them to write it down</a:t>
            </a:r>
          </a:p>
          <a:p>
            <a:pPr>
              <a:buFont typeface="Arial"/>
              <a:buChar char="•"/>
            </a:pPr>
            <a:endParaRPr lang="en-US" b="1" baseline="0" dirty="0" smtClean="0"/>
          </a:p>
          <a:p>
            <a:pPr>
              <a:buFont typeface="Arial"/>
              <a:buChar char="•"/>
            </a:pPr>
            <a:r>
              <a:rPr lang="en-US" b="1" baseline="0" dirty="0" smtClean="0"/>
              <a:t>Whole group:</a:t>
            </a:r>
          </a:p>
          <a:p>
            <a:pPr marL="628650" lvl="1" indent="-171450">
              <a:buFont typeface="Arial"/>
              <a:buChar char="•"/>
            </a:pPr>
            <a:r>
              <a:rPr lang="en-US" b="1" baseline="0" dirty="0" smtClean="0"/>
              <a:t>Teacher has large versions of the visual model ready to use</a:t>
            </a:r>
          </a:p>
          <a:p>
            <a:pPr marL="628650" lvl="1" indent="-171450">
              <a:buFont typeface="Arial"/>
              <a:buChar char="•"/>
            </a:pPr>
            <a:r>
              <a:rPr lang="en-US" b="1" baseline="0" dirty="0" smtClean="0"/>
              <a:t>Teacher has students verbalize where the 5 and the 4 are AND has students point to the parts of the visual model where these are </a:t>
            </a:r>
          </a:p>
          <a:p>
            <a:pPr marL="628650" lvl="1" indent="-171450">
              <a:buFont typeface="Arial"/>
              <a:buChar char="•"/>
            </a:pPr>
            <a:r>
              <a:rPr lang="en-US" b="1" baseline="0" dirty="0" smtClean="0"/>
              <a:t>Asks questions to make sure that others in the class – not just the small group who is sharing – understands the approach and can make use of it</a:t>
            </a:r>
            <a:endParaRPr lang="en-US" b="1" dirty="0" smtClean="0"/>
          </a:p>
          <a:p>
            <a:endParaRPr lang="en-US" b="1" dirty="0" smtClean="0"/>
          </a:p>
          <a:p>
            <a:r>
              <a:rPr lang="en-US" b="1" dirty="0" smtClean="0"/>
              <a:t>When teachers</a:t>
            </a:r>
            <a:r>
              <a:rPr lang="en-US" b="1" baseline="0" dirty="0" smtClean="0"/>
              <a:t> have shared out what they noticed, Slide 12 shows in purple the four effective mathematics teaching practices that are most salient in the video clip.</a:t>
            </a:r>
            <a:endParaRPr lang="en-US" b="1"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86267" y="4114800"/>
            <a:ext cx="6670145" cy="4114800"/>
          </a:xfrm>
        </p:spPr>
        <p:txBody>
          <a:bodyPr>
            <a:noAutofit/>
          </a:bodyPr>
          <a:lstStyle/>
          <a:p>
            <a:r>
              <a:rPr lang="en-US" sz="1000" dirty="0" smtClean="0"/>
              <a:t>Effective Mathematics Teaching Practices shown here in purple</a:t>
            </a:r>
            <a:r>
              <a:rPr lang="en-US" sz="1000" baseline="0" dirty="0" smtClean="0"/>
              <a:t> were identified as prominent in The Case of Ms. </a:t>
            </a:r>
            <a:r>
              <a:rPr lang="en-US" sz="1000" baseline="0" dirty="0" err="1" smtClean="0"/>
              <a:t>Rossman</a:t>
            </a:r>
            <a:r>
              <a:rPr lang="en-US" sz="1000" baseline="0" dirty="0" smtClean="0"/>
              <a:t>.  The handout 9-Effecigve Mathematics Teaching Practices-MS-</a:t>
            </a:r>
            <a:r>
              <a:rPr lang="en-US" sz="1000" baseline="0" dirty="0" err="1" smtClean="0"/>
              <a:t>Rossman</a:t>
            </a:r>
            <a:r>
              <a:rPr lang="en-US" sz="1000" baseline="0" dirty="0" smtClean="0"/>
              <a:t> also contains the notes </a:t>
            </a:r>
            <a:r>
              <a:rPr lang="en-US" sz="1000" baseline="0" smtClean="0"/>
              <a:t>below.</a:t>
            </a:r>
            <a:endParaRPr lang="en-US" sz="1000" dirty="0" smtClean="0"/>
          </a:p>
          <a:p>
            <a:endParaRPr lang="en-US" sz="1000" dirty="0" smtClean="0"/>
          </a:p>
          <a:p>
            <a:r>
              <a:rPr lang="en-US" sz="1000" dirty="0" smtClean="0"/>
              <a:t>Support productive struggle (in the darker purple) is the most prominent practice in the small-group work in</a:t>
            </a:r>
            <a:r>
              <a:rPr lang="en-US" sz="1000" baseline="0" dirty="0" smtClean="0"/>
              <a:t> the clip.  The teacher makes use of questioning, discourse, and representations with the small group to support them in working through creating a solution to the task and ensuring that all students in the small group understand that solution.  The other four practices highlighted here are mobilized in support of students’ productive struggle. </a:t>
            </a:r>
            <a:r>
              <a:rPr lang="en-US" sz="1000" dirty="0" smtClean="0"/>
              <a:t>While all four of these are salient, MTP4 and MTP3 are </a:t>
            </a:r>
            <a:r>
              <a:rPr lang="en-US" sz="1000" baseline="0" dirty="0" smtClean="0"/>
              <a:t>the most prominent in the clip. MTP 8 is relevant in connecting the two excerpts – the small-group discussion and the whole-group excerpt – as Ms. </a:t>
            </a:r>
            <a:r>
              <a:rPr lang="en-US" sz="1000" baseline="0" dirty="0" err="1" smtClean="0"/>
              <a:t>Rossman</a:t>
            </a:r>
            <a:r>
              <a:rPr lang="en-US" sz="1000" baseline="0" dirty="0" smtClean="0"/>
              <a:t> clearly uses evidence of the student thinking she elicited as she was monitoring in the coordination of the whole-group discussion.</a:t>
            </a:r>
          </a:p>
          <a:p>
            <a:r>
              <a:rPr lang="en-US" sz="1000" baseline="0" dirty="0" smtClean="0"/>
              <a:t>Specific evidence (current transcript numbering):</a:t>
            </a:r>
          </a:p>
          <a:p>
            <a:endParaRPr lang="en-US" sz="1000" baseline="0" dirty="0" smtClean="0"/>
          </a:p>
          <a:p>
            <a:r>
              <a:rPr lang="en-US" sz="1000" baseline="0" dirty="0" smtClean="0"/>
              <a:t>Discourse:</a:t>
            </a:r>
          </a:p>
          <a:p>
            <a:r>
              <a:rPr lang="en-US" sz="1000" baseline="0" dirty="0" smtClean="0"/>
              <a:t>Probing student thinking: Lines 3, 5-9, 12, 15-16, 22, 24  54</a:t>
            </a:r>
          </a:p>
          <a:p>
            <a:r>
              <a:rPr lang="en-US" sz="1000" baseline="0" dirty="0" err="1" smtClean="0"/>
              <a:t>Revoicing</a:t>
            </a:r>
            <a:r>
              <a:rPr lang="en-US" sz="1000" baseline="0" dirty="0" smtClean="0"/>
              <a:t> and asking students to </a:t>
            </a:r>
            <a:r>
              <a:rPr lang="en-US" sz="1000" baseline="0" dirty="0" err="1" smtClean="0"/>
              <a:t>revoice</a:t>
            </a:r>
            <a:r>
              <a:rPr lang="en-US" sz="1000" baseline="0" dirty="0" smtClean="0"/>
              <a:t>: 33, 84, 112 checks back with student who made the initial contribution</a:t>
            </a:r>
          </a:p>
          <a:p>
            <a:r>
              <a:rPr lang="en-US" sz="1000" baseline="0" dirty="0" smtClean="0"/>
              <a:t>Selecting and sequencing: teacher selects the small group she had interacted with to present</a:t>
            </a:r>
          </a:p>
          <a:p>
            <a:endParaRPr lang="en-US" sz="1000" baseline="0" dirty="0" smtClean="0"/>
          </a:p>
          <a:p>
            <a:r>
              <a:rPr lang="en-US" sz="1000" baseline="0" dirty="0" smtClean="0"/>
              <a:t>Pose purposeful questions:</a:t>
            </a:r>
          </a:p>
          <a:p>
            <a:r>
              <a:rPr lang="en-US" sz="1000" baseline="0" dirty="0" smtClean="0"/>
              <a:t>Ms. </a:t>
            </a:r>
            <a:r>
              <a:rPr lang="en-US" sz="1000" baseline="0" dirty="0" err="1" smtClean="0"/>
              <a:t>Rossman’s</a:t>
            </a:r>
            <a:r>
              <a:rPr lang="en-US" sz="1000" baseline="0" dirty="0" smtClean="0"/>
              <a:t> questions focus on making sense of the components of the pattern, connecting the visual representation with the generalization, and probes student thinking to assess, and then asks questions that advance their thinking in productive ways.</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smtClean="0"/>
              <a:t>Questions that assess student thinking: Lines 3, 12, 15-16, 22, 24, 31, 33</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smtClean="0"/>
              <a:t>Questions that advance student thinking: 5-9, 42, 44, 54</a:t>
            </a:r>
          </a:p>
          <a:p>
            <a:endParaRPr lang="en-US" sz="1000" baseline="0" dirty="0" smtClean="0"/>
          </a:p>
          <a:p>
            <a:r>
              <a:rPr lang="en-US" sz="1000" baseline="0" dirty="0" smtClean="0"/>
              <a:t>Representations:</a:t>
            </a:r>
          </a:p>
          <a:p>
            <a:r>
              <a:rPr lang="en-US" sz="1000" baseline="0" dirty="0" smtClean="0"/>
              <a:t>Embedded in the task (relationships between picture and the generalization)</a:t>
            </a:r>
          </a:p>
          <a:p>
            <a:r>
              <a:rPr lang="en-US" sz="1000" baseline="0" dirty="0" smtClean="0"/>
              <a:t>Particularly salient in lines 5-9, 12, 15-16, 19-20, 26-27, 33, 63-68, 71-78, 101-104</a:t>
            </a:r>
          </a:p>
          <a:p>
            <a:endParaRPr lang="en-US" sz="1000" baseline="0" dirty="0" smtClean="0"/>
          </a:p>
          <a:p>
            <a:r>
              <a:rPr lang="en-US" sz="1000" baseline="0" dirty="0" smtClean="0"/>
              <a:t>Elicit and use evidence:</a:t>
            </a:r>
          </a:p>
          <a:p>
            <a:r>
              <a:rPr lang="en-US" sz="1000" baseline="0" dirty="0" smtClean="0"/>
              <a:t>Ms. </a:t>
            </a:r>
            <a:r>
              <a:rPr lang="en-US" sz="1000" baseline="0" dirty="0" err="1" smtClean="0"/>
              <a:t>Rossman’s</a:t>
            </a:r>
            <a:r>
              <a:rPr lang="en-US" sz="1000" baseline="0" dirty="0" smtClean="0"/>
              <a:t> interactions with the small group in the first clip allowed her to understand how they were making connections between their method and the visual.  This allowed her to make use of that thinking and leverage those connections in the whole-class discussion by asking them to share their method and asking </a:t>
            </a:r>
            <a:r>
              <a:rPr lang="en-US" sz="1000" i="1" baseline="0" dirty="0" smtClean="0"/>
              <a:t>other students</a:t>
            </a:r>
            <a:r>
              <a:rPr lang="en-US" sz="1000" i="0" baseline="0" dirty="0" smtClean="0"/>
              <a:t> to explain it.</a:t>
            </a:r>
            <a:endParaRPr lang="en-US" sz="10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70933" y="4343399"/>
            <a:ext cx="6316133" cy="4614333"/>
          </a:xfrm>
        </p:spPr>
        <p:txBody>
          <a:bodyPr>
            <a:normAutofit fontScale="62500" lnSpcReduction="20000"/>
          </a:bodyPr>
          <a:lstStyle/>
          <a:p>
            <a:r>
              <a:rPr lang="en-US" sz="1600" b="1" dirty="0" smtClean="0">
                <a:latin typeface="Verdana"/>
                <a:cs typeface="Verdana"/>
              </a:rPr>
              <a:t>If time permits, you may want to have teachers watch the video a second time to better respond to this prompt. </a:t>
            </a:r>
            <a:endParaRPr lang="en-US" sz="1600" b="1" baseline="0" dirty="0" smtClean="0">
              <a:latin typeface="Verdana"/>
              <a:cs typeface="Verdana"/>
            </a:endParaRPr>
          </a:p>
          <a:p>
            <a:endParaRPr lang="en-US" sz="1600" b="1" dirty="0" smtClean="0">
              <a:latin typeface="Verdana"/>
              <a:cs typeface="Verdana"/>
            </a:endParaRPr>
          </a:p>
          <a:p>
            <a:r>
              <a:rPr lang="en-US" sz="1600" b="1" dirty="0" smtClean="0">
                <a:latin typeface="Verdana"/>
                <a:cs typeface="Verdana"/>
              </a:rPr>
              <a:t>Here are some of the things that teachers</a:t>
            </a:r>
            <a:r>
              <a:rPr lang="en-US" sz="1600" b="1" baseline="0" dirty="0" smtClean="0">
                <a:latin typeface="Verdana"/>
                <a:cs typeface="Verdana"/>
              </a:rPr>
              <a:t> might notice:</a:t>
            </a:r>
          </a:p>
          <a:p>
            <a:r>
              <a:rPr lang="en-US" sz="1600" kern="1200" dirty="0" smtClean="0">
                <a:solidFill>
                  <a:schemeClr val="tx1"/>
                </a:solidFill>
                <a:effectLst/>
                <a:latin typeface="Verdana"/>
                <a:cs typeface="Verdana"/>
              </a:rPr>
              <a:t>In the video, supporting productive struggle in the small group afforded that group both the opportunity to share their strategy and resulted in another group using their strategy to explain Train 10.  This work supported Ms. </a:t>
            </a:r>
            <a:r>
              <a:rPr lang="en-US" sz="1600" kern="1200" dirty="0" err="1" smtClean="0">
                <a:solidFill>
                  <a:schemeClr val="tx1"/>
                </a:solidFill>
                <a:effectLst/>
                <a:latin typeface="Verdana"/>
                <a:cs typeface="Verdana"/>
              </a:rPr>
              <a:t>Rossman’s</a:t>
            </a:r>
            <a:r>
              <a:rPr lang="en-US" sz="1600" kern="1200" dirty="0" smtClean="0">
                <a:solidFill>
                  <a:schemeClr val="tx1"/>
                </a:solidFill>
                <a:effectLst/>
                <a:latin typeface="Verdana"/>
                <a:cs typeface="Verdana"/>
              </a:rPr>
              <a:t> first goal to create a generalization and ensured that everyone understood the generalization.  The move to a 10-hexagon train is an important intermediate step on the road to generalization</a:t>
            </a:r>
            <a:r>
              <a:rPr lang="en-US" sz="1600" kern="1200" baseline="0" dirty="0" smtClean="0">
                <a:solidFill>
                  <a:schemeClr val="tx1"/>
                </a:solidFill>
                <a:effectLst/>
                <a:latin typeface="Verdana"/>
                <a:cs typeface="Verdana"/>
              </a:rPr>
              <a:t> – by having another student use the group’s strategy to explain the 10-hexagon train, students were developing shared understandings of the quantities that were changing and the quantities that were staying the same.  This is likely to lead to features of the generalization. </a:t>
            </a:r>
          </a:p>
          <a:p>
            <a:endParaRPr lang="en-US" sz="1600" dirty="0" smtClean="0">
              <a:latin typeface="Verdana"/>
              <a:cs typeface="Verdana"/>
            </a:endParaRPr>
          </a:p>
          <a:p>
            <a:r>
              <a:rPr lang="en-US" sz="1600" dirty="0" smtClean="0">
                <a:latin typeface="Verdana"/>
                <a:cs typeface="Verdana"/>
              </a:rPr>
              <a:t>Pose </a:t>
            </a:r>
            <a:r>
              <a:rPr lang="en-US" sz="1600" dirty="0">
                <a:latin typeface="Verdana"/>
                <a:cs typeface="Verdana"/>
              </a:rPr>
              <a:t>Purposeful Questions</a:t>
            </a:r>
          </a:p>
          <a:p>
            <a:r>
              <a:rPr lang="en-US" sz="1600" dirty="0">
                <a:latin typeface="Verdana"/>
                <a:cs typeface="Verdana"/>
              </a:rPr>
              <a:t>Line 12   	Why do you think it is that you add four from the picture? (PROBE)</a:t>
            </a:r>
          </a:p>
          <a:p>
            <a:r>
              <a:rPr lang="en-US" sz="1600" dirty="0">
                <a:latin typeface="Verdana"/>
                <a:cs typeface="Verdana"/>
              </a:rPr>
              <a:t>Line 22	But where in the picture is 4 more than this one? (PROBE)</a:t>
            </a:r>
          </a:p>
          <a:p>
            <a:r>
              <a:rPr lang="en-US" sz="1600" dirty="0">
                <a:latin typeface="Verdana"/>
                <a:cs typeface="Verdana"/>
              </a:rPr>
              <a:t>Line 24    	What do you mean in the middle? (PROBE)</a:t>
            </a:r>
          </a:p>
          <a:p>
            <a:r>
              <a:rPr lang="en-US" sz="1600" dirty="0">
                <a:latin typeface="Verdana"/>
                <a:cs typeface="Verdana"/>
              </a:rPr>
              <a:t>Lines 5-6	Well, how could you find the perimeter of the tenth train if you didn’t have this information?  (GENERALIZE A METHOD</a:t>
            </a:r>
            <a:r>
              <a:rPr lang="en-US" sz="1600" dirty="0" smtClean="0">
                <a:latin typeface="Verdana"/>
                <a:cs typeface="Verdana"/>
              </a:rPr>
              <a:t>)</a:t>
            </a:r>
          </a:p>
          <a:p>
            <a:endParaRPr lang="en-US" sz="1600" dirty="0">
              <a:latin typeface="Verdana"/>
              <a:cs typeface="Verdana"/>
            </a:endParaRPr>
          </a:p>
          <a:p>
            <a:r>
              <a:rPr lang="en-US" sz="1600" dirty="0">
                <a:latin typeface="Verdana"/>
                <a:cs typeface="Verdana"/>
              </a:rPr>
              <a:t>Use and Connect Mathematical Representations</a:t>
            </a:r>
          </a:p>
          <a:p>
            <a:r>
              <a:rPr lang="en-US" sz="1600" dirty="0">
                <a:latin typeface="Verdana"/>
                <a:cs typeface="Verdana"/>
              </a:rPr>
              <a:t>Lines 12, 22, 33    Connecting the +4 to the picture.  (This helped students begin to see not just the recursive nature of the pattern but the structural nature of the pattern -- which will ultimately help them develop a generalization.) </a:t>
            </a:r>
            <a:endParaRPr lang="en-US" sz="1600" dirty="0" smtClean="0">
              <a:latin typeface="Verdana"/>
              <a:cs typeface="Verdana"/>
            </a:endParaRPr>
          </a:p>
          <a:p>
            <a:endParaRPr lang="en-US" sz="1600" dirty="0">
              <a:latin typeface="Verdana"/>
              <a:cs typeface="Verdana"/>
            </a:endParaRPr>
          </a:p>
          <a:p>
            <a:r>
              <a:rPr lang="en-US" sz="1600" dirty="0">
                <a:latin typeface="Verdana"/>
                <a:cs typeface="Verdana"/>
              </a:rPr>
              <a:t>Elicit and Use Evidence:</a:t>
            </a:r>
          </a:p>
          <a:p>
            <a:r>
              <a:rPr lang="en-US" sz="1600" dirty="0">
                <a:latin typeface="Verdana"/>
                <a:cs typeface="Verdana"/>
              </a:rPr>
              <a:t>Once the teacher understood that students were seeing the pattern recursively….they just added four each time (lines 1-2)-- she was able to get them to connect the +4 to the picture which lead to the realization that each of the middle hexagons added 4 sides,  and then to consider what the 10</a:t>
            </a:r>
            <a:r>
              <a:rPr lang="en-US" sz="1600" baseline="30000" dirty="0">
                <a:latin typeface="Verdana"/>
                <a:cs typeface="Verdana"/>
              </a:rPr>
              <a:t>th</a:t>
            </a:r>
            <a:r>
              <a:rPr lang="en-US" sz="1600" dirty="0">
                <a:latin typeface="Verdana"/>
                <a:cs typeface="Verdana"/>
              </a:rPr>
              <a:t> train would look like.</a:t>
            </a:r>
          </a:p>
          <a:p>
            <a:r>
              <a:rPr lang="en-US" sz="1400" dirty="0">
                <a:latin typeface="Verdana"/>
                <a:cs typeface="Verdana"/>
              </a:rPr>
              <a:t> </a:t>
            </a:r>
            <a:endParaRPr lang="en-US" sz="1400" dirty="0" smtClean="0">
              <a:latin typeface="Verdana"/>
              <a:cs typeface="Verdana"/>
            </a:endParaRPr>
          </a:p>
          <a:p>
            <a:r>
              <a:rPr lang="en-US" sz="1400" dirty="0" smtClean="0">
                <a:latin typeface="Verdana"/>
                <a:cs typeface="Verdana"/>
              </a:rPr>
              <a:t>The struggle was </a:t>
            </a:r>
            <a:r>
              <a:rPr lang="en-US" sz="1400" b="1" dirty="0" smtClean="0">
                <a:latin typeface="Verdana"/>
                <a:cs typeface="Verdana"/>
              </a:rPr>
              <a:t>productive</a:t>
            </a:r>
            <a:r>
              <a:rPr lang="en-US" sz="1400" b="0" dirty="0" smtClean="0">
                <a:latin typeface="Verdana"/>
                <a:cs typeface="Verdana"/>
              </a:rPr>
              <a:t> in that it supported both students and teachers in moving towards the mathematical</a:t>
            </a:r>
            <a:r>
              <a:rPr lang="en-US" sz="1400" b="0" baseline="0" dirty="0" smtClean="0">
                <a:latin typeface="Verdana"/>
                <a:cs typeface="Verdana"/>
              </a:rPr>
              <a:t> goals for the lesson and being able to explain their thinking in clearer ways that were connected to the visual representations.  Ms. </a:t>
            </a:r>
            <a:r>
              <a:rPr lang="en-US" sz="1400" b="0" baseline="0" dirty="0" err="1" smtClean="0">
                <a:latin typeface="Verdana"/>
                <a:cs typeface="Verdana"/>
              </a:rPr>
              <a:t>Rossman’s</a:t>
            </a:r>
            <a:r>
              <a:rPr lang="en-US" sz="1400" b="0" baseline="0" dirty="0" smtClean="0">
                <a:latin typeface="Verdana"/>
                <a:cs typeface="Verdana"/>
              </a:rPr>
              <a:t> goals centered on students seeing the constant rate of change and moving towards a generalization for any train.  Ms. </a:t>
            </a:r>
            <a:r>
              <a:rPr lang="en-US" sz="1400" b="0" baseline="0" dirty="0" err="1" smtClean="0">
                <a:latin typeface="Verdana"/>
                <a:cs typeface="Verdana"/>
              </a:rPr>
              <a:t>Rossman</a:t>
            </a:r>
            <a:r>
              <a:rPr lang="en-US" sz="1400" b="0" baseline="0" dirty="0" smtClean="0">
                <a:latin typeface="Verdana"/>
                <a:cs typeface="Verdana"/>
              </a:rPr>
              <a:t> pressed students to struggle through connecting their +4 rate of change to the visual, which in theory should open up the opportunity for students to move past the specific trains and towards </a:t>
            </a:r>
            <a:r>
              <a:rPr lang="en-US" sz="1400" b="0" baseline="0" smtClean="0">
                <a:latin typeface="Verdana"/>
                <a:cs typeface="Verdana"/>
              </a:rPr>
              <a:t>a generalization for any train.</a:t>
            </a:r>
            <a:endParaRPr lang="en-US" sz="1400" dirty="0">
              <a:latin typeface="Verdana"/>
              <a:cs typeface="Verdana"/>
            </a:endParaRPr>
          </a:p>
          <a:p>
            <a:endParaRPr lang="en-US" sz="1200" kern="1200" dirty="0" smtClean="0">
              <a:solidFill>
                <a:schemeClr val="tx1"/>
              </a:solidFill>
              <a:effectLst/>
              <a:latin typeface="+mn-lt"/>
              <a:ea typeface="+mn-ea"/>
              <a:cs typeface="+mn-cs"/>
            </a:endParaRPr>
          </a:p>
          <a:p>
            <a:endParaRPr lang="en-US" sz="1200" b="1" kern="1200" baseline="0" dirty="0" smtClean="0">
              <a:solidFill>
                <a:schemeClr val="tx1"/>
              </a:solidFill>
              <a:effectLst/>
              <a:latin typeface="+mn-lt"/>
              <a:ea typeface="+mn-ea"/>
              <a:cs typeface="+mn-cs"/>
            </a:endParaRPr>
          </a:p>
          <a:p>
            <a:endParaRPr lang="en-US" b="1" baseline="0" dirty="0" smtClean="0"/>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(This slide is animated. It provides a way of pulling together the ideas that are likely to surface in the discussion.)</a:t>
            </a:r>
          </a:p>
          <a:p>
            <a:endParaRPr lang="en-US" i="1" dirty="0" smtClean="0"/>
          </a:p>
          <a:p>
            <a:endParaRPr lang="en-US" dirty="0"/>
          </a:p>
          <a:p>
            <a:r>
              <a:rPr lang="en-US" dirty="0" smtClean="0"/>
              <a:t>The</a:t>
            </a:r>
            <a:r>
              <a:rPr lang="en-US" baseline="0" dirty="0" smtClean="0"/>
              <a:t> point is, p</a:t>
            </a:r>
            <a:r>
              <a:rPr lang="en-US" dirty="0" smtClean="0"/>
              <a:t>roductive struggle can’t happen in isolation from the other practices.  In these clips (and in the narrative)  there is direct evidence of practices 3, 4, 5, and 8,</a:t>
            </a:r>
            <a:r>
              <a:rPr lang="en-US" baseline="0" dirty="0" smtClean="0"/>
              <a:t> and the work on productive struggle supported the work on those four additional practices.</a:t>
            </a:r>
          </a:p>
          <a:p>
            <a:endParaRPr lang="en-US" baseline="0" dirty="0" smtClean="0"/>
          </a:p>
          <a:p>
            <a:endParaRPr lang="en-US" dirty="0" smtClean="0"/>
          </a:p>
          <a:p>
            <a:r>
              <a:rPr lang="en-US" dirty="0" smtClean="0"/>
              <a:t>This suggests that productive struggle is supported by the other practices.  You support productive struggle by picking the right task, setting appropriate goals -- and then by the questions you ask, the discourse you orchestrate, the thinking you elicit and the connections you make.</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499429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pPr>
            <a:r>
              <a:rPr lang="en-US" dirty="0" smtClean="0"/>
              <a:t>Suggested time allotment:</a:t>
            </a:r>
          </a:p>
          <a:p>
            <a:pPr>
              <a:lnSpc>
                <a:spcPct val="110000"/>
              </a:lnSpc>
            </a:pPr>
            <a:endParaRPr lang="en-US" dirty="0"/>
          </a:p>
          <a:p>
            <a:pPr marL="457200" indent="-457200">
              <a:lnSpc>
                <a:spcPct val="110000"/>
              </a:lnSpc>
              <a:buFont typeface="Arial"/>
              <a:buChar char="•"/>
            </a:pPr>
            <a:r>
              <a:rPr lang="en-US" dirty="0">
                <a:solidFill>
                  <a:srgbClr val="003366"/>
                </a:solidFill>
                <a:latin typeface="Verdana"/>
                <a:cs typeface="Verdana"/>
              </a:rPr>
              <a:t>Solve and Discuss the </a:t>
            </a:r>
            <a:r>
              <a:rPr lang="en-US" dirty="0" smtClean="0">
                <a:solidFill>
                  <a:srgbClr val="003366"/>
                </a:solidFill>
                <a:latin typeface="Verdana"/>
                <a:cs typeface="Verdana"/>
              </a:rPr>
              <a:t>Hexagon Pattern Task - 1 hour</a:t>
            </a:r>
            <a:endParaRPr lang="en-US" dirty="0">
              <a:solidFill>
                <a:srgbClr val="003366"/>
              </a:solidFill>
              <a:latin typeface="Verdana"/>
              <a:cs typeface="Verdana"/>
            </a:endParaRPr>
          </a:p>
          <a:p>
            <a:pPr marL="457200" indent="-457200">
              <a:lnSpc>
                <a:spcPct val="110000"/>
              </a:lnSpc>
              <a:buFont typeface="Arial"/>
              <a:buChar char="•"/>
            </a:pPr>
            <a:r>
              <a:rPr lang="en-US" dirty="0" smtClean="0">
                <a:solidFill>
                  <a:srgbClr val="003366"/>
                </a:solidFill>
                <a:latin typeface="Verdana"/>
                <a:cs typeface="Verdana"/>
              </a:rPr>
              <a:t>Read and discuss a narrative case of a teacher using the Hexagon</a:t>
            </a:r>
            <a:r>
              <a:rPr lang="en-US" baseline="0" dirty="0" smtClean="0">
                <a:solidFill>
                  <a:srgbClr val="003366"/>
                </a:solidFill>
                <a:latin typeface="Verdana"/>
                <a:cs typeface="Verdana"/>
              </a:rPr>
              <a:t> Pattern Task in her classroom and consider the effective teaching practices that she used during the lesson - 30 minutes</a:t>
            </a:r>
            <a:endParaRPr lang="en-US" dirty="0" smtClean="0">
              <a:solidFill>
                <a:srgbClr val="003366"/>
              </a:solidFill>
              <a:latin typeface="Verdana"/>
              <a:cs typeface="Verdana"/>
            </a:endParaRPr>
          </a:p>
          <a:p>
            <a:pPr marL="457200" indent="-457200">
              <a:lnSpc>
                <a:spcPct val="110000"/>
              </a:lnSpc>
              <a:buFont typeface="Arial"/>
              <a:buChar char="•"/>
            </a:pPr>
            <a:r>
              <a:rPr lang="en-US" dirty="0" smtClean="0">
                <a:solidFill>
                  <a:srgbClr val="003366"/>
                </a:solidFill>
                <a:latin typeface="Verdana"/>
                <a:cs typeface="Verdana"/>
              </a:rPr>
              <a:t>Watch </a:t>
            </a:r>
            <a:r>
              <a:rPr lang="en-US" dirty="0">
                <a:solidFill>
                  <a:srgbClr val="003366"/>
                </a:solidFill>
                <a:latin typeface="Verdana"/>
                <a:cs typeface="Verdana"/>
              </a:rPr>
              <a:t>a video </a:t>
            </a:r>
            <a:r>
              <a:rPr lang="en-US" dirty="0" smtClean="0">
                <a:solidFill>
                  <a:srgbClr val="003366"/>
                </a:solidFill>
                <a:latin typeface="Verdana"/>
                <a:cs typeface="Verdana"/>
              </a:rPr>
              <a:t>clip of second teacher using the hexagon task and consider how she supported</a:t>
            </a:r>
            <a:r>
              <a:rPr lang="en-US" baseline="0" dirty="0" smtClean="0">
                <a:solidFill>
                  <a:srgbClr val="003366"/>
                </a:solidFill>
                <a:latin typeface="Verdana"/>
                <a:cs typeface="Verdana"/>
              </a:rPr>
              <a:t> </a:t>
            </a:r>
            <a:r>
              <a:rPr lang="en-US" dirty="0" smtClean="0">
                <a:solidFill>
                  <a:srgbClr val="003366"/>
                </a:solidFill>
                <a:latin typeface="Verdana"/>
                <a:cs typeface="Verdana"/>
              </a:rPr>
              <a:t>productive struggle – 30 minutes</a:t>
            </a:r>
            <a:endParaRPr lang="en-US" dirty="0">
              <a:solidFill>
                <a:srgbClr val="003366"/>
              </a:solidFill>
              <a:latin typeface="Verdana"/>
              <a:cs typeface="Verdana"/>
            </a:endParaRPr>
          </a:p>
          <a:p>
            <a:pPr>
              <a:lnSpc>
                <a:spcPct val="110000"/>
              </a:lnSpc>
            </a:pPr>
            <a:endParaRPr lang="en-US" dirty="0">
              <a:solidFill>
                <a:srgbClr val="003366"/>
              </a:solidFill>
              <a:latin typeface="Verdana"/>
              <a:cs typeface="Verdana"/>
            </a:endParaRPr>
          </a:p>
          <a:p>
            <a:pPr marL="457200" indent="-457200">
              <a:lnSpc>
                <a:spcPct val="110000"/>
              </a:lnSpc>
              <a:buFont typeface="Arial"/>
              <a:buChar char="•"/>
            </a:pPr>
            <a:endParaRPr lang="en-US" dirty="0">
              <a:solidFill>
                <a:srgbClr val="003366"/>
              </a:solidFill>
              <a:latin typeface="Verdana"/>
              <a:cs typeface="Verdana"/>
            </a:endParaRPr>
          </a:p>
          <a:p>
            <a:pPr>
              <a:lnSpc>
                <a:spcPct val="110000"/>
              </a:lnSpc>
            </a:pPr>
            <a:r>
              <a:rPr lang="en-US" dirty="0" smtClean="0">
                <a:solidFill>
                  <a:srgbClr val="003366"/>
                </a:solidFill>
                <a:latin typeface="Verdana"/>
                <a:cs typeface="Verdana"/>
              </a:rPr>
              <a:t>TOTAL TIME - approximately 2 hours </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Engaging teachers in solving the </a:t>
            </a:r>
            <a:r>
              <a:rPr lang="en-US" dirty="0" smtClean="0"/>
              <a:t>Hexagon</a:t>
            </a:r>
            <a:r>
              <a:rPr lang="en-US" baseline="0" dirty="0" smtClean="0"/>
              <a:t> </a:t>
            </a:r>
            <a:r>
              <a:rPr lang="en-US" dirty="0" smtClean="0"/>
              <a:t>Task </a:t>
            </a:r>
            <a:r>
              <a:rPr lang="en-US" dirty="0"/>
              <a:t>will take approximately an hour.  </a:t>
            </a:r>
            <a:r>
              <a:rPr lang="en-US" dirty="0" smtClean="0"/>
              <a:t>If</a:t>
            </a:r>
            <a:r>
              <a:rPr lang="en-US" baseline="0" dirty="0" smtClean="0"/>
              <a:t> possible, you should provide teachers with hexagon blocks from a standard pattern block set to use as reasoning tools.  </a:t>
            </a:r>
            <a:endParaRPr lang="en-US" dirty="0" smtClean="0"/>
          </a:p>
          <a:p>
            <a:endParaRPr lang="en-US" dirty="0"/>
          </a:p>
          <a:p>
            <a:r>
              <a:rPr lang="en-US" dirty="0"/>
              <a:t>See the document entitled </a:t>
            </a:r>
            <a:r>
              <a:rPr lang="en-US" dirty="0" smtClean="0"/>
              <a:t>“Hexagon Task Possible Solution Paths” </a:t>
            </a:r>
            <a:r>
              <a:rPr lang="en-US" dirty="0"/>
              <a:t>for examples of how teachers might solve problem</a:t>
            </a:r>
            <a:r>
              <a:rPr lang="en-US" dirty="0" smtClean="0"/>
              <a:t>.</a:t>
            </a:r>
          </a:p>
          <a:p>
            <a:endParaRPr lang="en-US" dirty="0" smtClean="0"/>
          </a:p>
          <a:p>
            <a:r>
              <a:rPr lang="en-US" dirty="0" smtClean="0"/>
              <a:t>It</a:t>
            </a:r>
            <a:r>
              <a:rPr lang="en-US" baseline="0" dirty="0" smtClean="0"/>
              <a:t> is recommended that you share at least 3 different solutions to the hexagon task that represent different strategies and/or representations, in an order from lower to higher complexity (which reflects the order noted in the solutions document).  Be sure to introduce the solution of 4(n-2)+10 if it does not come up, as it is the focus of the video.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 y="4114800"/>
            <a:ext cx="6688666" cy="4114800"/>
          </a:xfrm>
        </p:spPr>
        <p:txBody>
          <a:bodyPr>
            <a:noAutofit/>
          </a:bodyPr>
          <a:lstStyle/>
          <a:p>
            <a:r>
              <a:rPr lang="en-US" sz="1050" b="0" dirty="0" smtClean="0">
                <a:solidFill>
                  <a:srgbClr val="0000FF"/>
                </a:solidFill>
                <a:latin typeface="Verdana"/>
                <a:cs typeface="Verdana"/>
              </a:rPr>
              <a:t>Handouts- </a:t>
            </a:r>
            <a:r>
              <a:rPr lang="en-US" sz="1050" dirty="0" err="1">
                <a:solidFill>
                  <a:srgbClr val="0000FF"/>
                </a:solidFill>
              </a:rPr>
              <a:t>MathTeachingPractices</a:t>
            </a:r>
            <a:r>
              <a:rPr lang="en-US" sz="1050" dirty="0">
                <a:solidFill>
                  <a:srgbClr val="0000FF"/>
                </a:solidFill>
              </a:rPr>
              <a:t>-MS-</a:t>
            </a:r>
            <a:r>
              <a:rPr lang="en-US" sz="1050" dirty="0" err="1" smtClean="0">
                <a:solidFill>
                  <a:srgbClr val="0000FF"/>
                </a:solidFill>
              </a:rPr>
              <a:t>Rossman</a:t>
            </a:r>
            <a:r>
              <a:rPr lang="en-US" sz="1050" dirty="0" smtClean="0">
                <a:solidFill>
                  <a:srgbClr val="0000FF"/>
                </a:solidFill>
              </a:rPr>
              <a:t>; </a:t>
            </a:r>
            <a:r>
              <a:rPr lang="en-US" sz="1050" dirty="0" err="1" smtClean="0">
                <a:solidFill>
                  <a:srgbClr val="0000FF"/>
                </a:solidFill>
              </a:rPr>
              <a:t>NarrativeCase</a:t>
            </a:r>
            <a:r>
              <a:rPr lang="en-US" sz="1050" dirty="0">
                <a:solidFill>
                  <a:srgbClr val="0000FF"/>
                </a:solidFill>
              </a:rPr>
              <a:t>-MS-Peterson.docx</a:t>
            </a:r>
          </a:p>
          <a:p>
            <a:endParaRPr lang="en-US" sz="1050" b="0" dirty="0" smtClean="0">
              <a:solidFill>
                <a:srgbClr val="FF0000"/>
              </a:solidFill>
              <a:latin typeface="Verdana"/>
              <a:cs typeface="Verdana"/>
            </a:endParaRPr>
          </a:p>
          <a:p>
            <a:r>
              <a:rPr lang="en-US" sz="1050" b="0" dirty="0" smtClean="0">
                <a:solidFill>
                  <a:srgbClr val="FF0000"/>
                </a:solidFill>
                <a:latin typeface="Verdana"/>
                <a:cs typeface="Verdana"/>
              </a:rPr>
              <a:t>The goal in reading the case is</a:t>
            </a:r>
            <a:r>
              <a:rPr lang="en-US" sz="1050" b="0" baseline="0" dirty="0" smtClean="0">
                <a:solidFill>
                  <a:srgbClr val="FF0000"/>
                </a:solidFill>
                <a:latin typeface="Verdana"/>
                <a:cs typeface="Verdana"/>
              </a:rPr>
              <a:t> to support teachers in noticing aspects of the effective mathematics teaching practices.  In this discussion, support the identification of the mathematics teaching practices noted below.  Later in the module, teachers will be asked to focus in on promoting productive struggle and identifying how these practices identified relate to productive struggle.</a:t>
            </a:r>
            <a:endParaRPr lang="en-US" sz="1050" b="0" dirty="0" smtClean="0">
              <a:solidFill>
                <a:srgbClr val="FF0000"/>
              </a:solidFill>
              <a:latin typeface="Verdana"/>
              <a:cs typeface="Verdana"/>
            </a:endParaRPr>
          </a:p>
          <a:p>
            <a:endParaRPr lang="en-US" sz="1050" kern="1200" baseline="0" dirty="0" smtClean="0">
              <a:solidFill>
                <a:schemeClr val="tx1"/>
              </a:solidFill>
              <a:effectLst/>
              <a:latin typeface="Verdana"/>
              <a:cs typeface="Verdana"/>
            </a:endParaRPr>
          </a:p>
          <a:p>
            <a:endParaRPr lang="en-US" sz="1050" dirty="0">
              <a:latin typeface="Verdana"/>
              <a:cs typeface="Verdana"/>
            </a:endParaRPr>
          </a:p>
          <a:p>
            <a:r>
              <a:rPr lang="en-US" sz="1050" kern="1200" baseline="0" dirty="0" smtClean="0">
                <a:solidFill>
                  <a:schemeClr val="tx1"/>
                </a:solidFill>
                <a:effectLst/>
                <a:latin typeface="Verdana"/>
                <a:cs typeface="Verdana"/>
              </a:rPr>
              <a:t>See</a:t>
            </a:r>
            <a:r>
              <a:rPr lang="en-US" sz="1050" kern="1200" dirty="0" smtClean="0">
                <a:solidFill>
                  <a:schemeClr val="tx1"/>
                </a:solidFill>
                <a:effectLst/>
                <a:latin typeface="Verdana"/>
                <a:cs typeface="Verdana"/>
              </a:rPr>
              <a:t> </a:t>
            </a:r>
            <a:r>
              <a:rPr lang="en-US" sz="1050" b="1" kern="1200" dirty="0" smtClean="0">
                <a:solidFill>
                  <a:schemeClr val="tx1"/>
                </a:solidFill>
                <a:effectLst/>
                <a:latin typeface="Verdana"/>
                <a:cs typeface="Verdana"/>
              </a:rPr>
              <a:t>Evidence of Effective Teaching Practices </a:t>
            </a:r>
            <a:r>
              <a:rPr lang="en-US" sz="1050" kern="1200" dirty="0" smtClean="0">
                <a:solidFill>
                  <a:schemeClr val="tx1"/>
                </a:solidFill>
                <a:effectLst/>
                <a:latin typeface="Verdana"/>
                <a:cs typeface="Verdana"/>
              </a:rPr>
              <a:t>for a complete analysis of the practices in which Ms. Peterson engaged during the lesson.</a:t>
            </a:r>
            <a:endParaRPr lang="en-US" sz="1050" kern="1200" baseline="0" dirty="0" smtClean="0">
              <a:solidFill>
                <a:schemeClr val="tx1"/>
              </a:solidFill>
              <a:effectLst/>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1231192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86267" y="4114800"/>
            <a:ext cx="6670145" cy="4114800"/>
          </a:xfrm>
        </p:spPr>
        <p:txBody>
          <a:bodyPr>
            <a:noAutofit/>
          </a:bodyPr>
          <a:lstStyle/>
          <a:p>
            <a:r>
              <a:rPr lang="en-US" sz="1000" dirty="0" smtClean="0"/>
              <a:t>Effective Mathematics Teaching Practices shown here in purple</a:t>
            </a:r>
            <a:r>
              <a:rPr lang="en-US" sz="1000" baseline="0" dirty="0" smtClean="0"/>
              <a:t> were identified as prominent in The Case of Barbara Peterson.</a:t>
            </a:r>
            <a:endParaRPr lang="en-US" sz="1000" dirty="0" smtClean="0"/>
          </a:p>
          <a:p>
            <a:endParaRPr lang="en-US" sz="1000" dirty="0" smtClean="0"/>
          </a:p>
          <a:p>
            <a:endParaRPr lang="en-US" sz="10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434248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210166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lesson, Mrs. </a:t>
            </a:r>
            <a:r>
              <a:rPr lang="en-US" baseline="0" dirty="0" err="1" smtClean="0"/>
              <a:t>Rossman</a:t>
            </a:r>
            <a:r>
              <a:rPr lang="en-US" baseline="0" dirty="0" smtClean="0"/>
              <a:t> is working on all of the standards for mathematical practice in varying degrees.  Her most explicit targets in this lesson are 1, 2, 3, and 7.  This may be a point that you return to after watching the video to see if in fact you can find evidence that students are engaged in these practices.</a:t>
            </a:r>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2434243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10/19/15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10/19/15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10/19/15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
        <p:nvSpPr>
          <p:cNvPr id="12" name="TextBox 11"/>
          <p:cNvSpPr txBox="1"/>
          <p:nvPr/>
        </p:nvSpPr>
        <p:spPr>
          <a:xfrm>
            <a:off x="1076050" y="4774921"/>
            <a:ext cx="7910419" cy="1154162"/>
          </a:xfrm>
          <a:prstGeom prst="rect">
            <a:avLst/>
          </a:prstGeom>
          <a:solidFill>
            <a:schemeClr val="bg1">
              <a:lumMod val="85000"/>
            </a:schemeClr>
          </a:solidFill>
        </p:spPr>
        <p:txBody>
          <a:bodyPr wrap="square" rtlCol="0">
            <a:spAutoFit/>
          </a:bodyPr>
          <a:lstStyle/>
          <a:p>
            <a:r>
              <a:rPr lang="en-US" sz="1200" dirty="0"/>
              <a:t>Developed by Michael D. Steele at the University of Wisconsin-</a:t>
            </a:r>
            <a:r>
              <a:rPr lang="en-US" sz="1200" dirty="0" smtClean="0"/>
              <a:t>Milwaukee and Margaret Smith at the University of Pittsburgh. </a:t>
            </a:r>
            <a:r>
              <a:rPr lang="en-US" sz="1200" dirty="0"/>
              <a:t>Video courtesy of Austin Independent School District and the Institute 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3"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Cases </a:t>
            </a:r>
            <a:r>
              <a:rPr lang="en-US" sz="3200" b="1" dirty="0">
                <a:solidFill>
                  <a:srgbClr val="FFFFFF"/>
                </a:solidFill>
                <a:ea typeface="Verdana" pitchFamily="34" charset="0"/>
                <a:cs typeface="Verdana" pitchFamily="34" charset="0"/>
              </a:rPr>
              <a:t>of </a:t>
            </a:r>
            <a:r>
              <a:rPr lang="en-US" sz="3200" b="1" dirty="0" smtClean="0">
                <a:solidFill>
                  <a:srgbClr val="FFFFFF"/>
                </a:solidFill>
                <a:ea typeface="Verdana" pitchFamily="34" charset="0"/>
                <a:cs typeface="Verdana" pitchFamily="34" charset="0"/>
              </a:rPr>
              <a:t>Barbara Peterson, Patricia </a:t>
            </a:r>
            <a:r>
              <a:rPr lang="en-US" sz="3200" b="1" dirty="0" err="1" smtClean="0">
                <a:solidFill>
                  <a:srgbClr val="FFFFFF"/>
                </a:solidFill>
                <a:ea typeface="Verdana" pitchFamily="34" charset="0"/>
                <a:cs typeface="Verdana" pitchFamily="34" charset="0"/>
              </a:rPr>
              <a:t>Rossman</a:t>
            </a:r>
            <a:r>
              <a:rPr lang="en-US" sz="3200" b="1" dirty="0" smtClean="0">
                <a:solidFill>
                  <a:srgbClr val="FFFFFF"/>
                </a:solidFill>
                <a:ea typeface="Verdana" pitchFamily="34" charset="0"/>
                <a:cs typeface="Verdana" pitchFamily="34" charset="0"/>
              </a:rPr>
              <a:t>, and </a:t>
            </a: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Hexagon 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Eighth and Sixth Grades</a:t>
            </a:r>
            <a:endParaRPr lang="en-US" sz="3200" b="1" dirty="0">
              <a:solidFill>
                <a:srgbClr val="FFFFFF"/>
              </a:solidFill>
              <a:ea typeface="Verdana" pitchFamily="34" charset="0"/>
              <a:cs typeface="Verdana" pitchFamily="34" charset="0"/>
            </a:endParaRPr>
          </a:p>
        </p:txBody>
      </p:sp>
      <p:sp>
        <p:nvSpPr>
          <p:cNvPr id="3" name="TextBox 2"/>
          <p:cNvSpPr txBox="1"/>
          <p:nvPr/>
        </p:nvSpPr>
        <p:spPr>
          <a:xfrm>
            <a:off x="12918919" y="4942454"/>
            <a:ext cx="184666"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05506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cs typeface="Verdana"/>
              </a:rPr>
              <a:t>The Hexagon Task: Video Context</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3" y="1268410"/>
            <a:ext cx="8076465" cy="4643318"/>
          </a:xfrm>
          <a:prstGeom prst="rect">
            <a:avLst/>
          </a:prstGeom>
        </p:spPr>
        <p:txBody>
          <a:bodyPr vert="horz" lIns="91440" tIns="45720" rIns="91440" bIns="45720" rtlCol="0">
            <a:noAutofit/>
          </a:bodyPr>
          <a:lstStyle/>
          <a:p>
            <a:pPr>
              <a:spcAft>
                <a:spcPts val="600"/>
              </a:spcAft>
            </a:pPr>
            <a:r>
              <a:rPr lang="en-US" sz="2400" dirty="0" smtClean="0">
                <a:solidFill>
                  <a:srgbClr val="003366"/>
                </a:solidFill>
                <a:latin typeface="Verdana"/>
                <a:cs typeface="Verdana"/>
              </a:rPr>
              <a:t>Prior to this clip:</a:t>
            </a:r>
          </a:p>
          <a:p>
            <a:pPr marL="342900" indent="-342900">
              <a:spcAft>
                <a:spcPts val="600"/>
              </a:spcAft>
              <a:buFont typeface="Arial"/>
              <a:buChar char="•"/>
            </a:pPr>
            <a:r>
              <a:rPr lang="en-US" sz="2400" dirty="0" smtClean="0">
                <a:solidFill>
                  <a:srgbClr val="003366"/>
                </a:solidFill>
                <a:latin typeface="Verdana"/>
                <a:cs typeface="Verdana"/>
              </a:rPr>
              <a:t>Ms. </a:t>
            </a:r>
            <a:r>
              <a:rPr lang="en-US" sz="2400" dirty="0" err="1" smtClean="0">
                <a:solidFill>
                  <a:srgbClr val="003366"/>
                </a:solidFill>
                <a:latin typeface="Verdana"/>
                <a:cs typeface="Verdana"/>
              </a:rPr>
              <a:t>Rossman</a:t>
            </a:r>
            <a:r>
              <a:rPr lang="en-US" sz="2400" dirty="0" smtClean="0">
                <a:solidFill>
                  <a:srgbClr val="003366"/>
                </a:solidFill>
                <a:latin typeface="Verdana"/>
                <a:cs typeface="Verdana"/>
              </a:rPr>
              <a:t> launched the task, ensuring that students understood the words in the task</a:t>
            </a:r>
          </a:p>
          <a:p>
            <a:pPr marL="342900" indent="-342900">
              <a:spcAft>
                <a:spcPts val="600"/>
              </a:spcAft>
              <a:buFont typeface="Arial"/>
              <a:buChar char="•"/>
            </a:pPr>
            <a:r>
              <a:rPr lang="en-US" sz="2400" dirty="0" smtClean="0">
                <a:solidFill>
                  <a:srgbClr val="003366"/>
                </a:solidFill>
                <a:latin typeface="Verdana"/>
                <a:cs typeface="Verdana"/>
              </a:rPr>
              <a:t>Ms. </a:t>
            </a:r>
            <a:r>
              <a:rPr lang="en-US" sz="2400" dirty="0" err="1" smtClean="0">
                <a:solidFill>
                  <a:srgbClr val="003366"/>
                </a:solidFill>
                <a:latin typeface="Verdana"/>
                <a:cs typeface="Verdana"/>
              </a:rPr>
              <a:t>Rossman</a:t>
            </a:r>
            <a:r>
              <a:rPr lang="en-US" sz="2400" dirty="0" smtClean="0">
                <a:solidFill>
                  <a:srgbClr val="003366"/>
                </a:solidFill>
                <a:latin typeface="Verdana"/>
                <a:cs typeface="Verdana"/>
              </a:rPr>
              <a:t> communicated that all students in a group should understand the methods they discuss</a:t>
            </a:r>
          </a:p>
          <a:p>
            <a:pPr marL="342900" indent="-342900">
              <a:lnSpc>
                <a:spcPct val="50000"/>
              </a:lnSpc>
              <a:spcAft>
                <a:spcPts val="600"/>
              </a:spcAft>
              <a:buFont typeface="Arial"/>
              <a:buChar char="•"/>
            </a:pPr>
            <a:endParaRPr lang="en-US" sz="2400" dirty="0">
              <a:solidFill>
                <a:srgbClr val="003366"/>
              </a:solidFill>
              <a:latin typeface="Verdana"/>
              <a:cs typeface="Verdana"/>
            </a:endParaRPr>
          </a:p>
          <a:p>
            <a:pPr>
              <a:spcAft>
                <a:spcPts val="600"/>
              </a:spcAft>
            </a:pPr>
            <a:r>
              <a:rPr lang="en-US" sz="2400" dirty="0" smtClean="0">
                <a:solidFill>
                  <a:srgbClr val="003366"/>
                </a:solidFill>
                <a:latin typeface="Verdana"/>
                <a:cs typeface="Verdana"/>
              </a:rPr>
              <a:t>In this clip, we see a small group working on their explanation and interacting with Ms. </a:t>
            </a:r>
            <a:r>
              <a:rPr lang="en-US" sz="2400" dirty="0" err="1" smtClean="0">
                <a:solidFill>
                  <a:srgbClr val="003366"/>
                </a:solidFill>
                <a:latin typeface="Verdana"/>
                <a:cs typeface="Verdana"/>
              </a:rPr>
              <a:t>Rossman</a:t>
            </a:r>
            <a:r>
              <a:rPr lang="en-US" sz="2400" dirty="0" smtClean="0">
                <a:solidFill>
                  <a:srgbClr val="003366"/>
                </a:solidFill>
                <a:latin typeface="Verdana"/>
                <a:cs typeface="Verdana"/>
              </a:rPr>
              <a:t>, followed by an excerpt of the whole-class discussion in which the same group shares their method.</a:t>
            </a:r>
          </a:p>
          <a:p>
            <a:pPr>
              <a:spcAft>
                <a:spcPts val="600"/>
              </a:spcAft>
            </a:pPr>
            <a:endParaRPr lang="en-US" sz="2400" dirty="0" smtClean="0">
              <a:solidFill>
                <a:srgbClr val="003366"/>
              </a:solidFill>
              <a:latin typeface="Verdana"/>
              <a:cs typeface="Verdana"/>
            </a:endParaRP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1746162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Time 1</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the video, make note of what the teacher does to support student learning and engagement as they work on the task.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Ms. </a:t>
            </a:r>
            <a:r>
              <a:rPr lang="en-US" sz="2800" dirty="0" err="1" smtClean="0">
                <a:solidFill>
                  <a:srgbClr val="003366"/>
                </a:solidFill>
                <a:latin typeface="Verdana"/>
                <a:cs typeface="Verdana"/>
              </a:rPr>
              <a:t>Rossman</a:t>
            </a:r>
            <a:r>
              <a:rPr lang="en-US" sz="2800" dirty="0" smtClean="0">
                <a:solidFill>
                  <a:srgbClr val="003366"/>
                </a:solidFill>
                <a:latin typeface="Verdana"/>
                <a:cs typeface="Verdana"/>
              </a:rPr>
              <a:t>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3147218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chemeClr val="accent1"/>
                </a:solidFill>
                <a:latin typeface="Verdana"/>
                <a:cs typeface="Verdana"/>
              </a:rPr>
              <a:t>Establish mathematics </a:t>
            </a:r>
            <a:r>
              <a:rPr lang="en-US" sz="2000" b="1" dirty="0" smtClean="0">
                <a:solidFill>
                  <a:schemeClr val="accent1"/>
                </a:solidFill>
                <a:latin typeface="Verdana"/>
                <a:cs typeface="Verdana"/>
              </a:rPr>
              <a:t>goals</a:t>
            </a:r>
            <a:r>
              <a:rPr lang="en-US" sz="2000" dirty="0" smtClean="0">
                <a:solidFill>
                  <a:schemeClr val="accent1"/>
                </a:solidFill>
                <a:latin typeface="Verdana"/>
                <a:cs typeface="Verdana"/>
              </a:rPr>
              <a:t> to focus learning.</a:t>
            </a:r>
          </a:p>
          <a:p>
            <a:pPr marL="693738" lvl="0" indent="-579438">
              <a:spcAft>
                <a:spcPts val="600"/>
              </a:spcAft>
              <a:buFont typeface="+mj-lt"/>
              <a:buAutoNum type="arabicPeriod"/>
            </a:pPr>
            <a:r>
              <a:rPr lang="en-US" sz="2000" dirty="0" smtClean="0">
                <a:solidFill>
                  <a:schemeClr val="accent1"/>
                </a:solidFill>
                <a:latin typeface="Verdana"/>
                <a:cs typeface="Verdana"/>
              </a:rPr>
              <a:t>Implement </a:t>
            </a:r>
            <a:r>
              <a:rPr lang="en-US" sz="2000" b="1" dirty="0" smtClean="0">
                <a:solidFill>
                  <a:schemeClr val="accent1"/>
                </a:solidFill>
                <a:latin typeface="Verdana"/>
                <a:cs typeface="Verdana"/>
              </a:rPr>
              <a:t>tasks</a:t>
            </a:r>
            <a:r>
              <a:rPr lang="en-US" sz="2000" dirty="0" smtClean="0">
                <a:solidFill>
                  <a:schemeClr val="accent1"/>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Use and connect mathematical </a:t>
            </a:r>
            <a:r>
              <a:rPr lang="en-US" sz="2000" b="1" dirty="0" smtClean="0">
                <a:solidFill>
                  <a:schemeClr val="accent4">
                    <a:lumMod val="75000"/>
                  </a:schemeClr>
                </a:solidFill>
                <a:latin typeface="Verdana"/>
                <a:cs typeface="Verdana"/>
              </a:rPr>
              <a:t>representations.</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Facilitate meaningful mathematical </a:t>
            </a:r>
            <a:r>
              <a:rPr lang="en-US" sz="2000" b="1" dirty="0" smtClean="0">
                <a:solidFill>
                  <a:schemeClr val="accent4">
                    <a:lumMod val="75000"/>
                  </a:schemeClr>
                </a:solidFill>
                <a:latin typeface="Verdana"/>
                <a:cs typeface="Verdana"/>
              </a:rPr>
              <a:t>discourse</a:t>
            </a:r>
            <a:r>
              <a:rPr lang="en-US" sz="2000" i="1" dirty="0" smtClean="0">
                <a:solidFill>
                  <a:schemeClr val="accent4">
                    <a:lumMod val="75000"/>
                  </a:schemeClr>
                </a:solidFill>
                <a:latin typeface="Verdana"/>
                <a:cs typeface="Verdana"/>
              </a:rPr>
              <a:t>. </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Pose purposeful </a:t>
            </a:r>
            <a:r>
              <a:rPr lang="en-US" sz="2000" b="1" dirty="0" smtClean="0">
                <a:solidFill>
                  <a:schemeClr val="accent4">
                    <a:lumMod val="75000"/>
                  </a:schemeClr>
                </a:solidFill>
                <a:latin typeface="Verdana"/>
                <a:cs typeface="Verdana"/>
              </a:rPr>
              <a:t>questions</a:t>
            </a:r>
            <a:r>
              <a:rPr lang="en-US" sz="2000" dirty="0" smtClean="0">
                <a:solidFill>
                  <a:schemeClr val="accent4">
                    <a:lumMod val="75000"/>
                  </a:schemeClr>
                </a:solidFill>
                <a:latin typeface="Verdana"/>
                <a:cs typeface="Verdana"/>
              </a:rPr>
              <a:t>.</a:t>
            </a:r>
          </a:p>
          <a:p>
            <a:pPr marL="693738" lvl="0" indent="-579438">
              <a:spcAft>
                <a:spcPts val="600"/>
              </a:spcAft>
              <a:buFont typeface="+mj-lt"/>
              <a:buAutoNum type="arabicPeriod"/>
            </a:pPr>
            <a:r>
              <a:rPr lang="en-US" sz="2000" dirty="0" smtClean="0">
                <a:solidFill>
                  <a:schemeClr val="accent1"/>
                </a:solidFill>
                <a:latin typeface="Verdana"/>
                <a:cs typeface="Verdana"/>
              </a:rPr>
              <a:t>Build </a:t>
            </a:r>
            <a:r>
              <a:rPr lang="en-US" sz="2000" b="1" dirty="0" smtClean="0">
                <a:solidFill>
                  <a:schemeClr val="accent1"/>
                </a:solidFill>
                <a:latin typeface="Verdana"/>
                <a:cs typeface="Verdana"/>
              </a:rPr>
              <a:t>procedural fluency </a:t>
            </a:r>
            <a:r>
              <a:rPr lang="en-US" sz="2000" dirty="0" smtClean="0">
                <a:solidFill>
                  <a:schemeClr val="accent1"/>
                </a:solidFill>
                <a:latin typeface="Verdana"/>
                <a:cs typeface="Verdana"/>
              </a:rPr>
              <a:t>from conceptual understanding.</a:t>
            </a:r>
          </a:p>
          <a:p>
            <a:pPr marL="693738" lvl="0" indent="-579438">
              <a:spcAft>
                <a:spcPts val="600"/>
              </a:spcAft>
              <a:buFont typeface="+mj-lt"/>
              <a:buAutoNum type="arabicPeriod"/>
            </a:pPr>
            <a:r>
              <a:rPr lang="en-US" sz="2000" dirty="0" smtClean="0">
                <a:solidFill>
                  <a:schemeClr val="accent4">
                    <a:lumMod val="50000"/>
                  </a:schemeClr>
                </a:solidFill>
                <a:latin typeface="Verdana"/>
                <a:cs typeface="Verdana"/>
              </a:rPr>
              <a:t>Support </a:t>
            </a:r>
            <a:r>
              <a:rPr lang="en-US" sz="2000" b="1" dirty="0" smtClean="0">
                <a:solidFill>
                  <a:schemeClr val="accent4">
                    <a:lumMod val="50000"/>
                  </a:schemeClr>
                </a:solidFill>
                <a:latin typeface="Verdana"/>
                <a:cs typeface="Verdana"/>
              </a:rPr>
              <a:t>productive struggle</a:t>
            </a:r>
            <a:r>
              <a:rPr lang="en-US" sz="2000" dirty="0" smtClean="0">
                <a:solidFill>
                  <a:schemeClr val="accent4">
                    <a:lumMod val="50000"/>
                  </a:schemeClr>
                </a:solidFill>
                <a:latin typeface="Verdana"/>
                <a:cs typeface="Verdana"/>
              </a:rPr>
              <a:t> in learning mathematics. </a:t>
            </a:r>
          </a:p>
          <a:p>
            <a:pPr marL="693738" lvl="0" indent="-579438">
              <a:spcAft>
                <a:spcPts val="600"/>
              </a:spcAft>
              <a:buFont typeface="+mj-lt"/>
              <a:buAutoNum type="arabicPeriod"/>
            </a:pPr>
            <a:r>
              <a:rPr lang="en-US" sz="2000" b="1" dirty="0" smtClean="0">
                <a:solidFill>
                  <a:schemeClr val="accent4">
                    <a:lumMod val="75000"/>
                  </a:schemeClr>
                </a:solidFill>
                <a:latin typeface="Verdana"/>
                <a:cs typeface="Verdana"/>
              </a:rPr>
              <a:t>Elicit and use evidence </a:t>
            </a:r>
            <a:r>
              <a:rPr lang="en-US" sz="2000" dirty="0" smtClean="0">
                <a:solidFill>
                  <a:schemeClr val="accent4">
                    <a:lumMod val="75000"/>
                  </a:schemeClr>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19619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275575" y="182743"/>
            <a:ext cx="7499148" cy="1085667"/>
          </a:xfrm>
          <a:prstGeom prst="rect">
            <a:avLst/>
          </a:prstGeom>
        </p:spPr>
        <p:txBody>
          <a:bodyPr vert="horz" lIns="91440" tIns="45720" rIns="91440" bIns="45720" rtlCol="0" anchor="ctr">
            <a:noAutofit/>
          </a:bodyPr>
          <a:lstStyle/>
          <a:p>
            <a:pPr lvl="0" algn="ctr">
              <a:spcBef>
                <a:spcPct val="0"/>
              </a:spcBef>
              <a:defRPr/>
            </a:pPr>
            <a:r>
              <a:rPr lang="en-US" sz="3600" b="1" dirty="0" smtClean="0">
                <a:solidFill>
                  <a:srgbClr val="003366"/>
                </a:solidFill>
                <a:latin typeface="+mj-lt"/>
                <a:ea typeface="Verdana" pitchFamily="34" charset="0"/>
                <a:cs typeface="Verdana"/>
              </a:rPr>
              <a:t>Support Productive Struggle in Learning Mathematics</a:t>
            </a:r>
          </a:p>
        </p:txBody>
      </p:sp>
      <p:sp>
        <p:nvSpPr>
          <p:cNvPr id="6" name="Rectangle 3"/>
          <p:cNvSpPr txBox="1">
            <a:spLocks noChangeArrowheads="1"/>
          </p:cNvSpPr>
          <p:nvPr/>
        </p:nvSpPr>
        <p:spPr>
          <a:xfrm>
            <a:off x="1275575" y="1452292"/>
            <a:ext cx="7707733" cy="4618724"/>
          </a:xfrm>
          <a:prstGeom prst="rect">
            <a:avLst/>
          </a:prstGeom>
        </p:spPr>
        <p:txBody>
          <a:bodyPr vert="horz" lIns="91440" tIns="45720" rIns="91440" bIns="45720" rtlCol="0">
            <a:noAutofit/>
          </a:bodyPr>
          <a:lstStyle/>
          <a:p>
            <a:pPr marL="114300" indent="-114300">
              <a:spcBef>
                <a:spcPts val="600"/>
              </a:spcBef>
              <a:buNone/>
            </a:pPr>
            <a:r>
              <a:rPr lang="en-US" sz="2000" dirty="0" smtClean="0">
                <a:solidFill>
                  <a:srgbClr val="1F497D"/>
                </a:solidFill>
                <a:latin typeface="Verdana"/>
                <a:cs typeface="Verdana"/>
              </a:rPr>
              <a:t>Productive struggle entails:</a:t>
            </a:r>
            <a:endParaRPr lang="en-US" sz="2000" dirty="0">
              <a:solidFill>
                <a:srgbClr val="1F497D"/>
              </a:solidFill>
              <a:latin typeface="Verdana"/>
              <a:cs typeface="Verdana"/>
            </a:endParaRPr>
          </a:p>
          <a:p>
            <a:pPr marL="457200" indent="-457200">
              <a:spcBef>
                <a:spcPts val="600"/>
              </a:spcBef>
              <a:buFont typeface="Arial"/>
              <a:buChar char="•"/>
            </a:pPr>
            <a:r>
              <a:rPr lang="en-US" sz="2000" dirty="0" smtClean="0">
                <a:solidFill>
                  <a:srgbClr val="1F497D"/>
                </a:solidFill>
                <a:latin typeface="Verdana"/>
                <a:cs typeface="Verdana"/>
              </a:rPr>
              <a:t>Students individually and collectively grappling with mathematical ideas and relationships</a:t>
            </a:r>
            <a:endParaRPr lang="en-US" sz="2000" dirty="0">
              <a:solidFill>
                <a:srgbClr val="1F497D"/>
              </a:solidFill>
              <a:latin typeface="Verdana"/>
              <a:cs typeface="Verdana"/>
            </a:endParaRPr>
          </a:p>
          <a:p>
            <a:pPr marL="457200" indent="-457200">
              <a:spcBef>
                <a:spcPts val="600"/>
              </a:spcBef>
              <a:buFont typeface="Arial"/>
              <a:buChar char="•"/>
            </a:pPr>
            <a:r>
              <a:rPr lang="en-US" sz="2000" dirty="0" smtClean="0">
                <a:solidFill>
                  <a:srgbClr val="1F497D"/>
                </a:solidFill>
                <a:latin typeface="Verdana"/>
                <a:cs typeface="Verdana"/>
              </a:rPr>
              <a:t>Teachers and students understanding that frustration may occur, but perseverance is important</a:t>
            </a:r>
          </a:p>
          <a:p>
            <a:pPr marL="457200" indent="-457200">
              <a:spcBef>
                <a:spcPts val="600"/>
              </a:spcBef>
              <a:buFont typeface="Arial"/>
              <a:buChar char="•"/>
            </a:pPr>
            <a:r>
              <a:rPr lang="en-US" sz="2000" dirty="0" smtClean="0">
                <a:solidFill>
                  <a:srgbClr val="1F497D"/>
                </a:solidFill>
                <a:latin typeface="Verdana"/>
                <a:ea typeface="ＭＳ Ｐゴシック" charset="0"/>
                <a:cs typeface="Verdana"/>
              </a:rPr>
              <a:t>Communicating about thinking to make it possible for students to help one another make progress on the task</a:t>
            </a:r>
            <a:endParaRPr lang="en-US" sz="2000" dirty="0">
              <a:solidFill>
                <a:schemeClr val="accent1">
                  <a:lumMod val="75000"/>
                </a:schemeClr>
              </a:solidFill>
              <a:latin typeface="Verdana"/>
              <a:ea typeface="ＭＳ Ｐゴシック" charset="0"/>
              <a:cs typeface="Verdana"/>
            </a:endParaRPr>
          </a:p>
          <a:p>
            <a:pPr>
              <a:lnSpc>
                <a:spcPct val="70000"/>
              </a:lnSpc>
            </a:pPr>
            <a:endParaRPr lang="en-US" sz="2300" i="1" dirty="0">
              <a:solidFill>
                <a:srgbClr val="8064A2"/>
              </a:solidFill>
              <a:latin typeface="Verdana"/>
              <a:ea typeface="ＭＳ Ｐゴシック" charset="0"/>
              <a:cs typeface="Verdana"/>
            </a:endParaRPr>
          </a:p>
          <a:p>
            <a:pPr marL="114300">
              <a:lnSpc>
                <a:spcPct val="90000"/>
              </a:lnSpc>
            </a:pPr>
            <a:r>
              <a:rPr lang="en-US" sz="2000" b="1" i="1" dirty="0">
                <a:solidFill>
                  <a:srgbClr val="604A7B"/>
                </a:solidFill>
                <a:latin typeface="Verdana"/>
                <a:cs typeface="Verdana"/>
              </a:rPr>
              <a:t>By struggling with important mathematics we mean the opposite of simply being presented information to be memorized or being asked only to practice what has been demonstrated.</a:t>
            </a:r>
          </a:p>
          <a:p>
            <a:pPr marL="114300" indent="0" algn="r">
              <a:buNone/>
            </a:pPr>
            <a:r>
              <a:rPr lang="en-US" sz="2000" dirty="0" err="1">
                <a:solidFill>
                  <a:schemeClr val="accent4">
                    <a:lumMod val="75000"/>
                  </a:schemeClr>
                </a:solidFill>
                <a:latin typeface="Verdana"/>
                <a:cs typeface="Verdana"/>
              </a:rPr>
              <a:t>Hiebert</a:t>
            </a:r>
            <a:r>
              <a:rPr lang="en-US" sz="2000" dirty="0">
                <a:solidFill>
                  <a:schemeClr val="accent4">
                    <a:lumMod val="75000"/>
                  </a:schemeClr>
                </a:solidFill>
                <a:latin typeface="Verdana"/>
                <a:cs typeface="Verdana"/>
              </a:rPr>
              <a:t> &amp; </a:t>
            </a:r>
            <a:r>
              <a:rPr lang="en-US" sz="2000" dirty="0" err="1">
                <a:solidFill>
                  <a:schemeClr val="accent4">
                    <a:lumMod val="75000"/>
                  </a:schemeClr>
                </a:solidFill>
                <a:latin typeface="Verdana"/>
                <a:cs typeface="Verdana"/>
              </a:rPr>
              <a:t>Grouws</a:t>
            </a:r>
            <a:r>
              <a:rPr lang="en-US" sz="2000" dirty="0">
                <a:solidFill>
                  <a:schemeClr val="accent4">
                    <a:lumMod val="75000"/>
                  </a:schemeClr>
                </a:solidFill>
                <a:latin typeface="Verdana"/>
                <a:cs typeface="Verdana"/>
              </a:rPr>
              <a:t>, 2007, pp. </a:t>
            </a:r>
            <a:r>
              <a:rPr lang="en-US" sz="2000" dirty="0" smtClean="0">
                <a:solidFill>
                  <a:schemeClr val="accent4">
                    <a:lumMod val="75000"/>
                  </a:schemeClr>
                </a:solidFill>
                <a:latin typeface="Verdana"/>
                <a:cs typeface="Verdana"/>
              </a:rPr>
              <a:t>387-388</a:t>
            </a:r>
            <a:endParaRPr lang="en-US" sz="2000" dirty="0">
              <a:solidFill>
                <a:schemeClr val="accent4">
                  <a:lumMod val="75000"/>
                </a:schemeClr>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1106581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Connecting productive struggle to the other ETPs</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797215"/>
            <a:ext cx="8229600" cy="4525963"/>
          </a:xfrm>
        </p:spPr>
        <p:txBody>
          <a:bodyPr>
            <a:normAutofit/>
          </a:bodyPr>
          <a:lstStyle/>
          <a:p>
            <a:pPr marL="0" indent="0">
              <a:buNone/>
            </a:pPr>
            <a:r>
              <a:rPr lang="en-US" sz="2400" dirty="0" smtClean="0">
                <a:solidFill>
                  <a:srgbClr val="003366"/>
                </a:solidFill>
                <a:latin typeface="Verdana"/>
                <a:cs typeface="Verdana"/>
              </a:rPr>
              <a:t>Consider the effective teaching practices we identified in Ms. </a:t>
            </a:r>
            <a:r>
              <a:rPr lang="en-US" sz="2400" dirty="0" err="1" smtClean="0">
                <a:solidFill>
                  <a:srgbClr val="003366"/>
                </a:solidFill>
                <a:latin typeface="Verdana"/>
                <a:cs typeface="Verdana"/>
              </a:rPr>
              <a:t>Rossman’s</a:t>
            </a:r>
            <a:r>
              <a:rPr lang="en-US" sz="2400" dirty="0" smtClean="0">
                <a:solidFill>
                  <a:srgbClr val="003366"/>
                </a:solidFill>
                <a:latin typeface="Verdana"/>
                <a:cs typeface="Verdana"/>
              </a:rPr>
              <a:t> class.</a:t>
            </a:r>
          </a:p>
          <a:p>
            <a:pPr marL="457200" indent="-457200">
              <a:spcBef>
                <a:spcPts val="600"/>
              </a:spcBef>
            </a:pPr>
            <a:r>
              <a:rPr lang="en-US" sz="2400" dirty="0" smtClean="0">
                <a:solidFill>
                  <a:srgbClr val="003366"/>
                </a:solidFill>
                <a:latin typeface="Verdana"/>
                <a:cs typeface="Verdana"/>
              </a:rPr>
              <a:t>How did the teacher support productive struggle in the small group?</a:t>
            </a:r>
            <a:endParaRPr lang="en-US" sz="2400" dirty="0">
              <a:solidFill>
                <a:srgbClr val="003366"/>
              </a:solidFill>
              <a:latin typeface="Verdana"/>
              <a:cs typeface="Verdana"/>
            </a:endParaRPr>
          </a:p>
          <a:p>
            <a:pPr marL="457200" indent="-457200">
              <a:spcBef>
                <a:spcPts val="600"/>
              </a:spcBef>
            </a:pPr>
            <a:r>
              <a:rPr lang="en-US" sz="2400" dirty="0" smtClean="0">
                <a:solidFill>
                  <a:srgbClr val="003366"/>
                </a:solidFill>
                <a:latin typeface="Verdana"/>
                <a:cs typeface="Verdana"/>
              </a:rPr>
              <a:t>What aspects of the video clip lead you to consider the struggle as </a:t>
            </a:r>
            <a:r>
              <a:rPr lang="en-US" sz="2400" i="1" dirty="0" smtClean="0">
                <a:solidFill>
                  <a:srgbClr val="003366"/>
                </a:solidFill>
                <a:latin typeface="Verdana"/>
                <a:cs typeface="Verdana"/>
              </a:rPr>
              <a:t>productive</a:t>
            </a:r>
            <a:r>
              <a:rPr lang="en-US" sz="2400" dirty="0" smtClean="0">
                <a:solidFill>
                  <a:srgbClr val="003366"/>
                </a:solidFill>
                <a:latin typeface="Verdana"/>
                <a:cs typeface="Verdana"/>
              </a:rPr>
              <a:t>?</a:t>
            </a:r>
            <a:endParaRPr lang="en-US" sz="2400"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8935" y="6185698"/>
            <a:ext cx="2385028" cy="398946"/>
          </a:xfrm>
          <a:prstGeom prst="rect">
            <a:avLst/>
          </a:prstGeom>
        </p:spPr>
      </p:pic>
    </p:spTree>
    <p:extLst>
      <p:ext uri="{BB962C8B-B14F-4D97-AF65-F5344CB8AC3E}">
        <p14:creationId xmlns:p14="http://schemas.microsoft.com/office/powerpoint/2010/main" val="3964172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597864"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rgbClr val="1F497D"/>
                </a:solidFill>
                <a:latin typeface="Verdana"/>
                <a:cs typeface="Verdana"/>
              </a:rPr>
              <a:t>Use and connect mathematical </a:t>
            </a:r>
            <a:r>
              <a:rPr lang="en-US" sz="2000" b="1" dirty="0" smtClean="0">
                <a:solidFill>
                  <a:schemeClr val="tx2"/>
                </a:solidFill>
                <a:latin typeface="Verdana"/>
                <a:cs typeface="Verdana"/>
              </a:rPr>
              <a:t>representations.</a:t>
            </a:r>
          </a:p>
          <a:p>
            <a:pPr marL="693738" lvl="0" indent="-579438">
              <a:spcAft>
                <a:spcPts val="600"/>
              </a:spcAft>
              <a:buFont typeface="+mj-lt"/>
              <a:buAutoNum type="arabicPeriod"/>
            </a:pPr>
            <a:r>
              <a:rPr lang="en-US" sz="2000" dirty="0" smtClean="0">
                <a:solidFill>
                  <a:srgbClr val="1F497D"/>
                </a:solidFill>
                <a:latin typeface="Verdana"/>
                <a:cs typeface="Verdana"/>
              </a:rPr>
              <a:t>Facilitate meaningful mathematical </a:t>
            </a:r>
            <a:r>
              <a:rPr lang="en-US" sz="2000" b="1" dirty="0" smtClean="0">
                <a:solidFill>
                  <a:schemeClr val="tx2"/>
                </a:solidFill>
                <a:latin typeface="Verdana"/>
                <a:cs typeface="Verdana"/>
              </a:rPr>
              <a:t>discourse</a:t>
            </a:r>
            <a:r>
              <a:rPr lang="en-US" sz="2000" i="1" dirty="0" smtClean="0">
                <a:solidFill>
                  <a:schemeClr val="tx2"/>
                </a:solidFill>
                <a:latin typeface="Verdana"/>
                <a:cs typeface="Verdana"/>
              </a:rPr>
              <a:t>. </a:t>
            </a:r>
          </a:p>
          <a:p>
            <a:pPr marL="693738" lvl="0" indent="-579438">
              <a:spcAft>
                <a:spcPts val="600"/>
              </a:spcAft>
              <a:buFont typeface="+mj-lt"/>
              <a:buAutoNum type="arabicPeriod"/>
            </a:pPr>
            <a:r>
              <a:rPr lang="en-US" sz="2000" dirty="0" smtClean="0">
                <a:solidFill>
                  <a:schemeClr val="accent1">
                    <a:lumMod val="50000"/>
                  </a:schemeClr>
                </a:solidFill>
                <a:latin typeface="Verdana"/>
                <a:cs typeface="Verdana"/>
              </a:rPr>
              <a:t>Pose purposeful </a:t>
            </a:r>
            <a:r>
              <a:rPr lang="en-US" sz="2000" b="1" dirty="0" smtClean="0">
                <a:solidFill>
                  <a:schemeClr val="accent1">
                    <a:lumMod val="50000"/>
                  </a:schemeClr>
                </a:solidFill>
                <a:latin typeface="Verdana"/>
                <a:cs typeface="Verdana"/>
              </a:rPr>
              <a:t>questions</a:t>
            </a:r>
            <a:r>
              <a:rPr lang="en-US" sz="2000" dirty="0" smtClean="0">
                <a:solidFill>
                  <a:schemeClr val="accent1">
                    <a:lumMod val="50000"/>
                  </a:schemeClr>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Build </a:t>
            </a:r>
            <a:r>
              <a:rPr lang="en-US" sz="2000" b="1" dirty="0" smtClean="0">
                <a:solidFill>
                  <a:schemeClr val="tx2"/>
                </a:solidFill>
                <a:latin typeface="Verdana"/>
                <a:cs typeface="Verdana"/>
              </a:rPr>
              <a:t>procedural fluency </a:t>
            </a:r>
            <a:r>
              <a:rPr lang="en-US" sz="2000" dirty="0" smtClean="0">
                <a:solidFill>
                  <a:srgbClr val="1F497D"/>
                </a:solidFill>
                <a:latin typeface="Verdana"/>
                <a:cs typeface="Verdana"/>
              </a:rPr>
              <a:t>from conceptual understanding.</a:t>
            </a:r>
          </a:p>
          <a:p>
            <a:pPr marL="804863" lvl="0" indent="-696913">
              <a:spcAft>
                <a:spcPts val="600"/>
              </a:spcAft>
              <a:buFont typeface="+mj-lt"/>
              <a:buAutoNum type="arabicPeriod"/>
            </a:pPr>
            <a:r>
              <a:rPr lang="en-US" sz="2000" b="1" i="1" dirty="0" smtClean="0">
                <a:solidFill>
                  <a:schemeClr val="accent4">
                    <a:lumMod val="75000"/>
                  </a:schemeClr>
                </a:solidFill>
                <a:latin typeface="Verdana"/>
                <a:cs typeface="Verdana"/>
              </a:rPr>
              <a:t>Support productive struggle in learning mathematics. </a:t>
            </a:r>
          </a:p>
          <a:p>
            <a:pPr marL="693738" lvl="0" indent="-579438">
              <a:spcAft>
                <a:spcPts val="600"/>
              </a:spcAft>
              <a:buFont typeface="+mj-lt"/>
              <a:buAutoNum type="arabicPeriod"/>
            </a:pPr>
            <a:r>
              <a:rPr lang="en-US" sz="2000" b="1" dirty="0" smtClean="0">
                <a:solidFill>
                  <a:schemeClr val="tx2"/>
                </a:solidFill>
                <a:latin typeface="Verdana"/>
                <a:cs typeface="Verdana"/>
              </a:rPr>
              <a:t>Elicit and use evidence </a:t>
            </a:r>
            <a:r>
              <a:rPr lang="en-US" sz="2000" dirty="0" smtClean="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Bent Arrow 7"/>
          <p:cNvSpPr/>
          <p:nvPr/>
        </p:nvSpPr>
        <p:spPr>
          <a:xfrm>
            <a:off x="1100022" y="2664752"/>
            <a:ext cx="472945" cy="2017241"/>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Bent Arrow 15"/>
          <p:cNvSpPr/>
          <p:nvPr/>
        </p:nvSpPr>
        <p:spPr>
          <a:xfrm>
            <a:off x="1249278" y="3165231"/>
            <a:ext cx="323689" cy="1516763"/>
          </a:xfrm>
          <a:prstGeom prst="bentArrow">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Bent Arrow 16"/>
          <p:cNvSpPr/>
          <p:nvPr/>
        </p:nvSpPr>
        <p:spPr>
          <a:xfrm>
            <a:off x="1373633" y="3511496"/>
            <a:ext cx="344367" cy="1170498"/>
          </a:xfrm>
          <a:prstGeom prst="bentArrow">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8" name="Bent Arrow 17"/>
          <p:cNvSpPr/>
          <p:nvPr/>
        </p:nvSpPr>
        <p:spPr>
          <a:xfrm flipV="1">
            <a:off x="1498126" y="4681993"/>
            <a:ext cx="244771" cy="716483"/>
          </a:xfrm>
          <a:prstGeom prst="bentArrow">
            <a:avLst/>
          </a:prstGeom>
          <a:solidFill>
            <a:schemeClr val="accent3">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146200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244600" y="1962420"/>
            <a:ext cx="7607300" cy="33715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ea typeface="Verdana" pitchFamily="34" charset="0"/>
                <a:cs typeface="Verdana"/>
              </a:rPr>
              <a:t>What have you learned and how do these ideas apply to your classroom work?  </a:t>
            </a: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421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433456" cy="4668112"/>
          </a:xfrm>
          <a:prstGeom prst="rect">
            <a:avLst/>
          </a:prstGeom>
        </p:spPr>
        <p:txBody>
          <a:bodyPr vert="horz" lIns="91440" tIns="45720" rIns="91440" bIns="45720" rtlCol="0">
            <a:noAutofit/>
          </a:bodyPr>
          <a:lstStyle/>
          <a:p>
            <a:pPr marL="457200" indent="-457200">
              <a:spcAft>
                <a:spcPts val="1800"/>
              </a:spcAft>
              <a:buFont typeface="Arial"/>
              <a:buChar char="•"/>
            </a:pPr>
            <a:r>
              <a:rPr lang="en-US" sz="2400" dirty="0" smtClean="0">
                <a:solidFill>
                  <a:srgbClr val="003366"/>
                </a:solidFill>
                <a:latin typeface="Verdana"/>
                <a:cs typeface="Verdana"/>
              </a:rPr>
              <a:t>Solve and Discuss the Hexagon Task</a:t>
            </a:r>
            <a:endParaRPr lang="en-US" sz="2400" dirty="0">
              <a:solidFill>
                <a:srgbClr val="003366"/>
              </a:solidFill>
              <a:latin typeface="Verdana"/>
              <a:cs typeface="Verdana"/>
            </a:endParaRPr>
          </a:p>
          <a:p>
            <a:pPr marL="457200" indent="-457200">
              <a:spcAft>
                <a:spcPts val="1800"/>
              </a:spcAft>
              <a:buFont typeface="Arial"/>
              <a:buChar char="•"/>
            </a:pPr>
            <a:r>
              <a:rPr lang="en-US" sz="2400" dirty="0" smtClean="0">
                <a:solidFill>
                  <a:srgbClr val="003366"/>
                </a:solidFill>
                <a:latin typeface="Verdana"/>
                <a:cs typeface="Verdana"/>
              </a:rPr>
              <a:t>Examine the moves teachers make to support students’ engagement in and understanding of mathematics in a narrative and video case</a:t>
            </a:r>
            <a:endParaRPr lang="en-US" sz="2400" dirty="0">
              <a:solidFill>
                <a:srgbClr val="003366"/>
              </a:solidFill>
              <a:latin typeface="Verdana"/>
              <a:cs typeface="Verdana"/>
            </a:endParaRPr>
          </a:p>
          <a:p>
            <a:pPr marL="457200" indent="-457200">
              <a:spcAft>
                <a:spcPts val="1800"/>
              </a:spcAft>
              <a:buFont typeface="Arial"/>
              <a:buChar char="•"/>
            </a:pPr>
            <a:r>
              <a:rPr lang="en-US" sz="2400" dirty="0" smtClean="0">
                <a:solidFill>
                  <a:schemeClr val="tx2">
                    <a:lumMod val="75000"/>
                  </a:schemeClr>
                </a:solidFill>
                <a:latin typeface="Verdana"/>
                <a:cs typeface="Verdana"/>
              </a:rPr>
              <a:t>Discuss how the effective mathematics teaching practice of </a:t>
            </a:r>
            <a:r>
              <a:rPr lang="en-US" sz="2400" i="1" dirty="0" smtClean="0">
                <a:solidFill>
                  <a:schemeClr val="accent4">
                    <a:lumMod val="75000"/>
                  </a:schemeClr>
                </a:solidFill>
                <a:latin typeface="Verdana"/>
                <a:cs typeface="Verdana"/>
              </a:rPr>
              <a:t>promote productive struggle </a:t>
            </a:r>
            <a:r>
              <a:rPr lang="en-US" sz="2400" dirty="0" smtClean="0">
                <a:solidFill>
                  <a:schemeClr val="tx2">
                    <a:lumMod val="75000"/>
                  </a:schemeClr>
                </a:solidFill>
                <a:latin typeface="Verdana"/>
                <a:cs typeface="Verdana"/>
              </a:rPr>
              <a:t>connects to other effective mathematics teaching practices through comparing the video clip and a narrative case</a:t>
            </a:r>
            <a:endParaRPr lang="en-US" sz="2400" i="1" dirty="0" smtClean="0">
              <a:solidFill>
                <a:schemeClr val="tx2">
                  <a:lumMod val="75000"/>
                </a:schemeClr>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74172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Hexagon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178363" y="1637895"/>
            <a:ext cx="7556500" cy="4191000"/>
          </a:xfrm>
          <a:prstGeom prst="rect">
            <a:avLst/>
          </a:prstGeom>
        </p:spPr>
        <p:txBody>
          <a:bodyPr vert="horz" lIns="91440" tIns="45720" rIns="91440" bIns="45720" rtlCol="0">
            <a:noAutofit/>
          </a:bodyPr>
          <a:lstStyle/>
          <a:p>
            <a:r>
              <a:rPr lang="en-US" sz="2200" dirty="0">
                <a:solidFill>
                  <a:srgbClr val="003366"/>
                </a:solidFill>
                <a:latin typeface="Verdana"/>
                <a:cs typeface="Verdana"/>
              </a:rPr>
              <a:t>Trains 1, 2, 3, and 4 are the first 4 trains in the hexagon pattern.  The first train in this pattern consists of one regular hexagon.  For each subsequent train, one additional hexagon is added.  For the hexagon pattern:</a:t>
            </a:r>
          </a:p>
          <a:p>
            <a:pPr marL="514350" indent="-514350">
              <a:buFont typeface="+mj-lt"/>
              <a:buAutoNum type="arabicPeriod"/>
            </a:pPr>
            <a:r>
              <a:rPr lang="en-US" sz="2200" dirty="0" smtClean="0">
                <a:solidFill>
                  <a:srgbClr val="003366"/>
                </a:solidFill>
                <a:latin typeface="Verdana"/>
                <a:cs typeface="Verdana"/>
              </a:rPr>
              <a:t>Compute the perimeter for the first 4 trains.</a:t>
            </a:r>
          </a:p>
          <a:p>
            <a:pPr marL="514350" indent="-514350">
              <a:buFont typeface="+mj-lt"/>
              <a:buAutoNum type="arabicPeriod"/>
            </a:pPr>
            <a:r>
              <a:rPr lang="en-US" sz="2200" dirty="0" smtClean="0">
                <a:solidFill>
                  <a:srgbClr val="003366"/>
                </a:solidFill>
                <a:latin typeface="Verdana"/>
                <a:cs typeface="Verdana"/>
              </a:rPr>
              <a:t>Determine the perimeter for the tenth train without constructing it.</a:t>
            </a:r>
          </a:p>
          <a:p>
            <a:pPr marL="514350" indent="-514350">
              <a:buFont typeface="+mj-lt"/>
              <a:buAutoNum type="arabicPeriod"/>
            </a:pPr>
            <a:r>
              <a:rPr lang="en-US" sz="2200" dirty="0" smtClean="0">
                <a:solidFill>
                  <a:srgbClr val="003366"/>
                </a:solidFill>
                <a:latin typeface="Verdana"/>
                <a:cs typeface="Verdana"/>
              </a:rPr>
              <a:t>Write a description that could be used to compute the perimeter of any train in the pattern.  Explain </a:t>
            </a:r>
            <a:r>
              <a:rPr lang="en-US" sz="2200" dirty="0">
                <a:solidFill>
                  <a:srgbClr val="003366"/>
                </a:solidFill>
                <a:latin typeface="Verdana"/>
                <a:cs typeface="Verdana"/>
              </a:rPr>
              <a:t>how you know it will always work</a:t>
            </a:r>
            <a:r>
              <a:rPr lang="en-US" sz="2200" dirty="0">
                <a:latin typeface="Verdana"/>
                <a:cs typeface="Verdana"/>
              </a:rPr>
              <a:t>. </a:t>
            </a:r>
            <a:r>
              <a:rPr lang="en-US" sz="2200" dirty="0" smtClean="0">
                <a:solidFill>
                  <a:srgbClr val="003366"/>
                </a:solidFill>
                <a:latin typeface="Verdana"/>
                <a:cs typeface="Verdana"/>
              </a:rPr>
              <a:t>(Use the edge length of any pattern block or the length of a side of a hexagon as your unit of measure.)</a:t>
            </a:r>
            <a:endParaRPr lang="en-US" sz="22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Content Placeholder 8"/>
          <p:cNvPicPr>
            <a:picLocks noChangeAspect="1"/>
          </p:cNvPicPr>
          <p:nvPr/>
        </p:nvPicPr>
        <p:blipFill rotWithShape="1">
          <a:blip r:embed="rId6"/>
          <a:srcRect t="-13612" b="-19095"/>
          <a:stretch/>
        </p:blipFill>
        <p:spPr>
          <a:xfrm>
            <a:off x="1644617" y="820878"/>
            <a:ext cx="6545826" cy="895063"/>
          </a:xfrm>
          <a:prstGeom prst="rect">
            <a:avLst/>
          </a:prstGeom>
        </p:spPr>
      </p:pic>
      <p:sp>
        <p:nvSpPr>
          <p:cNvPr id="3" name="TextBox 2"/>
          <p:cNvSpPr txBox="1"/>
          <p:nvPr/>
        </p:nvSpPr>
        <p:spPr>
          <a:xfrm>
            <a:off x="801416" y="6420740"/>
            <a:ext cx="5788801" cy="461665"/>
          </a:xfrm>
          <a:prstGeom prst="rect">
            <a:avLst/>
          </a:prstGeom>
          <a:noFill/>
        </p:spPr>
        <p:txBody>
          <a:bodyPr wrap="square" rtlCol="0">
            <a:spAutoFit/>
          </a:bodyPr>
          <a:lstStyle/>
          <a:p>
            <a:r>
              <a:rPr lang="en-US" sz="1200" dirty="0" smtClean="0">
                <a:solidFill>
                  <a:srgbClr val="003366"/>
                </a:solidFill>
              </a:rPr>
              <a:t>Adapted from Visual Mathematics Course I, Lessons 16-30 published by the Math Learning Center. Copyright © 1995 by The Math Learning Center, Salem, Oregon.</a:t>
            </a:r>
            <a:endParaRPr lang="en-US" sz="1200" dirty="0">
              <a:solidFill>
                <a:srgbClr val="003366"/>
              </a:solidFill>
            </a:endParaRPr>
          </a:p>
        </p:txBody>
      </p:sp>
      <p:sp>
        <p:nvSpPr>
          <p:cNvPr id="4" name="TextBox 3"/>
          <p:cNvSpPr txBox="1"/>
          <p:nvPr/>
        </p:nvSpPr>
        <p:spPr>
          <a:xfrm>
            <a:off x="10351698" y="3258154"/>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190717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The Case of Barbara Peterson</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a:bodyPr>
          <a:lstStyle/>
          <a:p>
            <a:pPr marL="0" indent="0">
              <a:buNone/>
            </a:pPr>
            <a:r>
              <a:rPr lang="en-US" sz="2400" dirty="0" smtClean="0">
                <a:solidFill>
                  <a:srgbClr val="003366"/>
                </a:solidFill>
                <a:latin typeface="Verdana"/>
                <a:cs typeface="Verdana"/>
              </a:rPr>
              <a:t>Read the narrative Case of Barbara Peterson, which describes a teacher implementing the Hexagon Pattern Task.</a:t>
            </a:r>
            <a:br>
              <a:rPr lang="en-US" sz="2400" dirty="0" smtClean="0">
                <a:solidFill>
                  <a:srgbClr val="003366"/>
                </a:solidFill>
                <a:latin typeface="Verdana"/>
                <a:cs typeface="Verdana"/>
              </a:rPr>
            </a:br>
            <a:endParaRPr lang="en-US" sz="2400" dirty="0" smtClean="0">
              <a:solidFill>
                <a:srgbClr val="003366"/>
              </a:solidFill>
              <a:latin typeface="Verdana"/>
              <a:cs typeface="Verdana"/>
            </a:endParaRPr>
          </a:p>
          <a:p>
            <a:pPr marL="0" indent="0">
              <a:buNone/>
            </a:pPr>
            <a:r>
              <a:rPr lang="en-US" sz="2400" dirty="0" smtClean="0">
                <a:solidFill>
                  <a:srgbClr val="003366"/>
                </a:solidFill>
                <a:latin typeface="Verdana"/>
                <a:cs typeface="Verdana"/>
              </a:rPr>
              <a:t>As you read, identify </a:t>
            </a:r>
            <a:r>
              <a:rPr lang="en-US" sz="2400" dirty="0">
                <a:solidFill>
                  <a:srgbClr val="003366"/>
                </a:solidFill>
                <a:latin typeface="Verdana"/>
                <a:cs typeface="Verdana"/>
              </a:rPr>
              <a:t>any of the </a:t>
            </a:r>
            <a:r>
              <a:rPr lang="en-US" sz="2400" i="1" dirty="0">
                <a:solidFill>
                  <a:srgbClr val="003366"/>
                </a:solidFill>
                <a:latin typeface="Verdana"/>
                <a:cs typeface="Verdana"/>
              </a:rPr>
              <a:t>Effective Mathematics Teaching Practices </a:t>
            </a:r>
            <a:r>
              <a:rPr lang="en-US" sz="2400" dirty="0">
                <a:solidFill>
                  <a:srgbClr val="003366"/>
                </a:solidFill>
                <a:latin typeface="Verdana"/>
                <a:cs typeface="Verdana"/>
              </a:rPr>
              <a:t>that you notice Ms. </a:t>
            </a:r>
            <a:r>
              <a:rPr lang="en-US" sz="2400" dirty="0" smtClean="0">
                <a:solidFill>
                  <a:srgbClr val="003366"/>
                </a:solidFill>
                <a:latin typeface="Verdana"/>
                <a:cs typeface="Verdana"/>
              </a:rPr>
              <a:t>Peterson using</a:t>
            </a:r>
            <a:r>
              <a:rPr lang="en-US" sz="2400" dirty="0">
                <a:solidFill>
                  <a:srgbClr val="003366"/>
                </a:solidFill>
                <a:latin typeface="Verdana"/>
                <a:cs typeface="Verdana"/>
              </a:rPr>
              <a:t>.</a:t>
            </a:r>
          </a:p>
          <a:p>
            <a:pPr marL="0" indent="0">
              <a:buNone/>
            </a:pPr>
            <a:endParaRPr lang="en-US" sz="2400" dirty="0">
              <a:solidFill>
                <a:srgbClr val="003366"/>
              </a:solidFill>
              <a:latin typeface="Verdana"/>
              <a:cs typeface="Verdana"/>
            </a:endParaRPr>
          </a:p>
          <a:p>
            <a:pPr marL="0" indent="0">
              <a:buNone/>
            </a:pPr>
            <a:r>
              <a:rPr lang="en-US" sz="2400" i="1" dirty="0">
                <a:solidFill>
                  <a:srgbClr val="003366"/>
                </a:solidFill>
                <a:latin typeface="Verdana"/>
                <a:cs typeface="Verdana"/>
              </a:rPr>
              <a:t>Be prepared to give examples and to cite line numbers </a:t>
            </a:r>
            <a:r>
              <a:rPr lang="en-US" sz="2400" i="1" dirty="0" smtClean="0">
                <a:solidFill>
                  <a:srgbClr val="003366"/>
                </a:solidFill>
                <a:latin typeface="Verdana"/>
                <a:cs typeface="Verdana"/>
              </a:rPr>
              <a:t>to </a:t>
            </a:r>
            <a:r>
              <a:rPr lang="en-US" sz="2400" i="1" dirty="0">
                <a:solidFill>
                  <a:srgbClr val="003366"/>
                </a:solidFill>
                <a:latin typeface="Verdana"/>
                <a:cs typeface="Verdana"/>
              </a:rPr>
              <a:t>support your claims</a:t>
            </a:r>
            <a:r>
              <a:rPr lang="en-US" sz="2400" i="1" dirty="0" smtClean="0">
                <a:solidFill>
                  <a:srgbClr val="003366"/>
                </a:solidFill>
                <a:latin typeface="Verdana"/>
                <a:cs typeface="Verdana"/>
              </a:rPr>
              <a:t>.</a:t>
            </a:r>
            <a:endParaRPr lang="en-US" sz="2400" i="1" dirty="0">
              <a:solidFill>
                <a:srgbClr val="003366"/>
              </a:solidFill>
              <a:latin typeface="Verdana"/>
              <a:cs typeface="Verdana"/>
            </a:endParaRPr>
          </a:p>
        </p:txBody>
      </p:sp>
    </p:spTree>
    <p:extLst>
      <p:ext uri="{BB962C8B-B14F-4D97-AF65-F5344CB8AC3E}">
        <p14:creationId xmlns:p14="http://schemas.microsoft.com/office/powerpoint/2010/main" val="1760243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chemeClr val="accent1"/>
                </a:solidFill>
                <a:latin typeface="Verdana"/>
                <a:cs typeface="Verdana"/>
              </a:rPr>
              <a:t>Establish mathematics </a:t>
            </a:r>
            <a:r>
              <a:rPr lang="en-US" sz="2000" b="1" dirty="0" smtClean="0">
                <a:solidFill>
                  <a:schemeClr val="accent1"/>
                </a:solidFill>
                <a:latin typeface="Verdana"/>
                <a:cs typeface="Verdana"/>
              </a:rPr>
              <a:t>goals</a:t>
            </a:r>
            <a:r>
              <a:rPr lang="en-US" sz="2000" dirty="0" smtClean="0">
                <a:solidFill>
                  <a:schemeClr val="accent1"/>
                </a:solidFill>
                <a:latin typeface="Verdana"/>
                <a:cs typeface="Verdana"/>
              </a:rPr>
              <a:t> to focus learning.</a:t>
            </a:r>
          </a:p>
          <a:p>
            <a:pPr marL="693738" lvl="0" indent="-579438">
              <a:spcAft>
                <a:spcPts val="600"/>
              </a:spcAft>
              <a:buFont typeface="+mj-lt"/>
              <a:buAutoNum type="arabicPeriod"/>
            </a:pPr>
            <a:r>
              <a:rPr lang="en-US" sz="2000" dirty="0" smtClean="0">
                <a:solidFill>
                  <a:schemeClr val="accent1"/>
                </a:solidFill>
                <a:latin typeface="Verdana"/>
                <a:cs typeface="Verdana"/>
              </a:rPr>
              <a:t>Implement </a:t>
            </a:r>
            <a:r>
              <a:rPr lang="en-US" sz="2000" b="1" dirty="0" smtClean="0">
                <a:solidFill>
                  <a:schemeClr val="accent1"/>
                </a:solidFill>
                <a:latin typeface="Verdana"/>
                <a:cs typeface="Verdana"/>
              </a:rPr>
              <a:t>tasks</a:t>
            </a:r>
            <a:r>
              <a:rPr lang="en-US" sz="2000" dirty="0" smtClean="0">
                <a:solidFill>
                  <a:schemeClr val="accent1"/>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Use and connect mathematical </a:t>
            </a:r>
            <a:r>
              <a:rPr lang="en-US" sz="2000" b="1" dirty="0" smtClean="0">
                <a:solidFill>
                  <a:schemeClr val="accent4">
                    <a:lumMod val="75000"/>
                  </a:schemeClr>
                </a:solidFill>
                <a:latin typeface="Verdana"/>
                <a:cs typeface="Verdana"/>
              </a:rPr>
              <a:t>representations.</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Facilitate meaningful mathematical </a:t>
            </a:r>
            <a:r>
              <a:rPr lang="en-US" sz="2000" b="1" dirty="0" smtClean="0">
                <a:solidFill>
                  <a:schemeClr val="accent4">
                    <a:lumMod val="75000"/>
                  </a:schemeClr>
                </a:solidFill>
                <a:latin typeface="Verdana"/>
                <a:cs typeface="Verdana"/>
              </a:rPr>
              <a:t>discourse</a:t>
            </a:r>
            <a:r>
              <a:rPr lang="en-US" sz="2000" i="1" dirty="0" smtClean="0">
                <a:solidFill>
                  <a:schemeClr val="accent4">
                    <a:lumMod val="75000"/>
                  </a:schemeClr>
                </a:solidFill>
                <a:latin typeface="Verdana"/>
                <a:cs typeface="Verdana"/>
              </a:rPr>
              <a:t>. </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Pose purposeful </a:t>
            </a:r>
            <a:r>
              <a:rPr lang="en-US" sz="2000" b="1" dirty="0" smtClean="0">
                <a:solidFill>
                  <a:schemeClr val="accent4">
                    <a:lumMod val="75000"/>
                  </a:schemeClr>
                </a:solidFill>
                <a:latin typeface="Verdana"/>
                <a:cs typeface="Verdana"/>
              </a:rPr>
              <a:t>questions</a:t>
            </a:r>
            <a:r>
              <a:rPr lang="en-US" sz="2000" dirty="0" smtClean="0">
                <a:solidFill>
                  <a:schemeClr val="accent4">
                    <a:lumMod val="75000"/>
                  </a:schemeClr>
                </a:solidFill>
                <a:latin typeface="Verdana"/>
                <a:cs typeface="Verdana"/>
              </a:rPr>
              <a:t>.</a:t>
            </a:r>
          </a:p>
          <a:p>
            <a:pPr marL="693738" lvl="0" indent="-579438">
              <a:spcAft>
                <a:spcPts val="600"/>
              </a:spcAft>
              <a:buFont typeface="+mj-lt"/>
              <a:buAutoNum type="arabicPeriod"/>
            </a:pPr>
            <a:r>
              <a:rPr lang="en-US" sz="2000" dirty="0" smtClean="0">
                <a:solidFill>
                  <a:schemeClr val="accent1"/>
                </a:solidFill>
                <a:latin typeface="Verdana"/>
                <a:cs typeface="Verdana"/>
              </a:rPr>
              <a:t>Build </a:t>
            </a:r>
            <a:r>
              <a:rPr lang="en-US" sz="2000" b="1" dirty="0" smtClean="0">
                <a:solidFill>
                  <a:schemeClr val="accent1"/>
                </a:solidFill>
                <a:latin typeface="Verdana"/>
                <a:cs typeface="Verdana"/>
              </a:rPr>
              <a:t>procedural fluency </a:t>
            </a:r>
            <a:r>
              <a:rPr lang="en-US" sz="2000" dirty="0" smtClean="0">
                <a:solidFill>
                  <a:schemeClr val="accent1"/>
                </a:solidFill>
                <a:latin typeface="Verdana"/>
                <a:cs typeface="Verdana"/>
              </a:rPr>
              <a:t>from conceptual understanding.</a:t>
            </a:r>
          </a:p>
          <a:p>
            <a:pPr marL="693738" lvl="0" indent="-579438">
              <a:spcAft>
                <a:spcPts val="600"/>
              </a:spcAft>
              <a:buFont typeface="+mj-lt"/>
              <a:buAutoNum type="arabicPeriod"/>
            </a:pPr>
            <a:r>
              <a:rPr lang="en-US" sz="2000" dirty="0" smtClean="0">
                <a:solidFill>
                  <a:schemeClr val="accent4">
                    <a:lumMod val="50000"/>
                  </a:schemeClr>
                </a:solidFill>
                <a:latin typeface="Verdana"/>
                <a:cs typeface="Verdana"/>
              </a:rPr>
              <a:t>Support </a:t>
            </a:r>
            <a:r>
              <a:rPr lang="en-US" sz="2000" b="1" dirty="0" smtClean="0">
                <a:solidFill>
                  <a:schemeClr val="accent4">
                    <a:lumMod val="50000"/>
                  </a:schemeClr>
                </a:solidFill>
                <a:latin typeface="Verdana"/>
                <a:cs typeface="Verdana"/>
              </a:rPr>
              <a:t>productive struggle</a:t>
            </a:r>
            <a:r>
              <a:rPr lang="en-US" sz="2000" dirty="0" smtClean="0">
                <a:solidFill>
                  <a:schemeClr val="accent4">
                    <a:lumMod val="50000"/>
                  </a:schemeClr>
                </a:solidFill>
                <a:latin typeface="Verdana"/>
                <a:cs typeface="Verdana"/>
              </a:rPr>
              <a:t> in learning mathematics. </a:t>
            </a:r>
          </a:p>
          <a:p>
            <a:pPr marL="693738" lvl="0" indent="-579438">
              <a:spcAft>
                <a:spcPts val="600"/>
              </a:spcAft>
              <a:buFont typeface="+mj-lt"/>
              <a:buAutoNum type="arabicPeriod"/>
            </a:pPr>
            <a:r>
              <a:rPr lang="en-US" sz="2000" b="1" dirty="0" smtClean="0">
                <a:solidFill>
                  <a:schemeClr val="accent4">
                    <a:lumMod val="75000"/>
                  </a:schemeClr>
                </a:solidFill>
                <a:latin typeface="Verdana"/>
                <a:cs typeface="Verdana"/>
              </a:rPr>
              <a:t>Elicit and use evidence </a:t>
            </a:r>
            <a:r>
              <a:rPr lang="en-US" sz="2000" dirty="0" smtClean="0">
                <a:solidFill>
                  <a:schemeClr val="accent4">
                    <a:lumMod val="75000"/>
                  </a:schemeClr>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0079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Hexagon Task Video</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1254120"/>
            <a:ext cx="7556500" cy="4191000"/>
          </a:xfrm>
          <a:prstGeom prst="rect">
            <a:avLst/>
          </a:prstGeom>
        </p:spPr>
        <p:txBody>
          <a:bodyPr vert="horz" lIns="91440" tIns="45720" rIns="91440" bIns="45720" rtlCol="0">
            <a:noAutofit/>
          </a:bodyPr>
          <a:lstStyle/>
          <a:p>
            <a:pPr>
              <a:tabLst>
                <a:tab pos="1593850" algn="l"/>
              </a:tabLst>
            </a:pPr>
            <a:r>
              <a:rPr lang="en-US" sz="2000" dirty="0">
                <a:solidFill>
                  <a:srgbClr val="003366"/>
                </a:solidFill>
                <a:latin typeface="Verdana"/>
                <a:ea typeface="ＭＳ Ｐゴシック" charset="0"/>
                <a:cs typeface="Verdana"/>
              </a:rPr>
              <a:t>School:  	Austin Independent School District</a:t>
            </a:r>
          </a:p>
          <a:p>
            <a:pPr>
              <a:tabLst>
                <a:tab pos="1593850" algn="l"/>
              </a:tabLst>
            </a:pPr>
            <a:r>
              <a:rPr lang="en-US" sz="2000" dirty="0" smtClean="0">
                <a:solidFill>
                  <a:srgbClr val="003366"/>
                </a:solidFill>
                <a:latin typeface="Verdana"/>
                <a:ea typeface="ＭＳ Ｐゴシック" charset="0"/>
                <a:cs typeface="Verdana"/>
              </a:rPr>
              <a:t>Teacher</a:t>
            </a:r>
            <a:r>
              <a:rPr lang="en-US" sz="2000" dirty="0">
                <a:solidFill>
                  <a:srgbClr val="003366"/>
                </a:solidFill>
                <a:latin typeface="Verdana"/>
                <a:ea typeface="ＭＳ Ｐゴシック" charset="0"/>
                <a:cs typeface="Verdana"/>
              </a:rPr>
              <a:t>:  	Ms. Patricia </a:t>
            </a:r>
            <a:r>
              <a:rPr lang="en-US" sz="2000" dirty="0" err="1">
                <a:solidFill>
                  <a:srgbClr val="003366"/>
                </a:solidFill>
                <a:latin typeface="Verdana"/>
                <a:ea typeface="ＭＳ Ｐゴシック" charset="0"/>
                <a:cs typeface="Verdana"/>
              </a:rPr>
              <a:t>Rossman</a:t>
            </a:r>
            <a:endParaRPr lang="en-US" sz="2000" dirty="0">
              <a:solidFill>
                <a:srgbClr val="003366"/>
              </a:solidFill>
              <a:latin typeface="Verdana"/>
              <a:ea typeface="ＭＳ Ｐゴシック" charset="0"/>
              <a:cs typeface="Verdana"/>
            </a:endParaRPr>
          </a:p>
          <a:p>
            <a:pPr>
              <a:tabLst>
                <a:tab pos="1593850" algn="l"/>
              </a:tabLst>
            </a:pPr>
            <a:r>
              <a:rPr lang="en-US" sz="2000" dirty="0">
                <a:solidFill>
                  <a:srgbClr val="003366"/>
                </a:solidFill>
                <a:latin typeface="Verdana"/>
                <a:ea typeface="ＭＳ Ｐゴシック" charset="0"/>
                <a:cs typeface="Verdana"/>
              </a:rPr>
              <a:t>Class: 	6</a:t>
            </a:r>
            <a:r>
              <a:rPr lang="en-US" sz="2000" baseline="30000" dirty="0">
                <a:solidFill>
                  <a:srgbClr val="003366"/>
                </a:solidFill>
                <a:latin typeface="Verdana"/>
                <a:ea typeface="ＭＳ Ｐゴシック" charset="0"/>
                <a:cs typeface="Verdana"/>
              </a:rPr>
              <a:t>th</a:t>
            </a:r>
            <a:r>
              <a:rPr lang="en-US" sz="2000" dirty="0">
                <a:solidFill>
                  <a:srgbClr val="003366"/>
                </a:solidFill>
                <a:latin typeface="Verdana"/>
                <a:ea typeface="ＭＳ Ｐゴシック" charset="0"/>
                <a:cs typeface="Verdana"/>
              </a:rPr>
              <a:t> grade	</a:t>
            </a:r>
          </a:p>
          <a:p>
            <a:pPr>
              <a:lnSpc>
                <a:spcPct val="50000"/>
              </a:lnSpc>
              <a:tabLst>
                <a:tab pos="1593850" algn="l"/>
              </a:tabLst>
            </a:pPr>
            <a:endParaRPr lang="en-US" sz="2000" dirty="0">
              <a:solidFill>
                <a:srgbClr val="003366"/>
              </a:solidFill>
              <a:latin typeface="Verdana"/>
              <a:ea typeface="ＭＳ Ｐゴシック" charset="0"/>
              <a:cs typeface="Verdana"/>
            </a:endParaRPr>
          </a:p>
          <a:p>
            <a:pPr>
              <a:lnSpc>
                <a:spcPct val="110000"/>
              </a:lnSpc>
              <a:tabLst>
                <a:tab pos="1593850" algn="l"/>
              </a:tabLst>
            </a:pPr>
            <a:r>
              <a:rPr lang="en-US" sz="2000" dirty="0">
                <a:solidFill>
                  <a:srgbClr val="003366"/>
                </a:solidFill>
                <a:latin typeface="Verdana"/>
                <a:ea typeface="ＭＳ Ｐゴシック" charset="0"/>
                <a:cs typeface="Verdana"/>
              </a:rPr>
              <a:t>Many of the students in the classroom have recently arrived to the United States.  The students are in a dual language program.  </a:t>
            </a:r>
            <a:endParaRPr lang="en-US" sz="2000" dirty="0" smtClean="0">
              <a:solidFill>
                <a:srgbClr val="003366"/>
              </a:solidFill>
              <a:latin typeface="Verdana"/>
              <a:ea typeface="ＭＳ Ｐゴシック" charset="0"/>
              <a:cs typeface="Verdana"/>
            </a:endParaRPr>
          </a:p>
          <a:p>
            <a:pPr>
              <a:lnSpc>
                <a:spcPct val="110000"/>
              </a:lnSpc>
              <a:tabLst>
                <a:tab pos="1593850" algn="l"/>
              </a:tabLst>
            </a:pPr>
            <a:endParaRPr lang="en-US" sz="2000" dirty="0">
              <a:solidFill>
                <a:srgbClr val="003366"/>
              </a:solidFill>
              <a:latin typeface="Verdana"/>
              <a:ea typeface="ＭＳ Ｐゴシック" charset="0"/>
              <a:cs typeface="Verdana"/>
            </a:endParaRPr>
          </a:p>
          <a:p>
            <a:pPr>
              <a:lnSpc>
                <a:spcPct val="110000"/>
              </a:lnSpc>
              <a:tabLst>
                <a:tab pos="1593850" algn="l"/>
              </a:tabLst>
            </a:pPr>
            <a:r>
              <a:rPr lang="en-US" sz="2000" dirty="0">
                <a:solidFill>
                  <a:srgbClr val="003366"/>
                </a:solidFill>
                <a:latin typeface="Verdana"/>
                <a:ea typeface="ＭＳ Ｐゴシック" charset="0"/>
                <a:cs typeface="Verdana"/>
              </a:rPr>
              <a:t>This task is an introduction to a unit titled Number Sense, Patterns, and Algebraic Thinking.  It is the first time students have been asked to engage in a task that requires them analyze and look for patterns in a visual diagram. </a:t>
            </a:r>
            <a:endParaRPr lang="en-US" sz="20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Ms. </a:t>
            </a:r>
            <a:r>
              <a:rPr lang="en-US" sz="3200" b="1" dirty="0" err="1" smtClean="0">
                <a:solidFill>
                  <a:srgbClr val="003366"/>
                </a:solidFill>
                <a:latin typeface="Verdana"/>
                <a:ea typeface="Verdana" pitchFamily="34" charset="0"/>
                <a:cs typeface="Verdana"/>
              </a:rPr>
              <a:t>Rossman’s</a:t>
            </a:r>
            <a:r>
              <a:rPr lang="en-US" sz="3200" b="1" dirty="0" smtClean="0">
                <a:solidFill>
                  <a:srgbClr val="003366"/>
                </a:solidFill>
                <a:latin typeface="Verdana"/>
                <a:ea typeface="Verdana" pitchFamily="34" charset="0"/>
                <a:cs typeface="Verdana"/>
              </a:rPr>
              <a:t>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fontScale="92500" lnSpcReduction="10000"/>
          </a:bodyPr>
          <a:lstStyle/>
          <a:p>
            <a:r>
              <a:rPr lang="en-US" sz="2400" dirty="0">
                <a:solidFill>
                  <a:srgbClr val="003366"/>
                </a:solidFill>
                <a:latin typeface="Verdana"/>
                <a:cs typeface="Verdana"/>
              </a:rPr>
              <a:t>Students </a:t>
            </a:r>
            <a:r>
              <a:rPr lang="en-US" sz="2400" dirty="0" smtClean="0">
                <a:solidFill>
                  <a:srgbClr val="003366"/>
                </a:solidFill>
                <a:latin typeface="Verdana"/>
                <a:cs typeface="Verdana"/>
              </a:rPr>
              <a:t>will: </a:t>
            </a:r>
            <a:endParaRPr lang="en-US" sz="2400" dirty="0">
              <a:solidFill>
                <a:srgbClr val="003366"/>
              </a:solidFill>
              <a:latin typeface="Verdana"/>
              <a:cs typeface="Verdana"/>
            </a:endParaRPr>
          </a:p>
          <a:p>
            <a:pPr marL="731520" lvl="1" indent="-457200">
              <a:buFont typeface="+mj-lt"/>
              <a:buAutoNum type="arabicPeriod"/>
            </a:pPr>
            <a:r>
              <a:rPr lang="en-US" sz="2400" dirty="0">
                <a:solidFill>
                  <a:srgbClr val="003366"/>
                </a:solidFill>
                <a:latin typeface="Verdana"/>
                <a:cs typeface="Verdana"/>
              </a:rPr>
              <a:t>create a generalization that describes the relationship between the train number and the perimeter of the train and explain how the different components of their generalization can be seen in the visual pattern</a:t>
            </a:r>
          </a:p>
          <a:p>
            <a:pPr marL="731520" lvl="1" indent="-457200">
              <a:buFont typeface="+mj-lt"/>
              <a:buAutoNum type="arabicPeriod"/>
            </a:pPr>
            <a:r>
              <a:rPr lang="en-US" sz="2400" dirty="0">
                <a:solidFill>
                  <a:srgbClr val="003366"/>
                </a:solidFill>
                <a:latin typeface="Verdana"/>
                <a:cs typeface="Verdana"/>
              </a:rPr>
              <a:t>Identify a constant rate of change between the quantities in the relationship -- as the train number increases by one, the train's perimeter increases by four</a:t>
            </a:r>
          </a:p>
          <a:p>
            <a:pPr marL="731520" lvl="1" indent="-457200">
              <a:buFont typeface="+mj-lt"/>
              <a:buAutoNum type="arabicPeriod"/>
            </a:pPr>
            <a:r>
              <a:rPr lang="en-US" sz="2400" dirty="0">
                <a:solidFill>
                  <a:srgbClr val="003366"/>
                </a:solidFill>
                <a:latin typeface="Verdana"/>
                <a:cs typeface="Verdana"/>
              </a:rPr>
              <a:t>Understand that the rate of change between the quantities can be seen in a table as the first difference, in a graph as the slope of the line, and in an equation as a the coefficient of the </a:t>
            </a:r>
            <a:r>
              <a:rPr lang="en-US" sz="2400" dirty="0" smtClean="0">
                <a:solidFill>
                  <a:srgbClr val="003366"/>
                </a:solidFill>
                <a:latin typeface="Verdana"/>
                <a:cs typeface="Verdana"/>
              </a:rPr>
              <a:t>input quantity</a:t>
            </a:r>
            <a:endParaRPr lang="en-US" sz="24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73752" y="1790099"/>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778001" y="5626100"/>
            <a:ext cx="7315199" cy="553998"/>
          </a:xfrm>
          <a:prstGeom prst="rect">
            <a:avLst/>
          </a:prstGeom>
          <a:noFill/>
        </p:spPr>
        <p:txBody>
          <a:bodyPr wrap="square" rtlCol="0">
            <a:spAutoFit/>
          </a:bodyPr>
          <a:lstStyle/>
          <a:p>
            <a:r>
              <a:rPr lang="en-US" sz="1200" dirty="0">
                <a:solidFill>
                  <a:srgbClr val="003366"/>
                </a:solidFill>
              </a:rPr>
              <a:t>National Governors Association Center for Best Practices &amp; Council of Chief State School Officers. (2010). </a:t>
            </a:r>
            <a:r>
              <a:rPr lang="en-US" sz="1200" i="1" dirty="0">
                <a:solidFill>
                  <a:srgbClr val="003366"/>
                </a:solidFill>
              </a:rPr>
              <a:t>Common core state standards for mathematics</a:t>
            </a:r>
            <a:r>
              <a:rPr lang="en-US" sz="1200" dirty="0">
                <a:solidFill>
                  <a:srgbClr val="003366"/>
                </a:solidFill>
              </a:rPr>
              <a:t>. Washington, DC: Authors</a:t>
            </a:r>
            <a:r>
              <a:rPr lang="en-US" dirty="0">
                <a:solidFill>
                  <a:srgbClr val="003366"/>
                </a:solidFill>
              </a:rPr>
              <a:t>.</a:t>
            </a:r>
          </a:p>
        </p:txBody>
      </p:sp>
      <p:sp>
        <p:nvSpPr>
          <p:cNvPr id="10" name="Rectangle 9"/>
          <p:cNvSpPr/>
          <p:nvPr/>
        </p:nvSpPr>
        <p:spPr>
          <a:xfrm>
            <a:off x="1373752" y="1781298"/>
            <a:ext cx="7353300" cy="3477875"/>
          </a:xfrm>
          <a:prstGeom prst="rect">
            <a:avLst/>
          </a:prstGeom>
        </p:spPr>
        <p:txBody>
          <a:bodyPr wrap="square">
            <a:spAutoFit/>
          </a:bodyPr>
          <a:lstStyle/>
          <a:p>
            <a:r>
              <a:rPr lang="en-US" sz="2000" dirty="0" smtClean="0">
                <a:solidFill>
                  <a:srgbClr val="003366"/>
                </a:solidFill>
              </a:rPr>
              <a:t>Expressions and Equations</a:t>
            </a:r>
            <a:r>
              <a:rPr lang="en-US" sz="2000" baseline="50000" dirty="0" smtClean="0">
                <a:solidFill>
                  <a:srgbClr val="003366"/>
                </a:solidFill>
              </a:rPr>
              <a:t>★</a:t>
            </a:r>
            <a:r>
              <a:rPr lang="en-US" sz="2000" dirty="0" smtClean="0">
                <a:solidFill>
                  <a:srgbClr val="003366"/>
                </a:solidFill>
              </a:rPr>
              <a:t>   							          6.EE.6</a:t>
            </a:r>
          </a:p>
          <a:p>
            <a:endParaRPr lang="en-US" sz="2000" dirty="0" smtClean="0">
              <a:solidFill>
                <a:srgbClr val="003366"/>
              </a:solidFill>
            </a:endParaRPr>
          </a:p>
          <a:p>
            <a:r>
              <a:rPr lang="en-US" sz="2000" b="1" dirty="0" smtClean="0">
                <a:solidFill>
                  <a:srgbClr val="003366"/>
                </a:solidFill>
              </a:rPr>
              <a:t>Represent and analyze quantitative relationships between dependent and independent variables.</a:t>
            </a:r>
            <a:endParaRPr lang="en-US" sz="2000" b="1" dirty="0">
              <a:solidFill>
                <a:srgbClr val="003366"/>
              </a:solidFill>
            </a:endParaRPr>
          </a:p>
          <a:p>
            <a:pPr marL="520700" indent="-520700"/>
            <a:r>
              <a:rPr lang="en-US" sz="2000" dirty="0" smtClean="0">
                <a:solidFill>
                  <a:srgbClr val="003366"/>
                </a:solidFill>
              </a:rPr>
              <a:t>9.</a:t>
            </a:r>
            <a:r>
              <a:rPr lang="en-US" sz="2000" dirty="0">
                <a:solidFill>
                  <a:srgbClr val="003366"/>
                </a:solidFill>
              </a:rPr>
              <a:t>	</a:t>
            </a:r>
            <a:r>
              <a:rPr lang="en-US" sz="2000" dirty="0" smtClean="0">
                <a:solidFill>
                  <a:srgbClr val="003366"/>
                </a:solidFill>
              </a:rPr>
              <a:t>Use variables to represent two quantities in a real-world problem that change in the relationship to one another; write an equation to express one quantity, thought of as the dependent variable, in terms of the other quantity, thought of as the independent variable. Analyze the relationship between the dependent and independent variables using graphs and tables, and relate these to the equation.</a:t>
            </a:r>
            <a:endParaRPr lang="en-US" sz="2000" strike="sngStrike" dirty="0">
              <a:solidFill>
                <a:srgbClr val="003366"/>
              </a:solidFill>
            </a:endParaRPr>
          </a:p>
        </p:txBody>
      </p:sp>
    </p:spTree>
    <p:extLst>
      <p:ext uri="{BB962C8B-B14F-4D97-AF65-F5344CB8AC3E}">
        <p14:creationId xmlns:p14="http://schemas.microsoft.com/office/powerpoint/2010/main" val="105506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5150405"/>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b="1" dirty="0">
                <a:solidFill>
                  <a:schemeClr val="accent4">
                    <a:lumMod val="75000"/>
                  </a:schemeClr>
                </a:solidFill>
                <a:latin typeface="Verdana"/>
                <a:cs typeface="Verdana"/>
              </a:rPr>
              <a:t>Make sense of problems and persevere in solving them.</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Reason abstractly and quantitatively.</a:t>
            </a:r>
          </a:p>
          <a:p>
            <a:pPr marL="685800" indent="-457200">
              <a:spcAft>
                <a:spcPts val="1000"/>
              </a:spcAft>
              <a:buFontTx/>
              <a:buAutoNum type="arabicPeriod"/>
              <a:defRPr/>
            </a:pPr>
            <a:r>
              <a:rPr lang="en-US" sz="2400" b="1" dirty="0">
                <a:solidFill>
                  <a:srgbClr val="604A7B"/>
                </a:solidFill>
                <a:latin typeface="Verdana"/>
                <a:cs typeface="Verdana"/>
              </a:rPr>
              <a:t>Construct viable arguments and critique </a:t>
            </a:r>
            <a:r>
              <a:rPr lang="en-US" sz="2400" b="1" dirty="0" smtClean="0">
                <a:solidFill>
                  <a:srgbClr val="604A7B"/>
                </a:solidFill>
                <a:latin typeface="Verdana"/>
                <a:cs typeface="Verdana"/>
              </a:rPr>
              <a:t>the reasoning </a:t>
            </a:r>
            <a:r>
              <a:rPr lang="en-US" sz="2400" b="1" dirty="0">
                <a:solidFill>
                  <a:srgbClr val="604A7B"/>
                </a:solidFill>
                <a:latin typeface="Verdana"/>
                <a:cs typeface="Verdana"/>
              </a:rPr>
              <a:t>of others.</a:t>
            </a:r>
          </a:p>
          <a:p>
            <a:pPr marL="685800" indent="-457200">
              <a:spcAft>
                <a:spcPts val="1000"/>
              </a:spcAft>
              <a:buFontTx/>
              <a:buAutoNum type="arabicPeriod"/>
              <a:defRPr/>
            </a:pPr>
            <a:r>
              <a:rPr lang="en-US" sz="2400" dirty="0">
                <a:solidFill>
                  <a:srgbClr val="003366"/>
                </a:solidFill>
                <a:latin typeface="Verdana"/>
                <a:cs typeface="Verdana"/>
              </a:rPr>
              <a:t>Model with mathematics.</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dirty="0">
                <a:solidFill>
                  <a:srgbClr val="003366"/>
                </a:solidFill>
                <a:latin typeface="Verdana"/>
                <a:cs typeface="Verdana"/>
              </a:rPr>
              <a:t>Attend to precision.</a:t>
            </a:r>
          </a:p>
          <a:p>
            <a:pPr marL="685800" indent="-457200">
              <a:spcAft>
                <a:spcPts val="1000"/>
              </a:spcAft>
              <a:buFontTx/>
              <a:buAutoNum type="arabicPeriod"/>
              <a:defRPr/>
            </a:pPr>
            <a:r>
              <a:rPr lang="en-US" sz="2400" b="1" dirty="0">
                <a:solidFill>
                  <a:srgbClr val="604A7B"/>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r>
              <a:rPr lang="en-US" sz="2400" dirty="0">
                <a:solidFill>
                  <a:srgbClr val="003366"/>
                </a:solidFill>
              </a:rPr>
              <a:t>.</a:t>
            </a:r>
          </a:p>
          <a:p>
            <a:endParaRPr lang="en-US" sz="28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4398</TotalTime>
  <Words>2223</Words>
  <Application>Microsoft Macintosh PowerPoint</Application>
  <PresentationFormat>On-screen Show (4:3)</PresentationFormat>
  <Paragraphs>227</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Custom Design</vt:lpstr>
      <vt:lpstr>PowerPoint Presentation</vt:lpstr>
      <vt:lpstr>PowerPoint Presentation</vt:lpstr>
      <vt:lpstr>PowerPoint Presentation</vt:lpstr>
      <vt:lpstr>The Case of Barbara Peterson</vt:lpstr>
      <vt:lpstr>PowerPoint Presentation</vt:lpstr>
      <vt:lpstr>PowerPoint Presentation</vt:lpstr>
      <vt:lpstr>PowerPoint Presentation</vt:lpstr>
      <vt:lpstr>PowerPoint Presentation</vt:lpstr>
      <vt:lpstr>PowerPoint Presentation</vt:lpstr>
      <vt:lpstr>PowerPoint Presentation</vt:lpstr>
      <vt:lpstr>Lens for Watching the Video -- Time 1</vt:lpstr>
      <vt:lpstr>PowerPoint Presentation</vt:lpstr>
      <vt:lpstr>PowerPoint Presentation</vt:lpstr>
      <vt:lpstr>Connecting productive struggle to the other ETPs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260</cp:revision>
  <dcterms:created xsi:type="dcterms:W3CDTF">2014-11-01T20:15:24Z</dcterms:created>
  <dcterms:modified xsi:type="dcterms:W3CDTF">2015-10-19T18:49:59Z</dcterms:modified>
</cp:coreProperties>
</file>