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3"/>
  </p:notesMasterIdLst>
  <p:sldIdLst>
    <p:sldId id="275" r:id="rId3"/>
    <p:sldId id="314" r:id="rId4"/>
    <p:sldId id="320" r:id="rId5"/>
    <p:sldId id="345" r:id="rId6"/>
    <p:sldId id="272" r:id="rId7"/>
    <p:sldId id="279" r:id="rId8"/>
    <p:sldId id="277" r:id="rId9"/>
    <p:sldId id="313" r:id="rId10"/>
    <p:sldId id="316" r:id="rId11"/>
    <p:sldId id="326" r:id="rId12"/>
    <p:sldId id="335" r:id="rId13"/>
    <p:sldId id="354" r:id="rId14"/>
    <p:sldId id="353" r:id="rId15"/>
    <p:sldId id="346" r:id="rId16"/>
    <p:sldId id="355" r:id="rId17"/>
    <p:sldId id="352" r:id="rId18"/>
    <p:sldId id="351" r:id="rId19"/>
    <p:sldId id="269" r:id="rId20"/>
    <p:sldId id="347" r:id="rId21"/>
    <p:sldId id="34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40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garet Smith" initials="" lastIdx="4" clrIdx="0"/>
  <p:cmAuthor id="1" name="Amy Hillen" initials="AH" lastIdx="12" clrIdx="1"/>
  <p:cmAuthor id="2" name="Mike Steele" initials="MDS" lastIdx="0" clrIdx="2"/>
  <p:cmAuthor id="3" name="Lynn" initials="L" lastIdx="7" clrIdx="3"/>
  <p:cmAuthor id="4" name="Michael D Steele" initials="MDS" lastIdx="1"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57BCEF"/>
    <a:srgbClr val="5DAA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7"/>
    <p:restoredTop sz="74278" autoAdjust="0"/>
  </p:normalViewPr>
  <p:slideViewPr>
    <p:cSldViewPr snapToGrid="0" snapToObjects="1">
      <p:cViewPr>
        <p:scale>
          <a:sx n="75" d="100"/>
          <a:sy n="75" d="100"/>
        </p:scale>
        <p:origin x="390" y="-288"/>
      </p:cViewPr>
      <p:guideLst>
        <p:guide orient="horz" pos="4080"/>
        <p:guide pos="40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1" d="100"/>
          <a:sy n="61" d="100"/>
        </p:scale>
        <p:origin x="171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7231CE-F960-4285-BC2B-924DCFE0D0AF}" type="datetimeFigureOut">
              <a:rPr lang="en-US" smtClean="0"/>
              <a:pPr/>
              <a:t>10/20/2015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4782EB-4FAA-490E-8F2D-179336FF04BD}" type="slidenum">
              <a:rPr lang="en-US" smtClean="0"/>
              <a:pPr/>
              <a:t>‹#›</a:t>
            </a:fld>
            <a:endParaRPr lang="en-US" dirty="0"/>
          </a:p>
        </p:txBody>
      </p:sp>
    </p:spTree>
    <p:extLst>
      <p:ext uri="{BB962C8B-B14F-4D97-AF65-F5344CB8AC3E}">
        <p14:creationId xmlns:p14="http://schemas.microsoft.com/office/powerpoint/2010/main" val="420134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nctm.org/PtAToolkit/"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Please Note: Although this lesson took place in a fifth-grade classroom,</a:t>
            </a:r>
            <a:r>
              <a:rPr lang="en-US" baseline="0" dirty="0" smtClean="0"/>
              <a:t> the content currently aligns most closely with the sixth grade in Common Core and other state standards.  We recommend using this module with a middle school audience.</a:t>
            </a:r>
          </a:p>
          <a:p>
            <a:endParaRPr lang="en-US" dirty="0" smtClean="0"/>
          </a:p>
          <a:p>
            <a:r>
              <a:rPr lang="en-US" u="sng" dirty="0" smtClean="0"/>
              <a:t>Background</a:t>
            </a:r>
          </a:p>
          <a:p>
            <a:r>
              <a:rPr lang="en-US" sz="1200" kern="1200" dirty="0" smtClean="0">
                <a:solidFill>
                  <a:schemeClr val="tx1"/>
                </a:solidFill>
                <a:effectLst/>
                <a:latin typeface="+mn-lt"/>
                <a:ea typeface="+mn-ea"/>
                <a:cs typeface="+mn-cs"/>
              </a:rPr>
              <a:t>This session focuses on </a:t>
            </a:r>
            <a:r>
              <a:rPr lang="en-US" sz="1200" kern="1200" dirty="0" smtClean="0">
                <a:solidFill>
                  <a:srgbClr val="003366"/>
                </a:solidFill>
                <a:effectLst/>
                <a:latin typeface="+mn-lt"/>
                <a:ea typeface="+mn-ea"/>
                <a:cs typeface="+mn-cs"/>
              </a:rPr>
              <a:t>Procedural Fluency from Conceptual Understanding</a:t>
            </a:r>
            <a:r>
              <a:rPr lang="en-US" sz="1200" kern="1200" dirty="0" smtClean="0">
                <a:solidFill>
                  <a:schemeClr val="tx1"/>
                </a:solidFill>
                <a:effectLst/>
                <a:latin typeface="+mn-lt"/>
                <a:ea typeface="+mn-ea"/>
                <a:cs typeface="+mn-cs"/>
              </a:rPr>
              <a:t>.  It is suggested that teachers have some familiarity with the Effective Mathematics Teaching Practices prior to engaging in this session.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are three sessions available that provide an overview of the Teaching and Learning Principle, with some discussion of each of the effective teaching practices </a:t>
            </a:r>
            <a:r>
              <a:rPr lang="en-US" u="sng" dirty="0">
                <a:hlinkClick r:id="rId3"/>
              </a:rPr>
              <a:t>http://www.nctm.org/PtAToolkit</a:t>
            </a:r>
            <a:r>
              <a:rPr lang="en-US" u="sng" dirty="0" smtClean="0">
                <a:hlinkClick r:id="rId3"/>
              </a:rPr>
              <a:t>/</a:t>
            </a:r>
            <a:r>
              <a:rPr lang="en-US" u="sng" dirty="0" smtClean="0"/>
              <a:t> </a:t>
            </a:r>
            <a:r>
              <a:rPr lang="en-US" sz="1200" kern="1200" dirty="0" smtClean="0">
                <a:solidFill>
                  <a:schemeClr val="tx1"/>
                </a:solidFill>
                <a:effectLst/>
                <a:latin typeface="+mn-lt"/>
                <a:ea typeface="+mn-ea"/>
                <a:cs typeface="+mn-cs"/>
              </a:rPr>
              <a:t>-- The Band Concert (elementary school content), The Candy Jar (middle school content) or the Pay It Forward (high school content).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this session you will need to provide teachers with copies of the materials highlighted in </a:t>
            </a:r>
            <a:r>
              <a:rPr lang="en-US" sz="1200" kern="1200" dirty="0" smtClean="0">
                <a:solidFill>
                  <a:srgbClr val="008000"/>
                </a:solidFill>
                <a:effectLst/>
                <a:latin typeface="+mn-lt"/>
                <a:ea typeface="+mn-ea"/>
                <a:cs typeface="+mn-cs"/>
              </a:rPr>
              <a:t>green</a:t>
            </a:r>
            <a:r>
              <a:rPr lang="en-US" sz="1200" kern="1200" dirty="0" smtClean="0">
                <a:solidFill>
                  <a:schemeClr val="tx1"/>
                </a:solidFill>
                <a:effectLst/>
                <a:latin typeface="+mn-lt"/>
                <a:ea typeface="+mn-ea"/>
                <a:cs typeface="+mn-cs"/>
              </a:rPr>
              <a:t> below.</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1-Slides-MS-Polosky</a:t>
            </a:r>
          </a:p>
          <a:p>
            <a:r>
              <a:rPr lang="en-US" sz="1200" kern="1200" dirty="0" smtClean="0">
                <a:solidFill>
                  <a:schemeClr val="tx1"/>
                </a:solidFill>
                <a:effectLst/>
                <a:latin typeface="+mn-lt"/>
                <a:ea typeface="+mn-ea"/>
                <a:cs typeface="+mn-cs"/>
              </a:rPr>
              <a:t>2-</a:t>
            </a:r>
            <a:r>
              <a:rPr lang="en-US" sz="1200" kern="1200" dirty="0" smtClean="0">
                <a:solidFill>
                  <a:srgbClr val="008000"/>
                </a:solidFill>
                <a:effectLst/>
                <a:latin typeface="+mn-lt"/>
                <a:ea typeface="+mn-ea"/>
                <a:cs typeface="+mn-cs"/>
              </a:rPr>
              <a:t>TriangleTask-MS-Polosky</a:t>
            </a:r>
          </a:p>
          <a:p>
            <a:r>
              <a:rPr lang="en-US" sz="1200" kern="1200" dirty="0" smtClean="0">
                <a:solidFill>
                  <a:schemeClr val="tx1"/>
                </a:solidFill>
                <a:effectLst/>
                <a:latin typeface="+mn-lt"/>
                <a:ea typeface="+mn-ea"/>
                <a:cs typeface="+mn-cs"/>
              </a:rPr>
              <a:t>3-</a:t>
            </a:r>
            <a:r>
              <a:rPr lang="en-US" sz="1200" kern="1200" dirty="0" smtClean="0">
                <a:solidFill>
                  <a:srgbClr val="008000"/>
                </a:solidFill>
                <a:effectLst/>
                <a:latin typeface="+mn-lt"/>
                <a:ea typeface="+mn-ea"/>
                <a:cs typeface="+mn-cs"/>
              </a:rPr>
              <a:t>EffectiveMathematicsTeachingPractices-MS-Polosky.docx</a:t>
            </a:r>
          </a:p>
          <a:p>
            <a:r>
              <a:rPr lang="en-US" sz="1200" kern="1200" dirty="0" smtClean="0">
                <a:solidFill>
                  <a:schemeClr val="tx1"/>
                </a:solidFill>
                <a:effectLst/>
                <a:latin typeface="+mn-lt"/>
                <a:ea typeface="+mn-ea"/>
                <a:cs typeface="+mn-cs"/>
              </a:rPr>
              <a:t>4-VideoClip-MS-Polosky.mp4</a:t>
            </a:r>
          </a:p>
          <a:p>
            <a:r>
              <a:rPr lang="en-US" sz="1200" kern="1200" dirty="0" smtClean="0">
                <a:solidFill>
                  <a:srgbClr val="008000"/>
                </a:solidFill>
                <a:effectLst/>
                <a:latin typeface="+mn-lt"/>
                <a:ea typeface="+mn-ea"/>
                <a:cs typeface="+mn-cs"/>
              </a:rPr>
              <a:t>5-Transcript-Clip-MS-Polosky</a:t>
            </a:r>
          </a:p>
          <a:p>
            <a:r>
              <a:rPr lang="en-US" sz="1200" kern="1200" dirty="0" smtClean="0">
                <a:solidFill>
                  <a:srgbClr val="008000"/>
                </a:solidFill>
                <a:effectLst/>
                <a:latin typeface="+mn-lt"/>
                <a:ea typeface="+mn-ea"/>
                <a:cs typeface="+mn-cs"/>
              </a:rPr>
              <a:t>6-TeacherandStudentActions-MS-Polosky</a:t>
            </a:r>
          </a:p>
          <a:p>
            <a:r>
              <a:rPr lang="en-US" sz="1200" kern="1200" dirty="0" smtClean="0">
                <a:solidFill>
                  <a:srgbClr val="008000"/>
                </a:solidFill>
                <a:effectLst/>
                <a:latin typeface="+mn-lt"/>
                <a:ea typeface="+mn-ea"/>
                <a:cs typeface="+mn-cs"/>
              </a:rPr>
              <a:t>7-SomeTriangleTasks-MS-Polosky</a:t>
            </a:r>
            <a:endParaRPr lang="en-US" sz="1200" kern="1200" dirty="0">
              <a:solidFill>
                <a:srgbClr val="008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WILL NEED TO REVISE LINE NUMBERS WHEN FINAL TRANSCRIPT</a:t>
            </a:r>
            <a:r>
              <a:rPr lang="en-US" b="1" baseline="0" dirty="0" smtClean="0"/>
              <a:t> IS MADE</a:t>
            </a:r>
          </a:p>
          <a:p>
            <a:endParaRPr lang="en-US" dirty="0" smtClean="0"/>
          </a:p>
          <a:p>
            <a:r>
              <a:rPr lang="en-US" dirty="0" smtClean="0"/>
              <a:t>While many of the Effective Mathematics Teaching Practices can be seen in the excerpt from Ms. </a:t>
            </a:r>
            <a:r>
              <a:rPr lang="en-US" dirty="0" err="1" smtClean="0"/>
              <a:t>Polosky’s</a:t>
            </a:r>
            <a:r>
              <a:rPr lang="en-US" dirty="0" smtClean="0"/>
              <a:t> lesson, today we are going to focus explicitly on </a:t>
            </a:r>
            <a:r>
              <a:rPr lang="en-US" b="1" dirty="0">
                <a:cs typeface="Verdana"/>
              </a:rPr>
              <a:t>b</a:t>
            </a:r>
            <a:r>
              <a:rPr lang="en-US" b="1" dirty="0" smtClean="0">
                <a:cs typeface="Verdana"/>
              </a:rPr>
              <a:t>uild </a:t>
            </a:r>
            <a:r>
              <a:rPr lang="en-US" b="1" dirty="0">
                <a:cs typeface="Verdana"/>
              </a:rPr>
              <a:t>procedural fluency from conceptual understanding</a:t>
            </a:r>
            <a:r>
              <a:rPr lang="en-US" dirty="0">
                <a:cs typeface="Verdana"/>
              </a:rPr>
              <a:t>.</a:t>
            </a:r>
          </a:p>
          <a:p>
            <a:endParaRPr lang="en-US" dirty="0" smtClean="0"/>
          </a:p>
          <a:p>
            <a:r>
              <a:rPr lang="en-US" dirty="0" smtClean="0"/>
              <a:t>This</a:t>
            </a:r>
            <a:r>
              <a:rPr lang="en-US" baseline="0" dirty="0" smtClean="0"/>
              <a:t> is an example of laying the groundwork for MTP 6 – this lesson could have easily been executed by giving students the formula and having them practice.  By generating the formula and making mathematical arguments, students developed a richer conceptual understanding.</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10</a:t>
            </a:fld>
            <a:endParaRPr lang="en-US" dirty="0"/>
          </a:p>
        </p:txBody>
      </p:sp>
    </p:spTree>
    <p:extLst>
      <p:ext uri="{BB962C8B-B14F-4D97-AF65-F5344CB8AC3E}">
        <p14:creationId xmlns:p14="http://schemas.microsoft.com/office/powerpoint/2010/main" val="2151128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11</a:t>
            </a:fld>
            <a:endParaRPr lang="en-US" dirty="0"/>
          </a:p>
        </p:txBody>
      </p:sp>
    </p:spTree>
    <p:extLst>
      <p:ext uri="{BB962C8B-B14F-4D97-AF65-F5344CB8AC3E}">
        <p14:creationId xmlns:p14="http://schemas.microsoft.com/office/powerpoint/2010/main" val="1960966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Watch the video again with a specific focus on procedural fluency from conceptual understanding.  The next slide provides examples</a:t>
            </a:r>
            <a:r>
              <a:rPr lang="en-US" baseline="0" dirty="0" smtClean="0"/>
              <a:t> of some of the specific evidence that teachers might identify related to this effective mathematics teaching practice.</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12</a:t>
            </a:fld>
            <a:endParaRPr lang="en-US" dirty="0"/>
          </a:p>
        </p:txBody>
      </p:sp>
    </p:spTree>
    <p:extLst>
      <p:ext uri="{BB962C8B-B14F-4D97-AF65-F5344CB8AC3E}">
        <p14:creationId xmlns:p14="http://schemas.microsoft.com/office/powerpoint/2010/main" val="1046741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WILL ADD IN SOME SPECIFIC IDEAS HERE WITH</a:t>
            </a:r>
            <a:r>
              <a:rPr lang="en-US" b="1" baseline="0" dirty="0" smtClean="0"/>
              <a:t> THE FINAL TRANSCRIPT</a:t>
            </a:r>
          </a:p>
          <a:p>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13</a:t>
            </a:fld>
            <a:endParaRPr lang="en-US" dirty="0"/>
          </a:p>
        </p:txBody>
      </p:sp>
    </p:spTree>
    <p:extLst>
      <p:ext uri="{BB962C8B-B14F-4D97-AF65-F5344CB8AC3E}">
        <p14:creationId xmlns:p14="http://schemas.microsoft.com/office/powerpoint/2010/main" val="619054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is an extension activity to engage teachers in if you have time to do so.</a:t>
            </a:r>
          </a:p>
          <a:p>
            <a:endParaRPr lang="en-US" baseline="0" dirty="0" smtClean="0"/>
          </a:p>
          <a:p>
            <a:r>
              <a:rPr lang="en-US" baseline="0" dirty="0" smtClean="0"/>
              <a:t>Of the four tasks provided, tasks A and C directly move students towards generalizing the formula developed in the lesson to any triangle.  Task A is similar to the task Ms. </a:t>
            </a:r>
            <a:r>
              <a:rPr lang="en-US" baseline="0" dirty="0" err="1" smtClean="0"/>
              <a:t>Polosky</a:t>
            </a:r>
            <a:r>
              <a:rPr lang="en-US" baseline="0" dirty="0" smtClean="0"/>
              <a:t> enacted, but does not explicitly address right triangles.  Task C begins with a right triangle and asks both for multiple right triangles and non-right triangles.  </a:t>
            </a:r>
          </a:p>
          <a:p>
            <a:r>
              <a:rPr lang="en-US" baseline="0" dirty="0" smtClean="0"/>
              <a:t>Tasks B and D would be tasks we would want students to be fluent in by the close of the unit, but does not directly support students in thinking about right triangles.  Task D is framed in a way that invites multiple procedures, but may not give students enough scaffolding to move from the right triangle formula to a more general formula based on where her students were at.  Students who learned one of the methods for finding the area of the right triangle in Ms. </a:t>
            </a:r>
            <a:r>
              <a:rPr lang="en-US" baseline="0" dirty="0" err="1" smtClean="0"/>
              <a:t>Polosky’s</a:t>
            </a:r>
            <a:r>
              <a:rPr lang="en-US" baseline="0" dirty="0" smtClean="0"/>
              <a:t> class could solve the first part of the task, but might need some additional support to be able to solve the second part of the task with the acute triangle.</a:t>
            </a:r>
          </a:p>
        </p:txBody>
      </p:sp>
      <p:sp>
        <p:nvSpPr>
          <p:cNvPr id="4" name="Slide Number Placeholder 3"/>
          <p:cNvSpPr>
            <a:spLocks noGrp="1"/>
          </p:cNvSpPr>
          <p:nvPr>
            <p:ph type="sldNum" sz="quarter" idx="10"/>
          </p:nvPr>
        </p:nvSpPr>
        <p:spPr/>
        <p:txBody>
          <a:bodyPr/>
          <a:lstStyle/>
          <a:p>
            <a:fld id="{574782EB-4FAA-490E-8F2D-179336FF04BD}" type="slidenum">
              <a:rPr lang="en-US" smtClean="0"/>
              <a:pPr/>
              <a:t>14</a:t>
            </a:fld>
            <a:endParaRPr lang="en-US" dirty="0"/>
          </a:p>
        </p:txBody>
      </p:sp>
    </p:spTree>
    <p:extLst>
      <p:ext uri="{BB962C8B-B14F-4D97-AF65-F5344CB8AC3E}">
        <p14:creationId xmlns:p14="http://schemas.microsoft.com/office/powerpoint/2010/main" val="649447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aseline="0" dirty="0" smtClean="0"/>
              <a:t>This is an extension activity to engage teachers in if you have time to do so.</a:t>
            </a:r>
          </a:p>
          <a:p>
            <a:endParaRPr lang="en-US" baseline="0" dirty="0" smtClean="0"/>
          </a:p>
          <a:p>
            <a:r>
              <a:rPr lang="en-US" baseline="0" dirty="0" smtClean="0"/>
              <a:t>Aspects of conceptual understanding to support finding the area of a triangle: </a:t>
            </a:r>
          </a:p>
          <a:p>
            <a:r>
              <a:rPr lang="en-US" baseline="0" dirty="0" smtClean="0"/>
              <a:t>-Identifying that the base and height (or length and width) are the two quantities that determine the area of any triangle</a:t>
            </a:r>
          </a:p>
          <a:p>
            <a:r>
              <a:rPr lang="en-US" baseline="0" dirty="0" smtClean="0"/>
              <a:t>-Understanding that other variances (such as side length or angle measure) don’t change area as long as base and height remain the same</a:t>
            </a:r>
          </a:p>
          <a:p>
            <a:r>
              <a:rPr lang="en-US" baseline="0" dirty="0" smtClean="0"/>
              <a:t>-Knowing that area is a two-dimensional covering of a shape</a:t>
            </a:r>
          </a:p>
          <a:p>
            <a:r>
              <a:rPr lang="en-US" baseline="0" dirty="0" smtClean="0"/>
              <a:t>-Understanding that the base and the height have a right angle relationship, and that you can choose any side as the base as long as the height is defined properly</a:t>
            </a:r>
          </a:p>
          <a:p>
            <a:r>
              <a:rPr lang="en-US" baseline="0" dirty="0" smtClean="0"/>
              <a:t>-Knowing that changing the orientation of a triangle does not change the base and height of the triangle</a:t>
            </a:r>
          </a:p>
          <a:p>
            <a:endParaRPr lang="en-US" baseline="0" dirty="0" smtClean="0"/>
          </a:p>
          <a:p>
            <a:r>
              <a:rPr lang="en-US" baseline="0" dirty="0" smtClean="0"/>
              <a:t>A teacher might foster these understandings by giving students experience with:</a:t>
            </a:r>
          </a:p>
          <a:p>
            <a:r>
              <a:rPr lang="en-US" baseline="0" dirty="0" smtClean="0"/>
              <a:t>-finding the area of a wide variety of triangles (with respect to angle category and orientation)</a:t>
            </a:r>
          </a:p>
          <a:p>
            <a:r>
              <a:rPr lang="en-US" baseline="0" dirty="0" smtClean="0"/>
              <a:t>-asking students to find the area of a triangle, and then create another non-congruent triangle with the same area</a:t>
            </a:r>
          </a:p>
          <a:p>
            <a:r>
              <a:rPr lang="en-US" baseline="0" dirty="0" smtClean="0"/>
              <a:t>-asking students to construct two triangles with the same angle measures and different areas</a:t>
            </a:r>
          </a:p>
          <a:p>
            <a:r>
              <a:rPr lang="en-US" baseline="0" dirty="0" smtClean="0"/>
              <a:t>-asking students to identify the base and the height on a wide variety of triangles</a:t>
            </a:r>
          </a:p>
          <a:p>
            <a:r>
              <a:rPr lang="en-US" baseline="0" dirty="0" smtClean="0"/>
              <a:t>-asking students to find the area of the same triangle using two different base-height pairs</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15</a:t>
            </a:fld>
            <a:endParaRPr lang="en-US" dirty="0"/>
          </a:p>
        </p:txBody>
      </p:sp>
    </p:spTree>
    <p:extLst>
      <p:ext uri="{BB962C8B-B14F-4D97-AF65-F5344CB8AC3E}">
        <p14:creationId xmlns:p14="http://schemas.microsoft.com/office/powerpoint/2010/main" val="2389626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 </a:t>
            </a:r>
            <a:r>
              <a:rPr lang="en-US" dirty="0" err="1" smtClean="0">
                <a:solidFill>
                  <a:srgbClr val="0000FF"/>
                </a:solidFill>
              </a:rPr>
              <a:t>Teacherand</a:t>
            </a:r>
            <a:r>
              <a:rPr lang="en-US" baseline="0" dirty="0" err="1" smtClean="0">
                <a:solidFill>
                  <a:srgbClr val="0000FF"/>
                </a:solidFill>
              </a:rPr>
              <a:t>StudentActions</a:t>
            </a:r>
            <a:r>
              <a:rPr lang="en-US" baseline="0" dirty="0" smtClean="0">
                <a:solidFill>
                  <a:srgbClr val="0000FF"/>
                </a:solidFill>
              </a:rPr>
              <a:t>-MS-</a:t>
            </a:r>
            <a:r>
              <a:rPr lang="en-US" baseline="0" dirty="0" err="1" smtClean="0">
                <a:solidFill>
                  <a:srgbClr val="0000FF"/>
                </a:solidFill>
              </a:rPr>
              <a:t>Polosky</a:t>
            </a:r>
            <a:endParaRPr lang="en-US" dirty="0" smtClean="0">
              <a:solidFill>
                <a:srgbClr val="0000FF"/>
              </a:solidFill>
            </a:endParaRPr>
          </a:p>
          <a:p>
            <a:endParaRPr lang="en-US" dirty="0" smtClean="0"/>
          </a:p>
          <a:p>
            <a:endParaRPr lang="en-US" dirty="0" smtClean="0"/>
          </a:p>
          <a:p>
            <a:r>
              <a:rPr lang="en-US" dirty="0" smtClean="0"/>
              <a:t>You could end with these as rhetorical questions for teachers to think about, have teachers write an exit slip where they address the questions, or have teachers talk with their peers in small groups about the questions.</a:t>
            </a:r>
          </a:p>
          <a:p>
            <a:endParaRPr lang="en-US" dirty="0"/>
          </a:p>
          <a:p>
            <a:r>
              <a:rPr lang="en-US" dirty="0" smtClean="0"/>
              <a:t>If you choose the later, you might ask for volunteers to share how they will get started.</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16</a:t>
            </a:fld>
            <a:endParaRPr lang="en-US" dirty="0"/>
          </a:p>
        </p:txBody>
      </p:sp>
    </p:spTree>
    <p:extLst>
      <p:ext uri="{BB962C8B-B14F-4D97-AF65-F5344CB8AC3E}">
        <p14:creationId xmlns:p14="http://schemas.microsoft.com/office/powerpoint/2010/main" val="2276134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3465120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val="2558038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Suggested time allotment:</a:t>
            </a:r>
          </a:p>
          <a:p>
            <a:endParaRPr lang="en-US" dirty="0"/>
          </a:p>
          <a:p>
            <a:pPr marL="457200" indent="-457200">
              <a:buFont typeface="Arial"/>
              <a:buChar char="•"/>
            </a:pPr>
            <a:r>
              <a:rPr lang="en-US" dirty="0" smtClean="0">
                <a:solidFill>
                  <a:srgbClr val="003366"/>
                </a:solidFill>
                <a:latin typeface="Verdana"/>
                <a:cs typeface="Verdana"/>
              </a:rPr>
              <a:t>Task: 45 minutes</a:t>
            </a:r>
          </a:p>
          <a:p>
            <a:pPr marL="457200" indent="-457200">
              <a:lnSpc>
                <a:spcPct val="50000"/>
              </a:lnSpc>
              <a:buFont typeface="Arial"/>
              <a:buChar char="•"/>
            </a:pPr>
            <a:endParaRPr lang="en-US" dirty="0" smtClean="0">
              <a:solidFill>
                <a:srgbClr val="003366"/>
              </a:solidFill>
              <a:latin typeface="Verdana"/>
              <a:cs typeface="Verdana"/>
            </a:endParaRPr>
          </a:p>
          <a:p>
            <a:pPr marL="457200" indent="-457200">
              <a:buFont typeface="Arial"/>
              <a:buChar char="•"/>
            </a:pPr>
            <a:r>
              <a:rPr lang="en-US" dirty="0" smtClean="0">
                <a:solidFill>
                  <a:srgbClr val="003366"/>
                </a:solidFill>
                <a:latin typeface="Verdana"/>
                <a:cs typeface="Verdana"/>
              </a:rPr>
              <a:t>Video and identification of mathematics</a:t>
            </a:r>
            <a:r>
              <a:rPr lang="en-US" baseline="0" dirty="0" smtClean="0">
                <a:solidFill>
                  <a:srgbClr val="003366"/>
                </a:solidFill>
                <a:latin typeface="Verdana"/>
                <a:cs typeface="Verdana"/>
              </a:rPr>
              <a:t> teaching practices: 45 minutes</a:t>
            </a:r>
            <a:endParaRPr lang="en-US" dirty="0" smtClean="0">
              <a:solidFill>
                <a:srgbClr val="003366"/>
              </a:solidFill>
              <a:latin typeface="Verdana"/>
              <a:cs typeface="Verdana"/>
            </a:endParaRPr>
          </a:p>
          <a:p>
            <a:pPr marL="457200" indent="-457200">
              <a:lnSpc>
                <a:spcPct val="50000"/>
              </a:lnSpc>
              <a:buFont typeface="Arial"/>
              <a:buChar char="•"/>
            </a:pPr>
            <a:endParaRPr lang="en-US" dirty="0" smtClean="0">
              <a:solidFill>
                <a:srgbClr val="003366"/>
              </a:solidFill>
              <a:latin typeface="Verdana"/>
              <a:cs typeface="Verdana"/>
            </a:endParaRPr>
          </a:p>
          <a:p>
            <a:pPr marL="457200" indent="-457200">
              <a:buFont typeface="Arial"/>
              <a:buChar char="•"/>
            </a:pPr>
            <a:r>
              <a:rPr lang="en-US" dirty="0" smtClean="0">
                <a:solidFill>
                  <a:srgbClr val="003366"/>
                </a:solidFill>
                <a:latin typeface="Verdana"/>
                <a:cs typeface="Verdana"/>
              </a:rPr>
              <a:t>Brainstorming</a:t>
            </a:r>
            <a:r>
              <a:rPr lang="en-US" baseline="0" dirty="0" smtClean="0">
                <a:solidFill>
                  <a:srgbClr val="003366"/>
                </a:solidFill>
                <a:latin typeface="Verdana"/>
                <a:cs typeface="Verdana"/>
              </a:rPr>
              <a:t> follow-up activities in the unit: 30 minutes</a:t>
            </a:r>
            <a:endParaRPr lang="en-US" i="1" dirty="0" smtClean="0">
              <a:solidFill>
                <a:srgbClr val="003366"/>
              </a:solidFill>
              <a:latin typeface="Verdana"/>
              <a:cs typeface="Verdana"/>
            </a:endParaRPr>
          </a:p>
          <a:p>
            <a:pPr>
              <a:lnSpc>
                <a:spcPct val="50000"/>
              </a:lnSpc>
            </a:pPr>
            <a:endParaRPr lang="en-US" dirty="0">
              <a:solidFill>
                <a:srgbClr val="003366"/>
              </a:solidFill>
              <a:latin typeface="Verdana"/>
              <a:cs typeface="Verdana"/>
            </a:endParaRPr>
          </a:p>
          <a:p>
            <a:pPr marL="457200" indent="-457200">
              <a:buFont typeface="Arial"/>
              <a:buChar char="•"/>
            </a:pPr>
            <a:endParaRPr lang="en-US" dirty="0">
              <a:solidFill>
                <a:srgbClr val="003366"/>
              </a:solidFill>
              <a:latin typeface="Verdana"/>
              <a:cs typeface="Verdana"/>
            </a:endParaRPr>
          </a:p>
          <a:p>
            <a:r>
              <a:rPr lang="en-US" dirty="0" smtClean="0">
                <a:solidFill>
                  <a:srgbClr val="003366"/>
                </a:solidFill>
                <a:latin typeface="Verdana"/>
                <a:cs typeface="Verdana"/>
              </a:rPr>
              <a:t>TOTAL TIME - approximately 2 hours </a:t>
            </a:r>
          </a:p>
          <a:p>
            <a:pPr marL="457200" indent="-457200">
              <a:buFont typeface="Arial"/>
              <a:buChar char="•"/>
            </a:pPr>
            <a:endParaRPr lang="en-US" dirty="0">
              <a:solidFill>
                <a:srgbClr val="003366"/>
              </a:solidFill>
              <a:latin typeface="Verdana"/>
              <a:cs typeface="Verdana"/>
            </a:endParaRPr>
          </a:p>
          <a:p>
            <a:pPr marL="457200" indent="-457200">
              <a:lnSpc>
                <a:spcPct val="50000"/>
              </a:lnSpc>
              <a:buFont typeface="Arial"/>
              <a:buChar char="•"/>
            </a:pPr>
            <a:endParaRPr lang="en-US" dirty="0">
              <a:solidFill>
                <a:srgbClr val="003366"/>
              </a:solidFill>
              <a:latin typeface="Verdana"/>
              <a:cs typeface="Verdana"/>
            </a:endParaRPr>
          </a:p>
          <a:p>
            <a:pPr marL="457200" indent="-457200">
              <a:buFont typeface="Arial"/>
              <a:buChar char="•"/>
            </a:pPr>
            <a:endParaRPr lang="en-US" sz="1600" dirty="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a:t>
            </a:fld>
            <a:endParaRPr lang="en-US" dirty="0"/>
          </a:p>
        </p:txBody>
      </p:sp>
    </p:spTree>
    <p:extLst>
      <p:ext uri="{BB962C8B-B14F-4D97-AF65-F5344CB8AC3E}">
        <p14:creationId xmlns:p14="http://schemas.microsoft.com/office/powerpoint/2010/main" val="496382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20</a:t>
            </a:fld>
            <a:endParaRPr lang="en-US" dirty="0"/>
          </a:p>
        </p:txBody>
      </p:sp>
    </p:spTree>
    <p:extLst>
      <p:ext uri="{BB962C8B-B14F-4D97-AF65-F5344CB8AC3E}">
        <p14:creationId xmlns:p14="http://schemas.microsoft.com/office/powerpoint/2010/main" val="3680293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Handout-</a:t>
            </a:r>
            <a:r>
              <a:rPr lang="en-US" dirty="0" err="1" smtClean="0">
                <a:solidFill>
                  <a:srgbClr val="0000FF"/>
                </a:solidFill>
              </a:rPr>
              <a:t>TriangleTask</a:t>
            </a:r>
            <a:r>
              <a:rPr lang="en-US" dirty="0" smtClean="0">
                <a:solidFill>
                  <a:srgbClr val="0000FF"/>
                </a:solidFill>
              </a:rPr>
              <a:t>-MS-</a:t>
            </a:r>
            <a:r>
              <a:rPr lang="en-US" dirty="0" err="1" smtClean="0">
                <a:solidFill>
                  <a:srgbClr val="0000FF"/>
                </a:solidFill>
              </a:rPr>
              <a:t>Polosky</a:t>
            </a:r>
            <a:endParaRPr lang="en-US" dirty="0" smtClean="0">
              <a:solidFill>
                <a:srgbClr val="0000FF"/>
              </a:solidFill>
            </a:endParaRPr>
          </a:p>
          <a:p>
            <a:endParaRPr lang="en-US" dirty="0"/>
          </a:p>
          <a:p>
            <a:r>
              <a:rPr lang="en-US" dirty="0" smtClean="0"/>
              <a:t>Engaging </a:t>
            </a:r>
            <a:r>
              <a:rPr lang="en-US" dirty="0"/>
              <a:t>teachers in solving the </a:t>
            </a:r>
            <a:r>
              <a:rPr lang="en-US" b="1" dirty="0" smtClean="0">
                <a:solidFill>
                  <a:srgbClr val="FF0000"/>
                </a:solidFill>
              </a:rPr>
              <a:t>Triangle</a:t>
            </a:r>
            <a:r>
              <a:rPr lang="en-US" baseline="0" dirty="0" smtClean="0">
                <a:solidFill>
                  <a:srgbClr val="FF0000"/>
                </a:solidFill>
              </a:rPr>
              <a:t> </a:t>
            </a:r>
            <a:r>
              <a:rPr lang="en-US" dirty="0" smtClean="0">
                <a:solidFill>
                  <a:srgbClr val="FF0000"/>
                </a:solidFill>
              </a:rPr>
              <a:t>Task  </a:t>
            </a:r>
            <a:r>
              <a:rPr lang="en-US" dirty="0"/>
              <a:t>will take approximately </a:t>
            </a:r>
            <a:r>
              <a:rPr lang="en-US" dirty="0" smtClean="0"/>
              <a:t>45 minutes.  If</a:t>
            </a:r>
            <a:r>
              <a:rPr lang="en-US" baseline="0" dirty="0" smtClean="0"/>
              <a:t> possible, you should produce the triangles on card stock or </a:t>
            </a:r>
            <a:r>
              <a:rPr lang="en-US" baseline="0" dirty="0" err="1" smtClean="0"/>
              <a:t>posterboard</a:t>
            </a:r>
            <a:r>
              <a:rPr lang="en-US" baseline="0" dirty="0" smtClean="0"/>
              <a:t> and provide participants with scissors, rulers, tape, and additional grid paper.  </a:t>
            </a:r>
            <a:endParaRPr lang="en-US" dirty="0" smtClean="0"/>
          </a:p>
          <a:p>
            <a:endParaRPr lang="en-US" dirty="0"/>
          </a:p>
          <a:p>
            <a:r>
              <a:rPr lang="en-US" dirty="0" smtClean="0"/>
              <a:t>There are two primary ways in which teachers might make a mathematical argument about the area</a:t>
            </a:r>
            <a:r>
              <a:rPr lang="en-US" baseline="0" dirty="0" smtClean="0"/>
              <a:t> of the triangles.  One possible path is to create a surrounding rectangle with the same length and width as the triangle, and to argue that the triangle takes up exactly half of that area.  A second solution path is to cut the triangle in half either lengthwise or widthwise, and to align the cut portion such that a rectangle is formed with the same length (or width) and half of the width (or length).  </a:t>
            </a:r>
            <a:endParaRPr lang="en-US" dirty="0" smtClean="0"/>
          </a:p>
          <a:p>
            <a:endParaRPr lang="en-US" dirty="0" smtClean="0"/>
          </a:p>
          <a:p>
            <a:r>
              <a:rPr lang="en-US" dirty="0" smtClean="0"/>
              <a:t>It is recommended</a:t>
            </a:r>
            <a:r>
              <a:rPr lang="en-US" baseline="0" dirty="0" smtClean="0"/>
              <a:t> that you share both solutions.  Slides 19 and 20 show two visual representations of the second strategy.</a:t>
            </a: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3</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4</a:t>
            </a:fld>
            <a:endParaRPr lang="en-US" dirty="0"/>
          </a:p>
        </p:txBody>
      </p:sp>
    </p:spTree>
    <p:extLst>
      <p:ext uri="{BB962C8B-B14F-4D97-AF65-F5344CB8AC3E}">
        <p14:creationId xmlns:p14="http://schemas.microsoft.com/office/powerpoint/2010/main" val="328882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a:t>
            </a:fld>
            <a:endParaRPr lang="en-US" dirty="0"/>
          </a:p>
        </p:txBody>
      </p:sp>
    </p:spTree>
    <p:extLst>
      <p:ext uri="{BB962C8B-B14F-4D97-AF65-F5344CB8AC3E}">
        <p14:creationId xmlns:p14="http://schemas.microsoft.com/office/powerpoint/2010/main" val="272166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6</a:t>
            </a:fld>
            <a:endParaRPr lang="en-US" dirty="0"/>
          </a:p>
        </p:txBody>
      </p:sp>
    </p:spTree>
    <p:extLst>
      <p:ext uri="{BB962C8B-B14F-4D97-AF65-F5344CB8AC3E}">
        <p14:creationId xmlns:p14="http://schemas.microsoft.com/office/powerpoint/2010/main" val="210166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lesson, Ms. </a:t>
            </a:r>
            <a:r>
              <a:rPr lang="en-US" dirty="0" err="1" smtClean="0"/>
              <a:t>Polosky</a:t>
            </a:r>
            <a:r>
              <a:rPr lang="en-US" dirty="0" smtClean="0"/>
              <a:t> is working on several of the Standards</a:t>
            </a:r>
            <a:r>
              <a:rPr lang="en-US" baseline="0" dirty="0" smtClean="0"/>
              <a:t> for Mathematical Practice in varying degrees.  Her most explicit targets are 2, 3, 4, and 7.  Students are asked to model the area situation, make use of the structure of area to develop and justify an area formula for a triangle, construct arguments that justify their formulation of area, and de-contextualize the initial triangle situation into a formula and re-contextualize their formula in justifying why it works for all triangles.</a:t>
            </a:r>
          </a:p>
        </p:txBody>
      </p:sp>
      <p:sp>
        <p:nvSpPr>
          <p:cNvPr id="4" name="Slide Number Placeholder 3"/>
          <p:cNvSpPr>
            <a:spLocks noGrp="1"/>
          </p:cNvSpPr>
          <p:nvPr>
            <p:ph type="sldNum" sz="quarter" idx="10"/>
          </p:nvPr>
        </p:nvSpPr>
        <p:spPr/>
        <p:txBody>
          <a:bodyPr/>
          <a:lstStyle/>
          <a:p>
            <a:fld id="{574782EB-4FAA-490E-8F2D-179336FF04BD}" type="slidenum">
              <a:rPr lang="en-US" smtClean="0"/>
              <a:pPr/>
              <a:t>7</a:t>
            </a:fld>
            <a:endParaRPr lang="en-US" dirty="0"/>
          </a:p>
        </p:txBody>
      </p:sp>
    </p:spTree>
    <p:extLst>
      <p:ext uri="{BB962C8B-B14F-4D97-AF65-F5344CB8AC3E}">
        <p14:creationId xmlns:p14="http://schemas.microsoft.com/office/powerpoint/2010/main" val="2434243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57326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WILL NEED TO REVISE LINE NUMBERS WHEN FINAL TRANSCRIPT</a:t>
            </a:r>
            <a:r>
              <a:rPr lang="en-US" b="1" baseline="0" dirty="0" smtClean="0"/>
              <a:t> IS MADE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Handouts - </a:t>
            </a:r>
            <a:r>
              <a:rPr lang="en-US" sz="1200" kern="1200" dirty="0" err="1" smtClean="0">
                <a:solidFill>
                  <a:srgbClr val="0000FF"/>
                </a:solidFill>
                <a:effectLst/>
                <a:latin typeface="+mn-lt"/>
                <a:ea typeface="+mn-ea"/>
                <a:cs typeface="+mn-cs"/>
              </a:rPr>
              <a:t>EffectiveMathematicsTeachingPractices</a:t>
            </a:r>
            <a:r>
              <a:rPr lang="en-US" sz="1200" kern="1200" dirty="0" smtClean="0">
                <a:solidFill>
                  <a:srgbClr val="0000FF"/>
                </a:solidFill>
                <a:effectLst/>
                <a:latin typeface="+mn-lt"/>
                <a:ea typeface="+mn-ea"/>
                <a:cs typeface="+mn-cs"/>
              </a:rPr>
              <a:t>-MS-</a:t>
            </a:r>
            <a:r>
              <a:rPr lang="en-US" sz="1200" kern="1200" dirty="0" err="1" smtClean="0">
                <a:solidFill>
                  <a:srgbClr val="0000FF"/>
                </a:solidFill>
                <a:effectLst/>
              </a:rPr>
              <a:t>Polosky</a:t>
            </a:r>
            <a:r>
              <a:rPr lang="en-US" sz="1200" kern="1200" dirty="0" smtClean="0">
                <a:solidFill>
                  <a:srgbClr val="0000FF"/>
                </a:solidFill>
                <a:effectLst/>
              </a:rPr>
              <a:t> </a:t>
            </a:r>
            <a:r>
              <a:rPr lang="en-US" sz="1200" kern="1200" dirty="0" smtClean="0">
                <a:effectLst/>
              </a:rPr>
              <a:t>and</a:t>
            </a:r>
            <a:r>
              <a:rPr lang="en-US" sz="1200" kern="1200" dirty="0" smtClean="0">
                <a:solidFill>
                  <a:srgbClr val="0000FF"/>
                </a:solidFill>
                <a:effectLst/>
              </a:rPr>
              <a:t> Transcript-MS-</a:t>
            </a:r>
            <a:r>
              <a:rPr lang="en-US" sz="1200" kern="1200" dirty="0" err="1" smtClean="0">
                <a:solidFill>
                  <a:srgbClr val="0000FF"/>
                </a:solidFill>
                <a:effectLst/>
              </a:rPr>
              <a:t>Polosky</a:t>
            </a:r>
            <a:endParaRPr lang="en-US" dirty="0" smtClean="0">
              <a:solidFill>
                <a:srgbClr val="0000FF"/>
              </a:solidFill>
            </a:endParaRPr>
          </a:p>
          <a:p>
            <a:endParaRPr lang="en-US" b="1" dirty="0" smtClean="0"/>
          </a:p>
          <a:p>
            <a:r>
              <a:rPr lang="en-US" dirty="0" smtClean="0"/>
              <a:t>Teachers are likely to notice Effective Mathematics Teaching Practice</a:t>
            </a:r>
            <a:r>
              <a:rPr lang="en-US" baseline="0" dirty="0" smtClean="0"/>
              <a:t> 5 (pose purposeful questions) and 6 (build procedural fluency from conceptual understanding).  Specifically:</a:t>
            </a:r>
          </a:p>
          <a:p>
            <a:endParaRPr lang="en-US" dirty="0" smtClean="0"/>
          </a:p>
          <a:p>
            <a:r>
              <a:rPr lang="en-US" dirty="0" smtClean="0"/>
              <a:t>MTP6: The task chosen and the discussion of the generalizations</a:t>
            </a:r>
            <a:r>
              <a:rPr lang="en-US" baseline="0" dirty="0" smtClean="0"/>
              <a:t> is an example of laying the groundwork for MTP 6 – this lesson could have easily been executed by giving students the formula and having them practice using it.  By generating the formula and making mathematical arguments, students developed a richer conceptual understanding.</a:t>
            </a:r>
          </a:p>
          <a:p>
            <a:r>
              <a:rPr lang="en-US" baseline="0" dirty="0" smtClean="0"/>
              <a:t>WHEN LINE NUMBERS ARE READY, ADD SOME OF THE PROBES ABOUT PUSHING FOR GENERALIZATION IN SMALL GROUPS</a:t>
            </a:r>
          </a:p>
          <a:p>
            <a:endParaRPr lang="en-US" baseline="0" dirty="0" smtClean="0"/>
          </a:p>
          <a:p>
            <a:r>
              <a:rPr lang="en-US" baseline="0" dirty="0" smtClean="0"/>
              <a:t>MPT5: Ms. </a:t>
            </a:r>
            <a:r>
              <a:rPr lang="en-US" baseline="0" dirty="0" err="1" smtClean="0"/>
              <a:t>Polosky’s</a:t>
            </a:r>
            <a:r>
              <a:rPr lang="en-US" baseline="0" dirty="0" smtClean="0"/>
              <a:t> questions are purposeful in supporting students in justifying their formulas and determining whether their formulas will work for any triangle.  </a:t>
            </a:r>
          </a:p>
          <a:p>
            <a:r>
              <a:rPr lang="en-US" baseline="0" dirty="0" smtClean="0"/>
              <a:t>Some particularly salient examples:</a:t>
            </a:r>
          </a:p>
          <a:p>
            <a:r>
              <a:rPr lang="en-US" baseline="0" dirty="0" smtClean="0"/>
              <a:t>Line 112: How can I prove that this is right? (advancing question, targeting SMP3)</a:t>
            </a:r>
          </a:p>
          <a:p>
            <a:r>
              <a:rPr lang="en-US" baseline="0" dirty="0" smtClean="0"/>
              <a:t>Lines 120-121: Do you think there’s another way besides counting [that] you could have come up with this? (advancing question, laying groundwork to connect mathematical ideas)</a:t>
            </a:r>
          </a:p>
          <a:p>
            <a:r>
              <a:rPr lang="en-US" baseline="0" dirty="0" smtClean="0"/>
              <a:t>Lines 142-143 How are you going to solve for the area of this triangle now? What was your thought process? (assessing student thinking, emphasizing importance of explanations)</a:t>
            </a:r>
          </a:p>
          <a:p>
            <a:r>
              <a:rPr lang="en-US" baseline="0" dirty="0" smtClean="0"/>
              <a:t>Line 328-9 Do those [formulas] mean the same thing? (Connecting mathematical ideas)</a:t>
            </a:r>
          </a:p>
          <a:p>
            <a:endParaRPr lang="en-US" dirty="0" smtClean="0"/>
          </a:p>
          <a:p>
            <a:r>
              <a:rPr lang="en-US" dirty="0" smtClean="0"/>
              <a:t>Here are some of additional ideas that teachers might notice:</a:t>
            </a:r>
          </a:p>
          <a:p>
            <a:endParaRPr lang="en-US" baseline="0" dirty="0" smtClean="0"/>
          </a:p>
          <a:p>
            <a:pPr marL="171450" indent="-171450">
              <a:buFont typeface="Arial"/>
              <a:buChar char="•"/>
            </a:pPr>
            <a:r>
              <a:rPr lang="en-US" baseline="0" dirty="0" smtClean="0"/>
              <a:t>The teacher moves the students progressively from consideration of the specific example to the generation of a general formula</a:t>
            </a:r>
          </a:p>
          <a:p>
            <a:pPr marL="171450" indent="-171450">
              <a:buFont typeface="Arial"/>
              <a:buChar char="•"/>
            </a:pPr>
            <a:r>
              <a:rPr lang="en-US" baseline="0" dirty="0" smtClean="0"/>
              <a:t>A wide variety of questions are asked that focus on the mathematical meaning and clarifying students’ ideas</a:t>
            </a:r>
          </a:p>
          <a:p>
            <a:pPr marL="171450" indent="-171450">
              <a:buFont typeface="Arial"/>
              <a:buChar char="•"/>
            </a:pPr>
            <a:r>
              <a:rPr lang="en-US" baseline="0" dirty="0" smtClean="0"/>
              <a:t>The teacher consistently presses students to justify that their methods and conjectures are correct</a:t>
            </a:r>
          </a:p>
          <a:p>
            <a:pPr marL="171450" indent="-171450">
              <a:buFont typeface="Arial"/>
              <a:buChar char="•"/>
            </a:pPr>
            <a:r>
              <a:rPr lang="en-US" baseline="0" dirty="0" smtClean="0"/>
              <a:t>Two formulas are presented that can be compared; they are equivalent</a:t>
            </a:r>
          </a:p>
          <a:p>
            <a:pPr marL="171450" indent="-171450">
              <a:buFont typeface="Arial"/>
              <a:buChar char="•"/>
            </a:pPr>
            <a:r>
              <a:rPr lang="en-US" baseline="0" dirty="0" smtClean="0"/>
              <a:t>The discussion and use of the two formulas are consistently connected back to the examples and mathematical meaning</a:t>
            </a:r>
          </a:p>
          <a:p>
            <a:pPr marL="171450" indent="-171450">
              <a:buFont typeface="Arial"/>
              <a:buChar char="•"/>
            </a:pPr>
            <a:endParaRPr lang="en-US" dirty="0"/>
          </a:p>
          <a:p>
            <a:r>
              <a:rPr lang="en-US" dirty="0"/>
              <a:t>You may want to chart </a:t>
            </a:r>
            <a:r>
              <a:rPr lang="en-US" dirty="0" smtClean="0"/>
              <a:t>the things teaching notice (and the practices they identify) so </a:t>
            </a:r>
            <a:r>
              <a:rPr lang="en-US" dirty="0"/>
              <a:t>you can keep track of what has been said.  If </a:t>
            </a:r>
            <a:r>
              <a:rPr lang="en-US" dirty="0" smtClean="0"/>
              <a:t>building procedural fluency is is </a:t>
            </a:r>
            <a:r>
              <a:rPr lang="en-US" dirty="0"/>
              <a:t>NOT something teachers mentioned, you might want to ask </a:t>
            </a:r>
            <a:r>
              <a:rPr lang="en-US" dirty="0" smtClean="0"/>
              <a:t>teachers: Why was the teacher working so hard trying to get students to come up with a formula when it would have been so much easier to just give it to them?</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9</a:t>
            </a:fld>
            <a:endParaRPr lang="en-US" dirty="0"/>
          </a:p>
        </p:txBody>
      </p:sp>
    </p:spTree>
    <p:extLst>
      <p:ext uri="{BB962C8B-B14F-4D97-AF65-F5344CB8AC3E}">
        <p14:creationId xmlns:p14="http://schemas.microsoft.com/office/powerpoint/2010/main" val="64944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9900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510587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4674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499697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273897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788461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4071865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689265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64480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36535580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183017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2368511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E345BF-06EA-A34D-9A16-23DFC0E56203}"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326440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BD98EC-0129-0E43-B6CC-EDCC1F71DBF7}" type="datetimeFigureOut">
              <a:rPr lang="en-US" smtClean="0"/>
              <a:pPr/>
              <a:t>10/20/2015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D98EC-0129-0E43-B6CC-EDCC1F71DBF7}" type="datetimeFigureOut">
              <a:rPr lang="en-US" smtClean="0"/>
              <a:pPr/>
              <a:t>10/20/2015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86D326-75DE-3D4E-A732-5F3E38B3649D}" type="slidenum">
              <a:rPr lang="en-US" smtClean="0"/>
              <a:pPr/>
              <a:t>‹#›</a:t>
            </a:fld>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345BF-06EA-A34D-9A16-23DFC0E56203}" type="datetimeFigureOut">
              <a:rPr lang="en-US" smtClean="0"/>
              <a:pPr/>
              <a:t>10/20/2015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BD99-8E1A-E946-9719-969B4CADA1BF}" type="slidenum">
              <a:rPr lang="en-US" smtClean="0"/>
              <a:pPr/>
              <a:t>‹#›</a:t>
            </a:fld>
            <a:endParaRPr lang="en-US" dirty="0"/>
          </a:p>
        </p:txBody>
      </p:sp>
    </p:spTree>
    <p:extLst>
      <p:ext uri="{BB962C8B-B14F-4D97-AF65-F5344CB8AC3E}">
        <p14:creationId xmlns:p14="http://schemas.microsoft.com/office/powerpoint/2010/main" val="154307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9" name="Picture 8"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
        <p:nvSpPr>
          <p:cNvPr id="12" name="TextBox 11"/>
          <p:cNvSpPr txBox="1"/>
          <p:nvPr/>
        </p:nvSpPr>
        <p:spPr>
          <a:xfrm>
            <a:off x="1076050" y="4774921"/>
            <a:ext cx="7910419" cy="1154162"/>
          </a:xfrm>
          <a:prstGeom prst="rect">
            <a:avLst/>
          </a:prstGeom>
          <a:solidFill>
            <a:schemeClr val="bg1">
              <a:lumMod val="85000"/>
            </a:schemeClr>
          </a:solidFill>
        </p:spPr>
        <p:txBody>
          <a:bodyPr wrap="square" rtlCol="0">
            <a:spAutoFit/>
          </a:bodyPr>
          <a:lstStyle/>
          <a:p>
            <a:r>
              <a:rPr lang="en-US" sz="1200" dirty="0"/>
              <a:t>Developed by Michael D. Steele at the University of Wisconsin-Milwaukee. Video courtesy of </a:t>
            </a:r>
            <a:r>
              <a:rPr lang="en-US" sz="1200" dirty="0" smtClean="0"/>
              <a:t>the Wilkinsburg School District </a:t>
            </a:r>
            <a:r>
              <a:rPr lang="en-US" sz="1200" dirty="0"/>
              <a:t>and the Institute 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13"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marL="0" lvl="1">
              <a:spcBef>
                <a:spcPts val="400"/>
              </a:spcBef>
              <a:spcAft>
                <a:spcPts val="600"/>
              </a:spcAft>
              <a:defRPr/>
            </a:pPr>
            <a:r>
              <a:rPr lang="en-US" sz="3200" b="1" dirty="0">
                <a:solidFill>
                  <a:srgbClr val="FFFFFF"/>
                </a:solidFill>
                <a:ea typeface="Verdana" pitchFamily="34" charset="0"/>
                <a:cs typeface="Verdana" pitchFamily="34" charset="0"/>
              </a:rPr>
              <a:t>The Case of </a:t>
            </a:r>
            <a:r>
              <a:rPr lang="en-US" sz="3200" b="1" dirty="0" smtClean="0">
                <a:solidFill>
                  <a:srgbClr val="FFFFFF"/>
                </a:solidFill>
                <a:ea typeface="Verdana" pitchFamily="34" charset="0"/>
                <a:cs typeface="Verdana" pitchFamily="34" charset="0"/>
              </a:rPr>
              <a:t>Kelly </a:t>
            </a:r>
            <a:r>
              <a:rPr lang="en-US" sz="3200" b="1" dirty="0" err="1" smtClean="0">
                <a:solidFill>
                  <a:srgbClr val="FFFFFF"/>
                </a:solidFill>
                <a:ea typeface="Verdana" pitchFamily="34" charset="0"/>
                <a:cs typeface="Verdana" pitchFamily="34" charset="0"/>
              </a:rPr>
              <a:t>Polosky</a:t>
            </a:r>
            <a:endParaRPr lang="en-US" sz="3200" b="1" dirty="0" smtClean="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and </a:t>
            </a:r>
            <a:r>
              <a:rPr lang="en-US" sz="3200" b="1" dirty="0">
                <a:solidFill>
                  <a:srgbClr val="FFFFFF"/>
                </a:solidFill>
                <a:ea typeface="Verdana" pitchFamily="34" charset="0"/>
                <a:cs typeface="Verdana" pitchFamily="34" charset="0"/>
              </a:rPr>
              <a:t>the </a:t>
            </a:r>
            <a:r>
              <a:rPr lang="en-US" sz="3200" b="1" dirty="0" smtClean="0">
                <a:solidFill>
                  <a:srgbClr val="FFFFFF"/>
                </a:solidFill>
                <a:ea typeface="Verdana" pitchFamily="34" charset="0"/>
                <a:cs typeface="Verdana" pitchFamily="34" charset="0"/>
              </a:rPr>
              <a:t>Triangle Task</a:t>
            </a:r>
            <a:endParaRPr lang="en-US" sz="3200" b="1" dirty="0">
              <a:solidFill>
                <a:srgbClr val="FFFFFF"/>
              </a:solidFill>
              <a:ea typeface="Verdana" pitchFamily="34" charset="0"/>
              <a:cs typeface="Verdana" pitchFamily="34" charset="0"/>
            </a:endParaRPr>
          </a:p>
          <a:p>
            <a:pPr marL="0" lvl="1">
              <a:spcBef>
                <a:spcPts val="400"/>
              </a:spcBef>
              <a:spcAft>
                <a:spcPts val="600"/>
              </a:spcAft>
              <a:defRPr/>
            </a:pPr>
            <a:endParaRPr lang="en-US" sz="3200" b="1" dirty="0">
              <a:solidFill>
                <a:srgbClr val="FFFFFF"/>
              </a:solidFill>
              <a:ea typeface="Verdana" pitchFamily="34" charset="0"/>
              <a:cs typeface="Verdana" pitchFamily="34" charset="0"/>
            </a:endParaRPr>
          </a:p>
          <a:p>
            <a:pPr marL="0" lvl="1">
              <a:spcBef>
                <a:spcPts val="400"/>
              </a:spcBef>
              <a:spcAft>
                <a:spcPts val="600"/>
              </a:spcAft>
              <a:defRPr/>
            </a:pPr>
            <a:r>
              <a:rPr lang="en-US" sz="3200" b="1" dirty="0" smtClean="0">
                <a:solidFill>
                  <a:srgbClr val="FFFFFF"/>
                </a:solidFill>
                <a:ea typeface="Verdana" pitchFamily="34" charset="0"/>
                <a:cs typeface="Verdana" pitchFamily="34" charset="0"/>
              </a:rPr>
              <a:t>Fifth Grade</a:t>
            </a:r>
            <a:endParaRPr lang="en-US" sz="3200" b="1" dirty="0">
              <a:solidFill>
                <a:srgbClr val="FFFFFF"/>
              </a:solidFill>
              <a:ea typeface="Verdana" pitchFamily="34" charset="0"/>
              <a:cs typeface="Verdana" pitchFamily="34" charset="0"/>
            </a:endParaRPr>
          </a:p>
        </p:txBody>
      </p:sp>
    </p:spTree>
    <p:extLst>
      <p:ext uri="{BB962C8B-B14F-4D97-AF65-F5344CB8AC3E}">
        <p14:creationId xmlns:p14="http://schemas.microsoft.com/office/powerpoint/2010/main" val="105506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3200" b="1" i="1" dirty="0" smtClean="0">
                <a:solidFill>
                  <a:srgbClr val="003366"/>
                </a:solidFill>
                <a:latin typeface="Verdana"/>
                <a:cs typeface="Verdana"/>
              </a:rPr>
              <a:t>Effective</a:t>
            </a:r>
            <a:r>
              <a:rPr lang="en-US" sz="3200" b="1" dirty="0" smtClean="0">
                <a:solidFill>
                  <a:srgbClr val="003366"/>
                </a:solidFill>
                <a:latin typeface="Verdana"/>
                <a:cs typeface="Verdana"/>
              </a:rPr>
              <a:t> </a:t>
            </a:r>
          </a:p>
          <a:p>
            <a:pPr lvl="0" algn="ctr">
              <a:spcBef>
                <a:spcPct val="0"/>
              </a:spcBef>
              <a:defRPr/>
            </a:pPr>
            <a:r>
              <a:rPr lang="en-US" sz="3200" b="1" dirty="0" smtClean="0">
                <a:solidFill>
                  <a:srgbClr val="003366"/>
                </a:solidFill>
                <a:latin typeface="Verdana"/>
                <a:cs typeface="Verdana"/>
              </a:rPr>
              <a:t>Mathematics Teaching Practices</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indent="-579438">
              <a:spcAft>
                <a:spcPts val="600"/>
              </a:spcAft>
              <a:buFont typeface="+mj-lt"/>
              <a:buAutoNum type="arabicPeriod"/>
            </a:pPr>
            <a:r>
              <a:rPr lang="en-US" sz="2000" dirty="0">
                <a:solidFill>
                  <a:srgbClr val="1F497D"/>
                </a:solidFill>
                <a:latin typeface="Verdana"/>
                <a:cs typeface="Verdana"/>
              </a:rPr>
              <a:t>Use and connect mathematical </a:t>
            </a:r>
            <a:r>
              <a:rPr lang="en-US" sz="2000" b="1" dirty="0">
                <a:solidFill>
                  <a:srgbClr val="1F497D"/>
                </a:solidFill>
                <a:latin typeface="Verdana"/>
                <a:cs typeface="Verdana"/>
              </a:rPr>
              <a:t>representations</a:t>
            </a:r>
            <a:r>
              <a:rPr lang="en-US" sz="2000" dirty="0">
                <a:solidFill>
                  <a:srgbClr val="1F497D"/>
                </a:solidFill>
                <a:latin typeface="Verdana"/>
                <a:cs typeface="Verdana"/>
              </a:rPr>
              <a:t>.</a:t>
            </a:r>
          </a:p>
          <a:p>
            <a:pPr marL="693738" indent="-579438">
              <a:spcAft>
                <a:spcPts val="600"/>
              </a:spcAft>
              <a:buFont typeface="+mj-lt"/>
              <a:buAutoNum type="arabicPeriod"/>
            </a:pPr>
            <a:r>
              <a:rPr lang="en-US" sz="2000" dirty="0">
                <a:solidFill>
                  <a:srgbClr val="1F497D"/>
                </a:solidFill>
                <a:latin typeface="Verdana"/>
                <a:cs typeface="Verdana"/>
              </a:rPr>
              <a:t>Facilitate meaningful mathematical </a:t>
            </a:r>
            <a:r>
              <a:rPr lang="en-US" sz="2000" b="1" dirty="0">
                <a:solidFill>
                  <a:srgbClr val="1F497D"/>
                </a:solidFill>
                <a:latin typeface="Verdana"/>
                <a:cs typeface="Verdana"/>
              </a:rPr>
              <a:t>discourse</a:t>
            </a:r>
            <a:r>
              <a:rPr lang="en-US" sz="2000" dirty="0">
                <a:solidFill>
                  <a:srgbClr val="1F497D"/>
                </a:solidFill>
                <a:latin typeface="Verdana"/>
                <a:cs typeface="Verdana"/>
              </a:rPr>
              <a:t>. </a:t>
            </a:r>
          </a:p>
          <a:p>
            <a:pPr marL="693738" indent="-579438">
              <a:spcAft>
                <a:spcPts val="600"/>
              </a:spcAft>
              <a:buFont typeface="+mj-lt"/>
              <a:buAutoNum type="arabicPeriod"/>
            </a:pPr>
            <a:r>
              <a:rPr lang="en-US" sz="2000" dirty="0">
                <a:solidFill>
                  <a:srgbClr val="003366"/>
                </a:solidFill>
                <a:latin typeface="Verdana"/>
                <a:cs typeface="Verdana"/>
              </a:rPr>
              <a:t>Pose purposeful </a:t>
            </a:r>
            <a:r>
              <a:rPr lang="en-US" sz="2000" b="1" dirty="0">
                <a:solidFill>
                  <a:srgbClr val="003366"/>
                </a:solidFill>
                <a:latin typeface="Verdana"/>
                <a:cs typeface="Verdana"/>
              </a:rPr>
              <a:t>questions</a:t>
            </a:r>
            <a:r>
              <a:rPr lang="en-US" sz="2000" dirty="0">
                <a:solidFill>
                  <a:srgbClr val="003366"/>
                </a:solidFill>
                <a:latin typeface="Verdana"/>
                <a:cs typeface="Verdana"/>
              </a:rPr>
              <a:t>.</a:t>
            </a:r>
          </a:p>
          <a:p>
            <a:pPr marL="693738" indent="-579438">
              <a:spcAft>
                <a:spcPts val="600"/>
              </a:spcAft>
              <a:buFont typeface="+mj-lt"/>
              <a:buAutoNum type="arabicPeriod"/>
            </a:pPr>
            <a:r>
              <a:rPr lang="en-US" sz="2000" dirty="0">
                <a:solidFill>
                  <a:schemeClr val="accent4"/>
                </a:solidFill>
                <a:latin typeface="Verdana"/>
                <a:cs typeface="Verdana"/>
              </a:rPr>
              <a:t>Build procedural fluency from </a:t>
            </a:r>
            <a:r>
              <a:rPr lang="en-US" sz="2000" b="1" dirty="0">
                <a:solidFill>
                  <a:schemeClr val="accent4"/>
                </a:solidFill>
                <a:latin typeface="Verdana"/>
                <a:cs typeface="Verdana"/>
              </a:rPr>
              <a:t>conceptual understanding</a:t>
            </a:r>
            <a:r>
              <a:rPr lang="en-US" sz="2000" dirty="0">
                <a:solidFill>
                  <a:schemeClr val="accent4"/>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Support </a:t>
            </a:r>
            <a:r>
              <a:rPr lang="en-US" sz="2000" b="1" dirty="0" smtClean="0">
                <a:solidFill>
                  <a:schemeClr val="tx2"/>
                </a:solidFill>
                <a:latin typeface="Verdana"/>
                <a:cs typeface="Verdana"/>
              </a:rPr>
              <a:t>productive struggle</a:t>
            </a:r>
            <a:r>
              <a:rPr lang="en-US" sz="2000" dirty="0" smtClean="0">
                <a:solidFill>
                  <a:schemeClr val="tx2"/>
                </a:solidFill>
                <a:latin typeface="Verdana"/>
                <a:cs typeface="Verdana"/>
              </a:rPr>
              <a:t> </a:t>
            </a:r>
            <a:r>
              <a:rPr lang="en-US" sz="2000" dirty="0" smtClean="0">
                <a:solidFill>
                  <a:srgbClr val="1F497D"/>
                </a:solidFill>
                <a:latin typeface="Verdana"/>
                <a:cs typeface="Verdana"/>
              </a:rPr>
              <a:t>in learning mathematics. </a:t>
            </a:r>
          </a:p>
          <a:p>
            <a:pPr marL="693738" lvl="0" indent="-579438">
              <a:spcAft>
                <a:spcPts val="600"/>
              </a:spcAft>
              <a:buFont typeface="+mj-lt"/>
              <a:buAutoNum type="arabicPeriod"/>
            </a:pPr>
            <a:r>
              <a:rPr lang="en-US" sz="2000" b="1" dirty="0">
                <a:solidFill>
                  <a:srgbClr val="1F497D"/>
                </a:solidFill>
                <a:latin typeface="Verdana"/>
                <a:cs typeface="Verdana"/>
              </a:rPr>
              <a:t>Elicit and use evidence </a:t>
            </a:r>
            <a:r>
              <a:rPr lang="en-US" sz="2000" dirty="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19619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82743"/>
            <a:ext cx="8386497" cy="11049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Procedural Fluency from Conceptual Understanding</a:t>
            </a:r>
          </a:p>
        </p:txBody>
      </p:sp>
      <p:sp>
        <p:nvSpPr>
          <p:cNvPr id="6" name="Rectangle 3"/>
          <p:cNvSpPr txBox="1">
            <a:spLocks noChangeArrowheads="1"/>
          </p:cNvSpPr>
          <p:nvPr/>
        </p:nvSpPr>
        <p:spPr>
          <a:xfrm>
            <a:off x="1275575" y="1623674"/>
            <a:ext cx="7868425" cy="4857628"/>
          </a:xfrm>
          <a:prstGeom prst="rect">
            <a:avLst/>
          </a:prstGeom>
        </p:spPr>
        <p:txBody>
          <a:bodyPr vert="horz" lIns="91440" tIns="45720" rIns="91440" bIns="45720" rtlCol="0">
            <a:noAutofit/>
          </a:bodyPr>
          <a:lstStyle/>
          <a:p>
            <a:pPr marL="114300" indent="-114300">
              <a:spcBef>
                <a:spcPts val="600"/>
              </a:spcBef>
              <a:buNone/>
            </a:pPr>
            <a:r>
              <a:rPr lang="en-US" sz="2000" dirty="0" smtClean="0">
                <a:solidFill>
                  <a:srgbClr val="003366"/>
                </a:solidFill>
                <a:latin typeface="Verdana"/>
                <a:cs typeface="Verdana"/>
              </a:rPr>
              <a:t>Mathematics classrooms should:</a:t>
            </a:r>
            <a:endParaRPr lang="en-US" sz="2000" dirty="0">
              <a:solidFill>
                <a:srgbClr val="003366"/>
              </a:solidFill>
              <a:latin typeface="Verdana"/>
              <a:cs typeface="Verdana"/>
            </a:endParaRPr>
          </a:p>
          <a:p>
            <a:pPr marL="457200" indent="-457200">
              <a:spcBef>
                <a:spcPts val="600"/>
              </a:spcBef>
              <a:buFont typeface="Arial"/>
              <a:buChar char="•"/>
            </a:pPr>
            <a:r>
              <a:rPr lang="en-US" sz="2000" dirty="0" smtClean="0">
                <a:solidFill>
                  <a:srgbClr val="003366"/>
                </a:solidFill>
                <a:latin typeface="Verdana"/>
                <a:cs typeface="Verdana"/>
              </a:rPr>
              <a:t>Provide students opportunities to use their own reasoning strategies and methods to solve problems;</a:t>
            </a:r>
            <a:endParaRPr lang="en-US" sz="2000" dirty="0">
              <a:solidFill>
                <a:srgbClr val="003366"/>
              </a:solidFill>
              <a:latin typeface="Verdana"/>
              <a:cs typeface="Verdana"/>
            </a:endParaRPr>
          </a:p>
          <a:p>
            <a:pPr marL="457200" indent="-457200">
              <a:spcBef>
                <a:spcPts val="600"/>
              </a:spcBef>
              <a:buFont typeface="Arial"/>
              <a:buChar char="•"/>
            </a:pPr>
            <a:r>
              <a:rPr lang="en-US" sz="2000" dirty="0" smtClean="0">
                <a:solidFill>
                  <a:srgbClr val="003366"/>
                </a:solidFill>
                <a:latin typeface="Verdana"/>
                <a:cs typeface="Verdana"/>
              </a:rPr>
              <a:t>Press students to explain and discuss why the procedures they are using work for particular problems; </a:t>
            </a:r>
          </a:p>
          <a:p>
            <a:pPr marL="457200" indent="-457200">
              <a:spcBef>
                <a:spcPts val="600"/>
              </a:spcBef>
              <a:buFont typeface="Arial"/>
              <a:buChar char="•"/>
            </a:pPr>
            <a:r>
              <a:rPr lang="en-US" sz="2000" dirty="0" smtClean="0">
                <a:solidFill>
                  <a:srgbClr val="003366"/>
                </a:solidFill>
                <a:latin typeface="Verdana"/>
                <a:ea typeface="ＭＳ Ｐゴシック" charset="0"/>
                <a:cs typeface="Verdana"/>
              </a:rPr>
              <a:t>Use visual models to support students’ understandings of general methods</a:t>
            </a:r>
            <a:endParaRPr lang="en-US" sz="2000" dirty="0">
              <a:solidFill>
                <a:srgbClr val="003366"/>
              </a:solidFill>
              <a:latin typeface="Verdana"/>
              <a:ea typeface="ＭＳ Ｐゴシック" charset="0"/>
              <a:cs typeface="Verdana"/>
            </a:endParaRPr>
          </a:p>
          <a:p>
            <a:pPr>
              <a:lnSpc>
                <a:spcPct val="70000"/>
              </a:lnSpc>
            </a:pPr>
            <a:endParaRPr lang="en-US" sz="2300" i="1" dirty="0">
              <a:solidFill>
                <a:srgbClr val="8064A2"/>
              </a:solidFill>
              <a:latin typeface="Verdana"/>
              <a:ea typeface="ＭＳ Ｐゴシック" charset="0"/>
              <a:cs typeface="Verdana"/>
            </a:endParaRPr>
          </a:p>
          <a:p>
            <a:r>
              <a:rPr lang="en-US" i="1" dirty="0">
                <a:solidFill>
                  <a:srgbClr val="8064A2"/>
                </a:solidFill>
                <a:latin typeface="Verdana"/>
                <a:cs typeface="Verdana"/>
              </a:rPr>
              <a:t>To use mathematics effectively, students must be able to do much more than carry out </a:t>
            </a:r>
            <a:r>
              <a:rPr lang="en-US" i="1" dirty="0" smtClean="0">
                <a:solidFill>
                  <a:srgbClr val="8064A2"/>
                </a:solidFill>
                <a:latin typeface="Verdana"/>
                <a:cs typeface="Verdana"/>
              </a:rPr>
              <a:t>mathematical </a:t>
            </a:r>
            <a:r>
              <a:rPr lang="en-US" i="1" dirty="0">
                <a:solidFill>
                  <a:srgbClr val="8064A2"/>
                </a:solidFill>
                <a:latin typeface="Verdana"/>
                <a:cs typeface="Verdana"/>
              </a:rPr>
              <a:t>procedures. They must know which procedure is appropriate and most </a:t>
            </a:r>
            <a:r>
              <a:rPr lang="en-US" i="1" dirty="0" smtClean="0">
                <a:solidFill>
                  <a:srgbClr val="8064A2"/>
                </a:solidFill>
                <a:latin typeface="Verdana"/>
                <a:cs typeface="Verdana"/>
              </a:rPr>
              <a:t>productive in </a:t>
            </a:r>
            <a:r>
              <a:rPr lang="en-US" i="1" dirty="0">
                <a:solidFill>
                  <a:srgbClr val="8064A2"/>
                </a:solidFill>
                <a:latin typeface="Verdana"/>
                <a:cs typeface="Verdana"/>
              </a:rPr>
              <a:t>a given situation, what a procedure accomplishes, and what kind of results to expect. </a:t>
            </a:r>
            <a:r>
              <a:rPr lang="en-US" i="1" dirty="0" smtClean="0">
                <a:solidFill>
                  <a:srgbClr val="8064A2"/>
                </a:solidFill>
                <a:latin typeface="Verdana"/>
                <a:cs typeface="Verdana"/>
              </a:rPr>
              <a:t>Mechanical </a:t>
            </a:r>
            <a:r>
              <a:rPr lang="en-US" i="1" dirty="0">
                <a:solidFill>
                  <a:srgbClr val="8064A2"/>
                </a:solidFill>
                <a:latin typeface="Verdana"/>
                <a:cs typeface="Verdana"/>
              </a:rPr>
              <a:t>execution of procedures without understanding their mathematical basis often leads to bizarre results. </a:t>
            </a:r>
            <a:r>
              <a:rPr lang="en-US" dirty="0" smtClean="0">
                <a:solidFill>
                  <a:srgbClr val="8064A2"/>
                </a:solidFill>
                <a:latin typeface="Verdana"/>
                <a:cs typeface="Verdana"/>
              </a:rPr>
              <a:t>(Martin, 2009, p. 165)</a:t>
            </a:r>
            <a:endParaRPr lang="en-US" dirty="0">
              <a:solidFill>
                <a:srgbClr val="8064A2"/>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Tree>
    <p:extLst>
      <p:ext uri="{BB962C8B-B14F-4D97-AF65-F5344CB8AC3E}">
        <p14:creationId xmlns:p14="http://schemas.microsoft.com/office/powerpoint/2010/main" val="1106581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rgbClr val="003366"/>
                </a:solidFill>
                <a:latin typeface="Verdana"/>
                <a:cs typeface="Verdana"/>
              </a:rPr>
              <a:t>Lens for Watching the Video: </a:t>
            </a:r>
            <a:br>
              <a:rPr lang="en-US" sz="3200" b="1" dirty="0" smtClean="0">
                <a:solidFill>
                  <a:srgbClr val="003366"/>
                </a:solidFill>
                <a:latin typeface="Verdana"/>
                <a:cs typeface="Verdana"/>
              </a:rPr>
            </a:br>
            <a:r>
              <a:rPr lang="en-US" sz="3200" b="1" dirty="0" smtClean="0">
                <a:solidFill>
                  <a:srgbClr val="003366"/>
                </a:solidFill>
                <a:latin typeface="Verdana"/>
                <a:cs typeface="Verdana"/>
              </a:rPr>
              <a:t>Time 2</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891371" y="2381862"/>
            <a:ext cx="8229600" cy="4525963"/>
          </a:xfrm>
        </p:spPr>
        <p:txBody>
          <a:bodyPr>
            <a:normAutofit/>
          </a:bodyPr>
          <a:lstStyle/>
          <a:p>
            <a:pPr marL="0" indent="0">
              <a:buNone/>
            </a:pPr>
            <a:r>
              <a:rPr lang="en-US" sz="2400" dirty="0" smtClean="0">
                <a:solidFill>
                  <a:srgbClr val="003366"/>
                </a:solidFill>
                <a:latin typeface="Verdana"/>
                <a:cs typeface="Verdana"/>
              </a:rPr>
              <a:t>As you watch the video a second time, make note specifically of how you see Ms. </a:t>
            </a:r>
            <a:r>
              <a:rPr lang="en-US" sz="2400" dirty="0" err="1" smtClean="0">
                <a:solidFill>
                  <a:srgbClr val="003366"/>
                </a:solidFill>
                <a:latin typeface="Verdana"/>
                <a:cs typeface="Verdana"/>
              </a:rPr>
              <a:t>Polosky</a:t>
            </a:r>
            <a:r>
              <a:rPr lang="en-US" sz="2400" dirty="0" smtClean="0">
                <a:solidFill>
                  <a:srgbClr val="003366"/>
                </a:solidFill>
                <a:latin typeface="Verdana"/>
                <a:cs typeface="Verdana"/>
              </a:rPr>
              <a:t> supporting students in developing procedural fluency from conceptual understanding.</a:t>
            </a:r>
          </a:p>
          <a:p>
            <a:pPr marL="0" indent="0">
              <a:buNone/>
            </a:pPr>
            <a:endParaRPr lang="en-US" sz="2400" dirty="0">
              <a:solidFill>
                <a:srgbClr val="003366"/>
              </a:solidFill>
              <a:latin typeface="Verdana"/>
              <a:cs typeface="Verdana"/>
            </a:endParaRPr>
          </a:p>
          <a:p>
            <a:pPr marL="0" indent="0">
              <a:buNone/>
            </a:pPr>
            <a:r>
              <a:rPr lang="en-US" sz="2400" i="1" dirty="0" smtClean="0">
                <a:solidFill>
                  <a:srgbClr val="003366"/>
                </a:solidFill>
                <a:latin typeface="Verdana"/>
                <a:cs typeface="Verdana"/>
              </a:rPr>
              <a:t>Be prepared to give examples and to cite line numbers from the transcript to support your claims.</a:t>
            </a:r>
            <a:endParaRPr lang="en-US" sz="24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1635905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182743"/>
            <a:ext cx="8255001" cy="1143000"/>
          </a:xfrm>
          <a:prstGeom prst="rect">
            <a:avLst/>
          </a:prstGeom>
        </p:spPr>
        <p:txBody>
          <a:bodyPr vert="horz" lIns="91440" tIns="45720" rIns="91440" bIns="45720" rtlCol="0" anchor="ctr">
            <a:noAutofit/>
          </a:bodyPr>
          <a:lstStyle/>
          <a:p>
            <a:pPr lvl="0" algn="ctr">
              <a:spcBef>
                <a:spcPct val="0"/>
              </a:spcBef>
              <a:defRPr/>
            </a:pPr>
            <a:r>
              <a:rPr lang="en-US" sz="3200" b="1" i="1" dirty="0" smtClean="0">
                <a:solidFill>
                  <a:schemeClr val="tx2"/>
                </a:solidFill>
                <a:latin typeface="Verdana"/>
                <a:cs typeface="Verdana"/>
              </a:rPr>
              <a:t>Effective</a:t>
            </a:r>
            <a:r>
              <a:rPr lang="en-US" sz="3200" b="1" dirty="0" smtClean="0">
                <a:solidFill>
                  <a:schemeClr val="tx2"/>
                </a:solidFill>
                <a:latin typeface="Verdana"/>
                <a:cs typeface="Verdana"/>
              </a:rPr>
              <a:t> </a:t>
            </a:r>
          </a:p>
          <a:p>
            <a:pPr lvl="0" algn="ctr">
              <a:spcBef>
                <a:spcPct val="0"/>
              </a:spcBef>
              <a:defRPr/>
            </a:pPr>
            <a:r>
              <a:rPr lang="en-US" sz="3200" b="1" dirty="0" smtClean="0">
                <a:solidFill>
                  <a:schemeClr val="tx2"/>
                </a:solidFill>
                <a:latin typeface="Verdana"/>
                <a:cs typeface="Verdana"/>
              </a:rPr>
              <a:t>Mathematics Teaching Practices</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pPr marL="693738" lvl="0" indent="-579438">
              <a:spcAft>
                <a:spcPts val="600"/>
              </a:spcAft>
              <a:buFont typeface="+mj-lt"/>
              <a:buAutoNum type="arabicPeriod"/>
            </a:pPr>
            <a:r>
              <a:rPr lang="en-US" sz="2000" dirty="0" smtClean="0">
                <a:solidFill>
                  <a:srgbClr val="1F497D"/>
                </a:solidFill>
                <a:latin typeface="Verdana"/>
                <a:cs typeface="Verdana"/>
              </a:rPr>
              <a:t>Establish mathematics </a:t>
            </a:r>
            <a:r>
              <a:rPr lang="en-US" sz="2000" b="1" dirty="0" smtClean="0">
                <a:solidFill>
                  <a:schemeClr val="tx2"/>
                </a:solidFill>
                <a:latin typeface="Verdana"/>
                <a:cs typeface="Verdana"/>
              </a:rPr>
              <a:t>goals</a:t>
            </a:r>
            <a:r>
              <a:rPr lang="en-US" sz="2000" dirty="0" smtClean="0">
                <a:solidFill>
                  <a:srgbClr val="1F497D"/>
                </a:solidFill>
                <a:latin typeface="Verdana"/>
                <a:cs typeface="Verdana"/>
              </a:rPr>
              <a:t> to focus learning.</a:t>
            </a:r>
          </a:p>
          <a:p>
            <a:pPr marL="693738" lvl="0" indent="-579438">
              <a:spcAft>
                <a:spcPts val="600"/>
              </a:spcAft>
              <a:buFont typeface="+mj-lt"/>
              <a:buAutoNum type="arabicPeriod"/>
            </a:pPr>
            <a:r>
              <a:rPr lang="en-US" sz="2000" dirty="0" smtClean="0">
                <a:solidFill>
                  <a:srgbClr val="1F497D"/>
                </a:solidFill>
                <a:latin typeface="Verdana"/>
                <a:cs typeface="Verdana"/>
              </a:rPr>
              <a:t>Implement </a:t>
            </a:r>
            <a:r>
              <a:rPr lang="en-US" sz="2000" b="1" dirty="0" smtClean="0">
                <a:solidFill>
                  <a:schemeClr val="tx2"/>
                </a:solidFill>
                <a:latin typeface="Verdana"/>
                <a:cs typeface="Verdana"/>
              </a:rPr>
              <a:t>tasks</a:t>
            </a:r>
            <a:r>
              <a:rPr lang="en-US" sz="2000" dirty="0" smtClean="0">
                <a:solidFill>
                  <a:srgbClr val="1F497D"/>
                </a:solidFill>
                <a:latin typeface="Verdana"/>
                <a:cs typeface="Verdana"/>
              </a:rPr>
              <a:t> that promote reasoning and problem solving. </a:t>
            </a:r>
          </a:p>
          <a:p>
            <a:pPr marL="693738" indent="-579438">
              <a:spcAft>
                <a:spcPts val="600"/>
              </a:spcAft>
              <a:buFont typeface="+mj-lt"/>
              <a:buAutoNum type="arabicPeriod"/>
            </a:pPr>
            <a:r>
              <a:rPr lang="en-US" sz="2000" dirty="0">
                <a:solidFill>
                  <a:srgbClr val="1F497D"/>
                </a:solidFill>
                <a:latin typeface="Verdana"/>
                <a:cs typeface="Verdana"/>
              </a:rPr>
              <a:t>Use and connect mathematical </a:t>
            </a:r>
            <a:r>
              <a:rPr lang="en-US" sz="2000" b="1" dirty="0">
                <a:solidFill>
                  <a:srgbClr val="1F497D"/>
                </a:solidFill>
                <a:latin typeface="Verdana"/>
                <a:cs typeface="Verdana"/>
              </a:rPr>
              <a:t>representations</a:t>
            </a:r>
            <a:r>
              <a:rPr lang="en-US" sz="2000" dirty="0">
                <a:solidFill>
                  <a:srgbClr val="1F497D"/>
                </a:solidFill>
                <a:latin typeface="Verdana"/>
                <a:cs typeface="Verdana"/>
              </a:rPr>
              <a:t>.</a:t>
            </a:r>
          </a:p>
          <a:p>
            <a:pPr marL="693738" indent="-579438">
              <a:spcAft>
                <a:spcPts val="600"/>
              </a:spcAft>
              <a:buFont typeface="+mj-lt"/>
              <a:buAutoNum type="arabicPeriod"/>
            </a:pPr>
            <a:r>
              <a:rPr lang="en-US" sz="2000" dirty="0">
                <a:solidFill>
                  <a:srgbClr val="1F497D"/>
                </a:solidFill>
                <a:latin typeface="Verdana"/>
                <a:cs typeface="Verdana"/>
              </a:rPr>
              <a:t>Facilitate meaningful mathematical </a:t>
            </a:r>
            <a:r>
              <a:rPr lang="en-US" sz="2000" b="1" dirty="0">
                <a:solidFill>
                  <a:srgbClr val="1F497D"/>
                </a:solidFill>
                <a:latin typeface="Verdana"/>
                <a:cs typeface="Verdana"/>
              </a:rPr>
              <a:t>discourse</a:t>
            </a:r>
            <a:r>
              <a:rPr lang="en-US" sz="2000" dirty="0">
                <a:solidFill>
                  <a:srgbClr val="1F497D"/>
                </a:solidFill>
                <a:latin typeface="Verdana"/>
                <a:cs typeface="Verdana"/>
              </a:rPr>
              <a:t>. </a:t>
            </a:r>
          </a:p>
          <a:p>
            <a:pPr marL="693738" indent="-579438">
              <a:spcAft>
                <a:spcPts val="600"/>
              </a:spcAft>
              <a:buFont typeface="+mj-lt"/>
              <a:buAutoNum type="arabicPeriod"/>
            </a:pPr>
            <a:r>
              <a:rPr lang="en-US" sz="2000" dirty="0">
                <a:solidFill>
                  <a:srgbClr val="003366"/>
                </a:solidFill>
                <a:latin typeface="Verdana"/>
                <a:cs typeface="Verdana"/>
              </a:rPr>
              <a:t>Pose purposeful </a:t>
            </a:r>
            <a:r>
              <a:rPr lang="en-US" sz="2000" b="1" dirty="0">
                <a:solidFill>
                  <a:srgbClr val="003366"/>
                </a:solidFill>
                <a:latin typeface="Verdana"/>
                <a:cs typeface="Verdana"/>
              </a:rPr>
              <a:t>questions</a:t>
            </a:r>
            <a:r>
              <a:rPr lang="en-US" sz="2000" dirty="0">
                <a:solidFill>
                  <a:srgbClr val="003366"/>
                </a:solidFill>
                <a:latin typeface="Verdana"/>
                <a:cs typeface="Verdana"/>
              </a:rPr>
              <a:t>.</a:t>
            </a:r>
          </a:p>
          <a:p>
            <a:pPr marL="693738" indent="-579438">
              <a:spcAft>
                <a:spcPts val="600"/>
              </a:spcAft>
              <a:buFont typeface="+mj-lt"/>
              <a:buAutoNum type="arabicPeriod"/>
            </a:pPr>
            <a:r>
              <a:rPr lang="en-US" sz="2000" dirty="0">
                <a:solidFill>
                  <a:schemeClr val="accent4"/>
                </a:solidFill>
                <a:latin typeface="Verdana"/>
                <a:cs typeface="Verdana"/>
              </a:rPr>
              <a:t>Build procedural fluency from </a:t>
            </a:r>
            <a:r>
              <a:rPr lang="en-US" sz="2000" b="1" dirty="0">
                <a:solidFill>
                  <a:schemeClr val="accent4"/>
                </a:solidFill>
                <a:latin typeface="Verdana"/>
                <a:cs typeface="Verdana"/>
              </a:rPr>
              <a:t>conceptual understanding</a:t>
            </a:r>
            <a:r>
              <a:rPr lang="en-US" sz="2000" dirty="0">
                <a:solidFill>
                  <a:schemeClr val="accent4"/>
                </a:solidFill>
                <a:latin typeface="Verdana"/>
                <a:cs typeface="Verdana"/>
              </a:rPr>
              <a:t>.</a:t>
            </a:r>
          </a:p>
          <a:p>
            <a:pPr marL="693738" lvl="0" indent="-579438">
              <a:spcAft>
                <a:spcPts val="600"/>
              </a:spcAft>
              <a:buFont typeface="+mj-lt"/>
              <a:buAutoNum type="arabicPeriod"/>
            </a:pPr>
            <a:r>
              <a:rPr lang="en-US" sz="2000" dirty="0" smtClean="0">
                <a:solidFill>
                  <a:srgbClr val="1F497D"/>
                </a:solidFill>
                <a:latin typeface="Verdana"/>
                <a:cs typeface="Verdana"/>
              </a:rPr>
              <a:t>Support </a:t>
            </a:r>
            <a:r>
              <a:rPr lang="en-US" sz="2000" b="1" dirty="0" smtClean="0">
                <a:solidFill>
                  <a:schemeClr val="tx2"/>
                </a:solidFill>
                <a:latin typeface="Verdana"/>
                <a:cs typeface="Verdana"/>
              </a:rPr>
              <a:t>productive struggle</a:t>
            </a:r>
            <a:r>
              <a:rPr lang="en-US" sz="2000" dirty="0" smtClean="0">
                <a:solidFill>
                  <a:schemeClr val="tx2"/>
                </a:solidFill>
                <a:latin typeface="Verdana"/>
                <a:cs typeface="Verdana"/>
              </a:rPr>
              <a:t> </a:t>
            </a:r>
            <a:r>
              <a:rPr lang="en-US" sz="2000" dirty="0" smtClean="0">
                <a:solidFill>
                  <a:srgbClr val="1F497D"/>
                </a:solidFill>
                <a:latin typeface="Verdana"/>
                <a:cs typeface="Verdana"/>
              </a:rPr>
              <a:t>in learning mathematics. </a:t>
            </a:r>
          </a:p>
          <a:p>
            <a:pPr marL="693738" lvl="0" indent="-579438">
              <a:spcAft>
                <a:spcPts val="600"/>
              </a:spcAft>
              <a:buFont typeface="+mj-lt"/>
              <a:buAutoNum type="arabicPeriod"/>
            </a:pPr>
            <a:r>
              <a:rPr lang="en-US" sz="2000" b="1" dirty="0">
                <a:solidFill>
                  <a:srgbClr val="1F497D"/>
                </a:solidFill>
                <a:latin typeface="Verdana"/>
                <a:cs typeface="Verdana"/>
              </a:rPr>
              <a:t>Elicit and use evidence </a:t>
            </a:r>
            <a:r>
              <a:rPr lang="en-US" sz="2000" dirty="0">
                <a:solidFill>
                  <a:srgbClr val="1F497D"/>
                </a:solidFill>
                <a:latin typeface="Verdana"/>
                <a:cs typeface="Verdana"/>
              </a:rPr>
              <a:t>of student thinking.</a:t>
            </a:r>
          </a:p>
          <a:p>
            <a:pPr algn="r"/>
            <a:r>
              <a:rPr lang="en-US" sz="2400" b="1" i="1" dirty="0" smtClean="0">
                <a:solidFill>
                  <a:srgbClr val="1F497D"/>
                </a:solidFill>
                <a:latin typeface="Verdana"/>
                <a:cs typeface="Verdana"/>
              </a:rPr>
              <a:t> </a:t>
            </a:r>
            <a:endParaRPr lang="en-US" sz="2400" i="1" dirty="0" smtClean="0">
              <a:solidFill>
                <a:srgbClr val="1F497D"/>
              </a:solidFill>
              <a:latin typeface="Verdana"/>
              <a:cs typeface="Verdana"/>
            </a:endParaRPr>
          </a:p>
          <a:p>
            <a:pPr marL="457200" indent="-457200">
              <a:buAutoNum type="arabicPeriod"/>
            </a:pPr>
            <a:endParaRPr lang="en-US" sz="2400" i="1" dirty="0" smtClean="0">
              <a:solidFill>
                <a:srgbClr val="1F497D"/>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80821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Connecting Conceptual and Procedural Knowledge</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743426"/>
            <a:ext cx="8229600" cy="4525963"/>
          </a:xfrm>
        </p:spPr>
        <p:txBody>
          <a:bodyPr>
            <a:normAutofit/>
          </a:bodyPr>
          <a:lstStyle/>
          <a:p>
            <a:pPr marL="0" indent="0">
              <a:buNone/>
            </a:pPr>
            <a:r>
              <a:rPr lang="en-US" sz="2400" dirty="0" smtClean="0">
                <a:solidFill>
                  <a:srgbClr val="003366"/>
                </a:solidFill>
                <a:latin typeface="Verdana"/>
                <a:cs typeface="Verdana"/>
              </a:rPr>
              <a:t>Imagine that following the this lesson, Ms. </a:t>
            </a:r>
            <a:r>
              <a:rPr lang="en-US" sz="2400" dirty="0" err="1" smtClean="0">
                <a:solidFill>
                  <a:srgbClr val="003366"/>
                </a:solidFill>
                <a:latin typeface="Verdana"/>
                <a:cs typeface="Verdana"/>
              </a:rPr>
              <a:t>Polosky</a:t>
            </a:r>
            <a:r>
              <a:rPr lang="en-US" sz="2400" dirty="0" smtClean="0">
                <a:solidFill>
                  <a:srgbClr val="003366"/>
                </a:solidFill>
                <a:latin typeface="Verdana"/>
                <a:cs typeface="Verdana"/>
              </a:rPr>
              <a:t> engages her students in solving real-world tasks using area. For Tasks A-D, consider:</a:t>
            </a:r>
          </a:p>
          <a:p>
            <a:pPr marL="0" indent="0">
              <a:buNone/>
            </a:pPr>
            <a:endParaRPr lang="en-US" sz="2400" dirty="0" smtClean="0">
              <a:solidFill>
                <a:srgbClr val="003366"/>
              </a:solidFill>
              <a:latin typeface="Verdana"/>
              <a:cs typeface="Verdana"/>
            </a:endParaRPr>
          </a:p>
          <a:p>
            <a:pPr marL="457200" indent="-457200">
              <a:spcBef>
                <a:spcPts val="600"/>
              </a:spcBef>
            </a:pPr>
            <a:r>
              <a:rPr lang="en-US" sz="2400" dirty="0" smtClean="0">
                <a:solidFill>
                  <a:srgbClr val="003366"/>
                </a:solidFill>
                <a:latin typeface="Verdana"/>
                <a:cs typeface="Verdana"/>
              </a:rPr>
              <a:t>Which tasks might support Ms. </a:t>
            </a:r>
            <a:r>
              <a:rPr lang="en-US" sz="2400" dirty="0" err="1" smtClean="0">
                <a:solidFill>
                  <a:srgbClr val="003366"/>
                </a:solidFill>
                <a:latin typeface="Verdana"/>
                <a:cs typeface="Verdana"/>
              </a:rPr>
              <a:t>Polosky’s</a:t>
            </a:r>
            <a:r>
              <a:rPr lang="en-US" sz="2400" dirty="0" smtClean="0">
                <a:solidFill>
                  <a:srgbClr val="003366"/>
                </a:solidFill>
                <a:latin typeface="Verdana"/>
                <a:cs typeface="Verdana"/>
              </a:rPr>
              <a:t> students in advancing from a generalization for right triangles to a generalization for all triangles?</a:t>
            </a:r>
            <a:endParaRPr lang="en-US" sz="2400" dirty="0">
              <a:solidFill>
                <a:srgbClr val="003366"/>
              </a:solidFill>
              <a:latin typeface="Verdana"/>
              <a:cs typeface="Verdana"/>
            </a:endParaRPr>
          </a:p>
          <a:p>
            <a:pPr marL="457200" indent="-457200">
              <a:spcBef>
                <a:spcPts val="600"/>
              </a:spcBef>
            </a:pPr>
            <a:r>
              <a:rPr lang="en-US" sz="2400" dirty="0" smtClean="0">
                <a:solidFill>
                  <a:srgbClr val="003366"/>
                </a:solidFill>
                <a:latin typeface="Verdana"/>
                <a:cs typeface="Verdana"/>
              </a:rPr>
              <a:t>What aspects of the tasks provided might be challenging for her students to solve, and why?</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39641724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Autofit/>
          </a:bodyPr>
          <a:lstStyle/>
          <a:p>
            <a:r>
              <a:rPr lang="en-US" sz="3200" b="1" dirty="0" smtClean="0">
                <a:solidFill>
                  <a:srgbClr val="003366"/>
                </a:solidFill>
                <a:latin typeface="Verdana"/>
                <a:cs typeface="Verdana"/>
              </a:rPr>
              <a:t>Connecting Conceptual and Procedural Knowledge</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743426"/>
            <a:ext cx="8229600" cy="4525963"/>
          </a:xfrm>
        </p:spPr>
        <p:txBody>
          <a:bodyPr>
            <a:normAutofit/>
          </a:bodyPr>
          <a:lstStyle/>
          <a:p>
            <a:pPr marL="0" indent="0">
              <a:buNone/>
            </a:pPr>
            <a:r>
              <a:rPr lang="en-US" sz="2400" dirty="0" smtClean="0">
                <a:solidFill>
                  <a:srgbClr val="003366"/>
                </a:solidFill>
                <a:latin typeface="Verdana"/>
                <a:cs typeface="Verdana"/>
              </a:rPr>
              <a:t>Consider Task B.</a:t>
            </a:r>
          </a:p>
          <a:p>
            <a:pPr marL="0" indent="0">
              <a:buNone/>
            </a:pPr>
            <a:endParaRPr lang="en-US" sz="2400" dirty="0" smtClean="0">
              <a:solidFill>
                <a:srgbClr val="003366"/>
              </a:solidFill>
              <a:latin typeface="Verdana"/>
              <a:cs typeface="Verdana"/>
            </a:endParaRPr>
          </a:p>
          <a:p>
            <a:pPr marL="0" indent="0">
              <a:spcBef>
                <a:spcPts val="600"/>
              </a:spcBef>
              <a:buNone/>
            </a:pPr>
            <a:r>
              <a:rPr lang="en-US" sz="2400" dirty="0" smtClean="0">
                <a:solidFill>
                  <a:srgbClr val="003366"/>
                </a:solidFill>
                <a:latin typeface="Verdana"/>
                <a:cs typeface="Verdana"/>
              </a:rPr>
              <a:t>If Task B were the type of task that Ms. </a:t>
            </a:r>
            <a:r>
              <a:rPr lang="en-US" sz="2400" dirty="0" err="1" smtClean="0">
                <a:solidFill>
                  <a:srgbClr val="003366"/>
                </a:solidFill>
                <a:latin typeface="Verdana"/>
                <a:cs typeface="Verdana"/>
              </a:rPr>
              <a:t>Polosky</a:t>
            </a:r>
            <a:r>
              <a:rPr lang="en-US" sz="2400" dirty="0" smtClean="0">
                <a:solidFill>
                  <a:srgbClr val="003366"/>
                </a:solidFill>
                <a:latin typeface="Verdana"/>
                <a:cs typeface="Verdana"/>
              </a:rPr>
              <a:t> would want students to be </a:t>
            </a:r>
            <a:r>
              <a:rPr lang="en-US" sz="2400" b="1" dirty="0" smtClean="0">
                <a:solidFill>
                  <a:srgbClr val="003366"/>
                </a:solidFill>
                <a:latin typeface="Verdana"/>
                <a:cs typeface="Verdana"/>
              </a:rPr>
              <a:t>procedurally fluent</a:t>
            </a:r>
            <a:r>
              <a:rPr lang="en-US" sz="2400" dirty="0" smtClean="0">
                <a:solidFill>
                  <a:srgbClr val="003366"/>
                </a:solidFill>
                <a:latin typeface="Verdana"/>
                <a:cs typeface="Verdana"/>
              </a:rPr>
              <a:t> in solving </a:t>
            </a:r>
            <a:r>
              <a:rPr lang="en-US" sz="2400" i="1" dirty="0" smtClean="0">
                <a:solidFill>
                  <a:srgbClr val="003366"/>
                </a:solidFill>
                <a:latin typeface="Verdana"/>
                <a:cs typeface="Verdana"/>
              </a:rPr>
              <a:t>as a part of </a:t>
            </a:r>
            <a:r>
              <a:rPr lang="en-US" sz="2400" dirty="0" smtClean="0">
                <a:solidFill>
                  <a:srgbClr val="003366"/>
                </a:solidFill>
                <a:latin typeface="Verdana"/>
                <a:cs typeface="Verdana"/>
              </a:rPr>
              <a:t>an assessment, what aspects of </a:t>
            </a:r>
            <a:r>
              <a:rPr lang="en-US" sz="2400" b="1" dirty="0" smtClean="0">
                <a:solidFill>
                  <a:srgbClr val="003366"/>
                </a:solidFill>
                <a:latin typeface="Verdana"/>
                <a:cs typeface="Verdana"/>
              </a:rPr>
              <a:t>conceptual understanding </a:t>
            </a:r>
            <a:r>
              <a:rPr lang="en-US" sz="2400" dirty="0" smtClean="0">
                <a:solidFill>
                  <a:srgbClr val="003366"/>
                </a:solidFill>
                <a:latin typeface="Verdana"/>
                <a:cs typeface="Verdana"/>
              </a:rPr>
              <a:t>would help support that fluency?</a:t>
            </a:r>
          </a:p>
          <a:p>
            <a:pPr marL="0" indent="0">
              <a:spcBef>
                <a:spcPts val="600"/>
              </a:spcBef>
              <a:buNone/>
            </a:pPr>
            <a:endParaRPr lang="en-US" sz="2400" dirty="0">
              <a:solidFill>
                <a:srgbClr val="003366"/>
              </a:solidFill>
              <a:latin typeface="Verdana"/>
              <a:cs typeface="Verdana"/>
            </a:endParaRPr>
          </a:p>
          <a:p>
            <a:pPr marL="0" indent="0">
              <a:spcBef>
                <a:spcPts val="600"/>
              </a:spcBef>
              <a:buNone/>
            </a:pPr>
            <a:r>
              <a:rPr lang="en-US" sz="2400" dirty="0" smtClean="0">
                <a:solidFill>
                  <a:srgbClr val="003366"/>
                </a:solidFill>
                <a:latin typeface="Verdana"/>
                <a:cs typeface="Verdana"/>
              </a:rPr>
              <a:t>How might a teacher foster those aspects of understanding?</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201305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910178" y="780961"/>
            <a:ext cx="8233821" cy="3371580"/>
          </a:xfrm>
          <a:prstGeom prst="rect">
            <a:avLst/>
          </a:prstGeom>
        </p:spPr>
        <p:txBody>
          <a:bodyPr vert="horz" lIns="91440" tIns="45720" rIns="91440" bIns="45720" rtlCol="0" anchor="ctr">
            <a:noAutofit/>
          </a:bodyPr>
          <a:lstStyle/>
          <a:p>
            <a:pPr lvl="0" algn="ctr">
              <a:spcBef>
                <a:spcPct val="0"/>
              </a:spcBef>
              <a:defRPr/>
            </a:pPr>
            <a:r>
              <a:rPr lang="en-US" sz="2800" b="1" dirty="0" smtClean="0">
                <a:solidFill>
                  <a:schemeClr val="tx2"/>
                </a:solidFill>
                <a:latin typeface="Verdana"/>
                <a:ea typeface="Verdana" pitchFamily="34" charset="0"/>
                <a:cs typeface="Verdana"/>
              </a:rPr>
              <a:t>Consider the Teacher and Student Actions Related to Developing Procedural Fluency from Conceptual Understanding</a:t>
            </a:r>
          </a:p>
          <a:p>
            <a:pPr lvl="0">
              <a:spcBef>
                <a:spcPct val="0"/>
              </a:spcBef>
              <a:defRPr/>
            </a:pPr>
            <a:endParaRPr lang="en-US" sz="3200" b="1" dirty="0" smtClean="0">
              <a:solidFill>
                <a:schemeClr val="tx2"/>
              </a:solidFill>
              <a:latin typeface="Verdana"/>
              <a:ea typeface="Verdana" pitchFamily="34" charset="0"/>
              <a:cs typeface="Verdana"/>
            </a:endParaRPr>
          </a:p>
          <a:p>
            <a:pPr lvl="0">
              <a:spcBef>
                <a:spcPct val="0"/>
              </a:spcBef>
              <a:defRPr/>
            </a:pPr>
            <a:endParaRPr lang="en-US" sz="3200" dirty="0">
              <a:solidFill>
                <a:schemeClr val="tx2"/>
              </a:solidFill>
              <a:latin typeface="Verdana"/>
              <a:ea typeface="Verdana" pitchFamily="34" charset="0"/>
              <a:cs typeface="Verdana"/>
            </a:endParaRPr>
          </a:p>
          <a:p>
            <a:pPr marL="457200" indent="-457200">
              <a:spcBef>
                <a:spcPct val="0"/>
              </a:spcBef>
              <a:buFont typeface="Arial"/>
              <a:buChar char="•"/>
              <a:defRPr/>
            </a:pPr>
            <a:r>
              <a:rPr lang="en-US" sz="2400" dirty="0" smtClean="0">
                <a:solidFill>
                  <a:schemeClr val="tx2"/>
                </a:solidFill>
                <a:latin typeface="Verdana"/>
                <a:ea typeface="Verdana" pitchFamily="34" charset="0"/>
                <a:cs typeface="Verdana"/>
              </a:rPr>
              <a:t>What will you need to work on in order to develop procedural fluency </a:t>
            </a:r>
            <a:r>
              <a:rPr lang="en-US" sz="2400" dirty="0">
                <a:solidFill>
                  <a:schemeClr val="tx2"/>
                </a:solidFill>
                <a:latin typeface="Verdana"/>
                <a:ea typeface="Verdana" pitchFamily="34" charset="0"/>
                <a:cs typeface="Verdana"/>
              </a:rPr>
              <a:t>from </a:t>
            </a:r>
            <a:r>
              <a:rPr lang="en-US" sz="2400" dirty="0" smtClean="0">
                <a:solidFill>
                  <a:schemeClr val="tx2"/>
                </a:solidFill>
                <a:latin typeface="Verdana"/>
                <a:ea typeface="Verdana" pitchFamily="34" charset="0"/>
                <a:cs typeface="Verdana"/>
              </a:rPr>
              <a:t>conceptual understanding in your own classroom?</a:t>
            </a:r>
          </a:p>
          <a:p>
            <a:pPr marL="457200" lvl="0" indent="-457200">
              <a:spcBef>
                <a:spcPct val="0"/>
              </a:spcBef>
              <a:buFont typeface="Arial"/>
              <a:buChar char="•"/>
              <a:defRPr/>
            </a:pPr>
            <a:endParaRPr lang="en-US" sz="2400" dirty="0" smtClean="0">
              <a:solidFill>
                <a:schemeClr val="tx2"/>
              </a:solidFill>
              <a:latin typeface="Verdana"/>
              <a:ea typeface="Verdana" pitchFamily="34" charset="0"/>
              <a:cs typeface="Verdana"/>
            </a:endParaRPr>
          </a:p>
          <a:p>
            <a:pPr marL="457200" lvl="0" indent="-457200">
              <a:spcBef>
                <a:spcPct val="0"/>
              </a:spcBef>
              <a:buFont typeface="Arial"/>
              <a:buChar char="•"/>
              <a:defRPr/>
            </a:pPr>
            <a:r>
              <a:rPr lang="en-US" sz="2400" dirty="0" smtClean="0">
                <a:solidFill>
                  <a:schemeClr val="tx2"/>
                </a:solidFill>
                <a:latin typeface="Verdana"/>
                <a:ea typeface="Verdana" pitchFamily="34" charset="0"/>
                <a:cs typeface="Verdana"/>
              </a:rPr>
              <a:t>Where will you start?</a:t>
            </a:r>
          </a:p>
        </p:txBody>
      </p:sp>
      <p:sp>
        <p:nvSpPr>
          <p:cNvPr id="6" name="Rectangle 3"/>
          <p:cNvSpPr txBox="1">
            <a:spLocks noChangeArrowheads="1"/>
          </p:cNvSpPr>
          <p:nvPr/>
        </p:nvSpPr>
        <p:spPr>
          <a:xfrm>
            <a:off x="1131991" y="1504828"/>
            <a:ext cx="7868425" cy="4191000"/>
          </a:xfrm>
          <a:prstGeom prst="rect">
            <a:avLst/>
          </a:prstGeom>
        </p:spPr>
        <p:txBody>
          <a:bodyPr vert="horz" lIns="91440" tIns="45720" rIns="91440" bIns="45720" rtlCol="0">
            <a:noAutofit/>
          </a:bodyPr>
          <a:lstStyle/>
          <a:p>
            <a:endParaRPr lang="en-US" sz="3200" b="1"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6971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530" y="274638"/>
            <a:ext cx="8229600" cy="1143000"/>
          </a:xfrm>
        </p:spPr>
        <p:txBody>
          <a:bodyPr>
            <a:normAutofit fontScale="90000"/>
          </a:bodyPr>
          <a:lstStyle/>
          <a:p>
            <a:r>
              <a:rPr lang="en-US" sz="3100" b="1" dirty="0">
                <a:solidFill>
                  <a:srgbClr val="003366"/>
                </a:solidFill>
                <a:latin typeface="Verdana"/>
                <a:cs typeface="Verdana"/>
              </a:rPr>
              <a:t>Build Procedural Fluency from Conceptual Understanding</a:t>
            </a:r>
            <a:r>
              <a:rPr lang="en-US" sz="3100" dirty="0">
                <a:solidFill>
                  <a:srgbClr val="003366"/>
                </a:solidFill>
                <a:latin typeface="Verdana"/>
                <a:cs typeface="Verdana"/>
              </a:rPr>
              <a:t/>
            </a:r>
            <a:br>
              <a:rPr lang="en-US" sz="3100" dirty="0">
                <a:solidFill>
                  <a:srgbClr val="003366"/>
                </a:solidFill>
                <a:latin typeface="Verdana"/>
                <a:cs typeface="Verdana"/>
              </a:rPr>
            </a:br>
            <a:r>
              <a:rPr lang="en-US" sz="3100" b="1" dirty="0">
                <a:solidFill>
                  <a:srgbClr val="003366"/>
                </a:solidFill>
                <a:latin typeface="Verdana"/>
                <a:cs typeface="Verdana"/>
              </a:rPr>
              <a:t>Teacher and Student </a:t>
            </a:r>
            <a:r>
              <a:rPr lang="en-US" sz="3100" b="1" dirty="0" smtClean="0">
                <a:solidFill>
                  <a:srgbClr val="003366"/>
                </a:solidFill>
                <a:latin typeface="Verdana"/>
                <a:cs typeface="Verdana"/>
              </a:rPr>
              <a:t>Actions</a:t>
            </a:r>
            <a:endParaRPr lang="en-US" dirty="0"/>
          </a:p>
        </p:txBody>
      </p:sp>
      <p:sp>
        <p:nvSpPr>
          <p:cNvPr id="5" name="Text Placeholder 4"/>
          <p:cNvSpPr>
            <a:spLocks noGrp="1"/>
          </p:cNvSpPr>
          <p:nvPr>
            <p:ph type="body" idx="1"/>
          </p:nvPr>
        </p:nvSpPr>
        <p:spPr>
          <a:xfrm>
            <a:off x="1020618" y="1670580"/>
            <a:ext cx="3974714" cy="386820"/>
          </a:xfrm>
        </p:spPr>
        <p:txBody>
          <a:bodyPr>
            <a:noAutofit/>
          </a:bodyPr>
          <a:lstStyle/>
          <a:p>
            <a:r>
              <a:rPr lang="en-US" sz="2000" u="sng" dirty="0">
                <a:solidFill>
                  <a:srgbClr val="003366"/>
                </a:solidFill>
                <a:latin typeface="Verdana"/>
                <a:cs typeface="Verdana"/>
              </a:rPr>
              <a:t>W</a:t>
            </a:r>
            <a:r>
              <a:rPr lang="en-US" sz="2000" u="sng" dirty="0" smtClean="0">
                <a:solidFill>
                  <a:srgbClr val="003366"/>
                </a:solidFill>
                <a:latin typeface="Verdana"/>
                <a:cs typeface="Verdana"/>
              </a:rPr>
              <a:t>hat </a:t>
            </a:r>
            <a:r>
              <a:rPr lang="en-US" sz="2000" u="sng" dirty="0">
                <a:solidFill>
                  <a:srgbClr val="003366"/>
                </a:solidFill>
                <a:latin typeface="Verdana"/>
                <a:cs typeface="Verdana"/>
              </a:rPr>
              <a:t>are teachers doing</a:t>
            </a:r>
            <a:r>
              <a:rPr lang="en-US" sz="2000" u="sng" dirty="0" smtClean="0">
                <a:solidFill>
                  <a:srgbClr val="003366"/>
                </a:solidFill>
                <a:latin typeface="Verdana"/>
                <a:cs typeface="Verdana"/>
              </a:rPr>
              <a:t>?</a:t>
            </a:r>
            <a:endParaRPr lang="en-US" sz="2000" u="sng" dirty="0">
              <a:solidFill>
                <a:srgbClr val="003366"/>
              </a:solidFill>
              <a:latin typeface="Verdana"/>
              <a:cs typeface="Verdana"/>
            </a:endParaRPr>
          </a:p>
        </p:txBody>
      </p:sp>
      <p:sp>
        <p:nvSpPr>
          <p:cNvPr id="4" name="Content Placeholder 3"/>
          <p:cNvSpPr>
            <a:spLocks noGrp="1"/>
          </p:cNvSpPr>
          <p:nvPr>
            <p:ph sz="half" idx="2"/>
          </p:nvPr>
        </p:nvSpPr>
        <p:spPr>
          <a:xfrm>
            <a:off x="1103124" y="2174875"/>
            <a:ext cx="3678205" cy="3951288"/>
          </a:xfrm>
        </p:spPr>
        <p:txBody>
          <a:bodyPr>
            <a:normAutofit/>
          </a:bodyPr>
          <a:lstStyle/>
          <a:p>
            <a:r>
              <a:rPr lang="en-US" sz="2000" dirty="0" smtClean="0">
                <a:solidFill>
                  <a:srgbClr val="003366"/>
                </a:solidFill>
                <a:latin typeface="Verdana"/>
                <a:cs typeface="Verdana"/>
              </a:rPr>
              <a:t>Using </a:t>
            </a:r>
            <a:r>
              <a:rPr lang="en-US" sz="2000" dirty="0">
                <a:solidFill>
                  <a:srgbClr val="003366"/>
                </a:solidFill>
                <a:latin typeface="Verdana"/>
                <a:cs typeface="Verdana"/>
              </a:rPr>
              <a:t>visual models to support students’ understanding of general methods.</a:t>
            </a:r>
          </a:p>
          <a:p>
            <a:pPr marL="0" indent="0">
              <a:buNone/>
            </a:pPr>
            <a:r>
              <a:rPr lang="en-US" sz="2000" dirty="0">
                <a:solidFill>
                  <a:srgbClr val="003366"/>
                </a:solidFill>
                <a:latin typeface="Verdana"/>
                <a:cs typeface="Verdana"/>
              </a:rPr>
              <a:t> </a:t>
            </a:r>
          </a:p>
          <a:p>
            <a:pPr lvl="0"/>
            <a:r>
              <a:rPr lang="en-US" sz="2000" dirty="0">
                <a:solidFill>
                  <a:srgbClr val="003366"/>
                </a:solidFill>
                <a:latin typeface="Verdana"/>
                <a:cs typeface="Verdana"/>
              </a:rPr>
              <a:t>Providing students with opportunities for distributed practice of procedures.</a:t>
            </a:r>
          </a:p>
          <a:p>
            <a:pPr marL="0" indent="0">
              <a:buNone/>
            </a:pPr>
            <a:r>
              <a:rPr lang="en-US" sz="2000" dirty="0">
                <a:solidFill>
                  <a:srgbClr val="003366"/>
                </a:solidFill>
                <a:latin typeface="Verdana"/>
                <a:cs typeface="Verdana"/>
              </a:rPr>
              <a:t> </a:t>
            </a:r>
          </a:p>
          <a:p>
            <a:endParaRPr lang="en-US" dirty="0"/>
          </a:p>
        </p:txBody>
      </p:sp>
      <p:sp>
        <p:nvSpPr>
          <p:cNvPr id="6" name="Text Placeholder 5"/>
          <p:cNvSpPr>
            <a:spLocks noGrp="1"/>
          </p:cNvSpPr>
          <p:nvPr>
            <p:ph type="body" sz="quarter" idx="3"/>
          </p:nvPr>
        </p:nvSpPr>
        <p:spPr>
          <a:xfrm>
            <a:off x="4995333" y="1670580"/>
            <a:ext cx="3987976" cy="386820"/>
          </a:xfrm>
        </p:spPr>
        <p:txBody>
          <a:bodyPr>
            <a:noAutofit/>
          </a:bodyPr>
          <a:lstStyle/>
          <a:p>
            <a:r>
              <a:rPr lang="en-US" sz="1600" dirty="0"/>
              <a:t> </a:t>
            </a:r>
            <a:r>
              <a:rPr lang="en-US" sz="2000" u="sng" dirty="0" smtClean="0">
                <a:solidFill>
                  <a:srgbClr val="003366"/>
                </a:solidFill>
                <a:latin typeface="Verdana"/>
                <a:cs typeface="Verdana"/>
              </a:rPr>
              <a:t>What </a:t>
            </a:r>
            <a:r>
              <a:rPr lang="en-US" sz="2000" u="sng" dirty="0">
                <a:solidFill>
                  <a:srgbClr val="003366"/>
                </a:solidFill>
                <a:latin typeface="Verdana"/>
                <a:cs typeface="Verdana"/>
              </a:rPr>
              <a:t>are students doing</a:t>
            </a:r>
            <a:r>
              <a:rPr lang="en-US" sz="2000" u="sng" dirty="0" smtClean="0">
                <a:solidFill>
                  <a:srgbClr val="003366"/>
                </a:solidFill>
                <a:latin typeface="Verdana"/>
                <a:cs typeface="Verdana"/>
              </a:rPr>
              <a:t>?</a:t>
            </a:r>
            <a:endParaRPr lang="en-US" sz="2000" u="sng" dirty="0">
              <a:solidFill>
                <a:srgbClr val="003366"/>
              </a:solidFill>
              <a:latin typeface="Verdana"/>
              <a:cs typeface="Verdana"/>
            </a:endParaRPr>
          </a:p>
        </p:txBody>
      </p:sp>
      <p:sp>
        <p:nvSpPr>
          <p:cNvPr id="7" name="Content Placeholder 6"/>
          <p:cNvSpPr>
            <a:spLocks noGrp="1"/>
          </p:cNvSpPr>
          <p:nvPr>
            <p:ph sz="quarter" idx="4"/>
          </p:nvPr>
        </p:nvSpPr>
        <p:spPr>
          <a:xfrm>
            <a:off x="4995332" y="2174875"/>
            <a:ext cx="3691468" cy="3951288"/>
          </a:xfrm>
        </p:spPr>
        <p:txBody>
          <a:bodyPr/>
          <a:lstStyle/>
          <a:p>
            <a:pPr lvl="0"/>
            <a:r>
              <a:rPr lang="en-US" sz="2000" dirty="0">
                <a:solidFill>
                  <a:srgbClr val="003366"/>
                </a:solidFill>
                <a:latin typeface="Verdana"/>
                <a:cs typeface="Verdana"/>
              </a:rPr>
              <a:t>Striving to use procedures appropriately and efficiently.</a:t>
            </a:r>
          </a:p>
          <a:p>
            <a:pPr marL="0" indent="0">
              <a:buNone/>
            </a:pPr>
            <a:endParaRPr lang="en-US" dirty="0"/>
          </a:p>
        </p:txBody>
      </p:sp>
      <p:pic>
        <p:nvPicPr>
          <p:cNvPr id="8" name="Picture 7"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10" name="Picture 9"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pic>
        <p:nvPicPr>
          <p:cNvPr id="11" name="Picture 10"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pic>
        <p:nvPicPr>
          <p:cNvPr id="9" name="Picture 8" descr="14861 principles to action cover.psd"/>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7313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a:srcRect/>
          <a:stretch>
            <a:fillRect/>
          </a:stretch>
        </p:blipFill>
        <p:spPr bwMode="auto">
          <a:xfrm>
            <a:off x="965200" y="2451100"/>
            <a:ext cx="7202488" cy="1944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Strategy 2: Example 1</a:t>
            </a:r>
            <a:br>
              <a:rPr lang="en-US" dirty="0" smtClean="0"/>
            </a:br>
            <a:r>
              <a:rPr lang="en-US" dirty="0" smtClean="0"/>
              <a:t>(Why 1/2 x w x l works</a:t>
            </a:r>
            <a:endParaRPr lang="en-US" dirty="0"/>
          </a:p>
        </p:txBody>
      </p:sp>
      <p:cxnSp>
        <p:nvCxnSpPr>
          <p:cNvPr id="8" name="Straight Connector 7"/>
          <p:cNvCxnSpPr>
            <a:endCxn id="7" idx="5"/>
          </p:cNvCxnSpPr>
          <p:nvPr/>
        </p:nvCxnSpPr>
        <p:spPr>
          <a:xfrm flipV="1">
            <a:off x="3199124" y="3544982"/>
            <a:ext cx="1375027" cy="21131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135" name="Group 134"/>
          <p:cNvGrpSpPr/>
          <p:nvPr/>
        </p:nvGrpSpPr>
        <p:grpSpPr>
          <a:xfrm>
            <a:off x="2797942" y="1945912"/>
            <a:ext cx="3907658" cy="3997676"/>
            <a:chOff x="2797942" y="1336323"/>
            <a:chExt cx="4412994" cy="4525963"/>
          </a:xfrm>
        </p:grpSpPr>
        <p:grpSp>
          <p:nvGrpSpPr>
            <p:cNvPr id="132" name="Group 131"/>
            <p:cNvGrpSpPr/>
            <p:nvPr/>
          </p:nvGrpSpPr>
          <p:grpSpPr>
            <a:xfrm>
              <a:off x="2797942" y="1336323"/>
              <a:ext cx="4412994" cy="4525963"/>
              <a:chOff x="2797942" y="1336323"/>
              <a:chExt cx="4412994" cy="4525963"/>
            </a:xfrm>
          </p:grpSpPr>
          <p:grpSp>
            <p:nvGrpSpPr>
              <p:cNvPr id="6" name="Group 5"/>
              <p:cNvGrpSpPr/>
              <p:nvPr/>
            </p:nvGrpSpPr>
            <p:grpSpPr>
              <a:xfrm>
                <a:off x="2797942" y="1336323"/>
                <a:ext cx="4412994" cy="4525963"/>
                <a:chOff x="1310919" y="1010437"/>
                <a:chExt cx="5257329" cy="4506000"/>
              </a:xfrm>
            </p:grpSpPr>
            <p:grpSp>
              <p:nvGrpSpPr>
                <p:cNvPr id="11" name="Group 10"/>
                <p:cNvGrpSpPr/>
                <p:nvPr/>
              </p:nvGrpSpPr>
              <p:grpSpPr>
                <a:xfrm>
                  <a:off x="1310919" y="1010437"/>
                  <a:ext cx="5257329" cy="450600"/>
                  <a:chOff x="1310919" y="1010437"/>
                  <a:chExt cx="5257329" cy="450600"/>
                </a:xfrm>
                <a:noFill/>
              </p:grpSpPr>
              <p:sp>
                <p:nvSpPr>
                  <p:cNvPr id="120" name="Rectangle 119"/>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1" name="Rectangle 120"/>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2" name="Rectangle 121"/>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3" name="Rectangle 122"/>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4" name="Rectangle 123"/>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5" name="Rectangle 124"/>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6" name="Rectangle 125"/>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7" name="Rectangle 126"/>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8" name="Rectangle 127"/>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9" name="Rectangle 128"/>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0" name="Rectangle 129"/>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2" name="Group 11"/>
                <p:cNvGrpSpPr/>
                <p:nvPr/>
              </p:nvGrpSpPr>
              <p:grpSpPr>
                <a:xfrm>
                  <a:off x="1310919" y="1461037"/>
                  <a:ext cx="5257329" cy="450600"/>
                  <a:chOff x="1310919" y="1010437"/>
                  <a:chExt cx="5257329" cy="450600"/>
                </a:xfrm>
                <a:noFill/>
              </p:grpSpPr>
              <p:sp>
                <p:nvSpPr>
                  <p:cNvPr id="109" name="Rectangle 108"/>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0" name="Rectangle 109"/>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1" name="Rectangle 110"/>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2" name="Rectangle 111"/>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3" name="Rectangle 112"/>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4" name="Rectangle 113"/>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5" name="Rectangle 114"/>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6" name="Rectangle 115"/>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7" name="Rectangle 116"/>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8" name="Rectangle 117"/>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9" name="Rectangle 118"/>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3" name="Group 12"/>
                <p:cNvGrpSpPr/>
                <p:nvPr/>
              </p:nvGrpSpPr>
              <p:grpSpPr>
                <a:xfrm>
                  <a:off x="1310919" y="1911637"/>
                  <a:ext cx="5257329" cy="450600"/>
                  <a:chOff x="1310919" y="1010437"/>
                  <a:chExt cx="5257329" cy="450600"/>
                </a:xfrm>
                <a:noFill/>
              </p:grpSpPr>
              <p:sp>
                <p:nvSpPr>
                  <p:cNvPr id="98" name="Rectangle 97"/>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9" name="Rectangle 98"/>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0" name="Rectangle 99"/>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1" name="Rectangle 100"/>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2" name="Rectangle 101"/>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3" name="Rectangle 102"/>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4" name="Rectangle 103"/>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5" name="Rectangle 104"/>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6" name="Rectangle 105"/>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7" name="Rectangle 106"/>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8" name="Rectangle 107"/>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 name="Group 13"/>
                <p:cNvGrpSpPr/>
                <p:nvPr/>
              </p:nvGrpSpPr>
              <p:grpSpPr>
                <a:xfrm>
                  <a:off x="1310919" y="2362237"/>
                  <a:ext cx="5257329" cy="450600"/>
                  <a:chOff x="1310919" y="1010437"/>
                  <a:chExt cx="5257329" cy="450600"/>
                </a:xfrm>
                <a:noFill/>
              </p:grpSpPr>
              <p:sp>
                <p:nvSpPr>
                  <p:cNvPr id="87" name="Rectangle 86"/>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8" name="Rectangle 87"/>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9" name="Rectangle 88"/>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0" name="Rectangle 89"/>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1" name="Rectangle 90"/>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2" name="Rectangle 91"/>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3" name="Rectangle 92"/>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4" name="Rectangle 93"/>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5" name="Rectangle 94"/>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6" name="Rectangle 95"/>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7" name="Rectangle 96"/>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5" name="Group 14"/>
                <p:cNvGrpSpPr/>
                <p:nvPr/>
              </p:nvGrpSpPr>
              <p:grpSpPr>
                <a:xfrm>
                  <a:off x="1310919" y="2812837"/>
                  <a:ext cx="5257329" cy="450600"/>
                  <a:chOff x="1310919" y="1010437"/>
                  <a:chExt cx="5257329" cy="450600"/>
                </a:xfrm>
                <a:noFill/>
              </p:grpSpPr>
              <p:sp>
                <p:nvSpPr>
                  <p:cNvPr id="76" name="Rectangle 75"/>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7" name="Rectangle 76"/>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8" name="Rectangle 77"/>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9" name="Rectangle 78"/>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0" name="Rectangle 79"/>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1" name="Rectangle 80"/>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2" name="Rectangle 81"/>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3" name="Rectangle 82"/>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4" name="Rectangle 83"/>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5" name="Rectangle 84"/>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6" name="Rectangle 85"/>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6" name="Group 15"/>
                <p:cNvGrpSpPr/>
                <p:nvPr/>
              </p:nvGrpSpPr>
              <p:grpSpPr>
                <a:xfrm>
                  <a:off x="1310919" y="3263437"/>
                  <a:ext cx="5257329" cy="450600"/>
                  <a:chOff x="1310919" y="1010437"/>
                  <a:chExt cx="5257329" cy="450600"/>
                </a:xfrm>
                <a:noFill/>
              </p:grpSpPr>
              <p:sp>
                <p:nvSpPr>
                  <p:cNvPr id="65" name="Rectangle 64"/>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6" name="Rectangle 65"/>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7" name="Rectangle 66"/>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8" name="Rectangle 67"/>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9" name="Rectangle 68"/>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0" name="Rectangle 69"/>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1" name="Rectangle 70"/>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2" name="Rectangle 71"/>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3" name="Rectangle 72"/>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4" name="Rectangle 73"/>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5" name="Rectangle 74"/>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7" name="Group 16"/>
                <p:cNvGrpSpPr/>
                <p:nvPr/>
              </p:nvGrpSpPr>
              <p:grpSpPr>
                <a:xfrm>
                  <a:off x="1310919" y="3714037"/>
                  <a:ext cx="5257329" cy="450600"/>
                  <a:chOff x="1310919" y="1010437"/>
                  <a:chExt cx="5257329" cy="450600"/>
                </a:xfrm>
                <a:noFill/>
              </p:grpSpPr>
              <p:sp>
                <p:nvSpPr>
                  <p:cNvPr id="54" name="Rectangle 53"/>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5" name="Rectangle 54"/>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6" name="Rectangle 55"/>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7" name="Rectangle 56"/>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8" name="Rectangle 57"/>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9" name="Rectangle 58"/>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0" name="Rectangle 59"/>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1" name="Rectangle 60"/>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2" name="Rectangle 61"/>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3" name="Rectangle 62"/>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4" name="Rectangle 63"/>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8" name="Group 17"/>
                <p:cNvGrpSpPr/>
                <p:nvPr/>
              </p:nvGrpSpPr>
              <p:grpSpPr>
                <a:xfrm>
                  <a:off x="1310919" y="4164637"/>
                  <a:ext cx="5257329" cy="450600"/>
                  <a:chOff x="1310919" y="1010437"/>
                  <a:chExt cx="5257329" cy="450600"/>
                </a:xfrm>
                <a:noFill/>
              </p:grpSpPr>
              <p:sp>
                <p:nvSpPr>
                  <p:cNvPr id="43" name="Rectangle 42"/>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Rectangle 43"/>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Rectangle 44"/>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Rectangle 45"/>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7" name="Rectangle 46"/>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8" name="Rectangle 47"/>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9" name="Rectangle 48"/>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0" name="Rectangle 49"/>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1" name="Rectangle 50"/>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2" name="Rectangle 51"/>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3" name="Rectangle 52"/>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9" name="Group 18"/>
                <p:cNvGrpSpPr/>
                <p:nvPr/>
              </p:nvGrpSpPr>
              <p:grpSpPr>
                <a:xfrm>
                  <a:off x="1310919" y="4615237"/>
                  <a:ext cx="5257329" cy="450600"/>
                  <a:chOff x="1310919" y="1010437"/>
                  <a:chExt cx="5257329" cy="450600"/>
                </a:xfrm>
                <a:noFill/>
              </p:grpSpPr>
              <p:sp>
                <p:nvSpPr>
                  <p:cNvPr id="32" name="Rectangle 31"/>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3" name="Rectangle 32"/>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4" name="Rectangle 33"/>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5" name="Rectangle 34"/>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6" name="Rectangle 35"/>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7" name="Rectangle 36"/>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8" name="Rectangle 37"/>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9" name="Rectangle 38"/>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0" name="Rectangle 39"/>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Rectangle 40"/>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Rectangle 41"/>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0" name="Group 19"/>
                <p:cNvGrpSpPr/>
                <p:nvPr/>
              </p:nvGrpSpPr>
              <p:grpSpPr>
                <a:xfrm>
                  <a:off x="1310919" y="5065837"/>
                  <a:ext cx="5257329" cy="450600"/>
                  <a:chOff x="1310919" y="1010437"/>
                  <a:chExt cx="5257329" cy="450600"/>
                </a:xfrm>
                <a:noFill/>
              </p:grpSpPr>
              <p:sp>
                <p:nvSpPr>
                  <p:cNvPr id="21" name="Rectangle 20"/>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Rectangle 21"/>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Rectangle 22"/>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Rectangle 23"/>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Rectangle 24"/>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Rectangle 25"/>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7" name="Rectangle 26"/>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8" name="Rectangle 27"/>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0" name="Rectangle 29"/>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1" name="Rectangle 30"/>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sp>
            <p:nvSpPr>
              <p:cNvPr id="7" name="Right Triangle 6"/>
              <p:cNvSpPr/>
              <p:nvPr/>
            </p:nvSpPr>
            <p:spPr>
              <a:xfrm>
                <a:off x="3199124" y="1788919"/>
                <a:ext cx="3209450" cy="2715578"/>
              </a:xfrm>
              <a:prstGeom prst="rtTriangle">
                <a:avLst/>
              </a:prstGeom>
              <a:solidFill>
                <a:srgbClr val="FF6600"/>
              </a:solidFill>
              <a:ln w="19050" cap="flat" cmpd="sng" algn="ctr">
                <a:solidFill>
                  <a:scrgbClr r="0" g="0" b="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1" name="Bent-Up Arrow 130"/>
              <p:cNvSpPr/>
              <p:nvPr/>
            </p:nvSpPr>
            <p:spPr>
              <a:xfrm flipV="1">
                <a:off x="4001486" y="1564640"/>
                <a:ext cx="1604725" cy="1555516"/>
              </a:xfrm>
              <a:prstGeom prst="bentUp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Right Triangle 8"/>
            <p:cNvSpPr/>
            <p:nvPr/>
          </p:nvSpPr>
          <p:spPr>
            <a:xfrm rot="10800000">
              <a:off x="4803848" y="3146708"/>
              <a:ext cx="1604725" cy="1357789"/>
            </a:xfrm>
            <a:prstGeom prst="rtTriangl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cxnSp>
          <p:nvCxnSpPr>
            <p:cNvPr id="134" name="Straight Connector 133"/>
            <p:cNvCxnSpPr>
              <a:stCxn id="7" idx="1"/>
              <a:endCxn id="9" idx="4"/>
            </p:cNvCxnSpPr>
            <p:nvPr/>
          </p:nvCxnSpPr>
          <p:spPr>
            <a:xfrm>
              <a:off x="3199124" y="3146708"/>
              <a:ext cx="1604724"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89596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Overview of the Session</a:t>
            </a:r>
          </a:p>
        </p:txBody>
      </p:sp>
      <p:sp>
        <p:nvSpPr>
          <p:cNvPr id="6" name="Rectangle 3"/>
          <p:cNvSpPr txBox="1">
            <a:spLocks noChangeArrowheads="1"/>
          </p:cNvSpPr>
          <p:nvPr/>
        </p:nvSpPr>
        <p:spPr>
          <a:xfrm>
            <a:off x="1320800" y="1462177"/>
            <a:ext cx="7035800" cy="4668112"/>
          </a:xfrm>
          <a:prstGeom prst="rect">
            <a:avLst/>
          </a:prstGeom>
        </p:spPr>
        <p:txBody>
          <a:bodyPr vert="horz" lIns="91440" tIns="45720" rIns="91440" bIns="45720" rtlCol="0">
            <a:noAutofit/>
          </a:bodyPr>
          <a:lstStyle/>
          <a:p>
            <a:pPr marL="457200" indent="-457200">
              <a:spcAft>
                <a:spcPts val="1800"/>
              </a:spcAft>
              <a:buFont typeface="Arial"/>
              <a:buChar char="•"/>
            </a:pPr>
            <a:r>
              <a:rPr lang="en-US" sz="2400" dirty="0" smtClean="0">
                <a:solidFill>
                  <a:srgbClr val="003366"/>
                </a:solidFill>
                <a:latin typeface="Verdana"/>
                <a:cs typeface="Verdana"/>
              </a:rPr>
              <a:t>Solve and Discuss the Triangle Task</a:t>
            </a:r>
            <a:endParaRPr lang="en-US" sz="2400" dirty="0">
              <a:solidFill>
                <a:srgbClr val="003366"/>
              </a:solidFill>
              <a:latin typeface="Verdana"/>
              <a:cs typeface="Verdana"/>
            </a:endParaRPr>
          </a:p>
          <a:p>
            <a:pPr marL="457200" indent="-457200">
              <a:spcAft>
                <a:spcPts val="1800"/>
              </a:spcAft>
              <a:buFont typeface="Arial"/>
              <a:buChar char="•"/>
            </a:pPr>
            <a:r>
              <a:rPr lang="en-US" sz="2400" dirty="0" smtClean="0">
                <a:solidFill>
                  <a:srgbClr val="003366"/>
                </a:solidFill>
                <a:latin typeface="Verdana"/>
                <a:cs typeface="Verdana"/>
              </a:rPr>
              <a:t>Watch video clips and discuss what the teacher does to support her students’ engagement in and understanding of mathematics</a:t>
            </a:r>
            <a:endParaRPr lang="en-US" sz="2400" dirty="0">
              <a:solidFill>
                <a:srgbClr val="003366"/>
              </a:solidFill>
              <a:latin typeface="Verdana"/>
              <a:cs typeface="Verdana"/>
            </a:endParaRPr>
          </a:p>
          <a:p>
            <a:pPr marL="457200" indent="-457200">
              <a:spcAft>
                <a:spcPts val="1800"/>
              </a:spcAft>
              <a:buFont typeface="Arial"/>
              <a:buChar char="•"/>
            </a:pPr>
            <a:r>
              <a:rPr lang="en-US" sz="2400" dirty="0" smtClean="0">
                <a:solidFill>
                  <a:srgbClr val="003366"/>
                </a:solidFill>
                <a:latin typeface="Verdana"/>
                <a:cs typeface="Verdana"/>
              </a:rPr>
              <a:t>Discuss the effective mathematics teaching practices of </a:t>
            </a:r>
            <a:r>
              <a:rPr lang="en-US" sz="2400" i="1" dirty="0" smtClean="0">
                <a:solidFill>
                  <a:schemeClr val="accent4">
                    <a:lumMod val="75000"/>
                  </a:schemeClr>
                </a:solidFill>
                <a:latin typeface="Verdana"/>
                <a:cs typeface="Verdana"/>
              </a:rPr>
              <a:t>procedural fluency from conceptual understanding</a:t>
            </a:r>
            <a:endParaRPr lang="en-US" sz="2400" i="1" dirty="0" smtClean="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74172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Strategy 2: Example 2</a:t>
            </a:r>
            <a:br>
              <a:rPr lang="en-US" dirty="0" smtClean="0"/>
            </a:br>
            <a:r>
              <a:rPr lang="en-US" dirty="0" smtClean="0"/>
              <a:t>(Why ½ x l x w works)</a:t>
            </a:r>
            <a:endParaRPr lang="en-US" dirty="0"/>
          </a:p>
        </p:txBody>
      </p:sp>
      <p:grpSp>
        <p:nvGrpSpPr>
          <p:cNvPr id="131" name="Group 130"/>
          <p:cNvGrpSpPr/>
          <p:nvPr/>
        </p:nvGrpSpPr>
        <p:grpSpPr>
          <a:xfrm>
            <a:off x="2044057" y="1725733"/>
            <a:ext cx="4949408" cy="4234800"/>
            <a:chOff x="1310920" y="1010437"/>
            <a:chExt cx="3475920" cy="2838780"/>
          </a:xfrm>
        </p:grpSpPr>
        <p:grpSp>
          <p:nvGrpSpPr>
            <p:cNvPr id="132" name="Group 131"/>
            <p:cNvGrpSpPr/>
            <p:nvPr/>
          </p:nvGrpSpPr>
          <p:grpSpPr>
            <a:xfrm>
              <a:off x="1310920" y="1010437"/>
              <a:ext cx="3475920" cy="2838780"/>
              <a:chOff x="1310919" y="1010437"/>
              <a:chExt cx="5257329" cy="4506000"/>
            </a:xfrm>
          </p:grpSpPr>
          <p:grpSp>
            <p:nvGrpSpPr>
              <p:cNvPr id="136" name="Group 135"/>
              <p:cNvGrpSpPr/>
              <p:nvPr/>
            </p:nvGrpSpPr>
            <p:grpSpPr>
              <a:xfrm>
                <a:off x="1310919" y="1010437"/>
                <a:ext cx="5257329" cy="4506000"/>
                <a:chOff x="1310919" y="1010437"/>
                <a:chExt cx="5257329" cy="4506000"/>
              </a:xfrm>
            </p:grpSpPr>
            <p:grpSp>
              <p:nvGrpSpPr>
                <p:cNvPr id="138" name="Group 137"/>
                <p:cNvGrpSpPr/>
                <p:nvPr/>
              </p:nvGrpSpPr>
              <p:grpSpPr>
                <a:xfrm>
                  <a:off x="1310919" y="1010437"/>
                  <a:ext cx="5257329" cy="450600"/>
                  <a:chOff x="1310919" y="1010437"/>
                  <a:chExt cx="5257329" cy="450600"/>
                </a:xfrm>
                <a:noFill/>
              </p:grpSpPr>
              <p:sp>
                <p:nvSpPr>
                  <p:cNvPr id="247" name="Rectangle 246"/>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8" name="Rectangle 247"/>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9" name="Rectangle 248"/>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0" name="Rectangle 249"/>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1" name="Rectangle 250"/>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2" name="Rectangle 251"/>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3" name="Rectangle 252"/>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4" name="Rectangle 253"/>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5" name="Rectangle 254"/>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6" name="Rectangle 255"/>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7" name="Rectangle 256"/>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39" name="Group 138"/>
                <p:cNvGrpSpPr/>
                <p:nvPr/>
              </p:nvGrpSpPr>
              <p:grpSpPr>
                <a:xfrm>
                  <a:off x="1310919" y="1461037"/>
                  <a:ext cx="5257329" cy="450600"/>
                  <a:chOff x="1310919" y="1010437"/>
                  <a:chExt cx="5257329" cy="450600"/>
                </a:xfrm>
                <a:noFill/>
              </p:grpSpPr>
              <p:sp>
                <p:nvSpPr>
                  <p:cNvPr id="236" name="Rectangle 235"/>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7" name="Rectangle 236"/>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8" name="Rectangle 237"/>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9" name="Rectangle 238"/>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0" name="Rectangle 239"/>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1" name="Rectangle 240"/>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2" name="Rectangle 241"/>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3" name="Rectangle 242"/>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4" name="Rectangle 243"/>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5" name="Rectangle 244"/>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6" name="Rectangle 245"/>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0" name="Group 139"/>
                <p:cNvGrpSpPr/>
                <p:nvPr/>
              </p:nvGrpSpPr>
              <p:grpSpPr>
                <a:xfrm>
                  <a:off x="1310919" y="1911637"/>
                  <a:ext cx="5257329" cy="450600"/>
                  <a:chOff x="1310919" y="1010437"/>
                  <a:chExt cx="5257329" cy="450600"/>
                </a:xfrm>
                <a:noFill/>
              </p:grpSpPr>
              <p:sp>
                <p:nvSpPr>
                  <p:cNvPr id="225" name="Rectangle 224"/>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6" name="Rectangle 225"/>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7" name="Rectangle 226"/>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8" name="Rectangle 227"/>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9" name="Rectangle 228"/>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0" name="Rectangle 229"/>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1" name="Rectangle 230"/>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2" name="Rectangle 231"/>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3" name="Rectangle 232"/>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4" name="Rectangle 233"/>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5" name="Rectangle 234"/>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1" name="Group 140"/>
                <p:cNvGrpSpPr/>
                <p:nvPr/>
              </p:nvGrpSpPr>
              <p:grpSpPr>
                <a:xfrm>
                  <a:off x="1310919" y="2362237"/>
                  <a:ext cx="5257329" cy="450600"/>
                  <a:chOff x="1310919" y="1010437"/>
                  <a:chExt cx="5257329" cy="450600"/>
                </a:xfrm>
                <a:noFill/>
              </p:grpSpPr>
              <p:sp>
                <p:nvSpPr>
                  <p:cNvPr id="214" name="Rectangle 213"/>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5" name="Rectangle 214"/>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6" name="Rectangle 215"/>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7" name="Rectangle 216"/>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8" name="Rectangle 217"/>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9" name="Rectangle 218"/>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0" name="Rectangle 219"/>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1" name="Rectangle 220"/>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2" name="Rectangle 221"/>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3" name="Rectangle 222"/>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4" name="Rectangle 223"/>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2" name="Group 141"/>
                <p:cNvGrpSpPr/>
                <p:nvPr/>
              </p:nvGrpSpPr>
              <p:grpSpPr>
                <a:xfrm>
                  <a:off x="1310919" y="2812837"/>
                  <a:ext cx="5257329" cy="450600"/>
                  <a:chOff x="1310919" y="1010437"/>
                  <a:chExt cx="5257329" cy="450600"/>
                </a:xfrm>
                <a:noFill/>
              </p:grpSpPr>
              <p:sp>
                <p:nvSpPr>
                  <p:cNvPr id="203" name="Rectangle 202"/>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4" name="Rectangle 203"/>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5" name="Rectangle 204"/>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6" name="Rectangle 205"/>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7" name="Rectangle 206"/>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8" name="Rectangle 207"/>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9" name="Rectangle 208"/>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0" name="Rectangle 209"/>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1" name="Rectangle 210"/>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2" name="Rectangle 211"/>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3" name="Rectangle 212"/>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3" name="Group 142"/>
                <p:cNvGrpSpPr/>
                <p:nvPr/>
              </p:nvGrpSpPr>
              <p:grpSpPr>
                <a:xfrm>
                  <a:off x="1310919" y="3263437"/>
                  <a:ext cx="5257329" cy="450600"/>
                  <a:chOff x="1310919" y="1010437"/>
                  <a:chExt cx="5257329" cy="450600"/>
                </a:xfrm>
                <a:noFill/>
              </p:grpSpPr>
              <p:sp>
                <p:nvSpPr>
                  <p:cNvPr id="192" name="Rectangle 191"/>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3" name="Rectangle 192"/>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4" name="Rectangle 193"/>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5" name="Rectangle 194"/>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6" name="Rectangle 195"/>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7" name="Rectangle 196"/>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8" name="Rectangle 197"/>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9" name="Rectangle 198"/>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0" name="Rectangle 199"/>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1" name="Rectangle 200"/>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2" name="Rectangle 201"/>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4" name="Group 143"/>
                <p:cNvGrpSpPr/>
                <p:nvPr/>
              </p:nvGrpSpPr>
              <p:grpSpPr>
                <a:xfrm>
                  <a:off x="1310919" y="3714037"/>
                  <a:ext cx="5257329" cy="450600"/>
                  <a:chOff x="1310919" y="1010437"/>
                  <a:chExt cx="5257329" cy="450600"/>
                </a:xfrm>
                <a:noFill/>
              </p:grpSpPr>
              <p:sp>
                <p:nvSpPr>
                  <p:cNvPr id="181" name="Rectangle 180"/>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2" name="Rectangle 181"/>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3" name="Rectangle 182"/>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4" name="Rectangle 183"/>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5" name="Rectangle 184"/>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6" name="Rectangle 185"/>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7" name="Rectangle 186"/>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8" name="Rectangle 187"/>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9" name="Rectangle 188"/>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0" name="Rectangle 189"/>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1" name="Rectangle 190"/>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5" name="Group 144"/>
                <p:cNvGrpSpPr/>
                <p:nvPr/>
              </p:nvGrpSpPr>
              <p:grpSpPr>
                <a:xfrm>
                  <a:off x="1310919" y="4164637"/>
                  <a:ext cx="5257329" cy="450600"/>
                  <a:chOff x="1310919" y="1010437"/>
                  <a:chExt cx="5257329" cy="450600"/>
                </a:xfrm>
                <a:noFill/>
              </p:grpSpPr>
              <p:sp>
                <p:nvSpPr>
                  <p:cNvPr id="170" name="Rectangle 169"/>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1" name="Rectangle 170"/>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2" name="Rectangle 171"/>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3" name="Rectangle 172"/>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4" name="Rectangle 173"/>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5" name="Rectangle 174"/>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6" name="Rectangle 175"/>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7" name="Rectangle 176"/>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8" name="Rectangle 177"/>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9" name="Rectangle 178"/>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0" name="Rectangle 179"/>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6" name="Group 145"/>
                <p:cNvGrpSpPr/>
                <p:nvPr/>
              </p:nvGrpSpPr>
              <p:grpSpPr>
                <a:xfrm>
                  <a:off x="1310919" y="4615237"/>
                  <a:ext cx="5257329" cy="450600"/>
                  <a:chOff x="1310919" y="1010437"/>
                  <a:chExt cx="5257329" cy="450600"/>
                </a:xfrm>
                <a:noFill/>
              </p:grpSpPr>
              <p:sp>
                <p:nvSpPr>
                  <p:cNvPr id="159" name="Rectangle 158"/>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0" name="Rectangle 159"/>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1" name="Rectangle 160"/>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2" name="Rectangle 161"/>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3" name="Rectangle 162"/>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4" name="Rectangle 163"/>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5" name="Rectangle 164"/>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6" name="Rectangle 165"/>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7" name="Rectangle 166"/>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8" name="Rectangle 167"/>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9" name="Rectangle 168"/>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7" name="Group 146"/>
                <p:cNvGrpSpPr/>
                <p:nvPr/>
              </p:nvGrpSpPr>
              <p:grpSpPr>
                <a:xfrm>
                  <a:off x="1310919" y="5065837"/>
                  <a:ext cx="5257329" cy="450600"/>
                  <a:chOff x="1310919" y="1010437"/>
                  <a:chExt cx="5257329" cy="450600"/>
                </a:xfrm>
                <a:noFill/>
              </p:grpSpPr>
              <p:sp>
                <p:nvSpPr>
                  <p:cNvPr id="148" name="Rectangle 147"/>
                  <p:cNvSpPr/>
                  <p:nvPr/>
                </p:nvSpPr>
                <p:spPr>
                  <a:xfrm>
                    <a:off x="131091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49" name="Rectangle 148"/>
                  <p:cNvSpPr/>
                  <p:nvPr/>
                </p:nvSpPr>
                <p:spPr>
                  <a:xfrm>
                    <a:off x="1788858"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0" name="Rectangle 149"/>
                  <p:cNvSpPr/>
                  <p:nvPr/>
                </p:nvSpPr>
                <p:spPr>
                  <a:xfrm>
                    <a:off x="2266797"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1" name="Rectangle 150"/>
                  <p:cNvSpPr/>
                  <p:nvPr/>
                </p:nvSpPr>
                <p:spPr>
                  <a:xfrm>
                    <a:off x="2744736"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2" name="Rectangle 151"/>
                  <p:cNvSpPr/>
                  <p:nvPr/>
                </p:nvSpPr>
                <p:spPr>
                  <a:xfrm>
                    <a:off x="3222675"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3" name="Rectangle 152"/>
                  <p:cNvSpPr/>
                  <p:nvPr/>
                </p:nvSpPr>
                <p:spPr>
                  <a:xfrm>
                    <a:off x="3700614"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4" name="Rectangle 153"/>
                  <p:cNvSpPr/>
                  <p:nvPr/>
                </p:nvSpPr>
                <p:spPr>
                  <a:xfrm>
                    <a:off x="4178553"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5" name="Rectangle 154"/>
                  <p:cNvSpPr/>
                  <p:nvPr/>
                </p:nvSpPr>
                <p:spPr>
                  <a:xfrm>
                    <a:off x="4656492"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6" name="Rectangle 155"/>
                  <p:cNvSpPr/>
                  <p:nvPr/>
                </p:nvSpPr>
                <p:spPr>
                  <a:xfrm>
                    <a:off x="5134431"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7" name="Rectangle 156"/>
                  <p:cNvSpPr/>
                  <p:nvPr/>
                </p:nvSpPr>
                <p:spPr>
                  <a:xfrm>
                    <a:off x="5612370"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8" name="Rectangle 157"/>
                  <p:cNvSpPr/>
                  <p:nvPr/>
                </p:nvSpPr>
                <p:spPr>
                  <a:xfrm>
                    <a:off x="6090309" y="1010437"/>
                    <a:ext cx="477939" cy="450600"/>
                  </a:xfrm>
                  <a:prstGeom prst="rect">
                    <a:avLst/>
                  </a:prstGeom>
                  <a:grp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sp>
            <p:nvSpPr>
              <p:cNvPr id="137" name="Right Triangle 136"/>
              <p:cNvSpPr/>
              <p:nvPr/>
            </p:nvSpPr>
            <p:spPr>
              <a:xfrm>
                <a:off x="1788859" y="1461037"/>
                <a:ext cx="3823512" cy="2703600"/>
              </a:xfrm>
              <a:prstGeom prst="rtTriangle">
                <a:avLst/>
              </a:prstGeom>
              <a:solidFill>
                <a:srgbClr val="FF6600"/>
              </a:solidFill>
              <a:ln w="19050" cap="flat" cmpd="sng" algn="ctr">
                <a:solidFill>
                  <a:scrgbClr r="0" g="0" b="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cxnSp>
          <p:nvCxnSpPr>
            <p:cNvPr id="133" name="Straight Connector 132"/>
            <p:cNvCxnSpPr>
              <a:stCxn id="137" idx="5"/>
              <a:endCxn id="137" idx="3"/>
            </p:cNvCxnSpPr>
            <p:nvPr/>
          </p:nvCxnSpPr>
          <p:spPr>
            <a:xfrm>
              <a:off x="2890884" y="2145949"/>
              <a:ext cx="1588" cy="851634"/>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34" name="Right Triangle 133"/>
            <p:cNvSpPr/>
            <p:nvPr/>
          </p:nvSpPr>
          <p:spPr>
            <a:xfrm rot="10800000">
              <a:off x="1626912" y="1294315"/>
              <a:ext cx="1263971" cy="851634"/>
            </a:xfrm>
            <a:prstGeom prst="rtTriangle">
              <a:avLst/>
            </a:prstGeom>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5" name="Bent-Up Arrow 134"/>
            <p:cNvSpPr/>
            <p:nvPr/>
          </p:nvSpPr>
          <p:spPr>
            <a:xfrm rot="16200000">
              <a:off x="3048880" y="1518892"/>
              <a:ext cx="947978" cy="873891"/>
            </a:xfrm>
            <a:prstGeom prst="bentUpArrow">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Tree>
    <p:extLst>
      <p:ext uri="{BB962C8B-B14F-4D97-AF65-F5344CB8AC3E}">
        <p14:creationId xmlns:p14="http://schemas.microsoft.com/office/powerpoint/2010/main" val="1170612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Triangle Task</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27342" y="3486856"/>
            <a:ext cx="7556500" cy="3120528"/>
          </a:xfrm>
          <a:prstGeom prst="rect">
            <a:avLst/>
          </a:prstGeom>
        </p:spPr>
        <p:txBody>
          <a:bodyPr vert="horz" lIns="91440" tIns="45720" rIns="91440" bIns="45720" rtlCol="0">
            <a:noAutofit/>
          </a:bodyPr>
          <a:lstStyle/>
          <a:p>
            <a:r>
              <a:rPr lang="en-US" dirty="0" smtClean="0">
                <a:solidFill>
                  <a:srgbClr val="003366"/>
                </a:solidFill>
                <a:latin typeface="Verdana"/>
                <a:cs typeface="Verdana"/>
              </a:rPr>
              <a:t>Using the triangles shown above and the grid paper, construct a formula for the area of a right triangle. You may cut your triangles out and manipulate them in any way that might help you make your argument.</a:t>
            </a:r>
          </a:p>
          <a:p>
            <a:endParaRPr lang="en-US" dirty="0" smtClean="0">
              <a:solidFill>
                <a:srgbClr val="003366"/>
              </a:solidFill>
              <a:latin typeface="Verdana"/>
              <a:cs typeface="Verdana"/>
            </a:endParaRPr>
          </a:p>
          <a:p>
            <a:r>
              <a:rPr lang="en-US" dirty="0" smtClean="0">
                <a:solidFill>
                  <a:srgbClr val="003366"/>
                </a:solidFill>
                <a:latin typeface="Verdana"/>
                <a:cs typeface="Verdana"/>
              </a:rPr>
              <a:t>After you explore with your </a:t>
            </a:r>
            <a:r>
              <a:rPr lang="en-US" u="sng" dirty="0" smtClean="0">
                <a:solidFill>
                  <a:srgbClr val="003366"/>
                </a:solidFill>
                <a:latin typeface="Verdana"/>
                <a:cs typeface="Verdana"/>
              </a:rPr>
              <a:t>particular</a:t>
            </a:r>
            <a:r>
              <a:rPr lang="en-US" dirty="0" smtClean="0">
                <a:solidFill>
                  <a:srgbClr val="003366"/>
                </a:solidFill>
                <a:latin typeface="Verdana"/>
                <a:cs typeface="Verdana"/>
              </a:rPr>
              <a:t> triangle, make a </a:t>
            </a:r>
            <a:r>
              <a:rPr lang="en-US" u="sng" dirty="0" smtClean="0">
                <a:solidFill>
                  <a:srgbClr val="003366"/>
                </a:solidFill>
                <a:latin typeface="Verdana"/>
                <a:cs typeface="Verdana"/>
              </a:rPr>
              <a:t>general</a:t>
            </a:r>
            <a:r>
              <a:rPr lang="en-US" dirty="0" smtClean="0">
                <a:solidFill>
                  <a:srgbClr val="003366"/>
                </a:solidFill>
                <a:latin typeface="Verdana"/>
                <a:cs typeface="Verdana"/>
              </a:rPr>
              <a:t> mathematical argument using words, symbols, and diagrams about the formula for the area of any right triangle.</a:t>
            </a:r>
            <a:endParaRPr lang="en-US" u="sng"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extBox 2"/>
          <p:cNvSpPr txBox="1"/>
          <p:nvPr/>
        </p:nvSpPr>
        <p:spPr>
          <a:xfrm>
            <a:off x="959633" y="6145719"/>
            <a:ext cx="5350405" cy="461665"/>
          </a:xfrm>
          <a:prstGeom prst="rect">
            <a:avLst/>
          </a:prstGeom>
          <a:noFill/>
        </p:spPr>
        <p:txBody>
          <a:bodyPr wrap="square" rtlCol="0">
            <a:spAutoFit/>
          </a:bodyPr>
          <a:lstStyle/>
          <a:p>
            <a:r>
              <a:rPr lang="en-US" sz="1200" dirty="0" smtClean="0"/>
              <a:t>Task adapted from Everyday Mathematics Grade 5, Copyright © 2007 by Wright Group/McGraw-Hill, Chicago.</a:t>
            </a:r>
            <a:endParaRPr lang="en-US" sz="1200" dirty="0">
              <a:solidFill>
                <a:srgbClr val="FF0000"/>
              </a:solidFill>
            </a:endParaRPr>
          </a:p>
        </p:txBody>
      </p:sp>
      <p:grpSp>
        <p:nvGrpSpPr>
          <p:cNvPr id="10" name="Group 9"/>
          <p:cNvGrpSpPr/>
          <p:nvPr/>
        </p:nvGrpSpPr>
        <p:grpSpPr>
          <a:xfrm>
            <a:off x="5039263" y="981253"/>
            <a:ext cx="2843935" cy="2271024"/>
            <a:chOff x="1310919" y="1010437"/>
            <a:chExt cx="5257329" cy="4506000"/>
          </a:xfrm>
        </p:grpSpPr>
        <p:grpSp>
          <p:nvGrpSpPr>
            <p:cNvPr id="12" name="Group 11"/>
            <p:cNvGrpSpPr/>
            <p:nvPr/>
          </p:nvGrpSpPr>
          <p:grpSpPr>
            <a:xfrm>
              <a:off x="1310919" y="1010437"/>
              <a:ext cx="5257329" cy="4506000"/>
              <a:chOff x="1310919" y="1010437"/>
              <a:chExt cx="5257329" cy="4506000"/>
            </a:xfrm>
          </p:grpSpPr>
          <p:grpSp>
            <p:nvGrpSpPr>
              <p:cNvPr id="14" name="Group 13"/>
              <p:cNvGrpSpPr/>
              <p:nvPr/>
            </p:nvGrpSpPr>
            <p:grpSpPr>
              <a:xfrm>
                <a:off x="1310919" y="1010437"/>
                <a:ext cx="5257329" cy="450600"/>
                <a:chOff x="1310919" y="1010437"/>
                <a:chExt cx="5257329" cy="450600"/>
              </a:xfrm>
              <a:noFill/>
            </p:grpSpPr>
            <p:sp>
              <p:nvSpPr>
                <p:cNvPr id="123" name="Rectangle 122"/>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4" name="Rectangle 123"/>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5" name="Rectangle 124"/>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6" name="Rectangle 125"/>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7" name="Rectangle 126"/>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8" name="Rectangle 127"/>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9" name="Rectangle 128"/>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0" name="Rectangle 129"/>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1" name="Rectangle 130"/>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2" name="Rectangle 131"/>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3" name="Rectangle 132"/>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5" name="Group 14"/>
              <p:cNvGrpSpPr/>
              <p:nvPr/>
            </p:nvGrpSpPr>
            <p:grpSpPr>
              <a:xfrm>
                <a:off x="1310919" y="1461037"/>
                <a:ext cx="5257329" cy="450600"/>
                <a:chOff x="1310919" y="1010437"/>
                <a:chExt cx="5257329" cy="450600"/>
              </a:xfrm>
              <a:noFill/>
            </p:grpSpPr>
            <p:sp>
              <p:nvSpPr>
                <p:cNvPr id="112" name="Rectangle 111"/>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3" name="Rectangle 112"/>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4" name="Rectangle 113"/>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5" name="Rectangle 114"/>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6" name="Rectangle 115"/>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7" name="Rectangle 116"/>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8" name="Rectangle 117"/>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9" name="Rectangle 118"/>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0" name="Rectangle 119"/>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1" name="Rectangle 120"/>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22" name="Rectangle 121"/>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6" name="Group 15"/>
              <p:cNvGrpSpPr/>
              <p:nvPr/>
            </p:nvGrpSpPr>
            <p:grpSpPr>
              <a:xfrm>
                <a:off x="1310919" y="1911637"/>
                <a:ext cx="5257329" cy="450600"/>
                <a:chOff x="1310919" y="1010437"/>
                <a:chExt cx="5257329" cy="450600"/>
              </a:xfrm>
              <a:noFill/>
            </p:grpSpPr>
            <p:sp>
              <p:nvSpPr>
                <p:cNvPr id="101" name="Rectangle 100"/>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2" name="Rectangle 101"/>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3" name="Rectangle 102"/>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4" name="Rectangle 103"/>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5" name="Rectangle 104"/>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6" name="Rectangle 105"/>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7" name="Rectangle 106"/>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8" name="Rectangle 107"/>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9" name="Rectangle 108"/>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0" name="Rectangle 109"/>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11" name="Rectangle 110"/>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7" name="Group 16"/>
              <p:cNvGrpSpPr/>
              <p:nvPr/>
            </p:nvGrpSpPr>
            <p:grpSpPr>
              <a:xfrm>
                <a:off x="1310919" y="2362237"/>
                <a:ext cx="5257329" cy="450600"/>
                <a:chOff x="1310919" y="1010437"/>
                <a:chExt cx="5257329" cy="450600"/>
              </a:xfrm>
              <a:noFill/>
            </p:grpSpPr>
            <p:sp>
              <p:nvSpPr>
                <p:cNvPr id="90" name="Rectangle 89"/>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1" name="Rectangle 90"/>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2" name="Rectangle 91"/>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3" name="Rectangle 92"/>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4" name="Rectangle 93"/>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5" name="Rectangle 94"/>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6" name="Rectangle 95"/>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7" name="Rectangle 96"/>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8" name="Rectangle 97"/>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99" name="Rectangle 98"/>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0" name="Rectangle 99"/>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8" name="Group 17"/>
              <p:cNvGrpSpPr/>
              <p:nvPr/>
            </p:nvGrpSpPr>
            <p:grpSpPr>
              <a:xfrm>
                <a:off x="1310919" y="2812837"/>
                <a:ext cx="5257329" cy="450600"/>
                <a:chOff x="1310919" y="1010437"/>
                <a:chExt cx="5257329" cy="450600"/>
              </a:xfrm>
              <a:noFill/>
            </p:grpSpPr>
            <p:sp>
              <p:nvSpPr>
                <p:cNvPr id="79" name="Rectangle 78"/>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0" name="Rectangle 79"/>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1" name="Rectangle 80"/>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2" name="Rectangle 81"/>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3" name="Rectangle 82"/>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4" name="Rectangle 83"/>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5" name="Rectangle 84"/>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6" name="Rectangle 85"/>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7" name="Rectangle 86"/>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8" name="Rectangle 87"/>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9" name="Rectangle 88"/>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9" name="Group 18"/>
              <p:cNvGrpSpPr/>
              <p:nvPr/>
            </p:nvGrpSpPr>
            <p:grpSpPr>
              <a:xfrm>
                <a:off x="1310919" y="3263437"/>
                <a:ext cx="5257329" cy="450600"/>
                <a:chOff x="1310919" y="1010437"/>
                <a:chExt cx="5257329" cy="450600"/>
              </a:xfrm>
              <a:noFill/>
            </p:grpSpPr>
            <p:sp>
              <p:nvSpPr>
                <p:cNvPr id="68" name="Rectangle 67"/>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9" name="Rectangle 68"/>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0" name="Rectangle 69"/>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1" name="Rectangle 70"/>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2" name="Rectangle 71"/>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3" name="Rectangle 72"/>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4" name="Rectangle 73"/>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5" name="Rectangle 74"/>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6" name="Rectangle 75"/>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7" name="Rectangle 76"/>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78" name="Rectangle 77"/>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0" name="Group 19"/>
              <p:cNvGrpSpPr/>
              <p:nvPr/>
            </p:nvGrpSpPr>
            <p:grpSpPr>
              <a:xfrm>
                <a:off x="1310919" y="3714037"/>
                <a:ext cx="5257329" cy="450600"/>
                <a:chOff x="1310919" y="1010437"/>
                <a:chExt cx="5257329" cy="450600"/>
              </a:xfrm>
              <a:noFill/>
            </p:grpSpPr>
            <p:sp>
              <p:nvSpPr>
                <p:cNvPr id="57" name="Rectangle 56"/>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8" name="Rectangle 57"/>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9" name="Rectangle 58"/>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0" name="Rectangle 59"/>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1" name="Rectangle 60"/>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2" name="Rectangle 61"/>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3" name="Rectangle 62"/>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4" name="Rectangle 63"/>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5" name="Rectangle 64"/>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6" name="Rectangle 65"/>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7" name="Rectangle 66"/>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1" name="Group 20"/>
              <p:cNvGrpSpPr/>
              <p:nvPr/>
            </p:nvGrpSpPr>
            <p:grpSpPr>
              <a:xfrm>
                <a:off x="1310919" y="4164637"/>
                <a:ext cx="5257329" cy="450600"/>
                <a:chOff x="1310919" y="1010437"/>
                <a:chExt cx="5257329" cy="450600"/>
              </a:xfrm>
              <a:noFill/>
            </p:grpSpPr>
            <p:sp>
              <p:nvSpPr>
                <p:cNvPr id="46" name="Rectangle 45"/>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7" name="Rectangle 46"/>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8" name="Rectangle 47"/>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9" name="Rectangle 48"/>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0" name="Rectangle 49"/>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1" name="Rectangle 50"/>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2" name="Rectangle 51"/>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3" name="Rectangle 52"/>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4" name="Rectangle 53"/>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5" name="Rectangle 54"/>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6" name="Rectangle 55"/>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2" name="Group 21"/>
              <p:cNvGrpSpPr/>
              <p:nvPr/>
            </p:nvGrpSpPr>
            <p:grpSpPr>
              <a:xfrm>
                <a:off x="1310919" y="4615237"/>
                <a:ext cx="5257329" cy="450600"/>
                <a:chOff x="1310919" y="1010437"/>
                <a:chExt cx="5257329" cy="450600"/>
              </a:xfrm>
              <a:noFill/>
            </p:grpSpPr>
            <p:sp>
              <p:nvSpPr>
                <p:cNvPr id="35" name="Rectangle 34"/>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6" name="Rectangle 35"/>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7" name="Rectangle 36"/>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8" name="Rectangle 37"/>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9" name="Rectangle 38"/>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0" name="Rectangle 39"/>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Rectangle 40"/>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Rectangle 41"/>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Rectangle 42"/>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Rectangle 43"/>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Rectangle 44"/>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3" name="Group 22"/>
              <p:cNvGrpSpPr/>
              <p:nvPr/>
            </p:nvGrpSpPr>
            <p:grpSpPr>
              <a:xfrm>
                <a:off x="1310919" y="5065837"/>
                <a:ext cx="5257329" cy="450600"/>
                <a:chOff x="1310919" y="1010437"/>
                <a:chExt cx="5257329" cy="450600"/>
              </a:xfrm>
              <a:noFill/>
            </p:grpSpPr>
            <p:sp>
              <p:nvSpPr>
                <p:cNvPr id="24" name="Rectangle 23"/>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Rectangle 24"/>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6" name="Rectangle 25"/>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7" name="Rectangle 26"/>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8" name="Rectangle 27"/>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0" name="Rectangle 29"/>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1" name="Rectangle 30"/>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2" name="Rectangle 31"/>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3" name="Rectangle 32"/>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4" name="Rectangle 33"/>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sp>
          <p:nvSpPr>
            <p:cNvPr id="13" name="Right Triangle 12"/>
            <p:cNvSpPr/>
            <p:nvPr/>
          </p:nvSpPr>
          <p:spPr>
            <a:xfrm>
              <a:off x="1788859" y="1461037"/>
              <a:ext cx="3823512" cy="2703600"/>
            </a:xfrm>
            <a:prstGeom prst="rtTriangle">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34" name="Group 133"/>
          <p:cNvGrpSpPr/>
          <p:nvPr/>
        </p:nvGrpSpPr>
        <p:grpSpPr>
          <a:xfrm>
            <a:off x="1743477" y="981253"/>
            <a:ext cx="2843935" cy="2271024"/>
            <a:chOff x="1310919" y="1010437"/>
            <a:chExt cx="5257329" cy="4506000"/>
          </a:xfrm>
        </p:grpSpPr>
        <p:grpSp>
          <p:nvGrpSpPr>
            <p:cNvPr id="135" name="Group 134"/>
            <p:cNvGrpSpPr/>
            <p:nvPr/>
          </p:nvGrpSpPr>
          <p:grpSpPr>
            <a:xfrm>
              <a:off x="1310919" y="1010437"/>
              <a:ext cx="5257329" cy="4506000"/>
              <a:chOff x="1310919" y="1010437"/>
              <a:chExt cx="5257329" cy="4506000"/>
            </a:xfrm>
          </p:grpSpPr>
          <p:grpSp>
            <p:nvGrpSpPr>
              <p:cNvPr id="137" name="Group 136"/>
              <p:cNvGrpSpPr/>
              <p:nvPr/>
            </p:nvGrpSpPr>
            <p:grpSpPr>
              <a:xfrm>
                <a:off x="1310919" y="1010437"/>
                <a:ext cx="5257329" cy="450600"/>
                <a:chOff x="1310919" y="1010437"/>
                <a:chExt cx="5257329" cy="450600"/>
              </a:xfrm>
              <a:noFill/>
            </p:grpSpPr>
            <p:sp>
              <p:nvSpPr>
                <p:cNvPr id="246" name="Rectangle 245"/>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7" name="Rectangle 246"/>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8" name="Rectangle 247"/>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9" name="Rectangle 248"/>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0" name="Rectangle 249"/>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1" name="Rectangle 250"/>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2" name="Rectangle 251"/>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3" name="Rectangle 252"/>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4" name="Rectangle 253"/>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5" name="Rectangle 254"/>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6" name="Rectangle 255"/>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38" name="Group 137"/>
              <p:cNvGrpSpPr/>
              <p:nvPr/>
            </p:nvGrpSpPr>
            <p:grpSpPr>
              <a:xfrm>
                <a:off x="1310919" y="1461037"/>
                <a:ext cx="5257329" cy="450600"/>
                <a:chOff x="1310919" y="1010437"/>
                <a:chExt cx="5257329" cy="450600"/>
              </a:xfrm>
              <a:noFill/>
            </p:grpSpPr>
            <p:sp>
              <p:nvSpPr>
                <p:cNvPr id="235" name="Rectangle 234"/>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6" name="Rectangle 235"/>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7" name="Rectangle 236"/>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8" name="Rectangle 237"/>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9" name="Rectangle 238"/>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0" name="Rectangle 239"/>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1" name="Rectangle 240"/>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2" name="Rectangle 241"/>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3" name="Rectangle 242"/>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4" name="Rectangle 243"/>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5" name="Rectangle 244"/>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39" name="Group 138"/>
              <p:cNvGrpSpPr/>
              <p:nvPr/>
            </p:nvGrpSpPr>
            <p:grpSpPr>
              <a:xfrm>
                <a:off x="1310919" y="1911637"/>
                <a:ext cx="5257329" cy="450600"/>
                <a:chOff x="1310919" y="1010437"/>
                <a:chExt cx="5257329" cy="450600"/>
              </a:xfrm>
              <a:noFill/>
            </p:grpSpPr>
            <p:sp>
              <p:nvSpPr>
                <p:cNvPr id="224" name="Rectangle 223"/>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5" name="Rectangle 224"/>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6" name="Rectangle 225"/>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7" name="Rectangle 226"/>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8" name="Rectangle 227"/>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9" name="Rectangle 228"/>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0" name="Rectangle 229"/>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1" name="Rectangle 230"/>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2" name="Rectangle 231"/>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3" name="Rectangle 232"/>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4" name="Rectangle 233"/>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0" name="Group 139"/>
              <p:cNvGrpSpPr/>
              <p:nvPr/>
            </p:nvGrpSpPr>
            <p:grpSpPr>
              <a:xfrm>
                <a:off x="1310919" y="2362237"/>
                <a:ext cx="5257329" cy="450600"/>
                <a:chOff x="1310919" y="1010437"/>
                <a:chExt cx="5257329" cy="450600"/>
              </a:xfrm>
              <a:noFill/>
            </p:grpSpPr>
            <p:sp>
              <p:nvSpPr>
                <p:cNvPr id="213" name="Rectangle 212"/>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4" name="Rectangle 213"/>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5" name="Rectangle 214"/>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6" name="Rectangle 215"/>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7" name="Rectangle 216"/>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8" name="Rectangle 217"/>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9" name="Rectangle 218"/>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0" name="Rectangle 219"/>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1" name="Rectangle 220"/>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2" name="Rectangle 221"/>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3" name="Rectangle 222"/>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1" name="Group 140"/>
              <p:cNvGrpSpPr/>
              <p:nvPr/>
            </p:nvGrpSpPr>
            <p:grpSpPr>
              <a:xfrm>
                <a:off x="1310919" y="2812837"/>
                <a:ext cx="5257329" cy="450600"/>
                <a:chOff x="1310919" y="1010437"/>
                <a:chExt cx="5257329" cy="450600"/>
              </a:xfrm>
              <a:noFill/>
            </p:grpSpPr>
            <p:sp>
              <p:nvSpPr>
                <p:cNvPr id="202" name="Rectangle 201"/>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3" name="Rectangle 202"/>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4" name="Rectangle 203"/>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5" name="Rectangle 204"/>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6" name="Rectangle 205"/>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7" name="Rectangle 206"/>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8" name="Rectangle 207"/>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9" name="Rectangle 208"/>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0" name="Rectangle 209"/>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1" name="Rectangle 210"/>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2" name="Rectangle 211"/>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2" name="Group 141"/>
              <p:cNvGrpSpPr/>
              <p:nvPr/>
            </p:nvGrpSpPr>
            <p:grpSpPr>
              <a:xfrm>
                <a:off x="1310919" y="3263437"/>
                <a:ext cx="5257329" cy="450600"/>
                <a:chOff x="1310919" y="1010437"/>
                <a:chExt cx="5257329" cy="450600"/>
              </a:xfrm>
              <a:noFill/>
            </p:grpSpPr>
            <p:sp>
              <p:nvSpPr>
                <p:cNvPr id="191" name="Rectangle 190"/>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2" name="Rectangle 191"/>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3" name="Rectangle 192"/>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4" name="Rectangle 193"/>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5" name="Rectangle 194"/>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6" name="Rectangle 195"/>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7" name="Rectangle 196"/>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8" name="Rectangle 197"/>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9" name="Rectangle 198"/>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0" name="Rectangle 199"/>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1" name="Rectangle 200"/>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3" name="Group 142"/>
              <p:cNvGrpSpPr/>
              <p:nvPr/>
            </p:nvGrpSpPr>
            <p:grpSpPr>
              <a:xfrm>
                <a:off x="1310919" y="3714037"/>
                <a:ext cx="5257329" cy="450600"/>
                <a:chOff x="1310919" y="1010437"/>
                <a:chExt cx="5257329" cy="450600"/>
              </a:xfrm>
              <a:noFill/>
            </p:grpSpPr>
            <p:sp>
              <p:nvSpPr>
                <p:cNvPr id="180" name="Rectangle 179"/>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1" name="Rectangle 180"/>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2" name="Rectangle 181"/>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3" name="Rectangle 182"/>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4" name="Rectangle 183"/>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5" name="Rectangle 184"/>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6" name="Rectangle 185"/>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7" name="Rectangle 186"/>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8" name="Rectangle 187"/>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9" name="Rectangle 188"/>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0" name="Rectangle 189"/>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4" name="Group 143"/>
              <p:cNvGrpSpPr/>
              <p:nvPr/>
            </p:nvGrpSpPr>
            <p:grpSpPr>
              <a:xfrm>
                <a:off x="1310919" y="4164637"/>
                <a:ext cx="5257329" cy="450600"/>
                <a:chOff x="1310919" y="1010437"/>
                <a:chExt cx="5257329" cy="450600"/>
              </a:xfrm>
              <a:noFill/>
            </p:grpSpPr>
            <p:sp>
              <p:nvSpPr>
                <p:cNvPr id="169" name="Rectangle 168"/>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0" name="Rectangle 169"/>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1" name="Rectangle 170"/>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2" name="Rectangle 171"/>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3" name="Rectangle 172"/>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4" name="Rectangle 173"/>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5" name="Rectangle 174"/>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6" name="Rectangle 175"/>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7" name="Rectangle 176"/>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8" name="Rectangle 177"/>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79" name="Rectangle 178"/>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5" name="Group 144"/>
              <p:cNvGrpSpPr/>
              <p:nvPr/>
            </p:nvGrpSpPr>
            <p:grpSpPr>
              <a:xfrm>
                <a:off x="1310919" y="4615237"/>
                <a:ext cx="5257329" cy="450600"/>
                <a:chOff x="1310919" y="1010437"/>
                <a:chExt cx="5257329" cy="450600"/>
              </a:xfrm>
              <a:noFill/>
            </p:grpSpPr>
            <p:sp>
              <p:nvSpPr>
                <p:cNvPr id="158" name="Rectangle 157"/>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9" name="Rectangle 158"/>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0" name="Rectangle 159"/>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1" name="Rectangle 160"/>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2" name="Rectangle 161"/>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3" name="Rectangle 162"/>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4" name="Rectangle 163"/>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5" name="Rectangle 164"/>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6" name="Rectangle 165"/>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7" name="Rectangle 166"/>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68" name="Rectangle 167"/>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146" name="Group 145"/>
              <p:cNvGrpSpPr/>
              <p:nvPr/>
            </p:nvGrpSpPr>
            <p:grpSpPr>
              <a:xfrm>
                <a:off x="1310919" y="5065837"/>
                <a:ext cx="5257329" cy="450600"/>
                <a:chOff x="1310919" y="1010437"/>
                <a:chExt cx="5257329" cy="450600"/>
              </a:xfrm>
              <a:noFill/>
            </p:grpSpPr>
            <p:sp>
              <p:nvSpPr>
                <p:cNvPr id="147" name="Rectangle 146"/>
                <p:cNvSpPr/>
                <p:nvPr/>
              </p:nvSpPr>
              <p:spPr>
                <a:xfrm>
                  <a:off x="131091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48" name="Rectangle 147"/>
                <p:cNvSpPr/>
                <p:nvPr/>
              </p:nvSpPr>
              <p:spPr>
                <a:xfrm>
                  <a:off x="1788858"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49" name="Rectangle 148"/>
                <p:cNvSpPr/>
                <p:nvPr/>
              </p:nvSpPr>
              <p:spPr>
                <a:xfrm>
                  <a:off x="2266797"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0" name="Rectangle 149"/>
                <p:cNvSpPr/>
                <p:nvPr/>
              </p:nvSpPr>
              <p:spPr>
                <a:xfrm>
                  <a:off x="2744736"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1" name="Rectangle 150"/>
                <p:cNvSpPr/>
                <p:nvPr/>
              </p:nvSpPr>
              <p:spPr>
                <a:xfrm>
                  <a:off x="3222675"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2" name="Rectangle 151"/>
                <p:cNvSpPr/>
                <p:nvPr/>
              </p:nvSpPr>
              <p:spPr>
                <a:xfrm>
                  <a:off x="3700614"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3" name="Rectangle 152"/>
                <p:cNvSpPr/>
                <p:nvPr/>
              </p:nvSpPr>
              <p:spPr>
                <a:xfrm>
                  <a:off x="4178553"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4" name="Rectangle 153"/>
                <p:cNvSpPr/>
                <p:nvPr/>
              </p:nvSpPr>
              <p:spPr>
                <a:xfrm>
                  <a:off x="4656492"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5" name="Rectangle 154"/>
                <p:cNvSpPr/>
                <p:nvPr/>
              </p:nvSpPr>
              <p:spPr>
                <a:xfrm>
                  <a:off x="5134431"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6" name="Rectangle 155"/>
                <p:cNvSpPr/>
                <p:nvPr/>
              </p:nvSpPr>
              <p:spPr>
                <a:xfrm>
                  <a:off x="5612370"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57" name="Rectangle 156"/>
                <p:cNvSpPr/>
                <p:nvPr/>
              </p:nvSpPr>
              <p:spPr>
                <a:xfrm>
                  <a:off x="6090309" y="1010437"/>
                  <a:ext cx="477939" cy="450600"/>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sp>
          <p:nvSpPr>
            <p:cNvPr id="136" name="Right Triangle 135"/>
            <p:cNvSpPr/>
            <p:nvPr/>
          </p:nvSpPr>
          <p:spPr>
            <a:xfrm>
              <a:off x="1788858" y="1461037"/>
              <a:ext cx="2867634" cy="2703600"/>
            </a:xfrm>
            <a:prstGeom prst="rtTriangle">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Tree>
    <p:extLst>
      <p:ext uri="{BB962C8B-B14F-4D97-AF65-F5344CB8AC3E}">
        <p14:creationId xmlns:p14="http://schemas.microsoft.com/office/powerpoint/2010/main" val="1150295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8" y="-161747"/>
            <a:ext cx="8255001"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The Triangle Task Video</a:t>
            </a:r>
            <a:endParaRPr kumimoji="0" lang="en-US" sz="3200" b="1" i="0" u="none" strike="noStrike" kern="1200" cap="none" spc="0" normalizeH="0" baseline="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333500" y="1254120"/>
            <a:ext cx="7556500" cy="4191000"/>
          </a:xfrm>
          <a:prstGeom prst="rect">
            <a:avLst/>
          </a:prstGeom>
        </p:spPr>
        <p:txBody>
          <a:bodyPr vert="horz" lIns="91440" tIns="45720" rIns="91440" bIns="45720" rtlCol="0">
            <a:noAutofit/>
          </a:bodyPr>
          <a:lstStyle/>
          <a:p>
            <a:pPr>
              <a:tabLst>
                <a:tab pos="2065338" algn="l"/>
              </a:tabLst>
            </a:pPr>
            <a:r>
              <a:rPr lang="en-US" dirty="0" smtClean="0">
                <a:solidFill>
                  <a:srgbClr val="003366"/>
                </a:solidFill>
                <a:latin typeface="Verdana"/>
                <a:ea typeface="ＭＳ Ｐゴシック" charset="0"/>
                <a:cs typeface="Verdana"/>
              </a:rPr>
              <a:t>School District:  		Wilkinsburg</a:t>
            </a:r>
          </a:p>
          <a:p>
            <a:pPr>
              <a:tabLst>
                <a:tab pos="2065338" algn="l"/>
              </a:tabLst>
            </a:pPr>
            <a:r>
              <a:rPr lang="en-US" dirty="0" smtClean="0">
                <a:solidFill>
                  <a:srgbClr val="003366"/>
                </a:solidFill>
                <a:latin typeface="Verdana"/>
                <a:ea typeface="ＭＳ Ｐゴシック" charset="0"/>
                <a:cs typeface="Verdana"/>
              </a:rPr>
              <a:t>School:</a:t>
            </a:r>
            <a:r>
              <a:rPr lang="en-US" dirty="0">
                <a:solidFill>
                  <a:srgbClr val="003366"/>
                </a:solidFill>
                <a:latin typeface="Verdana"/>
                <a:ea typeface="ＭＳ Ｐゴシック" charset="0"/>
                <a:cs typeface="Verdana"/>
              </a:rPr>
              <a:t>	</a:t>
            </a:r>
            <a:r>
              <a:rPr lang="en-US" dirty="0" smtClean="0">
                <a:solidFill>
                  <a:srgbClr val="003366"/>
                </a:solidFill>
                <a:latin typeface="Verdana"/>
                <a:ea typeface="ＭＳ Ｐゴシック" charset="0"/>
                <a:cs typeface="Verdana"/>
              </a:rPr>
              <a:t>	</a:t>
            </a:r>
            <a:r>
              <a:rPr lang="en-US" dirty="0" smtClean="0">
                <a:solidFill>
                  <a:srgbClr val="003366"/>
                </a:solidFill>
                <a:latin typeface="Verdana"/>
                <a:ea typeface="ＭＳ Ｐゴシック" pitchFamily="30" charset="-128"/>
                <a:cs typeface="Verdana"/>
              </a:rPr>
              <a:t>Kelly </a:t>
            </a:r>
            <a:r>
              <a:rPr lang="en-US" dirty="0">
                <a:solidFill>
                  <a:srgbClr val="003366"/>
                </a:solidFill>
                <a:latin typeface="Verdana"/>
                <a:ea typeface="ＭＳ Ｐゴシック" pitchFamily="30" charset="-128"/>
                <a:cs typeface="Verdana"/>
              </a:rPr>
              <a:t>Elementary </a:t>
            </a:r>
            <a:r>
              <a:rPr lang="en-US" dirty="0" smtClean="0">
                <a:solidFill>
                  <a:srgbClr val="003366"/>
                </a:solidFill>
                <a:latin typeface="Verdana"/>
                <a:ea typeface="ＭＳ Ｐゴシック" pitchFamily="30" charset="-128"/>
                <a:cs typeface="Verdana"/>
              </a:rPr>
              <a:t>School</a:t>
            </a:r>
          </a:p>
          <a:p>
            <a:pPr>
              <a:tabLst>
                <a:tab pos="2065338" algn="l"/>
              </a:tabLst>
            </a:pPr>
            <a:r>
              <a:rPr lang="en-US" dirty="0" smtClean="0">
                <a:solidFill>
                  <a:srgbClr val="003366"/>
                </a:solidFill>
                <a:latin typeface="Verdana"/>
                <a:ea typeface="ＭＳ Ｐゴシック" pitchFamily="30" charset="-128"/>
                <a:cs typeface="Verdana"/>
              </a:rPr>
              <a:t>Coach</a:t>
            </a:r>
            <a:r>
              <a:rPr lang="en-US" dirty="0">
                <a:solidFill>
                  <a:srgbClr val="003366"/>
                </a:solidFill>
                <a:latin typeface="Verdana"/>
                <a:ea typeface="ＭＳ Ｐゴシック" pitchFamily="30" charset="-128"/>
                <a:cs typeface="Verdana"/>
              </a:rPr>
              <a:t>:  		</a:t>
            </a:r>
            <a:r>
              <a:rPr lang="en-US" dirty="0" smtClean="0">
                <a:solidFill>
                  <a:srgbClr val="003366"/>
                </a:solidFill>
                <a:latin typeface="Verdana"/>
                <a:ea typeface="ＭＳ Ｐゴシック" pitchFamily="30" charset="-128"/>
                <a:cs typeface="Verdana"/>
              </a:rPr>
              <a:t>Darin Cole</a:t>
            </a:r>
            <a:endParaRPr lang="en-US" dirty="0">
              <a:solidFill>
                <a:srgbClr val="003366"/>
              </a:solidFill>
              <a:latin typeface="Verdana"/>
              <a:ea typeface="ＭＳ Ｐゴシック" charset="0"/>
              <a:cs typeface="Verdana"/>
            </a:endParaRPr>
          </a:p>
          <a:p>
            <a:pPr>
              <a:tabLst>
                <a:tab pos="2065338" algn="l"/>
              </a:tabLst>
            </a:pPr>
            <a:r>
              <a:rPr lang="en-US" dirty="0" smtClean="0">
                <a:solidFill>
                  <a:srgbClr val="003366"/>
                </a:solidFill>
                <a:latin typeface="Verdana"/>
                <a:ea typeface="ＭＳ Ｐゴシック" charset="0"/>
                <a:cs typeface="Verdana"/>
              </a:rPr>
              <a:t>Teacher</a:t>
            </a:r>
            <a:r>
              <a:rPr lang="en-US" dirty="0">
                <a:solidFill>
                  <a:srgbClr val="003366"/>
                </a:solidFill>
                <a:latin typeface="Verdana"/>
                <a:ea typeface="ＭＳ Ｐゴシック" charset="0"/>
                <a:cs typeface="Verdana"/>
              </a:rPr>
              <a:t>:  	</a:t>
            </a:r>
            <a:r>
              <a:rPr lang="en-US" dirty="0" smtClean="0">
                <a:solidFill>
                  <a:srgbClr val="003366"/>
                </a:solidFill>
                <a:latin typeface="Verdana"/>
                <a:ea typeface="ＭＳ Ｐゴシック" charset="0"/>
                <a:cs typeface="Verdana"/>
              </a:rPr>
              <a:t>	Ms</a:t>
            </a:r>
            <a:r>
              <a:rPr lang="en-US" dirty="0">
                <a:solidFill>
                  <a:srgbClr val="003366"/>
                </a:solidFill>
                <a:latin typeface="Verdana"/>
                <a:ea typeface="ＭＳ Ｐゴシック" charset="0"/>
                <a:cs typeface="Verdana"/>
              </a:rPr>
              <a:t>. </a:t>
            </a:r>
            <a:r>
              <a:rPr lang="en-US" dirty="0" smtClean="0">
                <a:solidFill>
                  <a:srgbClr val="003366"/>
                </a:solidFill>
                <a:latin typeface="Verdana"/>
                <a:ea typeface="ＭＳ Ｐゴシック" charset="0"/>
                <a:cs typeface="Verdana"/>
              </a:rPr>
              <a:t>Kelly </a:t>
            </a:r>
            <a:r>
              <a:rPr lang="en-US" dirty="0" err="1" smtClean="0">
                <a:solidFill>
                  <a:srgbClr val="003366"/>
                </a:solidFill>
                <a:latin typeface="Verdana"/>
                <a:ea typeface="ＭＳ Ｐゴシック" charset="0"/>
                <a:cs typeface="Verdana"/>
              </a:rPr>
              <a:t>Polosky</a:t>
            </a:r>
            <a:endParaRPr lang="en-US" dirty="0">
              <a:solidFill>
                <a:srgbClr val="003366"/>
              </a:solidFill>
              <a:latin typeface="Verdana"/>
              <a:ea typeface="ＭＳ Ｐゴシック" charset="0"/>
              <a:cs typeface="Verdana"/>
            </a:endParaRPr>
          </a:p>
          <a:p>
            <a:pPr>
              <a:tabLst>
                <a:tab pos="2065338" algn="l"/>
              </a:tabLst>
            </a:pPr>
            <a:r>
              <a:rPr lang="en-US" dirty="0" smtClean="0">
                <a:solidFill>
                  <a:srgbClr val="003366"/>
                </a:solidFill>
                <a:latin typeface="Verdana"/>
                <a:ea typeface="ＭＳ Ｐゴシック" charset="0"/>
                <a:cs typeface="Verdana"/>
              </a:rPr>
              <a:t>Class</a:t>
            </a:r>
            <a:r>
              <a:rPr lang="en-US" dirty="0">
                <a:solidFill>
                  <a:srgbClr val="003366"/>
                </a:solidFill>
                <a:latin typeface="Verdana"/>
                <a:ea typeface="ＭＳ Ｐゴシック" charset="0"/>
                <a:cs typeface="Verdana"/>
              </a:rPr>
              <a:t>: 	</a:t>
            </a:r>
            <a:r>
              <a:rPr lang="en-US" dirty="0" smtClean="0">
                <a:solidFill>
                  <a:srgbClr val="003366"/>
                </a:solidFill>
                <a:latin typeface="Verdana"/>
                <a:ea typeface="ＭＳ Ｐゴシック" charset="0"/>
                <a:cs typeface="Verdana"/>
              </a:rPr>
              <a:t>	5</a:t>
            </a:r>
            <a:r>
              <a:rPr lang="en-US" baseline="30000" dirty="0" smtClean="0">
                <a:solidFill>
                  <a:srgbClr val="003366"/>
                </a:solidFill>
                <a:latin typeface="Verdana"/>
                <a:ea typeface="ＭＳ Ｐゴシック" charset="0"/>
                <a:cs typeface="Verdana"/>
              </a:rPr>
              <a:t>th</a:t>
            </a:r>
            <a:r>
              <a:rPr lang="en-US" dirty="0" smtClean="0">
                <a:solidFill>
                  <a:srgbClr val="003366"/>
                </a:solidFill>
                <a:latin typeface="Verdana"/>
                <a:ea typeface="ＭＳ Ｐゴシック" charset="0"/>
                <a:cs typeface="Verdana"/>
              </a:rPr>
              <a:t> </a:t>
            </a:r>
            <a:r>
              <a:rPr lang="en-US" dirty="0">
                <a:solidFill>
                  <a:srgbClr val="003366"/>
                </a:solidFill>
                <a:latin typeface="Verdana"/>
                <a:ea typeface="ＭＳ Ｐゴシック" charset="0"/>
                <a:cs typeface="Verdana"/>
              </a:rPr>
              <a:t>grade	</a:t>
            </a:r>
          </a:p>
          <a:p>
            <a:pPr>
              <a:tabLst>
                <a:tab pos="2065338" algn="l"/>
              </a:tabLst>
            </a:pPr>
            <a:r>
              <a:rPr lang="en-US" dirty="0">
                <a:solidFill>
                  <a:srgbClr val="003366"/>
                </a:solidFill>
                <a:latin typeface="Verdana"/>
                <a:ea typeface="ＭＳ Ｐゴシック" charset="0"/>
                <a:cs typeface="Verdana"/>
              </a:rPr>
              <a:t>Curriculum</a:t>
            </a:r>
            <a:r>
              <a:rPr lang="en-US" dirty="0" smtClean="0">
                <a:solidFill>
                  <a:srgbClr val="003366"/>
                </a:solidFill>
                <a:latin typeface="Verdana"/>
                <a:ea typeface="ＭＳ Ｐゴシック" charset="0"/>
                <a:cs typeface="Verdana"/>
              </a:rPr>
              <a:t>:		</a:t>
            </a:r>
            <a:r>
              <a:rPr lang="en-US" i="1" dirty="0" smtClean="0">
                <a:solidFill>
                  <a:srgbClr val="003366"/>
                </a:solidFill>
                <a:latin typeface="Verdana"/>
                <a:ea typeface="ＭＳ Ｐゴシック" charset="0"/>
                <a:cs typeface="Verdana"/>
              </a:rPr>
              <a:t>Everyday Mathematics</a:t>
            </a:r>
          </a:p>
          <a:p>
            <a:pPr>
              <a:tabLst>
                <a:tab pos="1778000" algn="l"/>
              </a:tabLst>
            </a:pPr>
            <a:endParaRPr lang="en-US" dirty="0" smtClean="0">
              <a:solidFill>
                <a:srgbClr val="003366"/>
              </a:solidFill>
              <a:latin typeface="Verdana"/>
              <a:ea typeface="ＭＳ Ｐゴシック" charset="0"/>
              <a:cs typeface="Verdana"/>
            </a:endParaRPr>
          </a:p>
          <a:p>
            <a:pPr>
              <a:lnSpc>
                <a:spcPct val="110000"/>
              </a:lnSpc>
              <a:tabLst>
                <a:tab pos="1593850" algn="l"/>
              </a:tabLst>
            </a:pPr>
            <a:r>
              <a:rPr lang="en-US" dirty="0" smtClean="0">
                <a:solidFill>
                  <a:srgbClr val="003366"/>
                </a:solidFill>
                <a:latin typeface="Verdana"/>
                <a:ea typeface="ＭＳ Ｐゴシック" charset="0"/>
                <a:cs typeface="Verdana"/>
              </a:rPr>
              <a:t>This small district is adjacent to the City of Pittsburgh and features a diverse student body.  A coach, Mr. Cole, is also present in the video interacting with students.</a:t>
            </a:r>
          </a:p>
          <a:p>
            <a:pPr>
              <a:lnSpc>
                <a:spcPct val="110000"/>
              </a:lnSpc>
              <a:tabLst>
                <a:tab pos="1593850" algn="l"/>
              </a:tabLst>
            </a:pPr>
            <a:endParaRPr lang="en-US" dirty="0" smtClean="0">
              <a:solidFill>
                <a:srgbClr val="003366"/>
              </a:solidFill>
              <a:latin typeface="Verdana"/>
              <a:ea typeface="ＭＳ Ｐゴシック" charset="0"/>
              <a:cs typeface="Verdana"/>
            </a:endParaRPr>
          </a:p>
          <a:p>
            <a:pPr>
              <a:lnSpc>
                <a:spcPct val="110000"/>
              </a:lnSpc>
              <a:tabLst>
                <a:tab pos="1593850" algn="l"/>
              </a:tabLst>
            </a:pPr>
            <a:r>
              <a:rPr lang="en-US" dirty="0" smtClean="0">
                <a:solidFill>
                  <a:srgbClr val="003366"/>
                </a:solidFill>
                <a:latin typeface="Verdana"/>
                <a:ea typeface="ＭＳ Ｐゴシック" pitchFamily="30" charset="-128"/>
                <a:cs typeface="Verdana"/>
              </a:rPr>
              <a:t>The </a:t>
            </a:r>
            <a:r>
              <a:rPr lang="en-US" dirty="0">
                <a:solidFill>
                  <a:srgbClr val="003366"/>
                </a:solidFill>
                <a:latin typeface="Verdana"/>
                <a:ea typeface="ＭＳ Ｐゴシック" pitchFamily="30" charset="-128"/>
                <a:cs typeface="Verdana"/>
              </a:rPr>
              <a:t>students have just begun the geometry unit.  Prior to the day’s </a:t>
            </a:r>
            <a:r>
              <a:rPr lang="en-US" dirty="0" smtClean="0">
                <a:solidFill>
                  <a:srgbClr val="003366"/>
                </a:solidFill>
                <a:latin typeface="Verdana"/>
                <a:ea typeface="ＭＳ Ｐゴシック" pitchFamily="30" charset="-128"/>
                <a:cs typeface="Verdana"/>
              </a:rPr>
              <a:t>lesson, </a:t>
            </a:r>
            <a:r>
              <a:rPr lang="en-US" dirty="0">
                <a:solidFill>
                  <a:srgbClr val="003366"/>
                </a:solidFill>
                <a:latin typeface="Verdana"/>
                <a:ea typeface="ＭＳ Ｐゴシック" pitchFamily="30" charset="-128"/>
                <a:cs typeface="Verdana"/>
              </a:rPr>
              <a:t>the students sorted polygons and non-polygons and they identified the characteristics of polygons.  They have also </a:t>
            </a:r>
            <a:r>
              <a:rPr lang="en-US" dirty="0" smtClean="0">
                <a:solidFill>
                  <a:srgbClr val="003366"/>
                </a:solidFill>
                <a:latin typeface="Verdana"/>
                <a:ea typeface="ＭＳ Ｐゴシック" pitchFamily="30" charset="-128"/>
                <a:cs typeface="Verdana"/>
              </a:rPr>
              <a:t>found the formulas for the </a:t>
            </a:r>
            <a:r>
              <a:rPr lang="en-US" dirty="0">
                <a:solidFill>
                  <a:srgbClr val="003366"/>
                </a:solidFill>
                <a:latin typeface="Verdana"/>
                <a:ea typeface="ＭＳ Ｐゴシック" pitchFamily="30" charset="-128"/>
                <a:cs typeface="Verdana"/>
              </a:rPr>
              <a:t>area of rectangles and squares.</a:t>
            </a:r>
            <a:endParaRPr lang="en-US" dirty="0">
              <a:solidFill>
                <a:srgbClr val="003366"/>
              </a:solidFill>
              <a:latin typeface="Verdana"/>
              <a:ea typeface="ＭＳ Ｐゴシック" charset="0"/>
              <a:cs typeface="Verdana"/>
            </a:endParaRPr>
          </a:p>
          <a:p>
            <a:pPr>
              <a:lnSpc>
                <a:spcPct val="110000"/>
              </a:lnSpc>
              <a:tabLst>
                <a:tab pos="1593850" algn="l"/>
              </a:tabLst>
            </a:pPr>
            <a:endParaRPr lang="en-US" dirty="0" smtClean="0">
              <a:solidFill>
                <a:srgbClr val="003366"/>
              </a:solidFill>
              <a:latin typeface="Verdana"/>
              <a:ea typeface="ＭＳ Ｐゴシック" charset="0"/>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2362930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319177"/>
            <a:ext cx="8255001" cy="646023"/>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dirty="0" smtClean="0">
                <a:solidFill>
                  <a:srgbClr val="003366"/>
                </a:solidFill>
                <a:latin typeface="Verdana"/>
                <a:ea typeface="Verdana" pitchFamily="34" charset="0"/>
                <a:cs typeface="Verdana"/>
              </a:rPr>
              <a:t>Ms. </a:t>
            </a:r>
            <a:r>
              <a:rPr lang="en-US" sz="3200" b="1" dirty="0" err="1" smtClean="0">
                <a:solidFill>
                  <a:srgbClr val="003366"/>
                </a:solidFill>
                <a:latin typeface="Verdana"/>
                <a:ea typeface="Verdana" pitchFamily="34" charset="0"/>
                <a:cs typeface="Verdana"/>
              </a:rPr>
              <a:t>Polosky’s</a:t>
            </a:r>
            <a:r>
              <a:rPr lang="en-US" sz="3200" b="1" dirty="0" smtClean="0">
                <a:solidFill>
                  <a:srgbClr val="003366"/>
                </a:solidFill>
                <a:latin typeface="Verdana"/>
                <a:ea typeface="Verdana" pitchFamily="34" charset="0"/>
                <a:cs typeface="Verdana"/>
              </a:rPr>
              <a:t> </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3200" b="1" i="1" dirty="0" smtClean="0">
                <a:solidFill>
                  <a:srgbClr val="003366"/>
                </a:solidFill>
                <a:latin typeface="Verdana"/>
                <a:ea typeface="Verdana" pitchFamily="34" charset="0"/>
                <a:cs typeface="Verdana"/>
              </a:rPr>
              <a:t>Mathematics</a:t>
            </a:r>
            <a:r>
              <a:rPr lang="en-US" sz="3200" b="1" dirty="0" smtClean="0">
                <a:solidFill>
                  <a:srgbClr val="003366"/>
                </a:solidFill>
                <a:latin typeface="Verdana"/>
                <a:ea typeface="Verdana" pitchFamily="34" charset="0"/>
                <a:cs typeface="Verdana"/>
              </a:rPr>
              <a:t> Learning Goals</a:t>
            </a:r>
            <a:endParaRPr kumimoji="0" lang="en-US" sz="3200" b="1" i="0" u="none" strike="noStrike" kern="1200" cap="none" spc="0" normalizeH="0" noProof="0" dirty="0" smtClean="0">
              <a:ln>
                <a:noFill/>
              </a:ln>
              <a:solidFill>
                <a:srgbClr val="003366"/>
              </a:solidFill>
              <a:effectLst/>
              <a:uLnTx/>
              <a:uFillTx/>
              <a:latin typeface="Verdana"/>
              <a:ea typeface="Verdana" pitchFamily="34" charset="0"/>
              <a:cs typeface="Verdana"/>
            </a:endParaRPr>
          </a:p>
        </p:txBody>
      </p:sp>
      <p:sp>
        <p:nvSpPr>
          <p:cNvPr id="6" name="Rectangle 3"/>
          <p:cNvSpPr txBox="1">
            <a:spLocks noChangeArrowheads="1"/>
          </p:cNvSpPr>
          <p:nvPr/>
        </p:nvSpPr>
        <p:spPr>
          <a:xfrm>
            <a:off x="1435100" y="1491609"/>
            <a:ext cx="7548208" cy="4649790"/>
          </a:xfrm>
          <a:prstGeom prst="rect">
            <a:avLst/>
          </a:prstGeom>
        </p:spPr>
        <p:txBody>
          <a:bodyPr vert="horz" lIns="91440" tIns="45720" rIns="91440" bIns="45720" rtlCol="0">
            <a:normAutofit/>
          </a:bodyPr>
          <a:lstStyle/>
          <a:p>
            <a:r>
              <a:rPr lang="en-US" sz="2400" dirty="0">
                <a:solidFill>
                  <a:srgbClr val="003366"/>
                </a:solidFill>
                <a:latin typeface="Verdana"/>
                <a:cs typeface="Verdana"/>
              </a:rPr>
              <a:t>Students </a:t>
            </a:r>
            <a:r>
              <a:rPr lang="en-US" sz="2400" dirty="0" smtClean="0">
                <a:solidFill>
                  <a:srgbClr val="003366"/>
                </a:solidFill>
                <a:latin typeface="Verdana"/>
                <a:cs typeface="Verdana"/>
              </a:rPr>
              <a:t>will understand that: </a:t>
            </a:r>
          </a:p>
          <a:p>
            <a:endParaRPr lang="en-US" sz="2400" dirty="0">
              <a:solidFill>
                <a:srgbClr val="003366"/>
              </a:solidFill>
              <a:latin typeface="Verdana"/>
              <a:cs typeface="Verdana"/>
            </a:endParaRPr>
          </a:p>
          <a:p>
            <a:pPr marL="731520" lvl="1" indent="-457200">
              <a:buFont typeface="+mj-lt"/>
              <a:buAutoNum type="arabicPeriod"/>
            </a:pPr>
            <a:r>
              <a:rPr lang="en-US" sz="2400" dirty="0" smtClean="0">
                <a:solidFill>
                  <a:srgbClr val="003366"/>
                </a:solidFill>
                <a:latin typeface="Verdana"/>
                <a:cs typeface="Verdana"/>
              </a:rPr>
              <a:t>The area of a triangle is ½ of its length times its width. </a:t>
            </a:r>
          </a:p>
          <a:p>
            <a:pPr marL="731520" lvl="1" indent="-457200">
              <a:buFont typeface="+mj-lt"/>
              <a:buAutoNum type="arabicPeriod"/>
            </a:pPr>
            <a:r>
              <a:rPr lang="en-US" sz="2400" dirty="0" smtClean="0">
                <a:solidFill>
                  <a:srgbClr val="003366"/>
                </a:solidFill>
                <a:latin typeface="Verdana"/>
                <a:cs typeface="Verdana"/>
              </a:rPr>
              <a:t>The relationship between area, length and width of a triangle can be generalized to a formula.</a:t>
            </a:r>
          </a:p>
          <a:p>
            <a:pPr marL="731520" lvl="1" indent="-457200">
              <a:buFont typeface="+mj-lt"/>
              <a:buAutoNum type="arabicPeriod"/>
            </a:pPr>
            <a:r>
              <a:rPr lang="en-US" sz="2400" dirty="0" smtClean="0">
                <a:solidFill>
                  <a:srgbClr val="003366"/>
                </a:solidFill>
                <a:latin typeface="Verdana"/>
                <a:cs typeface="Verdana"/>
              </a:rPr>
              <a:t>There are several equivalent ways of writing the formula for the area of a triangle and each can be related to a physical model.</a:t>
            </a:r>
            <a:endParaRPr lang="en-US" sz="2400" dirty="0">
              <a:solidFill>
                <a:srgbClr val="003366"/>
              </a:solidFill>
              <a:latin typeface="Verdana"/>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8935" y="6185698"/>
            <a:ext cx="2385028" cy="398946"/>
          </a:xfrm>
          <a:prstGeom prst="rect">
            <a:avLst/>
          </a:prstGeom>
        </p:spPr>
      </p:pic>
    </p:spTree>
    <p:extLst>
      <p:ext uri="{BB962C8B-B14F-4D97-AF65-F5344CB8AC3E}">
        <p14:creationId xmlns:p14="http://schemas.microsoft.com/office/powerpoint/2010/main" val="105506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84300" y="1835330"/>
            <a:ext cx="7353300" cy="5461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1" y="197120"/>
            <a:ext cx="8254879" cy="80618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3366"/>
                </a:solidFill>
                <a:latin typeface="Verdana"/>
                <a:ea typeface="Verdana" pitchFamily="34" charset="0"/>
                <a:cs typeface="Verdana"/>
              </a:rPr>
              <a:t>Connections to the CCSS Content Standards</a:t>
            </a:r>
          </a:p>
        </p:txBody>
      </p:sp>
      <p:sp>
        <p:nvSpPr>
          <p:cNvPr id="6" name="Rectangle 3"/>
          <p:cNvSpPr txBox="1">
            <a:spLocks noChangeArrowheads="1"/>
          </p:cNvSpPr>
          <p:nvPr/>
        </p:nvSpPr>
        <p:spPr>
          <a:xfrm>
            <a:off x="1275575" y="1504828"/>
            <a:ext cx="7576325" cy="4819772"/>
          </a:xfrm>
          <a:prstGeom prst="rect">
            <a:avLst/>
          </a:prstGeom>
        </p:spPr>
        <p:txBody>
          <a:bodyPr vert="horz" lIns="91440" tIns="45720" rIns="91440" bIns="45720" rtlCol="0">
            <a:noAutofit/>
          </a:bodyPr>
          <a:lstStyle/>
          <a:p>
            <a:endParaRPr lang="en-US" sz="3200" dirty="0" smtClean="0">
              <a:solidFill>
                <a:srgbClr val="1F497D"/>
              </a:solidFill>
              <a:latin typeface="+mj-lt"/>
              <a:cs typeface="Verdana"/>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8" name="TextBox 7"/>
          <p:cNvSpPr txBox="1"/>
          <p:nvPr/>
        </p:nvSpPr>
        <p:spPr>
          <a:xfrm>
            <a:off x="6553200" y="2209800"/>
            <a:ext cx="2590800" cy="646331"/>
          </a:xfrm>
          <a:prstGeom prst="rect">
            <a:avLst/>
          </a:prstGeom>
          <a:noFill/>
        </p:spPr>
        <p:txBody>
          <a:bodyPr wrap="square" rtlCol="0">
            <a:spAutoFit/>
          </a:bodyPr>
          <a:lstStyle/>
          <a:p>
            <a:endParaRPr lang="en-US" dirty="0" smtClean="0">
              <a:solidFill>
                <a:srgbClr val="1F497D"/>
              </a:solidFill>
              <a:latin typeface="Verdana"/>
              <a:cs typeface="Verdana"/>
            </a:endParaRPr>
          </a:p>
          <a:p>
            <a:endParaRPr lang="en-US" dirty="0">
              <a:solidFill>
                <a:srgbClr val="1F497D"/>
              </a:solidFill>
              <a:latin typeface="Verdana"/>
              <a:cs typeface="Verdana"/>
            </a:endParaRPr>
          </a:p>
        </p:txBody>
      </p:sp>
      <p:sp>
        <p:nvSpPr>
          <p:cNvPr id="3" name="TextBox 2"/>
          <p:cNvSpPr txBox="1"/>
          <p:nvPr/>
        </p:nvSpPr>
        <p:spPr>
          <a:xfrm>
            <a:off x="1020618" y="5903099"/>
            <a:ext cx="5160049" cy="646331"/>
          </a:xfrm>
          <a:prstGeom prst="rect">
            <a:avLst/>
          </a:prstGeom>
          <a:noFill/>
        </p:spPr>
        <p:txBody>
          <a:bodyPr wrap="square" rtlCol="0">
            <a:spAutoFit/>
          </a:bodyPr>
          <a:lstStyle/>
          <a:p>
            <a:r>
              <a:rPr lang="en-US" sz="1200" dirty="0"/>
              <a:t>National Governors Association Center for Best Practices &amp; Council of Chief State School Officers. (2010). </a:t>
            </a:r>
            <a:r>
              <a:rPr lang="en-US" sz="1200" i="1" dirty="0"/>
              <a:t>Common core state standards for mathematics</a:t>
            </a:r>
            <a:r>
              <a:rPr lang="en-US" sz="1200" dirty="0"/>
              <a:t>. Washington, DC: Authors.</a:t>
            </a:r>
          </a:p>
        </p:txBody>
      </p:sp>
      <p:sp>
        <p:nvSpPr>
          <p:cNvPr id="10" name="Rectangle 9"/>
          <p:cNvSpPr/>
          <p:nvPr/>
        </p:nvSpPr>
        <p:spPr>
          <a:xfrm>
            <a:off x="1384300" y="1835330"/>
            <a:ext cx="7353300" cy="3231654"/>
          </a:xfrm>
          <a:prstGeom prst="rect">
            <a:avLst/>
          </a:prstGeom>
        </p:spPr>
        <p:txBody>
          <a:bodyPr wrap="square">
            <a:spAutoFit/>
          </a:bodyPr>
          <a:lstStyle/>
          <a:p>
            <a:r>
              <a:rPr lang="en-US" sz="2400" dirty="0" smtClean="0">
                <a:solidFill>
                  <a:srgbClr val="003366"/>
                </a:solidFill>
              </a:rPr>
              <a:t>Geometry</a:t>
            </a:r>
            <a:r>
              <a:rPr lang="en-US" sz="2400" baseline="50000" dirty="0" smtClean="0">
                <a:solidFill>
                  <a:srgbClr val="003366"/>
                </a:solidFill>
              </a:rPr>
              <a:t>★</a:t>
            </a:r>
            <a:r>
              <a:rPr lang="en-US" sz="2400" dirty="0" smtClean="0">
                <a:solidFill>
                  <a:srgbClr val="003366"/>
                </a:solidFill>
              </a:rPr>
              <a:t>   										          6.G</a:t>
            </a:r>
          </a:p>
          <a:p>
            <a:endParaRPr lang="en-US" sz="2000" b="1" dirty="0" smtClean="0">
              <a:solidFill>
                <a:srgbClr val="003366"/>
              </a:solidFill>
            </a:endParaRPr>
          </a:p>
          <a:p>
            <a:r>
              <a:rPr lang="en-US" sz="2000" b="1" dirty="0" smtClean="0">
                <a:solidFill>
                  <a:srgbClr val="003366"/>
                </a:solidFill>
              </a:rPr>
              <a:t>Solve </a:t>
            </a:r>
            <a:r>
              <a:rPr lang="en-US" sz="2000" b="1" dirty="0">
                <a:solidFill>
                  <a:srgbClr val="003366"/>
                </a:solidFill>
              </a:rPr>
              <a:t>real-world and mathematical problems involving area, surface area, and volume. </a:t>
            </a:r>
            <a:endParaRPr lang="en-US" sz="2000" b="1" dirty="0" smtClean="0">
              <a:solidFill>
                <a:srgbClr val="003366"/>
              </a:solidFill>
            </a:endParaRPr>
          </a:p>
          <a:p>
            <a:endParaRPr lang="en-US" sz="2000" b="1" dirty="0">
              <a:solidFill>
                <a:srgbClr val="003366"/>
              </a:solidFill>
            </a:endParaRPr>
          </a:p>
          <a:p>
            <a:pPr marL="520700" indent="-520700"/>
            <a:r>
              <a:rPr lang="en-US" sz="2000" dirty="0" smtClean="0">
                <a:solidFill>
                  <a:srgbClr val="003366"/>
                </a:solidFill>
              </a:rPr>
              <a:t>1.</a:t>
            </a:r>
            <a:r>
              <a:rPr lang="en-US" sz="2000" dirty="0">
                <a:solidFill>
                  <a:srgbClr val="003366"/>
                </a:solidFill>
              </a:rPr>
              <a:t>	Find the area of right triangles, other triangles, </a:t>
            </a:r>
            <a:r>
              <a:rPr lang="en-US" sz="2000" strike="sngStrike" dirty="0">
                <a:solidFill>
                  <a:srgbClr val="003366"/>
                </a:solidFill>
              </a:rPr>
              <a:t>special quadrilaterals, and polygons</a:t>
            </a:r>
            <a:r>
              <a:rPr lang="en-US" sz="2000" dirty="0">
                <a:solidFill>
                  <a:srgbClr val="003366"/>
                </a:solidFill>
              </a:rPr>
              <a:t> by composing into rectangles or decomposing into triangles and other shapes; </a:t>
            </a:r>
            <a:r>
              <a:rPr lang="en-US" sz="2000" strike="sngStrike" dirty="0">
                <a:solidFill>
                  <a:srgbClr val="003366"/>
                </a:solidFill>
              </a:rPr>
              <a:t>apply these techniques in the context of solving real-world and mathematical problems. </a:t>
            </a:r>
          </a:p>
        </p:txBody>
      </p:sp>
    </p:spTree>
    <p:extLst>
      <p:ext uri="{BB962C8B-B14F-4D97-AF65-F5344CB8AC3E}">
        <p14:creationId xmlns:p14="http://schemas.microsoft.com/office/powerpoint/2010/main" val="1055066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9122" y="-152313"/>
            <a:ext cx="8255001" cy="1143000"/>
          </a:xfrm>
          <a:prstGeom prst="rect">
            <a:avLst/>
          </a:prstGeom>
        </p:spPr>
        <p:txBody>
          <a:bodyPr vert="horz" lIns="91440" tIns="45720" rIns="91440" bIns="45720" rtlCol="0" anchor="ctr">
            <a:noAutofit/>
          </a:bodyPr>
          <a:lstStyle/>
          <a:p>
            <a:pPr lvl="0" algn="ctr">
              <a:spcBef>
                <a:spcPct val="0"/>
              </a:spcBef>
              <a:defRPr/>
            </a:pPr>
            <a:endParaRPr lang="en-US" sz="3600" b="1" dirty="0" smtClean="0">
              <a:solidFill>
                <a:srgbClr val="003366"/>
              </a:solidFill>
              <a:latin typeface="+mj-lt"/>
            </a:endParaRPr>
          </a:p>
          <a:p>
            <a:pPr lvl="0" algn="ctr">
              <a:spcBef>
                <a:spcPct val="0"/>
              </a:spcBef>
              <a:defRPr/>
            </a:pPr>
            <a:r>
              <a:rPr lang="en-US" sz="3200" b="1" dirty="0" smtClean="0">
                <a:solidFill>
                  <a:srgbClr val="003366"/>
                </a:solidFill>
                <a:latin typeface="Verdana"/>
                <a:cs typeface="Verdana"/>
              </a:rPr>
              <a:t>Connections to the CCSS Standards for Mathematical </a:t>
            </a:r>
            <a:r>
              <a:rPr lang="en-US" sz="3200" b="1" dirty="0">
                <a:solidFill>
                  <a:srgbClr val="003366"/>
                </a:solidFill>
                <a:latin typeface="Verdana"/>
                <a:cs typeface="Verdana"/>
              </a:rPr>
              <a:t>Practice </a:t>
            </a:r>
            <a:endParaRPr lang="en-US" sz="3200" b="1" dirty="0" smtClean="0">
              <a:solidFill>
                <a:srgbClr val="003366"/>
              </a:solidFill>
              <a:latin typeface="Verdana"/>
              <a:ea typeface="Verdana" pitchFamily="34" charset="0"/>
              <a:cs typeface="Verdana"/>
            </a:endParaRPr>
          </a:p>
        </p:txBody>
      </p:sp>
      <p:sp>
        <p:nvSpPr>
          <p:cNvPr id="6" name="Rectangle 3"/>
          <p:cNvSpPr txBox="1">
            <a:spLocks noChangeArrowheads="1"/>
          </p:cNvSpPr>
          <p:nvPr/>
        </p:nvSpPr>
        <p:spPr>
          <a:xfrm>
            <a:off x="1020618" y="1457382"/>
            <a:ext cx="8255001" cy="5150405"/>
          </a:xfrm>
          <a:prstGeom prst="rect">
            <a:avLst/>
          </a:prstGeom>
        </p:spPr>
        <p:txBody>
          <a:bodyPr vert="horz" lIns="91440" tIns="45720" rIns="91440" bIns="45720" rtlCol="0">
            <a:noAutofit/>
          </a:bodyPr>
          <a:lstStyle/>
          <a:p>
            <a:pPr marL="685800" indent="-457200">
              <a:spcAft>
                <a:spcPts val="1000"/>
              </a:spcAft>
              <a:buFontTx/>
              <a:buAutoNum type="arabicPeriod"/>
              <a:defRPr/>
            </a:pPr>
            <a:r>
              <a:rPr lang="en-US" sz="2400" dirty="0">
                <a:solidFill>
                  <a:srgbClr val="003366"/>
                </a:solidFill>
                <a:latin typeface="Verdana"/>
                <a:cs typeface="Verdana"/>
              </a:rPr>
              <a:t>Make sense of problems and persevere in solving them.</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Reason abstractly and quantitatively.</a:t>
            </a:r>
          </a:p>
          <a:p>
            <a:pPr marL="685800" indent="-457200">
              <a:spcAft>
                <a:spcPts val="1000"/>
              </a:spcAft>
              <a:buFontTx/>
              <a:buAutoNum type="arabicPeriod"/>
              <a:defRPr/>
            </a:pPr>
            <a:r>
              <a:rPr lang="en-US" sz="2400" b="1" dirty="0">
                <a:solidFill>
                  <a:srgbClr val="604A7B"/>
                </a:solidFill>
                <a:latin typeface="Verdana"/>
                <a:cs typeface="Verdana"/>
              </a:rPr>
              <a:t>Construct viable arguments and critique </a:t>
            </a:r>
            <a:r>
              <a:rPr lang="en-US" sz="2400" b="1" dirty="0" smtClean="0">
                <a:solidFill>
                  <a:srgbClr val="604A7B"/>
                </a:solidFill>
                <a:latin typeface="Verdana"/>
                <a:cs typeface="Verdana"/>
              </a:rPr>
              <a:t>the reasoning </a:t>
            </a:r>
            <a:r>
              <a:rPr lang="en-US" sz="2400" b="1" dirty="0">
                <a:solidFill>
                  <a:srgbClr val="604A7B"/>
                </a:solidFill>
                <a:latin typeface="Verdana"/>
                <a:cs typeface="Verdana"/>
              </a:rPr>
              <a:t>of others.</a:t>
            </a:r>
          </a:p>
          <a:p>
            <a:pPr marL="685800" indent="-457200">
              <a:spcAft>
                <a:spcPts val="1000"/>
              </a:spcAft>
              <a:buFontTx/>
              <a:buAutoNum type="arabicPeriod"/>
              <a:defRPr/>
            </a:pPr>
            <a:r>
              <a:rPr lang="en-US" sz="2400" b="1" dirty="0">
                <a:solidFill>
                  <a:schemeClr val="accent4">
                    <a:lumMod val="75000"/>
                  </a:schemeClr>
                </a:solidFill>
                <a:latin typeface="Verdana"/>
                <a:cs typeface="Verdana"/>
              </a:rPr>
              <a:t>Model with mathematics.</a:t>
            </a:r>
          </a:p>
          <a:p>
            <a:pPr marL="685800" indent="-457200">
              <a:spcAft>
                <a:spcPts val="1000"/>
              </a:spcAft>
              <a:buFontTx/>
              <a:buAutoNum type="arabicPeriod"/>
              <a:defRPr/>
            </a:pPr>
            <a:r>
              <a:rPr lang="en-US" sz="2400" dirty="0">
                <a:solidFill>
                  <a:srgbClr val="003366"/>
                </a:solidFill>
                <a:latin typeface="Verdana"/>
                <a:cs typeface="Verdana"/>
              </a:rPr>
              <a:t>Use appropriate tools strategically.</a:t>
            </a:r>
          </a:p>
          <a:p>
            <a:pPr marL="685800" indent="-457200">
              <a:spcAft>
                <a:spcPts val="1000"/>
              </a:spcAft>
              <a:buFontTx/>
              <a:buAutoNum type="arabicPeriod"/>
              <a:defRPr/>
            </a:pPr>
            <a:r>
              <a:rPr lang="en-US" sz="2400" dirty="0">
                <a:solidFill>
                  <a:srgbClr val="003366"/>
                </a:solidFill>
                <a:latin typeface="Verdana"/>
                <a:cs typeface="Verdana"/>
              </a:rPr>
              <a:t>Attend to precision.</a:t>
            </a:r>
          </a:p>
          <a:p>
            <a:pPr marL="685800" indent="-457200">
              <a:spcAft>
                <a:spcPts val="1000"/>
              </a:spcAft>
              <a:buFontTx/>
              <a:buAutoNum type="arabicPeriod"/>
              <a:defRPr/>
            </a:pPr>
            <a:r>
              <a:rPr lang="en-US" sz="2400" b="1" dirty="0">
                <a:solidFill>
                  <a:srgbClr val="604A7B"/>
                </a:solidFill>
                <a:latin typeface="Verdana"/>
                <a:cs typeface="Verdana"/>
              </a:rPr>
              <a:t>Look for and make use of structure.</a:t>
            </a:r>
          </a:p>
          <a:p>
            <a:pPr marL="685800" indent="-457200">
              <a:buFontTx/>
              <a:buAutoNum type="arabicPeriod"/>
              <a:defRPr/>
            </a:pPr>
            <a:r>
              <a:rPr lang="en-US" sz="2400" dirty="0">
                <a:solidFill>
                  <a:srgbClr val="003366"/>
                </a:solidFill>
                <a:latin typeface="Verdana"/>
                <a:cs typeface="Verdana"/>
              </a:rPr>
              <a:t>Look for and express regularity in repeated reasoning</a:t>
            </a:r>
            <a:r>
              <a:rPr lang="en-US" sz="2400" dirty="0" smtClean="0">
                <a:solidFill>
                  <a:srgbClr val="003366"/>
                </a:solidFill>
              </a:rPr>
              <a:t>.</a:t>
            </a:r>
            <a:endParaRPr lang="en-US" sz="2400" dirty="0">
              <a:solidFill>
                <a:srgbClr val="003366"/>
              </a:solidFill>
            </a:endParaRP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5506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47204"/>
            <a:ext cx="8255001" cy="811124"/>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chemeClr val="tx2"/>
                </a:solidFill>
                <a:latin typeface="Verdana"/>
                <a:cs typeface="Verdana"/>
              </a:rPr>
              <a:t>The Triangle Task: Video Context</a:t>
            </a:r>
            <a:endParaRPr lang="en-US" sz="3200" b="1" dirty="0" smtClean="0">
              <a:solidFill>
                <a:schemeClr val="tx2"/>
              </a:solidFill>
              <a:latin typeface="Verdana"/>
              <a:ea typeface="Verdana" pitchFamily="34" charset="0"/>
              <a:cs typeface="Verdana"/>
            </a:endParaRPr>
          </a:p>
        </p:txBody>
      </p:sp>
      <p:sp>
        <p:nvSpPr>
          <p:cNvPr id="6" name="Rectangle 3"/>
          <p:cNvSpPr txBox="1">
            <a:spLocks noChangeArrowheads="1"/>
          </p:cNvSpPr>
          <p:nvPr/>
        </p:nvSpPr>
        <p:spPr>
          <a:xfrm>
            <a:off x="1169134" y="1268410"/>
            <a:ext cx="7585400" cy="4643318"/>
          </a:xfrm>
          <a:prstGeom prst="rect">
            <a:avLst/>
          </a:prstGeom>
        </p:spPr>
        <p:txBody>
          <a:bodyPr vert="horz" lIns="91440" tIns="45720" rIns="91440" bIns="45720" rtlCol="0">
            <a:noAutofit/>
          </a:bodyPr>
          <a:lstStyle/>
          <a:p>
            <a:pPr>
              <a:spcAft>
                <a:spcPts val="600"/>
              </a:spcAft>
            </a:pPr>
            <a:r>
              <a:rPr lang="en-US" sz="2300" dirty="0" smtClean="0">
                <a:solidFill>
                  <a:srgbClr val="003366"/>
                </a:solidFill>
                <a:latin typeface="Verdana"/>
                <a:cs typeface="Verdana"/>
              </a:rPr>
              <a:t>Prior to this clip:</a:t>
            </a:r>
          </a:p>
          <a:p>
            <a:pPr marL="342900" indent="-342900">
              <a:spcAft>
                <a:spcPts val="600"/>
              </a:spcAft>
              <a:buFont typeface="Arial"/>
              <a:buChar char="•"/>
            </a:pPr>
            <a:r>
              <a:rPr lang="en-US" sz="2300" dirty="0" smtClean="0">
                <a:solidFill>
                  <a:srgbClr val="003366"/>
                </a:solidFill>
                <a:latin typeface="Verdana"/>
                <a:cs typeface="Verdana"/>
              </a:rPr>
              <a:t>Ms. Polosky launched the task, ensuring that students understood what they were being asked to do</a:t>
            </a:r>
          </a:p>
          <a:p>
            <a:pPr marL="342900" indent="-342900">
              <a:spcAft>
                <a:spcPts val="600"/>
              </a:spcAft>
              <a:buFont typeface="Arial"/>
              <a:buChar char="•"/>
            </a:pPr>
            <a:r>
              <a:rPr lang="en-US" sz="2300" dirty="0" smtClean="0">
                <a:solidFill>
                  <a:srgbClr val="003366"/>
                </a:solidFill>
                <a:latin typeface="Verdana"/>
                <a:cs typeface="Verdana"/>
              </a:rPr>
              <a:t>Ms. Polosky provided students with cardboard triangles and other tools such as scissors and grid paper</a:t>
            </a:r>
            <a:endParaRPr lang="en-US" sz="2300" dirty="0">
              <a:solidFill>
                <a:srgbClr val="003366"/>
              </a:solidFill>
              <a:latin typeface="Verdana"/>
              <a:cs typeface="Verdana"/>
            </a:endParaRPr>
          </a:p>
          <a:p>
            <a:pPr>
              <a:spcAft>
                <a:spcPts val="600"/>
              </a:spcAft>
            </a:pPr>
            <a:r>
              <a:rPr lang="en-US" sz="2200" dirty="0" smtClean="0">
                <a:solidFill>
                  <a:srgbClr val="003366"/>
                </a:solidFill>
                <a:latin typeface="Verdana"/>
                <a:cs typeface="Verdana"/>
              </a:rPr>
              <a:t>In this clip, we </a:t>
            </a:r>
            <a:r>
              <a:rPr lang="en-US" sz="2200" dirty="0">
                <a:solidFill>
                  <a:srgbClr val="003366"/>
                </a:solidFill>
                <a:latin typeface="Verdana"/>
                <a:cs typeface="Verdana"/>
              </a:rPr>
              <a:t>see Ms. </a:t>
            </a:r>
            <a:r>
              <a:rPr lang="en-US" sz="2200" dirty="0" err="1" smtClean="0">
                <a:solidFill>
                  <a:srgbClr val="003366"/>
                </a:solidFill>
                <a:latin typeface="Verdana"/>
                <a:cs typeface="Verdana"/>
              </a:rPr>
              <a:t>Polosky</a:t>
            </a:r>
            <a:r>
              <a:rPr lang="en-US" sz="2200" dirty="0" smtClean="0">
                <a:solidFill>
                  <a:srgbClr val="003366"/>
                </a:solidFill>
                <a:latin typeface="Verdana"/>
                <a:cs typeface="Verdana"/>
              </a:rPr>
              <a:t> facilitating a  whole-class discussion that focused on comparing two possible formulas for the area of a right triangle generated by students.</a:t>
            </a:r>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174616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TM_R_LogoandName4C_L.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038" y="5911728"/>
            <a:ext cx="2673270" cy="696059"/>
          </a:xfrm>
          <a:prstGeom prst="rect">
            <a:avLst/>
          </a:prstGeom>
        </p:spPr>
      </p:pic>
      <p:sp>
        <p:nvSpPr>
          <p:cNvPr id="9" name="Title 1"/>
          <p:cNvSpPr txBox="1">
            <a:spLocks/>
          </p:cNvSpPr>
          <p:nvPr/>
        </p:nvSpPr>
        <p:spPr>
          <a:xfrm>
            <a:off x="888999" y="-23724"/>
            <a:ext cx="8255001" cy="3833724"/>
          </a:xfrm>
          <a:prstGeom prst="rect">
            <a:avLst/>
          </a:prstGeom>
        </p:spPr>
        <p:txBody>
          <a:bodyPr vert="horz" lIns="91440" tIns="45720" rIns="91440" bIns="45720" rtlCol="0" anchor="ctr">
            <a:noAutofit/>
          </a:bodyPr>
          <a:lstStyle/>
          <a:p>
            <a:pPr lvl="0" algn="ctr">
              <a:spcBef>
                <a:spcPct val="0"/>
              </a:spcBef>
              <a:defRPr/>
            </a:pPr>
            <a:endParaRPr lang="en-US" sz="4000" b="1" dirty="0"/>
          </a:p>
        </p:txBody>
      </p:sp>
      <p:sp>
        <p:nvSpPr>
          <p:cNvPr id="6" name="Rectangle 3"/>
          <p:cNvSpPr txBox="1">
            <a:spLocks noChangeArrowheads="1"/>
          </p:cNvSpPr>
          <p:nvPr/>
        </p:nvSpPr>
        <p:spPr>
          <a:xfrm>
            <a:off x="1020618" y="4889500"/>
            <a:ext cx="8123382" cy="171328"/>
          </a:xfrm>
          <a:prstGeom prst="rect">
            <a:avLst/>
          </a:prstGeom>
        </p:spPr>
        <p:txBody>
          <a:bodyPr vert="horz" lIns="91440" tIns="45720" rIns="91440" bIns="45720" rtlCol="0">
            <a:noAutofit/>
          </a:bodyPr>
          <a:lstStyle/>
          <a:p>
            <a:endParaRPr lang="en-US" sz="2400" dirty="0" smtClean="0"/>
          </a:p>
        </p:txBody>
      </p:sp>
      <p:pic>
        <p:nvPicPr>
          <p:cNvPr id="2" name="Picture 1" descr="14861 principles to action cover bar 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23724"/>
            <a:ext cx="889121" cy="6894423"/>
          </a:xfrm>
          <a:prstGeom prst="rect">
            <a:avLst/>
          </a:prstGeom>
        </p:spPr>
      </p:pic>
      <p:pic>
        <p:nvPicPr>
          <p:cNvPr id="11" name="Picture 10" descr="14861 principles to action cover.psd"/>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19" y="182743"/>
            <a:ext cx="761999" cy="1085667"/>
          </a:xfrm>
          <a:prstGeom prst="rect">
            <a:avLst/>
          </a:prstGeom>
          <a:ln w="6350" cmpd="sng">
            <a:solidFill>
              <a:srgbClr val="FFFFFF"/>
            </a:solidFill>
          </a:ln>
          <a:effectLst>
            <a:outerShdw blurRad="50800" dist="38100" dir="2700000" algn="tl" rotWithShape="0">
              <a:prstClr val="black">
                <a:alpha val="40000"/>
              </a:prstClr>
            </a:outerShdw>
          </a:effectLst>
        </p:spPr>
      </p:pic>
      <p:sp>
        <p:nvSpPr>
          <p:cNvPr id="3" name="Title 2"/>
          <p:cNvSpPr>
            <a:spLocks noGrp="1"/>
          </p:cNvSpPr>
          <p:nvPr>
            <p:ph type="title"/>
          </p:nvPr>
        </p:nvSpPr>
        <p:spPr>
          <a:xfrm>
            <a:off x="914400" y="120648"/>
            <a:ext cx="8229600" cy="1143000"/>
          </a:xfrm>
        </p:spPr>
        <p:txBody>
          <a:bodyPr>
            <a:normAutofit/>
          </a:bodyPr>
          <a:lstStyle/>
          <a:p>
            <a:r>
              <a:rPr lang="en-US" sz="3200" b="1" dirty="0" smtClean="0">
                <a:solidFill>
                  <a:srgbClr val="003366"/>
                </a:solidFill>
                <a:latin typeface="Verdana"/>
                <a:cs typeface="Verdana"/>
              </a:rPr>
              <a:t>Lens for Watching the Video</a:t>
            </a:r>
            <a:br>
              <a:rPr lang="en-US" sz="3200" b="1" dirty="0" smtClean="0">
                <a:solidFill>
                  <a:srgbClr val="003366"/>
                </a:solidFill>
                <a:latin typeface="Verdana"/>
                <a:cs typeface="Verdana"/>
              </a:rPr>
            </a:br>
            <a:r>
              <a:rPr lang="en-US" sz="3200" b="1" dirty="0" smtClean="0">
                <a:solidFill>
                  <a:srgbClr val="003366"/>
                </a:solidFill>
                <a:latin typeface="Verdana"/>
                <a:cs typeface="Verdana"/>
              </a:rPr>
              <a:t>Time 1</a:t>
            </a:r>
            <a:endParaRPr lang="en-US" sz="3200" b="1" dirty="0">
              <a:solidFill>
                <a:srgbClr val="003366"/>
              </a:solidFill>
              <a:latin typeface="Verdana"/>
              <a:cs typeface="Verdana"/>
            </a:endParaRPr>
          </a:p>
        </p:txBody>
      </p:sp>
      <p:sp>
        <p:nvSpPr>
          <p:cNvPr id="8" name="Content Placeholder 7"/>
          <p:cNvSpPr>
            <a:spLocks noGrp="1"/>
          </p:cNvSpPr>
          <p:nvPr>
            <p:ph idx="1"/>
          </p:nvPr>
        </p:nvSpPr>
        <p:spPr>
          <a:xfrm>
            <a:off x="914400" y="1692358"/>
            <a:ext cx="8229600" cy="4525963"/>
          </a:xfrm>
        </p:spPr>
        <p:txBody>
          <a:bodyPr>
            <a:normAutofit fontScale="92500" lnSpcReduction="10000"/>
          </a:bodyPr>
          <a:lstStyle/>
          <a:p>
            <a:pPr marL="0" indent="0">
              <a:buNone/>
            </a:pPr>
            <a:r>
              <a:rPr lang="en-US" sz="2800" dirty="0" smtClean="0">
                <a:solidFill>
                  <a:srgbClr val="003366"/>
                </a:solidFill>
                <a:latin typeface="Verdana"/>
                <a:cs typeface="Verdana"/>
              </a:rPr>
              <a:t>As you watch the video, make note of what the teacher does to support student learning and engagement as they work on the task. </a:t>
            </a:r>
          </a:p>
          <a:p>
            <a:pPr marL="0" indent="0">
              <a:buNone/>
            </a:pPr>
            <a:endParaRPr lang="en-US" sz="2800" dirty="0">
              <a:solidFill>
                <a:srgbClr val="003366"/>
              </a:solidFill>
              <a:latin typeface="Verdana"/>
              <a:cs typeface="Verdana"/>
            </a:endParaRPr>
          </a:p>
          <a:p>
            <a:pPr marL="0" indent="0">
              <a:buNone/>
            </a:pPr>
            <a:r>
              <a:rPr lang="en-US" sz="2800" dirty="0" smtClean="0">
                <a:solidFill>
                  <a:srgbClr val="003366"/>
                </a:solidFill>
                <a:latin typeface="Verdana"/>
                <a:cs typeface="Verdana"/>
              </a:rPr>
              <a:t>In particular, identify any of the </a:t>
            </a:r>
            <a:r>
              <a:rPr lang="en-US" sz="2800" i="1" dirty="0" smtClean="0">
                <a:solidFill>
                  <a:srgbClr val="003366"/>
                </a:solidFill>
                <a:latin typeface="Verdana"/>
                <a:cs typeface="Verdana"/>
              </a:rPr>
              <a:t>Effective Mathematics Teaching Practices </a:t>
            </a:r>
            <a:r>
              <a:rPr lang="en-US" sz="2800" dirty="0" smtClean="0">
                <a:solidFill>
                  <a:srgbClr val="003366"/>
                </a:solidFill>
                <a:latin typeface="Verdana"/>
                <a:cs typeface="Verdana"/>
              </a:rPr>
              <a:t>that you notice Ms. Polosky using.</a:t>
            </a:r>
          </a:p>
          <a:p>
            <a:pPr marL="0" indent="0">
              <a:buNone/>
            </a:pPr>
            <a:endParaRPr lang="en-US" sz="2800" dirty="0">
              <a:solidFill>
                <a:srgbClr val="003366"/>
              </a:solidFill>
              <a:latin typeface="Verdana"/>
              <a:cs typeface="Verdana"/>
            </a:endParaRPr>
          </a:p>
          <a:p>
            <a:pPr marL="0" indent="0">
              <a:buNone/>
            </a:pPr>
            <a:r>
              <a:rPr lang="en-US" sz="2800" i="1" dirty="0" smtClean="0">
                <a:solidFill>
                  <a:srgbClr val="003366"/>
                </a:solidFill>
                <a:latin typeface="Verdana"/>
                <a:cs typeface="Verdana"/>
              </a:rPr>
              <a:t>Be prepared to give examples and to cite line numbers from the transcript to support your claims.</a:t>
            </a:r>
            <a:endParaRPr lang="en-US" sz="2800" i="1" dirty="0">
              <a:solidFill>
                <a:srgbClr val="003366"/>
              </a:solidFill>
              <a:latin typeface="Verdana"/>
              <a:cs typeface="Verdana"/>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2002" y="6185698"/>
            <a:ext cx="2385028" cy="398946"/>
          </a:xfrm>
          <a:prstGeom prst="rect">
            <a:avLst/>
          </a:prstGeom>
        </p:spPr>
      </p:pic>
    </p:spTree>
    <p:extLst>
      <p:ext uri="{BB962C8B-B14F-4D97-AF65-F5344CB8AC3E}">
        <p14:creationId xmlns:p14="http://schemas.microsoft.com/office/powerpoint/2010/main" val="31472188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4501</TotalTime>
  <Words>2361</Words>
  <Application>Microsoft Office PowerPoint</Application>
  <PresentationFormat>On-screen Show (4:3)</PresentationFormat>
  <Paragraphs>239</Paragraphs>
  <Slides>20</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ＭＳ Ｐゴシック</vt:lpstr>
      <vt:lpstr>Arial</vt:lpstr>
      <vt:lpstr>Calibri</vt:lpstr>
      <vt:lpstr>Verdana</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Lens for Watching the Video Time 1</vt:lpstr>
      <vt:lpstr>PowerPoint Presentation</vt:lpstr>
      <vt:lpstr>PowerPoint Presentation</vt:lpstr>
      <vt:lpstr>Lens for Watching the Video:  Time 2</vt:lpstr>
      <vt:lpstr>PowerPoint Presentation</vt:lpstr>
      <vt:lpstr>Connecting Conceptual and Procedural Knowledge</vt:lpstr>
      <vt:lpstr>Connecting Conceptual and Procedural Knowledge</vt:lpstr>
      <vt:lpstr>PowerPoint Presentation</vt:lpstr>
      <vt:lpstr>Build Procedural Fluency from Conceptual Understanding Teacher and Student Actions</vt:lpstr>
      <vt:lpstr>PowerPoint Presentation</vt:lpstr>
      <vt:lpstr>Strategy 2: Example 1 (Why 1/2 x w x l works</vt:lpstr>
      <vt:lpstr>Strategy 2: Example 2 (Why ½ x l x w works)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to Actions PowerPoint template</dc:title>
  <dc:creator>Ken Krehbiel</dc:creator>
  <cp:keywords>Principles to Actions</cp:keywords>
  <cp:lastModifiedBy>Chonda Long</cp:lastModifiedBy>
  <cp:revision>286</cp:revision>
  <dcterms:created xsi:type="dcterms:W3CDTF">2014-11-01T20:15:24Z</dcterms:created>
  <dcterms:modified xsi:type="dcterms:W3CDTF">2015-10-20T17:42:16Z</dcterms:modified>
</cp:coreProperties>
</file>