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Default Extension="emf" ContentType="image/x-emf"/>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ppt/notesSlides/notesSlide12.xml" ContentType="application/vnd.openxmlformats-officedocument.presentationml.notesSlide+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Override PartName="/ppt/notesSlides/notesSlide24.xml" ContentType="application/vnd.openxmlformats-officedocument.presentationml.notes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20.xml" ContentType="application/vnd.openxmlformats-officedocument.presentationml.notesSlide+xml"/>
  <Override PartName="/ppt/slides/slide15.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notesSlides/notesSlide25.xml" ContentType="application/vnd.openxmlformats-officedocument.presentationml.notesSlide+xml"/>
  <Override PartName="/ppt/notesSlides/notesSlide6.xml" ContentType="application/vnd.openxmlformats-officedocument.presentationml.notesSlide+xml"/>
  <Override PartName="/ppt/notesSlides/notesSlide21.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commentAuthors.xml" ContentType="application/vnd.openxmlformats-officedocument.presentationml.commentAuthors+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notesSlides/notesSlide22.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Default Extension="wdp" ContentType="image/vnd.ms-photo"/>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notesSlides/notesSlide23.xml" ContentType="application/vnd.openxmlformats-officedocument.presentationml.notes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7"/>
  </p:notesMasterIdLst>
  <p:sldIdLst>
    <p:sldId id="343" r:id="rId2"/>
    <p:sldId id="356" r:id="rId3"/>
    <p:sldId id="377" r:id="rId4"/>
    <p:sldId id="278" r:id="rId5"/>
    <p:sldId id="389" r:id="rId6"/>
    <p:sldId id="381" r:id="rId7"/>
    <p:sldId id="380" r:id="rId8"/>
    <p:sldId id="382" r:id="rId9"/>
    <p:sldId id="258" r:id="rId10"/>
    <p:sldId id="266" r:id="rId11"/>
    <p:sldId id="265" r:id="rId12"/>
    <p:sldId id="267" r:id="rId13"/>
    <p:sldId id="379" r:id="rId14"/>
    <p:sldId id="269" r:id="rId15"/>
    <p:sldId id="299" r:id="rId16"/>
    <p:sldId id="390" r:id="rId17"/>
    <p:sldId id="384" r:id="rId18"/>
    <p:sldId id="387" r:id="rId19"/>
    <p:sldId id="391" r:id="rId20"/>
    <p:sldId id="300" r:id="rId21"/>
    <p:sldId id="383" r:id="rId22"/>
    <p:sldId id="268" r:id="rId23"/>
    <p:sldId id="272" r:id="rId24"/>
    <p:sldId id="261" r:id="rId25"/>
    <p:sldId id="296"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Amy Hillen" initials="AH" lastIdx="18" clrIdx="0"/>
  <p:cmAuthor id="1" name="Margaret Smith" initials="ps" lastIdx="0" clrIdx="1"/>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B6B5E7"/>
    <a:srgbClr val="B5B4E4"/>
    <a:srgbClr val="CCCCFF"/>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notesView">
  <p:normalViewPr>
    <p:restoredLeft sz="12972" autoAdjust="0"/>
    <p:restoredTop sz="65141" autoAdjust="0"/>
  </p:normalViewPr>
  <p:slideViewPr>
    <p:cSldViewPr snapToGrid="0" snapToObjects="1">
      <p:cViewPr varScale="1">
        <p:scale>
          <a:sx n="80" d="100"/>
          <a:sy n="80" d="100"/>
        </p:scale>
        <p:origin x="-2416" y="-104"/>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3648"/>
    </p:cViewPr>
  </p:sorterViewPr>
  <p:notesViewPr>
    <p:cSldViewPr snapToGrid="0" snapToObjects="1">
      <p:cViewPr varScale="1">
        <p:scale>
          <a:sx n="97" d="100"/>
          <a:sy n="97" d="100"/>
        </p:scale>
        <p:origin x="-3392" y="-11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commentAuthors" Target="commentAuthor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0460E9-3F44-7C4F-9F0F-50EB60CDAA9E}" type="datetimeFigureOut">
              <a:rPr lang="en-US" smtClean="0"/>
              <a:pPr/>
              <a:t>7/3/15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9F3DE2-FB79-A444-9137-F017C8010924}"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102436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www.nctm.org/PtAToolkit/"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55600" y="4343400"/>
            <a:ext cx="6248400" cy="4114800"/>
          </a:xfrm>
        </p:spPr>
        <p:txBody>
          <a:bodyPr>
            <a:noAutofit/>
          </a:bodyPr>
          <a:lstStyle/>
          <a:p>
            <a:pPr marL="14288" algn="l">
              <a:spcAft>
                <a:spcPts val="600"/>
              </a:spcAft>
            </a:pPr>
            <a:r>
              <a:rPr lang="en-US" sz="1100" dirty="0" smtClean="0"/>
              <a:t>It is suggested that teachers have some familiarity with the Effective Mathematics Teaching Practices prior to engaging in this focused professional learning module.</a:t>
            </a:r>
            <a:r>
              <a:rPr lang="en-US" sz="1100" baseline="0" dirty="0" smtClean="0"/>
              <a:t> NCTM developed three </a:t>
            </a:r>
            <a:r>
              <a:rPr lang="en-US" sz="1100" dirty="0" smtClean="0"/>
              <a:t>modules</a:t>
            </a:r>
            <a:r>
              <a:rPr lang="en-US" sz="1100" baseline="0" dirty="0" smtClean="0"/>
              <a:t> </a:t>
            </a:r>
            <a:r>
              <a:rPr lang="en-US" sz="1100" dirty="0" smtClean="0"/>
              <a:t>that provide an overview of the Teaching and Learning Principle</a:t>
            </a:r>
            <a:r>
              <a:rPr lang="en-US" sz="1100" baseline="0" dirty="0" smtClean="0"/>
              <a:t> and</a:t>
            </a:r>
            <a:r>
              <a:rPr lang="en-US" sz="1100" dirty="0" smtClean="0"/>
              <a:t> the eight effective teaching practices for mathematics: The Case of Mr. Harris and the Band Concert Task (elementary school content),  The Case of Ms. Donnelly and the Candy Jar Task (middle school content),</a:t>
            </a:r>
            <a:r>
              <a:rPr lang="en-US" sz="1100" baseline="0" dirty="0" smtClean="0"/>
              <a:t> and The Case of Ms. Culver and the</a:t>
            </a:r>
            <a:r>
              <a:rPr lang="en-US" sz="1100" dirty="0" smtClean="0"/>
              <a:t> Pay It Forward Task (high school content). These overview</a:t>
            </a:r>
            <a:r>
              <a:rPr lang="en-US" sz="1100" baseline="0" dirty="0" smtClean="0"/>
              <a:t> modules are available on the NCTM website as part of the </a:t>
            </a:r>
            <a:r>
              <a:rPr lang="en-US" sz="1100" b="1" i="1" kern="1200" baseline="0" dirty="0" smtClean="0">
                <a:solidFill>
                  <a:schemeClr val="tx1"/>
                </a:solidFill>
                <a:effectLst/>
                <a:latin typeface="+mn-lt"/>
                <a:ea typeface="+mn-ea"/>
                <a:cs typeface="+mn-cs"/>
              </a:rPr>
              <a:t>Principles to Actions</a:t>
            </a:r>
            <a:r>
              <a:rPr lang="en-US" sz="1100" i="1" baseline="0" dirty="0" smtClean="0"/>
              <a:t> </a:t>
            </a:r>
            <a:r>
              <a:rPr lang="en-US" sz="1100" b="0" kern="1200" baseline="0" dirty="0" smtClean="0">
                <a:solidFill>
                  <a:schemeClr val="tx1"/>
                </a:solidFill>
                <a:effectLst/>
                <a:latin typeface="+mn-lt"/>
                <a:ea typeface="+mn-ea"/>
                <a:cs typeface="+mn-cs"/>
              </a:rPr>
              <a:t>p</a:t>
            </a:r>
            <a:r>
              <a:rPr lang="en-US" sz="1100" b="0" kern="1200" dirty="0" smtClean="0">
                <a:solidFill>
                  <a:schemeClr val="tx1"/>
                </a:solidFill>
                <a:effectLst/>
                <a:latin typeface="+mn-lt"/>
                <a:ea typeface="+mn-ea"/>
                <a:cs typeface="+mn-cs"/>
              </a:rPr>
              <a:t>rofessional learning materials</a:t>
            </a:r>
            <a:r>
              <a:rPr lang="en-US" sz="1100" b="1" kern="1200" baseline="0" dirty="0" smtClean="0">
                <a:solidFill>
                  <a:schemeClr val="tx1"/>
                </a:solidFill>
                <a:effectLst/>
                <a:latin typeface="+mn-lt"/>
                <a:ea typeface="+mn-ea"/>
                <a:cs typeface="+mn-cs"/>
              </a:rPr>
              <a:t>:</a:t>
            </a:r>
            <a:r>
              <a:rPr lang="en-US" sz="1100" dirty="0" smtClean="0"/>
              <a:t> </a:t>
            </a:r>
            <a:r>
              <a:rPr lang="en-US" sz="1100" b="1" dirty="0" smtClean="0">
                <a:solidFill>
                  <a:srgbClr val="0000FF"/>
                </a:solidFill>
                <a:cs typeface="Verdana"/>
                <a:hlinkClick r:id="rId3"/>
              </a:rPr>
              <a:t>http://www.nctm.org/PtAToolkit/</a:t>
            </a:r>
            <a:endParaRPr lang="en-US" sz="1100" dirty="0" smtClean="0">
              <a:latin typeface="+mn-lt"/>
              <a:ea typeface="ＭＳ Ｐゴシック" pitchFamily="34" charset="-128"/>
              <a:cs typeface="Arial"/>
            </a:endParaRPr>
          </a:p>
          <a:p>
            <a:pPr>
              <a:spcAft>
                <a:spcPts val="610"/>
              </a:spcAft>
            </a:pPr>
            <a:r>
              <a:rPr lang="en-US" sz="1100" dirty="0" smtClean="0">
                <a:solidFill>
                  <a:srgbClr val="FF0000"/>
                </a:solidFill>
                <a:latin typeface="+mn-lt"/>
                <a:ea typeface="ＭＳ Ｐゴシック" pitchFamily="34" charset="-128"/>
                <a:cs typeface="Arial"/>
              </a:rPr>
              <a:t>This module will provide users with an opportunity to think about the </a:t>
            </a:r>
            <a:r>
              <a:rPr lang="en-US" sz="1100" dirty="0" smtClean="0">
                <a:solidFill>
                  <a:srgbClr val="FF0000"/>
                </a:solidFill>
                <a:latin typeface="+mn-lt"/>
                <a:ea typeface="ＭＳ Ｐゴシック" pitchFamily="34" charset="-128"/>
                <a:cs typeface="Calibri"/>
              </a:rPr>
              <a:t>Effective Mathematics Teaching Practices </a:t>
            </a:r>
            <a:r>
              <a:rPr lang="en-US" sz="1100" dirty="0" smtClean="0">
                <a:solidFill>
                  <a:srgbClr val="FF0000"/>
                </a:solidFill>
                <a:latin typeface="+mn-lt"/>
                <a:ea typeface="ＭＳ Ｐゴシック" pitchFamily="34" charset="-128"/>
                <a:cs typeface="Arial"/>
              </a:rPr>
              <a:t>as they are illustrated in a video example</a:t>
            </a:r>
            <a:r>
              <a:rPr lang="en-US" sz="1100" baseline="0" dirty="0" smtClean="0">
                <a:solidFill>
                  <a:srgbClr val="FF0000"/>
                </a:solidFill>
                <a:latin typeface="+mn-lt"/>
                <a:ea typeface="ＭＳ Ｐゴシック" pitchFamily="34" charset="-128"/>
                <a:cs typeface="Arial"/>
              </a:rPr>
              <a:t> and to focus in on three specific practices: </a:t>
            </a:r>
            <a:r>
              <a:rPr lang="en-US" sz="1100" dirty="0" smtClean="0">
                <a:solidFill>
                  <a:srgbClr val="FF0000"/>
                </a:solidFill>
                <a:ea typeface="ＭＳ Ｐゴシック" pitchFamily="34" charset="-128"/>
                <a:cs typeface="Arial"/>
              </a:rPr>
              <a:t> </a:t>
            </a:r>
            <a:r>
              <a:rPr lang="en-US" sz="1100" b="0" baseline="0" dirty="0" smtClean="0">
                <a:solidFill>
                  <a:srgbClr val="FF0000"/>
                </a:solidFill>
                <a:latin typeface="+mn-lt"/>
                <a:ea typeface="ＭＳ Ｐゴシック" pitchFamily="34" charset="-128"/>
                <a:cs typeface="Arial"/>
              </a:rPr>
              <a:t>Use and connect mathematical representations;</a:t>
            </a:r>
            <a:r>
              <a:rPr lang="en-US" sz="1100" b="0" dirty="0" smtClean="0">
                <a:solidFill>
                  <a:srgbClr val="FF0000"/>
                </a:solidFill>
                <a:latin typeface="+mn-lt"/>
                <a:ea typeface="ＭＳ Ｐゴシック" pitchFamily="34" charset="-128"/>
                <a:cs typeface="Arial"/>
              </a:rPr>
              <a:t> </a:t>
            </a:r>
            <a:r>
              <a:rPr lang="en-US" sz="1100" b="0" baseline="0" dirty="0" smtClean="0">
                <a:solidFill>
                  <a:srgbClr val="FF0000"/>
                </a:solidFill>
                <a:latin typeface="+mn-lt"/>
                <a:ea typeface="ＭＳ Ｐゴシック" pitchFamily="34" charset="-128"/>
                <a:cs typeface="Arial"/>
              </a:rPr>
              <a:t>Pose purposeful questions;</a:t>
            </a:r>
            <a:r>
              <a:rPr lang="en-US" sz="1100" b="0" dirty="0" smtClean="0">
                <a:solidFill>
                  <a:srgbClr val="FF0000"/>
                </a:solidFill>
                <a:latin typeface="+mn-lt"/>
                <a:ea typeface="ＭＳ Ｐゴシック" pitchFamily="34" charset="-128"/>
                <a:cs typeface="Arial"/>
              </a:rPr>
              <a:t> </a:t>
            </a:r>
            <a:r>
              <a:rPr lang="en-US" sz="1100" b="0" baseline="0" dirty="0" smtClean="0">
                <a:solidFill>
                  <a:srgbClr val="FF0000"/>
                </a:solidFill>
                <a:latin typeface="+mn-lt"/>
                <a:ea typeface="ＭＳ Ｐゴシック" pitchFamily="34" charset="-128"/>
                <a:cs typeface="Arial"/>
              </a:rPr>
              <a:t>Elicit and use evidence of student thinking.</a:t>
            </a:r>
            <a:endParaRPr lang="en-US" sz="1100" b="0" baseline="0" dirty="0" smtClean="0">
              <a:solidFill>
                <a:srgbClr val="FF0000"/>
              </a:solidFill>
              <a:latin typeface="+mn-lt"/>
              <a:ea typeface="ＭＳ Ｐゴシック" pitchFamily="34" charset="-128"/>
              <a:cs typeface="Arial"/>
            </a:endParaRPr>
          </a:p>
          <a:p>
            <a:pPr>
              <a:spcAft>
                <a:spcPts val="10"/>
              </a:spcAft>
            </a:pPr>
            <a:endParaRPr lang="en-US" sz="1100" b="1" dirty="0" smtClean="0">
              <a:solidFill>
                <a:srgbClr val="FF0000"/>
              </a:solidFill>
              <a:latin typeface="+mn-lt"/>
              <a:ea typeface="ＭＳ Ｐゴシック" pitchFamily="34" charset="-128"/>
              <a:cs typeface="Arial"/>
            </a:endParaRPr>
          </a:p>
          <a:p>
            <a:r>
              <a:rPr lang="en-US" sz="1100" b="0" u="sng" dirty="0" smtClean="0">
                <a:latin typeface="+mn-lt"/>
                <a:ea typeface="ＭＳ Ｐゴシック" pitchFamily="34" charset="-128"/>
                <a:cs typeface="Arial"/>
              </a:rPr>
              <a:t>Materials</a:t>
            </a:r>
            <a:r>
              <a:rPr lang="en-US" sz="1100" b="0" u="sng" baseline="0" dirty="0" smtClean="0">
                <a:latin typeface="+mn-lt"/>
                <a:ea typeface="ＭＳ Ｐゴシック" pitchFamily="34" charset="-128"/>
                <a:cs typeface="Arial"/>
              </a:rPr>
              <a:t> </a:t>
            </a:r>
            <a:r>
              <a:rPr lang="en-US" sz="1100" b="0" u="sng" baseline="0" dirty="0" smtClean="0">
                <a:latin typeface="+mn-lt"/>
                <a:ea typeface="ＭＳ Ｐゴシック" pitchFamily="34" charset="-128"/>
                <a:cs typeface="Arial"/>
              </a:rPr>
              <a:t>f</a:t>
            </a:r>
            <a:r>
              <a:rPr lang="en-US" sz="1100" b="0" u="sng" dirty="0" smtClean="0">
                <a:latin typeface="+mn-lt"/>
                <a:ea typeface="ＭＳ Ｐゴシック" pitchFamily="34" charset="-128"/>
                <a:cs typeface="Arial"/>
              </a:rPr>
              <a:t>or the facilitator:</a:t>
            </a:r>
            <a:endParaRPr lang="en-US" sz="1100" b="0" u="sng" dirty="0" smtClean="0">
              <a:latin typeface="+mn-lt"/>
              <a:ea typeface="ＭＳ Ｐゴシック" pitchFamily="34" charset="-128"/>
              <a:cs typeface="Arial"/>
            </a:endParaRPr>
          </a:p>
          <a:p>
            <a:r>
              <a:rPr lang="en-US" sz="1100" b="0" i="0" u="none" kern="1200" dirty="0" smtClean="0">
                <a:solidFill>
                  <a:schemeClr val="tx1"/>
                </a:solidFill>
                <a:effectLst/>
                <a:latin typeface="+mn-lt"/>
                <a:ea typeface="+mn-ea"/>
                <a:cs typeface="+mn-cs"/>
              </a:rPr>
              <a:t>TwoStorage</a:t>
            </a:r>
            <a:r>
              <a:rPr lang="en-US" sz="1100" b="0" i="0" u="none" kern="1200" baseline="0" dirty="0" smtClean="0">
                <a:solidFill>
                  <a:schemeClr val="tx1"/>
                </a:solidFill>
                <a:effectLst/>
                <a:latin typeface="+mn-lt"/>
                <a:ea typeface="+mn-ea"/>
                <a:cs typeface="+mn-cs"/>
              </a:rPr>
              <a:t>Tanks</a:t>
            </a:r>
            <a:r>
              <a:rPr lang="en-US" sz="1100" b="0" i="0" u="none" kern="1200" baseline="0" dirty="0" smtClean="0">
                <a:solidFill>
                  <a:schemeClr val="tx1"/>
                </a:solidFill>
                <a:effectLst/>
                <a:latin typeface="+mn-lt"/>
                <a:ea typeface="+mn-ea"/>
                <a:cs typeface="+mn-cs"/>
              </a:rPr>
              <a:t>-Slides</a:t>
            </a:r>
            <a:r>
              <a:rPr lang="en-US" sz="1100" b="0" i="0" u="none" kern="1200" dirty="0" smtClean="0">
                <a:solidFill>
                  <a:schemeClr val="tx1"/>
                </a:solidFill>
                <a:effectLst/>
                <a:latin typeface="+mn-lt"/>
                <a:ea typeface="+mn-ea"/>
                <a:cs typeface="+mn-cs"/>
              </a:rPr>
              <a:t>-MS-</a:t>
            </a:r>
            <a:r>
              <a:rPr lang="en-US" sz="1100" b="0" i="0" u="none" kern="1200" dirty="0" smtClean="0">
                <a:solidFill>
                  <a:schemeClr val="tx1"/>
                </a:solidFill>
                <a:effectLst/>
                <a:latin typeface="+mn-lt"/>
                <a:ea typeface="+mn-ea"/>
                <a:cs typeface="+mn-cs"/>
              </a:rPr>
              <a:t>Brovey.ppt</a:t>
            </a:r>
          </a:p>
          <a:p>
            <a:r>
              <a:rPr lang="en-US" sz="1100" b="0" i="0" u="none" kern="1200" dirty="0" err="1" smtClean="0">
                <a:solidFill>
                  <a:schemeClr val="tx1"/>
                </a:solidFill>
                <a:effectLst/>
                <a:latin typeface="+mn-lt"/>
                <a:ea typeface="+mn-ea"/>
                <a:cs typeface="+mn-cs"/>
              </a:rPr>
              <a:t>TwoStorage</a:t>
            </a:r>
            <a:r>
              <a:rPr lang="en-US" sz="1100" b="0" i="0" u="none" kern="1200" baseline="0" dirty="0" err="1" smtClean="0">
                <a:solidFill>
                  <a:schemeClr val="tx1"/>
                </a:solidFill>
                <a:effectLst/>
                <a:latin typeface="+mn-lt"/>
                <a:ea typeface="+mn-ea"/>
                <a:cs typeface="+mn-cs"/>
              </a:rPr>
              <a:t>Tanks</a:t>
            </a:r>
            <a:r>
              <a:rPr lang="en-US" sz="1100" b="0" i="0" u="none" kern="1200" baseline="0" dirty="0" err="1" smtClean="0">
                <a:solidFill>
                  <a:schemeClr val="tx1"/>
                </a:solidFill>
                <a:effectLst/>
                <a:latin typeface="+mn-lt"/>
                <a:ea typeface="+mn-ea"/>
                <a:cs typeface="+mn-cs"/>
              </a:rPr>
              <a:t>-</a:t>
            </a:r>
            <a:r>
              <a:rPr lang="en-US" sz="1100" b="0" i="0" u="none" kern="1200" dirty="0" err="1" smtClean="0">
                <a:solidFill>
                  <a:schemeClr val="tx1"/>
                </a:solidFill>
                <a:effectLst/>
                <a:latin typeface="+mn-lt"/>
                <a:ea typeface="+mn-ea"/>
                <a:cs typeface="+mn-cs"/>
              </a:rPr>
              <a:t>Task-MS-</a:t>
            </a:r>
            <a:r>
              <a:rPr lang="en-US" sz="1100" b="0" i="0" u="none" kern="1200" dirty="0" err="1" smtClean="0">
                <a:solidFill>
                  <a:schemeClr val="tx1"/>
                </a:solidFill>
                <a:effectLst/>
                <a:latin typeface="+mn-lt"/>
                <a:ea typeface="+mn-ea"/>
                <a:cs typeface="+mn-cs"/>
              </a:rPr>
              <a:t>Brovey.doc</a:t>
            </a:r>
            <a:endParaRPr lang="en-US" sz="1100" b="0" i="0" u="none" kern="1200" dirty="0" smtClean="0">
              <a:solidFill>
                <a:schemeClr val="tx1"/>
              </a:solidFill>
              <a:effectLst/>
              <a:latin typeface="+mn-lt"/>
              <a:ea typeface="+mn-ea"/>
              <a:cs typeface="+mn-cs"/>
            </a:endParaRPr>
          </a:p>
          <a:p>
            <a:r>
              <a:rPr lang="en-US" sz="1100" b="0" i="0" u="none" kern="1200" dirty="0" err="1" smtClean="0">
                <a:solidFill>
                  <a:schemeClr val="tx1"/>
                </a:solidFill>
                <a:effectLst/>
                <a:latin typeface="+mn-lt"/>
                <a:ea typeface="+mn-ea"/>
                <a:cs typeface="+mn-cs"/>
              </a:rPr>
              <a:t>TwoStorage</a:t>
            </a:r>
            <a:r>
              <a:rPr lang="en-US" sz="1100" b="0" i="0" u="none" kern="1200" baseline="0" dirty="0" err="1" smtClean="0">
                <a:solidFill>
                  <a:schemeClr val="tx1"/>
                </a:solidFill>
                <a:effectLst/>
                <a:latin typeface="+mn-lt"/>
                <a:ea typeface="+mn-ea"/>
                <a:cs typeface="+mn-cs"/>
              </a:rPr>
              <a:t>Tanks</a:t>
            </a:r>
            <a:r>
              <a:rPr lang="en-US" sz="1100" b="0" i="0" u="none" kern="1200" baseline="0" dirty="0" err="1" smtClean="0">
                <a:solidFill>
                  <a:schemeClr val="tx1"/>
                </a:solidFill>
                <a:effectLst/>
                <a:latin typeface="+mn-lt"/>
                <a:ea typeface="+mn-ea"/>
                <a:cs typeface="+mn-cs"/>
              </a:rPr>
              <a:t>-SampleSolutions</a:t>
            </a:r>
            <a:r>
              <a:rPr lang="en-US" sz="1100" b="0" i="0" u="none" kern="1200" dirty="0" err="1" smtClean="0">
                <a:solidFill>
                  <a:schemeClr val="tx1"/>
                </a:solidFill>
                <a:effectLst/>
                <a:latin typeface="+mn-lt"/>
                <a:ea typeface="+mn-ea"/>
                <a:cs typeface="+mn-cs"/>
              </a:rPr>
              <a:t>-MS-Brovey.doc</a:t>
            </a:r>
            <a:endParaRPr lang="en-US" sz="1100" b="0" i="0" u="none" kern="1200" dirty="0" smtClean="0">
              <a:solidFill>
                <a:schemeClr val="tx1"/>
              </a:solidFill>
              <a:effectLst/>
              <a:latin typeface="+mn-lt"/>
              <a:ea typeface="+mn-ea"/>
              <a:cs typeface="+mn-cs"/>
            </a:endParaRPr>
          </a:p>
          <a:p>
            <a:r>
              <a:rPr lang="en-US" sz="1100" b="0" i="0" u="none" kern="1200" dirty="0" smtClean="0">
                <a:solidFill>
                  <a:schemeClr val="tx1"/>
                </a:solidFill>
                <a:effectLst/>
                <a:latin typeface="+mn-lt"/>
                <a:ea typeface="+mn-ea"/>
                <a:cs typeface="+mn-cs"/>
              </a:rPr>
              <a:t>TwoStorage</a:t>
            </a:r>
            <a:r>
              <a:rPr lang="en-US" sz="1100" b="0" i="0" u="none" kern="1200" baseline="0" dirty="0" smtClean="0">
                <a:solidFill>
                  <a:schemeClr val="tx1"/>
                </a:solidFill>
                <a:effectLst/>
                <a:latin typeface="+mn-lt"/>
                <a:ea typeface="+mn-ea"/>
                <a:cs typeface="+mn-cs"/>
              </a:rPr>
              <a:t>Tanks</a:t>
            </a:r>
            <a:r>
              <a:rPr lang="en-US" sz="1100" b="0" i="0" u="none" kern="1200" baseline="0" dirty="0" smtClean="0">
                <a:solidFill>
                  <a:schemeClr val="tx1"/>
                </a:solidFill>
                <a:effectLst/>
                <a:latin typeface="+mn-lt"/>
                <a:ea typeface="+mn-ea"/>
                <a:cs typeface="+mn-cs"/>
              </a:rPr>
              <a:t>-Video</a:t>
            </a:r>
            <a:r>
              <a:rPr lang="en-US" sz="1100" b="0" i="0" u="none" kern="1200" dirty="0" smtClean="0">
                <a:solidFill>
                  <a:schemeClr val="tx1"/>
                </a:solidFill>
                <a:effectLst/>
                <a:latin typeface="+mn-lt"/>
                <a:ea typeface="+mn-ea"/>
                <a:cs typeface="+mn-cs"/>
              </a:rPr>
              <a:t>-MS-Brovey.mp4</a:t>
            </a:r>
            <a:r>
              <a:rPr lang="en-US" sz="1100" b="0" i="0" u="none" kern="1200" baseline="0" dirty="0" smtClean="0">
                <a:solidFill>
                  <a:schemeClr val="tx1"/>
                </a:solidFill>
                <a:effectLst/>
                <a:latin typeface="+mn-lt"/>
                <a:ea typeface="+mn-ea"/>
                <a:cs typeface="+mn-cs"/>
              </a:rPr>
              <a:t> </a:t>
            </a:r>
            <a:r>
              <a:rPr lang="en-US" sz="1100" b="0" i="1" u="none" kern="1200" baseline="0" dirty="0" smtClean="0">
                <a:solidFill>
                  <a:schemeClr val="tx1"/>
                </a:solidFill>
                <a:effectLst/>
                <a:latin typeface="+mn-lt"/>
                <a:ea typeface="+mn-ea"/>
                <a:cs typeface="+mn-cs"/>
              </a:rPr>
              <a:t>(note: t</a:t>
            </a:r>
            <a:r>
              <a:rPr lang="en-US" sz="1100" b="0" i="1" kern="1200" baseline="0" dirty="0" smtClean="0">
                <a:solidFill>
                  <a:schemeClr val="tx1"/>
                </a:solidFill>
                <a:latin typeface="+mn-lt"/>
                <a:ea typeface="+mn-ea"/>
                <a:cs typeface="+mn-cs"/>
              </a:rPr>
              <a:t>he video clip is 6 minutes, 7 seconds)</a:t>
            </a:r>
            <a:endParaRPr lang="en-US" sz="1100" b="0" i="1" dirty="0" smtClean="0">
              <a:latin typeface="+mn-lt"/>
              <a:ea typeface="ＭＳ Ｐゴシック" pitchFamily="34" charset="-128"/>
              <a:cs typeface="Arial"/>
            </a:endParaRPr>
          </a:p>
          <a:p>
            <a:r>
              <a:rPr lang="en-US" sz="1100" b="0" i="0" u="none" kern="1200" dirty="0" err="1" smtClean="0">
                <a:solidFill>
                  <a:schemeClr val="tx1"/>
                </a:solidFill>
                <a:effectLst/>
                <a:latin typeface="+mn-lt"/>
                <a:ea typeface="+mn-ea"/>
                <a:cs typeface="+mn-cs"/>
              </a:rPr>
              <a:t>TwoStorage</a:t>
            </a:r>
            <a:r>
              <a:rPr lang="en-US" sz="1100" b="0" i="0" u="none" kern="1200" baseline="0" dirty="0" err="1" smtClean="0">
                <a:solidFill>
                  <a:schemeClr val="tx1"/>
                </a:solidFill>
                <a:effectLst/>
                <a:latin typeface="+mn-lt"/>
                <a:ea typeface="+mn-ea"/>
                <a:cs typeface="+mn-cs"/>
              </a:rPr>
              <a:t>Tanks</a:t>
            </a:r>
            <a:r>
              <a:rPr lang="en-US" sz="1100" b="0" i="0" u="none" kern="1200" baseline="0" dirty="0" err="1" smtClean="0">
                <a:solidFill>
                  <a:schemeClr val="tx1"/>
                </a:solidFill>
                <a:effectLst/>
                <a:latin typeface="+mn-lt"/>
                <a:ea typeface="+mn-ea"/>
                <a:cs typeface="+mn-cs"/>
              </a:rPr>
              <a:t>-</a:t>
            </a:r>
            <a:r>
              <a:rPr lang="en-US" sz="1100" b="0" i="0" u="none" kern="1200" dirty="0" err="1" smtClean="0">
                <a:solidFill>
                  <a:schemeClr val="tx1"/>
                </a:solidFill>
                <a:effectLst/>
                <a:latin typeface="+mn-lt"/>
                <a:ea typeface="+mn-ea"/>
                <a:cs typeface="+mn-cs"/>
              </a:rPr>
              <a:t>Transcript-MS-Brovey.pdf</a:t>
            </a:r>
            <a:endParaRPr lang="en-US" sz="1100" b="0" i="0" u="none" kern="1200" dirty="0" smtClean="0">
              <a:solidFill>
                <a:schemeClr val="tx1"/>
              </a:solidFill>
              <a:effectLst/>
              <a:latin typeface="+mn-lt"/>
              <a:ea typeface="+mn-ea"/>
              <a:cs typeface="+mn-cs"/>
            </a:endParaRPr>
          </a:p>
          <a:p>
            <a:r>
              <a:rPr lang="en-US" sz="1100" b="0" i="0" u="none" kern="1200" dirty="0" err="1" smtClean="0">
                <a:solidFill>
                  <a:schemeClr val="tx1"/>
                </a:solidFill>
                <a:effectLst/>
                <a:latin typeface="+mn-lt"/>
                <a:ea typeface="+mn-ea"/>
                <a:cs typeface="+mn-cs"/>
              </a:rPr>
              <a:t>TwoStorage</a:t>
            </a:r>
            <a:r>
              <a:rPr lang="en-US" sz="1100" b="0" i="0" u="none" kern="1200" baseline="0" dirty="0" err="1" smtClean="0">
                <a:solidFill>
                  <a:schemeClr val="tx1"/>
                </a:solidFill>
                <a:effectLst/>
                <a:latin typeface="+mn-lt"/>
                <a:ea typeface="+mn-ea"/>
                <a:cs typeface="+mn-cs"/>
              </a:rPr>
              <a:t>Tanks</a:t>
            </a:r>
            <a:r>
              <a:rPr lang="en-US" sz="1100" b="0" i="0" u="none" kern="1200" baseline="0" dirty="0" err="1" smtClean="0">
                <a:solidFill>
                  <a:schemeClr val="tx1"/>
                </a:solidFill>
                <a:effectLst/>
                <a:latin typeface="+mn-lt"/>
                <a:ea typeface="+mn-ea"/>
                <a:cs typeface="+mn-cs"/>
              </a:rPr>
              <a:t>-EffectiveMathematicsTeachingPractices</a:t>
            </a:r>
            <a:r>
              <a:rPr lang="en-US" sz="1100" b="0" i="0" u="none" kern="1200" dirty="0" err="1" smtClean="0">
                <a:solidFill>
                  <a:schemeClr val="tx1"/>
                </a:solidFill>
                <a:effectLst/>
                <a:latin typeface="+mn-lt"/>
                <a:ea typeface="+mn-ea"/>
                <a:cs typeface="+mn-cs"/>
              </a:rPr>
              <a:t>-MS-Brovey.pdf</a:t>
            </a:r>
            <a:endParaRPr lang="en-US" sz="1100" b="0" i="0" u="none" kern="1200" dirty="0" smtClean="0">
              <a:solidFill>
                <a:schemeClr val="tx1"/>
              </a:solidFill>
              <a:effectLst/>
              <a:latin typeface="+mn-lt"/>
              <a:ea typeface="+mn-ea"/>
              <a:cs typeface="+mn-cs"/>
            </a:endParaRPr>
          </a:p>
          <a:p>
            <a:r>
              <a:rPr lang="en-US" sz="1100" dirty="0" err="1" smtClean="0"/>
              <a:t>TwoStorageTanks-VideoAnalysisNotes</a:t>
            </a:r>
            <a:r>
              <a:rPr lang="en-US" sz="1100" dirty="0" err="1" smtClean="0"/>
              <a:t>-MS-Brovey</a:t>
            </a:r>
            <a:endParaRPr lang="en-US" sz="1100" u="sng" dirty="0" smtClean="0">
              <a:latin typeface="+mn-lt"/>
              <a:ea typeface="ＭＳ Ｐゴシック" pitchFamily="34" charset="-128"/>
              <a:cs typeface="Arial"/>
            </a:endParaRPr>
          </a:p>
          <a:p>
            <a:pPr marL="0" lvl="1" indent="-114528">
              <a:spcBef>
                <a:spcPct val="0"/>
              </a:spcBef>
              <a:buSzPct val="115000"/>
              <a:buFont typeface="Times" charset="0"/>
              <a:buNone/>
            </a:pPr>
            <a:endParaRPr lang="en-US" sz="1100" u="sng" dirty="0" smtClean="0">
              <a:latin typeface="+mn-lt"/>
              <a:ea typeface="ＭＳ Ｐゴシック" pitchFamily="34" charset="-128"/>
              <a:cs typeface="Arial"/>
            </a:endParaRPr>
          </a:p>
          <a:p>
            <a:pPr marL="0" lvl="1" indent="-114528">
              <a:spcBef>
                <a:spcPct val="0"/>
              </a:spcBef>
              <a:buSzPct val="115000"/>
              <a:buFont typeface="Times" charset="0"/>
              <a:buNone/>
            </a:pPr>
            <a:r>
              <a:rPr lang="en-US" sz="1100" u="sng" dirty="0" smtClean="0">
                <a:latin typeface="+mn-lt"/>
                <a:ea typeface="ＭＳ Ｐゴシック" pitchFamily="34" charset="-128"/>
                <a:cs typeface="Arial"/>
              </a:rPr>
              <a:t>Materials</a:t>
            </a:r>
            <a:r>
              <a:rPr lang="en-US" sz="1100" u="sng" baseline="0" dirty="0" smtClean="0">
                <a:latin typeface="+mn-lt"/>
                <a:ea typeface="ＭＳ Ｐゴシック" pitchFamily="34" charset="-128"/>
                <a:cs typeface="Arial"/>
              </a:rPr>
              <a:t> f</a:t>
            </a:r>
            <a:r>
              <a:rPr lang="en-US" sz="1100" u="sng" dirty="0" smtClean="0">
                <a:latin typeface="+mn-lt"/>
                <a:ea typeface="ＭＳ Ｐゴシック" pitchFamily="34" charset="-128"/>
                <a:cs typeface="Arial"/>
              </a:rPr>
              <a:t>or participants: </a:t>
            </a:r>
            <a:endParaRPr lang="en-US" sz="1100" b="0" i="0" u="sng" kern="1200" dirty="0" smtClean="0">
              <a:solidFill>
                <a:schemeClr val="tx1"/>
              </a:solidFill>
              <a:effectLst/>
              <a:latin typeface="+mn-lt"/>
              <a:ea typeface="+mn-ea"/>
              <a:cs typeface="+mn-cs"/>
            </a:endParaRPr>
          </a:p>
          <a:p>
            <a:pPr>
              <a:spcAft>
                <a:spcPts val="10"/>
              </a:spcAft>
            </a:pPr>
            <a:r>
              <a:rPr lang="en-US" sz="1100" b="0" i="0" u="none" kern="1200" dirty="0" err="1" smtClean="0">
                <a:solidFill>
                  <a:schemeClr val="tx1"/>
                </a:solidFill>
                <a:effectLst/>
                <a:latin typeface="+mn-lt"/>
                <a:ea typeface="+mn-ea"/>
                <a:cs typeface="+mn-cs"/>
              </a:rPr>
              <a:t>TwoStorage</a:t>
            </a:r>
            <a:r>
              <a:rPr lang="en-US" sz="1100" b="0" i="0" u="none" kern="1200" baseline="0" dirty="0" err="1" smtClean="0">
                <a:solidFill>
                  <a:schemeClr val="tx1"/>
                </a:solidFill>
                <a:effectLst/>
                <a:latin typeface="+mn-lt"/>
                <a:ea typeface="+mn-ea"/>
                <a:cs typeface="+mn-cs"/>
              </a:rPr>
              <a:t>Tanks</a:t>
            </a:r>
            <a:r>
              <a:rPr lang="en-US" sz="1100" b="0" i="0" u="none" kern="1200" baseline="0" dirty="0" err="1" smtClean="0">
                <a:solidFill>
                  <a:schemeClr val="tx1"/>
                </a:solidFill>
                <a:effectLst/>
                <a:latin typeface="+mn-lt"/>
                <a:ea typeface="+mn-ea"/>
                <a:cs typeface="+mn-cs"/>
              </a:rPr>
              <a:t>-</a:t>
            </a:r>
            <a:r>
              <a:rPr lang="en-US" sz="1100" b="0" i="0" u="none" kern="1200" dirty="0" err="1" smtClean="0">
                <a:solidFill>
                  <a:schemeClr val="tx1"/>
                </a:solidFill>
                <a:effectLst/>
                <a:latin typeface="+mn-lt"/>
                <a:ea typeface="+mn-ea"/>
                <a:cs typeface="+mn-cs"/>
              </a:rPr>
              <a:t>Task-MS-Brovey.pdf</a:t>
            </a:r>
            <a:endParaRPr lang="en-US" sz="1100" b="0" i="0" u="none" kern="1200" dirty="0" smtClean="0">
              <a:solidFill>
                <a:schemeClr val="tx1"/>
              </a:solidFill>
              <a:effectLst/>
              <a:latin typeface="+mn-lt"/>
              <a:ea typeface="+mn-ea"/>
              <a:cs typeface="+mn-cs"/>
            </a:endParaRPr>
          </a:p>
          <a:p>
            <a:pPr>
              <a:spcAft>
                <a:spcPts val="10"/>
              </a:spcAft>
            </a:pPr>
            <a:r>
              <a:rPr lang="en-US" sz="1100" b="0" i="0" u="none" kern="1200" dirty="0" err="1" smtClean="0">
                <a:solidFill>
                  <a:schemeClr val="tx1"/>
                </a:solidFill>
                <a:effectLst/>
                <a:latin typeface="+mn-lt"/>
                <a:ea typeface="+mn-ea"/>
                <a:cs typeface="+mn-cs"/>
              </a:rPr>
              <a:t>TwoStorage</a:t>
            </a:r>
            <a:r>
              <a:rPr lang="en-US" sz="1100" b="0" i="0" u="none" kern="1200" baseline="0" dirty="0" err="1" smtClean="0">
                <a:solidFill>
                  <a:schemeClr val="tx1"/>
                </a:solidFill>
                <a:effectLst/>
                <a:latin typeface="+mn-lt"/>
                <a:ea typeface="+mn-ea"/>
                <a:cs typeface="+mn-cs"/>
              </a:rPr>
              <a:t>Tanks</a:t>
            </a:r>
            <a:r>
              <a:rPr lang="en-US" sz="1100" b="0" i="0" u="none" kern="1200" baseline="0" dirty="0" err="1" smtClean="0">
                <a:solidFill>
                  <a:schemeClr val="tx1"/>
                </a:solidFill>
                <a:effectLst/>
                <a:latin typeface="+mn-lt"/>
                <a:ea typeface="+mn-ea"/>
                <a:cs typeface="+mn-cs"/>
              </a:rPr>
              <a:t>-</a:t>
            </a:r>
            <a:r>
              <a:rPr lang="en-US" sz="1100" b="0" i="0" u="none" kern="1200" dirty="0" err="1" smtClean="0">
                <a:solidFill>
                  <a:schemeClr val="tx1"/>
                </a:solidFill>
                <a:effectLst/>
                <a:latin typeface="+mn-lt"/>
                <a:ea typeface="+mn-ea"/>
                <a:cs typeface="+mn-cs"/>
              </a:rPr>
              <a:t>Transcript-MS-Brovey.pdf</a:t>
            </a:r>
            <a:endParaRPr lang="en-US" sz="1100" b="0" i="0" u="none" kern="1200" dirty="0" smtClean="0">
              <a:solidFill>
                <a:schemeClr val="tx1"/>
              </a:solidFill>
              <a:effectLst/>
              <a:latin typeface="+mn-lt"/>
              <a:ea typeface="+mn-ea"/>
              <a:cs typeface="+mn-cs"/>
            </a:endParaRPr>
          </a:p>
          <a:p>
            <a:pPr>
              <a:spcAft>
                <a:spcPts val="10"/>
              </a:spcAft>
            </a:pPr>
            <a:r>
              <a:rPr lang="en-US" sz="1100" b="0" i="0" u="none" kern="1200" dirty="0" err="1" smtClean="0">
                <a:solidFill>
                  <a:schemeClr val="tx1"/>
                </a:solidFill>
                <a:effectLst/>
                <a:latin typeface="+mn-lt"/>
                <a:ea typeface="+mn-ea"/>
                <a:cs typeface="+mn-cs"/>
              </a:rPr>
              <a:t>TwoStorage</a:t>
            </a:r>
            <a:r>
              <a:rPr lang="en-US" sz="1100" b="0" i="0" u="none" kern="1200" baseline="0" dirty="0" err="1" smtClean="0">
                <a:solidFill>
                  <a:schemeClr val="tx1"/>
                </a:solidFill>
                <a:effectLst/>
                <a:latin typeface="+mn-lt"/>
                <a:ea typeface="+mn-ea"/>
                <a:cs typeface="+mn-cs"/>
              </a:rPr>
              <a:t>Tanks</a:t>
            </a:r>
            <a:r>
              <a:rPr lang="en-US" sz="1100" b="0" i="0" u="none" kern="1200" baseline="0" dirty="0" err="1" smtClean="0">
                <a:solidFill>
                  <a:schemeClr val="tx1"/>
                </a:solidFill>
                <a:effectLst/>
                <a:latin typeface="+mn-lt"/>
                <a:ea typeface="+mn-ea"/>
                <a:cs typeface="+mn-cs"/>
              </a:rPr>
              <a:t>-EffectiveMathematicsTeachingPractices</a:t>
            </a:r>
            <a:r>
              <a:rPr lang="en-US" sz="1100" b="0" i="0" u="none" kern="1200" dirty="0" err="1" smtClean="0">
                <a:solidFill>
                  <a:schemeClr val="tx1"/>
                </a:solidFill>
                <a:effectLst/>
                <a:latin typeface="+mn-lt"/>
                <a:ea typeface="+mn-ea"/>
                <a:cs typeface="+mn-cs"/>
              </a:rPr>
              <a:t>-MS-Brovey.pdf</a:t>
            </a:r>
            <a:endParaRPr lang="en-US" sz="1100" b="0" dirty="0" smtClean="0">
              <a:latin typeface="+mn-lt"/>
              <a:ea typeface="ＭＳ Ｐゴシック" pitchFamily="34" charset="-128"/>
              <a:cs typeface="Aria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9360256"/>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dirty="0" smtClean="0"/>
              <a:t>The teacher’s mathematical goals for the lesson</a:t>
            </a:r>
            <a:r>
              <a:rPr lang="en-US" sz="1400" b="0" baseline="0" dirty="0" smtClean="0"/>
              <a:t> connect to these standards in the CCSS.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baseline="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10</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35861386"/>
      </p:ext>
    </p:extLst>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i="0" u="none" dirty="0" smtClean="0">
                <a:solidFill>
                  <a:schemeClr val="tx1"/>
                </a:solidFill>
                <a:latin typeface="+mn-lt"/>
              </a:rPr>
              <a:t>Handout:</a:t>
            </a:r>
            <a:r>
              <a:rPr lang="en-US" sz="1400" b="0" i="0" u="none" kern="1200" baseline="0" dirty="0" smtClean="0">
                <a:solidFill>
                  <a:schemeClr val="tx1"/>
                </a:solidFill>
                <a:effectLst/>
                <a:latin typeface="+mn-lt"/>
                <a:ea typeface="+mn-ea"/>
                <a:cs typeface="+mn-cs"/>
              </a:rPr>
              <a:t> </a:t>
            </a:r>
            <a:r>
              <a:rPr lang="en-US" sz="1400" b="1" dirty="0" err="1" smtClean="0">
                <a:solidFill>
                  <a:srgbClr val="3366FF"/>
                </a:solidFill>
              </a:rPr>
              <a:t>T</a:t>
            </a:r>
            <a:r>
              <a:rPr lang="en-US" sz="1400" b="1" i="0" u="none" kern="1200" dirty="0" err="1" smtClean="0">
                <a:solidFill>
                  <a:srgbClr val="3366FF"/>
                </a:solidFill>
                <a:effectLst/>
                <a:latin typeface="+mn-lt"/>
                <a:ea typeface="+mn-ea"/>
                <a:cs typeface="+mn-cs"/>
              </a:rPr>
              <a:t>woStorage</a:t>
            </a:r>
            <a:r>
              <a:rPr lang="en-US" sz="1400" b="1" i="0" u="none" kern="1200" baseline="0" dirty="0" err="1" smtClean="0">
                <a:solidFill>
                  <a:srgbClr val="3366FF"/>
                </a:solidFill>
                <a:effectLst/>
                <a:latin typeface="+mn-lt"/>
                <a:ea typeface="+mn-ea"/>
                <a:cs typeface="+mn-cs"/>
              </a:rPr>
              <a:t>Tanks</a:t>
            </a:r>
            <a:r>
              <a:rPr lang="en-US" sz="1400" b="1" i="0" u="none" kern="1200" baseline="0" dirty="0" smtClean="0">
                <a:solidFill>
                  <a:srgbClr val="3366FF"/>
                </a:solidFill>
                <a:effectLst/>
                <a:latin typeface="+mn-lt"/>
                <a:ea typeface="+mn-ea"/>
                <a:cs typeface="+mn-cs"/>
              </a:rPr>
              <a:t>-</a:t>
            </a:r>
            <a:r>
              <a:rPr lang="en-US" sz="1400" b="1" i="0" u="none" kern="1200" dirty="0" smtClean="0">
                <a:solidFill>
                  <a:srgbClr val="3366FF"/>
                </a:solidFill>
                <a:effectLst/>
                <a:latin typeface="+mn-lt"/>
                <a:ea typeface="+mn-ea"/>
                <a:cs typeface="+mn-cs"/>
              </a:rPr>
              <a:t>Transcript-MS-Brovey.pdf</a:t>
            </a:r>
          </a:p>
          <a:p>
            <a:r>
              <a:rPr lang="en-US" sz="1400" b="0" i="0" u="none" kern="1200" dirty="0" smtClean="0">
                <a:solidFill>
                  <a:schemeClr val="tx1"/>
                </a:solidFill>
                <a:effectLst/>
                <a:latin typeface="+mn-lt"/>
                <a:ea typeface="+mn-ea"/>
                <a:cs typeface="+mn-cs"/>
              </a:rPr>
              <a:t>Materials: TwoStorage</a:t>
            </a:r>
            <a:r>
              <a:rPr lang="en-US" sz="1400" b="0" i="0" u="none" kern="1200" baseline="0" dirty="0" smtClean="0">
                <a:solidFill>
                  <a:schemeClr val="tx1"/>
                </a:solidFill>
                <a:effectLst/>
                <a:latin typeface="+mn-lt"/>
                <a:ea typeface="+mn-ea"/>
                <a:cs typeface="+mn-cs"/>
              </a:rPr>
              <a:t>Tanks-Video</a:t>
            </a:r>
            <a:r>
              <a:rPr lang="en-US" sz="1400" b="0" i="0" u="none" kern="1200" dirty="0" smtClean="0">
                <a:solidFill>
                  <a:schemeClr val="tx1"/>
                </a:solidFill>
                <a:effectLst/>
                <a:latin typeface="+mn-lt"/>
                <a:ea typeface="+mn-ea"/>
                <a:cs typeface="+mn-cs"/>
              </a:rPr>
              <a:t>-MS-Brovey.mp4</a:t>
            </a:r>
            <a:endParaRPr lang="en-US" sz="1400" b="0" dirty="0" smtClean="0">
              <a:latin typeface="+mn-lt"/>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4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400" b="1" kern="1200" baseline="0" dirty="0" smtClean="0">
                <a:solidFill>
                  <a:schemeClr val="tx1"/>
                </a:solidFill>
                <a:latin typeface="+mn-lt"/>
                <a:ea typeface="+mn-ea"/>
                <a:cs typeface="+mn-cs"/>
              </a:rPr>
              <a:t>Additional context of the video clip: </a:t>
            </a:r>
            <a:endParaRPr lang="en-US" sz="1400" b="1" dirty="0" smtClean="0">
              <a:latin typeface="+mn-lt"/>
            </a:endParaRPr>
          </a:p>
          <a:p>
            <a:pPr marL="114300" indent="-114300">
              <a:buFont typeface="Arial"/>
              <a:buChar char="•"/>
            </a:pPr>
            <a:r>
              <a:rPr lang="en-US" sz="1400" dirty="0" smtClean="0">
                <a:latin typeface="+mn-lt"/>
                <a:cs typeface="Verdana"/>
              </a:rPr>
              <a:t>The students have previously worked on visual pattern tasks,</a:t>
            </a:r>
            <a:r>
              <a:rPr lang="en-US" sz="1400" baseline="0" dirty="0" smtClean="0">
                <a:latin typeface="+mn-lt"/>
                <a:cs typeface="Verdana"/>
              </a:rPr>
              <a:t> </a:t>
            </a:r>
            <a:r>
              <a:rPr lang="en-US" sz="1400" dirty="0" smtClean="0">
                <a:latin typeface="+mn-lt"/>
                <a:cs typeface="Verdana"/>
              </a:rPr>
              <a:t>tasks that begin with a graph,</a:t>
            </a:r>
            <a:r>
              <a:rPr lang="en-US" sz="1400" baseline="0" dirty="0" smtClean="0">
                <a:latin typeface="+mn-lt"/>
                <a:cs typeface="Verdana"/>
              </a:rPr>
              <a:t> and tasks that involve </a:t>
            </a:r>
            <a:r>
              <a:rPr lang="en-US" sz="1400" dirty="0" smtClean="0">
                <a:latin typeface="+mn-lt"/>
                <a:cs typeface="Verdana"/>
              </a:rPr>
              <a:t>writing expressions for linear relationships  represented by a numeric sequence.</a:t>
            </a:r>
            <a:endParaRPr lang="en-US" sz="1400" dirty="0" smtClean="0">
              <a:solidFill>
                <a:schemeClr val="accent6"/>
              </a:solidFill>
              <a:latin typeface="+mn-lt"/>
              <a:cs typeface="Verdana"/>
            </a:endParaRPr>
          </a:p>
          <a:p>
            <a:pPr marL="114300" indent="-114300">
              <a:buFont typeface="Arial"/>
              <a:buChar char="•"/>
            </a:pPr>
            <a:r>
              <a:rPr lang="en-US" sz="1400" dirty="0" smtClean="0">
                <a:latin typeface="+mn-lt"/>
                <a:cs typeface="Verdana"/>
              </a:rPr>
              <a:t>Ms. Brovey begins the lesson by reading the task aloud and asking students to work in small groups. The </a:t>
            </a:r>
            <a:r>
              <a:rPr lang="en-US" sz="1400" dirty="0" smtClean="0">
                <a:solidFill>
                  <a:srgbClr val="000000"/>
                </a:solidFill>
                <a:latin typeface="+mn-lt"/>
                <a:cs typeface="Verdana"/>
              </a:rPr>
              <a:t>video clip shows the interactions that Ms. Brovey had with one of the small groups. This group </a:t>
            </a:r>
            <a:r>
              <a:rPr lang="en-US" sz="1400" baseline="0" dirty="0" smtClean="0">
                <a:latin typeface="+mn-lt"/>
              </a:rPr>
              <a:t>has determined equations for both tanks. The clip begins with the students explaining one of their equations. </a:t>
            </a:r>
          </a:p>
          <a:p>
            <a:endParaRPr lang="en-US" sz="1400" kern="1200" baseline="0" dirty="0" smtClean="0">
              <a:solidFill>
                <a:schemeClr val="tx1"/>
              </a:solidFill>
              <a:latin typeface="+mn-lt"/>
              <a:ea typeface="+mn-ea"/>
              <a:cs typeface="+mn-cs"/>
            </a:endParaRPr>
          </a:p>
          <a:p>
            <a:r>
              <a:rPr lang="en-US" sz="1400" kern="1200" baseline="0" dirty="0" smtClean="0">
                <a:solidFill>
                  <a:schemeClr val="tx1"/>
                </a:solidFill>
                <a:latin typeface="+mn-lt"/>
                <a:ea typeface="+mn-ea"/>
                <a:cs typeface="+mn-cs"/>
              </a:rPr>
              <a:t>The video clip is 6 minutes, 7 seconds. </a:t>
            </a:r>
          </a:p>
        </p:txBody>
      </p:sp>
      <p:sp>
        <p:nvSpPr>
          <p:cNvPr id="4" name="Slide Number Placeholder 3"/>
          <p:cNvSpPr>
            <a:spLocks noGrp="1"/>
          </p:cNvSpPr>
          <p:nvPr>
            <p:ph type="sldNum" sz="quarter" idx="10"/>
          </p:nvPr>
        </p:nvSpPr>
        <p:spPr/>
        <p:txBody>
          <a:bodyPr/>
          <a:lstStyle/>
          <a:p>
            <a:fld id="{169F3DE2-FB79-A444-9137-F017C8010924}" type="slidenum">
              <a:rPr lang="en-US" smtClean="0"/>
              <a:pPr/>
              <a:t>11</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63561893"/>
      </p:ext>
    </p:extLst>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participants</a:t>
            </a:r>
            <a:r>
              <a:rPr lang="en-US" baseline="0" dirty="0" smtClean="0"/>
              <a:t> watch the video clip, have them share and discuss what they noticed in small groups for about 5 minutes.</a:t>
            </a:r>
          </a:p>
          <a:p>
            <a:endParaRPr lang="en-US" b="0" baseline="0" dirty="0" smtClean="0"/>
          </a:p>
          <a:p>
            <a:r>
              <a:rPr lang="en-US" b="1" baseline="0" dirty="0" smtClean="0"/>
              <a:t>Participants might notice: </a:t>
            </a:r>
          </a:p>
          <a:p>
            <a:pPr marL="114300" indent="-114300">
              <a:buFont typeface="Arial"/>
              <a:buChar char="•"/>
            </a:pPr>
            <a:r>
              <a:rPr lang="en-US" baseline="0" dirty="0" smtClean="0"/>
              <a:t>Teacher makes sure that everyone in the group is involved, listening, and understanding (lines 9-10; 25-26; 31-32; 57; 96-99)</a:t>
            </a:r>
          </a:p>
          <a:p>
            <a:pPr marL="114300" indent="-114300">
              <a:buFont typeface="Arial"/>
              <a:buChar char="•"/>
            </a:pPr>
            <a:r>
              <a:rPr lang="en-US" baseline="0" dirty="0" smtClean="0"/>
              <a:t>Teacher revoices students’ comments/ideas (lines 3-4; 16-17; 57-59; 73)</a:t>
            </a:r>
          </a:p>
          <a:p>
            <a:pPr marL="114300" indent="-114300">
              <a:buFont typeface="Arial"/>
              <a:buChar char="•"/>
            </a:pPr>
            <a:r>
              <a:rPr lang="en-US" baseline="0" dirty="0" smtClean="0"/>
              <a:t>Teacher presses students for mathematical precision (lines 4; 6; 13-14; 19)</a:t>
            </a:r>
          </a:p>
          <a:p>
            <a:pPr marL="114300" indent="-114300">
              <a:buFont typeface="Arial"/>
              <a:buChar char="•"/>
            </a:pPr>
            <a:r>
              <a:rPr lang="en-US" baseline="0" dirty="0" smtClean="0"/>
              <a:t>Teacher gets on the students’ level </a:t>
            </a:r>
          </a:p>
          <a:p>
            <a:pPr marL="114300" indent="-114300">
              <a:buFont typeface="Arial"/>
              <a:buChar char="•"/>
            </a:pPr>
            <a:r>
              <a:rPr lang="en-US" baseline="0" dirty="0" smtClean="0"/>
              <a:t>Teacher reminds students what they did yesterday and points out how it connects to today’s work (lines 21-23)</a:t>
            </a:r>
          </a:p>
          <a:p>
            <a:pPr marL="114300" marR="0" indent="-114300" algn="l" defTabSz="457200" rtl="0" eaLnBrk="1" fontAlgn="auto" latinLnBrk="0" hangingPunct="1">
              <a:lnSpc>
                <a:spcPct val="100000"/>
              </a:lnSpc>
              <a:spcBef>
                <a:spcPts val="0"/>
              </a:spcBef>
              <a:spcAft>
                <a:spcPts val="0"/>
              </a:spcAft>
              <a:buClrTx/>
              <a:buSzTx/>
              <a:buFont typeface="Arial"/>
              <a:buChar char="•"/>
              <a:tabLst/>
              <a:defRPr/>
            </a:pPr>
            <a:r>
              <a:rPr lang="en-US" baseline="0" dirty="0" smtClean="0"/>
              <a:t>Teacher doesn’t tell the group that their equation for Tank W is wrong – instead asks group to find another way to prove that that’s what’s going on with Tank W (lines 42-43)</a:t>
            </a:r>
          </a:p>
          <a:p>
            <a:pPr marL="114300" indent="-114300">
              <a:buFont typeface="Arial"/>
              <a:buChar char="•"/>
            </a:pPr>
            <a:r>
              <a:rPr lang="en-US" baseline="0" dirty="0" smtClean="0"/>
              <a:t>Teacher sees wrong answers as opportunities for revision and encourages the group to revise their work (rather than scrap all of it) (lines 75-77; 90-94)</a:t>
            </a:r>
          </a:p>
          <a:p>
            <a:pPr marL="114300" indent="-114300">
              <a:buFont typeface="Arial"/>
              <a:buChar char="•"/>
            </a:pPr>
            <a:r>
              <a:rPr lang="en-US" baseline="0" dirty="0" smtClean="0"/>
              <a:t>Teacher holds students accountable by:</a:t>
            </a:r>
          </a:p>
          <a:p>
            <a:pPr marL="571500" lvl="1" indent="-114300">
              <a:buFont typeface="Arial"/>
              <a:buChar char="•"/>
            </a:pPr>
            <a:r>
              <a:rPr lang="en-US" baseline="0" dirty="0" smtClean="0"/>
              <a:t>Leaving them with something to do or think about and telling them that she’ll come back (lines 42-43). When she comes back, she begins by asking the group about this (lines 43-45)</a:t>
            </a:r>
          </a:p>
          <a:p>
            <a:pPr marL="571500" lvl="1" indent="-114300">
              <a:buFont typeface="Arial"/>
              <a:buChar char="•"/>
            </a:pPr>
            <a:r>
              <a:rPr lang="en-US" baseline="0" dirty="0" smtClean="0"/>
              <a:t>Reminding them that everyone in the group is responsible (lines 75-77)</a:t>
            </a:r>
          </a:p>
          <a:p>
            <a:pPr marL="571500" lvl="1" indent="-114300">
              <a:buFont typeface="Arial"/>
              <a:buChar char="•"/>
            </a:pPr>
            <a:r>
              <a:rPr lang="en-US" baseline="0" dirty="0" smtClean="0"/>
              <a:t>Telling the group that anyone in the group should be able to answer her questions (lines 101-102)</a:t>
            </a:r>
          </a:p>
          <a:p>
            <a:pPr>
              <a:buFont typeface="Arial"/>
              <a:buChar char="•"/>
            </a:pPr>
            <a:endParaRPr lang="en-US" baseline="0" dirty="0" smtClean="0"/>
          </a:p>
          <a:p>
            <a:pPr>
              <a:buFont typeface="Arial"/>
              <a:buChar char="•"/>
            </a:pPr>
            <a:endParaRPr lang="en-US" sz="1400" baseline="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12</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41322082"/>
      </p:ext>
    </p:extLst>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i="0" u="none" kern="1200" dirty="0" smtClean="0">
                <a:solidFill>
                  <a:schemeClr val="tx1"/>
                </a:solidFill>
                <a:effectLst/>
                <a:latin typeface="+mn-lt"/>
                <a:ea typeface="+mn-ea"/>
                <a:cs typeface="+mn-cs"/>
              </a:rPr>
              <a:t>Handout: </a:t>
            </a:r>
            <a:r>
              <a:rPr lang="en-US" sz="1400" b="1" dirty="0" smtClean="0">
                <a:solidFill>
                  <a:srgbClr val="3366FF"/>
                </a:solidFill>
              </a:rPr>
              <a:t>T</a:t>
            </a:r>
            <a:r>
              <a:rPr lang="en-US" sz="1400" b="1" i="0" u="none" kern="1200" dirty="0" smtClean="0">
                <a:solidFill>
                  <a:srgbClr val="3366FF"/>
                </a:solidFill>
                <a:effectLst/>
                <a:latin typeface="+mn-lt"/>
                <a:ea typeface="+mn-ea"/>
                <a:cs typeface="+mn-cs"/>
              </a:rPr>
              <a:t>woStorage</a:t>
            </a:r>
            <a:r>
              <a:rPr lang="en-US" sz="1400" b="1" i="0" u="none" kern="1200" baseline="0" dirty="0" smtClean="0">
                <a:solidFill>
                  <a:srgbClr val="3366FF"/>
                </a:solidFill>
                <a:effectLst/>
                <a:latin typeface="+mn-lt"/>
                <a:ea typeface="+mn-ea"/>
                <a:cs typeface="+mn-cs"/>
              </a:rPr>
              <a:t>Tanks-EffectiveMathematicsTeachingPractices</a:t>
            </a:r>
            <a:r>
              <a:rPr lang="en-US" sz="1400" b="1" i="0" u="none" kern="1200" dirty="0" smtClean="0">
                <a:solidFill>
                  <a:srgbClr val="3366FF"/>
                </a:solidFill>
                <a:effectLst/>
                <a:latin typeface="+mn-lt"/>
                <a:ea typeface="+mn-ea"/>
                <a:cs typeface="+mn-cs"/>
              </a:rPr>
              <a:t>-MS-Brovey.pdf</a:t>
            </a:r>
          </a:p>
          <a:p>
            <a:endParaRPr lang="en-US" sz="1400" dirty="0" smtClean="0"/>
          </a:p>
          <a:p>
            <a:r>
              <a:rPr lang="en-US" sz="1400" dirty="0" smtClean="0"/>
              <a:t>This</a:t>
            </a:r>
            <a:r>
              <a:rPr lang="en-US" sz="1400" baseline="0" dirty="0" smtClean="0"/>
              <a:t> handout provides a brief description of the 8 Effective Mathematics Teaching Practices. Depending on time and your goals, you might ask participants to read the handout and to identify the practice(s) that can be seen in the video clip. </a:t>
            </a:r>
            <a:endParaRPr lang="en-US" sz="1400"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13</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25448764"/>
      </p:ext>
    </p:extLst>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smtClean="0"/>
              <a:t>For the remainder</a:t>
            </a:r>
            <a:r>
              <a:rPr lang="en-US" sz="1400" baseline="0" dirty="0" smtClean="0"/>
              <a:t> of the session, we’ll focus on three of the practices:</a:t>
            </a:r>
          </a:p>
          <a:p>
            <a:endParaRPr lang="en-US" sz="1400" dirty="0" smtClean="0"/>
          </a:p>
          <a:p>
            <a:pPr marL="114300" indent="-114300">
              <a:buFont typeface="Arial"/>
              <a:buChar char="•"/>
            </a:pPr>
            <a:r>
              <a:rPr lang="en-US" sz="1400" baseline="0" dirty="0" smtClean="0"/>
              <a:t>Use and connect mathematical representations </a:t>
            </a:r>
          </a:p>
          <a:p>
            <a:pPr marL="114300" indent="-114300">
              <a:buFont typeface="Arial"/>
              <a:buChar char="•"/>
            </a:pPr>
            <a:endParaRPr lang="en-US" sz="1400" baseline="0" dirty="0" smtClean="0"/>
          </a:p>
          <a:p>
            <a:pPr marL="114300" indent="-114300">
              <a:buFont typeface="Arial"/>
              <a:buChar char="•"/>
            </a:pPr>
            <a:r>
              <a:rPr lang="en-US" sz="1400" baseline="0" dirty="0" smtClean="0"/>
              <a:t>Pose purposeful questions</a:t>
            </a:r>
          </a:p>
          <a:p>
            <a:pPr marL="114300" indent="-114300">
              <a:buFont typeface="Arial"/>
              <a:buChar char="•"/>
            </a:pPr>
            <a:endParaRPr lang="en-US" sz="1400" baseline="0" dirty="0" smtClean="0"/>
          </a:p>
          <a:p>
            <a:pPr marL="114300" indent="-114300">
              <a:buFont typeface="Arial"/>
              <a:buChar char="•"/>
            </a:pPr>
            <a:r>
              <a:rPr lang="en-US" sz="1400" baseline="0" dirty="0" smtClean="0"/>
              <a:t>Elicit and use evidence of student thinking</a:t>
            </a:r>
            <a:endParaRPr lang="en-US" sz="1400"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14</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25448764"/>
      </p:ext>
    </p:extLst>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169F3DE2-FB79-A444-9137-F017C8010924}" type="slidenum">
              <a:rPr lang="en-US" smtClean="0"/>
              <a:pPr/>
              <a:t>15</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05791830"/>
      </p:ext>
    </p:extLst>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169F3DE2-FB79-A444-9137-F017C8010924}" type="slidenum">
              <a:rPr lang="en-US" smtClean="0"/>
              <a:pPr/>
              <a:t>16</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05791830"/>
      </p:ext>
    </p:extLst>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baseline="0" dirty="0" smtClean="0">
                <a:solidFill>
                  <a:schemeClr val="tx1"/>
                </a:solidFill>
                <a:latin typeface="+mn-lt"/>
                <a:ea typeface="+mn-ea"/>
                <a:cs typeface="+mn-cs"/>
              </a:rPr>
              <a:t>This figure from </a:t>
            </a:r>
            <a:r>
              <a:rPr lang="en-US" sz="1400" i="1" kern="1200" baseline="0" dirty="0" smtClean="0">
                <a:solidFill>
                  <a:schemeClr val="tx1"/>
                </a:solidFill>
                <a:latin typeface="+mn-lt"/>
                <a:ea typeface="+mn-ea"/>
                <a:cs typeface="+mn-cs"/>
              </a:rPr>
              <a:t>Principles to Actions </a:t>
            </a:r>
            <a:r>
              <a:rPr lang="en-US" sz="1400" kern="1200" baseline="0" dirty="0" smtClean="0">
                <a:solidFill>
                  <a:schemeClr val="tx1"/>
                </a:solidFill>
                <a:latin typeface="+mn-lt"/>
                <a:ea typeface="+mn-ea"/>
                <a:cs typeface="+mn-cs"/>
              </a:rPr>
              <a:t>shows general representations and how they are connected to one another. </a:t>
            </a:r>
          </a:p>
          <a:p>
            <a:endParaRPr lang="en-US" sz="14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latin typeface="+mn-lt"/>
                <a:cs typeface="Verdana"/>
              </a:rPr>
              <a:t>As the previous slide notes, the point here is not for students to use different representations just for the sake of</a:t>
            </a:r>
            <a:r>
              <a:rPr lang="en-US" sz="1400" baseline="0" dirty="0" smtClean="0">
                <a:latin typeface="+mn-lt"/>
                <a:cs typeface="Verdana"/>
              </a:rPr>
              <a:t> it. </a:t>
            </a:r>
            <a:r>
              <a:rPr lang="en-US" sz="1400" dirty="0" smtClean="0">
                <a:latin typeface="+mn-lt"/>
                <a:cs typeface="Verdana"/>
              </a:rPr>
              <a:t>What’s crucial is that students are using/connecting</a:t>
            </a:r>
            <a:r>
              <a:rPr lang="en-US" sz="1400" baseline="0" dirty="0" smtClean="0">
                <a:latin typeface="+mn-lt"/>
                <a:cs typeface="Verdana"/>
              </a:rPr>
              <a:t> </a:t>
            </a:r>
            <a:r>
              <a:rPr lang="en-US" sz="1400" dirty="0" smtClean="0">
                <a:latin typeface="+mn-lt"/>
                <a:cs typeface="Verdana"/>
              </a:rPr>
              <a:t>representations as TOOLS to solve problems and</a:t>
            </a:r>
            <a:r>
              <a:rPr lang="en-US" sz="1400" baseline="0" dirty="0" smtClean="0">
                <a:latin typeface="+mn-lt"/>
                <a:cs typeface="Verdana"/>
              </a:rPr>
              <a:t> to build understanding of </a:t>
            </a:r>
            <a:r>
              <a:rPr lang="en-US" sz="1400" dirty="0" smtClean="0">
                <a:latin typeface="+mn-lt"/>
                <a:cs typeface="Verdana"/>
              </a:rPr>
              <a:t>concepts.</a:t>
            </a:r>
            <a:endParaRPr lang="en-US" sz="1400" dirty="0" smtClean="0">
              <a:latin typeface="+mn-lt"/>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17</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05791830"/>
      </p:ext>
    </p:extLst>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baseline="0" dirty="0" smtClean="0">
                <a:solidFill>
                  <a:schemeClr val="tx1"/>
                </a:solidFill>
                <a:latin typeface="+mn-lt"/>
                <a:ea typeface="+mn-ea"/>
                <a:cs typeface="+mn-cs"/>
              </a:rPr>
              <a:t>Connecting specifically to algebra, Van de Walle uses a similar model that shows the connections between representations of functions. </a:t>
            </a:r>
          </a:p>
          <a:p>
            <a:endParaRPr lang="en-US" sz="14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smtClean="0">
                <a:latin typeface="+mn-lt"/>
                <a:cs typeface="Verdana"/>
              </a:rPr>
              <a:t>It’s also important for students to get to work </a:t>
            </a:r>
            <a:r>
              <a:rPr lang="en-US" sz="1400" dirty="0" smtClean="0">
                <a:latin typeface="+mn-lt"/>
                <a:cs typeface="Verdana"/>
              </a:rPr>
              <a:t>with different starting points</a:t>
            </a:r>
            <a:r>
              <a:rPr lang="en-US" sz="1400" baseline="0" dirty="0" smtClean="0">
                <a:latin typeface="+mn-lt"/>
                <a:cs typeface="Verdana"/>
              </a:rPr>
              <a:t> (e.g., the starting points for the Two Storage Tanks are a graph and a context). </a:t>
            </a:r>
            <a:endParaRPr lang="en-US" sz="1400" dirty="0" smtClean="0">
              <a:latin typeface="+mn-lt"/>
              <a:cs typeface="Verdana"/>
            </a:endParaRPr>
          </a:p>
          <a:p>
            <a:endParaRPr lang="en-US" sz="1400" kern="1200" baseline="0" dirty="0" smtClean="0">
              <a:solidFill>
                <a:schemeClr val="tx1"/>
              </a:solidFill>
              <a:latin typeface="+mn-lt"/>
              <a:ea typeface="+mn-ea"/>
              <a:cs typeface="+mn-cs"/>
            </a:endParaRPr>
          </a:p>
          <a:p>
            <a:r>
              <a:rPr lang="en-US" sz="1400" b="1" kern="1200" baseline="0" dirty="0" smtClean="0">
                <a:solidFill>
                  <a:schemeClr val="tx1"/>
                </a:solidFill>
                <a:latin typeface="+mn-lt"/>
                <a:ea typeface="+mn-ea"/>
                <a:cs typeface="+mn-cs"/>
              </a:rPr>
              <a:t>Possible discussion question: </a:t>
            </a:r>
          </a:p>
          <a:p>
            <a:r>
              <a:rPr lang="en-US" sz="1400" kern="1200" baseline="0" dirty="0" smtClean="0">
                <a:solidFill>
                  <a:schemeClr val="tx1"/>
                </a:solidFill>
                <a:latin typeface="+mn-lt"/>
                <a:ea typeface="+mn-ea"/>
                <a:cs typeface="+mn-cs"/>
              </a:rPr>
              <a:t>Research (e.g., Lesh, Post, &amp; Behr 1987; Tripathi 2008) indicates that students’ understanding of concepts deepens when they use, and move back and forth between, different representations. What concept(s) emerge from the Two Storage Tanks task ? How will connecting different representations support students’ understanding of these concepts? </a:t>
            </a:r>
          </a:p>
          <a:p>
            <a:pPr>
              <a:buFont typeface="Arial"/>
              <a:buNone/>
            </a:pPr>
            <a:endParaRPr lang="en-US" sz="1400" kern="1200" baseline="0" dirty="0" smtClean="0">
              <a:solidFill>
                <a:schemeClr val="tx1"/>
              </a:solidFill>
              <a:latin typeface="+mn-lt"/>
              <a:ea typeface="+mn-ea"/>
              <a:cs typeface="+mn-cs"/>
            </a:endParaRPr>
          </a:p>
          <a:p>
            <a:endParaRPr lang="en-US" sz="14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18</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05791830"/>
      </p:ext>
    </p:extLst>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169F3DE2-FB79-A444-9137-F017C8010924}" type="slidenum">
              <a:rPr lang="en-US" smtClean="0"/>
              <a:pPr/>
              <a:t>19</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05791830"/>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50000"/>
              </a:lnSpc>
              <a:buFont typeface="Arial"/>
              <a:buNone/>
            </a:pPr>
            <a:r>
              <a:rPr lang="en-US" sz="1400" i="0" dirty="0" smtClean="0">
                <a:solidFill>
                  <a:schemeClr val="tx1"/>
                </a:solidFill>
                <a:latin typeface="+mn-lt"/>
                <a:cs typeface="Arial"/>
              </a:rPr>
              <a:t>Module</a:t>
            </a:r>
            <a:r>
              <a:rPr lang="en-US" sz="1400" i="0" baseline="0" dirty="0" smtClean="0">
                <a:solidFill>
                  <a:schemeClr val="tx1"/>
                </a:solidFill>
                <a:latin typeface="+mn-lt"/>
                <a:cs typeface="Arial"/>
              </a:rPr>
              <a:t> Outline:</a:t>
            </a:r>
          </a:p>
          <a:p>
            <a:pPr marL="0" indent="0">
              <a:lnSpc>
                <a:spcPct val="150000"/>
              </a:lnSpc>
              <a:buFont typeface="Arial"/>
              <a:buNone/>
            </a:pPr>
            <a:r>
              <a:rPr lang="en-US" sz="1400" i="0" dirty="0" smtClean="0">
                <a:solidFill>
                  <a:schemeClr val="tx1"/>
                </a:solidFill>
                <a:latin typeface="+mn-lt"/>
                <a:cs typeface="Arial"/>
              </a:rPr>
              <a:t>•   Solve and discuss the</a:t>
            </a:r>
            <a:r>
              <a:rPr lang="en-US" sz="1400" i="0" baseline="0" dirty="0" smtClean="0">
                <a:solidFill>
                  <a:schemeClr val="tx1"/>
                </a:solidFill>
                <a:latin typeface="+mn-lt"/>
                <a:cs typeface="Arial"/>
              </a:rPr>
              <a:t> Two Storage Tanks Task</a:t>
            </a:r>
            <a:r>
              <a:rPr lang="en-US" sz="1400" i="0" dirty="0" smtClean="0">
                <a:solidFill>
                  <a:schemeClr val="tx1"/>
                </a:solidFill>
                <a:latin typeface="+mn-lt"/>
                <a:cs typeface="Arial"/>
              </a:rPr>
              <a:t>:</a:t>
            </a:r>
            <a:r>
              <a:rPr lang="en-US" sz="1400" i="0" baseline="0" dirty="0" smtClean="0">
                <a:solidFill>
                  <a:schemeClr val="tx1"/>
                </a:solidFill>
                <a:latin typeface="+mn-lt"/>
                <a:cs typeface="Arial"/>
              </a:rPr>
              <a:t> </a:t>
            </a:r>
            <a:r>
              <a:rPr lang="en-US" sz="1400" dirty="0" smtClean="0">
                <a:cs typeface="Arial"/>
              </a:rPr>
              <a:t>45</a:t>
            </a:r>
            <a:r>
              <a:rPr lang="en-US" sz="1400" i="0" dirty="0" smtClean="0">
                <a:solidFill>
                  <a:schemeClr val="tx1"/>
                </a:solidFill>
                <a:latin typeface="+mn-lt"/>
                <a:cs typeface="Arial"/>
              </a:rPr>
              <a:t> </a:t>
            </a:r>
            <a:r>
              <a:rPr lang="en-US" sz="1400" i="0" baseline="0" dirty="0" smtClean="0">
                <a:solidFill>
                  <a:schemeClr val="tx1"/>
                </a:solidFill>
                <a:latin typeface="+mn-lt"/>
                <a:cs typeface="Arial"/>
              </a:rPr>
              <a:t>minutes</a:t>
            </a:r>
          </a:p>
          <a:p>
            <a:pPr marL="171450" indent="-171450">
              <a:lnSpc>
                <a:spcPct val="150000"/>
              </a:lnSpc>
              <a:buFont typeface="Arial"/>
              <a:buChar char="•"/>
            </a:pPr>
            <a:r>
              <a:rPr lang="en-US" sz="1400" i="0" baseline="0" dirty="0" smtClean="0">
                <a:solidFill>
                  <a:schemeClr val="tx1"/>
                </a:solidFill>
                <a:latin typeface="+mn-lt"/>
                <a:cs typeface="Arial"/>
              </a:rPr>
              <a:t>Set up video clip by describing teacher’s goals for the lesson and context of video clip: 5 minutes</a:t>
            </a:r>
            <a:endParaRPr lang="en-US" sz="1400" i="0" dirty="0" smtClean="0">
              <a:solidFill>
                <a:schemeClr val="tx1"/>
              </a:solidFill>
              <a:latin typeface="+mn-lt"/>
              <a:cs typeface="Arial"/>
            </a:endParaRPr>
          </a:p>
          <a:p>
            <a:pPr marL="171450" indent="-171450">
              <a:lnSpc>
                <a:spcPct val="150000"/>
              </a:lnSpc>
              <a:buFont typeface="Arial"/>
              <a:buChar char="•"/>
            </a:pPr>
            <a:r>
              <a:rPr lang="en-US" sz="1400" i="0" dirty="0" smtClean="0">
                <a:solidFill>
                  <a:schemeClr val="tx1"/>
                </a:solidFill>
                <a:latin typeface="+mn-lt"/>
                <a:cs typeface="Arial"/>
              </a:rPr>
              <a:t>1</a:t>
            </a:r>
            <a:r>
              <a:rPr lang="en-US" sz="1400" i="0" baseline="30000" dirty="0" smtClean="0">
                <a:solidFill>
                  <a:schemeClr val="tx1"/>
                </a:solidFill>
                <a:latin typeface="+mn-lt"/>
                <a:cs typeface="Arial"/>
              </a:rPr>
              <a:t>st</a:t>
            </a:r>
            <a:r>
              <a:rPr lang="en-US" sz="1400" i="0" dirty="0" smtClean="0">
                <a:solidFill>
                  <a:schemeClr val="tx1"/>
                </a:solidFill>
                <a:latin typeface="+mn-lt"/>
                <a:cs typeface="Arial"/>
              </a:rPr>
              <a:t> viewing of video clip:</a:t>
            </a:r>
            <a:r>
              <a:rPr lang="en-US" sz="1400" i="0" baseline="0" dirty="0" smtClean="0">
                <a:solidFill>
                  <a:schemeClr val="tx1"/>
                </a:solidFill>
                <a:latin typeface="+mn-lt"/>
                <a:cs typeface="Arial"/>
              </a:rPr>
              <a:t> 15 minutes</a:t>
            </a:r>
          </a:p>
          <a:p>
            <a:pPr marL="171450" indent="-171450">
              <a:lnSpc>
                <a:spcPct val="150000"/>
              </a:lnSpc>
              <a:buFont typeface="Arial"/>
              <a:buChar char="•"/>
            </a:pPr>
            <a:r>
              <a:rPr lang="en-US" sz="1400" b="0" i="0" baseline="0" dirty="0" smtClean="0">
                <a:solidFill>
                  <a:schemeClr val="tx1"/>
                </a:solidFill>
                <a:latin typeface="+mn-lt"/>
                <a:cs typeface="Arial"/>
              </a:rPr>
              <a:t>Overview of three </a:t>
            </a:r>
            <a:r>
              <a:rPr lang="en-US" sz="1400" b="0" i="1" baseline="0" dirty="0" smtClean="0">
                <a:solidFill>
                  <a:schemeClr val="tx1"/>
                </a:solidFill>
                <a:latin typeface="+mn-lt"/>
                <a:cs typeface="Arial"/>
              </a:rPr>
              <a:t>Effective Mathematics Teaching Practices</a:t>
            </a:r>
            <a:r>
              <a:rPr lang="en-US" sz="1400" b="0" i="0" baseline="0" dirty="0" smtClean="0">
                <a:solidFill>
                  <a:schemeClr val="tx1"/>
                </a:solidFill>
                <a:latin typeface="+mn-lt"/>
                <a:cs typeface="Arial"/>
              </a:rPr>
              <a:t>: 10 minutes</a:t>
            </a:r>
          </a:p>
          <a:p>
            <a:pPr marL="171450" indent="-171450">
              <a:lnSpc>
                <a:spcPct val="150000"/>
              </a:lnSpc>
              <a:buFont typeface="Arial"/>
              <a:buChar char="•"/>
            </a:pPr>
            <a:r>
              <a:rPr lang="en-US" sz="1400" b="0" i="0" baseline="0" dirty="0" smtClean="0">
                <a:solidFill>
                  <a:schemeClr val="tx1"/>
                </a:solidFill>
                <a:latin typeface="+mn-lt"/>
                <a:cs typeface="Arial"/>
              </a:rPr>
              <a:t>2</a:t>
            </a:r>
            <a:r>
              <a:rPr lang="en-US" sz="1400" b="0" i="0" baseline="30000" dirty="0" smtClean="0">
                <a:solidFill>
                  <a:schemeClr val="tx1"/>
                </a:solidFill>
                <a:latin typeface="+mn-lt"/>
                <a:cs typeface="Arial"/>
              </a:rPr>
              <a:t>nd</a:t>
            </a:r>
            <a:r>
              <a:rPr lang="en-US" sz="1400" b="0" i="0" baseline="0" dirty="0" smtClean="0">
                <a:solidFill>
                  <a:schemeClr val="tx1"/>
                </a:solidFill>
                <a:latin typeface="+mn-lt"/>
                <a:cs typeface="Arial"/>
              </a:rPr>
              <a:t> viewing of video clip: 25 minutes</a:t>
            </a:r>
            <a:endParaRPr lang="en-US" sz="1400" b="0" i="0" dirty="0" smtClean="0">
              <a:solidFill>
                <a:schemeClr val="tx1"/>
              </a:solidFill>
              <a:latin typeface="+mn-lt"/>
              <a:cs typeface="Arial"/>
            </a:endParaRPr>
          </a:p>
          <a:p>
            <a:pPr marL="171450" indent="-171450">
              <a:lnSpc>
                <a:spcPct val="150000"/>
              </a:lnSpc>
              <a:buFont typeface="Arial"/>
              <a:buChar char="•"/>
            </a:pPr>
            <a:r>
              <a:rPr lang="en-US" sz="1400" b="0" i="0" dirty="0" smtClean="0">
                <a:solidFill>
                  <a:schemeClr val="tx1"/>
                </a:solidFill>
                <a:latin typeface="+mn-lt"/>
                <a:cs typeface="Arial"/>
              </a:rPr>
              <a:t>Reflection</a:t>
            </a:r>
            <a:r>
              <a:rPr lang="en-US" sz="1400" b="0" i="0" baseline="0" dirty="0" smtClean="0">
                <a:solidFill>
                  <a:schemeClr val="tx1"/>
                </a:solidFill>
                <a:latin typeface="+mn-lt"/>
                <a:cs typeface="Arial"/>
              </a:rPr>
              <a:t> and closure:</a:t>
            </a:r>
            <a:r>
              <a:rPr lang="en-US" sz="1400" b="0" i="0" dirty="0" smtClean="0">
                <a:solidFill>
                  <a:schemeClr val="tx1"/>
                </a:solidFill>
                <a:latin typeface="+mn-lt"/>
                <a:cs typeface="Arial"/>
              </a:rPr>
              <a:t> 5</a:t>
            </a:r>
            <a:r>
              <a:rPr lang="en-US" sz="1400" b="0" i="0" baseline="0" dirty="0" smtClean="0">
                <a:solidFill>
                  <a:schemeClr val="tx1"/>
                </a:solidFill>
                <a:latin typeface="+mn-lt"/>
                <a:cs typeface="Arial"/>
              </a:rPr>
              <a:t> </a:t>
            </a:r>
            <a:r>
              <a:rPr lang="en-US" sz="1400" b="0" i="0" dirty="0" smtClean="0">
                <a:solidFill>
                  <a:schemeClr val="tx1"/>
                </a:solidFill>
                <a:latin typeface="+mn-lt"/>
                <a:cs typeface="Arial"/>
              </a:rPr>
              <a:t>minutes</a:t>
            </a:r>
          </a:p>
          <a:p>
            <a:pPr>
              <a:lnSpc>
                <a:spcPct val="150000"/>
              </a:lnSpc>
            </a:pPr>
            <a:r>
              <a:rPr lang="en-US" sz="1400" b="0" i="0" dirty="0" smtClean="0">
                <a:solidFill>
                  <a:schemeClr val="tx1"/>
                </a:solidFill>
                <a:latin typeface="+mn-lt"/>
                <a:cs typeface="Arial"/>
              </a:rPr>
              <a:t>TOTAL TIME:</a:t>
            </a:r>
            <a:r>
              <a:rPr lang="en-US" sz="1400" b="0" i="0" baseline="0" dirty="0" smtClean="0">
                <a:solidFill>
                  <a:schemeClr val="tx1"/>
                </a:solidFill>
                <a:latin typeface="+mn-lt"/>
                <a:cs typeface="Arial"/>
              </a:rPr>
              <a:t> A</a:t>
            </a:r>
            <a:r>
              <a:rPr lang="en-US" sz="1400" b="0" i="0" dirty="0" smtClean="0">
                <a:solidFill>
                  <a:schemeClr val="tx1"/>
                </a:solidFill>
                <a:latin typeface="+mn-lt"/>
                <a:cs typeface="Arial"/>
              </a:rPr>
              <a:t>pproximately</a:t>
            </a:r>
            <a:r>
              <a:rPr lang="en-US" sz="1400" b="0" i="0" dirty="0" smtClean="0">
                <a:solidFill>
                  <a:schemeClr val="tx1"/>
                </a:solidFill>
                <a:latin typeface="+mn-lt"/>
                <a:cs typeface="Arial"/>
              </a:rPr>
              <a:t> </a:t>
            </a:r>
            <a:r>
              <a:rPr lang="en-US" sz="1400" dirty="0" smtClean="0">
                <a:cs typeface="Arial"/>
              </a:rPr>
              <a:t>105</a:t>
            </a:r>
            <a:r>
              <a:rPr lang="en-US" sz="1400" b="0" i="0" dirty="0" smtClean="0">
                <a:solidFill>
                  <a:schemeClr val="tx1"/>
                </a:solidFill>
                <a:latin typeface="+mn-lt"/>
                <a:cs typeface="Arial"/>
              </a:rPr>
              <a:t> </a:t>
            </a:r>
            <a:r>
              <a:rPr lang="en-US" sz="1400" b="0" i="0" dirty="0" smtClean="0">
                <a:solidFill>
                  <a:schemeClr val="tx1"/>
                </a:solidFill>
                <a:latin typeface="+mn-lt"/>
                <a:cs typeface="Arial"/>
              </a:rPr>
              <a:t>minutes </a:t>
            </a:r>
          </a:p>
          <a:p>
            <a:endParaRPr lang="en-US" sz="1400" b="0" i="0" dirty="0" smtClean="0">
              <a:solidFill>
                <a:srgbClr val="003366"/>
              </a:solidFill>
              <a:latin typeface="Arial"/>
              <a:cs typeface="Arial"/>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2</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3356932"/>
      </p:ext>
    </p:extLst>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169F3DE2-FB79-A444-9137-F017C8010924}" type="slidenum">
              <a:rPr lang="en-US" smtClean="0"/>
              <a:pPr/>
              <a:t>20</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05791830"/>
      </p:ext>
    </p:extLst>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aseline="0" dirty="0" smtClean="0">
                <a:latin typeface="+mn-lt"/>
                <a:cs typeface="Verdana"/>
              </a:rPr>
              <a:t>Connect the highlighted part of this quote to the work participants did earlier, when they solved the task and thought about students’ misconceptions/errors. By thinking about these beforehand (i.e., what Smith &amp; Stein call “anticipating”), you know what to listen for during instruction.</a:t>
            </a:r>
            <a:endParaRPr lang="en-US" sz="1400" dirty="0" smtClean="0">
              <a:latin typeface="+mn-lt"/>
              <a:cs typeface="Verdana"/>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21</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05791830"/>
      </p:ext>
    </p:extLst>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33400" y="4343400"/>
            <a:ext cx="5905500" cy="4114800"/>
          </a:xfrm>
        </p:spPr>
        <p:txBody>
          <a:bodyPr/>
          <a:lstStyle/>
          <a:p>
            <a:pPr marL="233363" indent="-233363"/>
            <a:r>
              <a:rPr lang="en-US" sz="1400" dirty="0" smtClean="0">
                <a:cs typeface="Verdana"/>
              </a:rPr>
              <a:t>For facilitator notes, see</a:t>
            </a:r>
            <a:r>
              <a:rPr lang="en-US" sz="1400" dirty="0" smtClean="0">
                <a:cs typeface="Verdana"/>
              </a:rPr>
              <a:t> </a:t>
            </a:r>
            <a:r>
              <a:rPr lang="en-US" sz="1400" b="1" baseline="0" dirty="0" err="1" smtClean="0">
                <a:solidFill>
                  <a:srgbClr val="3366FF"/>
                </a:solidFill>
                <a:latin typeface="+mn-lt"/>
                <a:cs typeface="Verdana"/>
              </a:rPr>
              <a:t>TwoStorageTanks-VideoAnalysisNotes</a:t>
            </a:r>
            <a:r>
              <a:rPr lang="en-US" sz="1400" b="1" baseline="0" dirty="0" err="1" smtClean="0">
                <a:solidFill>
                  <a:srgbClr val="3366FF"/>
                </a:solidFill>
                <a:latin typeface="+mn-lt"/>
                <a:cs typeface="Verdana"/>
              </a:rPr>
              <a:t>-MS-Brovey</a:t>
            </a:r>
            <a:endParaRPr lang="en-US" sz="1400" b="1" baseline="0" dirty="0" smtClean="0">
              <a:solidFill>
                <a:srgbClr val="3366FF"/>
              </a:solidFill>
              <a:latin typeface="+mn-lt"/>
              <a:cs typeface="Verdana"/>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22</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05791830"/>
      </p:ext>
    </p:extLst>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169F3DE2-FB79-A444-9137-F017C8010924}" type="slidenum">
              <a:rPr lang="en-US" smtClean="0"/>
              <a:pPr/>
              <a:t>23</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03506017"/>
      </p:ext>
    </p:extLst>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574782EB-4FAA-490E-8F2D-179336FF04BD}" type="slidenum">
              <a:rPr lang="en-US" smtClean="0"/>
              <a:pPr/>
              <a:t>24</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22743802"/>
      </p:ext>
    </p:extLst>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169F3DE2-FB79-A444-9137-F017C8010924}" type="slidenum">
              <a:rPr lang="en-US" smtClean="0"/>
              <a:pPr/>
              <a:t>25</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79008036"/>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0" i="0" u="none" kern="1200" dirty="0" smtClean="0">
                <a:solidFill>
                  <a:schemeClr val="tx1"/>
                </a:solidFill>
                <a:effectLst/>
                <a:latin typeface="+mn-lt"/>
                <a:ea typeface="+mn-ea"/>
                <a:cs typeface="+mn-cs"/>
              </a:rPr>
              <a:t>Handout –</a:t>
            </a:r>
            <a:r>
              <a:rPr lang="en-US" sz="1400" b="0" i="0" u="none" kern="1200" dirty="0" smtClean="0">
                <a:solidFill>
                  <a:schemeClr val="tx1"/>
                </a:solidFill>
                <a:effectLst/>
                <a:latin typeface="+mn-lt"/>
                <a:ea typeface="+mn-ea"/>
                <a:cs typeface="+mn-cs"/>
              </a:rPr>
              <a:t> </a:t>
            </a:r>
            <a:r>
              <a:rPr lang="en-US" sz="1400" b="1" i="0" u="none" kern="1200" dirty="0" err="1" smtClean="0">
                <a:solidFill>
                  <a:srgbClr val="3366FF"/>
                </a:solidFill>
                <a:effectLst/>
                <a:latin typeface="+mn-lt"/>
                <a:ea typeface="+mn-ea"/>
                <a:cs typeface="+mn-cs"/>
              </a:rPr>
              <a:t>TwoStorage</a:t>
            </a:r>
            <a:r>
              <a:rPr lang="en-US" sz="1400" b="1" i="0" u="none" kern="1200" baseline="0" dirty="0" err="1" smtClean="0">
                <a:solidFill>
                  <a:srgbClr val="3366FF"/>
                </a:solidFill>
                <a:effectLst/>
                <a:latin typeface="+mn-lt"/>
                <a:ea typeface="+mn-ea"/>
                <a:cs typeface="+mn-cs"/>
              </a:rPr>
              <a:t>Tanks</a:t>
            </a:r>
            <a:r>
              <a:rPr lang="en-US" sz="1400" b="1" i="0" u="none" kern="1200" baseline="0" dirty="0" err="1" smtClean="0">
                <a:solidFill>
                  <a:srgbClr val="3366FF"/>
                </a:solidFill>
                <a:effectLst/>
                <a:latin typeface="+mn-lt"/>
                <a:ea typeface="+mn-ea"/>
                <a:cs typeface="+mn-cs"/>
              </a:rPr>
              <a:t>-</a:t>
            </a:r>
            <a:r>
              <a:rPr lang="en-US" sz="1400" b="1" i="0" u="none" kern="1200" dirty="0" err="1" smtClean="0">
                <a:solidFill>
                  <a:srgbClr val="3366FF"/>
                </a:solidFill>
                <a:effectLst/>
                <a:latin typeface="+mn-lt"/>
                <a:ea typeface="+mn-ea"/>
                <a:cs typeface="+mn-cs"/>
              </a:rPr>
              <a:t>Task-MS-Brovey.pdf</a:t>
            </a:r>
            <a:endParaRPr lang="en-US" sz="1400" b="1" i="0" u="none" kern="1200" dirty="0" smtClean="0">
              <a:solidFill>
                <a:srgbClr val="3366FF"/>
              </a:solidFill>
              <a:effectLst/>
              <a:latin typeface="+mn-lt"/>
              <a:ea typeface="+mn-ea"/>
              <a:cs typeface="+mn-cs"/>
            </a:endParaRPr>
          </a:p>
          <a:p>
            <a:endParaRPr lang="en-US" sz="1400" baseline="0" dirty="0" smtClean="0"/>
          </a:p>
          <a:p>
            <a:r>
              <a:rPr lang="en-US" sz="1400" baseline="0" dirty="0" smtClean="0"/>
              <a:t>Ask participants to begin exploring the task individually. If time permits, have them continue to work in small groups before discussing as a whole group.</a:t>
            </a:r>
          </a:p>
          <a:p>
            <a:pPr marL="342900" indent="-342900">
              <a:lnSpc>
                <a:spcPct val="50000"/>
              </a:lnSpc>
              <a:buFont typeface="Arial"/>
              <a:buNone/>
            </a:pPr>
            <a:endParaRPr lang="en-US" sz="1400" dirty="0" smtClean="0"/>
          </a:p>
          <a:p>
            <a:endParaRPr lang="en-US" sz="1400" i="1" baseline="0" dirty="0" smtClean="0"/>
          </a:p>
          <a:p>
            <a:r>
              <a:rPr lang="en-US" sz="1400" i="1" baseline="0" dirty="0" smtClean="0"/>
              <a:t>See the sample solutions file (</a:t>
            </a:r>
            <a:r>
              <a:rPr lang="en-US" sz="1400" i="1" dirty="0" err="1" smtClean="0"/>
              <a:t>TwoStorageTanks</a:t>
            </a:r>
            <a:r>
              <a:rPr lang="en-US" sz="1400" i="1" dirty="0"/>
              <a:t>-SampleSolutions-MS-</a:t>
            </a:r>
            <a:r>
              <a:rPr lang="en-US" sz="1400" i="1" dirty="0" smtClean="0"/>
              <a:t>Brovey.doc</a:t>
            </a:r>
            <a:r>
              <a:rPr lang="en-US" sz="1400" i="1" baseline="0" dirty="0" smtClean="0"/>
              <a:t>) for descriptions of different strategies that participants and their students may use as they explore the task.</a:t>
            </a:r>
          </a:p>
          <a:p>
            <a:pPr marL="342900" indent="-342900">
              <a:buFont typeface="Arial"/>
              <a:buNone/>
            </a:pPr>
            <a:endParaRPr lang="en-US" sz="1400" dirty="0" smtClean="0"/>
          </a:p>
          <a:p>
            <a:pPr marL="342900" indent="-342900">
              <a:buFont typeface="Arial"/>
              <a:buNone/>
            </a:pPr>
            <a:r>
              <a:rPr lang="en-US" sz="1400" dirty="0" smtClean="0"/>
              <a:t>Anticipated misconceptions/errors:</a:t>
            </a:r>
          </a:p>
          <a:p>
            <a:pPr marL="342900" lvl="1" indent="-228600">
              <a:buFont typeface="Arial"/>
              <a:buChar char="•"/>
            </a:pPr>
            <a:r>
              <a:rPr lang="en-US" sz="1400" i="0" dirty="0" smtClean="0"/>
              <a:t>If students use the graph to find the point of</a:t>
            </a:r>
            <a:r>
              <a:rPr lang="en-US" sz="1400" i="0" baseline="0" dirty="0" smtClean="0"/>
              <a:t> intersection, they may not extend the line segments accurately</a:t>
            </a:r>
          </a:p>
          <a:p>
            <a:pPr marL="342900" lvl="1" indent="-228600">
              <a:buFont typeface="Arial"/>
              <a:buChar char="•"/>
            </a:pPr>
            <a:r>
              <a:rPr lang="en-US" sz="1400" i="0" dirty="0" smtClean="0"/>
              <a:t>Students</a:t>
            </a:r>
            <a:r>
              <a:rPr lang="en-US" sz="1400" i="0" baseline="0" dirty="0" smtClean="0"/>
              <a:t> might </a:t>
            </a:r>
            <a:r>
              <a:rPr lang="en-US" sz="1400" i="0" dirty="0" smtClean="0"/>
              <a:t>mix up the structure</a:t>
            </a:r>
            <a:r>
              <a:rPr lang="en-US" sz="1400" i="0" baseline="0" dirty="0" smtClean="0"/>
              <a:t> of the equations – e.g., bx + m (rather than mx + b or b + </a:t>
            </a:r>
            <a:r>
              <a:rPr lang="en-US" sz="1400" i="0" baseline="0" dirty="0" err="1" smtClean="0"/>
              <a:t>mx</a:t>
            </a:r>
            <a:r>
              <a:rPr lang="en-US" sz="1400" i="0" baseline="0" dirty="0" smtClean="0"/>
              <a:t>)</a:t>
            </a:r>
          </a:p>
        </p:txBody>
      </p:sp>
      <p:sp>
        <p:nvSpPr>
          <p:cNvPr id="4" name="Slide Number Placeholder 3"/>
          <p:cNvSpPr>
            <a:spLocks noGrp="1"/>
          </p:cNvSpPr>
          <p:nvPr>
            <p:ph type="sldNum" sz="quarter" idx="10"/>
          </p:nvPr>
        </p:nvSpPr>
        <p:spPr/>
        <p:txBody>
          <a:bodyPr/>
          <a:lstStyle/>
          <a:p>
            <a:fld id="{169F3DE2-FB79-A444-9137-F017C8010924}" type="slidenum">
              <a:rPr lang="en-US" smtClean="0"/>
              <a:pPr/>
              <a:t>3</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93020175"/>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10"/>
              </a:spcAft>
            </a:pPr>
            <a:r>
              <a:rPr lang="en-US" sz="1400" b="0" i="1" u="none" kern="1200" dirty="0" smtClean="0">
                <a:solidFill>
                  <a:schemeClr val="tx1"/>
                </a:solidFill>
                <a:effectLst/>
                <a:latin typeface="+mn-lt"/>
                <a:ea typeface="+mn-ea"/>
                <a:cs typeface="+mn-cs"/>
              </a:rPr>
              <a:t>A copy</a:t>
            </a:r>
            <a:r>
              <a:rPr lang="en-US" sz="1400" b="0" i="1" u="none" kern="1200" baseline="0" dirty="0" smtClean="0">
                <a:solidFill>
                  <a:schemeClr val="tx1"/>
                </a:solidFill>
                <a:effectLst/>
                <a:latin typeface="+mn-lt"/>
                <a:ea typeface="+mn-ea"/>
                <a:cs typeface="+mn-cs"/>
              </a:rPr>
              <a:t> of the graph is included here in case participants want to refer to it during a whole-group discussion.</a:t>
            </a:r>
            <a:endParaRPr lang="en-US" sz="1400" i="1" baseline="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4</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93020175"/>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169F3DE2-FB79-A444-9137-F017C8010924}" type="slidenum">
              <a:rPr lang="en-US" smtClean="0"/>
              <a:pPr/>
              <a:t>5</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37087117"/>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0" dirty="0" smtClean="0">
                <a:latin typeface="+mn-lt"/>
                <a:cs typeface="Calibri"/>
              </a:rPr>
              <a:t>The math learning goals for the lesson</a:t>
            </a:r>
            <a:r>
              <a:rPr lang="en-US" sz="1400" b="0" baseline="0" dirty="0" smtClean="0">
                <a:latin typeface="+mn-lt"/>
                <a:cs typeface="Calibri"/>
              </a:rPr>
              <a:t> are related to developing student proficiency with several of the mathematical practice standards.  We will highlight just two of them now. </a:t>
            </a:r>
          </a:p>
          <a:p>
            <a:endParaRPr lang="en-US" sz="1400" dirty="0" smtClean="0">
              <a:latin typeface="+mn-lt"/>
              <a:cs typeface="Calibri"/>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6</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68897753"/>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169F3DE2-FB79-A444-9137-F017C8010924}" type="slidenum">
              <a:rPr lang="en-US" smtClean="0"/>
              <a:pPr/>
              <a:t>7</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68897753"/>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27000" y="4343400"/>
            <a:ext cx="6604000" cy="4114800"/>
          </a:xfrm>
        </p:spPr>
        <p:txBody>
          <a:bodyPr/>
          <a:lstStyle/>
          <a:p>
            <a:r>
              <a:rPr lang="en-US" dirty="0" smtClean="0">
                <a:cs typeface="Calibri"/>
              </a:rPr>
              <a:t>Ask participants to read through the elaboration of SMP 6</a:t>
            </a:r>
            <a:r>
              <a:rPr lang="en-US" baseline="0" dirty="0" smtClean="0">
                <a:cs typeface="Calibri"/>
              </a:rPr>
              <a:t> and then to </a:t>
            </a:r>
            <a:r>
              <a:rPr lang="en-US" dirty="0" smtClean="0">
                <a:cs typeface="Calibri"/>
              </a:rPr>
              <a:t>briefly discuss the meaning of SMP</a:t>
            </a:r>
            <a:r>
              <a:rPr lang="en-US" baseline="0" dirty="0" smtClean="0">
                <a:cs typeface="Calibri"/>
              </a:rPr>
              <a:t> 6 with a partner or small group.</a:t>
            </a:r>
            <a:endParaRPr lang="en-US" dirty="0" smtClean="0">
              <a:cs typeface="Calibri"/>
            </a:endParaRPr>
          </a:p>
          <a:p>
            <a:endParaRPr lang="en-US" baseline="0" dirty="0" smtClean="0">
              <a:cs typeface="Calibri"/>
            </a:endParaRPr>
          </a:p>
          <a:p>
            <a:pPr lvl="0" algn="l">
              <a:spcBef>
                <a:spcPct val="0"/>
              </a:spcBef>
              <a:spcAft>
                <a:spcPts val="1200"/>
              </a:spcAft>
              <a:defRPr/>
            </a:pPr>
            <a:r>
              <a:rPr lang="en-US" b="1" dirty="0" smtClean="0"/>
              <a:t>Possible</a:t>
            </a:r>
            <a:r>
              <a:rPr lang="en-US" b="1" baseline="0" dirty="0" smtClean="0"/>
              <a:t> discussion questions </a:t>
            </a:r>
            <a:r>
              <a:rPr lang="en-US" b="1" i="1" dirty="0" smtClean="0">
                <a:cs typeface="Calibri"/>
              </a:rPr>
              <a:t>(anticipated responses in italics):</a:t>
            </a:r>
            <a:endParaRPr lang="en-US" b="1" baseline="0" dirty="0" smtClean="0"/>
          </a:p>
          <a:p>
            <a:pPr lvl="0" algn="l">
              <a:spcBef>
                <a:spcPct val="0"/>
              </a:spcBef>
              <a:spcAft>
                <a:spcPts val="1200"/>
              </a:spcAft>
              <a:buFont typeface="Arial"/>
              <a:buNone/>
              <a:defRPr/>
            </a:pPr>
            <a:r>
              <a:rPr lang="en-US" b="0" dirty="0" smtClean="0"/>
              <a:t>In</a:t>
            </a:r>
            <a:r>
              <a:rPr lang="en-US" b="0" baseline="0" dirty="0" smtClean="0"/>
              <a:t> what ways will students work on attending to precision with the Two Storage Tanks task? </a:t>
            </a:r>
          </a:p>
          <a:p>
            <a:pPr marL="571500" lvl="1" indent="-114300" algn="l">
              <a:spcBef>
                <a:spcPct val="0"/>
              </a:spcBef>
              <a:buFont typeface="Arial"/>
              <a:buChar char="•"/>
              <a:defRPr/>
            </a:pPr>
            <a:r>
              <a:rPr lang="en-US" b="0" i="1" baseline="0" dirty="0" smtClean="0">
                <a:solidFill>
                  <a:srgbClr val="000000"/>
                </a:solidFill>
              </a:rPr>
              <a:t>Students will need to e</a:t>
            </a:r>
            <a:r>
              <a:rPr lang="en-US" i="1" dirty="0" smtClean="0">
                <a:solidFill>
                  <a:srgbClr val="000000"/>
                </a:solidFill>
              </a:rPr>
              <a:t>xtend the line</a:t>
            </a:r>
            <a:r>
              <a:rPr lang="en-US" i="1" baseline="0" dirty="0" smtClean="0">
                <a:solidFill>
                  <a:srgbClr val="000000"/>
                </a:solidFill>
              </a:rPr>
              <a:t> segments</a:t>
            </a:r>
            <a:r>
              <a:rPr lang="en-US" i="1" dirty="0" smtClean="0">
                <a:solidFill>
                  <a:srgbClr val="000000"/>
                </a:solidFill>
              </a:rPr>
              <a:t> accurately in order to find the point of intersection </a:t>
            </a:r>
          </a:p>
          <a:p>
            <a:pPr marL="571500" lvl="1" indent="-114300" algn="l">
              <a:spcBef>
                <a:spcPct val="0"/>
              </a:spcBef>
              <a:spcAft>
                <a:spcPts val="1200"/>
              </a:spcAft>
              <a:buFont typeface="Arial"/>
              <a:buChar char="•"/>
              <a:defRPr/>
            </a:pPr>
            <a:r>
              <a:rPr lang="en-US" i="1" dirty="0" smtClean="0">
                <a:solidFill>
                  <a:srgbClr val="000000"/>
                </a:solidFill>
              </a:rPr>
              <a:t>Students will need to clearly communicate the rate of change between the quantities,</a:t>
            </a:r>
            <a:r>
              <a:rPr lang="en-US" i="1" baseline="0" dirty="0" smtClean="0">
                <a:solidFill>
                  <a:srgbClr val="000000"/>
                </a:solidFill>
              </a:rPr>
              <a:t> since different rates of change can be found depending on what information from the graph is being used – e.g., </a:t>
            </a:r>
            <a:r>
              <a:rPr lang="en-US" i="1" dirty="0" smtClean="0">
                <a:solidFill>
                  <a:srgbClr val="000000"/>
                </a:solidFill>
              </a:rPr>
              <a:t>Tank T loses 50 gallons an hour; Tank T loses 100 gallons every two hours</a:t>
            </a:r>
            <a:endParaRPr lang="en-US" b="1" dirty="0" smtClean="0"/>
          </a:p>
          <a:p>
            <a:pPr marL="0" marR="0" lvl="0" indent="0" algn="l" defTabSz="457200" rtl="0" eaLnBrk="1" fontAlgn="auto" latinLnBrk="0" hangingPunct="1">
              <a:lnSpc>
                <a:spcPct val="100000"/>
              </a:lnSpc>
              <a:spcBef>
                <a:spcPct val="0"/>
              </a:spcBef>
              <a:spcAft>
                <a:spcPts val="1200"/>
              </a:spcAft>
              <a:buClrTx/>
              <a:buSzTx/>
              <a:buFont typeface="Arial"/>
              <a:buNone/>
              <a:tabLst/>
              <a:defRPr/>
            </a:pPr>
            <a:r>
              <a:rPr lang="en-US" b="0" dirty="0" smtClean="0"/>
              <a:t>What symbols might students</a:t>
            </a:r>
            <a:r>
              <a:rPr lang="en-US" b="0" baseline="0" dirty="0" smtClean="0"/>
              <a:t> choose, and what will they mean in the context of the Two Storage Tanks task?</a:t>
            </a:r>
          </a:p>
          <a:p>
            <a:pPr marL="571500" marR="0" lvl="1" indent="-114300" algn="l" defTabSz="457200" rtl="0" eaLnBrk="1" fontAlgn="auto" latinLnBrk="0" hangingPunct="1">
              <a:lnSpc>
                <a:spcPct val="100000"/>
              </a:lnSpc>
              <a:spcBef>
                <a:spcPct val="0"/>
              </a:spcBef>
              <a:buClrTx/>
              <a:buSzTx/>
              <a:buFont typeface="Arial"/>
              <a:buChar char="•"/>
              <a:tabLst/>
              <a:defRPr/>
            </a:pPr>
            <a:r>
              <a:rPr lang="en-US" i="1" dirty="0" smtClean="0">
                <a:solidFill>
                  <a:srgbClr val="000000"/>
                </a:solidFill>
              </a:rPr>
              <a:t>For the number of hours, students</a:t>
            </a:r>
            <a:r>
              <a:rPr lang="en-US" i="1" baseline="0" dirty="0" smtClean="0">
                <a:solidFill>
                  <a:srgbClr val="000000"/>
                </a:solidFill>
              </a:rPr>
              <a:t> might use x or t (time). For the number of gallons, students might use y, g (gallons), or w (water). Students </a:t>
            </a:r>
            <a:r>
              <a:rPr lang="en-US" i="1" dirty="0" smtClean="0">
                <a:solidFill>
                  <a:srgbClr val="000000"/>
                </a:solidFill>
              </a:rPr>
              <a:t>should provide precise descriptions</a:t>
            </a:r>
            <a:r>
              <a:rPr lang="en-US" i="1" baseline="0" dirty="0" smtClean="0">
                <a:solidFill>
                  <a:srgbClr val="000000"/>
                </a:solidFill>
              </a:rPr>
              <a:t> of these quantities -- </a:t>
            </a:r>
            <a:r>
              <a:rPr lang="en-US" i="1" dirty="0" smtClean="0">
                <a:solidFill>
                  <a:srgbClr val="000000"/>
                </a:solidFill>
              </a:rPr>
              <a:t>going beyond “hours” and “gallons” to describe the</a:t>
            </a:r>
            <a:r>
              <a:rPr lang="en-US" i="1" baseline="0" dirty="0" smtClean="0">
                <a:solidFill>
                  <a:srgbClr val="000000"/>
                </a:solidFill>
              </a:rPr>
              <a:t> </a:t>
            </a:r>
            <a:r>
              <a:rPr lang="en-US" i="1" dirty="0" smtClean="0">
                <a:solidFill>
                  <a:srgbClr val="000000"/>
                </a:solidFill>
              </a:rPr>
              <a:t>quantities</a:t>
            </a:r>
          </a:p>
          <a:p>
            <a:pPr marL="571500" marR="0" lvl="1" indent="-114300" algn="l" defTabSz="457200" rtl="0" eaLnBrk="1" fontAlgn="auto" latinLnBrk="0" hangingPunct="1">
              <a:lnSpc>
                <a:spcPct val="100000"/>
              </a:lnSpc>
              <a:spcBef>
                <a:spcPct val="0"/>
              </a:spcBef>
              <a:buClrTx/>
              <a:buSzTx/>
              <a:buFont typeface="Arial"/>
              <a:buChar char="•"/>
              <a:tabLst/>
              <a:defRPr/>
            </a:pPr>
            <a:r>
              <a:rPr lang="en-US" i="1" dirty="0" smtClean="0">
                <a:solidFill>
                  <a:srgbClr val="000000"/>
                </a:solidFill>
              </a:rPr>
              <a:t>Students should explain the meaning of the 900,</a:t>
            </a:r>
            <a:r>
              <a:rPr lang="en-US" i="1" baseline="0" dirty="0" smtClean="0">
                <a:solidFill>
                  <a:srgbClr val="000000"/>
                </a:solidFill>
              </a:rPr>
              <a:t> 50, 300, and 25 in their equations </a:t>
            </a:r>
          </a:p>
          <a:p>
            <a:pPr marL="571500" marR="0" lvl="1" indent="-114300" algn="l" defTabSz="457200" rtl="0" eaLnBrk="1" fontAlgn="auto" latinLnBrk="0" hangingPunct="1">
              <a:lnSpc>
                <a:spcPct val="100000"/>
              </a:lnSpc>
              <a:spcBef>
                <a:spcPct val="0"/>
              </a:spcBef>
              <a:buClrTx/>
              <a:buSzTx/>
              <a:buFont typeface="Arial"/>
              <a:buChar char="•"/>
              <a:tabLst/>
              <a:defRPr/>
            </a:pPr>
            <a:r>
              <a:rPr lang="en-US" i="1" baseline="0" dirty="0" smtClean="0">
                <a:solidFill>
                  <a:srgbClr val="000000"/>
                </a:solidFill>
              </a:rPr>
              <a:t>Students should explain why one of the equations uses “+” and the other uses “-”</a:t>
            </a:r>
            <a:endParaRPr lang="en-US" i="1" dirty="0" smtClean="0">
              <a:solidFill>
                <a:srgbClr val="000000"/>
              </a:solidFill>
            </a:endParaRPr>
          </a:p>
          <a:p>
            <a:pPr marL="571500" marR="0" lvl="1" indent="-114300" algn="l" defTabSz="457200" rtl="0" eaLnBrk="1" fontAlgn="auto" latinLnBrk="0" hangingPunct="1">
              <a:lnSpc>
                <a:spcPct val="100000"/>
              </a:lnSpc>
              <a:spcBef>
                <a:spcPct val="0"/>
              </a:spcBef>
              <a:buClrTx/>
              <a:buSzTx/>
              <a:buFont typeface="Arial"/>
              <a:buChar char="•"/>
              <a:tabLst/>
              <a:defRPr/>
            </a:pPr>
            <a:r>
              <a:rPr lang="en-US" i="1" dirty="0" smtClean="0">
                <a:solidFill>
                  <a:srgbClr val="000000"/>
                </a:solidFill>
              </a:rPr>
              <a:t>Students</a:t>
            </a:r>
            <a:r>
              <a:rPr lang="en-US" i="1" baseline="0" dirty="0" smtClean="0">
                <a:solidFill>
                  <a:srgbClr val="000000"/>
                </a:solidFill>
              </a:rPr>
              <a:t> should e</a:t>
            </a:r>
            <a:r>
              <a:rPr lang="en-US" i="1" dirty="0" smtClean="0">
                <a:solidFill>
                  <a:srgbClr val="000000"/>
                </a:solidFill>
              </a:rPr>
              <a:t>xplain why they are multiplying</a:t>
            </a:r>
            <a:r>
              <a:rPr lang="en-US" i="1" baseline="0" dirty="0" smtClean="0">
                <a:solidFill>
                  <a:srgbClr val="000000"/>
                </a:solidFill>
              </a:rPr>
              <a:t> the rate of change and x – i.e., explain what the quantity “mx” means in the context of the problem (this tells us the number of gallons that have been lost or gained)</a:t>
            </a:r>
            <a:endParaRPr lang="en-US" i="1" dirty="0" smtClean="0">
              <a:solidFill>
                <a:srgbClr val="000000"/>
              </a:solidFill>
            </a:endParaRPr>
          </a:p>
          <a:p>
            <a:endParaRPr lang="en-US" sz="1400" dirty="0" smtClean="0">
              <a:latin typeface="+mn-lt"/>
              <a:cs typeface="Calibri"/>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8</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68897753"/>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169F3DE2-FB79-A444-9137-F017C8010924}" type="slidenum">
              <a:rPr lang="en-US" smtClean="0"/>
              <a:pPr/>
              <a:t>9</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056810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BD38DC32-157D-FB47-B777-6B598C7343C7}"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50302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7/3/15</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BD38DC32-157D-FB47-B777-6B598C7343C7}"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8266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7/3/15</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BD38DC32-157D-FB47-B777-6B598C7343C7}"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69900604"/>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BD38DC32-157D-FB47-B777-6B598C7343C7}"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53558011"/>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BD38DC32-157D-FB47-B777-6B598C7343C7}"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186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7/3/15</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BD38DC32-157D-FB47-B777-6B598C7343C7}"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8866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7/3/15</a:t>
            </a:fld>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BD38DC32-157D-FB47-B777-6B598C7343C7}"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1784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7/3/15</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BD38DC32-157D-FB47-B777-6B598C7343C7}"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203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7/3/15</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p:txBody>
          <a:bodyPr/>
          <a:lstStyle/>
          <a:p>
            <a:fld id="{BD38DC32-157D-FB47-B777-6B598C7343C7}"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799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BD38DC32-157D-FB47-B777-6B598C7343C7}"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9077099"/>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7/3/15</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BD38DC32-157D-FB47-B777-6B598C7343C7}"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660619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5" Type="http://schemas.microsoft.com/office/2007/relationships/hdphoto" Target="../media/hdphoto1.wdp"/><Relationship Id="rId16"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pic>
        <p:nvPicPr>
          <p:cNvPr id="9" name="Picture 8" descr="14861 principles to action cover bar 1.jpg"/>
          <p:cNvPicPr>
            <a:picLocks noChangeAspect="1"/>
          </p:cNvPicPr>
          <p:nvPr userDrawn="1"/>
        </p:nvPicPr>
        <p:blipFill>
          <a:blip r:embed="rId1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a:ext>
            </a:extLst>
          </a:blip>
          <a:stretch>
            <a:fillRect/>
          </a:stretch>
        </p:blipFill>
        <p:spPr>
          <a:xfrm>
            <a:off x="1" y="-23724"/>
            <a:ext cx="889121" cy="6894423"/>
          </a:xfrm>
          <a:prstGeom prst="rect">
            <a:avLst/>
          </a:prstGeom>
        </p:spPr>
      </p:pic>
      <p:sp>
        <p:nvSpPr>
          <p:cNvPr id="2" name="Title Placeholder 1"/>
          <p:cNvSpPr>
            <a:spLocks noGrp="1"/>
          </p:cNvSpPr>
          <p:nvPr>
            <p:ph type="title"/>
          </p:nvPr>
        </p:nvSpPr>
        <p:spPr>
          <a:xfrm>
            <a:off x="1020618" y="274638"/>
            <a:ext cx="7940502" cy="895576"/>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020618" y="1268410"/>
            <a:ext cx="7940502" cy="485775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pic>
        <p:nvPicPr>
          <p:cNvPr id="10" name="Picture 9" descr="14861 principles to action cover.psd"/>
          <p:cNvPicPr>
            <a:picLocks noChangeAspect="1"/>
          </p:cNvPicPr>
          <p:nvPr/>
        </p:nvPicPr>
        <p:blipFill>
          <a:blip r:embed="rId14" cstate="print">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15">
                    <a14:imgEffect>
                      <a14:sharpenSoften amount="2500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a:ext>
            </a:extLst>
          </a:blip>
          <a:stretch>
            <a:fillRect/>
          </a:stretch>
        </p:blipFill>
        <p:spPr>
          <a:xfrm>
            <a:off x="213796" y="152861"/>
            <a:ext cx="761999" cy="1085667"/>
          </a:xfrm>
          <a:prstGeom prst="rect">
            <a:avLst/>
          </a:prstGeom>
          <a:ln w="6350" cmpd="sng">
            <a:solidFill>
              <a:srgbClr val="0000FF"/>
            </a:solidFill>
          </a:ln>
          <a:effectLst>
            <a:outerShdw blurRad="50800" dist="38100" dir="2700000" algn="tl" rotWithShape="0">
              <a:prstClr val="black">
                <a:alpha val="40000"/>
              </a:prstClr>
            </a:outerShdw>
          </a:effectLst>
        </p:spPr>
      </p:pic>
      <p:pic>
        <p:nvPicPr>
          <p:cNvPr id="16" name="Picture 15" descr="NCTM_R_LogoandName4C_L.eps"/>
          <p:cNvPicPr>
            <a:picLocks noChangeAspect="1"/>
          </p:cNvPicPr>
          <p:nvPr/>
        </p:nvPicPr>
        <p:blipFill>
          <a:blip r:embed="rId1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a:ext>
            </a:extLst>
          </a:blip>
          <a:stretch>
            <a:fillRect/>
          </a:stretch>
        </p:blipFill>
        <p:spPr>
          <a:xfrm>
            <a:off x="6351373" y="6150148"/>
            <a:ext cx="2673270" cy="696059"/>
          </a:xfrm>
          <a:prstGeom prst="rect">
            <a:avLst/>
          </a:prstGeom>
        </p:spPr>
      </p:pic>
      <p:sp>
        <p:nvSpPr>
          <p:cNvPr id="6" name="Slide Number Placeholder 5"/>
          <p:cNvSpPr>
            <a:spLocks noGrp="1"/>
          </p:cNvSpPr>
          <p:nvPr>
            <p:ph type="sldNum" sz="quarter" idx="4"/>
          </p:nvPr>
        </p:nvSpPr>
        <p:spPr>
          <a:xfrm>
            <a:off x="136071" y="6356350"/>
            <a:ext cx="44085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8DC32-157D-FB47-B777-6B598C7343C7}" type="slidenum">
              <a:rPr lang="en-US" smtClean="0"/>
              <a:pPr/>
              <a:t>‹#›</a:t>
            </a:fld>
            <a:r>
              <a:rPr lang="en-US" dirty="0" smtClean="0"/>
              <a:t>1</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96997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hyperlink" Target="http://nces.ed.gov/NationsReportCard/nq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hyperlink" Target="http://nces.ed.gov/NationsReportCard/nqt" TargetMode="External"/><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Box 7"/>
          <p:cNvSpPr txBox="1"/>
          <p:nvPr/>
        </p:nvSpPr>
        <p:spPr>
          <a:xfrm>
            <a:off x="1076050" y="4747684"/>
            <a:ext cx="7910419" cy="1323439"/>
          </a:xfrm>
          <a:prstGeom prst="rect">
            <a:avLst/>
          </a:prstGeom>
          <a:solidFill>
            <a:schemeClr val="bg1">
              <a:lumMod val="85000"/>
            </a:schemeClr>
          </a:solidFill>
        </p:spPr>
        <p:txBody>
          <a:bodyPr wrap="square" rtlCol="0">
            <a:spAutoFit/>
          </a:bodyPr>
          <a:lstStyle/>
          <a:p>
            <a:r>
              <a:rPr lang="en-US" sz="1400" dirty="0" smtClean="0"/>
              <a:t>This module was developed by </a:t>
            </a:r>
            <a:r>
              <a:rPr lang="en-US" sz="1400" dirty="0"/>
              <a:t>Amy Hillen, Kennesaw State </a:t>
            </a:r>
            <a:r>
              <a:rPr lang="en-US" sz="1400" dirty="0" smtClean="0"/>
              <a:t>University. Video </a:t>
            </a:r>
            <a:r>
              <a:rPr lang="en-US" sz="1400" dirty="0"/>
              <a:t>courtesy </a:t>
            </a:r>
            <a:r>
              <a:rPr lang="en-US" sz="1400" dirty="0" smtClean="0"/>
              <a:t>Pittsburgh </a:t>
            </a:r>
            <a:r>
              <a:rPr lang="en-US" sz="1400" dirty="0"/>
              <a:t>Public Schools </a:t>
            </a:r>
            <a:r>
              <a:rPr lang="en-US" sz="1400" dirty="0" smtClean="0"/>
              <a:t>and </a:t>
            </a:r>
            <a:r>
              <a:rPr lang="en-US" sz="1400" dirty="0"/>
              <a:t>the University of </a:t>
            </a:r>
            <a:r>
              <a:rPr lang="en-US" sz="1400" dirty="0" smtClean="0"/>
              <a:t>Pittsburgh Institute </a:t>
            </a:r>
            <a:r>
              <a:rPr lang="en-US" sz="1400" dirty="0"/>
              <a:t>for Learning.  </a:t>
            </a:r>
            <a:endParaRPr lang="en-US" sz="1400" dirty="0" smtClean="0"/>
          </a:p>
          <a:p>
            <a:endParaRPr lang="en-US" sz="1000" dirty="0"/>
          </a:p>
          <a:p>
            <a:r>
              <a:rPr lang="en-US" sz="1400" dirty="0" smtClean="0"/>
              <a:t>These </a:t>
            </a:r>
            <a:r>
              <a:rPr lang="en-US" sz="1400" dirty="0"/>
              <a:t>materials are part of the</a:t>
            </a:r>
            <a:r>
              <a:rPr lang="en-US" sz="1400" b="1" dirty="0"/>
              <a:t> </a:t>
            </a:r>
            <a:r>
              <a:rPr lang="en-US" sz="1400" b="1" i="1" dirty="0"/>
              <a:t>Principles to Actions</a:t>
            </a:r>
            <a:r>
              <a:rPr lang="en-US" sz="1400" b="1" dirty="0"/>
              <a:t> </a:t>
            </a:r>
            <a:r>
              <a:rPr lang="en-US" sz="1400" b="1" i="1" dirty="0"/>
              <a:t>Professional Learning Toolkit: Teaching and Learning</a:t>
            </a:r>
            <a:r>
              <a:rPr lang="en-US" sz="1400" dirty="0"/>
              <a:t> created by</a:t>
            </a:r>
            <a:r>
              <a:rPr lang="en-US" sz="1400" dirty="0" smtClean="0"/>
              <a:t>  the project team that </a:t>
            </a:r>
            <a:r>
              <a:rPr lang="en-US" sz="1400" dirty="0"/>
              <a:t>includes: Margaret Smith (chair), Victoria Bill (co-chair), Melissa Boston, Fredrick Dillon, Amy Hillen, </a:t>
            </a:r>
            <a:r>
              <a:rPr lang="en-US" sz="1400" dirty="0" smtClean="0"/>
              <a:t>DeAnn </a:t>
            </a:r>
            <a:r>
              <a:rPr lang="en-US" sz="1400" dirty="0"/>
              <a:t>Huinker, Stephen Miller, Lynn Raith, </a:t>
            </a:r>
            <a:r>
              <a:rPr lang="en-US" sz="1400" dirty="0" smtClean="0"/>
              <a:t>and </a:t>
            </a:r>
            <a:r>
              <a:rPr lang="en-US" sz="1400" dirty="0"/>
              <a:t>Michael Steele</a:t>
            </a:r>
            <a:r>
              <a:rPr lang="en-US" sz="1400" dirty="0" smtClean="0"/>
              <a:t>.</a:t>
            </a:r>
            <a:endParaRPr lang="en-US" sz="1400" dirty="0"/>
          </a:p>
        </p:txBody>
      </p:sp>
      <p:sp>
        <p:nvSpPr>
          <p:cNvPr id="9" name="Text Placeholder 4"/>
          <p:cNvSpPr txBox="1">
            <a:spLocks/>
          </p:cNvSpPr>
          <p:nvPr/>
        </p:nvSpPr>
        <p:spPr>
          <a:xfrm>
            <a:off x="1076050" y="329630"/>
            <a:ext cx="7910419" cy="4314275"/>
          </a:xfrm>
          <a:prstGeom prst="rect">
            <a:avLst/>
          </a:prstGeom>
          <a:solidFill>
            <a:schemeClr val="tx2">
              <a:lumMod val="50000"/>
            </a:schemeClr>
          </a:solidFill>
          <a:ln>
            <a:noFill/>
          </a:ln>
          <a:effectLst>
            <a:outerShdw blurRad="50800" dist="38100" dir="2700000">
              <a:srgbClr val="000000">
                <a:alpha val="43000"/>
              </a:srgbClr>
            </a:outerShdw>
          </a:effectLst>
        </p:spPr>
        <p:txBody>
          <a:bodyPr vert="horz" lIns="91440" tIns="45720" rIns="91440" bIns="45720" rtlCol="0" anchor="ctr">
            <a:noAutofit/>
          </a:bodyPr>
          <a:lstStyle>
            <a:lvl1pPr marL="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spcAft>
                <a:spcPts val="600"/>
              </a:spcAft>
              <a:defRPr/>
            </a:pPr>
            <a:r>
              <a:rPr lang="en-US" sz="3400" b="1" i="1" dirty="0">
                <a:solidFill>
                  <a:schemeClr val="bg1"/>
                </a:solidFill>
                <a:ea typeface="Calibri"/>
                <a:cs typeface="Calibri"/>
              </a:rPr>
              <a:t>Principles to Actions</a:t>
            </a:r>
          </a:p>
          <a:p>
            <a:pPr lvl="0">
              <a:defRPr/>
            </a:pPr>
            <a:r>
              <a:rPr lang="en-US" sz="3400" b="1" i="1" dirty="0">
                <a:solidFill>
                  <a:schemeClr val="bg1"/>
                </a:solidFill>
                <a:ea typeface="Calibri"/>
                <a:cs typeface="Calibri"/>
              </a:rPr>
              <a:t>Effective Mathematics Teaching </a:t>
            </a:r>
            <a:r>
              <a:rPr lang="en-US" sz="3400" b="1" i="1" dirty="0" smtClean="0">
                <a:solidFill>
                  <a:schemeClr val="bg1"/>
                </a:solidFill>
                <a:ea typeface="Calibri"/>
                <a:cs typeface="Calibri"/>
              </a:rPr>
              <a:t>Practices</a:t>
            </a:r>
          </a:p>
          <a:p>
            <a:pPr lvl="0">
              <a:defRPr/>
            </a:pPr>
            <a:endParaRPr lang="en-US" sz="2400" b="1" dirty="0" smtClean="0">
              <a:solidFill>
                <a:srgbClr val="FFFFFF"/>
              </a:solidFill>
            </a:endParaRPr>
          </a:p>
          <a:p>
            <a:pPr lvl="0">
              <a:defRPr/>
            </a:pPr>
            <a:r>
              <a:rPr lang="en-US" sz="3400" b="1" dirty="0" smtClean="0">
                <a:solidFill>
                  <a:srgbClr val="FFFFFF"/>
                </a:solidFill>
              </a:rPr>
              <a:t>The Case of Elizabeth Brovey</a:t>
            </a:r>
            <a:br>
              <a:rPr lang="en-US" sz="3400" b="1" dirty="0" smtClean="0">
                <a:solidFill>
                  <a:srgbClr val="FFFFFF"/>
                </a:solidFill>
              </a:rPr>
            </a:br>
            <a:r>
              <a:rPr lang="en-US" sz="3400" b="1" dirty="0" smtClean="0">
                <a:solidFill>
                  <a:srgbClr val="FFFFFF"/>
                </a:solidFill>
              </a:rPr>
              <a:t>and the Two Storage Tanks Task </a:t>
            </a:r>
          </a:p>
          <a:p>
            <a:r>
              <a:rPr lang="en-US" sz="3400" b="1" dirty="0" smtClean="0">
                <a:solidFill>
                  <a:srgbClr val="FFFFFF"/>
                </a:solidFill>
                <a:cs typeface="Calibri"/>
              </a:rPr>
              <a:t>Grade 8</a:t>
            </a:r>
          </a:p>
        </p:txBody>
      </p:sp>
      <p:pic>
        <p:nvPicPr>
          <p:cNvPr id="4" name="Picture 3"/>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78935" y="6335108"/>
            <a:ext cx="2385028" cy="398946"/>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953475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0"/>
            <a:ext cx="7940502" cy="930399"/>
          </a:xfrm>
        </p:spPr>
        <p:txBody>
          <a:bodyPr>
            <a:noAutofit/>
          </a:bodyPr>
          <a:lstStyle/>
          <a:p>
            <a:r>
              <a:rPr lang="en-US" sz="2800" dirty="0" smtClean="0">
                <a:solidFill>
                  <a:srgbClr val="000000"/>
                </a:solidFill>
              </a:rPr>
              <a:t>Connections to the CCSSM Grade 8 </a:t>
            </a:r>
            <a:br>
              <a:rPr lang="en-US" sz="2800" dirty="0" smtClean="0">
                <a:solidFill>
                  <a:srgbClr val="000000"/>
                </a:solidFill>
              </a:rPr>
            </a:br>
            <a:r>
              <a:rPr lang="en-US" sz="2800" dirty="0" smtClean="0">
                <a:solidFill>
                  <a:srgbClr val="000000"/>
                </a:solidFill>
              </a:rPr>
              <a:t>Standards for Mathematical Content</a:t>
            </a:r>
            <a:endParaRPr lang="en-US" sz="2800" dirty="0">
              <a:solidFill>
                <a:srgbClr val="000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2885754377"/>
              </p:ext>
            </p:extLst>
          </p:nvPr>
        </p:nvGraphicFramePr>
        <p:xfrm>
          <a:off x="1017308" y="917908"/>
          <a:ext cx="8106238" cy="5476086"/>
        </p:xfrm>
        <a:graphic>
          <a:graphicData uri="http://schemas.openxmlformats.org/drawingml/2006/table">
            <a:tbl>
              <a:tblPr firstRow="1" bandRow="1">
                <a:tableStyleId>{22838BEF-8BB2-4498-84A7-C5851F593DF1}</a:tableStyleId>
              </a:tblPr>
              <a:tblGrid>
                <a:gridCol w="1009740"/>
                <a:gridCol w="7096498"/>
              </a:tblGrid>
              <a:tr h="401664">
                <a:tc gridSpan="2">
                  <a:txBody>
                    <a:bodyPr/>
                    <a:lstStyle/>
                    <a:p>
                      <a:pPr marL="0" marR="0" indent="0" algn="ctr" defTabSz="457200" rtl="0" eaLnBrk="1" fontAlgn="auto" latinLnBrk="0" hangingPunct="1">
                        <a:lnSpc>
                          <a:spcPct val="90000"/>
                        </a:lnSpc>
                        <a:spcBef>
                          <a:spcPts val="0"/>
                        </a:spcBef>
                        <a:spcAft>
                          <a:spcPts val="0"/>
                        </a:spcAft>
                        <a:buClrTx/>
                        <a:buSzTx/>
                        <a:buFontTx/>
                        <a:buNone/>
                        <a:tabLst>
                          <a:tab pos="8175625" algn="r"/>
                        </a:tabLst>
                        <a:defRPr/>
                      </a:pPr>
                      <a:r>
                        <a:rPr lang="en-US" sz="2400" b="1" dirty="0" smtClean="0">
                          <a:solidFill>
                            <a:schemeClr val="tx2"/>
                          </a:solidFill>
                          <a:ea typeface="ＭＳ Ｐゴシック" pitchFamily="34" charset="-128"/>
                        </a:rPr>
                        <a:t>Expressions and Equations</a:t>
                      </a:r>
                      <a:r>
                        <a:rPr lang="en-US" sz="2400" b="1" baseline="0" dirty="0" smtClean="0">
                          <a:solidFill>
                            <a:schemeClr val="tx2"/>
                          </a:solidFill>
                          <a:ea typeface="ＭＳ Ｐゴシック" pitchFamily="34" charset="-128"/>
                        </a:rPr>
                        <a:t> (EE)</a:t>
                      </a:r>
                      <a:endParaRPr lang="en-US" sz="2400" b="1" dirty="0" smtClean="0">
                        <a:solidFill>
                          <a:schemeClr val="tx2"/>
                        </a:solidFill>
                        <a:ea typeface="ＭＳ Ｐゴシック" pitchFamily="34" charset="-128"/>
                      </a:endParaRPr>
                    </a:p>
                  </a:txBody>
                  <a:tcPr marT="36576" marB="36576"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hMerge="1">
                  <a:txBody>
                    <a:bodyPr/>
                    <a:lstStyle/>
                    <a:p>
                      <a:endParaRPr lang="en-US"/>
                    </a:p>
                  </a:txBody>
                  <a:tcPr/>
                </a:tc>
              </a:tr>
              <a:tr h="35388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dk1"/>
                          </a:solidFill>
                          <a:latin typeface="+mn-lt"/>
                          <a:ea typeface="+mn-ea"/>
                          <a:cs typeface="+mn-cs"/>
                        </a:rPr>
                        <a:t>Analyze and solve linear equations</a:t>
                      </a:r>
                      <a:r>
                        <a:rPr lang="en-US" sz="1800" b="1" kern="1200" baseline="0" dirty="0" smtClean="0">
                          <a:solidFill>
                            <a:schemeClr val="dk1"/>
                          </a:solidFill>
                          <a:latin typeface="+mn-lt"/>
                          <a:ea typeface="+mn-ea"/>
                          <a:cs typeface="+mn-cs"/>
                        </a:rPr>
                        <a:t> and </a:t>
                      </a:r>
                      <a:r>
                        <a:rPr lang="en-US" sz="1800" b="1" kern="1200" dirty="0" smtClean="0">
                          <a:solidFill>
                            <a:schemeClr val="dk1"/>
                          </a:solidFill>
                          <a:latin typeface="+mn-lt"/>
                          <a:ea typeface="+mn-ea"/>
                          <a:cs typeface="+mn-cs"/>
                        </a:rPr>
                        <a:t>pairs of simultaneous linear equations.</a:t>
                      </a:r>
                    </a:p>
                  </a:txBody>
                  <a:tcPr marT="36576" marB="36576"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r>
              <a:tr h="2343041">
                <a:tc>
                  <a:txBody>
                    <a:bodyPr/>
                    <a:lstStyle/>
                    <a:p>
                      <a:pPr marL="0" marR="0" indent="0" algn="l" defTabSz="457200" rtl="0" eaLnBrk="1" fontAlgn="auto" latinLnBrk="0" hangingPunct="1">
                        <a:lnSpc>
                          <a:spcPct val="100000"/>
                        </a:lnSpc>
                        <a:spcBef>
                          <a:spcPts val="600"/>
                        </a:spcBef>
                        <a:spcAft>
                          <a:spcPts val="0"/>
                        </a:spcAft>
                        <a:buClrTx/>
                        <a:buSzTx/>
                        <a:buFontTx/>
                        <a:buNone/>
                        <a:tabLst/>
                        <a:defRPr/>
                      </a:pPr>
                      <a:r>
                        <a:rPr lang="en-US" sz="1800" b="0" dirty="0" smtClean="0"/>
                        <a:t>8.EE.C.8</a:t>
                      </a:r>
                    </a:p>
                  </a:txBody>
                  <a:tcPr marL="68580" marR="68580" marT="0"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600"/>
                        </a:spcBef>
                        <a:spcAft>
                          <a:spcPts val="0"/>
                        </a:spcAft>
                      </a:pPr>
                      <a:r>
                        <a:rPr lang="en-US" sz="1800" kern="1200" dirty="0" smtClean="0">
                          <a:solidFill>
                            <a:schemeClr val="dk1"/>
                          </a:solidFill>
                          <a:effectLst/>
                          <a:latin typeface="+mn-lt"/>
                          <a:ea typeface="+mn-ea"/>
                          <a:cs typeface="+mn-cs"/>
                        </a:rPr>
                        <a:t>A: </a:t>
                      </a:r>
                      <a:r>
                        <a:rPr lang="en-US" sz="1800" kern="1200" dirty="0" smtClean="0">
                          <a:solidFill>
                            <a:schemeClr val="dk1"/>
                          </a:solidFill>
                          <a:latin typeface="+mn-lt"/>
                          <a:ea typeface="+mn-ea"/>
                          <a:cs typeface="+mn-cs"/>
                        </a:rPr>
                        <a:t>Understand that solutions to a system of two linear equations in two variables correspond to points of intersection of their graphs, because points of intersection satisfy both equations simultaneously.</a:t>
                      </a:r>
                    </a:p>
                    <a:p>
                      <a:pPr marL="0" marR="0">
                        <a:spcBef>
                          <a:spcPts val="600"/>
                        </a:spcBef>
                        <a:spcAft>
                          <a:spcPts val="0"/>
                        </a:spcAft>
                      </a:pPr>
                      <a:r>
                        <a:rPr lang="en-US" sz="1800" kern="1200" dirty="0" smtClean="0">
                          <a:solidFill>
                            <a:schemeClr val="dk1"/>
                          </a:solidFill>
                          <a:effectLst/>
                          <a:latin typeface="+mn-lt"/>
                          <a:ea typeface="+mn-ea"/>
                          <a:cs typeface="+mn-cs"/>
                        </a:rPr>
                        <a:t>B: </a:t>
                      </a:r>
                      <a:r>
                        <a:rPr lang="en-US" sz="1800" kern="1200" dirty="0" smtClean="0">
                          <a:solidFill>
                            <a:schemeClr val="dk1"/>
                          </a:solidFill>
                          <a:latin typeface="+mn-lt"/>
                          <a:ea typeface="+mn-ea"/>
                          <a:cs typeface="+mn-cs"/>
                        </a:rPr>
                        <a:t>Solve systems of two linear equations in two variables algebraically, and estimate solutions by graphing the equations. Solve simple cases by inspection. </a:t>
                      </a:r>
                      <a:endParaRPr lang="en-US" sz="1800" i="1" kern="1200" dirty="0" smtClean="0">
                        <a:solidFill>
                          <a:schemeClr val="dk1"/>
                        </a:solidFill>
                        <a:latin typeface="+mn-lt"/>
                        <a:ea typeface="+mn-ea"/>
                        <a:cs typeface="+mn-cs"/>
                      </a:endParaRPr>
                    </a:p>
                    <a:p>
                      <a:pPr marL="0" marR="0">
                        <a:spcBef>
                          <a:spcPts val="600"/>
                        </a:spcBef>
                        <a:spcAft>
                          <a:spcPts val="0"/>
                        </a:spcAft>
                      </a:pPr>
                      <a:r>
                        <a:rPr lang="en-US" sz="1800" i="0" kern="1200" dirty="0" smtClean="0">
                          <a:solidFill>
                            <a:schemeClr val="dk1"/>
                          </a:solidFill>
                          <a:effectLst/>
                          <a:latin typeface="+mn-lt"/>
                          <a:ea typeface="+mn-ea"/>
                          <a:cs typeface="+mn-cs"/>
                        </a:rPr>
                        <a:t>C: </a:t>
                      </a:r>
                      <a:r>
                        <a:rPr lang="en-US" sz="1800" kern="1200" dirty="0" smtClean="0">
                          <a:solidFill>
                            <a:schemeClr val="dk1"/>
                          </a:solidFill>
                          <a:latin typeface="+mn-lt"/>
                          <a:ea typeface="+mn-ea"/>
                          <a:cs typeface="+mn-cs"/>
                        </a:rPr>
                        <a:t>Solve real-world and mathematical problems leading to two linear equations in two variables. </a:t>
                      </a:r>
                      <a:endParaRPr lang="en-US" sz="1800" dirty="0">
                        <a:effectLst/>
                        <a:latin typeface="Calibri"/>
                        <a:ea typeface="Cambria"/>
                        <a:cs typeface="Calibri"/>
                      </a:endParaRPr>
                    </a:p>
                  </a:txBody>
                  <a:tcPr marL="68580" marR="68580" marT="0"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65149">
                <a:tc gridSpan="2">
                  <a:txBody>
                    <a:bodyPr/>
                    <a:lstStyle/>
                    <a:p>
                      <a:pPr marL="0" marR="0" indent="0" algn="ctr" defTabSz="457200" rtl="0" eaLnBrk="1" fontAlgn="auto" latinLnBrk="0" hangingPunct="1">
                        <a:lnSpc>
                          <a:spcPct val="100000"/>
                        </a:lnSpc>
                        <a:spcBef>
                          <a:spcPts val="600"/>
                        </a:spcBef>
                        <a:spcAft>
                          <a:spcPts val="0"/>
                        </a:spcAft>
                        <a:buClrTx/>
                        <a:buSzTx/>
                        <a:buFontTx/>
                        <a:buNone/>
                        <a:tabLst/>
                        <a:defRPr/>
                      </a:pPr>
                      <a:r>
                        <a:rPr lang="en-US" sz="2400" b="1" dirty="0" smtClean="0">
                          <a:solidFill>
                            <a:srgbClr val="1F497D"/>
                          </a:solidFill>
                          <a:ea typeface="ＭＳ Ｐゴシック" pitchFamily="34" charset="-128"/>
                        </a:rPr>
                        <a:t>Functions (F)</a:t>
                      </a:r>
                    </a:p>
                  </a:txBody>
                  <a:tcPr marL="68580" marR="68580" marT="0"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hMerge="1">
                  <a:txBody>
                    <a:bodyPr/>
                    <a:lstStyle/>
                    <a:p>
                      <a:endParaRPr lang="en-US"/>
                    </a:p>
                  </a:txBody>
                  <a:tcPr/>
                </a:tc>
              </a:tr>
              <a:tr h="361231">
                <a:tc gridSpan="2">
                  <a:txBody>
                    <a:bodyPr/>
                    <a:lstStyle/>
                    <a:p>
                      <a:pPr marL="0" marR="0">
                        <a:spcBef>
                          <a:spcPts val="600"/>
                        </a:spcBef>
                        <a:spcAft>
                          <a:spcPts val="0"/>
                        </a:spcAft>
                      </a:pPr>
                      <a:r>
                        <a:rPr lang="en-US" sz="1800" b="1" kern="1200" dirty="0" smtClean="0">
                          <a:solidFill>
                            <a:schemeClr val="dk1"/>
                          </a:solidFill>
                          <a:latin typeface="+mn-lt"/>
                          <a:ea typeface="+mn-ea"/>
                          <a:cs typeface="+mn-cs"/>
                        </a:rPr>
                        <a:t>Use functions to model relationships between quantities.</a:t>
                      </a:r>
                      <a:endParaRPr lang="en-US" sz="1800" b="1" dirty="0">
                        <a:effectLst/>
                        <a:latin typeface="Calibri"/>
                        <a:ea typeface="Cambria"/>
                        <a:cs typeface="Calibri"/>
                      </a:endParaRPr>
                    </a:p>
                  </a:txBody>
                  <a:tcPr marL="68580" marR="68580" marT="0"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r>
              <a:tr h="1643172">
                <a:tc>
                  <a:txBody>
                    <a:bodyPr/>
                    <a:lstStyle/>
                    <a:p>
                      <a:pPr marL="0" marR="0">
                        <a:spcBef>
                          <a:spcPts val="600"/>
                        </a:spcBef>
                        <a:spcAft>
                          <a:spcPts val="0"/>
                        </a:spcAft>
                      </a:pPr>
                      <a:r>
                        <a:rPr lang="en-US" sz="1800" b="0" dirty="0" smtClean="0">
                          <a:effectLst/>
                          <a:latin typeface="Calibri"/>
                          <a:ea typeface="Cambria"/>
                          <a:cs typeface="Calibri"/>
                        </a:rPr>
                        <a:t>8.F.</a:t>
                      </a:r>
                      <a:r>
                        <a:rPr lang="en-US" sz="1800" b="0" baseline="0" dirty="0" smtClean="0">
                          <a:effectLst/>
                          <a:latin typeface="Calibri"/>
                          <a:ea typeface="Cambria"/>
                          <a:cs typeface="Calibri"/>
                        </a:rPr>
                        <a:t>B.4</a:t>
                      </a:r>
                      <a:endParaRPr lang="en-US" sz="1800" b="0" dirty="0">
                        <a:effectLst/>
                        <a:latin typeface="Calibri"/>
                        <a:ea typeface="Cambria"/>
                        <a:cs typeface="Calibri"/>
                      </a:endParaRPr>
                    </a:p>
                  </a:txBody>
                  <a:tcPr marL="68580" marR="68580" marT="0"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spcBef>
                          <a:spcPts val="600"/>
                        </a:spcBef>
                        <a:spcAft>
                          <a:spcPts val="0"/>
                        </a:spcAft>
                      </a:pPr>
                      <a:r>
                        <a:rPr lang="en-US" sz="1800" kern="1200" dirty="0" smtClean="0">
                          <a:solidFill>
                            <a:schemeClr val="dk1"/>
                          </a:solidFill>
                          <a:latin typeface="+mn-lt"/>
                          <a:ea typeface="+mn-ea"/>
                          <a:cs typeface="+mn-cs"/>
                        </a:rPr>
                        <a:t>Construct a function to model a linear relationship between two quantities. Determine the rate of change  and initial value of the function from a description of a relationship or from two (</a:t>
                      </a:r>
                      <a:r>
                        <a:rPr lang="en-US" sz="1800" i="1" kern="1200" dirty="0" smtClean="0">
                          <a:solidFill>
                            <a:schemeClr val="dk1"/>
                          </a:solidFill>
                          <a:latin typeface="+mn-lt"/>
                          <a:ea typeface="+mn-ea"/>
                          <a:cs typeface="+mn-cs"/>
                        </a:rPr>
                        <a:t>x, y) </a:t>
                      </a:r>
                      <a:r>
                        <a:rPr lang="en-US" sz="1800" i="0" kern="1200" dirty="0" smtClean="0">
                          <a:solidFill>
                            <a:schemeClr val="dk1"/>
                          </a:solidFill>
                          <a:latin typeface="+mn-lt"/>
                          <a:ea typeface="+mn-ea"/>
                          <a:cs typeface="+mn-cs"/>
                        </a:rPr>
                        <a:t>values, including reading these from a table or from a graph. Interpret the rate of change and initial value of a linear function in terms of the situation it models, and in terms of its graph or a table of values.</a:t>
                      </a:r>
                      <a:endParaRPr lang="en-US" sz="1800" i="0" dirty="0">
                        <a:effectLst/>
                        <a:latin typeface="Calibri"/>
                        <a:ea typeface="Cambria"/>
                        <a:cs typeface="Calibri"/>
                      </a:endParaRPr>
                    </a:p>
                  </a:txBody>
                  <a:tcPr marL="68580" marR="68580" marT="0" marB="0"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 name="TextBox 4"/>
          <p:cNvSpPr txBox="1"/>
          <p:nvPr/>
        </p:nvSpPr>
        <p:spPr>
          <a:xfrm>
            <a:off x="896714" y="6417542"/>
            <a:ext cx="5407090" cy="430887"/>
          </a:xfrm>
          <a:prstGeom prst="rect">
            <a:avLst/>
          </a:prstGeom>
          <a:noFill/>
        </p:spPr>
        <p:txBody>
          <a:bodyPr wrap="square" rtlCol="0">
            <a:spAutoFit/>
          </a:bodyPr>
          <a:lstStyle/>
          <a:p>
            <a:r>
              <a:rPr lang="en-US" sz="1100" dirty="0"/>
              <a:t>National Governors Association Center for Best Practices &amp; Council of Chief State School Officers. (2010). </a:t>
            </a:r>
            <a:r>
              <a:rPr lang="en-US" sz="1100" i="1" dirty="0"/>
              <a:t>Common </a:t>
            </a:r>
            <a:r>
              <a:rPr lang="en-US" sz="1100" i="1" dirty="0" smtClean="0"/>
              <a:t>Core State Standards For Mathematics</a:t>
            </a:r>
            <a:r>
              <a:rPr lang="en-US" sz="1100" dirty="0" smtClean="0"/>
              <a:t>.</a:t>
            </a:r>
            <a:r>
              <a:rPr lang="en-US" sz="1100" dirty="0"/>
              <a:t> Washington, DC: Authors.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761341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141341" y="7246"/>
            <a:ext cx="7745073" cy="905420"/>
          </a:xfrm>
        </p:spPr>
        <p:txBody>
          <a:bodyPr>
            <a:noAutofit/>
          </a:bodyPr>
          <a:lstStyle/>
          <a:p>
            <a:r>
              <a:rPr lang="en-US" sz="3200" dirty="0" smtClean="0"/>
              <a:t>Context of the Video Clip</a:t>
            </a:r>
            <a:endParaRPr lang="en-US" sz="3200" dirty="0"/>
          </a:p>
        </p:txBody>
      </p:sp>
      <p:sp>
        <p:nvSpPr>
          <p:cNvPr id="3" name="Content Placeholder 2"/>
          <p:cNvSpPr>
            <a:spLocks noGrp="1"/>
          </p:cNvSpPr>
          <p:nvPr>
            <p:ph idx="1"/>
          </p:nvPr>
        </p:nvSpPr>
        <p:spPr>
          <a:xfrm>
            <a:off x="1170207" y="841320"/>
            <a:ext cx="7858917" cy="4940807"/>
          </a:xfrm>
        </p:spPr>
        <p:txBody>
          <a:bodyPr>
            <a:noAutofit/>
          </a:bodyPr>
          <a:lstStyle/>
          <a:p>
            <a:pPr marL="0" indent="0">
              <a:buNone/>
              <a:tabLst>
                <a:tab pos="1370013" algn="l"/>
              </a:tabLst>
            </a:pPr>
            <a:r>
              <a:rPr lang="en-US" sz="2200" dirty="0">
                <a:ea typeface="ＭＳ Ｐゴシック" charset="0"/>
                <a:cs typeface="Verdana"/>
              </a:rPr>
              <a:t>School: </a:t>
            </a:r>
            <a:r>
              <a:rPr lang="en-US" sz="2200" dirty="0" smtClean="0">
                <a:ea typeface="ＭＳ Ｐゴシック" charset="0"/>
                <a:cs typeface="Verdana"/>
              </a:rPr>
              <a:t> 	Pittsburgh </a:t>
            </a:r>
            <a:r>
              <a:rPr lang="en-US" sz="2200" dirty="0">
                <a:ea typeface="ＭＳ Ｐゴシック" charset="0"/>
                <a:cs typeface="Verdana"/>
              </a:rPr>
              <a:t>Classical Academy, Pittsburgh, </a:t>
            </a:r>
            <a:r>
              <a:rPr lang="en-US" sz="2200" dirty="0" smtClean="0">
                <a:ea typeface="ＭＳ Ｐゴシック" charset="0"/>
                <a:cs typeface="Verdana"/>
              </a:rPr>
              <a:t>PA</a:t>
            </a:r>
          </a:p>
          <a:p>
            <a:pPr marL="0" indent="0">
              <a:buNone/>
              <a:tabLst>
                <a:tab pos="1370013" algn="l"/>
              </a:tabLst>
            </a:pPr>
            <a:r>
              <a:rPr lang="en-US" sz="2200" dirty="0" smtClean="0">
                <a:ea typeface="ＭＳ Ｐゴシック" charset="0"/>
                <a:cs typeface="Verdana"/>
              </a:rPr>
              <a:t>District: 	Pittsburgh Public Schools </a:t>
            </a:r>
            <a:endParaRPr lang="en-US" sz="2200" dirty="0">
              <a:ea typeface="ＭＳ Ｐゴシック" charset="0"/>
              <a:cs typeface="Verdana"/>
            </a:endParaRPr>
          </a:p>
          <a:p>
            <a:pPr marL="0" indent="0">
              <a:buNone/>
              <a:tabLst>
                <a:tab pos="1370013" algn="l"/>
              </a:tabLst>
            </a:pPr>
            <a:r>
              <a:rPr lang="en-US" sz="2200" dirty="0">
                <a:ea typeface="ＭＳ Ｐゴシック" charset="0"/>
                <a:cs typeface="Verdana"/>
              </a:rPr>
              <a:t>Principal:  	Valerie Merlo</a:t>
            </a:r>
          </a:p>
          <a:p>
            <a:pPr marL="0" indent="0">
              <a:buNone/>
              <a:tabLst>
                <a:tab pos="1370013" algn="l"/>
              </a:tabLst>
            </a:pPr>
            <a:r>
              <a:rPr lang="en-US" sz="2200" dirty="0">
                <a:ea typeface="ＭＳ Ｐゴシック" charset="0"/>
                <a:cs typeface="Verdana"/>
              </a:rPr>
              <a:t>Teacher:  	</a:t>
            </a:r>
            <a:r>
              <a:rPr lang="en-US" sz="2200" dirty="0" smtClean="0">
                <a:ea typeface="ＭＳ Ｐゴシック" charset="0"/>
                <a:cs typeface="Verdana"/>
              </a:rPr>
              <a:t>Ms</a:t>
            </a:r>
            <a:r>
              <a:rPr lang="en-US" sz="2200" dirty="0">
                <a:ea typeface="ＭＳ Ｐゴシック" charset="0"/>
                <a:cs typeface="Verdana"/>
              </a:rPr>
              <a:t>. Elizabeth </a:t>
            </a:r>
            <a:r>
              <a:rPr lang="en-US" sz="2200" dirty="0" err="1">
                <a:ea typeface="ＭＳ Ｐゴシック" charset="0"/>
                <a:cs typeface="Verdana"/>
              </a:rPr>
              <a:t>Brovey</a:t>
            </a:r>
            <a:r>
              <a:rPr lang="en-US" sz="2200" dirty="0">
                <a:ea typeface="ＭＳ Ｐゴシック" charset="0"/>
                <a:cs typeface="Verdana"/>
              </a:rPr>
              <a:t>, Math Coach</a:t>
            </a:r>
          </a:p>
          <a:p>
            <a:pPr marL="0" indent="0">
              <a:buNone/>
              <a:tabLst>
                <a:tab pos="1370013" algn="l"/>
              </a:tabLst>
            </a:pPr>
            <a:r>
              <a:rPr lang="en-US" sz="2200" dirty="0">
                <a:ea typeface="ＭＳ Ｐゴシック" charset="0"/>
                <a:cs typeface="Verdana"/>
              </a:rPr>
              <a:t>Class:</a:t>
            </a:r>
            <a:r>
              <a:rPr lang="en-US" sz="2200" dirty="0" smtClean="0">
                <a:ea typeface="ＭＳ Ｐゴシック" charset="0"/>
                <a:cs typeface="Verdana"/>
              </a:rPr>
              <a:t> 	8</a:t>
            </a:r>
            <a:r>
              <a:rPr lang="en-US" sz="2200" baseline="30000" dirty="0" smtClean="0">
                <a:ea typeface="ＭＳ Ｐゴシック" charset="0"/>
                <a:cs typeface="Verdana"/>
              </a:rPr>
              <a:t>th</a:t>
            </a:r>
            <a:r>
              <a:rPr lang="en-US" sz="2200" dirty="0" smtClean="0">
                <a:ea typeface="ＭＳ Ｐゴシック" charset="0"/>
                <a:cs typeface="Verdana"/>
              </a:rPr>
              <a:t> </a:t>
            </a:r>
            <a:r>
              <a:rPr lang="en-US" sz="2200" dirty="0">
                <a:ea typeface="ＭＳ Ｐゴシック" charset="0"/>
                <a:cs typeface="Verdana"/>
              </a:rPr>
              <a:t>Grade</a:t>
            </a:r>
            <a:r>
              <a:rPr lang="en-US" sz="2200" dirty="0" smtClean="0">
                <a:ea typeface="ＭＳ Ｐゴシック" charset="0"/>
                <a:cs typeface="Verdana"/>
              </a:rPr>
              <a:t> Pre-Algebra  </a:t>
            </a:r>
            <a:r>
              <a:rPr lang="en-US" sz="2200" dirty="0">
                <a:ea typeface="ＭＳ Ｐゴシック" charset="0"/>
                <a:cs typeface="Verdana"/>
              </a:rPr>
              <a:t>	</a:t>
            </a:r>
          </a:p>
          <a:p>
            <a:pPr marL="0" indent="0">
              <a:buNone/>
              <a:tabLst>
                <a:tab pos="1370013" algn="l"/>
              </a:tabLst>
            </a:pPr>
            <a:r>
              <a:rPr lang="en-US" sz="2200" dirty="0">
                <a:ea typeface="ＭＳ Ｐゴシック" charset="0"/>
                <a:cs typeface="Verdana"/>
              </a:rPr>
              <a:t>Curriculum:	Connected Mathematics Project 2</a:t>
            </a:r>
          </a:p>
          <a:p>
            <a:pPr marL="0" indent="0">
              <a:buNone/>
              <a:tabLst>
                <a:tab pos="1370013" algn="l"/>
              </a:tabLst>
            </a:pPr>
            <a:r>
              <a:rPr lang="en-US" sz="2200" dirty="0">
                <a:ea typeface="ＭＳ Ｐゴシック" charset="0"/>
                <a:cs typeface="Verdana"/>
              </a:rPr>
              <a:t>Size:	27 </a:t>
            </a:r>
            <a:r>
              <a:rPr lang="en-US" sz="2200" dirty="0" smtClean="0">
                <a:ea typeface="ＭＳ Ｐゴシック" charset="0"/>
                <a:cs typeface="Verdana"/>
              </a:rPr>
              <a:t>students</a:t>
            </a:r>
          </a:p>
          <a:p>
            <a:pPr marL="0" indent="0">
              <a:buNone/>
              <a:tabLst>
                <a:tab pos="1835150" algn="l"/>
              </a:tabLst>
            </a:pPr>
            <a:endParaRPr lang="en-US" sz="800" dirty="0">
              <a:solidFill>
                <a:srgbClr val="003366"/>
              </a:solidFill>
              <a:ea typeface="ＭＳ Ｐゴシック" charset="0"/>
              <a:cs typeface="Verdana"/>
            </a:endParaRPr>
          </a:p>
          <a:p>
            <a:pPr marL="0" indent="0">
              <a:lnSpc>
                <a:spcPct val="110000"/>
              </a:lnSpc>
              <a:buNone/>
              <a:tabLst>
                <a:tab pos="1593850" algn="l"/>
              </a:tabLst>
            </a:pPr>
            <a:r>
              <a:rPr lang="en-US" sz="2200" dirty="0" smtClean="0">
                <a:ea typeface="ＭＳ Ｐゴシック" charset="0"/>
                <a:cs typeface="Verdana"/>
              </a:rPr>
              <a:t>At </a:t>
            </a:r>
            <a:r>
              <a:rPr lang="en-US" sz="2200" dirty="0">
                <a:ea typeface="ＭＳ Ｐゴシック" charset="0"/>
                <a:cs typeface="Verdana"/>
              </a:rPr>
              <a:t>the time the video was filmed, Elizabeth </a:t>
            </a:r>
            <a:r>
              <a:rPr lang="en-US" sz="2200" dirty="0" err="1">
                <a:ea typeface="ＭＳ Ｐゴシック" charset="0"/>
                <a:cs typeface="Verdana"/>
              </a:rPr>
              <a:t>Brovey</a:t>
            </a:r>
            <a:r>
              <a:rPr lang="en-US" sz="2200" dirty="0">
                <a:ea typeface="ＭＳ Ｐゴシック" charset="0"/>
                <a:cs typeface="Verdana"/>
              </a:rPr>
              <a:t> was a coach at Classical Academy in the Pittsburgh Public School District.  The students are mainstream eighth grade Pre-Algebra students. </a:t>
            </a:r>
            <a:r>
              <a:rPr lang="en-US" sz="2200" dirty="0" smtClean="0">
                <a:ea typeface="ＭＳ Ｐゴシック" charset="0"/>
                <a:cs typeface="Verdana"/>
              </a:rPr>
              <a:t>The lesson occurred in April.</a:t>
            </a:r>
          </a:p>
          <a:p>
            <a:pPr marL="0" indent="0">
              <a:lnSpc>
                <a:spcPct val="110000"/>
              </a:lnSpc>
              <a:buNone/>
              <a:tabLst>
                <a:tab pos="1593850" algn="l"/>
              </a:tabLst>
            </a:pPr>
            <a:endParaRPr lang="en-US" sz="400" dirty="0" smtClean="0">
              <a:ea typeface="ＭＳ Ｐゴシック" charset="0"/>
              <a:cs typeface="Verdana"/>
            </a:endParaRPr>
          </a:p>
          <a:p>
            <a:pPr marL="0" indent="0">
              <a:buNone/>
            </a:pPr>
            <a:r>
              <a:rPr lang="en-US" sz="2200" i="1" dirty="0" smtClean="0">
                <a:cs typeface="Verdana"/>
              </a:rPr>
              <a:t>(</a:t>
            </a:r>
            <a:r>
              <a:rPr lang="en-US" sz="2200" i="1" dirty="0">
                <a:cs typeface="Verdana"/>
              </a:rPr>
              <a:t>Elizabeth </a:t>
            </a:r>
            <a:r>
              <a:rPr lang="en-US" sz="2200" i="1" dirty="0" err="1">
                <a:cs typeface="Verdana"/>
              </a:rPr>
              <a:t>Brovey</a:t>
            </a:r>
            <a:r>
              <a:rPr lang="en-US" sz="2200" i="1" dirty="0">
                <a:cs typeface="Verdana"/>
              </a:rPr>
              <a:t> is currently a coach at Propel Andrew Street High School, a charter school in Pittsburgh, PA.)</a:t>
            </a:r>
            <a:endParaRPr lang="en-US" sz="2200" dirty="0" smtClean="0">
              <a:cs typeface="Verdana"/>
            </a:endParaRPr>
          </a:p>
          <a:p>
            <a:pPr marL="0" indent="0" defTabSz="463550">
              <a:spcAft>
                <a:spcPts val="1200"/>
              </a:spcAft>
              <a:buNone/>
              <a:tabLst>
                <a:tab pos="1377950" algn="l"/>
              </a:tabLst>
            </a:pPr>
            <a:endParaRPr lang="en-US" sz="2200" dirty="0" smtClean="0">
              <a:solidFill>
                <a:srgbClr val="000000"/>
              </a:solidFill>
              <a:cs typeface="Verdana"/>
            </a:endParaRPr>
          </a:p>
        </p:txBody>
      </p:sp>
      <p:pic>
        <p:nvPicPr>
          <p:cNvPr id="4" name="Picture 3"/>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78935" y="6335108"/>
            <a:ext cx="2385028" cy="398946"/>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79178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74638"/>
            <a:ext cx="7940502" cy="726421"/>
          </a:xfrm>
        </p:spPr>
        <p:txBody>
          <a:bodyPr>
            <a:normAutofit/>
          </a:bodyPr>
          <a:lstStyle/>
          <a:p>
            <a:r>
              <a:rPr lang="en-US" sz="3200" dirty="0" smtClean="0"/>
              <a:t>Lens for Watching the Video Clip: Viewing #1</a:t>
            </a:r>
            <a:endParaRPr lang="en-US" sz="3200" dirty="0"/>
          </a:p>
        </p:txBody>
      </p:sp>
      <p:sp>
        <p:nvSpPr>
          <p:cNvPr id="3" name="Content Placeholder 2"/>
          <p:cNvSpPr>
            <a:spLocks noGrp="1"/>
          </p:cNvSpPr>
          <p:nvPr>
            <p:ph idx="1"/>
          </p:nvPr>
        </p:nvSpPr>
        <p:spPr>
          <a:xfrm>
            <a:off x="1188360" y="1245753"/>
            <a:ext cx="7735944" cy="4557059"/>
          </a:xfrm>
        </p:spPr>
        <p:txBody>
          <a:bodyPr anchor="ctr">
            <a:noAutofit/>
          </a:bodyPr>
          <a:lstStyle/>
          <a:p>
            <a:pPr marL="0" indent="0" algn="ctr">
              <a:spcAft>
                <a:spcPts val="1200"/>
              </a:spcAft>
              <a:buNone/>
            </a:pPr>
            <a:r>
              <a:rPr lang="en-US" sz="3600" dirty="0">
                <a:solidFill>
                  <a:srgbClr val="000000"/>
                </a:solidFill>
                <a:cs typeface="Verdana"/>
              </a:rPr>
              <a:t>As you watch the </a:t>
            </a:r>
            <a:r>
              <a:rPr lang="en-US" sz="3600" dirty="0" smtClean="0">
                <a:solidFill>
                  <a:srgbClr val="000000"/>
                </a:solidFill>
                <a:cs typeface="Verdana"/>
              </a:rPr>
              <a:t>video clip,               make note of what Ms. Brovey does </a:t>
            </a:r>
            <a:r>
              <a:rPr lang="en-US" sz="3600" dirty="0">
                <a:solidFill>
                  <a:srgbClr val="000000"/>
                </a:solidFill>
                <a:cs typeface="Verdana"/>
              </a:rPr>
              <a:t>to support</a:t>
            </a:r>
            <a:r>
              <a:rPr lang="en-US" sz="3600" dirty="0" smtClean="0">
                <a:solidFill>
                  <a:srgbClr val="000000"/>
                </a:solidFill>
                <a:cs typeface="Verdana"/>
              </a:rPr>
              <a:t> her students’ learning.</a:t>
            </a:r>
          </a:p>
        </p:txBody>
      </p:sp>
      <p:pic>
        <p:nvPicPr>
          <p:cNvPr id="4" name="Picture 3"/>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78935" y="6335108"/>
            <a:ext cx="2385028" cy="398946"/>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777366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14874"/>
            <a:ext cx="7940502" cy="681597"/>
          </a:xfrm>
        </p:spPr>
        <p:txBody>
          <a:bodyPr>
            <a:normAutofit/>
          </a:bodyPr>
          <a:lstStyle/>
          <a:p>
            <a:r>
              <a:rPr lang="en-US" sz="3200" dirty="0" smtClean="0"/>
              <a:t>Effective Mathematics Teaching Practices</a:t>
            </a:r>
            <a:endParaRPr lang="en-US" sz="3200" dirty="0"/>
          </a:p>
        </p:txBody>
      </p:sp>
      <p:sp>
        <p:nvSpPr>
          <p:cNvPr id="3" name="Content Placeholder 2"/>
          <p:cNvSpPr>
            <a:spLocks noGrp="1"/>
          </p:cNvSpPr>
          <p:nvPr>
            <p:ph idx="1"/>
          </p:nvPr>
        </p:nvSpPr>
        <p:spPr>
          <a:xfrm>
            <a:off x="990735" y="1074174"/>
            <a:ext cx="8106947" cy="5217554"/>
          </a:xfrm>
        </p:spPr>
        <p:txBody>
          <a:bodyPr>
            <a:noAutofit/>
          </a:bodyPr>
          <a:lstStyle/>
          <a:p>
            <a:pPr marL="409575" lvl="0" indent="-409575">
              <a:spcAft>
                <a:spcPts val="600"/>
              </a:spcAft>
              <a:buFont typeface="+mj-lt"/>
              <a:buAutoNum type="arabicPeriod"/>
            </a:pPr>
            <a:r>
              <a:rPr lang="en-US" sz="2600" dirty="0">
                <a:solidFill>
                  <a:srgbClr val="000000"/>
                </a:solidFill>
                <a:cs typeface="Verdana"/>
              </a:rPr>
              <a:t>Establish mathematics goals to focus learning.</a:t>
            </a:r>
          </a:p>
          <a:p>
            <a:pPr marL="409575" lvl="0" indent="-409575">
              <a:spcAft>
                <a:spcPts val="600"/>
              </a:spcAft>
              <a:buFont typeface="+mj-lt"/>
              <a:buAutoNum type="arabicPeriod"/>
            </a:pPr>
            <a:r>
              <a:rPr lang="en-US" sz="2600" dirty="0">
                <a:solidFill>
                  <a:srgbClr val="000000"/>
                </a:solidFill>
                <a:cs typeface="Verdana"/>
              </a:rPr>
              <a:t>Implement tasks that promote reasoning </a:t>
            </a:r>
            <a:r>
              <a:rPr lang="en-US" sz="2600" dirty="0" smtClean="0">
                <a:solidFill>
                  <a:srgbClr val="000000"/>
                </a:solidFill>
                <a:cs typeface="Verdana"/>
              </a:rPr>
              <a:t>and problem </a:t>
            </a:r>
            <a:r>
              <a:rPr lang="en-US" sz="2600" dirty="0">
                <a:solidFill>
                  <a:srgbClr val="000000"/>
                </a:solidFill>
                <a:cs typeface="Verdana"/>
              </a:rPr>
              <a:t>solving</a:t>
            </a:r>
            <a:r>
              <a:rPr lang="en-US" sz="2600" dirty="0">
                <a:cs typeface="Verdana"/>
              </a:rPr>
              <a:t>. </a:t>
            </a:r>
          </a:p>
          <a:p>
            <a:pPr marL="409575" lvl="0" indent="-409575">
              <a:spcAft>
                <a:spcPts val="600"/>
              </a:spcAft>
              <a:buFont typeface="+mj-lt"/>
              <a:buAutoNum type="arabicPeriod"/>
            </a:pPr>
            <a:r>
              <a:rPr lang="en-US" sz="2600" dirty="0">
                <a:cs typeface="Verdana"/>
              </a:rPr>
              <a:t>Use and connect mathematical representations.</a:t>
            </a:r>
          </a:p>
          <a:p>
            <a:pPr marL="409575" lvl="0" indent="-409575">
              <a:spcAft>
                <a:spcPts val="600"/>
              </a:spcAft>
              <a:buFont typeface="+mj-lt"/>
              <a:buAutoNum type="arabicPeriod"/>
            </a:pPr>
            <a:r>
              <a:rPr lang="en-US" sz="2600" dirty="0">
                <a:cs typeface="Verdana"/>
              </a:rPr>
              <a:t>Facilitate meaningful mathematical discourse</a:t>
            </a:r>
            <a:r>
              <a:rPr lang="en-US" sz="2600" i="1" dirty="0">
                <a:cs typeface="Verdana"/>
              </a:rPr>
              <a:t>. </a:t>
            </a:r>
          </a:p>
          <a:p>
            <a:pPr marL="409575" lvl="0" indent="-409575">
              <a:spcAft>
                <a:spcPts val="600"/>
              </a:spcAft>
              <a:buFont typeface="+mj-lt"/>
              <a:buAutoNum type="arabicPeriod"/>
            </a:pPr>
            <a:r>
              <a:rPr lang="en-US" sz="2600" dirty="0">
                <a:cs typeface="Verdana"/>
              </a:rPr>
              <a:t>Pose purposeful questions.</a:t>
            </a:r>
          </a:p>
          <a:p>
            <a:pPr marL="409575" lvl="0" indent="-409575">
              <a:spcAft>
                <a:spcPts val="600"/>
              </a:spcAft>
              <a:buFont typeface="+mj-lt"/>
              <a:buAutoNum type="arabicPeriod"/>
            </a:pPr>
            <a:r>
              <a:rPr lang="en-US" sz="2600" dirty="0">
                <a:cs typeface="Verdana"/>
              </a:rPr>
              <a:t>Build procedural </a:t>
            </a:r>
            <a:r>
              <a:rPr lang="en-US" sz="2600" spc="-40" dirty="0">
                <a:cs typeface="Verdana"/>
              </a:rPr>
              <a:t>fluency</a:t>
            </a:r>
            <a:r>
              <a:rPr lang="en-US" sz="2600" dirty="0">
                <a:cs typeface="Verdana"/>
              </a:rPr>
              <a:t> </a:t>
            </a:r>
            <a:r>
              <a:rPr lang="en-US" sz="2600" spc="-40" dirty="0">
                <a:cs typeface="Verdana"/>
              </a:rPr>
              <a:t>from </a:t>
            </a:r>
            <a:r>
              <a:rPr lang="en-US" sz="2600" spc="-40" dirty="0" smtClean="0">
                <a:cs typeface="Verdana"/>
              </a:rPr>
              <a:t>conceptual understanding</a:t>
            </a:r>
            <a:r>
              <a:rPr lang="en-US" sz="2600" spc="-40" dirty="0">
                <a:cs typeface="Verdana"/>
              </a:rPr>
              <a:t>.</a:t>
            </a:r>
          </a:p>
          <a:p>
            <a:pPr marL="409575" lvl="0" indent="-409575">
              <a:spcAft>
                <a:spcPts val="600"/>
              </a:spcAft>
              <a:buFont typeface="+mj-lt"/>
              <a:buAutoNum type="arabicPeriod"/>
            </a:pPr>
            <a:r>
              <a:rPr lang="en-US" sz="2600" spc="-50" dirty="0">
                <a:cs typeface="Verdana"/>
              </a:rPr>
              <a:t>Support</a:t>
            </a:r>
            <a:r>
              <a:rPr lang="en-US" sz="2600" dirty="0">
                <a:cs typeface="Verdana"/>
              </a:rPr>
              <a:t> productive struggle in </a:t>
            </a:r>
            <a:r>
              <a:rPr lang="en-US" sz="2600" spc="-20" dirty="0" smtClean="0">
                <a:cs typeface="Verdana"/>
              </a:rPr>
              <a:t>learning</a:t>
            </a:r>
            <a:r>
              <a:rPr lang="en-US" sz="2600" dirty="0" smtClean="0">
                <a:cs typeface="Verdana"/>
              </a:rPr>
              <a:t> </a:t>
            </a:r>
            <a:r>
              <a:rPr lang="en-US" sz="2600" spc="-50" dirty="0" smtClean="0">
                <a:cs typeface="Verdana"/>
              </a:rPr>
              <a:t>mathematics</a:t>
            </a:r>
            <a:r>
              <a:rPr lang="en-US" sz="2600" dirty="0" smtClean="0">
                <a:cs typeface="Verdana"/>
              </a:rPr>
              <a:t>.</a:t>
            </a:r>
            <a:endParaRPr lang="en-US" sz="2600" dirty="0">
              <a:cs typeface="Verdana"/>
            </a:endParaRPr>
          </a:p>
          <a:p>
            <a:pPr marL="409575" lvl="0" indent="-409575">
              <a:spcAft>
                <a:spcPts val="600"/>
              </a:spcAft>
              <a:buFont typeface="+mj-lt"/>
              <a:buAutoNum type="arabicPeriod"/>
            </a:pPr>
            <a:r>
              <a:rPr lang="en-US" sz="2600" dirty="0">
                <a:cs typeface="Verdana"/>
              </a:rPr>
              <a:t>Elicit and use evidence of student thinking</a:t>
            </a:r>
            <a:r>
              <a:rPr lang="en-US" sz="2600" dirty="0" smtClean="0">
                <a:cs typeface="Verdana"/>
              </a:rPr>
              <a:t>.</a:t>
            </a:r>
            <a:endParaRPr lang="en-US" sz="2600" dirty="0">
              <a:cs typeface="Verdana"/>
            </a:endParaRPr>
          </a:p>
        </p:txBody>
      </p:sp>
      <p:sp>
        <p:nvSpPr>
          <p:cNvPr id="4" name="Rectangle 3"/>
          <p:cNvSpPr/>
          <p:nvPr/>
        </p:nvSpPr>
        <p:spPr>
          <a:xfrm>
            <a:off x="6436094" y="5738564"/>
            <a:ext cx="2525026" cy="461665"/>
          </a:xfrm>
          <a:prstGeom prst="rect">
            <a:avLst/>
          </a:prstGeom>
        </p:spPr>
        <p:txBody>
          <a:bodyPr wrap="square">
            <a:spAutoFit/>
          </a:bodyPr>
          <a:lstStyle/>
          <a:p>
            <a:pPr marL="233363" indent="-233363" algn="r">
              <a:buNone/>
            </a:pPr>
            <a:r>
              <a:rPr lang="en-US" sz="2400" dirty="0" smtClean="0">
                <a:cs typeface="Verdana"/>
              </a:rPr>
              <a:t>(NCTM, 2014)</a:t>
            </a:r>
            <a:endParaRPr lang="en-US" sz="2400" dirty="0">
              <a:cs typeface="Verdana"/>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289615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14874"/>
            <a:ext cx="7940502" cy="681597"/>
          </a:xfrm>
        </p:spPr>
        <p:txBody>
          <a:bodyPr>
            <a:normAutofit/>
          </a:bodyPr>
          <a:lstStyle/>
          <a:p>
            <a:r>
              <a:rPr lang="en-US" sz="3200" dirty="0" smtClean="0"/>
              <a:t>Effective Mathematics Teaching Practices</a:t>
            </a:r>
            <a:endParaRPr lang="en-US" sz="3200" dirty="0"/>
          </a:p>
        </p:txBody>
      </p:sp>
      <p:sp>
        <p:nvSpPr>
          <p:cNvPr id="3" name="Content Placeholder 2"/>
          <p:cNvSpPr>
            <a:spLocks noGrp="1"/>
          </p:cNvSpPr>
          <p:nvPr>
            <p:ph idx="1"/>
          </p:nvPr>
        </p:nvSpPr>
        <p:spPr>
          <a:xfrm>
            <a:off x="990735" y="1074174"/>
            <a:ext cx="8106947" cy="5217554"/>
          </a:xfrm>
        </p:spPr>
        <p:txBody>
          <a:bodyPr>
            <a:noAutofit/>
          </a:bodyPr>
          <a:lstStyle/>
          <a:p>
            <a:pPr marL="409575" lvl="0" indent="-409575">
              <a:spcAft>
                <a:spcPts val="600"/>
              </a:spcAft>
              <a:buFont typeface="+mj-lt"/>
              <a:buAutoNum type="arabicPeriod"/>
            </a:pPr>
            <a:r>
              <a:rPr lang="en-US" sz="2600" dirty="0">
                <a:solidFill>
                  <a:srgbClr val="000000"/>
                </a:solidFill>
                <a:cs typeface="Verdana"/>
              </a:rPr>
              <a:t>Establish mathematics goals to focus learning.</a:t>
            </a:r>
          </a:p>
          <a:p>
            <a:pPr marL="409575" lvl="0" indent="-409575">
              <a:spcAft>
                <a:spcPts val="600"/>
              </a:spcAft>
              <a:buFont typeface="+mj-lt"/>
              <a:buAutoNum type="arabicPeriod"/>
            </a:pPr>
            <a:r>
              <a:rPr lang="en-US" sz="2600" dirty="0">
                <a:solidFill>
                  <a:srgbClr val="000000"/>
                </a:solidFill>
                <a:cs typeface="Verdana"/>
              </a:rPr>
              <a:t>Implement tasks that promote reasoning </a:t>
            </a:r>
            <a:r>
              <a:rPr lang="en-US" sz="2600" dirty="0" smtClean="0">
                <a:solidFill>
                  <a:srgbClr val="000000"/>
                </a:solidFill>
                <a:cs typeface="Verdana"/>
              </a:rPr>
              <a:t>and problem </a:t>
            </a:r>
            <a:r>
              <a:rPr lang="en-US" sz="2600" dirty="0">
                <a:solidFill>
                  <a:srgbClr val="000000"/>
                </a:solidFill>
                <a:cs typeface="Verdana"/>
              </a:rPr>
              <a:t>solving. </a:t>
            </a:r>
          </a:p>
          <a:p>
            <a:pPr marL="409575" lvl="0" indent="-409575">
              <a:spcAft>
                <a:spcPts val="600"/>
              </a:spcAft>
              <a:buFont typeface="+mj-lt"/>
              <a:buAutoNum type="arabicPeriod"/>
            </a:pPr>
            <a:r>
              <a:rPr lang="en-US" sz="2600" b="1" dirty="0">
                <a:solidFill>
                  <a:srgbClr val="3366FF"/>
                </a:solidFill>
                <a:cs typeface="Verdana"/>
              </a:rPr>
              <a:t>Use and connect mathematical representations.</a:t>
            </a:r>
          </a:p>
          <a:p>
            <a:pPr marL="409575" lvl="0" indent="-409575">
              <a:spcAft>
                <a:spcPts val="600"/>
              </a:spcAft>
              <a:buFont typeface="+mj-lt"/>
              <a:buAutoNum type="arabicPeriod"/>
            </a:pPr>
            <a:r>
              <a:rPr lang="en-US" sz="2600" dirty="0">
                <a:cs typeface="Verdana"/>
              </a:rPr>
              <a:t>Facilitate meaningful mathematical discourse</a:t>
            </a:r>
            <a:r>
              <a:rPr lang="en-US" sz="2600" i="1" dirty="0">
                <a:cs typeface="Verdana"/>
              </a:rPr>
              <a:t>. </a:t>
            </a:r>
          </a:p>
          <a:p>
            <a:pPr marL="409575" lvl="0" indent="-409575">
              <a:spcAft>
                <a:spcPts val="600"/>
              </a:spcAft>
              <a:buFont typeface="+mj-lt"/>
              <a:buAutoNum type="arabicPeriod"/>
            </a:pPr>
            <a:r>
              <a:rPr lang="en-US" sz="2600" b="1" dirty="0">
                <a:solidFill>
                  <a:srgbClr val="3366FF"/>
                </a:solidFill>
                <a:cs typeface="Verdana"/>
              </a:rPr>
              <a:t>Pose purposeful questions.</a:t>
            </a:r>
          </a:p>
          <a:p>
            <a:pPr marL="409575" lvl="0" indent="-409575">
              <a:spcAft>
                <a:spcPts val="600"/>
              </a:spcAft>
              <a:buFont typeface="+mj-lt"/>
              <a:buAutoNum type="arabicPeriod"/>
            </a:pPr>
            <a:r>
              <a:rPr lang="en-US" sz="2600" dirty="0">
                <a:solidFill>
                  <a:srgbClr val="000000"/>
                </a:solidFill>
                <a:cs typeface="Verdana"/>
              </a:rPr>
              <a:t>Build procedural </a:t>
            </a:r>
            <a:r>
              <a:rPr lang="en-US" sz="2600" spc="-40" dirty="0">
                <a:solidFill>
                  <a:srgbClr val="000000"/>
                </a:solidFill>
                <a:cs typeface="Verdana"/>
              </a:rPr>
              <a:t>fluency</a:t>
            </a:r>
            <a:r>
              <a:rPr lang="en-US" sz="2600" dirty="0">
                <a:solidFill>
                  <a:srgbClr val="000000"/>
                </a:solidFill>
                <a:cs typeface="Verdana"/>
              </a:rPr>
              <a:t> </a:t>
            </a:r>
            <a:r>
              <a:rPr lang="en-US" sz="2600" spc="-40" dirty="0">
                <a:solidFill>
                  <a:srgbClr val="000000"/>
                </a:solidFill>
                <a:cs typeface="Verdana"/>
              </a:rPr>
              <a:t>from </a:t>
            </a:r>
            <a:r>
              <a:rPr lang="en-US" sz="2600" spc="-40" dirty="0" smtClean="0">
                <a:solidFill>
                  <a:srgbClr val="000000"/>
                </a:solidFill>
                <a:cs typeface="Verdana"/>
              </a:rPr>
              <a:t>conceptual understanding</a:t>
            </a:r>
            <a:r>
              <a:rPr lang="en-US" sz="2600" spc="-40" dirty="0">
                <a:solidFill>
                  <a:srgbClr val="000000"/>
                </a:solidFill>
                <a:cs typeface="Verdana"/>
              </a:rPr>
              <a:t>.</a:t>
            </a:r>
          </a:p>
          <a:p>
            <a:pPr marL="409575" lvl="0" indent="-409575">
              <a:spcAft>
                <a:spcPts val="600"/>
              </a:spcAft>
              <a:buFont typeface="+mj-lt"/>
              <a:buAutoNum type="arabicPeriod"/>
            </a:pPr>
            <a:r>
              <a:rPr lang="en-US" sz="2600" spc="-50" dirty="0">
                <a:solidFill>
                  <a:srgbClr val="000000"/>
                </a:solidFill>
                <a:cs typeface="Verdana"/>
              </a:rPr>
              <a:t>Support</a:t>
            </a:r>
            <a:r>
              <a:rPr lang="en-US" sz="2600" dirty="0">
                <a:solidFill>
                  <a:srgbClr val="000000"/>
                </a:solidFill>
                <a:cs typeface="Verdana"/>
              </a:rPr>
              <a:t> productive struggle in </a:t>
            </a:r>
            <a:r>
              <a:rPr lang="en-US" sz="2600" spc="-20" dirty="0" smtClean="0">
                <a:solidFill>
                  <a:srgbClr val="000000"/>
                </a:solidFill>
                <a:cs typeface="Verdana"/>
              </a:rPr>
              <a:t>learning</a:t>
            </a:r>
            <a:r>
              <a:rPr lang="en-US" sz="2600" dirty="0" smtClean="0">
                <a:solidFill>
                  <a:srgbClr val="000000"/>
                </a:solidFill>
                <a:cs typeface="Verdana"/>
              </a:rPr>
              <a:t> </a:t>
            </a:r>
            <a:r>
              <a:rPr lang="en-US" sz="2600" spc="-50" dirty="0" smtClean="0">
                <a:solidFill>
                  <a:srgbClr val="000000"/>
                </a:solidFill>
                <a:cs typeface="Verdana"/>
              </a:rPr>
              <a:t>mathematics</a:t>
            </a:r>
            <a:r>
              <a:rPr lang="en-US" sz="2600" dirty="0" smtClean="0">
                <a:solidFill>
                  <a:srgbClr val="000000"/>
                </a:solidFill>
                <a:cs typeface="Verdana"/>
              </a:rPr>
              <a:t>.</a:t>
            </a:r>
            <a:endParaRPr lang="en-US" sz="2600" dirty="0">
              <a:solidFill>
                <a:srgbClr val="000000"/>
              </a:solidFill>
              <a:cs typeface="Verdana"/>
            </a:endParaRPr>
          </a:p>
          <a:p>
            <a:pPr marL="409575" lvl="0" indent="-409575">
              <a:spcAft>
                <a:spcPts val="600"/>
              </a:spcAft>
              <a:buFont typeface="+mj-lt"/>
              <a:buAutoNum type="arabicPeriod"/>
            </a:pPr>
            <a:r>
              <a:rPr lang="en-US" sz="2600" b="1" dirty="0">
                <a:solidFill>
                  <a:srgbClr val="3366FF"/>
                </a:solidFill>
                <a:cs typeface="Verdana"/>
              </a:rPr>
              <a:t>Elicit and use evidence of student thinking</a:t>
            </a:r>
            <a:r>
              <a:rPr lang="en-US" sz="2600" b="1" dirty="0" smtClean="0">
                <a:solidFill>
                  <a:srgbClr val="3366FF"/>
                </a:solidFill>
                <a:cs typeface="Verdana"/>
              </a:rPr>
              <a:t>.</a:t>
            </a:r>
            <a:endParaRPr lang="en-US" sz="2600" b="1" dirty="0">
              <a:solidFill>
                <a:srgbClr val="3366FF"/>
              </a:solidFill>
              <a:cs typeface="Verdana"/>
            </a:endParaRPr>
          </a:p>
        </p:txBody>
      </p:sp>
      <p:sp>
        <p:nvSpPr>
          <p:cNvPr id="4" name="Rectangle 3"/>
          <p:cNvSpPr/>
          <p:nvPr/>
        </p:nvSpPr>
        <p:spPr>
          <a:xfrm>
            <a:off x="6436094" y="5738564"/>
            <a:ext cx="2525026" cy="461665"/>
          </a:xfrm>
          <a:prstGeom prst="rect">
            <a:avLst/>
          </a:prstGeom>
        </p:spPr>
        <p:txBody>
          <a:bodyPr wrap="square">
            <a:spAutoFit/>
          </a:bodyPr>
          <a:lstStyle/>
          <a:p>
            <a:pPr marL="233363" indent="-233363" algn="r">
              <a:buNone/>
            </a:pPr>
            <a:r>
              <a:rPr lang="en-US" sz="2400" dirty="0" smtClean="0">
                <a:cs typeface="Verdana"/>
              </a:rPr>
              <a:t>(NCTM, 2014)</a:t>
            </a:r>
            <a:endParaRPr lang="en-US" sz="2400" dirty="0">
              <a:cs typeface="Verdana"/>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289615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1098847" y="4252137"/>
            <a:ext cx="7819460" cy="1949006"/>
          </a:xfrm>
          <a:prstGeom prst="rect">
            <a:avLst/>
          </a:prstGeom>
          <a:solidFill>
            <a:srgbClr val="3366FF">
              <a:alpha val="25000"/>
            </a:srgbClr>
          </a:solidFill>
        </p:spPr>
        <p:txBody>
          <a:bodyPr wrap="square" rtlCol="0">
            <a:noAutofit/>
          </a:bodyPr>
          <a:lstStyle/>
          <a:p>
            <a:endParaRPr lang="en-US" sz="2000" dirty="0">
              <a:solidFill>
                <a:srgbClr val="000000"/>
              </a:solidFill>
            </a:endParaRPr>
          </a:p>
        </p:txBody>
      </p:sp>
      <p:sp>
        <p:nvSpPr>
          <p:cNvPr id="3" name="Content Placeholder 2"/>
          <p:cNvSpPr>
            <a:spLocks noGrp="1"/>
          </p:cNvSpPr>
          <p:nvPr>
            <p:ph idx="1"/>
          </p:nvPr>
        </p:nvSpPr>
        <p:spPr>
          <a:xfrm>
            <a:off x="1084118" y="1320925"/>
            <a:ext cx="7734673" cy="4896093"/>
          </a:xfrm>
        </p:spPr>
        <p:txBody>
          <a:bodyPr>
            <a:noAutofit/>
          </a:bodyPr>
          <a:lstStyle/>
          <a:p>
            <a:pPr marL="114300" indent="-114300">
              <a:spcBef>
                <a:spcPts val="600"/>
              </a:spcBef>
              <a:buNone/>
            </a:pPr>
            <a:r>
              <a:rPr lang="en-US" dirty="0" smtClean="0">
                <a:cs typeface="Verdana"/>
              </a:rPr>
              <a:t>Different representations should:</a:t>
            </a:r>
          </a:p>
          <a:p>
            <a:pPr>
              <a:spcBef>
                <a:spcPts val="600"/>
              </a:spcBef>
            </a:pPr>
            <a:r>
              <a:rPr lang="en-US" dirty="0" smtClean="0">
                <a:cs typeface="Verdana"/>
              </a:rPr>
              <a:t>Be introduced, discussed, and connected;</a:t>
            </a:r>
          </a:p>
          <a:p>
            <a:pPr>
              <a:spcBef>
                <a:spcPts val="600"/>
              </a:spcBef>
            </a:pPr>
            <a:r>
              <a:rPr lang="en-US" dirty="0" smtClean="0">
                <a:cs typeface="Verdana"/>
              </a:rPr>
              <a:t>Focus students’ attention on the structure or essential features of mathematical ideas; and</a:t>
            </a:r>
          </a:p>
          <a:p>
            <a:pPr>
              <a:spcBef>
                <a:spcPts val="600"/>
              </a:spcBef>
            </a:pPr>
            <a:r>
              <a:rPr lang="en-US" dirty="0" smtClean="0">
                <a:cs typeface="Verdana"/>
              </a:rPr>
              <a:t>Support students’ ability to justify and explain their reasoning.</a:t>
            </a:r>
          </a:p>
          <a:p>
            <a:endParaRPr lang="en-US" sz="800" dirty="0" smtClean="0">
              <a:cs typeface="Verdana"/>
            </a:endParaRPr>
          </a:p>
          <a:p>
            <a:pPr marL="114300" indent="0">
              <a:buNone/>
            </a:pPr>
            <a:r>
              <a:rPr lang="en-US" i="1" dirty="0" smtClean="0">
                <a:ea typeface="ＭＳ Ｐゴシック" charset="0"/>
                <a:cs typeface="Verdana"/>
              </a:rPr>
              <a:t>Strengthening the ability to move between and among these representations improves the growth of children’s concepts.</a:t>
            </a:r>
          </a:p>
          <a:p>
            <a:pPr algn="r">
              <a:buNone/>
            </a:pPr>
            <a:r>
              <a:rPr lang="en-US" sz="2400" dirty="0" smtClean="0">
                <a:ea typeface="ＭＳ Ｐゴシック" charset="0"/>
                <a:cs typeface="Verdana"/>
              </a:rPr>
              <a:t>(Lesh, Post, &amp; Behr, 1987)</a:t>
            </a:r>
            <a:endParaRPr lang="en-US" sz="2400" i="1" dirty="0" smtClean="0">
              <a:ea typeface="Verdana" pitchFamily="34" charset="0"/>
              <a:cs typeface="Verdana" pitchFamily="34" charset="0"/>
            </a:endParaRPr>
          </a:p>
        </p:txBody>
      </p:sp>
      <p:sp>
        <p:nvSpPr>
          <p:cNvPr id="2" name="Title 1"/>
          <p:cNvSpPr>
            <a:spLocks noGrp="1"/>
          </p:cNvSpPr>
          <p:nvPr>
            <p:ph type="title"/>
          </p:nvPr>
        </p:nvSpPr>
        <p:spPr>
          <a:xfrm>
            <a:off x="1020618" y="0"/>
            <a:ext cx="7940502" cy="1251510"/>
          </a:xfrm>
        </p:spPr>
        <p:txBody>
          <a:bodyPr>
            <a:noAutofit/>
          </a:bodyPr>
          <a:lstStyle/>
          <a:p>
            <a:r>
              <a:rPr lang="en-US" dirty="0" smtClean="0"/>
              <a:t>Use and Connect </a:t>
            </a:r>
            <a:br>
              <a:rPr lang="en-US" dirty="0" smtClean="0"/>
            </a:br>
            <a:r>
              <a:rPr lang="en-US" dirty="0" smtClean="0"/>
              <a:t>Mathematical Representations</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21986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0"/>
            <a:ext cx="7940502" cy="1251510"/>
          </a:xfrm>
        </p:spPr>
        <p:txBody>
          <a:bodyPr>
            <a:noAutofit/>
          </a:bodyPr>
          <a:lstStyle/>
          <a:p>
            <a:r>
              <a:rPr lang="en-US" dirty="0" smtClean="0"/>
              <a:t>Use and Connect </a:t>
            </a:r>
            <a:br>
              <a:rPr lang="en-US" dirty="0" smtClean="0"/>
            </a:br>
            <a:r>
              <a:rPr lang="en-US" dirty="0" smtClean="0"/>
              <a:t>Mathematical Representations</a:t>
            </a:r>
            <a:endParaRPr lang="en-US" dirty="0"/>
          </a:p>
        </p:txBody>
      </p:sp>
      <p:sp>
        <p:nvSpPr>
          <p:cNvPr id="3" name="Content Placeholder 2"/>
          <p:cNvSpPr>
            <a:spLocks noGrp="1"/>
          </p:cNvSpPr>
          <p:nvPr>
            <p:ph idx="1"/>
          </p:nvPr>
        </p:nvSpPr>
        <p:spPr>
          <a:xfrm>
            <a:off x="1020618" y="1401527"/>
            <a:ext cx="7940502" cy="4664576"/>
          </a:xfrm>
        </p:spPr>
        <p:txBody>
          <a:bodyPr anchor="ctr">
            <a:noAutofit/>
          </a:bodyPr>
          <a:lstStyle/>
          <a:p>
            <a:pPr marL="0" indent="0">
              <a:spcBef>
                <a:spcPts val="600"/>
              </a:spcBef>
              <a:buNone/>
            </a:pPr>
            <a:r>
              <a:rPr lang="en-US" dirty="0" smtClean="0">
                <a:solidFill>
                  <a:srgbClr val="000000"/>
                </a:solidFill>
                <a:cs typeface="Verdana"/>
              </a:rPr>
              <a:t>Students should be able to approach a problem from several points of view and be encouraged to switch among representations until they are able to understand the situation and proceed along a path that will lead them to a solution. </a:t>
            </a:r>
            <a:r>
              <a:rPr lang="en-US" b="1" dirty="0" smtClean="0">
                <a:solidFill>
                  <a:srgbClr val="3366FF"/>
                </a:solidFill>
                <a:cs typeface="Verdana"/>
              </a:rPr>
              <a:t>This implies that students view representations as tools that they can use to help them solve problems, rather than as an end in themselves. </a:t>
            </a:r>
          </a:p>
          <a:p>
            <a:pPr marL="114300" indent="-114300" algn="r">
              <a:spcBef>
                <a:spcPts val="600"/>
              </a:spcBef>
              <a:buNone/>
            </a:pPr>
            <a:r>
              <a:rPr lang="en-US" dirty="0" smtClean="0">
                <a:solidFill>
                  <a:srgbClr val="000000"/>
                </a:solidFill>
                <a:cs typeface="Verdana"/>
              </a:rPr>
              <a:t>(NCTM, 2014, p. 26)</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21986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0"/>
            <a:ext cx="7940502" cy="1001059"/>
          </a:xfrm>
        </p:spPr>
        <p:txBody>
          <a:bodyPr>
            <a:normAutofit/>
          </a:bodyPr>
          <a:lstStyle/>
          <a:p>
            <a:r>
              <a:rPr lang="en-US" sz="3200" dirty="0" smtClean="0"/>
              <a:t>Connecting Mathematical Representations</a:t>
            </a:r>
            <a:endParaRPr lang="en-US" sz="3200" dirty="0"/>
          </a:p>
        </p:txBody>
      </p:sp>
      <p:pic>
        <p:nvPicPr>
          <p:cNvPr id="7" name="Picture 6"/>
          <p:cNvPicPr>
            <a:picLocks noChangeAspect="1"/>
          </p:cNvPicPr>
          <p:nvPr/>
        </p:nvPicPr>
        <p:blipFill>
          <a:blip r:embed="rId3"/>
          <a:stretch>
            <a:fillRect/>
          </a:stretch>
        </p:blipFill>
        <p:spPr>
          <a:xfrm>
            <a:off x="1718453" y="1419541"/>
            <a:ext cx="6683635" cy="3832668"/>
          </a:xfrm>
          <a:prstGeom prst="rect">
            <a:avLst/>
          </a:prstGeom>
          <a:ln>
            <a:solidFill>
              <a:schemeClr val="tx2"/>
            </a:solidFill>
          </a:ln>
          <a:effectLst>
            <a:outerShdw blurRad="50800" dist="38100" dir="2700000" algn="tl" rotWithShape="0">
              <a:srgbClr val="000000">
                <a:alpha val="43000"/>
              </a:srgbClr>
            </a:outerShdw>
          </a:effectLst>
        </p:spPr>
      </p:pic>
      <p:sp>
        <p:nvSpPr>
          <p:cNvPr id="8" name="Rectangle 7"/>
          <p:cNvSpPr/>
          <p:nvPr/>
        </p:nvSpPr>
        <p:spPr>
          <a:xfrm>
            <a:off x="5877062" y="5355262"/>
            <a:ext cx="2525026" cy="369332"/>
          </a:xfrm>
          <a:prstGeom prst="rect">
            <a:avLst/>
          </a:prstGeom>
        </p:spPr>
        <p:txBody>
          <a:bodyPr wrap="square">
            <a:spAutoFit/>
          </a:bodyPr>
          <a:lstStyle/>
          <a:p>
            <a:pPr marL="233363" indent="-233363" algn="r">
              <a:buNone/>
            </a:pPr>
            <a:r>
              <a:rPr lang="en-US" dirty="0" smtClean="0">
                <a:cs typeface="Verdana"/>
              </a:rPr>
              <a:t>(NCTM, 2014, p. 25)</a:t>
            </a:r>
            <a:endParaRPr lang="en-US" dirty="0">
              <a:cs typeface="Verdana"/>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21986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0"/>
            <a:ext cx="7940502" cy="1001059"/>
          </a:xfrm>
        </p:spPr>
        <p:txBody>
          <a:bodyPr>
            <a:normAutofit/>
          </a:bodyPr>
          <a:lstStyle/>
          <a:p>
            <a:r>
              <a:rPr lang="en-US" sz="3200" dirty="0" smtClean="0"/>
              <a:t>Connecting Mathematical Representations</a:t>
            </a:r>
            <a:endParaRPr lang="en-US" sz="3200" dirty="0"/>
          </a:p>
        </p:txBody>
      </p:sp>
      <p:pic>
        <p:nvPicPr>
          <p:cNvPr id="7" name="Picture 6"/>
          <p:cNvPicPr>
            <a:picLocks noChangeAspect="1"/>
          </p:cNvPicPr>
          <p:nvPr/>
        </p:nvPicPr>
        <p:blipFill>
          <a:blip r:embed="rId3"/>
          <a:stretch>
            <a:fillRect/>
          </a:stretch>
        </p:blipFill>
        <p:spPr>
          <a:xfrm>
            <a:off x="1718453" y="1419541"/>
            <a:ext cx="6683635" cy="3832668"/>
          </a:xfrm>
          <a:prstGeom prst="rect">
            <a:avLst/>
          </a:prstGeom>
          <a:ln>
            <a:solidFill>
              <a:schemeClr val="tx2"/>
            </a:solidFill>
          </a:ln>
          <a:effectLst>
            <a:outerShdw blurRad="50800" dist="38100" dir="2700000" algn="tl" rotWithShape="0">
              <a:srgbClr val="000000">
                <a:alpha val="43000"/>
              </a:srgbClr>
            </a:outerShdw>
          </a:effectLst>
        </p:spPr>
      </p:pic>
      <p:sp>
        <p:nvSpPr>
          <p:cNvPr id="8" name="Rectangle 7"/>
          <p:cNvSpPr/>
          <p:nvPr/>
        </p:nvSpPr>
        <p:spPr>
          <a:xfrm>
            <a:off x="5341077" y="5355262"/>
            <a:ext cx="3061012" cy="369332"/>
          </a:xfrm>
          <a:prstGeom prst="rect">
            <a:avLst/>
          </a:prstGeom>
        </p:spPr>
        <p:txBody>
          <a:bodyPr wrap="square">
            <a:spAutoFit/>
          </a:bodyPr>
          <a:lstStyle/>
          <a:p>
            <a:pPr marL="233363" indent="-233363" algn="r">
              <a:buNone/>
            </a:pPr>
            <a:r>
              <a:rPr lang="en-US" dirty="0" smtClean="0">
                <a:cs typeface="Verdana"/>
              </a:rPr>
              <a:t>(Van de Walle, 2007, p. 280)</a:t>
            </a:r>
            <a:endParaRPr lang="en-US" dirty="0">
              <a:cs typeface="Verdana"/>
            </a:endParaRPr>
          </a:p>
        </p:txBody>
      </p:sp>
      <p:sp>
        <p:nvSpPr>
          <p:cNvPr id="5" name="TextBox 4"/>
          <p:cNvSpPr txBox="1"/>
          <p:nvPr/>
        </p:nvSpPr>
        <p:spPr>
          <a:xfrm>
            <a:off x="4046708" y="1581417"/>
            <a:ext cx="2072769" cy="892462"/>
          </a:xfrm>
          <a:prstGeom prst="rect">
            <a:avLst/>
          </a:prstGeom>
          <a:solidFill>
            <a:schemeClr val="bg1"/>
          </a:solidFill>
        </p:spPr>
        <p:txBody>
          <a:bodyPr wrap="square" rtlCol="0">
            <a:spAutoFit/>
          </a:bodyPr>
          <a:lstStyle/>
          <a:p>
            <a:endParaRPr lang="en-US" dirty="0"/>
          </a:p>
        </p:txBody>
      </p:sp>
      <p:sp>
        <p:nvSpPr>
          <p:cNvPr id="6" name="TextBox 5"/>
          <p:cNvSpPr txBox="1"/>
          <p:nvPr/>
        </p:nvSpPr>
        <p:spPr>
          <a:xfrm>
            <a:off x="1780709" y="2725895"/>
            <a:ext cx="1606073" cy="901606"/>
          </a:xfrm>
          <a:prstGeom prst="rect">
            <a:avLst/>
          </a:prstGeom>
          <a:solidFill>
            <a:schemeClr val="bg1"/>
          </a:solidFill>
        </p:spPr>
        <p:txBody>
          <a:bodyPr wrap="square" rtlCol="0">
            <a:spAutoFit/>
          </a:bodyPr>
          <a:lstStyle/>
          <a:p>
            <a:endParaRPr lang="en-US" dirty="0"/>
          </a:p>
        </p:txBody>
      </p:sp>
      <p:sp>
        <p:nvSpPr>
          <p:cNvPr id="9" name="TextBox 8"/>
          <p:cNvSpPr txBox="1"/>
          <p:nvPr/>
        </p:nvSpPr>
        <p:spPr>
          <a:xfrm>
            <a:off x="6225061" y="2716419"/>
            <a:ext cx="2072769" cy="910749"/>
          </a:xfrm>
          <a:prstGeom prst="rect">
            <a:avLst/>
          </a:prstGeom>
          <a:solidFill>
            <a:schemeClr val="bg1"/>
          </a:solidFill>
        </p:spPr>
        <p:txBody>
          <a:bodyPr wrap="square" rtlCol="0">
            <a:spAutoFit/>
          </a:bodyPr>
          <a:lstStyle/>
          <a:p>
            <a:endParaRPr lang="en-US" dirty="0"/>
          </a:p>
        </p:txBody>
      </p:sp>
      <p:sp>
        <p:nvSpPr>
          <p:cNvPr id="10" name="TextBox 9"/>
          <p:cNvSpPr txBox="1"/>
          <p:nvPr/>
        </p:nvSpPr>
        <p:spPr>
          <a:xfrm>
            <a:off x="5341076" y="4262158"/>
            <a:ext cx="2072769" cy="892462"/>
          </a:xfrm>
          <a:prstGeom prst="rect">
            <a:avLst/>
          </a:prstGeom>
          <a:solidFill>
            <a:schemeClr val="bg1"/>
          </a:solidFill>
        </p:spPr>
        <p:txBody>
          <a:bodyPr wrap="square" rtlCol="0">
            <a:spAutoFit/>
          </a:bodyPr>
          <a:lstStyle/>
          <a:p>
            <a:endParaRPr lang="en-US" dirty="0"/>
          </a:p>
        </p:txBody>
      </p:sp>
      <p:sp>
        <p:nvSpPr>
          <p:cNvPr id="11" name="TextBox 10"/>
          <p:cNvSpPr txBox="1"/>
          <p:nvPr/>
        </p:nvSpPr>
        <p:spPr>
          <a:xfrm>
            <a:off x="2518296" y="4237254"/>
            <a:ext cx="2072769" cy="892462"/>
          </a:xfrm>
          <a:prstGeom prst="rect">
            <a:avLst/>
          </a:prstGeom>
          <a:solidFill>
            <a:schemeClr val="bg1"/>
          </a:solidFill>
        </p:spPr>
        <p:txBody>
          <a:bodyPr wrap="square" rtlCol="0">
            <a:spAutoFit/>
          </a:bodyPr>
          <a:lstStyle/>
          <a:p>
            <a:endParaRPr lang="en-US" dirty="0"/>
          </a:p>
        </p:txBody>
      </p:sp>
      <p:sp>
        <p:nvSpPr>
          <p:cNvPr id="12" name="TextBox 11"/>
          <p:cNvSpPr txBox="1"/>
          <p:nvPr/>
        </p:nvSpPr>
        <p:spPr>
          <a:xfrm>
            <a:off x="2916738" y="2803581"/>
            <a:ext cx="914400" cy="730581"/>
          </a:xfrm>
          <a:prstGeom prst="rect">
            <a:avLst/>
          </a:prstGeom>
          <a:solidFill>
            <a:schemeClr val="bg1"/>
          </a:solidFill>
        </p:spPr>
        <p:txBody>
          <a:bodyPr wrap="square" rtlCol="0">
            <a:spAutoFit/>
          </a:bodyPr>
          <a:lstStyle/>
          <a:p>
            <a:endParaRPr lang="en-US" dirty="0"/>
          </a:p>
        </p:txBody>
      </p:sp>
      <p:grpSp>
        <p:nvGrpSpPr>
          <p:cNvPr id="13" name="Group 12"/>
          <p:cNvGrpSpPr/>
          <p:nvPr/>
        </p:nvGrpSpPr>
        <p:grpSpPr>
          <a:xfrm>
            <a:off x="4206534" y="1608848"/>
            <a:ext cx="1702110" cy="851055"/>
            <a:chOff x="3035144" y="3698"/>
            <a:chExt cx="1702110" cy="851055"/>
          </a:xfrm>
        </p:grpSpPr>
        <p:sp>
          <p:nvSpPr>
            <p:cNvPr id="14" name="Oval 13"/>
            <p:cNvSpPr/>
            <p:nvPr/>
          </p:nvSpPr>
          <p:spPr>
            <a:xfrm>
              <a:off x="3035144" y="3698"/>
              <a:ext cx="1702110" cy="851055"/>
            </a:xfrm>
            <a:prstGeom prst="ellipse">
              <a:avLst/>
            </a:prstGeom>
            <a:solidFill>
              <a:srgbClr val="3366FF"/>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5" name="Oval 4"/>
            <p:cNvSpPr/>
            <p:nvPr/>
          </p:nvSpPr>
          <p:spPr>
            <a:xfrm>
              <a:off x="3284412" y="128332"/>
              <a:ext cx="1203574" cy="6017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Language</a:t>
              </a:r>
              <a:endParaRPr lang="en-US" sz="2100" kern="1200" dirty="0"/>
            </a:p>
          </p:txBody>
        </p:sp>
      </p:grpSp>
      <p:grpSp>
        <p:nvGrpSpPr>
          <p:cNvPr id="16" name="Group 15"/>
          <p:cNvGrpSpPr/>
          <p:nvPr/>
        </p:nvGrpSpPr>
        <p:grpSpPr>
          <a:xfrm>
            <a:off x="6329935" y="2738418"/>
            <a:ext cx="1702110" cy="851055"/>
            <a:chOff x="5307958" y="1654994"/>
            <a:chExt cx="1702110" cy="851055"/>
          </a:xfrm>
        </p:grpSpPr>
        <p:sp>
          <p:nvSpPr>
            <p:cNvPr id="26" name="Oval 25"/>
            <p:cNvSpPr/>
            <p:nvPr/>
          </p:nvSpPr>
          <p:spPr>
            <a:xfrm>
              <a:off x="5307958" y="1654994"/>
              <a:ext cx="1702110" cy="851055"/>
            </a:xfrm>
            <a:prstGeom prst="ellipse">
              <a:avLst/>
            </a:prstGeom>
            <a:solidFill>
              <a:srgbClr val="3366FF"/>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27" name="Oval 4"/>
            <p:cNvSpPr/>
            <p:nvPr/>
          </p:nvSpPr>
          <p:spPr>
            <a:xfrm>
              <a:off x="5557226" y="1779628"/>
              <a:ext cx="1203574" cy="6017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Table</a:t>
              </a:r>
              <a:endParaRPr lang="en-US" sz="2000" kern="1200" dirty="0"/>
            </a:p>
          </p:txBody>
        </p:sp>
      </p:grpSp>
      <p:grpSp>
        <p:nvGrpSpPr>
          <p:cNvPr id="17" name="Group 16"/>
          <p:cNvGrpSpPr/>
          <p:nvPr/>
        </p:nvGrpSpPr>
        <p:grpSpPr>
          <a:xfrm>
            <a:off x="5399543" y="4339398"/>
            <a:ext cx="1702110" cy="851055"/>
            <a:chOff x="4439821" y="4326846"/>
            <a:chExt cx="1702110" cy="851055"/>
          </a:xfrm>
        </p:grpSpPr>
        <p:sp>
          <p:nvSpPr>
            <p:cNvPr id="24" name="Oval 23"/>
            <p:cNvSpPr/>
            <p:nvPr/>
          </p:nvSpPr>
          <p:spPr>
            <a:xfrm>
              <a:off x="4439821" y="4326846"/>
              <a:ext cx="1702110" cy="851055"/>
            </a:xfrm>
            <a:prstGeom prst="ellipse">
              <a:avLst/>
            </a:prstGeom>
            <a:solidFill>
              <a:srgbClr val="3366FF"/>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25" name="Oval 6"/>
            <p:cNvSpPr/>
            <p:nvPr/>
          </p:nvSpPr>
          <p:spPr>
            <a:xfrm>
              <a:off x="4689089" y="4451480"/>
              <a:ext cx="1203574" cy="6017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Equation</a:t>
              </a:r>
              <a:endParaRPr lang="en-US" sz="2000" kern="1200" dirty="0"/>
            </a:p>
          </p:txBody>
        </p:sp>
      </p:grpSp>
      <p:grpSp>
        <p:nvGrpSpPr>
          <p:cNvPr id="18" name="Group 17"/>
          <p:cNvGrpSpPr/>
          <p:nvPr/>
        </p:nvGrpSpPr>
        <p:grpSpPr>
          <a:xfrm>
            <a:off x="2839210" y="4339398"/>
            <a:ext cx="1702110" cy="851055"/>
            <a:chOff x="1630468" y="4326846"/>
            <a:chExt cx="1702110" cy="851055"/>
          </a:xfrm>
        </p:grpSpPr>
        <p:sp>
          <p:nvSpPr>
            <p:cNvPr id="22" name="Oval 21"/>
            <p:cNvSpPr/>
            <p:nvPr/>
          </p:nvSpPr>
          <p:spPr>
            <a:xfrm>
              <a:off x="1630468" y="4326846"/>
              <a:ext cx="1702110" cy="851055"/>
            </a:xfrm>
            <a:prstGeom prst="ellipse">
              <a:avLst/>
            </a:prstGeom>
            <a:solidFill>
              <a:srgbClr val="3366FF"/>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23" name="Oval 8"/>
            <p:cNvSpPr/>
            <p:nvPr/>
          </p:nvSpPr>
          <p:spPr>
            <a:xfrm>
              <a:off x="1879736" y="4451480"/>
              <a:ext cx="1203574" cy="6017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Graph</a:t>
              </a:r>
              <a:endParaRPr lang="en-US" sz="2000" kern="1200" dirty="0"/>
            </a:p>
          </p:txBody>
        </p:sp>
      </p:grpSp>
      <p:grpSp>
        <p:nvGrpSpPr>
          <p:cNvPr id="19" name="Group 18"/>
          <p:cNvGrpSpPr/>
          <p:nvPr/>
        </p:nvGrpSpPr>
        <p:grpSpPr>
          <a:xfrm>
            <a:off x="1983524" y="2751542"/>
            <a:ext cx="1702110" cy="851055"/>
            <a:chOff x="762331" y="1654994"/>
            <a:chExt cx="1702110" cy="851055"/>
          </a:xfrm>
        </p:grpSpPr>
        <p:sp>
          <p:nvSpPr>
            <p:cNvPr id="20" name="Oval 19"/>
            <p:cNvSpPr/>
            <p:nvPr/>
          </p:nvSpPr>
          <p:spPr>
            <a:xfrm>
              <a:off x="762331" y="1654994"/>
              <a:ext cx="1702110" cy="851055"/>
            </a:xfrm>
            <a:prstGeom prst="ellipse">
              <a:avLst/>
            </a:prstGeom>
            <a:solidFill>
              <a:srgbClr val="3366FF"/>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21" name="Oval 10"/>
            <p:cNvSpPr/>
            <p:nvPr/>
          </p:nvSpPr>
          <p:spPr>
            <a:xfrm>
              <a:off x="1011599" y="1779628"/>
              <a:ext cx="1203574" cy="6017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Context</a:t>
              </a:r>
              <a:endParaRPr lang="en-US" sz="2000" kern="1200" dirty="0"/>
            </a:p>
          </p:txBody>
        </p:sp>
      </p:gr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21986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0"/>
            <a:ext cx="7940502" cy="1251510"/>
          </a:xfrm>
        </p:spPr>
        <p:txBody>
          <a:bodyPr>
            <a:noAutofit/>
          </a:bodyPr>
          <a:lstStyle/>
          <a:p>
            <a:r>
              <a:rPr lang="en-US" dirty="0" smtClean="0"/>
              <a:t>Pose Purposeful Questions</a:t>
            </a:r>
            <a:endParaRPr lang="en-US" dirty="0"/>
          </a:p>
        </p:txBody>
      </p:sp>
      <p:sp>
        <p:nvSpPr>
          <p:cNvPr id="4" name="Rectangle 3"/>
          <p:cNvSpPr/>
          <p:nvPr/>
        </p:nvSpPr>
        <p:spPr>
          <a:xfrm>
            <a:off x="1088369" y="979212"/>
            <a:ext cx="7941464" cy="2539157"/>
          </a:xfrm>
          <a:prstGeom prst="rect">
            <a:avLst/>
          </a:prstGeom>
        </p:spPr>
        <p:txBody>
          <a:bodyPr wrap="square">
            <a:spAutoFit/>
          </a:bodyPr>
          <a:lstStyle/>
          <a:p>
            <a:pPr marL="114300" indent="-114300">
              <a:spcBef>
                <a:spcPts val="600"/>
              </a:spcBef>
              <a:buNone/>
            </a:pPr>
            <a:r>
              <a:rPr lang="en-US" sz="2400" dirty="0" smtClean="0">
                <a:latin typeface="Calibri"/>
                <a:cs typeface="Calibri"/>
              </a:rPr>
              <a:t>Effective questions should:</a:t>
            </a:r>
          </a:p>
          <a:p>
            <a:pPr marL="463550" indent="-287338">
              <a:spcBef>
                <a:spcPts val="600"/>
              </a:spcBef>
              <a:buFont typeface="Arial"/>
              <a:buChar char="•"/>
            </a:pPr>
            <a:r>
              <a:rPr lang="en-US" sz="2400" dirty="0" smtClean="0">
                <a:latin typeface="Calibri"/>
                <a:cs typeface="Calibri"/>
              </a:rPr>
              <a:t>Reveal students’ current understandings; </a:t>
            </a:r>
          </a:p>
          <a:p>
            <a:pPr marL="463550" indent="-287338">
              <a:spcBef>
                <a:spcPts val="600"/>
              </a:spcBef>
              <a:buFont typeface="Arial"/>
              <a:buChar char="•"/>
            </a:pPr>
            <a:r>
              <a:rPr lang="en-US" sz="2400" dirty="0" smtClean="0">
                <a:latin typeface="Calibri"/>
                <a:cs typeface="Calibri"/>
              </a:rPr>
              <a:t>Encourage students to explain, elaborate, or clarify their thinking; and</a:t>
            </a:r>
          </a:p>
          <a:p>
            <a:pPr marL="463550" indent="-287338">
              <a:spcBef>
                <a:spcPts val="600"/>
              </a:spcBef>
              <a:buFont typeface="Arial"/>
              <a:buChar char="•"/>
            </a:pPr>
            <a:r>
              <a:rPr lang="en-US" sz="2400" dirty="0" smtClean="0">
                <a:latin typeface="Calibri"/>
                <a:cs typeface="Calibri"/>
              </a:rPr>
              <a:t>Make the mathematics more visible and accessible for student examination and discussion.</a:t>
            </a:r>
            <a:endParaRPr lang="en-US" sz="2400" b="1" i="1" dirty="0" smtClean="0">
              <a:latin typeface="Calibri"/>
              <a:ea typeface="ＭＳ Ｐゴシック" charset="0"/>
              <a:cs typeface="Calibri"/>
            </a:endParaRPr>
          </a:p>
        </p:txBody>
      </p:sp>
      <p:sp>
        <p:nvSpPr>
          <p:cNvPr id="5" name="TextBox 4"/>
          <p:cNvSpPr txBox="1"/>
          <p:nvPr/>
        </p:nvSpPr>
        <p:spPr>
          <a:xfrm>
            <a:off x="1088369" y="3575445"/>
            <a:ext cx="7795361" cy="2647748"/>
          </a:xfrm>
          <a:prstGeom prst="rect">
            <a:avLst/>
          </a:prstGeom>
          <a:solidFill>
            <a:srgbClr val="3366FF">
              <a:alpha val="25000"/>
            </a:srgbClr>
          </a:solidFill>
        </p:spPr>
        <p:txBody>
          <a:bodyPr wrap="square" rtlCol="0">
            <a:noAutofit/>
          </a:bodyPr>
          <a:lstStyle/>
          <a:p>
            <a:r>
              <a:rPr lang="en-US" sz="2400" i="1" dirty="0" smtClean="0">
                <a:solidFill>
                  <a:srgbClr val="000000"/>
                </a:solidFill>
                <a:ea typeface="ＭＳ Ｐゴシック" charset="0"/>
                <a:cs typeface="Calibri"/>
              </a:rPr>
              <a:t>Teachers’ </a:t>
            </a:r>
            <a:r>
              <a:rPr lang="en-US" altLang="ja-JP" sz="2400" i="1" dirty="0" smtClean="0">
                <a:solidFill>
                  <a:srgbClr val="000000"/>
                </a:solidFill>
                <a:ea typeface="ＭＳ Ｐゴシック" charset="0"/>
                <a:cs typeface="Calibri"/>
              </a:rPr>
              <a:t>questions </a:t>
            </a:r>
            <a:r>
              <a:rPr lang="en-US" altLang="ja-JP" sz="2400" i="1" dirty="0">
                <a:solidFill>
                  <a:srgbClr val="000000"/>
                </a:solidFill>
                <a:ea typeface="ＭＳ Ｐゴシック" charset="0"/>
                <a:cs typeface="Calibri"/>
              </a:rPr>
              <a:t>are crucial in helping students make connections and learn important mathematics </a:t>
            </a:r>
            <a:r>
              <a:rPr lang="en-US" altLang="ja-JP" sz="2400" i="1" dirty="0" smtClean="0">
                <a:solidFill>
                  <a:srgbClr val="000000"/>
                </a:solidFill>
                <a:ea typeface="ＭＳ Ｐゴシック" charset="0"/>
                <a:cs typeface="Calibri"/>
              </a:rPr>
              <a:t>concepts</a:t>
            </a:r>
            <a:r>
              <a:rPr lang="en-US" altLang="ja-JP" sz="2400" i="1" dirty="0">
                <a:solidFill>
                  <a:srgbClr val="000000"/>
                </a:solidFill>
                <a:ea typeface="ＭＳ Ｐゴシック" charset="0"/>
                <a:cs typeface="Calibri"/>
              </a:rPr>
              <a:t>. Teachers need to know how students typically think about particular concepts, how to determine what a particular student or group of students thinks about those ideas, and how to help students deepen their understanding. </a:t>
            </a:r>
          </a:p>
          <a:p>
            <a:pPr algn="r">
              <a:lnSpc>
                <a:spcPct val="120000"/>
              </a:lnSpc>
            </a:pPr>
            <a:r>
              <a:rPr lang="en-US" sz="2000" dirty="0" smtClean="0">
                <a:solidFill>
                  <a:srgbClr val="000000"/>
                </a:solidFill>
                <a:ea typeface="ＭＳ Ｐゴシック" charset="0"/>
                <a:cs typeface="Calibri"/>
              </a:rPr>
              <a:t>(Weiss </a:t>
            </a:r>
            <a:r>
              <a:rPr lang="en-US" sz="2000" dirty="0">
                <a:solidFill>
                  <a:srgbClr val="000000"/>
                </a:solidFill>
                <a:ea typeface="ＭＳ Ｐゴシック" charset="0"/>
                <a:cs typeface="Calibri"/>
              </a:rPr>
              <a:t>&amp; Pasley, </a:t>
            </a:r>
            <a:r>
              <a:rPr lang="en-US" sz="2000" dirty="0" smtClean="0">
                <a:solidFill>
                  <a:srgbClr val="000000"/>
                </a:solidFill>
                <a:ea typeface="ＭＳ Ｐゴシック" charset="0"/>
                <a:cs typeface="Calibri"/>
              </a:rPr>
              <a:t>2004)</a:t>
            </a:r>
            <a:endParaRPr lang="en-US" sz="2000" dirty="0">
              <a:solidFill>
                <a:srgbClr val="000000"/>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21986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1020618" y="274639"/>
            <a:ext cx="7940502" cy="777648"/>
          </a:xfrm>
        </p:spPr>
        <p:txBody>
          <a:bodyPr>
            <a:normAutofit/>
          </a:bodyPr>
          <a:lstStyle/>
          <a:p>
            <a:r>
              <a:rPr lang="en-US" sz="3600" b="1" dirty="0" smtClean="0"/>
              <a:t>Overview of the Session</a:t>
            </a:r>
            <a:endParaRPr lang="en-US" sz="3600" b="1" dirty="0"/>
          </a:p>
        </p:txBody>
      </p:sp>
      <p:sp>
        <p:nvSpPr>
          <p:cNvPr id="5" name="Content Placeholder 4"/>
          <p:cNvSpPr>
            <a:spLocks noGrp="1"/>
          </p:cNvSpPr>
          <p:nvPr>
            <p:ph idx="1"/>
          </p:nvPr>
        </p:nvSpPr>
        <p:spPr>
          <a:xfrm>
            <a:off x="1020618" y="1324430"/>
            <a:ext cx="7940502" cy="4801734"/>
          </a:xfrm>
        </p:spPr>
        <p:txBody>
          <a:bodyPr>
            <a:normAutofit/>
          </a:bodyPr>
          <a:lstStyle/>
          <a:p>
            <a:pPr>
              <a:spcAft>
                <a:spcPts val="1200"/>
              </a:spcAft>
            </a:pPr>
            <a:r>
              <a:rPr lang="en-US" sz="3200" dirty="0" smtClean="0"/>
              <a:t>Solve and discuss the Two Storage Tanks Task </a:t>
            </a:r>
          </a:p>
          <a:p>
            <a:pPr>
              <a:spcAft>
                <a:spcPts val="1200"/>
              </a:spcAft>
            </a:pPr>
            <a:r>
              <a:rPr lang="en-US" sz="3200" dirty="0" smtClean="0"/>
              <a:t>Watch a video clip of a teacher facilitating small groupwork using this task</a:t>
            </a:r>
          </a:p>
          <a:p>
            <a:pPr>
              <a:spcAft>
                <a:spcPts val="1200"/>
              </a:spcAft>
            </a:pPr>
            <a:r>
              <a:rPr lang="en-US" sz="3200" dirty="0"/>
              <a:t>Discuss</a:t>
            </a:r>
            <a:r>
              <a:rPr lang="en-US" sz="3200" dirty="0" smtClean="0"/>
              <a:t> ways the teacher supports her </a:t>
            </a:r>
            <a:r>
              <a:rPr lang="en-US" sz="3200" dirty="0"/>
              <a:t>students’ learning of </a:t>
            </a:r>
            <a:r>
              <a:rPr lang="en-US" sz="3200" dirty="0" smtClean="0"/>
              <a:t>mathematics</a:t>
            </a:r>
          </a:p>
          <a:p>
            <a:pPr>
              <a:spcAft>
                <a:spcPts val="1200"/>
              </a:spcAft>
            </a:pPr>
            <a:r>
              <a:rPr lang="en-US" sz="3200" dirty="0" smtClean="0"/>
              <a:t>Connect specific teacher actions seen in the video clip to the </a:t>
            </a:r>
            <a:r>
              <a:rPr lang="en-US" sz="3200" i="1" dirty="0" smtClean="0"/>
              <a:t>Effective Mathematics </a:t>
            </a:r>
            <a:r>
              <a:rPr lang="en-US" sz="3200" i="1" dirty="0"/>
              <a:t>T</a:t>
            </a:r>
            <a:r>
              <a:rPr lang="en-US" sz="3200" i="1" dirty="0" smtClean="0"/>
              <a:t>eaching Practices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83227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0618" y="1109176"/>
            <a:ext cx="7940502" cy="4298411"/>
          </a:xfrm>
        </p:spPr>
        <p:txBody>
          <a:bodyPr>
            <a:noAutofit/>
          </a:bodyPr>
          <a:lstStyle/>
          <a:p>
            <a:pPr marL="114300" indent="-114300">
              <a:spcBef>
                <a:spcPts val="600"/>
              </a:spcBef>
              <a:buFont typeface="Arial" pitchFamily="34" charset="0"/>
              <a:buNone/>
            </a:pPr>
            <a:r>
              <a:rPr lang="en-US" sz="2400" dirty="0" smtClean="0">
                <a:solidFill>
                  <a:srgbClr val="000000"/>
                </a:solidFill>
                <a:cs typeface="Verdana"/>
              </a:rPr>
              <a:t>Evidence should:</a:t>
            </a:r>
          </a:p>
          <a:p>
            <a:pPr>
              <a:spcBef>
                <a:spcPts val="600"/>
              </a:spcBef>
            </a:pPr>
            <a:r>
              <a:rPr lang="en-US" sz="2400" dirty="0" smtClean="0">
                <a:solidFill>
                  <a:srgbClr val="000000"/>
                </a:solidFill>
                <a:cs typeface="Verdana"/>
              </a:rPr>
              <a:t>Provide a window into students’ thinking;</a:t>
            </a:r>
          </a:p>
          <a:p>
            <a:pPr>
              <a:spcBef>
                <a:spcPts val="600"/>
              </a:spcBef>
            </a:pPr>
            <a:r>
              <a:rPr lang="en-US" sz="2400" dirty="0" smtClean="0">
                <a:solidFill>
                  <a:srgbClr val="000000"/>
                </a:solidFill>
                <a:cs typeface="Verdana"/>
              </a:rPr>
              <a:t>Help the teacher determine the extent to which students are reaching the math learning goals; and</a:t>
            </a:r>
          </a:p>
          <a:p>
            <a:pPr>
              <a:spcBef>
                <a:spcPts val="600"/>
              </a:spcBef>
            </a:pPr>
            <a:r>
              <a:rPr lang="en-US" sz="2400" dirty="0" smtClean="0">
                <a:solidFill>
                  <a:srgbClr val="000000"/>
                </a:solidFill>
                <a:cs typeface="Verdana"/>
              </a:rPr>
              <a:t>Be used to make instructional decisions during the lesson and to prepare for subsequent lessons.</a:t>
            </a:r>
          </a:p>
          <a:p>
            <a:pPr>
              <a:buNone/>
            </a:pPr>
            <a:endParaRPr lang="en-US" sz="1000" dirty="0" smtClean="0">
              <a:solidFill>
                <a:srgbClr val="000000"/>
              </a:solidFill>
              <a:cs typeface="Verdana"/>
            </a:endParaRPr>
          </a:p>
          <a:p>
            <a:pPr marL="114300" indent="0">
              <a:buNone/>
            </a:pPr>
            <a:r>
              <a:rPr lang="en-US" sz="2400" i="1" dirty="0" smtClean="0">
                <a:cs typeface="Verdana"/>
              </a:rPr>
              <a:t>Formative assessment is an essentially interactive process, in which the teacher can find out whether what has been taught has been learned, and if not, to do something about it. Day-to-day formative assessment is one of the most powerful ways of improving learning in the mathematics classroom.</a:t>
            </a:r>
          </a:p>
          <a:p>
            <a:pPr marL="114300" indent="0" algn="r">
              <a:buNone/>
            </a:pPr>
            <a:r>
              <a:rPr lang="en-US" sz="2400" dirty="0" smtClean="0">
                <a:cs typeface="Verdana"/>
              </a:rPr>
              <a:t>(Wiliam, 2007, pp. 1054; 1091)</a:t>
            </a:r>
            <a:endParaRPr lang="en-US" sz="2400" dirty="0">
              <a:cs typeface="Verdana"/>
            </a:endParaRPr>
          </a:p>
        </p:txBody>
      </p:sp>
      <p:sp>
        <p:nvSpPr>
          <p:cNvPr id="5" name="Title 1"/>
          <p:cNvSpPr>
            <a:spLocks noGrp="1"/>
          </p:cNvSpPr>
          <p:nvPr>
            <p:ph type="title"/>
          </p:nvPr>
        </p:nvSpPr>
        <p:spPr>
          <a:xfrm>
            <a:off x="1020618" y="0"/>
            <a:ext cx="8123382" cy="1253851"/>
          </a:xfrm>
        </p:spPr>
        <p:txBody>
          <a:bodyPr>
            <a:noAutofit/>
          </a:bodyPr>
          <a:lstStyle/>
          <a:p>
            <a:r>
              <a:rPr lang="en-US" dirty="0" smtClean="0">
                <a:solidFill>
                  <a:srgbClr val="000000"/>
                </a:solidFill>
              </a:rPr>
              <a:t>Elicit and Use Evidence </a:t>
            </a:r>
            <a:br>
              <a:rPr lang="en-US" dirty="0" smtClean="0">
                <a:solidFill>
                  <a:srgbClr val="000000"/>
                </a:solidFill>
              </a:rPr>
            </a:br>
            <a:r>
              <a:rPr lang="en-US" dirty="0" smtClean="0">
                <a:solidFill>
                  <a:srgbClr val="000000"/>
                </a:solidFill>
              </a:rPr>
              <a:t>of Student Thinking</a:t>
            </a:r>
            <a:endParaRPr lang="en-US" dirty="0">
              <a:solidFill>
                <a:srgbClr val="000000"/>
              </a:solidFill>
            </a:endParaRPr>
          </a:p>
        </p:txBody>
      </p:sp>
      <p:sp>
        <p:nvSpPr>
          <p:cNvPr id="6" name="TextBox 5"/>
          <p:cNvSpPr txBox="1"/>
          <p:nvPr/>
        </p:nvSpPr>
        <p:spPr>
          <a:xfrm>
            <a:off x="1088369" y="3703866"/>
            <a:ext cx="7813649" cy="2468880"/>
          </a:xfrm>
          <a:prstGeom prst="rect">
            <a:avLst/>
          </a:prstGeom>
          <a:solidFill>
            <a:srgbClr val="3366FF">
              <a:alpha val="25000"/>
            </a:srgbClr>
          </a:solidFill>
        </p:spPr>
        <p:txBody>
          <a:bodyPr wrap="square" rtlCol="0">
            <a:noAutofit/>
          </a:bodyPr>
          <a:lstStyle/>
          <a:p>
            <a:endParaRPr lang="en-US" sz="2000" dirty="0">
              <a:solidFill>
                <a:srgbClr val="000000"/>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21986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0"/>
            <a:ext cx="8123382" cy="1253851"/>
          </a:xfrm>
        </p:spPr>
        <p:txBody>
          <a:bodyPr>
            <a:noAutofit/>
          </a:bodyPr>
          <a:lstStyle/>
          <a:p>
            <a:r>
              <a:rPr lang="en-US" dirty="0" smtClean="0">
                <a:solidFill>
                  <a:srgbClr val="000000"/>
                </a:solidFill>
              </a:rPr>
              <a:t>Elicit and Use Evidence </a:t>
            </a:r>
            <a:br>
              <a:rPr lang="en-US" dirty="0" smtClean="0">
                <a:solidFill>
                  <a:srgbClr val="000000"/>
                </a:solidFill>
              </a:rPr>
            </a:br>
            <a:r>
              <a:rPr lang="en-US" dirty="0" smtClean="0">
                <a:solidFill>
                  <a:srgbClr val="000000"/>
                </a:solidFill>
              </a:rPr>
              <a:t>of Student Thinking</a:t>
            </a:r>
            <a:endParaRPr lang="en-US" dirty="0">
              <a:solidFill>
                <a:srgbClr val="000000"/>
              </a:solidFill>
            </a:endParaRPr>
          </a:p>
        </p:txBody>
      </p:sp>
      <p:sp>
        <p:nvSpPr>
          <p:cNvPr id="3" name="Content Placeholder 2"/>
          <p:cNvSpPr>
            <a:spLocks noGrp="1"/>
          </p:cNvSpPr>
          <p:nvPr>
            <p:ph idx="1"/>
          </p:nvPr>
        </p:nvSpPr>
        <p:spPr>
          <a:xfrm>
            <a:off x="1020618" y="934269"/>
            <a:ext cx="7940502" cy="5580958"/>
          </a:xfrm>
        </p:spPr>
        <p:txBody>
          <a:bodyPr anchor="ctr">
            <a:noAutofit/>
          </a:bodyPr>
          <a:lstStyle/>
          <a:p>
            <a:pPr marL="114300" indent="0">
              <a:buNone/>
            </a:pPr>
            <a:r>
              <a:rPr lang="en-US" dirty="0" smtClean="0">
                <a:solidFill>
                  <a:srgbClr val="000000"/>
                </a:solidFill>
                <a:cs typeface="Verdana"/>
              </a:rPr>
              <a:t>The gathering of evidence should neither be left to change nor occur sporadically…Waiting until the quiz on Friday or the unit test to find out whether students are making adequate progress is too late. </a:t>
            </a:r>
            <a:r>
              <a:rPr lang="en-US" b="1" dirty="0" smtClean="0">
                <a:solidFill>
                  <a:srgbClr val="3366FF"/>
                </a:solidFill>
                <a:cs typeface="Verdana"/>
              </a:rPr>
              <a:t>Rather it is important to identify and address potential learning gaps and misconceptions when it matters most to students, which is during instruction</a:t>
            </a:r>
            <a:r>
              <a:rPr lang="en-US" dirty="0" smtClean="0">
                <a:solidFill>
                  <a:srgbClr val="000000"/>
                </a:solidFill>
                <a:cs typeface="Verdana"/>
              </a:rPr>
              <a:t>, before errors or faulty reasoning becomes consolidated and more difficult to remediate.           </a:t>
            </a:r>
          </a:p>
          <a:p>
            <a:pPr marL="114300" indent="0" algn="r">
              <a:buNone/>
            </a:pPr>
            <a:r>
              <a:rPr lang="en-US" dirty="0" smtClean="0">
                <a:cs typeface="Verdana"/>
              </a:rPr>
              <a:t>(NCTM, 2014, p. 53)</a:t>
            </a:r>
            <a:endParaRPr lang="en-US" dirty="0">
              <a:cs typeface="Verdana"/>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21986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74638"/>
            <a:ext cx="7940502" cy="726421"/>
          </a:xfrm>
        </p:spPr>
        <p:txBody>
          <a:bodyPr>
            <a:normAutofit/>
          </a:bodyPr>
          <a:lstStyle/>
          <a:p>
            <a:r>
              <a:rPr lang="en-US" sz="3200" dirty="0" smtClean="0"/>
              <a:t>Lens for Watching the Video Clip: Viewing #2</a:t>
            </a:r>
            <a:endParaRPr lang="en-US" sz="3200" dirty="0"/>
          </a:p>
        </p:txBody>
      </p:sp>
      <p:sp>
        <p:nvSpPr>
          <p:cNvPr id="3" name="Content Placeholder 2"/>
          <p:cNvSpPr>
            <a:spLocks noGrp="1"/>
          </p:cNvSpPr>
          <p:nvPr>
            <p:ph idx="1"/>
          </p:nvPr>
        </p:nvSpPr>
        <p:spPr>
          <a:xfrm>
            <a:off x="1020618" y="1187010"/>
            <a:ext cx="7940502" cy="4663237"/>
          </a:xfrm>
        </p:spPr>
        <p:txBody>
          <a:bodyPr>
            <a:noAutofit/>
          </a:bodyPr>
          <a:lstStyle/>
          <a:p>
            <a:pPr marL="0" indent="0">
              <a:spcAft>
                <a:spcPts val="1200"/>
              </a:spcAft>
              <a:buNone/>
            </a:pPr>
            <a:r>
              <a:rPr lang="en-US" sz="2600" dirty="0">
                <a:solidFill>
                  <a:srgbClr val="000000"/>
                </a:solidFill>
                <a:cs typeface="Verdana"/>
              </a:rPr>
              <a:t>As you</a:t>
            </a:r>
            <a:r>
              <a:rPr lang="en-US" sz="2600" dirty="0" smtClean="0">
                <a:solidFill>
                  <a:srgbClr val="000000"/>
                </a:solidFill>
                <a:cs typeface="Verdana"/>
              </a:rPr>
              <a:t> re-watch </a:t>
            </a:r>
            <a:r>
              <a:rPr lang="en-US" sz="2600" dirty="0">
                <a:solidFill>
                  <a:srgbClr val="000000"/>
                </a:solidFill>
                <a:cs typeface="Verdana"/>
              </a:rPr>
              <a:t>the </a:t>
            </a:r>
            <a:r>
              <a:rPr lang="en-US" sz="2600" dirty="0" smtClean="0">
                <a:solidFill>
                  <a:srgbClr val="000000"/>
                </a:solidFill>
                <a:cs typeface="Verdana"/>
              </a:rPr>
              <a:t>video clip, pay particular attention to:</a:t>
            </a:r>
          </a:p>
          <a:p>
            <a:pPr marL="228600" indent="-228600">
              <a:spcAft>
                <a:spcPts val="600"/>
              </a:spcAft>
              <a:buFont typeface="Arial" pitchFamily="34" charset="0"/>
              <a:buChar char="•"/>
            </a:pPr>
            <a:r>
              <a:rPr lang="en-US" sz="2600" dirty="0" smtClean="0">
                <a:solidFill>
                  <a:srgbClr val="000000"/>
                </a:solidFill>
                <a:cs typeface="Verdana"/>
              </a:rPr>
              <a:t>The ways in which Ms. </a:t>
            </a:r>
            <a:r>
              <a:rPr lang="en-US" sz="2600" dirty="0" err="1" smtClean="0">
                <a:solidFill>
                  <a:srgbClr val="000000"/>
                </a:solidFill>
                <a:cs typeface="Verdana"/>
              </a:rPr>
              <a:t>Brovey</a:t>
            </a:r>
            <a:r>
              <a:rPr lang="en-US" sz="2600" dirty="0" smtClean="0">
                <a:solidFill>
                  <a:srgbClr val="000000"/>
                </a:solidFill>
                <a:cs typeface="Verdana"/>
              </a:rPr>
              <a:t> supported (or could have supported) students’ use of and connections between representations</a:t>
            </a:r>
          </a:p>
          <a:p>
            <a:pPr marL="228600" indent="-228600">
              <a:spcAft>
                <a:spcPts val="600"/>
              </a:spcAft>
              <a:buFont typeface="Arial" pitchFamily="34" charset="0"/>
              <a:buChar char="•"/>
            </a:pPr>
            <a:r>
              <a:rPr lang="en-US" sz="2600" dirty="0" smtClean="0">
                <a:solidFill>
                  <a:srgbClr val="000000"/>
                </a:solidFill>
                <a:cs typeface="Verdana"/>
              </a:rPr>
              <a:t>The ways in which Ms. </a:t>
            </a:r>
            <a:r>
              <a:rPr lang="en-US" sz="2600" dirty="0" err="1" smtClean="0">
                <a:solidFill>
                  <a:srgbClr val="000000"/>
                </a:solidFill>
                <a:cs typeface="Verdana"/>
              </a:rPr>
              <a:t>Brovey</a:t>
            </a:r>
            <a:r>
              <a:rPr lang="en-US" sz="2600" dirty="0" smtClean="0">
                <a:solidFill>
                  <a:srgbClr val="000000"/>
                </a:solidFill>
                <a:cs typeface="Verdana"/>
              </a:rPr>
              <a:t> elicited students’ thinking and used (or could she have used) this evidence to inform her instruction</a:t>
            </a:r>
          </a:p>
          <a:p>
            <a:pPr marL="0" indent="0">
              <a:spcAft>
                <a:spcPts val="1800"/>
              </a:spcAft>
              <a:buNone/>
            </a:pPr>
            <a:r>
              <a:rPr lang="en-US" sz="2600" i="1" dirty="0" smtClean="0">
                <a:solidFill>
                  <a:srgbClr val="000000"/>
                </a:solidFill>
                <a:cs typeface="Verdana"/>
              </a:rPr>
              <a:t>Be </a:t>
            </a:r>
            <a:r>
              <a:rPr lang="en-US" sz="2600" i="1" dirty="0">
                <a:solidFill>
                  <a:srgbClr val="000000"/>
                </a:solidFill>
                <a:cs typeface="Verdana"/>
              </a:rPr>
              <a:t>prepared to give examples and to cite line numbers from the transcript to support your </a:t>
            </a:r>
            <a:r>
              <a:rPr lang="en-US" sz="2600" i="1" dirty="0" smtClean="0">
                <a:solidFill>
                  <a:srgbClr val="000000"/>
                </a:solidFill>
                <a:cs typeface="Verdana"/>
              </a:rPr>
              <a:t>observations.</a:t>
            </a:r>
            <a:endParaRPr lang="en-US" sz="2600" i="1" dirty="0">
              <a:solidFill>
                <a:srgbClr val="000000"/>
              </a:solidFill>
              <a:cs typeface="Verdana"/>
            </a:endParaRPr>
          </a:p>
        </p:txBody>
      </p:sp>
      <p:pic>
        <p:nvPicPr>
          <p:cNvPr id="4" name="Picture 3"/>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78935" y="6335108"/>
            <a:ext cx="2385028" cy="398946"/>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21986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Reflecting on the </a:t>
            </a:r>
            <a:br>
              <a:rPr lang="en-US" dirty="0" smtClean="0"/>
            </a:br>
            <a:r>
              <a:rPr lang="en-US" i="1" dirty="0" smtClean="0"/>
              <a:t>Effective Mathematics Teaching Practices </a:t>
            </a:r>
            <a:endParaRPr lang="en-US" i="1" dirty="0"/>
          </a:p>
        </p:txBody>
      </p:sp>
      <p:sp>
        <p:nvSpPr>
          <p:cNvPr id="3" name="Content Placeholder 2"/>
          <p:cNvSpPr>
            <a:spLocks noGrp="1"/>
          </p:cNvSpPr>
          <p:nvPr>
            <p:ph idx="1"/>
          </p:nvPr>
        </p:nvSpPr>
        <p:spPr>
          <a:xfrm>
            <a:off x="1020618" y="1340982"/>
            <a:ext cx="7940502" cy="4857754"/>
          </a:xfrm>
        </p:spPr>
        <p:txBody>
          <a:bodyPr>
            <a:normAutofit fontScale="92500" lnSpcReduction="10000"/>
          </a:bodyPr>
          <a:lstStyle/>
          <a:p>
            <a:pPr>
              <a:spcAft>
                <a:spcPts val="1200"/>
              </a:spcAft>
            </a:pPr>
            <a:r>
              <a:rPr lang="en-US" dirty="0" smtClean="0"/>
              <a:t>As you reflect on the </a:t>
            </a:r>
            <a:r>
              <a:rPr lang="en-US" i="1" dirty="0" smtClean="0"/>
              <a:t>Effective Mathematics Teaching Practices</a:t>
            </a:r>
            <a:r>
              <a:rPr lang="en-US" dirty="0" smtClean="0"/>
              <a:t> examined in this session, identify a concept that you want your students to understand deeply. </a:t>
            </a:r>
          </a:p>
          <a:p>
            <a:pPr lvl="1">
              <a:spcAft>
                <a:spcPts val="1200"/>
              </a:spcAft>
            </a:pPr>
            <a:r>
              <a:rPr lang="en-US" sz="2800" dirty="0" smtClean="0"/>
              <a:t>What representations could be used to model this concept? How could these representations be connected so as to improve students’ understanding? What questions could you ask to help students make these connections? </a:t>
            </a:r>
          </a:p>
          <a:p>
            <a:pPr lvl="1">
              <a:spcAft>
                <a:spcPts val="1200"/>
              </a:spcAft>
            </a:pPr>
            <a:r>
              <a:rPr lang="en-US" sz="2800" dirty="0" smtClean="0"/>
              <a:t>What questions could you ask to elicit students’ thinking? In what ways might students respond to these questions? How will their responses influence your subsequent instruction?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288396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a:ext>
            </a:extLst>
          </a:blip>
          <a:srcRect/>
          <a:stretch>
            <a:fillRect/>
          </a:stretch>
        </p:blipFill>
        <p:spPr bwMode="auto">
          <a:xfrm>
            <a:off x="1855847" y="2230405"/>
            <a:ext cx="6398759" cy="1727679"/>
          </a:xfrm>
          <a:prstGeom prst="rect">
            <a:avLst/>
          </a:prstGeom>
          <a:noFill/>
          <a:ln w="9525">
            <a:noFill/>
            <a:miter lim="800000"/>
            <a:headEnd/>
            <a:tailEnd/>
          </a:ln>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47377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74638"/>
            <a:ext cx="7940502" cy="726421"/>
          </a:xfrm>
        </p:spPr>
        <p:txBody>
          <a:bodyPr>
            <a:normAutofit/>
          </a:bodyPr>
          <a:lstStyle/>
          <a:p>
            <a:r>
              <a:rPr lang="en-US" sz="4000" dirty="0" smtClean="0"/>
              <a:t>References</a:t>
            </a:r>
            <a:endParaRPr lang="en-US" sz="4000" dirty="0"/>
          </a:p>
        </p:txBody>
      </p:sp>
      <p:sp>
        <p:nvSpPr>
          <p:cNvPr id="3" name="Content Placeholder 2"/>
          <p:cNvSpPr>
            <a:spLocks noGrp="1"/>
          </p:cNvSpPr>
          <p:nvPr>
            <p:ph idx="1"/>
          </p:nvPr>
        </p:nvSpPr>
        <p:spPr>
          <a:xfrm>
            <a:off x="1094250" y="1430743"/>
            <a:ext cx="7690088" cy="4467412"/>
          </a:xfrm>
        </p:spPr>
        <p:txBody>
          <a:bodyPr>
            <a:normAutofit fontScale="85000" lnSpcReduction="20000"/>
          </a:bodyPr>
          <a:lstStyle/>
          <a:p>
            <a:pPr marL="280988" indent="-280988">
              <a:spcAft>
                <a:spcPts val="1200"/>
              </a:spcAft>
              <a:buNone/>
            </a:pPr>
            <a:r>
              <a:rPr lang="en-US" sz="2400" dirty="0" smtClean="0">
                <a:cs typeface="Verdana"/>
              </a:rPr>
              <a:t>National Center for Educational Statistics. (2003). </a:t>
            </a:r>
            <a:r>
              <a:rPr lang="en-US" sz="2400" i="1" dirty="0" smtClean="0"/>
              <a:t>NAEP Released Item 2003-8M10 #13 (“</a:t>
            </a:r>
            <a:r>
              <a:rPr lang="en-US" sz="2400" i="1" dirty="0" smtClean="0">
                <a:cs typeface="Verdana"/>
              </a:rPr>
              <a:t>Solve problem involving two linear relationships”)</a:t>
            </a:r>
            <a:r>
              <a:rPr lang="en-US" sz="2400" dirty="0" smtClean="0"/>
              <a:t>. </a:t>
            </a:r>
            <a:r>
              <a:rPr lang="en-US" sz="2400" u="sng" dirty="0" smtClean="0">
                <a:hlinkClick r:id="rId3"/>
              </a:rPr>
              <a:t>http://nces.ed.gov/NationsReportCard/nqt</a:t>
            </a:r>
            <a:r>
              <a:rPr lang="en-US" sz="2400" dirty="0" smtClean="0"/>
              <a:t> </a:t>
            </a:r>
            <a:endParaRPr lang="en-US" sz="2400" dirty="0" smtClean="0">
              <a:solidFill>
                <a:schemeClr val="accent6"/>
              </a:solidFill>
              <a:cs typeface="Verdana"/>
            </a:endParaRPr>
          </a:p>
          <a:p>
            <a:pPr marL="280988" indent="-280988">
              <a:spcAft>
                <a:spcPts val="1200"/>
              </a:spcAft>
              <a:buNone/>
            </a:pPr>
            <a:r>
              <a:rPr lang="en-US" sz="2400" dirty="0" smtClean="0">
                <a:solidFill>
                  <a:srgbClr val="000000"/>
                </a:solidFill>
                <a:cs typeface="Verdana"/>
              </a:rPr>
              <a:t>National Council of Teachers of Mathematics. (2014). </a:t>
            </a:r>
            <a:r>
              <a:rPr lang="en-US" sz="2400" i="1" dirty="0" smtClean="0">
                <a:solidFill>
                  <a:srgbClr val="000000"/>
                </a:solidFill>
                <a:cs typeface="Verdana"/>
              </a:rPr>
              <a:t>Principles to actions: Ensuring mathematical success for all</a:t>
            </a:r>
            <a:r>
              <a:rPr lang="en-US" sz="2400" dirty="0" smtClean="0">
                <a:solidFill>
                  <a:srgbClr val="000000"/>
                </a:solidFill>
                <a:cs typeface="Verdana"/>
              </a:rPr>
              <a:t>. Reston, VA: Author. </a:t>
            </a:r>
          </a:p>
          <a:p>
            <a:pPr marL="280988" indent="-280988">
              <a:spcAft>
                <a:spcPts val="1200"/>
              </a:spcAft>
              <a:buNone/>
            </a:pPr>
            <a:r>
              <a:rPr lang="en-US" sz="2400" dirty="0" smtClean="0"/>
              <a:t>National Governors Association Center for Best Practices &amp; Council of Chief State School Officers. (2010). </a:t>
            </a:r>
            <a:r>
              <a:rPr lang="en-US" sz="2400" i="1" dirty="0" smtClean="0"/>
              <a:t>Common Core State Standards for Mathematics. </a:t>
            </a:r>
            <a:r>
              <a:rPr lang="en-US" sz="2400" dirty="0" smtClean="0"/>
              <a:t>Washington, DC: Authors.</a:t>
            </a:r>
          </a:p>
          <a:p>
            <a:pPr marL="280988" indent="-280988">
              <a:spcAft>
                <a:spcPts val="1200"/>
              </a:spcAft>
              <a:buNone/>
            </a:pPr>
            <a:r>
              <a:rPr lang="en-US" sz="2400" dirty="0" smtClean="0">
                <a:solidFill>
                  <a:srgbClr val="000000"/>
                </a:solidFill>
                <a:cs typeface="Verdana"/>
              </a:rPr>
              <a:t>Smith, M. S., Bill, V., &amp; Hughes, E. K. (2008). Thinking through a lesson: Successfully implementing high-level tasks. </a:t>
            </a:r>
            <a:r>
              <a:rPr lang="en-US" sz="2400" i="1" dirty="0" smtClean="0">
                <a:solidFill>
                  <a:srgbClr val="000000"/>
                </a:solidFill>
                <a:cs typeface="Verdana"/>
              </a:rPr>
              <a:t>Mathematics Teaching in the Middle School</a:t>
            </a:r>
            <a:r>
              <a:rPr lang="en-US" sz="2400" dirty="0" smtClean="0">
                <a:solidFill>
                  <a:srgbClr val="000000"/>
                </a:solidFill>
                <a:cs typeface="Verdana"/>
              </a:rPr>
              <a:t>, </a:t>
            </a:r>
            <a:r>
              <a:rPr lang="en-US" sz="2400" i="1" dirty="0" smtClean="0">
                <a:solidFill>
                  <a:srgbClr val="000000"/>
                </a:solidFill>
                <a:cs typeface="Verdana"/>
              </a:rPr>
              <a:t>14</a:t>
            </a:r>
            <a:r>
              <a:rPr lang="en-US" sz="2400" dirty="0" smtClean="0">
                <a:solidFill>
                  <a:srgbClr val="000000"/>
                </a:solidFill>
                <a:cs typeface="Verdana"/>
              </a:rPr>
              <a:t>(3), 132-138.</a:t>
            </a:r>
          </a:p>
          <a:p>
            <a:pPr marL="280988" indent="-280988">
              <a:spcAft>
                <a:spcPts val="1200"/>
              </a:spcAft>
              <a:buNone/>
            </a:pPr>
            <a:r>
              <a:rPr lang="en-US" sz="2400" dirty="0" smtClean="0">
                <a:solidFill>
                  <a:srgbClr val="000000"/>
                </a:solidFill>
                <a:cs typeface="Verdana"/>
              </a:rPr>
              <a:t>Van de Walle, J. A. (2007).  Elementary and middle school mathematics: Teaching developmentally. Boston, MA: Pearson Education, Inc.</a:t>
            </a:r>
            <a:endParaRPr lang="en-US" sz="2400" dirty="0">
              <a:solidFill>
                <a:srgbClr val="000000"/>
              </a:solidFill>
              <a:cs typeface="Verdana"/>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22062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1"/>
          <p:cNvSpPr txBox="1">
            <a:spLocks/>
          </p:cNvSpPr>
          <p:nvPr/>
        </p:nvSpPr>
        <p:spPr>
          <a:xfrm>
            <a:off x="1060824" y="11133"/>
            <a:ext cx="8083176" cy="1143000"/>
          </a:xfrm>
          <a:prstGeom prst="rect">
            <a:avLst/>
          </a:prstGeom>
        </p:spPr>
        <p:txBody>
          <a:bodyPr vert="horz" lIns="91440" tIns="45720" rIns="91440" bIns="45720" rtlCol="0" anchor="ctr">
            <a:noAutofit/>
          </a:bodyPr>
          <a:lstStyle/>
          <a:p>
            <a:pPr lvl="0" algn="ctr">
              <a:spcBef>
                <a:spcPct val="0"/>
              </a:spcBef>
              <a:defRPr/>
            </a:pPr>
            <a:r>
              <a:rPr lang="en-US" sz="3600" b="1" dirty="0" smtClean="0"/>
              <a:t>The Two Storage Tanks Task</a:t>
            </a:r>
            <a:endParaRPr lang="en-US" sz="3600" b="1" dirty="0" smtClean="0">
              <a:solidFill>
                <a:srgbClr val="000000"/>
              </a:solidFill>
              <a:latin typeface="+mj-lt"/>
              <a:ea typeface="Calibri"/>
              <a:cs typeface="Calibri"/>
            </a:endParaRPr>
          </a:p>
        </p:txBody>
      </p:sp>
      <p:sp>
        <p:nvSpPr>
          <p:cNvPr id="7" name="Content Placeholder 4"/>
          <p:cNvSpPr txBox="1">
            <a:spLocks/>
          </p:cNvSpPr>
          <p:nvPr/>
        </p:nvSpPr>
        <p:spPr>
          <a:xfrm>
            <a:off x="1020618" y="1171156"/>
            <a:ext cx="7940502" cy="5006491"/>
          </a:xfrm>
          <a:prstGeom prst="rect">
            <a:avLst/>
          </a:prstGeom>
        </p:spPr>
        <p:txBody>
          <a:bodyPr vert="horz" lIns="91440" tIns="45720" rIns="91440" bIns="45720" rtlCol="0">
            <a:noAutofit/>
          </a:bodyPr>
          <a:lstStyle/>
          <a:p>
            <a:pPr marL="342900" indent="-342900">
              <a:spcBef>
                <a:spcPct val="20000"/>
              </a:spcBef>
              <a:spcAft>
                <a:spcPts val="600"/>
              </a:spcAft>
              <a:buFont typeface="Arial"/>
              <a:buChar char="•"/>
            </a:pPr>
            <a:r>
              <a:rPr lang="en-US" sz="3200" dirty="0" smtClean="0">
                <a:solidFill>
                  <a:srgbClr val="000000"/>
                </a:solidFill>
              </a:rPr>
              <a:t>What are all the ways the task can be solved? </a:t>
            </a:r>
          </a:p>
          <a:p>
            <a:pPr marL="800100" lvl="1" indent="-342900">
              <a:spcBef>
                <a:spcPct val="20000"/>
              </a:spcBef>
              <a:spcAft>
                <a:spcPts val="600"/>
              </a:spcAft>
              <a:buFont typeface="Arial"/>
              <a:buChar char="•"/>
            </a:pPr>
            <a:r>
              <a:rPr lang="en-US" sz="3200" dirty="0" smtClean="0">
                <a:solidFill>
                  <a:srgbClr val="000000"/>
                </a:solidFill>
              </a:rPr>
              <a:t>Which of these methods do you think your students will use? </a:t>
            </a:r>
          </a:p>
          <a:p>
            <a:pPr marL="800100" lvl="1" indent="-342900">
              <a:spcBef>
                <a:spcPct val="20000"/>
              </a:spcBef>
              <a:spcAft>
                <a:spcPts val="600"/>
              </a:spcAft>
              <a:buFont typeface="Arial"/>
              <a:buChar char="•"/>
            </a:pPr>
            <a:r>
              <a:rPr lang="en-US" sz="3200" dirty="0" smtClean="0">
                <a:solidFill>
                  <a:srgbClr val="000000"/>
                </a:solidFill>
              </a:rPr>
              <a:t>What misconceptions might students have?</a:t>
            </a:r>
          </a:p>
          <a:p>
            <a:pPr marL="800100" lvl="1" indent="-342900">
              <a:spcBef>
                <a:spcPct val="20000"/>
              </a:spcBef>
              <a:spcAft>
                <a:spcPts val="600"/>
              </a:spcAft>
              <a:buFont typeface="Arial"/>
              <a:buChar char="•"/>
            </a:pPr>
            <a:r>
              <a:rPr lang="en-US" sz="3200" dirty="0" smtClean="0">
                <a:solidFill>
                  <a:srgbClr val="000000"/>
                </a:solidFill>
              </a:rPr>
              <a:t>What errors might students make? </a:t>
            </a:r>
          </a:p>
          <a:p>
            <a:pPr lvl="1" algn="r">
              <a:spcBef>
                <a:spcPct val="20000"/>
              </a:spcBef>
              <a:spcAft>
                <a:spcPts val="600"/>
              </a:spcAft>
            </a:pPr>
            <a:r>
              <a:rPr lang="en-US" sz="2400" dirty="0" smtClean="0">
                <a:solidFill>
                  <a:srgbClr val="000000"/>
                </a:solidFill>
              </a:rPr>
              <a:t>(Smith, Bill, &amp; Hughes, 2008, p. 134)</a:t>
            </a:r>
          </a:p>
          <a:p>
            <a:pPr marL="342900" indent="-342900">
              <a:spcBef>
                <a:spcPct val="20000"/>
              </a:spcBef>
              <a:spcAft>
                <a:spcPts val="600"/>
              </a:spcAft>
            </a:pPr>
            <a:endParaRPr lang="en-US" sz="3200" dirty="0" smtClean="0">
              <a:solidFill>
                <a:srgbClr val="000000"/>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717807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1"/>
          <p:cNvSpPr txBox="1">
            <a:spLocks/>
          </p:cNvSpPr>
          <p:nvPr/>
        </p:nvSpPr>
        <p:spPr>
          <a:xfrm>
            <a:off x="1043891" y="-1"/>
            <a:ext cx="8083176" cy="1218545"/>
          </a:xfrm>
          <a:prstGeom prst="rect">
            <a:avLst/>
          </a:prstGeom>
        </p:spPr>
        <p:txBody>
          <a:bodyPr vert="horz" lIns="91440" tIns="45720" rIns="91440" bIns="45720" rtlCol="0" anchor="ctr">
            <a:noAutofit/>
          </a:bodyPr>
          <a:lstStyle/>
          <a:p>
            <a:pPr lvl="0" algn="ctr">
              <a:spcBef>
                <a:spcPct val="0"/>
              </a:spcBef>
              <a:defRPr/>
            </a:pPr>
            <a:r>
              <a:rPr lang="en-US" sz="3600" b="1" dirty="0" smtClean="0"/>
              <a:t>The Two Storage Tanks Task</a:t>
            </a:r>
            <a:endParaRPr lang="en-US" sz="3600" b="1" dirty="0" smtClean="0">
              <a:solidFill>
                <a:srgbClr val="000000"/>
              </a:solidFill>
              <a:latin typeface="+mj-lt"/>
              <a:ea typeface="Verdana" pitchFamily="34" charset="0"/>
              <a:cs typeface="Verdana"/>
            </a:endParaRPr>
          </a:p>
        </p:txBody>
      </p:sp>
      <p:pic>
        <p:nvPicPr>
          <p:cNvPr id="8" name="Picture 7"/>
          <p:cNvPicPr>
            <a:picLocks noChangeAspect="1"/>
          </p:cNvPicPr>
          <p:nvPr/>
        </p:nvPicPr>
        <p:blipFill>
          <a:blip r:embed="rId3"/>
          <a:srcRect l="4496" r="10744"/>
          <a:stretch>
            <a:fillRect/>
          </a:stretch>
        </p:blipFill>
        <p:spPr bwMode="auto">
          <a:xfrm>
            <a:off x="1694013" y="1218545"/>
            <a:ext cx="6400800" cy="4342878"/>
          </a:xfrm>
          <a:prstGeom prst="rect">
            <a:avLst/>
          </a:prstGeom>
          <a:noFill/>
          <a:ln w="9525">
            <a:noFill/>
            <a:miter lim="800000"/>
            <a:headEnd/>
            <a:tailEnd/>
          </a:ln>
        </p:spPr>
      </p:pic>
      <p:sp>
        <p:nvSpPr>
          <p:cNvPr id="4" name="TextBox 3"/>
          <p:cNvSpPr txBox="1"/>
          <p:nvPr/>
        </p:nvSpPr>
        <p:spPr>
          <a:xfrm>
            <a:off x="877683" y="6139706"/>
            <a:ext cx="5410631" cy="646331"/>
          </a:xfrm>
          <a:prstGeom prst="rect">
            <a:avLst/>
          </a:prstGeom>
          <a:noFill/>
        </p:spPr>
        <p:txBody>
          <a:bodyPr wrap="square" rtlCol="0">
            <a:spAutoFit/>
          </a:bodyPr>
          <a:lstStyle/>
          <a:p>
            <a:r>
              <a:rPr lang="en-US" dirty="0" smtClean="0"/>
              <a:t>Adapted from NAEP Released Items, 2003-8M10 #13.</a:t>
            </a:r>
          </a:p>
          <a:p>
            <a:r>
              <a:rPr lang="en-US" dirty="0" smtClean="0"/>
              <a:t> </a:t>
            </a:r>
            <a:r>
              <a:rPr lang="en-US" u="sng" dirty="0" smtClean="0">
                <a:hlinkClick r:id="rId4"/>
              </a:rPr>
              <a:t>http://nces.ed.gov/NationsReportCard/nqt</a:t>
            </a:r>
            <a:r>
              <a:rPr lang="en-US" dirty="0" smtClean="0"/>
              <a:t> </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717807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909680" y="2422162"/>
            <a:ext cx="8234320" cy="1470025"/>
          </a:xfrm>
        </p:spPr>
        <p:txBody>
          <a:bodyPr>
            <a:normAutofit/>
          </a:bodyPr>
          <a:lstStyle/>
          <a:p>
            <a:r>
              <a:rPr lang="en-US" sz="4000" dirty="0" smtClean="0"/>
              <a:t>Ms. Brovey’s Learning Goals</a:t>
            </a:r>
            <a:endParaRPr lang="en-US" sz="4000" dirty="0"/>
          </a:p>
        </p:txBody>
      </p:sp>
      <p:pic>
        <p:nvPicPr>
          <p:cNvPr id="3" name="Picture 2"/>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78935" y="6335108"/>
            <a:ext cx="2385028" cy="39894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199925"/>
            <a:ext cx="7940502" cy="895576"/>
          </a:xfrm>
        </p:spPr>
        <p:txBody>
          <a:bodyPr>
            <a:noAutofit/>
          </a:bodyPr>
          <a:lstStyle/>
          <a:p>
            <a:r>
              <a:rPr lang="en-US" sz="2800" dirty="0" smtClean="0"/>
              <a:t>Connections to the CCSSM </a:t>
            </a:r>
            <a:br>
              <a:rPr lang="en-US" sz="2800" dirty="0" smtClean="0"/>
            </a:br>
            <a:r>
              <a:rPr lang="en-US" sz="2800" dirty="0" smtClean="0"/>
              <a:t>Standards for Mathematical Practice (SMP)</a:t>
            </a:r>
            <a:endParaRPr lang="en-US" sz="2800" dirty="0"/>
          </a:p>
        </p:txBody>
      </p:sp>
      <p:sp>
        <p:nvSpPr>
          <p:cNvPr id="3" name="Content Placeholder 2"/>
          <p:cNvSpPr>
            <a:spLocks noGrp="1"/>
          </p:cNvSpPr>
          <p:nvPr>
            <p:ph idx="1"/>
          </p:nvPr>
        </p:nvSpPr>
        <p:spPr>
          <a:xfrm>
            <a:off x="1020618" y="1261268"/>
            <a:ext cx="8031553" cy="4856048"/>
          </a:xfrm>
        </p:spPr>
        <p:txBody>
          <a:bodyPr>
            <a:noAutofit/>
          </a:bodyPr>
          <a:lstStyle/>
          <a:p>
            <a:pPr marL="346075" indent="-344488">
              <a:spcBef>
                <a:spcPts val="0"/>
              </a:spcBef>
              <a:spcAft>
                <a:spcPts val="900"/>
              </a:spcAft>
              <a:buFontTx/>
              <a:buAutoNum type="arabicPeriod"/>
              <a:defRPr/>
            </a:pPr>
            <a:r>
              <a:rPr lang="en-US" sz="2600" dirty="0">
                <a:solidFill>
                  <a:srgbClr val="000000"/>
                </a:solidFill>
                <a:cs typeface="Verdana"/>
              </a:rPr>
              <a:t>Make sense of problems and persevere in solving </a:t>
            </a:r>
            <a:r>
              <a:rPr lang="en-US" sz="2600" dirty="0" smtClean="0">
                <a:solidFill>
                  <a:srgbClr val="000000"/>
                </a:solidFill>
                <a:cs typeface="Verdana"/>
              </a:rPr>
              <a:t>them</a:t>
            </a:r>
          </a:p>
          <a:p>
            <a:pPr marL="346075" indent="-344488">
              <a:spcBef>
                <a:spcPts val="0"/>
              </a:spcBef>
              <a:spcAft>
                <a:spcPts val="900"/>
              </a:spcAft>
              <a:buFontTx/>
              <a:buAutoNum type="arabicPeriod"/>
              <a:defRPr/>
            </a:pPr>
            <a:r>
              <a:rPr lang="en-US" sz="2600" dirty="0">
                <a:solidFill>
                  <a:srgbClr val="000000"/>
                </a:solidFill>
                <a:cs typeface="Verdana"/>
              </a:rPr>
              <a:t>Reason abstractly and </a:t>
            </a:r>
            <a:r>
              <a:rPr lang="en-US" sz="2600" dirty="0" smtClean="0">
                <a:solidFill>
                  <a:srgbClr val="000000"/>
                </a:solidFill>
                <a:cs typeface="Verdana"/>
              </a:rPr>
              <a:t>quantitatively</a:t>
            </a:r>
          </a:p>
          <a:p>
            <a:pPr marL="346075" indent="-344488">
              <a:spcBef>
                <a:spcPts val="0"/>
              </a:spcBef>
              <a:spcAft>
                <a:spcPts val="900"/>
              </a:spcAft>
              <a:buFontTx/>
              <a:buAutoNum type="arabicPeriod"/>
              <a:defRPr/>
            </a:pPr>
            <a:r>
              <a:rPr lang="en-US" sz="2600" dirty="0">
                <a:solidFill>
                  <a:srgbClr val="000000"/>
                </a:solidFill>
                <a:cs typeface="Verdana"/>
              </a:rPr>
              <a:t>Construct viable arguments and critique the reasoning of </a:t>
            </a:r>
            <a:r>
              <a:rPr lang="en-US" sz="2600" dirty="0" smtClean="0">
                <a:solidFill>
                  <a:srgbClr val="000000"/>
                </a:solidFill>
                <a:cs typeface="Verdana"/>
              </a:rPr>
              <a:t>others</a:t>
            </a:r>
          </a:p>
          <a:p>
            <a:pPr marL="346075" indent="-344488">
              <a:spcBef>
                <a:spcPts val="0"/>
              </a:spcBef>
              <a:spcAft>
                <a:spcPts val="900"/>
              </a:spcAft>
              <a:buFontTx/>
              <a:buAutoNum type="arabicPeriod"/>
              <a:defRPr/>
            </a:pPr>
            <a:r>
              <a:rPr lang="en-US" sz="2600" dirty="0">
                <a:solidFill>
                  <a:srgbClr val="000000"/>
                </a:solidFill>
                <a:cs typeface="Verdana"/>
              </a:rPr>
              <a:t>Model with </a:t>
            </a:r>
            <a:r>
              <a:rPr lang="en-US" sz="2600" dirty="0" smtClean="0">
                <a:solidFill>
                  <a:srgbClr val="000000"/>
                </a:solidFill>
                <a:cs typeface="Verdana"/>
              </a:rPr>
              <a:t>mathematics</a:t>
            </a:r>
          </a:p>
          <a:p>
            <a:pPr marL="346075" indent="-344488">
              <a:spcBef>
                <a:spcPts val="0"/>
              </a:spcBef>
              <a:spcAft>
                <a:spcPts val="900"/>
              </a:spcAft>
              <a:buFontTx/>
              <a:buAutoNum type="arabicPeriod"/>
              <a:defRPr/>
            </a:pPr>
            <a:r>
              <a:rPr lang="en-US" sz="2600" dirty="0">
                <a:solidFill>
                  <a:srgbClr val="000000"/>
                </a:solidFill>
                <a:cs typeface="Verdana"/>
              </a:rPr>
              <a:t>Use appropriate tools </a:t>
            </a:r>
            <a:r>
              <a:rPr lang="en-US" sz="2600" dirty="0" smtClean="0">
                <a:solidFill>
                  <a:srgbClr val="000000"/>
                </a:solidFill>
                <a:cs typeface="Verdana"/>
              </a:rPr>
              <a:t>strategically</a:t>
            </a:r>
          </a:p>
          <a:p>
            <a:pPr marL="346075" indent="-344488">
              <a:spcBef>
                <a:spcPts val="0"/>
              </a:spcBef>
              <a:spcAft>
                <a:spcPts val="900"/>
              </a:spcAft>
              <a:buFontTx/>
              <a:buAutoNum type="arabicPeriod"/>
              <a:defRPr/>
            </a:pPr>
            <a:r>
              <a:rPr lang="en-US" sz="2600" dirty="0">
                <a:solidFill>
                  <a:srgbClr val="000000"/>
                </a:solidFill>
                <a:cs typeface="Verdana"/>
              </a:rPr>
              <a:t>Attend to </a:t>
            </a:r>
            <a:r>
              <a:rPr lang="en-US" sz="2600" dirty="0" smtClean="0">
                <a:solidFill>
                  <a:srgbClr val="000000"/>
                </a:solidFill>
                <a:cs typeface="Verdana"/>
              </a:rPr>
              <a:t>precision</a:t>
            </a:r>
          </a:p>
          <a:p>
            <a:pPr marL="346075" indent="-344488">
              <a:spcBef>
                <a:spcPts val="0"/>
              </a:spcBef>
              <a:spcAft>
                <a:spcPts val="900"/>
              </a:spcAft>
              <a:buFontTx/>
              <a:buAutoNum type="arabicPeriod"/>
              <a:defRPr/>
            </a:pPr>
            <a:r>
              <a:rPr lang="en-US" sz="2600" dirty="0">
                <a:solidFill>
                  <a:srgbClr val="000000"/>
                </a:solidFill>
                <a:cs typeface="Verdana"/>
              </a:rPr>
              <a:t>Look for and make use of </a:t>
            </a:r>
            <a:r>
              <a:rPr lang="en-US" sz="2600" dirty="0" smtClean="0">
                <a:solidFill>
                  <a:srgbClr val="000000"/>
                </a:solidFill>
                <a:cs typeface="Verdana"/>
              </a:rPr>
              <a:t>structure</a:t>
            </a:r>
          </a:p>
          <a:p>
            <a:pPr marL="346075" indent="-344488">
              <a:spcBef>
                <a:spcPts val="0"/>
              </a:spcBef>
              <a:spcAft>
                <a:spcPts val="900"/>
              </a:spcAft>
              <a:buFontTx/>
              <a:buAutoNum type="arabicPeriod"/>
              <a:defRPr/>
            </a:pPr>
            <a:r>
              <a:rPr lang="en-US" sz="2600" dirty="0">
                <a:solidFill>
                  <a:srgbClr val="000000"/>
                </a:solidFill>
                <a:cs typeface="Verdana"/>
              </a:rPr>
              <a:t>Look for and express regularity in repeated </a:t>
            </a:r>
            <a:r>
              <a:rPr lang="en-US" sz="2600" dirty="0" smtClean="0">
                <a:solidFill>
                  <a:srgbClr val="000000"/>
                </a:solidFill>
                <a:cs typeface="Verdana"/>
              </a:rPr>
              <a:t>reasoning</a:t>
            </a:r>
            <a:endParaRPr lang="en-US" sz="2600" dirty="0">
              <a:solidFill>
                <a:srgbClr val="000000"/>
              </a:solidFill>
            </a:endParaRPr>
          </a:p>
        </p:txBody>
      </p:sp>
      <p:sp>
        <p:nvSpPr>
          <p:cNvPr id="5" name="TextBox 4"/>
          <p:cNvSpPr txBox="1"/>
          <p:nvPr/>
        </p:nvSpPr>
        <p:spPr>
          <a:xfrm>
            <a:off x="896714" y="6123232"/>
            <a:ext cx="5407090" cy="738664"/>
          </a:xfrm>
          <a:prstGeom prst="rect">
            <a:avLst/>
          </a:prstGeom>
          <a:noFill/>
        </p:spPr>
        <p:txBody>
          <a:bodyPr wrap="square" rtlCol="0">
            <a:spAutoFit/>
          </a:bodyPr>
          <a:lstStyle/>
          <a:p>
            <a:r>
              <a:rPr lang="en-US" sz="1400" dirty="0"/>
              <a:t>National Governors Association Center for Best Practices &amp; Council of Chief State School Officers. (2010). </a:t>
            </a:r>
            <a:r>
              <a:rPr lang="en-US" sz="1400" i="1" dirty="0"/>
              <a:t>Common </a:t>
            </a:r>
            <a:r>
              <a:rPr lang="en-US" sz="1400" i="1" dirty="0" smtClean="0"/>
              <a:t>Core State Standards For Mathematics</a:t>
            </a:r>
            <a:r>
              <a:rPr lang="en-US" sz="1400" dirty="0" smtClean="0"/>
              <a:t>.</a:t>
            </a:r>
            <a:r>
              <a:rPr lang="en-US" sz="1400" dirty="0"/>
              <a:t> Washington, DC: Authors.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06805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199925"/>
            <a:ext cx="7940502" cy="895576"/>
          </a:xfrm>
        </p:spPr>
        <p:txBody>
          <a:bodyPr>
            <a:noAutofit/>
          </a:bodyPr>
          <a:lstStyle/>
          <a:p>
            <a:r>
              <a:rPr lang="en-US" sz="2800" dirty="0" smtClean="0"/>
              <a:t>Connections to the CCSSM </a:t>
            </a:r>
            <a:br>
              <a:rPr lang="en-US" sz="2800" dirty="0" smtClean="0"/>
            </a:br>
            <a:r>
              <a:rPr lang="en-US" sz="2800" dirty="0" smtClean="0"/>
              <a:t>Standards for Mathematical Practice (SMP)</a:t>
            </a:r>
            <a:endParaRPr lang="en-US" sz="2800" dirty="0"/>
          </a:p>
        </p:txBody>
      </p:sp>
      <p:sp>
        <p:nvSpPr>
          <p:cNvPr id="3" name="Content Placeholder 2"/>
          <p:cNvSpPr>
            <a:spLocks noGrp="1"/>
          </p:cNvSpPr>
          <p:nvPr>
            <p:ph idx="1"/>
          </p:nvPr>
        </p:nvSpPr>
        <p:spPr>
          <a:xfrm>
            <a:off x="1020618" y="1261268"/>
            <a:ext cx="8031553" cy="4856048"/>
          </a:xfrm>
        </p:spPr>
        <p:txBody>
          <a:bodyPr>
            <a:noAutofit/>
          </a:bodyPr>
          <a:lstStyle/>
          <a:p>
            <a:pPr marL="346075" indent="-344488">
              <a:spcBef>
                <a:spcPts val="0"/>
              </a:spcBef>
              <a:spcAft>
                <a:spcPts val="900"/>
              </a:spcAft>
              <a:buFontTx/>
              <a:buAutoNum type="arabicPeriod"/>
              <a:defRPr/>
            </a:pPr>
            <a:r>
              <a:rPr lang="en-US" sz="2600" b="1" dirty="0">
                <a:solidFill>
                  <a:srgbClr val="3366FF"/>
                </a:solidFill>
                <a:cs typeface="Verdana"/>
              </a:rPr>
              <a:t>Make sense of problems and persevere in solving </a:t>
            </a:r>
            <a:r>
              <a:rPr lang="en-US" sz="2600" b="1" dirty="0" smtClean="0">
                <a:solidFill>
                  <a:srgbClr val="3366FF"/>
                </a:solidFill>
                <a:cs typeface="Verdana"/>
              </a:rPr>
              <a:t>them</a:t>
            </a:r>
          </a:p>
          <a:p>
            <a:pPr marL="346075" indent="-344488">
              <a:spcBef>
                <a:spcPts val="0"/>
              </a:spcBef>
              <a:spcAft>
                <a:spcPts val="900"/>
              </a:spcAft>
              <a:buFontTx/>
              <a:buAutoNum type="arabicPeriod"/>
              <a:defRPr/>
            </a:pPr>
            <a:r>
              <a:rPr lang="en-US" sz="2600" dirty="0">
                <a:cs typeface="Verdana"/>
              </a:rPr>
              <a:t>Reason abstractly and </a:t>
            </a:r>
            <a:r>
              <a:rPr lang="en-US" sz="2600" dirty="0" smtClean="0">
                <a:cs typeface="Verdana"/>
              </a:rPr>
              <a:t>quantitatively</a:t>
            </a:r>
          </a:p>
          <a:p>
            <a:pPr marL="346075" indent="-344488">
              <a:spcBef>
                <a:spcPts val="0"/>
              </a:spcBef>
              <a:spcAft>
                <a:spcPts val="900"/>
              </a:spcAft>
              <a:buFontTx/>
              <a:buAutoNum type="arabicPeriod"/>
              <a:defRPr/>
            </a:pPr>
            <a:r>
              <a:rPr lang="en-US" sz="2600" dirty="0">
                <a:cs typeface="Verdana"/>
              </a:rPr>
              <a:t>Construct viable arguments and critique the reasoning of </a:t>
            </a:r>
            <a:r>
              <a:rPr lang="en-US" sz="2600" dirty="0" smtClean="0">
                <a:cs typeface="Verdana"/>
              </a:rPr>
              <a:t>others</a:t>
            </a:r>
          </a:p>
          <a:p>
            <a:pPr marL="346075" indent="-344488">
              <a:spcBef>
                <a:spcPts val="0"/>
              </a:spcBef>
              <a:spcAft>
                <a:spcPts val="900"/>
              </a:spcAft>
              <a:buFontTx/>
              <a:buAutoNum type="arabicPeriod"/>
              <a:defRPr/>
            </a:pPr>
            <a:r>
              <a:rPr lang="en-US" sz="2600" dirty="0">
                <a:cs typeface="Verdana"/>
              </a:rPr>
              <a:t>Model with </a:t>
            </a:r>
            <a:r>
              <a:rPr lang="en-US" sz="2600" dirty="0" smtClean="0">
                <a:cs typeface="Verdana"/>
              </a:rPr>
              <a:t>mathematics</a:t>
            </a:r>
          </a:p>
          <a:p>
            <a:pPr marL="346075" indent="-344488">
              <a:spcBef>
                <a:spcPts val="0"/>
              </a:spcBef>
              <a:spcAft>
                <a:spcPts val="900"/>
              </a:spcAft>
              <a:buFontTx/>
              <a:buAutoNum type="arabicPeriod"/>
              <a:defRPr/>
            </a:pPr>
            <a:r>
              <a:rPr lang="en-US" sz="2600" dirty="0">
                <a:solidFill>
                  <a:srgbClr val="000000"/>
                </a:solidFill>
                <a:cs typeface="Verdana"/>
              </a:rPr>
              <a:t>Use appropriate tools </a:t>
            </a:r>
            <a:r>
              <a:rPr lang="en-US" sz="2600" dirty="0" smtClean="0">
                <a:solidFill>
                  <a:srgbClr val="000000"/>
                </a:solidFill>
                <a:cs typeface="Verdana"/>
              </a:rPr>
              <a:t>strategically</a:t>
            </a:r>
          </a:p>
          <a:p>
            <a:pPr marL="346075" indent="-344488">
              <a:spcBef>
                <a:spcPts val="0"/>
              </a:spcBef>
              <a:spcAft>
                <a:spcPts val="900"/>
              </a:spcAft>
              <a:buFontTx/>
              <a:buAutoNum type="arabicPeriod"/>
              <a:defRPr/>
            </a:pPr>
            <a:r>
              <a:rPr lang="en-US" sz="2600" b="1" dirty="0">
                <a:solidFill>
                  <a:srgbClr val="3366FF"/>
                </a:solidFill>
                <a:cs typeface="Verdana"/>
              </a:rPr>
              <a:t>Attend to </a:t>
            </a:r>
            <a:r>
              <a:rPr lang="en-US" sz="2600" b="1" dirty="0" smtClean="0">
                <a:solidFill>
                  <a:srgbClr val="3366FF"/>
                </a:solidFill>
                <a:cs typeface="Verdana"/>
              </a:rPr>
              <a:t>precision</a:t>
            </a:r>
          </a:p>
          <a:p>
            <a:pPr marL="346075" indent="-344488">
              <a:spcBef>
                <a:spcPts val="0"/>
              </a:spcBef>
              <a:spcAft>
                <a:spcPts val="900"/>
              </a:spcAft>
              <a:buFontTx/>
              <a:buAutoNum type="arabicPeriod"/>
              <a:defRPr/>
            </a:pPr>
            <a:r>
              <a:rPr lang="en-US" sz="2600" dirty="0">
                <a:cs typeface="Verdana"/>
              </a:rPr>
              <a:t>Look for and make use of </a:t>
            </a:r>
            <a:r>
              <a:rPr lang="en-US" sz="2600" dirty="0" smtClean="0">
                <a:cs typeface="Verdana"/>
              </a:rPr>
              <a:t>structure</a:t>
            </a:r>
          </a:p>
          <a:p>
            <a:pPr marL="346075" indent="-344488">
              <a:spcBef>
                <a:spcPts val="0"/>
              </a:spcBef>
              <a:spcAft>
                <a:spcPts val="900"/>
              </a:spcAft>
              <a:buFontTx/>
              <a:buAutoNum type="arabicPeriod"/>
              <a:defRPr/>
            </a:pPr>
            <a:r>
              <a:rPr lang="en-US" sz="2600" dirty="0">
                <a:cs typeface="Verdana"/>
              </a:rPr>
              <a:t>Look for and express regularity in repeated </a:t>
            </a:r>
            <a:r>
              <a:rPr lang="en-US" sz="2600" dirty="0" smtClean="0">
                <a:cs typeface="Verdana"/>
              </a:rPr>
              <a:t>reasoning</a:t>
            </a:r>
            <a:endParaRPr lang="en-US" sz="2600" dirty="0"/>
          </a:p>
        </p:txBody>
      </p:sp>
      <p:sp>
        <p:nvSpPr>
          <p:cNvPr id="6" name="TextBox 5"/>
          <p:cNvSpPr txBox="1"/>
          <p:nvPr/>
        </p:nvSpPr>
        <p:spPr>
          <a:xfrm>
            <a:off x="896714" y="6123232"/>
            <a:ext cx="5407090" cy="738664"/>
          </a:xfrm>
          <a:prstGeom prst="rect">
            <a:avLst/>
          </a:prstGeom>
          <a:noFill/>
        </p:spPr>
        <p:txBody>
          <a:bodyPr wrap="square" rtlCol="0">
            <a:spAutoFit/>
          </a:bodyPr>
          <a:lstStyle/>
          <a:p>
            <a:r>
              <a:rPr lang="en-US" sz="1400" dirty="0"/>
              <a:t>National Governors Association Center for Best Practices &amp; Council of Chief State School Officers. (2010). </a:t>
            </a:r>
            <a:r>
              <a:rPr lang="en-US" sz="1400" i="1" dirty="0"/>
              <a:t>Common </a:t>
            </a:r>
            <a:r>
              <a:rPr lang="en-US" sz="1400" i="1" dirty="0" smtClean="0"/>
              <a:t>Core State Standards For Mathematics</a:t>
            </a:r>
            <a:r>
              <a:rPr lang="en-US" sz="1400" dirty="0" smtClean="0"/>
              <a:t>.</a:t>
            </a:r>
            <a:r>
              <a:rPr lang="en-US" sz="1400" dirty="0"/>
              <a:t> Washington, DC: Authors.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06805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0"/>
            <a:ext cx="7940502" cy="1149165"/>
          </a:xfrm>
        </p:spPr>
        <p:txBody>
          <a:bodyPr>
            <a:noAutofit/>
          </a:bodyPr>
          <a:lstStyle/>
          <a:p>
            <a:r>
              <a:rPr lang="en-US" sz="3200" dirty="0" smtClean="0"/>
              <a:t>SMP 6: Attend to Precision</a:t>
            </a:r>
            <a:endParaRPr lang="en-US" sz="3200" dirty="0"/>
          </a:p>
        </p:txBody>
      </p:sp>
      <p:sp>
        <p:nvSpPr>
          <p:cNvPr id="3" name="Content Placeholder 2"/>
          <p:cNvSpPr>
            <a:spLocks noGrp="1"/>
          </p:cNvSpPr>
          <p:nvPr>
            <p:ph idx="1"/>
          </p:nvPr>
        </p:nvSpPr>
        <p:spPr>
          <a:xfrm>
            <a:off x="1020618" y="1100659"/>
            <a:ext cx="8031553" cy="5120863"/>
          </a:xfrm>
        </p:spPr>
        <p:txBody>
          <a:bodyPr>
            <a:noAutofit/>
          </a:bodyPr>
          <a:lstStyle/>
          <a:p>
            <a:pPr marL="0" indent="1588">
              <a:spcBef>
                <a:spcPts val="0"/>
              </a:spcBef>
              <a:spcAft>
                <a:spcPts val="900"/>
              </a:spcAft>
              <a:buNone/>
              <a:defRPr/>
            </a:pPr>
            <a:r>
              <a:rPr lang="en-US" sz="2400" dirty="0" smtClean="0"/>
              <a:t>Mathematically proficient students try to communicate precisely to others. They try to use clear definitions in discussion with others and in their own reasoning. They state the meaning of the symbols they choose, including using the equal sign consistently and appropriately. They are careful about specifying units of measure, and labeling axes to clarify the correspondence with quantities in a problem. They calculate accurately and efficiently, express numerical answers with a degree of precision appropriate for the problem context. In the elementary grades, students give carefully formulated explanations to each other. By the time they reach high school they have learned to examine claims and make explicit use of definitions.</a:t>
            </a:r>
          </a:p>
          <a:p>
            <a:pPr marL="346075" indent="-344488">
              <a:spcBef>
                <a:spcPts val="0"/>
              </a:spcBef>
              <a:spcAft>
                <a:spcPts val="900"/>
              </a:spcAft>
              <a:buNone/>
              <a:defRPr/>
            </a:pPr>
            <a:endParaRPr lang="en-US" sz="2400" b="1" dirty="0" smtClean="0">
              <a:solidFill>
                <a:srgbClr val="1F497D"/>
              </a:solidFill>
              <a:cs typeface="Verdana"/>
            </a:endParaRPr>
          </a:p>
        </p:txBody>
      </p:sp>
      <p:sp>
        <p:nvSpPr>
          <p:cNvPr id="5" name="TextBox 4"/>
          <p:cNvSpPr txBox="1"/>
          <p:nvPr/>
        </p:nvSpPr>
        <p:spPr>
          <a:xfrm>
            <a:off x="896714" y="6123232"/>
            <a:ext cx="5407090" cy="738664"/>
          </a:xfrm>
          <a:prstGeom prst="rect">
            <a:avLst/>
          </a:prstGeom>
          <a:noFill/>
        </p:spPr>
        <p:txBody>
          <a:bodyPr wrap="square" rtlCol="0">
            <a:spAutoFit/>
          </a:bodyPr>
          <a:lstStyle/>
          <a:p>
            <a:r>
              <a:rPr lang="en-US" sz="1400" dirty="0"/>
              <a:t>National Governors Association Center for Best Practices &amp; Council of Chief State School Officers. (2010). </a:t>
            </a:r>
            <a:r>
              <a:rPr lang="en-US" sz="1400" i="1" dirty="0"/>
              <a:t>Common </a:t>
            </a:r>
            <a:r>
              <a:rPr lang="en-US" sz="1400" i="1" dirty="0" smtClean="0"/>
              <a:t>Core State Standards For Mathematics</a:t>
            </a:r>
            <a:r>
              <a:rPr lang="en-US" sz="1400" dirty="0" smtClean="0"/>
              <a:t>.</a:t>
            </a:r>
            <a:r>
              <a:rPr lang="en-US" sz="1400" dirty="0"/>
              <a:t> Washington, DC: Authors.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06805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b="1" dirty="0" smtClean="0"/>
              <a:t>Ms. Brovey’s </a:t>
            </a:r>
            <a:br>
              <a:rPr lang="en-US" b="1" dirty="0" smtClean="0"/>
            </a:br>
            <a:r>
              <a:rPr lang="en-US" b="1" dirty="0" smtClean="0"/>
              <a:t>Mathematics Learning Goals</a:t>
            </a:r>
            <a:endParaRPr lang="en-US" b="1" dirty="0"/>
          </a:p>
        </p:txBody>
      </p:sp>
      <p:sp>
        <p:nvSpPr>
          <p:cNvPr id="5" name="Content Placeholder 4"/>
          <p:cNvSpPr>
            <a:spLocks noGrp="1"/>
          </p:cNvSpPr>
          <p:nvPr>
            <p:ph idx="1"/>
          </p:nvPr>
        </p:nvSpPr>
        <p:spPr>
          <a:xfrm>
            <a:off x="1020617" y="1427796"/>
            <a:ext cx="7940503" cy="4838759"/>
          </a:xfrm>
        </p:spPr>
        <p:txBody>
          <a:bodyPr>
            <a:noAutofit/>
          </a:bodyPr>
          <a:lstStyle/>
          <a:p>
            <a:pPr marL="0" indent="0">
              <a:buNone/>
            </a:pPr>
            <a:r>
              <a:rPr lang="en-US" sz="2300" dirty="0" smtClean="0"/>
              <a:t>Students will understand that:</a:t>
            </a:r>
          </a:p>
          <a:p>
            <a:pPr marL="288925" indent="-288925"/>
            <a:r>
              <a:rPr lang="en-US" sz="2300" dirty="0" smtClean="0"/>
              <a:t>The solution(s) to a system of two linear equations in two variables is represented graphically by the point(s) of intersection of the lines, and is represented by the ordered pair(s) (</a:t>
            </a:r>
            <a:r>
              <a:rPr lang="en-US" sz="2300" i="1" dirty="0" smtClean="0"/>
              <a:t>x</a:t>
            </a:r>
            <a:r>
              <a:rPr lang="en-US" sz="2300" dirty="0" smtClean="0"/>
              <a:t>, </a:t>
            </a:r>
            <a:r>
              <a:rPr lang="en-US" sz="2300" i="1" dirty="0" smtClean="0"/>
              <a:t>y</a:t>
            </a:r>
            <a:r>
              <a:rPr lang="en-US" sz="2300" dirty="0" smtClean="0"/>
              <a:t>) that make both equations true statements or satisfy the equations simultaneously</a:t>
            </a:r>
          </a:p>
          <a:p>
            <a:pPr marL="288925" indent="-288925"/>
            <a:r>
              <a:rPr lang="en-US" sz="2300" dirty="0" smtClean="0"/>
              <a:t>Linear relationships…</a:t>
            </a:r>
          </a:p>
          <a:p>
            <a:pPr marL="688975" lvl="1" indent="-288925"/>
            <a:r>
              <a:rPr lang="en-US" sz="2300" dirty="0" smtClean="0"/>
              <a:t>have a constant rate of change between the quantities</a:t>
            </a:r>
          </a:p>
          <a:p>
            <a:pPr marL="688975" lvl="1" indent="-288925"/>
            <a:r>
              <a:rPr lang="en-US" sz="2300" dirty="0" smtClean="0"/>
              <a:t>are depicted graphically by a line</a:t>
            </a:r>
          </a:p>
          <a:p>
            <a:pPr marL="688975" lvl="1" indent="-288925"/>
            <a:r>
              <a:rPr lang="en-US" sz="2300" dirty="0" smtClean="0"/>
              <a:t>can be written symbolically as </a:t>
            </a:r>
            <a:r>
              <a:rPr lang="en-US" sz="2300" i="1" dirty="0" smtClean="0"/>
              <a:t>y</a:t>
            </a:r>
            <a:r>
              <a:rPr lang="en-US" sz="2300" dirty="0" smtClean="0"/>
              <a:t> = m</a:t>
            </a:r>
            <a:r>
              <a:rPr lang="en-US" sz="2300" i="1" dirty="0" smtClean="0"/>
              <a:t>x</a:t>
            </a:r>
            <a:r>
              <a:rPr lang="en-US" sz="2300" dirty="0" smtClean="0"/>
              <a:t> + b, where m is the constant rate of change and the slope of the line, and b is the value of the </a:t>
            </a:r>
            <a:r>
              <a:rPr lang="en-US" sz="2300" i="1" dirty="0" smtClean="0"/>
              <a:t>y</a:t>
            </a:r>
            <a:r>
              <a:rPr lang="en-US" sz="2300" dirty="0" smtClean="0"/>
              <a:t>-quantity when </a:t>
            </a:r>
            <a:r>
              <a:rPr lang="en-US" sz="2300" i="1" dirty="0" smtClean="0"/>
              <a:t>x</a:t>
            </a:r>
            <a:r>
              <a:rPr lang="en-US" sz="2300" dirty="0" smtClean="0"/>
              <a:t> = 0 (i.e., the </a:t>
            </a:r>
            <a:r>
              <a:rPr lang="en-US" sz="2300" i="1" dirty="0" smtClean="0"/>
              <a:t>y</a:t>
            </a:r>
            <a:r>
              <a:rPr lang="en-US" sz="2300" dirty="0" smtClean="0"/>
              <a:t>-intercept)</a:t>
            </a:r>
          </a:p>
        </p:txBody>
      </p:sp>
      <p:pic>
        <p:nvPicPr>
          <p:cNvPr id="6" name="Picture 5"/>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78935" y="6335108"/>
            <a:ext cx="2385028" cy="398946"/>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79741497"/>
      </p:ext>
    </p:extLst>
  </p:cSld>
  <p:clrMapOvr>
    <a:masterClrMapping/>
  </p:clrMapOvr>
  <p:timing>
    <p:tnLst>
      <p:par>
        <p:cTn id="1" dur="indefinite" restart="never" nodeType="tmRoot"/>
      </p:par>
    </p:tnLst>
  </p:timing>
</p:sld>
</file>

<file path=ppt/theme/theme1.xml><?xml version="1.0" encoding="utf-8"?>
<a:theme xmlns:a="http://schemas.openxmlformats.org/drawingml/2006/main" name="P2A-5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9635</TotalTime>
  <Words>3716</Words>
  <Application>Microsoft Macintosh PowerPoint</Application>
  <PresentationFormat>On-screen Show (4:3)</PresentationFormat>
  <Paragraphs>268</Paragraphs>
  <Slides>25</Slides>
  <Notes>25</Notes>
  <HiddenSlides>0</HiddenSlides>
  <MMClips>0</MMClips>
  <ScaleCrop>false</ScaleCrop>
  <HeadingPairs>
    <vt:vector size="4" baseType="variant">
      <vt:variant>
        <vt:lpstr>Design Template</vt:lpstr>
      </vt:variant>
      <vt:variant>
        <vt:i4>1</vt:i4>
      </vt:variant>
      <vt:variant>
        <vt:lpstr>Slide Titles</vt:lpstr>
      </vt:variant>
      <vt:variant>
        <vt:i4>25</vt:i4>
      </vt:variant>
    </vt:vector>
  </HeadingPairs>
  <TitlesOfParts>
    <vt:vector size="26" baseType="lpstr">
      <vt:lpstr>P2A-55</vt:lpstr>
      <vt:lpstr>Slide 1</vt:lpstr>
      <vt:lpstr>Overview of the Session</vt:lpstr>
      <vt:lpstr>Slide 3</vt:lpstr>
      <vt:lpstr>Slide 4</vt:lpstr>
      <vt:lpstr>Ms. Brovey’s Learning Goals</vt:lpstr>
      <vt:lpstr>Connections to the CCSSM  Standards for Mathematical Practice (SMP)</vt:lpstr>
      <vt:lpstr>Connections to the CCSSM  Standards for Mathematical Practice (SMP)</vt:lpstr>
      <vt:lpstr>SMP 6: Attend to Precision</vt:lpstr>
      <vt:lpstr>Ms. Brovey’s  Mathematics Learning Goals</vt:lpstr>
      <vt:lpstr>Connections to the CCSSM Grade 8  Standards for Mathematical Content</vt:lpstr>
      <vt:lpstr>Context of the Video Clip</vt:lpstr>
      <vt:lpstr>Lens for Watching the Video Clip: Viewing #1</vt:lpstr>
      <vt:lpstr>Effective Mathematics Teaching Practices</vt:lpstr>
      <vt:lpstr>Effective Mathematics Teaching Practices</vt:lpstr>
      <vt:lpstr>Use and Connect  Mathematical Representations</vt:lpstr>
      <vt:lpstr>Use and Connect  Mathematical Representations</vt:lpstr>
      <vt:lpstr>Connecting Mathematical Representations</vt:lpstr>
      <vt:lpstr>Connecting Mathematical Representations</vt:lpstr>
      <vt:lpstr>Pose Purposeful Questions</vt:lpstr>
      <vt:lpstr>Elicit and Use Evidence  of Student Thinking</vt:lpstr>
      <vt:lpstr>Elicit and Use Evidence  of Student Thinking</vt:lpstr>
      <vt:lpstr>Lens for Watching the Video Clip: Viewing #2</vt:lpstr>
      <vt:lpstr>Reflecting on the  Effective Mathematics Teaching Practices </vt:lpstr>
      <vt:lpstr>Slide 24</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dh</dc:creator>
  <cp:lastModifiedBy>Amy Hillen</cp:lastModifiedBy>
  <cp:revision>652</cp:revision>
  <dcterms:created xsi:type="dcterms:W3CDTF">2015-07-03T17:06:59Z</dcterms:created>
  <dcterms:modified xsi:type="dcterms:W3CDTF">2015-07-03T17:15:34Z</dcterms:modified>
</cp:coreProperties>
</file>