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26" r:id="rId1"/>
  </p:sldMasterIdLst>
  <p:notesMasterIdLst>
    <p:notesMasterId r:id="rId29"/>
  </p:notesMasterIdLst>
  <p:handoutMasterIdLst>
    <p:handoutMasterId r:id="rId30"/>
  </p:handoutMasterIdLst>
  <p:sldIdLst>
    <p:sldId id="256" r:id="rId2"/>
    <p:sldId id="257" r:id="rId3"/>
    <p:sldId id="277" r:id="rId4"/>
    <p:sldId id="262" r:id="rId5"/>
    <p:sldId id="278" r:id="rId6"/>
    <p:sldId id="279" r:id="rId7"/>
    <p:sldId id="281" r:id="rId8"/>
    <p:sldId id="308" r:id="rId9"/>
    <p:sldId id="309" r:id="rId10"/>
    <p:sldId id="283" r:id="rId11"/>
    <p:sldId id="286" r:id="rId12"/>
    <p:sldId id="300" r:id="rId13"/>
    <p:sldId id="301" r:id="rId14"/>
    <p:sldId id="284" r:id="rId15"/>
    <p:sldId id="304" r:id="rId16"/>
    <p:sldId id="287" r:id="rId17"/>
    <p:sldId id="289" r:id="rId18"/>
    <p:sldId id="294" r:id="rId19"/>
    <p:sldId id="264" r:id="rId20"/>
    <p:sldId id="299" r:id="rId21"/>
    <p:sldId id="263" r:id="rId22"/>
    <p:sldId id="265" r:id="rId23"/>
    <p:sldId id="266" r:id="rId24"/>
    <p:sldId id="267" r:id="rId25"/>
    <p:sldId id="303" r:id="rId26"/>
    <p:sldId id="268" r:id="rId27"/>
    <p:sldId id="269"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685" autoAdjust="0"/>
  </p:normalViewPr>
  <p:slideViewPr>
    <p:cSldViewPr>
      <p:cViewPr varScale="1">
        <p:scale>
          <a:sx n="90" d="100"/>
          <a:sy n="90" d="100"/>
        </p:scale>
        <p:origin x="-79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88D447-1244-4FE3-8C45-7AB6EE4B5BC4}" type="doc">
      <dgm:prSet loTypeId="urn:microsoft.com/office/officeart/2005/8/layout/venn1" loCatId="relationship" qsTypeId="urn:microsoft.com/office/officeart/2005/8/quickstyle/simple3" qsCatId="simple" csTypeId="urn:microsoft.com/office/officeart/2005/8/colors/accent1_2" csCatId="accent1" phldr="1"/>
      <dgm:spPr/>
    </dgm:pt>
    <dgm:pt modelId="{4DEBDAC7-685F-457A-9562-235904221D74}">
      <dgm:prSet phldrT="[Text]"/>
      <dgm:spPr/>
      <dgm:t>
        <a:bodyPr/>
        <a:lstStyle/>
        <a:p>
          <a:r>
            <a:rPr lang="en-US" dirty="0" smtClean="0"/>
            <a:t>Mathematics</a:t>
          </a:r>
        </a:p>
        <a:p>
          <a:r>
            <a:rPr lang="en-US" dirty="0" smtClean="0"/>
            <a:t>Identity</a:t>
          </a:r>
          <a:endParaRPr lang="en-US" dirty="0"/>
        </a:p>
      </dgm:t>
    </dgm:pt>
    <dgm:pt modelId="{8F4D042F-0076-4515-A8D2-E907B73A09B2}" type="parTrans" cxnId="{4D1ADF68-AD32-4FE0-BF84-EBFEC5790F31}">
      <dgm:prSet/>
      <dgm:spPr/>
      <dgm:t>
        <a:bodyPr/>
        <a:lstStyle/>
        <a:p>
          <a:endParaRPr lang="en-US"/>
        </a:p>
      </dgm:t>
    </dgm:pt>
    <dgm:pt modelId="{41D59385-0DFF-44D0-8621-F1427EEC392E}" type="sibTrans" cxnId="{4D1ADF68-AD32-4FE0-BF84-EBFEC5790F31}">
      <dgm:prSet/>
      <dgm:spPr/>
      <dgm:t>
        <a:bodyPr/>
        <a:lstStyle/>
        <a:p>
          <a:endParaRPr lang="en-US"/>
        </a:p>
      </dgm:t>
    </dgm:pt>
    <dgm:pt modelId="{F03E33F5-190E-4EB7-9CC6-3E5AA3CBAEBA}">
      <dgm:prSet phldrT="[Text]"/>
      <dgm:spPr/>
      <dgm:t>
        <a:bodyPr/>
        <a:lstStyle/>
        <a:p>
          <a:r>
            <a:rPr lang="en-US" dirty="0" smtClean="0"/>
            <a:t>Identity Affirming</a:t>
          </a:r>
          <a:endParaRPr lang="en-US" dirty="0"/>
        </a:p>
      </dgm:t>
    </dgm:pt>
    <dgm:pt modelId="{4E854013-D66F-4F4D-803F-AA4C597FF141}" type="parTrans" cxnId="{4D719FCB-96FF-43BC-B65E-250DE117686D}">
      <dgm:prSet/>
      <dgm:spPr/>
      <dgm:t>
        <a:bodyPr/>
        <a:lstStyle/>
        <a:p>
          <a:endParaRPr lang="en-US"/>
        </a:p>
      </dgm:t>
    </dgm:pt>
    <dgm:pt modelId="{A79739F5-4485-4BB2-AA21-8E12CFB39EAD}" type="sibTrans" cxnId="{4D719FCB-96FF-43BC-B65E-250DE117686D}">
      <dgm:prSet/>
      <dgm:spPr/>
      <dgm:t>
        <a:bodyPr/>
        <a:lstStyle/>
        <a:p>
          <a:endParaRPr lang="en-US"/>
        </a:p>
      </dgm:t>
    </dgm:pt>
    <dgm:pt modelId="{D843763A-B56D-415A-BA93-5513DE20E302}">
      <dgm:prSet phldrT="[Text]"/>
      <dgm:spPr/>
      <dgm:t>
        <a:bodyPr/>
        <a:lstStyle/>
        <a:p>
          <a:r>
            <a:rPr lang="en-US" dirty="0" smtClean="0"/>
            <a:t>Agency</a:t>
          </a:r>
          <a:endParaRPr lang="en-US" dirty="0"/>
        </a:p>
      </dgm:t>
    </dgm:pt>
    <dgm:pt modelId="{AD60E92C-5349-41FF-9F22-7EDD7C3949E0}" type="parTrans" cxnId="{260279B1-D0F4-40EB-AD79-5840E502C2F2}">
      <dgm:prSet/>
      <dgm:spPr/>
      <dgm:t>
        <a:bodyPr/>
        <a:lstStyle/>
        <a:p>
          <a:endParaRPr lang="en-US"/>
        </a:p>
      </dgm:t>
    </dgm:pt>
    <dgm:pt modelId="{FF478E1A-1D76-46E9-8C8A-B7932D12B48B}" type="sibTrans" cxnId="{260279B1-D0F4-40EB-AD79-5840E502C2F2}">
      <dgm:prSet/>
      <dgm:spPr/>
      <dgm:t>
        <a:bodyPr/>
        <a:lstStyle/>
        <a:p>
          <a:endParaRPr lang="en-US"/>
        </a:p>
      </dgm:t>
    </dgm:pt>
    <dgm:pt modelId="{9962B401-A8B6-4434-B124-28414695058B}" type="pres">
      <dgm:prSet presAssocID="{AA88D447-1244-4FE3-8C45-7AB6EE4B5BC4}" presName="compositeShape" presStyleCnt="0">
        <dgm:presLayoutVars>
          <dgm:chMax val="7"/>
          <dgm:dir/>
          <dgm:resizeHandles val="exact"/>
        </dgm:presLayoutVars>
      </dgm:prSet>
      <dgm:spPr/>
    </dgm:pt>
    <dgm:pt modelId="{F96EDB7C-F15A-4CEF-94F4-1B005AFBB726}" type="pres">
      <dgm:prSet presAssocID="{4DEBDAC7-685F-457A-9562-235904221D74}" presName="circ1" presStyleLbl="vennNode1" presStyleIdx="0" presStyleCnt="3"/>
      <dgm:spPr/>
      <dgm:t>
        <a:bodyPr/>
        <a:lstStyle/>
        <a:p>
          <a:endParaRPr lang="en-US"/>
        </a:p>
      </dgm:t>
    </dgm:pt>
    <dgm:pt modelId="{F91D155A-E8E9-423E-961E-F78F00A0EBF7}" type="pres">
      <dgm:prSet presAssocID="{4DEBDAC7-685F-457A-9562-235904221D74}" presName="circ1Tx" presStyleLbl="revTx" presStyleIdx="0" presStyleCnt="0">
        <dgm:presLayoutVars>
          <dgm:chMax val="0"/>
          <dgm:chPref val="0"/>
          <dgm:bulletEnabled val="1"/>
        </dgm:presLayoutVars>
      </dgm:prSet>
      <dgm:spPr/>
      <dgm:t>
        <a:bodyPr/>
        <a:lstStyle/>
        <a:p>
          <a:endParaRPr lang="en-US"/>
        </a:p>
      </dgm:t>
    </dgm:pt>
    <dgm:pt modelId="{0DC5B206-16A2-4CC2-B40A-9C6D82A285D8}" type="pres">
      <dgm:prSet presAssocID="{F03E33F5-190E-4EB7-9CC6-3E5AA3CBAEBA}" presName="circ2" presStyleLbl="vennNode1" presStyleIdx="1" presStyleCnt="3"/>
      <dgm:spPr/>
      <dgm:t>
        <a:bodyPr/>
        <a:lstStyle/>
        <a:p>
          <a:endParaRPr lang="en-US"/>
        </a:p>
      </dgm:t>
    </dgm:pt>
    <dgm:pt modelId="{0F3CB22E-5144-4A12-AB61-6842CC6CC7BF}" type="pres">
      <dgm:prSet presAssocID="{F03E33F5-190E-4EB7-9CC6-3E5AA3CBAEBA}" presName="circ2Tx" presStyleLbl="revTx" presStyleIdx="0" presStyleCnt="0">
        <dgm:presLayoutVars>
          <dgm:chMax val="0"/>
          <dgm:chPref val="0"/>
          <dgm:bulletEnabled val="1"/>
        </dgm:presLayoutVars>
      </dgm:prSet>
      <dgm:spPr/>
      <dgm:t>
        <a:bodyPr/>
        <a:lstStyle/>
        <a:p>
          <a:endParaRPr lang="en-US"/>
        </a:p>
      </dgm:t>
    </dgm:pt>
    <dgm:pt modelId="{903E1920-2211-4DCB-B828-A975FC4711A7}" type="pres">
      <dgm:prSet presAssocID="{D843763A-B56D-415A-BA93-5513DE20E302}" presName="circ3" presStyleLbl="vennNode1" presStyleIdx="2" presStyleCnt="3"/>
      <dgm:spPr/>
      <dgm:t>
        <a:bodyPr/>
        <a:lstStyle/>
        <a:p>
          <a:endParaRPr lang="en-US"/>
        </a:p>
      </dgm:t>
    </dgm:pt>
    <dgm:pt modelId="{7BDF0E29-4702-4AA9-89F3-1BE0797E8F67}" type="pres">
      <dgm:prSet presAssocID="{D843763A-B56D-415A-BA93-5513DE20E302}" presName="circ3Tx" presStyleLbl="revTx" presStyleIdx="0" presStyleCnt="0">
        <dgm:presLayoutVars>
          <dgm:chMax val="0"/>
          <dgm:chPref val="0"/>
          <dgm:bulletEnabled val="1"/>
        </dgm:presLayoutVars>
      </dgm:prSet>
      <dgm:spPr/>
      <dgm:t>
        <a:bodyPr/>
        <a:lstStyle/>
        <a:p>
          <a:endParaRPr lang="en-US"/>
        </a:p>
      </dgm:t>
    </dgm:pt>
  </dgm:ptLst>
  <dgm:cxnLst>
    <dgm:cxn modelId="{A46F4AF0-CB16-464B-B226-EAD598534F7C}" type="presOf" srcId="{4DEBDAC7-685F-457A-9562-235904221D74}" destId="{F96EDB7C-F15A-4CEF-94F4-1B005AFBB726}" srcOrd="0" destOrd="0" presId="urn:microsoft.com/office/officeart/2005/8/layout/venn1"/>
    <dgm:cxn modelId="{4D719FCB-96FF-43BC-B65E-250DE117686D}" srcId="{AA88D447-1244-4FE3-8C45-7AB6EE4B5BC4}" destId="{F03E33F5-190E-4EB7-9CC6-3E5AA3CBAEBA}" srcOrd="1" destOrd="0" parTransId="{4E854013-D66F-4F4D-803F-AA4C597FF141}" sibTransId="{A79739F5-4485-4BB2-AA21-8E12CFB39EAD}"/>
    <dgm:cxn modelId="{4D1ADF68-AD32-4FE0-BF84-EBFEC5790F31}" srcId="{AA88D447-1244-4FE3-8C45-7AB6EE4B5BC4}" destId="{4DEBDAC7-685F-457A-9562-235904221D74}" srcOrd="0" destOrd="0" parTransId="{8F4D042F-0076-4515-A8D2-E907B73A09B2}" sibTransId="{41D59385-0DFF-44D0-8621-F1427EEC392E}"/>
    <dgm:cxn modelId="{394A7ECC-6200-4457-B7F9-3B292E6CE3CB}" type="presOf" srcId="{D843763A-B56D-415A-BA93-5513DE20E302}" destId="{7BDF0E29-4702-4AA9-89F3-1BE0797E8F67}" srcOrd="1" destOrd="0" presId="urn:microsoft.com/office/officeart/2005/8/layout/venn1"/>
    <dgm:cxn modelId="{04AAECA9-1FB1-4BBB-83ED-02CBBC2D069E}" type="presOf" srcId="{F03E33F5-190E-4EB7-9CC6-3E5AA3CBAEBA}" destId="{0F3CB22E-5144-4A12-AB61-6842CC6CC7BF}" srcOrd="1" destOrd="0" presId="urn:microsoft.com/office/officeart/2005/8/layout/venn1"/>
    <dgm:cxn modelId="{FE38F973-4119-4FC1-B22B-19E8C0D72BD1}" type="presOf" srcId="{AA88D447-1244-4FE3-8C45-7AB6EE4B5BC4}" destId="{9962B401-A8B6-4434-B124-28414695058B}" srcOrd="0" destOrd="0" presId="urn:microsoft.com/office/officeart/2005/8/layout/venn1"/>
    <dgm:cxn modelId="{260279B1-D0F4-40EB-AD79-5840E502C2F2}" srcId="{AA88D447-1244-4FE3-8C45-7AB6EE4B5BC4}" destId="{D843763A-B56D-415A-BA93-5513DE20E302}" srcOrd="2" destOrd="0" parTransId="{AD60E92C-5349-41FF-9F22-7EDD7C3949E0}" sibTransId="{FF478E1A-1D76-46E9-8C8A-B7932D12B48B}"/>
    <dgm:cxn modelId="{CA67D429-D004-4F2F-AD18-12D2E26846E5}" type="presOf" srcId="{4DEBDAC7-685F-457A-9562-235904221D74}" destId="{F91D155A-E8E9-423E-961E-F78F00A0EBF7}" srcOrd="1" destOrd="0" presId="urn:microsoft.com/office/officeart/2005/8/layout/venn1"/>
    <dgm:cxn modelId="{68D18E7E-F873-4C21-824C-40ADDBB4D2AD}" type="presOf" srcId="{D843763A-B56D-415A-BA93-5513DE20E302}" destId="{903E1920-2211-4DCB-B828-A975FC4711A7}" srcOrd="0" destOrd="0" presId="urn:microsoft.com/office/officeart/2005/8/layout/venn1"/>
    <dgm:cxn modelId="{7A87E265-146E-423A-9758-CA1C95D1DEFE}" type="presOf" srcId="{F03E33F5-190E-4EB7-9CC6-3E5AA3CBAEBA}" destId="{0DC5B206-16A2-4CC2-B40A-9C6D82A285D8}" srcOrd="0" destOrd="0" presId="urn:microsoft.com/office/officeart/2005/8/layout/venn1"/>
    <dgm:cxn modelId="{5F31A6A2-3AE2-452E-9046-EC941D2E0F25}" type="presParOf" srcId="{9962B401-A8B6-4434-B124-28414695058B}" destId="{F96EDB7C-F15A-4CEF-94F4-1B005AFBB726}" srcOrd="0" destOrd="0" presId="urn:microsoft.com/office/officeart/2005/8/layout/venn1"/>
    <dgm:cxn modelId="{1536495A-C01E-4695-8402-62EE57C2EEDA}" type="presParOf" srcId="{9962B401-A8B6-4434-B124-28414695058B}" destId="{F91D155A-E8E9-423E-961E-F78F00A0EBF7}" srcOrd="1" destOrd="0" presId="urn:microsoft.com/office/officeart/2005/8/layout/venn1"/>
    <dgm:cxn modelId="{02E6B807-31AB-4C81-89D7-AACE4A4E7A53}" type="presParOf" srcId="{9962B401-A8B6-4434-B124-28414695058B}" destId="{0DC5B206-16A2-4CC2-B40A-9C6D82A285D8}" srcOrd="2" destOrd="0" presId="urn:microsoft.com/office/officeart/2005/8/layout/venn1"/>
    <dgm:cxn modelId="{06EB0FB7-4939-4A6A-BFF3-4D12F95E824E}" type="presParOf" srcId="{9962B401-A8B6-4434-B124-28414695058B}" destId="{0F3CB22E-5144-4A12-AB61-6842CC6CC7BF}" srcOrd="3" destOrd="0" presId="urn:microsoft.com/office/officeart/2005/8/layout/venn1"/>
    <dgm:cxn modelId="{2D2AC617-672D-443F-A524-62070CDD0E72}" type="presParOf" srcId="{9962B401-A8B6-4434-B124-28414695058B}" destId="{903E1920-2211-4DCB-B828-A975FC4711A7}" srcOrd="4" destOrd="0" presId="urn:microsoft.com/office/officeart/2005/8/layout/venn1"/>
    <dgm:cxn modelId="{9B434C92-8EA0-497B-A4C3-7D117AD29C13}" type="presParOf" srcId="{9962B401-A8B6-4434-B124-28414695058B}" destId="{7BDF0E29-4702-4AA9-89F3-1BE0797E8F67}"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6EDB7C-F15A-4CEF-94F4-1B005AFBB726}">
      <dsp:nvSpPr>
        <dsp:cNvPr id="0" name=""/>
        <dsp:cNvSpPr/>
      </dsp:nvSpPr>
      <dsp:spPr>
        <a:xfrm>
          <a:off x="2453640" y="53339"/>
          <a:ext cx="2560320" cy="2560320"/>
        </a:xfrm>
        <a:prstGeom prst="ellipse">
          <a:avLst/>
        </a:prstGeom>
        <a:gradFill rotWithShape="0">
          <a:gsLst>
            <a:gs pos="0">
              <a:schemeClr val="accent1">
                <a:alpha val="50000"/>
                <a:hueOff val="0"/>
                <a:satOff val="0"/>
                <a:lumOff val="0"/>
                <a:alphaOff val="0"/>
                <a:tint val="50000"/>
                <a:satMod val="300000"/>
              </a:schemeClr>
            </a:gs>
            <a:gs pos="35000">
              <a:schemeClr val="accent1">
                <a:alpha val="50000"/>
                <a:hueOff val="0"/>
                <a:satOff val="0"/>
                <a:lumOff val="0"/>
                <a:alphaOff val="0"/>
                <a:tint val="37000"/>
                <a:satMod val="300000"/>
              </a:schemeClr>
            </a:gs>
            <a:gs pos="100000">
              <a:schemeClr val="accent1">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Mathematics</a:t>
          </a:r>
        </a:p>
        <a:p>
          <a:pPr lvl="0" algn="ctr" defTabSz="1200150">
            <a:lnSpc>
              <a:spcPct val="90000"/>
            </a:lnSpc>
            <a:spcBef>
              <a:spcPct val="0"/>
            </a:spcBef>
            <a:spcAft>
              <a:spcPct val="35000"/>
            </a:spcAft>
          </a:pPr>
          <a:r>
            <a:rPr lang="en-US" sz="2700" kern="1200" dirty="0" smtClean="0"/>
            <a:t>Identity</a:t>
          </a:r>
          <a:endParaRPr lang="en-US" sz="2700" kern="1200" dirty="0"/>
        </a:p>
      </dsp:txBody>
      <dsp:txXfrm>
        <a:off x="2795015" y="501395"/>
        <a:ext cx="1877568" cy="1152144"/>
      </dsp:txXfrm>
    </dsp:sp>
    <dsp:sp modelId="{0DC5B206-16A2-4CC2-B40A-9C6D82A285D8}">
      <dsp:nvSpPr>
        <dsp:cNvPr id="0" name=""/>
        <dsp:cNvSpPr/>
      </dsp:nvSpPr>
      <dsp:spPr>
        <a:xfrm>
          <a:off x="3377488" y="1653540"/>
          <a:ext cx="2560320" cy="2560320"/>
        </a:xfrm>
        <a:prstGeom prst="ellipse">
          <a:avLst/>
        </a:prstGeom>
        <a:gradFill rotWithShape="0">
          <a:gsLst>
            <a:gs pos="0">
              <a:schemeClr val="accent1">
                <a:alpha val="50000"/>
                <a:hueOff val="0"/>
                <a:satOff val="0"/>
                <a:lumOff val="0"/>
                <a:alphaOff val="0"/>
                <a:tint val="50000"/>
                <a:satMod val="300000"/>
              </a:schemeClr>
            </a:gs>
            <a:gs pos="35000">
              <a:schemeClr val="accent1">
                <a:alpha val="50000"/>
                <a:hueOff val="0"/>
                <a:satOff val="0"/>
                <a:lumOff val="0"/>
                <a:alphaOff val="0"/>
                <a:tint val="37000"/>
                <a:satMod val="300000"/>
              </a:schemeClr>
            </a:gs>
            <a:gs pos="100000">
              <a:schemeClr val="accent1">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Identity Affirming</a:t>
          </a:r>
          <a:endParaRPr lang="en-US" sz="2700" kern="1200" dirty="0"/>
        </a:p>
      </dsp:txBody>
      <dsp:txXfrm>
        <a:off x="4160520" y="2314955"/>
        <a:ext cx="1536192" cy="1408176"/>
      </dsp:txXfrm>
    </dsp:sp>
    <dsp:sp modelId="{903E1920-2211-4DCB-B828-A975FC4711A7}">
      <dsp:nvSpPr>
        <dsp:cNvPr id="0" name=""/>
        <dsp:cNvSpPr/>
      </dsp:nvSpPr>
      <dsp:spPr>
        <a:xfrm>
          <a:off x="1529791" y="1653540"/>
          <a:ext cx="2560320" cy="2560320"/>
        </a:xfrm>
        <a:prstGeom prst="ellipse">
          <a:avLst/>
        </a:prstGeom>
        <a:gradFill rotWithShape="0">
          <a:gsLst>
            <a:gs pos="0">
              <a:schemeClr val="accent1">
                <a:alpha val="50000"/>
                <a:hueOff val="0"/>
                <a:satOff val="0"/>
                <a:lumOff val="0"/>
                <a:alphaOff val="0"/>
                <a:tint val="50000"/>
                <a:satMod val="300000"/>
              </a:schemeClr>
            </a:gs>
            <a:gs pos="35000">
              <a:schemeClr val="accent1">
                <a:alpha val="50000"/>
                <a:hueOff val="0"/>
                <a:satOff val="0"/>
                <a:lumOff val="0"/>
                <a:alphaOff val="0"/>
                <a:tint val="37000"/>
                <a:satMod val="300000"/>
              </a:schemeClr>
            </a:gs>
            <a:gs pos="100000">
              <a:schemeClr val="accent1">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Agency</a:t>
          </a:r>
          <a:endParaRPr lang="en-US" sz="2700" kern="1200" dirty="0"/>
        </a:p>
      </dsp:txBody>
      <dsp:txXfrm>
        <a:off x="1770888" y="2314955"/>
        <a:ext cx="1536192" cy="140817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itchFamily="34" charset="0"/>
                <a:ea typeface="+mn-ea"/>
                <a:cs typeface="Arial" pitchFamily="34" charset="0"/>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cs typeface="Arial" charset="0"/>
              </a:defRPr>
            </a:lvl1pPr>
          </a:lstStyle>
          <a:p>
            <a:pPr>
              <a:defRPr/>
            </a:pPr>
            <a:fld id="{C89C82F4-296F-9141-813A-83F63A4F8797}" type="datetime1">
              <a:rPr lang="en-US"/>
              <a:pPr>
                <a:defRPr/>
              </a:pPr>
              <a:t>4/8/2015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atin typeface="Arial" pitchFamily="34" charset="0"/>
                <a:ea typeface="+mn-ea"/>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smtClean="0">
                <a:cs typeface="Arial" charset="0"/>
              </a:defRPr>
            </a:lvl1pPr>
          </a:lstStyle>
          <a:p>
            <a:pPr>
              <a:defRPr/>
            </a:pPr>
            <a:fld id="{6229DD4B-98BF-2C4B-A226-30A077E187C3}" type="slidenum">
              <a:rPr lang="en-US"/>
              <a:pPr>
                <a:defRPr/>
              </a:pPr>
              <a:t>‹#›</a:t>
            </a:fld>
            <a:endParaRPr lang="en-US"/>
          </a:p>
        </p:txBody>
      </p:sp>
    </p:spTree>
    <p:extLst>
      <p:ext uri="{BB962C8B-B14F-4D97-AF65-F5344CB8AC3E}">
        <p14:creationId xmlns:p14="http://schemas.microsoft.com/office/powerpoint/2010/main" xmlns="" val="29399529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latin typeface="Calibri" charset="0"/>
                <a:cs typeface="Arial" charset="0"/>
              </a:defRPr>
            </a:lvl1pPr>
          </a:lstStyle>
          <a:p>
            <a:pPr>
              <a:defRPr/>
            </a:pPr>
            <a:fld id="{DC451032-1F2B-F747-9B05-F0E31E1BB3D5}" type="datetime1">
              <a:rPr lang="en-US"/>
              <a:pPr>
                <a:defRPr/>
              </a:pPr>
              <a:t>4/8/2015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smtClean="0">
                <a:latin typeface="Calibri" charset="0"/>
                <a:cs typeface="Arial" charset="0"/>
              </a:defRPr>
            </a:lvl1pPr>
          </a:lstStyle>
          <a:p>
            <a:pPr>
              <a:defRPr/>
            </a:pPr>
            <a:fld id="{A2207B44-2C2C-9D48-92BD-10B941747F72}" type="slidenum">
              <a:rPr lang="en-US"/>
              <a:pPr>
                <a:defRPr/>
              </a:pPr>
              <a:t>‹#›</a:t>
            </a:fld>
            <a:endParaRPr lang="en-US"/>
          </a:p>
        </p:txBody>
      </p:sp>
    </p:spTree>
    <p:extLst>
      <p:ext uri="{BB962C8B-B14F-4D97-AF65-F5344CB8AC3E}">
        <p14:creationId xmlns:p14="http://schemas.microsoft.com/office/powerpoint/2010/main" xmlns="" val="180122819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2400" dirty="0">
              <a:ea typeface="ＭＳ Ｐゴシック" pitchFamily="-49" charset="-128"/>
            </a:endParaRPr>
          </a:p>
          <a:p>
            <a:pPr marL="174708" indent="-174708" eaLnBrk="1" hangingPunct="1">
              <a:spcBef>
                <a:spcPct val="0"/>
              </a:spcBef>
              <a:buFontTx/>
              <a:buChar char="•"/>
            </a:pPr>
            <a:r>
              <a:rPr lang="en-US" altLang="en-US" dirty="0" smtClean="0">
                <a:ea typeface="ＭＳ Ｐゴシック" pitchFamily="-49" charset="-128"/>
              </a:rPr>
              <a:t>This understanding of students’ identities gives teachers insights to how and why some students might make positive connections with mathematics and others do not.  </a:t>
            </a:r>
            <a:endParaRPr lang="en-US" altLang="en-US" sz="2400" dirty="0">
              <a:ea typeface="ＭＳ Ｐゴシック" pitchFamily="-49" charset="-128"/>
            </a:endParaRPr>
          </a:p>
          <a:p>
            <a:pPr marL="174708" indent="-174708" eaLnBrk="1" hangingPunct="1">
              <a:spcBef>
                <a:spcPct val="0"/>
              </a:spcBef>
              <a:buFontTx/>
              <a:buChar char="•"/>
            </a:pPr>
            <a:r>
              <a:rPr lang="en-US" altLang="en-US" dirty="0" smtClean="0">
                <a:ea typeface="ＭＳ Ｐゴシック" pitchFamily="-49" charset="-128"/>
              </a:rPr>
              <a:t>Teachers can use this understanding to provide opportunities for students to use mathematics to examine personal, communal, and social contexts.  </a:t>
            </a:r>
            <a:endParaRPr lang="en-US" altLang="en-US" sz="2900" dirty="0">
              <a:ea typeface="ＭＳ Ｐゴシック" pitchFamily="-49" charset="-128"/>
            </a:endParaRPr>
          </a:p>
          <a:p>
            <a:pPr marL="174708" indent="-174708" eaLnBrk="1" hangingPunct="1">
              <a:spcBef>
                <a:spcPct val="0"/>
              </a:spcBef>
              <a:buFontTx/>
              <a:buChar char="•"/>
            </a:pPr>
            <a:r>
              <a:rPr lang="en-US" altLang="en-US" dirty="0" smtClean="0">
                <a:ea typeface="ＭＳ Ｐゴシック" pitchFamily="-49" charset="-128"/>
              </a:rPr>
              <a:t>In providing these opportunities, students may find the motivation and connections with mathematics to see the relevance for their future thus developing a mathematics identity.     </a:t>
            </a:r>
            <a:endParaRPr lang="en-US" altLang="en-US" sz="2400" dirty="0">
              <a:ea typeface="ＭＳ Ｐゴシック" pitchFamily="-49" charset="-128"/>
            </a:endParaRPr>
          </a:p>
          <a:p>
            <a:pPr marL="174708" indent="-174708" eaLnBrk="1" hangingPunct="1">
              <a:spcBef>
                <a:spcPct val="0"/>
              </a:spcBef>
            </a:pPr>
            <a:endParaRPr lang="en-US" altLang="en-US" dirty="0" smtClean="0">
              <a:ea typeface="ＭＳ Ｐゴシック" pitchFamily="-49" charset="-128"/>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9" charset="-128"/>
              </a:defRPr>
            </a:lvl1pPr>
            <a:lvl2pPr marL="757066" indent="-291179" eaLnBrk="0" hangingPunct="0">
              <a:defRPr>
                <a:solidFill>
                  <a:schemeClr val="tx1"/>
                </a:solidFill>
                <a:latin typeface="Arial" charset="0"/>
                <a:ea typeface="ＭＳ Ｐゴシック" pitchFamily="-49" charset="-128"/>
              </a:defRPr>
            </a:lvl2pPr>
            <a:lvl3pPr marL="1164717" indent="-232943" eaLnBrk="0" hangingPunct="0">
              <a:defRPr>
                <a:solidFill>
                  <a:schemeClr val="tx1"/>
                </a:solidFill>
                <a:latin typeface="Arial" charset="0"/>
                <a:ea typeface="ＭＳ Ｐゴシック" pitchFamily="-49" charset="-128"/>
              </a:defRPr>
            </a:lvl3pPr>
            <a:lvl4pPr marL="1630604" indent="-232943" eaLnBrk="0" hangingPunct="0">
              <a:defRPr>
                <a:solidFill>
                  <a:schemeClr val="tx1"/>
                </a:solidFill>
                <a:latin typeface="Arial" charset="0"/>
                <a:ea typeface="ＭＳ Ｐゴシック" pitchFamily="-49" charset="-128"/>
              </a:defRPr>
            </a:lvl4pPr>
            <a:lvl5pPr marL="2096491" indent="-232943" eaLnBrk="0" hangingPunct="0">
              <a:defRPr>
                <a:solidFill>
                  <a:schemeClr val="tx1"/>
                </a:solidFill>
                <a:latin typeface="Arial" charset="0"/>
                <a:ea typeface="ＭＳ Ｐゴシック" pitchFamily="-49" charset="-128"/>
              </a:defRPr>
            </a:lvl5pPr>
            <a:lvl6pPr marL="2562377" indent="-232943" eaLnBrk="0" fontAlgn="base" hangingPunct="0">
              <a:spcBef>
                <a:spcPct val="0"/>
              </a:spcBef>
              <a:spcAft>
                <a:spcPct val="0"/>
              </a:spcAft>
              <a:defRPr>
                <a:solidFill>
                  <a:schemeClr val="tx1"/>
                </a:solidFill>
                <a:latin typeface="Arial" charset="0"/>
                <a:ea typeface="ＭＳ Ｐゴシック" pitchFamily="-49" charset="-128"/>
              </a:defRPr>
            </a:lvl6pPr>
            <a:lvl7pPr marL="3028264" indent="-232943" eaLnBrk="0" fontAlgn="base" hangingPunct="0">
              <a:spcBef>
                <a:spcPct val="0"/>
              </a:spcBef>
              <a:spcAft>
                <a:spcPct val="0"/>
              </a:spcAft>
              <a:defRPr>
                <a:solidFill>
                  <a:schemeClr val="tx1"/>
                </a:solidFill>
                <a:latin typeface="Arial" charset="0"/>
                <a:ea typeface="ＭＳ Ｐゴシック" pitchFamily="-49" charset="-128"/>
              </a:defRPr>
            </a:lvl7pPr>
            <a:lvl8pPr marL="3494151" indent="-232943" eaLnBrk="0" fontAlgn="base" hangingPunct="0">
              <a:spcBef>
                <a:spcPct val="0"/>
              </a:spcBef>
              <a:spcAft>
                <a:spcPct val="0"/>
              </a:spcAft>
              <a:defRPr>
                <a:solidFill>
                  <a:schemeClr val="tx1"/>
                </a:solidFill>
                <a:latin typeface="Arial" charset="0"/>
                <a:ea typeface="ＭＳ Ｐゴシック" pitchFamily="-49" charset="-128"/>
              </a:defRPr>
            </a:lvl8pPr>
            <a:lvl9pPr marL="3960038" indent="-232943" eaLnBrk="0" fontAlgn="base" hangingPunct="0">
              <a:spcBef>
                <a:spcPct val="0"/>
              </a:spcBef>
              <a:spcAft>
                <a:spcPct val="0"/>
              </a:spcAft>
              <a:defRPr>
                <a:solidFill>
                  <a:schemeClr val="tx1"/>
                </a:solidFill>
                <a:latin typeface="Arial" charset="0"/>
                <a:ea typeface="ＭＳ Ｐゴシック" pitchFamily="-49" charset="-128"/>
              </a:defRPr>
            </a:lvl9pPr>
          </a:lstStyle>
          <a:p>
            <a:pPr eaLnBrk="1" hangingPunct="1"/>
            <a:fld id="{9BA6CB17-DF8A-4D8D-AC98-1ADC2219A253}" type="slidenum">
              <a:rPr lang="en-US" altLang="en-US"/>
              <a:pPr eaLnBrk="1" hangingPunct="1"/>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4708" indent="-174708" eaLnBrk="1" hangingPunct="1">
              <a:spcBef>
                <a:spcPct val="0"/>
              </a:spcBef>
              <a:buFontTx/>
              <a:buChar char="•"/>
            </a:pPr>
            <a:r>
              <a:rPr lang="en-US" altLang="en-US" dirty="0" smtClean="0">
                <a:ea typeface="ＭＳ Ｐゴシック" pitchFamily="-49" charset="-128"/>
              </a:rPr>
              <a:t>Mathematics teaching should leverage students’ culture, contexts, and identities to support and enhance mathematics learning (NCTM, 2014).  </a:t>
            </a:r>
          </a:p>
          <a:p>
            <a:pPr marL="174708" indent="-174708" eaLnBrk="1" hangingPunct="1">
              <a:spcBef>
                <a:spcPct val="0"/>
              </a:spcBef>
              <a:buFontTx/>
              <a:buChar char="•"/>
            </a:pPr>
            <a:r>
              <a:rPr lang="en-US" altLang="en-US" dirty="0" smtClean="0">
                <a:ea typeface="ＭＳ Ｐゴシック" pitchFamily="-49" charset="-128"/>
              </a:rPr>
              <a:t>By understanding the significance and relevance of the alternative identities and contexts, mathematics teachers can draw on community resources to understand how they can use contexts, culture, conditions, and language to support mathematics teaching and learning.    </a:t>
            </a:r>
          </a:p>
          <a:p>
            <a:pPr marL="174708" indent="-174708" eaLnBrk="1" hangingPunct="1">
              <a:spcBef>
                <a:spcPct val="0"/>
              </a:spcBef>
            </a:pPr>
            <a:endParaRPr lang="en-US" altLang="en-US" dirty="0" smtClean="0">
              <a:ea typeface="ＭＳ Ｐゴシック" pitchFamily="-49" charset="-128"/>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9" charset="-128"/>
              </a:defRPr>
            </a:lvl1pPr>
            <a:lvl2pPr marL="757066" indent="-291179" eaLnBrk="0" hangingPunct="0">
              <a:defRPr>
                <a:solidFill>
                  <a:schemeClr val="tx1"/>
                </a:solidFill>
                <a:latin typeface="Arial" charset="0"/>
                <a:ea typeface="ＭＳ Ｐゴシック" pitchFamily="-49" charset="-128"/>
              </a:defRPr>
            </a:lvl2pPr>
            <a:lvl3pPr marL="1164717" indent="-232943" eaLnBrk="0" hangingPunct="0">
              <a:defRPr>
                <a:solidFill>
                  <a:schemeClr val="tx1"/>
                </a:solidFill>
                <a:latin typeface="Arial" charset="0"/>
                <a:ea typeface="ＭＳ Ｐゴシック" pitchFamily="-49" charset="-128"/>
              </a:defRPr>
            </a:lvl3pPr>
            <a:lvl4pPr marL="1630604" indent="-232943" eaLnBrk="0" hangingPunct="0">
              <a:defRPr>
                <a:solidFill>
                  <a:schemeClr val="tx1"/>
                </a:solidFill>
                <a:latin typeface="Arial" charset="0"/>
                <a:ea typeface="ＭＳ Ｐゴシック" pitchFamily="-49" charset="-128"/>
              </a:defRPr>
            </a:lvl4pPr>
            <a:lvl5pPr marL="2096491" indent="-232943" eaLnBrk="0" hangingPunct="0">
              <a:defRPr>
                <a:solidFill>
                  <a:schemeClr val="tx1"/>
                </a:solidFill>
                <a:latin typeface="Arial" charset="0"/>
                <a:ea typeface="ＭＳ Ｐゴシック" pitchFamily="-49" charset="-128"/>
              </a:defRPr>
            </a:lvl5pPr>
            <a:lvl6pPr marL="2562377" indent="-232943" eaLnBrk="0" fontAlgn="base" hangingPunct="0">
              <a:spcBef>
                <a:spcPct val="0"/>
              </a:spcBef>
              <a:spcAft>
                <a:spcPct val="0"/>
              </a:spcAft>
              <a:defRPr>
                <a:solidFill>
                  <a:schemeClr val="tx1"/>
                </a:solidFill>
                <a:latin typeface="Arial" charset="0"/>
                <a:ea typeface="ＭＳ Ｐゴシック" pitchFamily="-49" charset="-128"/>
              </a:defRPr>
            </a:lvl6pPr>
            <a:lvl7pPr marL="3028264" indent="-232943" eaLnBrk="0" fontAlgn="base" hangingPunct="0">
              <a:spcBef>
                <a:spcPct val="0"/>
              </a:spcBef>
              <a:spcAft>
                <a:spcPct val="0"/>
              </a:spcAft>
              <a:defRPr>
                <a:solidFill>
                  <a:schemeClr val="tx1"/>
                </a:solidFill>
                <a:latin typeface="Arial" charset="0"/>
                <a:ea typeface="ＭＳ Ｐゴシック" pitchFamily="-49" charset="-128"/>
              </a:defRPr>
            </a:lvl7pPr>
            <a:lvl8pPr marL="3494151" indent="-232943" eaLnBrk="0" fontAlgn="base" hangingPunct="0">
              <a:spcBef>
                <a:spcPct val="0"/>
              </a:spcBef>
              <a:spcAft>
                <a:spcPct val="0"/>
              </a:spcAft>
              <a:defRPr>
                <a:solidFill>
                  <a:schemeClr val="tx1"/>
                </a:solidFill>
                <a:latin typeface="Arial" charset="0"/>
                <a:ea typeface="ＭＳ Ｐゴシック" pitchFamily="-49" charset="-128"/>
              </a:defRPr>
            </a:lvl8pPr>
            <a:lvl9pPr marL="3960038" indent="-232943" eaLnBrk="0" fontAlgn="base" hangingPunct="0">
              <a:spcBef>
                <a:spcPct val="0"/>
              </a:spcBef>
              <a:spcAft>
                <a:spcPct val="0"/>
              </a:spcAft>
              <a:defRPr>
                <a:solidFill>
                  <a:schemeClr val="tx1"/>
                </a:solidFill>
                <a:latin typeface="Arial" charset="0"/>
                <a:ea typeface="ＭＳ Ｐゴシック" pitchFamily="-49" charset="-128"/>
              </a:defRPr>
            </a:lvl9pPr>
          </a:lstStyle>
          <a:p>
            <a:pPr eaLnBrk="1" hangingPunct="1"/>
            <a:fld id="{94EF2DA6-2D85-492E-A34B-C4C255D82167}" type="slidenum">
              <a:rPr lang="en-US" altLang="en-US"/>
              <a:pPr eaLnBrk="1" hangingPunct="1"/>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12</a:t>
            </a:fld>
            <a:endParaRPr lang="en-US"/>
          </a:p>
        </p:txBody>
      </p:sp>
    </p:spTree>
    <p:extLst>
      <p:ext uri="{BB962C8B-B14F-4D97-AF65-F5344CB8AC3E}">
        <p14:creationId xmlns:p14="http://schemas.microsoft.com/office/powerpoint/2010/main" xmlns="" val="2311929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13</a:t>
            </a:fld>
            <a:endParaRPr lang="en-US"/>
          </a:p>
        </p:txBody>
      </p:sp>
    </p:spTree>
    <p:extLst>
      <p:ext uri="{BB962C8B-B14F-4D97-AF65-F5344CB8AC3E}">
        <p14:creationId xmlns:p14="http://schemas.microsoft.com/office/powerpoint/2010/main" xmlns="" val="4029438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4708" indent="-174708" eaLnBrk="1" hangingPunct="1">
              <a:spcBef>
                <a:spcPct val="0"/>
              </a:spcBef>
            </a:pPr>
            <a:endParaRPr lang="en-US" altLang="en-US" dirty="0" smtClean="0">
              <a:ea typeface="ＭＳ Ｐゴシック" pitchFamily="-49" charset="-128"/>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9" charset="-128"/>
              </a:defRPr>
            </a:lvl1pPr>
            <a:lvl2pPr marL="757066" indent="-291179" eaLnBrk="0" hangingPunct="0">
              <a:defRPr>
                <a:solidFill>
                  <a:schemeClr val="tx1"/>
                </a:solidFill>
                <a:latin typeface="Arial" charset="0"/>
                <a:ea typeface="ＭＳ Ｐゴシック" pitchFamily="-49" charset="-128"/>
              </a:defRPr>
            </a:lvl2pPr>
            <a:lvl3pPr marL="1164717" indent="-232943" eaLnBrk="0" hangingPunct="0">
              <a:defRPr>
                <a:solidFill>
                  <a:schemeClr val="tx1"/>
                </a:solidFill>
                <a:latin typeface="Arial" charset="0"/>
                <a:ea typeface="ＭＳ Ｐゴシック" pitchFamily="-49" charset="-128"/>
              </a:defRPr>
            </a:lvl3pPr>
            <a:lvl4pPr marL="1630604" indent="-232943" eaLnBrk="0" hangingPunct="0">
              <a:defRPr>
                <a:solidFill>
                  <a:schemeClr val="tx1"/>
                </a:solidFill>
                <a:latin typeface="Arial" charset="0"/>
                <a:ea typeface="ＭＳ Ｐゴシック" pitchFamily="-49" charset="-128"/>
              </a:defRPr>
            </a:lvl4pPr>
            <a:lvl5pPr marL="2096491" indent="-232943" eaLnBrk="0" hangingPunct="0">
              <a:defRPr>
                <a:solidFill>
                  <a:schemeClr val="tx1"/>
                </a:solidFill>
                <a:latin typeface="Arial" charset="0"/>
                <a:ea typeface="ＭＳ Ｐゴシック" pitchFamily="-49" charset="-128"/>
              </a:defRPr>
            </a:lvl5pPr>
            <a:lvl6pPr marL="2562377" indent="-232943" eaLnBrk="0" fontAlgn="base" hangingPunct="0">
              <a:spcBef>
                <a:spcPct val="0"/>
              </a:spcBef>
              <a:spcAft>
                <a:spcPct val="0"/>
              </a:spcAft>
              <a:defRPr>
                <a:solidFill>
                  <a:schemeClr val="tx1"/>
                </a:solidFill>
                <a:latin typeface="Arial" charset="0"/>
                <a:ea typeface="ＭＳ Ｐゴシック" pitchFamily="-49" charset="-128"/>
              </a:defRPr>
            </a:lvl6pPr>
            <a:lvl7pPr marL="3028264" indent="-232943" eaLnBrk="0" fontAlgn="base" hangingPunct="0">
              <a:spcBef>
                <a:spcPct val="0"/>
              </a:spcBef>
              <a:spcAft>
                <a:spcPct val="0"/>
              </a:spcAft>
              <a:defRPr>
                <a:solidFill>
                  <a:schemeClr val="tx1"/>
                </a:solidFill>
                <a:latin typeface="Arial" charset="0"/>
                <a:ea typeface="ＭＳ Ｐゴシック" pitchFamily="-49" charset="-128"/>
              </a:defRPr>
            </a:lvl7pPr>
            <a:lvl8pPr marL="3494151" indent="-232943" eaLnBrk="0" fontAlgn="base" hangingPunct="0">
              <a:spcBef>
                <a:spcPct val="0"/>
              </a:spcBef>
              <a:spcAft>
                <a:spcPct val="0"/>
              </a:spcAft>
              <a:defRPr>
                <a:solidFill>
                  <a:schemeClr val="tx1"/>
                </a:solidFill>
                <a:latin typeface="Arial" charset="0"/>
                <a:ea typeface="ＭＳ Ｐゴシック" pitchFamily="-49" charset="-128"/>
              </a:defRPr>
            </a:lvl8pPr>
            <a:lvl9pPr marL="3960038" indent="-232943" eaLnBrk="0" fontAlgn="base" hangingPunct="0">
              <a:spcBef>
                <a:spcPct val="0"/>
              </a:spcBef>
              <a:spcAft>
                <a:spcPct val="0"/>
              </a:spcAft>
              <a:defRPr>
                <a:solidFill>
                  <a:schemeClr val="tx1"/>
                </a:solidFill>
                <a:latin typeface="Arial" charset="0"/>
                <a:ea typeface="ＭＳ Ｐゴシック" pitchFamily="-49" charset="-128"/>
              </a:defRPr>
            </a:lvl9pPr>
          </a:lstStyle>
          <a:p>
            <a:pPr eaLnBrk="1" hangingPunct="1"/>
            <a:fld id="{43FBB974-5E77-45F2-9331-3A5D7A42B940}" type="slidenum">
              <a:rPr lang="en-US" altLang="en-US"/>
              <a:pPr eaLnBrk="1" hangingPunct="1"/>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4708" indent="-174708" eaLnBrk="1" hangingPunct="1">
              <a:spcBef>
                <a:spcPct val="0"/>
              </a:spcBef>
              <a:buFontTx/>
              <a:buChar char="•"/>
            </a:pPr>
            <a:r>
              <a:rPr lang="en-US" altLang="en-US" dirty="0" smtClean="0">
                <a:ea typeface="ＭＳ Ｐゴシック" pitchFamily="-49" charset="-128"/>
              </a:rPr>
              <a:t>A student who identifies themselves as being at good mathematics might exhibit behaviors and participate to maintain their status as person who is “smart” or good at mathematics.  </a:t>
            </a:r>
            <a:endParaRPr lang="en-US" altLang="en-US" sz="1100" dirty="0">
              <a:ea typeface="ＭＳ Ｐゴシック" pitchFamily="-49" charset="-128"/>
            </a:endParaRPr>
          </a:p>
          <a:p>
            <a:pPr marL="174708" indent="-174708" eaLnBrk="1" hangingPunct="1">
              <a:spcBef>
                <a:spcPct val="0"/>
              </a:spcBef>
              <a:buFontTx/>
              <a:buChar char="•"/>
            </a:pPr>
            <a:r>
              <a:rPr lang="en-US" altLang="en-US" dirty="0" smtClean="0">
                <a:ea typeface="ＭＳ Ｐゴシック" pitchFamily="-49" charset="-128"/>
              </a:rPr>
              <a:t>Teachers affirm mathematics identities by providing opportunities for students make sense of and preserve in challenging mathematics.  </a:t>
            </a:r>
            <a:endParaRPr lang="en-US" altLang="en-US" sz="1100" dirty="0">
              <a:ea typeface="ＭＳ Ｐゴシック" pitchFamily="-49" charset="-128"/>
            </a:endParaRPr>
          </a:p>
          <a:p>
            <a:pPr marL="174708" indent="-174708" eaLnBrk="1" hangingPunct="1">
              <a:spcBef>
                <a:spcPct val="0"/>
              </a:spcBef>
              <a:buFontTx/>
              <a:buChar char="•"/>
            </a:pPr>
            <a:r>
              <a:rPr lang="en-US" altLang="en-US" dirty="0" smtClean="0">
                <a:ea typeface="ＭＳ Ｐゴシック" pitchFamily="-49" charset="-128"/>
              </a:rPr>
              <a:t>Students should be engage with mathematics that requires active participation, asking questions, problem posing, and reasoning.  </a:t>
            </a:r>
            <a:endParaRPr lang="en-US" altLang="en-US" sz="1100" dirty="0">
              <a:ea typeface="ＭＳ Ｐゴシック" pitchFamily="-49" charset="-128"/>
            </a:endParaRPr>
          </a:p>
          <a:p>
            <a:pPr marL="174708" indent="-174708" eaLnBrk="1" hangingPunct="1">
              <a:spcBef>
                <a:spcPct val="0"/>
              </a:spcBef>
              <a:buFontTx/>
              <a:buChar char="•"/>
            </a:pPr>
            <a:r>
              <a:rPr lang="en-US" altLang="en-US" dirty="0" smtClean="0">
                <a:ea typeface="ＭＳ Ｐゴシック" pitchFamily="-49" charset="-128"/>
              </a:rPr>
              <a:t>This kind of teaching values all students’ thinking and uses pedagogical practices, such as differentiated tasks, mixed ability groupings, and publicly praising contributions and perseverance, to cultivate and affirm mathematical participation and behaviors (NCTM 2014).  </a:t>
            </a:r>
            <a:endParaRPr lang="en-US" altLang="en-US" sz="1100" dirty="0">
              <a:ea typeface="ＭＳ Ｐゴシック" pitchFamily="-49" charset="-128"/>
            </a:endParaRPr>
          </a:p>
          <a:p>
            <a:pPr marL="174708" indent="-174708" eaLnBrk="1" hangingPunct="1">
              <a:spcBef>
                <a:spcPct val="0"/>
              </a:spcBef>
            </a:pPr>
            <a:endParaRPr lang="en-US" altLang="en-US" dirty="0" smtClean="0">
              <a:ea typeface="ＭＳ Ｐゴシック" pitchFamily="-49" charset="-128"/>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9" charset="-128"/>
              </a:defRPr>
            </a:lvl1pPr>
            <a:lvl2pPr marL="757066" indent="-291179" eaLnBrk="0" hangingPunct="0">
              <a:defRPr>
                <a:solidFill>
                  <a:schemeClr val="tx1"/>
                </a:solidFill>
                <a:latin typeface="Arial" charset="0"/>
                <a:ea typeface="ＭＳ Ｐゴシック" pitchFamily="-49" charset="-128"/>
              </a:defRPr>
            </a:lvl2pPr>
            <a:lvl3pPr marL="1164717" indent="-232943" eaLnBrk="0" hangingPunct="0">
              <a:defRPr>
                <a:solidFill>
                  <a:schemeClr val="tx1"/>
                </a:solidFill>
                <a:latin typeface="Arial" charset="0"/>
                <a:ea typeface="ＭＳ Ｐゴシック" pitchFamily="-49" charset="-128"/>
              </a:defRPr>
            </a:lvl3pPr>
            <a:lvl4pPr marL="1630604" indent="-232943" eaLnBrk="0" hangingPunct="0">
              <a:defRPr>
                <a:solidFill>
                  <a:schemeClr val="tx1"/>
                </a:solidFill>
                <a:latin typeface="Arial" charset="0"/>
                <a:ea typeface="ＭＳ Ｐゴシック" pitchFamily="-49" charset="-128"/>
              </a:defRPr>
            </a:lvl4pPr>
            <a:lvl5pPr marL="2096491" indent="-232943" eaLnBrk="0" hangingPunct="0">
              <a:defRPr>
                <a:solidFill>
                  <a:schemeClr val="tx1"/>
                </a:solidFill>
                <a:latin typeface="Arial" charset="0"/>
                <a:ea typeface="ＭＳ Ｐゴシック" pitchFamily="-49" charset="-128"/>
              </a:defRPr>
            </a:lvl5pPr>
            <a:lvl6pPr marL="2562377" indent="-232943" eaLnBrk="0" fontAlgn="base" hangingPunct="0">
              <a:spcBef>
                <a:spcPct val="0"/>
              </a:spcBef>
              <a:spcAft>
                <a:spcPct val="0"/>
              </a:spcAft>
              <a:defRPr>
                <a:solidFill>
                  <a:schemeClr val="tx1"/>
                </a:solidFill>
                <a:latin typeface="Arial" charset="0"/>
                <a:ea typeface="ＭＳ Ｐゴシック" pitchFamily="-49" charset="-128"/>
              </a:defRPr>
            </a:lvl6pPr>
            <a:lvl7pPr marL="3028264" indent="-232943" eaLnBrk="0" fontAlgn="base" hangingPunct="0">
              <a:spcBef>
                <a:spcPct val="0"/>
              </a:spcBef>
              <a:spcAft>
                <a:spcPct val="0"/>
              </a:spcAft>
              <a:defRPr>
                <a:solidFill>
                  <a:schemeClr val="tx1"/>
                </a:solidFill>
                <a:latin typeface="Arial" charset="0"/>
                <a:ea typeface="ＭＳ Ｐゴシック" pitchFamily="-49" charset="-128"/>
              </a:defRPr>
            </a:lvl7pPr>
            <a:lvl8pPr marL="3494151" indent="-232943" eaLnBrk="0" fontAlgn="base" hangingPunct="0">
              <a:spcBef>
                <a:spcPct val="0"/>
              </a:spcBef>
              <a:spcAft>
                <a:spcPct val="0"/>
              </a:spcAft>
              <a:defRPr>
                <a:solidFill>
                  <a:schemeClr val="tx1"/>
                </a:solidFill>
                <a:latin typeface="Arial" charset="0"/>
                <a:ea typeface="ＭＳ Ｐゴシック" pitchFamily="-49" charset="-128"/>
              </a:defRPr>
            </a:lvl8pPr>
            <a:lvl9pPr marL="3960038" indent="-232943" eaLnBrk="0" fontAlgn="base" hangingPunct="0">
              <a:spcBef>
                <a:spcPct val="0"/>
              </a:spcBef>
              <a:spcAft>
                <a:spcPct val="0"/>
              </a:spcAft>
              <a:defRPr>
                <a:solidFill>
                  <a:schemeClr val="tx1"/>
                </a:solidFill>
                <a:latin typeface="Arial" charset="0"/>
                <a:ea typeface="ＭＳ Ｐゴシック" pitchFamily="-49" charset="-128"/>
              </a:defRPr>
            </a:lvl9pPr>
          </a:lstStyle>
          <a:p>
            <a:pPr eaLnBrk="1" hangingPunct="1"/>
            <a:fld id="{43FBB974-5E77-45F2-9331-3A5D7A42B940}" type="slidenum">
              <a:rPr lang="en-US" altLang="en-US"/>
              <a:pPr eaLnBrk="1" hangingPunct="1"/>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4708" indent="-174708" eaLnBrk="1" hangingPunct="1">
              <a:spcBef>
                <a:spcPct val="0"/>
              </a:spcBef>
              <a:buFontTx/>
              <a:buChar char="•"/>
            </a:pPr>
            <a:r>
              <a:rPr lang="en-US" altLang="en-US" smtClean="0">
                <a:ea typeface="ＭＳ Ｐゴシック" pitchFamily="-49" charset="-128"/>
              </a:rPr>
              <a:t>A high sense of agency is having a high degree of self-exploration that is associated with a high degree of self-direction in determining one’s life course (Côté &amp; Schwartz, 2002). </a:t>
            </a:r>
          </a:p>
          <a:p>
            <a:pPr marL="174708" indent="-174708" eaLnBrk="1" hangingPunct="1">
              <a:spcBef>
                <a:spcPct val="0"/>
              </a:spcBef>
              <a:buFontTx/>
              <a:buChar char="•"/>
            </a:pPr>
            <a:r>
              <a:rPr lang="en-US" altLang="en-US" smtClean="0">
                <a:ea typeface="ＭＳ Ｐゴシック" pitchFamily="-49" charset="-128"/>
              </a:rPr>
              <a:t>Students with a high sense of agency make decisions about their participation in mathematics.     </a:t>
            </a:r>
          </a:p>
          <a:p>
            <a:pPr marL="640594" lvl="1" indent="-174708" eaLnBrk="1" hangingPunct="1">
              <a:spcBef>
                <a:spcPct val="0"/>
              </a:spcBef>
              <a:buFontTx/>
              <a:buChar char="•"/>
            </a:pPr>
            <a:r>
              <a:rPr lang="en-US" altLang="en-US" smtClean="0">
                <a:ea typeface="ＭＳ Ｐゴシック" pitchFamily="-49" charset="-128"/>
              </a:rPr>
              <a:t>Bilal show a high sense of agency by stating, “I gotta excel in everything I do.  Be the best that I can be…being the best means doing your work, asking questions, and being involved in class.”  </a:t>
            </a:r>
          </a:p>
          <a:p>
            <a:pPr marL="640594" lvl="1" indent="-174708" eaLnBrk="1" hangingPunct="1">
              <a:spcBef>
                <a:spcPct val="0"/>
              </a:spcBef>
              <a:buFontTx/>
              <a:buChar char="•"/>
            </a:pPr>
            <a:r>
              <a:rPr lang="en-US" altLang="en-US" smtClean="0">
                <a:ea typeface="ＭＳ Ｐゴシック" pitchFamily="-49" charset="-128"/>
              </a:rPr>
              <a:t>Andre’s sums up his sense of agency by stating, “Good math students are focused, do their work, and want to make A’s all the time…I am a good math student.”  </a:t>
            </a:r>
          </a:p>
          <a:p>
            <a:pPr marL="174708" indent="-174708" eaLnBrk="1" hangingPunct="1">
              <a:spcBef>
                <a:spcPct val="0"/>
              </a:spcBef>
              <a:buFontTx/>
              <a:buChar char="•"/>
            </a:pPr>
            <a:r>
              <a:rPr lang="en-US" altLang="en-US" smtClean="0">
                <a:ea typeface="ＭＳ Ｐゴシック" pitchFamily="-49" charset="-128"/>
              </a:rPr>
              <a:t>In these statements we see a high sense of agency that is resistant to the negative identities imposed on them because these boys perceive themselves as having a sense of control over their academic success because they knew that, in order to maintain their good standing in mathematics, they needed to be participatory in the mathematics classroom.  </a:t>
            </a:r>
          </a:p>
          <a:p>
            <a:pPr marL="174708" indent="-174708" eaLnBrk="1" hangingPunct="1">
              <a:spcBef>
                <a:spcPct val="0"/>
              </a:spcBef>
            </a:pPr>
            <a:endParaRPr lang="en-US" altLang="en-US" smtClean="0">
              <a:ea typeface="ＭＳ Ｐゴシック" pitchFamily="-49" charset="-128"/>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9" charset="-128"/>
              </a:defRPr>
            </a:lvl1pPr>
            <a:lvl2pPr marL="757066" indent="-291179" eaLnBrk="0" hangingPunct="0">
              <a:defRPr>
                <a:solidFill>
                  <a:schemeClr val="tx1"/>
                </a:solidFill>
                <a:latin typeface="Arial" charset="0"/>
                <a:ea typeface="ＭＳ Ｐゴシック" pitchFamily="-49" charset="-128"/>
              </a:defRPr>
            </a:lvl2pPr>
            <a:lvl3pPr marL="1164717" indent="-232943" eaLnBrk="0" hangingPunct="0">
              <a:defRPr>
                <a:solidFill>
                  <a:schemeClr val="tx1"/>
                </a:solidFill>
                <a:latin typeface="Arial" charset="0"/>
                <a:ea typeface="ＭＳ Ｐゴシック" pitchFamily="-49" charset="-128"/>
              </a:defRPr>
            </a:lvl3pPr>
            <a:lvl4pPr marL="1630604" indent="-232943" eaLnBrk="0" hangingPunct="0">
              <a:defRPr>
                <a:solidFill>
                  <a:schemeClr val="tx1"/>
                </a:solidFill>
                <a:latin typeface="Arial" charset="0"/>
                <a:ea typeface="ＭＳ Ｐゴシック" pitchFamily="-49" charset="-128"/>
              </a:defRPr>
            </a:lvl4pPr>
            <a:lvl5pPr marL="2096491" indent="-232943" eaLnBrk="0" hangingPunct="0">
              <a:defRPr>
                <a:solidFill>
                  <a:schemeClr val="tx1"/>
                </a:solidFill>
                <a:latin typeface="Arial" charset="0"/>
                <a:ea typeface="ＭＳ Ｐゴシック" pitchFamily="-49" charset="-128"/>
              </a:defRPr>
            </a:lvl5pPr>
            <a:lvl6pPr marL="2562377" indent="-232943" eaLnBrk="0" fontAlgn="base" hangingPunct="0">
              <a:spcBef>
                <a:spcPct val="0"/>
              </a:spcBef>
              <a:spcAft>
                <a:spcPct val="0"/>
              </a:spcAft>
              <a:defRPr>
                <a:solidFill>
                  <a:schemeClr val="tx1"/>
                </a:solidFill>
                <a:latin typeface="Arial" charset="0"/>
                <a:ea typeface="ＭＳ Ｐゴシック" pitchFamily="-49" charset="-128"/>
              </a:defRPr>
            </a:lvl6pPr>
            <a:lvl7pPr marL="3028264" indent="-232943" eaLnBrk="0" fontAlgn="base" hangingPunct="0">
              <a:spcBef>
                <a:spcPct val="0"/>
              </a:spcBef>
              <a:spcAft>
                <a:spcPct val="0"/>
              </a:spcAft>
              <a:defRPr>
                <a:solidFill>
                  <a:schemeClr val="tx1"/>
                </a:solidFill>
                <a:latin typeface="Arial" charset="0"/>
                <a:ea typeface="ＭＳ Ｐゴシック" pitchFamily="-49" charset="-128"/>
              </a:defRPr>
            </a:lvl7pPr>
            <a:lvl8pPr marL="3494151" indent="-232943" eaLnBrk="0" fontAlgn="base" hangingPunct="0">
              <a:spcBef>
                <a:spcPct val="0"/>
              </a:spcBef>
              <a:spcAft>
                <a:spcPct val="0"/>
              </a:spcAft>
              <a:defRPr>
                <a:solidFill>
                  <a:schemeClr val="tx1"/>
                </a:solidFill>
                <a:latin typeface="Arial" charset="0"/>
                <a:ea typeface="ＭＳ Ｐゴシック" pitchFamily="-49" charset="-128"/>
              </a:defRPr>
            </a:lvl8pPr>
            <a:lvl9pPr marL="3960038" indent="-232943" eaLnBrk="0" fontAlgn="base" hangingPunct="0">
              <a:spcBef>
                <a:spcPct val="0"/>
              </a:spcBef>
              <a:spcAft>
                <a:spcPct val="0"/>
              </a:spcAft>
              <a:defRPr>
                <a:solidFill>
                  <a:schemeClr val="tx1"/>
                </a:solidFill>
                <a:latin typeface="Arial" charset="0"/>
                <a:ea typeface="ＭＳ Ｐゴシック" pitchFamily="-49" charset="-128"/>
              </a:defRPr>
            </a:lvl9pPr>
          </a:lstStyle>
          <a:p>
            <a:pPr eaLnBrk="1" hangingPunct="1"/>
            <a:fld id="{0D20F801-95BF-40A9-84A2-CE7BEE7E9312}" type="slidenum">
              <a:rPr lang="en-US" altLang="en-US"/>
              <a:pPr eaLnBrk="1" hangingPunct="1"/>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49" charset="-128"/>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9" charset="-128"/>
              </a:defRPr>
            </a:lvl1pPr>
            <a:lvl2pPr marL="757066" indent="-291179" eaLnBrk="0" hangingPunct="0">
              <a:defRPr>
                <a:solidFill>
                  <a:schemeClr val="tx1"/>
                </a:solidFill>
                <a:latin typeface="Arial" charset="0"/>
                <a:ea typeface="ＭＳ Ｐゴシック" pitchFamily="-49" charset="-128"/>
              </a:defRPr>
            </a:lvl2pPr>
            <a:lvl3pPr marL="1164717" indent="-232943" eaLnBrk="0" hangingPunct="0">
              <a:defRPr>
                <a:solidFill>
                  <a:schemeClr val="tx1"/>
                </a:solidFill>
                <a:latin typeface="Arial" charset="0"/>
                <a:ea typeface="ＭＳ Ｐゴシック" pitchFamily="-49" charset="-128"/>
              </a:defRPr>
            </a:lvl3pPr>
            <a:lvl4pPr marL="1630604" indent="-232943" eaLnBrk="0" hangingPunct="0">
              <a:defRPr>
                <a:solidFill>
                  <a:schemeClr val="tx1"/>
                </a:solidFill>
                <a:latin typeface="Arial" charset="0"/>
                <a:ea typeface="ＭＳ Ｐゴシック" pitchFamily="-49" charset="-128"/>
              </a:defRPr>
            </a:lvl4pPr>
            <a:lvl5pPr marL="2096491" indent="-232943" eaLnBrk="0" hangingPunct="0">
              <a:defRPr>
                <a:solidFill>
                  <a:schemeClr val="tx1"/>
                </a:solidFill>
                <a:latin typeface="Arial" charset="0"/>
                <a:ea typeface="ＭＳ Ｐゴシック" pitchFamily="-49" charset="-128"/>
              </a:defRPr>
            </a:lvl5pPr>
            <a:lvl6pPr marL="2562377" indent="-232943" eaLnBrk="0" fontAlgn="base" hangingPunct="0">
              <a:spcBef>
                <a:spcPct val="0"/>
              </a:spcBef>
              <a:spcAft>
                <a:spcPct val="0"/>
              </a:spcAft>
              <a:defRPr>
                <a:solidFill>
                  <a:schemeClr val="tx1"/>
                </a:solidFill>
                <a:latin typeface="Arial" charset="0"/>
                <a:ea typeface="ＭＳ Ｐゴシック" pitchFamily="-49" charset="-128"/>
              </a:defRPr>
            </a:lvl6pPr>
            <a:lvl7pPr marL="3028264" indent="-232943" eaLnBrk="0" fontAlgn="base" hangingPunct="0">
              <a:spcBef>
                <a:spcPct val="0"/>
              </a:spcBef>
              <a:spcAft>
                <a:spcPct val="0"/>
              </a:spcAft>
              <a:defRPr>
                <a:solidFill>
                  <a:schemeClr val="tx1"/>
                </a:solidFill>
                <a:latin typeface="Arial" charset="0"/>
                <a:ea typeface="ＭＳ Ｐゴシック" pitchFamily="-49" charset="-128"/>
              </a:defRPr>
            </a:lvl7pPr>
            <a:lvl8pPr marL="3494151" indent="-232943" eaLnBrk="0" fontAlgn="base" hangingPunct="0">
              <a:spcBef>
                <a:spcPct val="0"/>
              </a:spcBef>
              <a:spcAft>
                <a:spcPct val="0"/>
              </a:spcAft>
              <a:defRPr>
                <a:solidFill>
                  <a:schemeClr val="tx1"/>
                </a:solidFill>
                <a:latin typeface="Arial" charset="0"/>
                <a:ea typeface="ＭＳ Ｐゴシック" pitchFamily="-49" charset="-128"/>
              </a:defRPr>
            </a:lvl8pPr>
            <a:lvl9pPr marL="3960038" indent="-232943" eaLnBrk="0" fontAlgn="base" hangingPunct="0">
              <a:spcBef>
                <a:spcPct val="0"/>
              </a:spcBef>
              <a:spcAft>
                <a:spcPct val="0"/>
              </a:spcAft>
              <a:defRPr>
                <a:solidFill>
                  <a:schemeClr val="tx1"/>
                </a:solidFill>
                <a:latin typeface="Arial" charset="0"/>
                <a:ea typeface="ＭＳ Ｐゴシック" pitchFamily="-49" charset="-128"/>
              </a:defRPr>
            </a:lvl9pPr>
          </a:lstStyle>
          <a:p>
            <a:pPr eaLnBrk="1" hangingPunct="1"/>
            <a:fld id="{812BEC53-5E48-474E-A50B-C9B0FAC4448B}" type="slidenum">
              <a:rPr lang="en-US" altLang="en-US"/>
              <a:pPr eaLnBrk="1" hangingPunct="1"/>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18</a:t>
            </a:fld>
            <a:endParaRPr lang="en-US"/>
          </a:p>
        </p:txBody>
      </p:sp>
    </p:spTree>
    <p:extLst>
      <p:ext uri="{BB962C8B-B14F-4D97-AF65-F5344CB8AC3E}">
        <p14:creationId xmlns:p14="http://schemas.microsoft.com/office/powerpoint/2010/main" xmlns="" val="12688814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19</a:t>
            </a:fld>
            <a:endParaRPr lang="en-US"/>
          </a:p>
        </p:txBody>
      </p:sp>
    </p:spTree>
    <p:extLst>
      <p:ext uri="{BB962C8B-B14F-4D97-AF65-F5344CB8AC3E}">
        <p14:creationId xmlns:p14="http://schemas.microsoft.com/office/powerpoint/2010/main" xmlns="" val="3671136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2</a:t>
            </a:fld>
            <a:endParaRPr lang="en-US"/>
          </a:p>
        </p:txBody>
      </p:sp>
    </p:spTree>
    <p:extLst>
      <p:ext uri="{BB962C8B-B14F-4D97-AF65-F5344CB8AC3E}">
        <p14:creationId xmlns:p14="http://schemas.microsoft.com/office/powerpoint/2010/main" xmlns="" val="37192935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pitchFamily="-49"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9" charset="-128"/>
              </a:defRPr>
            </a:lvl1pPr>
            <a:lvl2pPr marL="757066" indent="-291179" eaLnBrk="0" hangingPunct="0">
              <a:defRPr>
                <a:solidFill>
                  <a:schemeClr val="tx1"/>
                </a:solidFill>
                <a:latin typeface="Arial" charset="0"/>
                <a:ea typeface="ＭＳ Ｐゴシック" pitchFamily="-49" charset="-128"/>
              </a:defRPr>
            </a:lvl2pPr>
            <a:lvl3pPr marL="1164717" indent="-232943" eaLnBrk="0" hangingPunct="0">
              <a:defRPr>
                <a:solidFill>
                  <a:schemeClr val="tx1"/>
                </a:solidFill>
                <a:latin typeface="Arial" charset="0"/>
                <a:ea typeface="ＭＳ Ｐゴシック" pitchFamily="-49" charset="-128"/>
              </a:defRPr>
            </a:lvl3pPr>
            <a:lvl4pPr marL="1630604" indent="-232943" eaLnBrk="0" hangingPunct="0">
              <a:defRPr>
                <a:solidFill>
                  <a:schemeClr val="tx1"/>
                </a:solidFill>
                <a:latin typeface="Arial" charset="0"/>
                <a:ea typeface="ＭＳ Ｐゴシック" pitchFamily="-49" charset="-128"/>
              </a:defRPr>
            </a:lvl4pPr>
            <a:lvl5pPr marL="2096491" indent="-232943" eaLnBrk="0" hangingPunct="0">
              <a:defRPr>
                <a:solidFill>
                  <a:schemeClr val="tx1"/>
                </a:solidFill>
                <a:latin typeface="Arial" charset="0"/>
                <a:ea typeface="ＭＳ Ｐゴシック" pitchFamily="-49" charset="-128"/>
              </a:defRPr>
            </a:lvl5pPr>
            <a:lvl6pPr marL="2562377" indent="-232943" eaLnBrk="0" fontAlgn="base" hangingPunct="0">
              <a:spcBef>
                <a:spcPct val="0"/>
              </a:spcBef>
              <a:spcAft>
                <a:spcPct val="0"/>
              </a:spcAft>
              <a:defRPr>
                <a:solidFill>
                  <a:schemeClr val="tx1"/>
                </a:solidFill>
                <a:latin typeface="Arial" charset="0"/>
                <a:ea typeface="ＭＳ Ｐゴシック" pitchFamily="-49" charset="-128"/>
              </a:defRPr>
            </a:lvl6pPr>
            <a:lvl7pPr marL="3028264" indent="-232943" eaLnBrk="0" fontAlgn="base" hangingPunct="0">
              <a:spcBef>
                <a:spcPct val="0"/>
              </a:spcBef>
              <a:spcAft>
                <a:spcPct val="0"/>
              </a:spcAft>
              <a:defRPr>
                <a:solidFill>
                  <a:schemeClr val="tx1"/>
                </a:solidFill>
                <a:latin typeface="Arial" charset="0"/>
                <a:ea typeface="ＭＳ Ｐゴシック" pitchFamily="-49" charset="-128"/>
              </a:defRPr>
            </a:lvl7pPr>
            <a:lvl8pPr marL="3494151" indent="-232943" eaLnBrk="0" fontAlgn="base" hangingPunct="0">
              <a:spcBef>
                <a:spcPct val="0"/>
              </a:spcBef>
              <a:spcAft>
                <a:spcPct val="0"/>
              </a:spcAft>
              <a:defRPr>
                <a:solidFill>
                  <a:schemeClr val="tx1"/>
                </a:solidFill>
                <a:latin typeface="Arial" charset="0"/>
                <a:ea typeface="ＭＳ Ｐゴシック" pitchFamily="-49" charset="-128"/>
              </a:defRPr>
            </a:lvl8pPr>
            <a:lvl9pPr marL="3960038" indent="-232943" eaLnBrk="0" fontAlgn="base" hangingPunct="0">
              <a:spcBef>
                <a:spcPct val="0"/>
              </a:spcBef>
              <a:spcAft>
                <a:spcPct val="0"/>
              </a:spcAft>
              <a:defRPr>
                <a:solidFill>
                  <a:schemeClr val="tx1"/>
                </a:solidFill>
                <a:latin typeface="Arial" charset="0"/>
                <a:ea typeface="ＭＳ Ｐゴシック" pitchFamily="-49" charset="-128"/>
              </a:defRPr>
            </a:lvl9pPr>
          </a:lstStyle>
          <a:p>
            <a:pPr eaLnBrk="1" hangingPunct="1"/>
            <a:fld id="{DEAEAB91-A445-4C12-BB6C-247450B4B67A}" type="slidenum">
              <a:rPr lang="en-US" altLang="en-US"/>
              <a:pPr eaLnBrk="1" hangingPunct="1"/>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21</a:t>
            </a:fld>
            <a:endParaRPr lang="en-US"/>
          </a:p>
        </p:txBody>
      </p:sp>
    </p:spTree>
    <p:extLst>
      <p:ext uri="{BB962C8B-B14F-4D97-AF65-F5344CB8AC3E}">
        <p14:creationId xmlns:p14="http://schemas.microsoft.com/office/powerpoint/2010/main" xmlns="" val="1626229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‘growth mindset’ then they believe that intelligence and ‘smartness’ can be learned and that the brain can grow from exercise. The implications of this mindset are profound -- students with a growth mindset work and learn more effectively, displaying a desire for challenge and resilience in the face of failure</a:t>
            </a:r>
          </a:p>
          <a:p>
            <a:endParaRPr lang="en-US" dirty="0" smtClean="0"/>
          </a:p>
          <a:p>
            <a:r>
              <a:rPr lang="en-US" dirty="0" smtClean="0"/>
              <a:t>‘fixed mindset’ believe that you are either smart or you are not. When students with a fixed mindset fail or make a mistake they believe that they are just not smart and give up. Such students frequently avoid challenge, preferring instead to complete easier work on which they know they will succeed.</a:t>
            </a:r>
          </a:p>
          <a:p>
            <a:endParaRPr lang="en-US" dirty="0" smtClean="0"/>
          </a:p>
          <a:p>
            <a:r>
              <a:rPr lang="en-US" dirty="0" smtClean="0"/>
              <a:t>Identity affirming </a:t>
            </a:r>
            <a:endParaRPr lang="en-US" dirty="0"/>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22</a:t>
            </a:fld>
            <a:endParaRPr lang="en-US"/>
          </a:p>
        </p:txBody>
      </p:sp>
    </p:spTree>
    <p:extLst>
      <p:ext uri="{BB962C8B-B14F-4D97-AF65-F5344CB8AC3E}">
        <p14:creationId xmlns:p14="http://schemas.microsoft.com/office/powerpoint/2010/main" xmlns="" val="4911332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Context</a:t>
            </a:r>
            <a:endParaRPr lang="en-US" dirty="0"/>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23</a:t>
            </a:fld>
            <a:endParaRPr lang="en-US"/>
          </a:p>
        </p:txBody>
      </p:sp>
    </p:spTree>
    <p:extLst>
      <p:ext uri="{BB962C8B-B14F-4D97-AF65-F5344CB8AC3E}">
        <p14:creationId xmlns:p14="http://schemas.microsoft.com/office/powerpoint/2010/main" xmlns="" val="1738398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24</a:t>
            </a:fld>
            <a:endParaRPr lang="en-US"/>
          </a:p>
        </p:txBody>
      </p:sp>
    </p:spTree>
    <p:extLst>
      <p:ext uri="{BB962C8B-B14F-4D97-AF65-F5344CB8AC3E}">
        <p14:creationId xmlns:p14="http://schemas.microsoft.com/office/powerpoint/2010/main" xmlns="" val="6027753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25</a:t>
            </a:fld>
            <a:endParaRPr lang="en-US"/>
          </a:p>
        </p:txBody>
      </p:sp>
    </p:spTree>
    <p:extLst>
      <p:ext uri="{BB962C8B-B14F-4D97-AF65-F5344CB8AC3E}">
        <p14:creationId xmlns:p14="http://schemas.microsoft.com/office/powerpoint/2010/main" xmlns="" val="12694628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26</a:t>
            </a:fld>
            <a:endParaRPr lang="en-US"/>
          </a:p>
        </p:txBody>
      </p:sp>
    </p:spTree>
    <p:extLst>
      <p:ext uri="{BB962C8B-B14F-4D97-AF65-F5344CB8AC3E}">
        <p14:creationId xmlns:p14="http://schemas.microsoft.com/office/powerpoint/2010/main" xmlns="" val="20450564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27</a:t>
            </a:fld>
            <a:endParaRPr lang="en-US"/>
          </a:p>
        </p:txBody>
      </p:sp>
    </p:spTree>
    <p:extLst>
      <p:ext uri="{BB962C8B-B14F-4D97-AF65-F5344CB8AC3E}">
        <p14:creationId xmlns:p14="http://schemas.microsoft.com/office/powerpoint/2010/main" xmlns="" val="982958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3</a:t>
            </a:fld>
            <a:endParaRPr lang="en-US"/>
          </a:p>
        </p:txBody>
      </p:sp>
    </p:spTree>
    <p:extLst>
      <p:ext uri="{BB962C8B-B14F-4D97-AF65-F5344CB8AC3E}">
        <p14:creationId xmlns:p14="http://schemas.microsoft.com/office/powerpoint/2010/main" xmlns="" val="1273188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4</a:t>
            </a:fld>
            <a:endParaRPr lang="en-US"/>
          </a:p>
        </p:txBody>
      </p:sp>
    </p:spTree>
    <p:extLst>
      <p:ext uri="{BB962C8B-B14F-4D97-AF65-F5344CB8AC3E}">
        <p14:creationId xmlns:p14="http://schemas.microsoft.com/office/powerpoint/2010/main" xmlns="" val="2814522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5</a:t>
            </a:fld>
            <a:endParaRPr lang="en-US"/>
          </a:p>
        </p:txBody>
      </p:sp>
    </p:spTree>
    <p:extLst>
      <p:ext uri="{BB962C8B-B14F-4D97-AF65-F5344CB8AC3E}">
        <p14:creationId xmlns:p14="http://schemas.microsoft.com/office/powerpoint/2010/main" xmlns="" val="3571542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49"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9" charset="-128"/>
              </a:defRPr>
            </a:lvl1pPr>
            <a:lvl2pPr marL="757066" indent="-291179" eaLnBrk="0" hangingPunct="0">
              <a:defRPr>
                <a:solidFill>
                  <a:schemeClr val="tx1"/>
                </a:solidFill>
                <a:latin typeface="Arial" charset="0"/>
                <a:ea typeface="ＭＳ Ｐゴシック" pitchFamily="-49" charset="-128"/>
              </a:defRPr>
            </a:lvl2pPr>
            <a:lvl3pPr marL="1164717" indent="-232943" eaLnBrk="0" hangingPunct="0">
              <a:defRPr>
                <a:solidFill>
                  <a:schemeClr val="tx1"/>
                </a:solidFill>
                <a:latin typeface="Arial" charset="0"/>
                <a:ea typeface="ＭＳ Ｐゴシック" pitchFamily="-49" charset="-128"/>
              </a:defRPr>
            </a:lvl3pPr>
            <a:lvl4pPr marL="1630604" indent="-232943" eaLnBrk="0" hangingPunct="0">
              <a:defRPr>
                <a:solidFill>
                  <a:schemeClr val="tx1"/>
                </a:solidFill>
                <a:latin typeface="Arial" charset="0"/>
                <a:ea typeface="ＭＳ Ｐゴシック" pitchFamily="-49" charset="-128"/>
              </a:defRPr>
            </a:lvl4pPr>
            <a:lvl5pPr marL="2096491" indent="-232943" eaLnBrk="0" hangingPunct="0">
              <a:defRPr>
                <a:solidFill>
                  <a:schemeClr val="tx1"/>
                </a:solidFill>
                <a:latin typeface="Arial" charset="0"/>
                <a:ea typeface="ＭＳ Ｐゴシック" pitchFamily="-49" charset="-128"/>
              </a:defRPr>
            </a:lvl5pPr>
            <a:lvl6pPr marL="2562377" indent="-232943" eaLnBrk="0" fontAlgn="base" hangingPunct="0">
              <a:spcBef>
                <a:spcPct val="0"/>
              </a:spcBef>
              <a:spcAft>
                <a:spcPct val="0"/>
              </a:spcAft>
              <a:defRPr>
                <a:solidFill>
                  <a:schemeClr val="tx1"/>
                </a:solidFill>
                <a:latin typeface="Arial" charset="0"/>
                <a:ea typeface="ＭＳ Ｐゴシック" pitchFamily="-49" charset="-128"/>
              </a:defRPr>
            </a:lvl6pPr>
            <a:lvl7pPr marL="3028264" indent="-232943" eaLnBrk="0" fontAlgn="base" hangingPunct="0">
              <a:spcBef>
                <a:spcPct val="0"/>
              </a:spcBef>
              <a:spcAft>
                <a:spcPct val="0"/>
              </a:spcAft>
              <a:defRPr>
                <a:solidFill>
                  <a:schemeClr val="tx1"/>
                </a:solidFill>
                <a:latin typeface="Arial" charset="0"/>
                <a:ea typeface="ＭＳ Ｐゴシック" pitchFamily="-49" charset="-128"/>
              </a:defRPr>
            </a:lvl7pPr>
            <a:lvl8pPr marL="3494151" indent="-232943" eaLnBrk="0" fontAlgn="base" hangingPunct="0">
              <a:spcBef>
                <a:spcPct val="0"/>
              </a:spcBef>
              <a:spcAft>
                <a:spcPct val="0"/>
              </a:spcAft>
              <a:defRPr>
                <a:solidFill>
                  <a:schemeClr val="tx1"/>
                </a:solidFill>
                <a:latin typeface="Arial" charset="0"/>
                <a:ea typeface="ＭＳ Ｐゴシック" pitchFamily="-49" charset="-128"/>
              </a:defRPr>
            </a:lvl8pPr>
            <a:lvl9pPr marL="3960038" indent="-232943" eaLnBrk="0" fontAlgn="base" hangingPunct="0">
              <a:spcBef>
                <a:spcPct val="0"/>
              </a:spcBef>
              <a:spcAft>
                <a:spcPct val="0"/>
              </a:spcAft>
              <a:defRPr>
                <a:solidFill>
                  <a:schemeClr val="tx1"/>
                </a:solidFill>
                <a:latin typeface="Arial" charset="0"/>
                <a:ea typeface="ＭＳ Ｐゴシック" pitchFamily="-49" charset="-128"/>
              </a:defRPr>
            </a:lvl9pPr>
          </a:lstStyle>
          <a:p>
            <a:pPr eaLnBrk="1" hangingPunct="1"/>
            <a:fld id="{061C895F-7305-4B96-AD67-E25CE618E2C1}" type="slidenum">
              <a:rPr lang="en-US" altLang="en-US"/>
              <a:pPr eaLnBrk="1" hangingPunct="1"/>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49" charset="-128"/>
              </a:rPr>
              <a:t>This short example along with other interviews and observations reveal that Andre negotiates several interwoven identities (e.g., academic identity, mathematics identity, racial identity and future occupational identity) that are important to him and that these identities serve as motivations for him to persevere and do well with mathematics. </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9" charset="-128"/>
              </a:defRPr>
            </a:lvl1pPr>
            <a:lvl2pPr marL="757066" indent="-291179" eaLnBrk="0" hangingPunct="0">
              <a:defRPr>
                <a:solidFill>
                  <a:schemeClr val="tx1"/>
                </a:solidFill>
                <a:latin typeface="Arial" charset="0"/>
                <a:ea typeface="ＭＳ Ｐゴシック" pitchFamily="-49" charset="-128"/>
              </a:defRPr>
            </a:lvl2pPr>
            <a:lvl3pPr marL="1164717" indent="-232943" eaLnBrk="0" hangingPunct="0">
              <a:defRPr>
                <a:solidFill>
                  <a:schemeClr val="tx1"/>
                </a:solidFill>
                <a:latin typeface="Arial" charset="0"/>
                <a:ea typeface="ＭＳ Ｐゴシック" pitchFamily="-49" charset="-128"/>
              </a:defRPr>
            </a:lvl3pPr>
            <a:lvl4pPr marL="1630604" indent="-232943" eaLnBrk="0" hangingPunct="0">
              <a:defRPr>
                <a:solidFill>
                  <a:schemeClr val="tx1"/>
                </a:solidFill>
                <a:latin typeface="Arial" charset="0"/>
                <a:ea typeface="ＭＳ Ｐゴシック" pitchFamily="-49" charset="-128"/>
              </a:defRPr>
            </a:lvl4pPr>
            <a:lvl5pPr marL="2096491" indent="-232943" eaLnBrk="0" hangingPunct="0">
              <a:defRPr>
                <a:solidFill>
                  <a:schemeClr val="tx1"/>
                </a:solidFill>
                <a:latin typeface="Arial" charset="0"/>
                <a:ea typeface="ＭＳ Ｐゴシック" pitchFamily="-49" charset="-128"/>
              </a:defRPr>
            </a:lvl5pPr>
            <a:lvl6pPr marL="2562377" indent="-232943" eaLnBrk="0" fontAlgn="base" hangingPunct="0">
              <a:spcBef>
                <a:spcPct val="0"/>
              </a:spcBef>
              <a:spcAft>
                <a:spcPct val="0"/>
              </a:spcAft>
              <a:defRPr>
                <a:solidFill>
                  <a:schemeClr val="tx1"/>
                </a:solidFill>
                <a:latin typeface="Arial" charset="0"/>
                <a:ea typeface="ＭＳ Ｐゴシック" pitchFamily="-49" charset="-128"/>
              </a:defRPr>
            </a:lvl6pPr>
            <a:lvl7pPr marL="3028264" indent="-232943" eaLnBrk="0" fontAlgn="base" hangingPunct="0">
              <a:spcBef>
                <a:spcPct val="0"/>
              </a:spcBef>
              <a:spcAft>
                <a:spcPct val="0"/>
              </a:spcAft>
              <a:defRPr>
                <a:solidFill>
                  <a:schemeClr val="tx1"/>
                </a:solidFill>
                <a:latin typeface="Arial" charset="0"/>
                <a:ea typeface="ＭＳ Ｐゴシック" pitchFamily="-49" charset="-128"/>
              </a:defRPr>
            </a:lvl7pPr>
            <a:lvl8pPr marL="3494151" indent="-232943" eaLnBrk="0" fontAlgn="base" hangingPunct="0">
              <a:spcBef>
                <a:spcPct val="0"/>
              </a:spcBef>
              <a:spcAft>
                <a:spcPct val="0"/>
              </a:spcAft>
              <a:defRPr>
                <a:solidFill>
                  <a:schemeClr val="tx1"/>
                </a:solidFill>
                <a:latin typeface="Arial" charset="0"/>
                <a:ea typeface="ＭＳ Ｐゴシック" pitchFamily="-49" charset="-128"/>
              </a:defRPr>
            </a:lvl8pPr>
            <a:lvl9pPr marL="3960038" indent="-232943" eaLnBrk="0" fontAlgn="base" hangingPunct="0">
              <a:spcBef>
                <a:spcPct val="0"/>
              </a:spcBef>
              <a:spcAft>
                <a:spcPct val="0"/>
              </a:spcAft>
              <a:defRPr>
                <a:solidFill>
                  <a:schemeClr val="tx1"/>
                </a:solidFill>
                <a:latin typeface="Arial" charset="0"/>
                <a:ea typeface="ＭＳ Ｐゴシック" pitchFamily="-49" charset="-128"/>
              </a:defRPr>
            </a:lvl9pPr>
          </a:lstStyle>
          <a:p>
            <a:pPr eaLnBrk="1" hangingPunct="1"/>
            <a:fld id="{49AB2567-1E16-47E1-84C4-F3693E60FDC7}" type="slidenum">
              <a:rPr lang="en-US" altLang="en-US"/>
              <a:pPr eaLnBrk="1" hangingPunct="1"/>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What are the interwoven identities expressed by your students?  </a:t>
            </a:r>
          </a:p>
          <a:p>
            <a:pPr lvl="0"/>
            <a:r>
              <a:rPr lang="en-US" dirty="0"/>
              <a:t>In what ways, if any, do you affirm the identities of your students?</a:t>
            </a:r>
          </a:p>
          <a:p>
            <a:pPr lvl="0"/>
            <a:r>
              <a:rPr lang="en-US" dirty="0"/>
              <a:t>What teaching practice do I use to support and affirm students’ mathematics identity development?</a:t>
            </a:r>
          </a:p>
          <a:p>
            <a:pPr lvl="0"/>
            <a:r>
              <a:rPr lang="en-US" dirty="0"/>
              <a:t>What structures are in place for students to demonstrate a high sense of agency?</a:t>
            </a:r>
          </a:p>
          <a:p>
            <a:pPr lvl="0"/>
            <a:r>
              <a:rPr lang="en-US" dirty="0"/>
              <a:t>How do students demonstrate high and low sense of agency in my mathematics classroom?</a:t>
            </a:r>
          </a:p>
          <a:p>
            <a:endParaRPr lang="en-US" dirty="0"/>
          </a:p>
        </p:txBody>
      </p:sp>
      <p:sp>
        <p:nvSpPr>
          <p:cNvPr id="4" name="Slide Number Placeholder 3"/>
          <p:cNvSpPr>
            <a:spLocks noGrp="1"/>
          </p:cNvSpPr>
          <p:nvPr>
            <p:ph type="sldNum" sz="quarter" idx="10"/>
          </p:nvPr>
        </p:nvSpPr>
        <p:spPr/>
        <p:txBody>
          <a:bodyPr/>
          <a:lstStyle/>
          <a:p>
            <a:pPr>
              <a:defRPr/>
            </a:pPr>
            <a:fld id="{A2207B44-2C2C-9D48-92BD-10B941747F72}" type="slidenum">
              <a:rPr lang="en-US" smtClean="0"/>
              <a:pPr>
                <a:defRPr/>
              </a:pPr>
              <a:t>8</a:t>
            </a:fld>
            <a:endParaRPr lang="en-US"/>
          </a:p>
        </p:txBody>
      </p:sp>
    </p:spTree>
    <p:extLst>
      <p:ext uri="{BB962C8B-B14F-4D97-AF65-F5344CB8AC3E}">
        <p14:creationId xmlns:p14="http://schemas.microsoft.com/office/powerpoint/2010/main" xmlns="" val="3881666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pitchFamily="-49"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9" charset="-128"/>
              </a:defRPr>
            </a:lvl1pPr>
            <a:lvl2pPr marL="757066" indent="-291179" eaLnBrk="0" hangingPunct="0">
              <a:defRPr>
                <a:solidFill>
                  <a:schemeClr val="tx1"/>
                </a:solidFill>
                <a:latin typeface="Arial" charset="0"/>
                <a:ea typeface="ＭＳ Ｐゴシック" pitchFamily="-49" charset="-128"/>
              </a:defRPr>
            </a:lvl2pPr>
            <a:lvl3pPr marL="1164717" indent="-232943" eaLnBrk="0" hangingPunct="0">
              <a:defRPr>
                <a:solidFill>
                  <a:schemeClr val="tx1"/>
                </a:solidFill>
                <a:latin typeface="Arial" charset="0"/>
                <a:ea typeface="ＭＳ Ｐゴシック" pitchFamily="-49" charset="-128"/>
              </a:defRPr>
            </a:lvl3pPr>
            <a:lvl4pPr marL="1630604" indent="-232943" eaLnBrk="0" hangingPunct="0">
              <a:defRPr>
                <a:solidFill>
                  <a:schemeClr val="tx1"/>
                </a:solidFill>
                <a:latin typeface="Arial" charset="0"/>
                <a:ea typeface="ＭＳ Ｐゴシック" pitchFamily="-49" charset="-128"/>
              </a:defRPr>
            </a:lvl4pPr>
            <a:lvl5pPr marL="2096491" indent="-232943" eaLnBrk="0" hangingPunct="0">
              <a:defRPr>
                <a:solidFill>
                  <a:schemeClr val="tx1"/>
                </a:solidFill>
                <a:latin typeface="Arial" charset="0"/>
                <a:ea typeface="ＭＳ Ｐゴシック" pitchFamily="-49" charset="-128"/>
              </a:defRPr>
            </a:lvl5pPr>
            <a:lvl6pPr marL="2562377" indent="-232943" eaLnBrk="0" fontAlgn="base" hangingPunct="0">
              <a:spcBef>
                <a:spcPct val="0"/>
              </a:spcBef>
              <a:spcAft>
                <a:spcPct val="0"/>
              </a:spcAft>
              <a:defRPr>
                <a:solidFill>
                  <a:schemeClr val="tx1"/>
                </a:solidFill>
                <a:latin typeface="Arial" charset="0"/>
                <a:ea typeface="ＭＳ Ｐゴシック" pitchFamily="-49" charset="-128"/>
              </a:defRPr>
            </a:lvl6pPr>
            <a:lvl7pPr marL="3028264" indent="-232943" eaLnBrk="0" fontAlgn="base" hangingPunct="0">
              <a:spcBef>
                <a:spcPct val="0"/>
              </a:spcBef>
              <a:spcAft>
                <a:spcPct val="0"/>
              </a:spcAft>
              <a:defRPr>
                <a:solidFill>
                  <a:schemeClr val="tx1"/>
                </a:solidFill>
                <a:latin typeface="Arial" charset="0"/>
                <a:ea typeface="ＭＳ Ｐゴシック" pitchFamily="-49" charset="-128"/>
              </a:defRPr>
            </a:lvl7pPr>
            <a:lvl8pPr marL="3494151" indent="-232943" eaLnBrk="0" fontAlgn="base" hangingPunct="0">
              <a:spcBef>
                <a:spcPct val="0"/>
              </a:spcBef>
              <a:spcAft>
                <a:spcPct val="0"/>
              </a:spcAft>
              <a:defRPr>
                <a:solidFill>
                  <a:schemeClr val="tx1"/>
                </a:solidFill>
                <a:latin typeface="Arial" charset="0"/>
                <a:ea typeface="ＭＳ Ｐゴシック" pitchFamily="-49" charset="-128"/>
              </a:defRPr>
            </a:lvl8pPr>
            <a:lvl9pPr marL="3960038" indent="-232943" eaLnBrk="0" fontAlgn="base" hangingPunct="0">
              <a:spcBef>
                <a:spcPct val="0"/>
              </a:spcBef>
              <a:spcAft>
                <a:spcPct val="0"/>
              </a:spcAft>
              <a:defRPr>
                <a:solidFill>
                  <a:schemeClr val="tx1"/>
                </a:solidFill>
                <a:latin typeface="Arial" charset="0"/>
                <a:ea typeface="ＭＳ Ｐゴシック" pitchFamily="-49" charset="-128"/>
              </a:defRPr>
            </a:lvl9pPr>
          </a:lstStyle>
          <a:p>
            <a:pPr eaLnBrk="1" hangingPunct="1"/>
            <a:fld id="{DEAEAB91-A445-4C12-BB6C-247450B4B67A}" type="slidenum">
              <a:rPr lang="en-US" altLang="en-US"/>
              <a:pPr eaLnBrk="1" hangingPunct="1"/>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130425"/>
            <a:ext cx="78486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72390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7010400" y="6492875"/>
            <a:ext cx="2133600" cy="365125"/>
          </a:xfrm>
        </p:spPr>
        <p:txBody>
          <a:bodyPr/>
          <a:lstStyle/>
          <a:p>
            <a:fld id="{886269BE-DD3D-419E-890B-484C8D288113}" type="slidenum">
              <a:rPr lang="en-US" smtClean="0"/>
              <a:pPr/>
              <a:t>‹#›</a:t>
            </a:fld>
            <a:endParaRPr lang="en-US"/>
          </a:p>
        </p:txBody>
      </p:sp>
      <p:pic>
        <p:nvPicPr>
          <p:cNvPr id="7" name="Picture 6" descr="NCTM_R_LogoandName4C_L.eps"/>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310038" y="5911728"/>
            <a:ext cx="2673270" cy="696059"/>
          </a:xfrm>
          <a:prstGeom prst="rect">
            <a:avLst/>
          </a:prstGeom>
        </p:spPr>
      </p:pic>
      <p:pic>
        <p:nvPicPr>
          <p:cNvPr id="8" name="Picture 7" descr="14861 principles to action cover bar 1.jp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 y="-23724"/>
            <a:ext cx="889121" cy="6894423"/>
          </a:xfrm>
          <a:prstGeom prst="rect">
            <a:avLst/>
          </a:prstGeom>
        </p:spPr>
      </p:pic>
      <p:pic>
        <p:nvPicPr>
          <p:cNvPr id="9" name="Picture 8" descr="14861 principles to action cover.psd"/>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258619" y="182743"/>
            <a:ext cx="761999" cy="1085667"/>
          </a:xfrm>
          <a:prstGeom prst="rect">
            <a:avLst/>
          </a:prstGeom>
          <a:ln w="6350" cmpd="sng">
            <a:solidFill>
              <a:srgbClr val="FFFFFF"/>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xmlns="" val="3366236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219200" y="1600201"/>
            <a:ext cx="7467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86269BE-DD3D-419E-890B-484C8D288113}" type="slidenum">
              <a:rPr lang="en-US" smtClean="0"/>
              <a:pPr/>
              <a:t>‹#›</a:t>
            </a:fld>
            <a:endParaRPr lang="en-US" dirty="0"/>
          </a:p>
        </p:txBody>
      </p:sp>
    </p:spTree>
    <p:extLst>
      <p:ext uri="{BB962C8B-B14F-4D97-AF65-F5344CB8AC3E}">
        <p14:creationId xmlns:p14="http://schemas.microsoft.com/office/powerpoint/2010/main" xmlns="" val="331918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7800" y="4189412"/>
            <a:ext cx="735171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447800" y="2667000"/>
            <a:ext cx="7351713" cy="15128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886269BE-DD3D-419E-890B-484C8D288113}" type="slidenum">
              <a:rPr lang="en-US" smtClean="0"/>
              <a:pPr/>
              <a:t>‹#›</a:t>
            </a:fld>
            <a:endParaRPr lang="en-US"/>
          </a:p>
        </p:txBody>
      </p:sp>
    </p:spTree>
    <p:extLst>
      <p:ext uri="{BB962C8B-B14F-4D97-AF65-F5344CB8AC3E}">
        <p14:creationId xmlns:p14="http://schemas.microsoft.com/office/powerpoint/2010/main" xmlns="" val="687738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600200"/>
            <a:ext cx="3733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1054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886269BE-DD3D-419E-890B-484C8D288113}" type="slidenum">
              <a:rPr lang="en-US" smtClean="0"/>
              <a:pPr/>
              <a:t>‹#›</a:t>
            </a:fld>
            <a:endParaRPr lang="en-US"/>
          </a:p>
        </p:txBody>
      </p:sp>
    </p:spTree>
    <p:extLst>
      <p:ext uri="{BB962C8B-B14F-4D97-AF65-F5344CB8AC3E}">
        <p14:creationId xmlns:p14="http://schemas.microsoft.com/office/powerpoint/2010/main" xmlns="" val="938074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1535113"/>
            <a:ext cx="3429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219200" y="2174875"/>
            <a:ext cx="3429000"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6800" y="1535113"/>
            <a:ext cx="3810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6800" y="2174875"/>
            <a:ext cx="3810000"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886269BE-DD3D-419E-890B-484C8D288113}" type="slidenum">
              <a:rPr lang="en-US" smtClean="0"/>
              <a:pPr/>
              <a:t>‹#›</a:t>
            </a:fld>
            <a:endParaRPr lang="en-US" dirty="0"/>
          </a:p>
        </p:txBody>
      </p:sp>
    </p:spTree>
    <p:extLst>
      <p:ext uri="{BB962C8B-B14F-4D97-AF65-F5344CB8AC3E}">
        <p14:creationId xmlns:p14="http://schemas.microsoft.com/office/powerpoint/2010/main" xmlns="" val="4091572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886269BE-DD3D-419E-890B-484C8D288113}" type="slidenum">
              <a:rPr lang="en-US" smtClean="0"/>
              <a:pPr/>
              <a:t>‹#›</a:t>
            </a:fld>
            <a:endParaRPr lang="en-US"/>
          </a:p>
        </p:txBody>
      </p:sp>
    </p:spTree>
    <p:extLst>
      <p:ext uri="{BB962C8B-B14F-4D97-AF65-F5344CB8AC3E}">
        <p14:creationId xmlns:p14="http://schemas.microsoft.com/office/powerpoint/2010/main" xmlns="" val="1105852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6269BE-DD3D-419E-890B-484C8D288113}" type="slidenum">
              <a:rPr lang="en-US" smtClean="0"/>
              <a:pPr/>
              <a:t>‹#›</a:t>
            </a:fld>
            <a:endParaRPr lang="en-US"/>
          </a:p>
        </p:txBody>
      </p:sp>
    </p:spTree>
    <p:extLst>
      <p:ext uri="{BB962C8B-B14F-4D97-AF65-F5344CB8AC3E}">
        <p14:creationId xmlns:p14="http://schemas.microsoft.com/office/powerpoint/2010/main" xmlns="" val="2128574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73050"/>
            <a:ext cx="2667000"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4191000" y="273051"/>
            <a:ext cx="4495800" cy="5670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95400" y="1435100"/>
            <a:ext cx="2667000" cy="454474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886269BE-DD3D-419E-890B-484C8D288113}" type="slidenum">
              <a:rPr lang="en-US" smtClean="0"/>
              <a:pPr/>
              <a:t>‹#›</a:t>
            </a:fld>
            <a:endParaRPr lang="en-US"/>
          </a:p>
        </p:txBody>
      </p:sp>
    </p:spTree>
    <p:extLst>
      <p:ext uri="{BB962C8B-B14F-4D97-AF65-F5344CB8AC3E}">
        <p14:creationId xmlns:p14="http://schemas.microsoft.com/office/powerpoint/2010/main" xmlns="" val="371507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4568825"/>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438400" y="381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438400" y="5135563"/>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886269BE-DD3D-419E-890B-484C8D288113}" type="slidenum">
              <a:rPr lang="en-US" smtClean="0"/>
              <a:pPr/>
              <a:t>‹#›</a:t>
            </a:fld>
            <a:endParaRPr lang="en-US"/>
          </a:p>
        </p:txBody>
      </p:sp>
    </p:spTree>
    <p:extLst>
      <p:ext uri="{BB962C8B-B14F-4D97-AF65-F5344CB8AC3E}">
        <p14:creationId xmlns:p14="http://schemas.microsoft.com/office/powerpoint/2010/main" xmlns="" val="1258043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0" y="274638"/>
            <a:ext cx="7467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19200" y="1600200"/>
            <a:ext cx="7467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8580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6269BE-DD3D-419E-890B-484C8D288113}" type="slidenum">
              <a:rPr lang="en-US" smtClean="0"/>
              <a:pPr/>
              <a:t>‹#›</a:t>
            </a:fld>
            <a:endParaRPr lang="en-US"/>
          </a:p>
        </p:txBody>
      </p:sp>
      <p:pic>
        <p:nvPicPr>
          <p:cNvPr id="7" name="Picture 6" descr="NCTM_R_LogoandName4C_L.eps"/>
          <p:cNvPicPr>
            <a:picLocks noChangeAspect="1"/>
          </p:cNvPicPr>
          <p:nvPr userDrawn="1"/>
        </p:nvPicPr>
        <p:blipFill>
          <a:blip r:embed="rId11" cstate="print">
            <a:extLst>
              <a:ext uri="{28A0092B-C50C-407E-A947-70E740481C1C}">
                <a14:useLocalDpi xmlns:a14="http://schemas.microsoft.com/office/drawing/2010/main" xmlns="" val="0"/>
              </a:ext>
            </a:extLst>
          </a:blip>
          <a:stretch>
            <a:fillRect/>
          </a:stretch>
        </p:blipFill>
        <p:spPr>
          <a:xfrm>
            <a:off x="6310038" y="5911728"/>
            <a:ext cx="2673270" cy="696059"/>
          </a:xfrm>
          <a:prstGeom prst="rect">
            <a:avLst/>
          </a:prstGeom>
        </p:spPr>
      </p:pic>
      <p:pic>
        <p:nvPicPr>
          <p:cNvPr id="8" name="Picture 7" descr="14861 principles to action cover bar 1.jpg"/>
          <p:cNvPicPr>
            <a:picLocks noChangeAspect="1"/>
          </p:cNvPicPr>
          <p:nvPr userDrawn="1"/>
        </p:nvPicPr>
        <p:blipFill>
          <a:blip r:embed="rId12" cstate="print">
            <a:extLst>
              <a:ext uri="{28A0092B-C50C-407E-A947-70E740481C1C}">
                <a14:useLocalDpi xmlns:a14="http://schemas.microsoft.com/office/drawing/2010/main" xmlns="" val="0"/>
              </a:ext>
            </a:extLst>
          </a:blip>
          <a:stretch>
            <a:fillRect/>
          </a:stretch>
        </p:blipFill>
        <p:spPr>
          <a:xfrm>
            <a:off x="1" y="-23724"/>
            <a:ext cx="889121" cy="6894423"/>
          </a:xfrm>
          <a:prstGeom prst="rect">
            <a:avLst/>
          </a:prstGeom>
        </p:spPr>
      </p:pic>
      <p:pic>
        <p:nvPicPr>
          <p:cNvPr id="9" name="Picture 8" descr="14861 principles to action cover.psd"/>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258619" y="182743"/>
            <a:ext cx="761999" cy="1085667"/>
          </a:xfrm>
          <a:prstGeom prst="rect">
            <a:avLst/>
          </a:prstGeom>
          <a:ln w="6350" cmpd="sng">
            <a:solidFill>
              <a:srgbClr val="FFFFFF"/>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xmlns="" val="2873377511"/>
      </p:ext>
    </p:extLst>
  </p:cSld>
  <p:clrMap bg1="lt1" tx1="dk1" bg2="lt2" tx2="dk2" accent1="accent1" accent2="accent2" accent3="accent3" accent4="accent4" accent5="accent5" accent6="accent6" hlink="hlink" folHlink="folHlink"/>
  <p:sldLayoutIdLst>
    <p:sldLayoutId id="2147484327" r:id="rId1"/>
    <p:sldLayoutId id="2147484328" r:id="rId2"/>
    <p:sldLayoutId id="2147484329" r:id="rId3"/>
    <p:sldLayoutId id="2147484330" r:id="rId4"/>
    <p:sldLayoutId id="2147484331" r:id="rId5"/>
    <p:sldLayoutId id="2147484332" r:id="rId6"/>
    <p:sldLayoutId id="2147484333" r:id="rId7"/>
    <p:sldLayoutId id="2147484334" r:id="rId8"/>
    <p:sldLayoutId id="2147484335" r:id="rId9"/>
  </p:sldLayoutIdLst>
  <p:txStyles>
    <p:titleStyle>
      <a:lvl1pPr algn="ctr" defTabSz="914400" rtl="0" eaLnBrk="1" latinLnBrk="0" hangingPunct="1">
        <a:spcBef>
          <a:spcPct val="0"/>
        </a:spcBef>
        <a:buNone/>
        <a:defRPr sz="4400" kern="1200">
          <a:solidFill>
            <a:schemeClr val="tx2"/>
          </a:solidFill>
          <a:latin typeface="Cambr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solidFill>
          <a:latin typeface="Cambr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Cambr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Cambr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Cambr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1295400" y="1708036"/>
            <a:ext cx="7772400" cy="1470025"/>
          </a:xfrm>
        </p:spPr>
        <p:txBody>
          <a:bodyPr>
            <a:normAutofit/>
          </a:bodyPr>
          <a:lstStyle/>
          <a:p>
            <a:r>
              <a:rPr lang="en-US" sz="4000" b="1" dirty="0"/>
              <a:t>Using Identity and Agency </a:t>
            </a:r>
            <a:r>
              <a:rPr lang="en-US" sz="4000" b="1" dirty="0" smtClean="0"/>
              <a:t/>
            </a:r>
            <a:br>
              <a:rPr lang="en-US" sz="4000" b="1" dirty="0" smtClean="0"/>
            </a:br>
            <a:r>
              <a:rPr lang="en-US" sz="4000" b="1" dirty="0" smtClean="0"/>
              <a:t>to </a:t>
            </a:r>
            <a:r>
              <a:rPr lang="en-US" sz="4000" b="1" dirty="0"/>
              <a:t>F</a:t>
            </a:r>
            <a:r>
              <a:rPr lang="en-US" sz="4000" b="1" dirty="0" smtClean="0"/>
              <a:t>rame Access </a:t>
            </a:r>
            <a:r>
              <a:rPr lang="en-US" sz="4000" b="1" dirty="0"/>
              <a:t>and </a:t>
            </a:r>
            <a:r>
              <a:rPr lang="en-US" sz="4000" b="1" dirty="0" smtClean="0"/>
              <a:t>Equity</a:t>
            </a:r>
            <a:endParaRPr lang="en-US" sz="5400" b="1" dirty="0">
              <a:latin typeface="Calibri" charset="0"/>
              <a:ea typeface="ＭＳ Ｐゴシック" charset="0"/>
              <a:cs typeface="ＭＳ Ｐゴシック" charset="0"/>
            </a:endParaRPr>
          </a:p>
        </p:txBody>
      </p:sp>
      <p:sp>
        <p:nvSpPr>
          <p:cNvPr id="3" name="Subtitle 2"/>
          <p:cNvSpPr>
            <a:spLocks noGrp="1"/>
          </p:cNvSpPr>
          <p:nvPr>
            <p:ph type="subTitle" idx="1"/>
          </p:nvPr>
        </p:nvSpPr>
        <p:spPr>
          <a:xfrm>
            <a:off x="1828800" y="3657600"/>
            <a:ext cx="6400800" cy="1676400"/>
          </a:xfrm>
        </p:spPr>
        <p:txBody>
          <a:bodyPr/>
          <a:lstStyle/>
          <a:p>
            <a:pPr>
              <a:lnSpc>
                <a:spcPct val="70000"/>
              </a:lnSpc>
              <a:defRPr/>
            </a:pPr>
            <a:endParaRPr lang="en-US" sz="2800" i="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mtClean="0"/>
              <a:t>     Identity &amp; Motivation</a:t>
            </a:r>
          </a:p>
        </p:txBody>
      </p:sp>
      <p:sp>
        <p:nvSpPr>
          <p:cNvPr id="3" name="Content Placeholder 2"/>
          <p:cNvSpPr>
            <a:spLocks noGrp="1"/>
          </p:cNvSpPr>
          <p:nvPr>
            <p:ph idx="1"/>
          </p:nvPr>
        </p:nvSpPr>
        <p:spPr/>
        <p:txBody>
          <a:bodyPr>
            <a:normAutofit lnSpcReduction="10000"/>
          </a:bodyPr>
          <a:lstStyle/>
          <a:p>
            <a:pPr eaLnBrk="1" hangingPunct="1">
              <a:spcBef>
                <a:spcPts val="0"/>
              </a:spcBef>
              <a:spcAft>
                <a:spcPts val="1200"/>
              </a:spcAft>
              <a:defRPr/>
            </a:pPr>
            <a:r>
              <a:rPr lang="en-US" altLang="en-US" dirty="0" smtClean="0"/>
              <a:t>Understanding the strengths and motivations that serve to develop students’ identities should be embedded in the daily work of teachers.</a:t>
            </a:r>
            <a:endParaRPr lang="en-US" altLang="en-US" sz="2800" dirty="0" smtClean="0"/>
          </a:p>
          <a:p>
            <a:pPr eaLnBrk="1" hangingPunct="1">
              <a:spcBef>
                <a:spcPts val="0"/>
              </a:spcBef>
              <a:spcAft>
                <a:spcPts val="1200"/>
              </a:spcAft>
              <a:defRPr/>
            </a:pPr>
            <a:r>
              <a:rPr lang="en-US" altLang="en-US" dirty="0" smtClean="0"/>
              <a:t>Mathematics teaching involves not only helping students develop mathematical skills but also empowering students to seeing themselves as being doers of mathematics.  </a:t>
            </a:r>
            <a:endParaRPr lang="en-US" altLang="en-US" sz="2800" dirty="0" smtClean="0"/>
          </a:p>
        </p:txBody>
      </p:sp>
    </p:spTree>
    <p:extLst>
      <p:ext uri="{BB962C8B-B14F-4D97-AF65-F5344CB8AC3E}">
        <p14:creationId xmlns:p14="http://schemas.microsoft.com/office/powerpoint/2010/main" xmlns="" val="2522434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mtClean="0"/>
              <a:t>      Supporting Teaching</a:t>
            </a:r>
          </a:p>
        </p:txBody>
      </p:sp>
      <p:sp>
        <p:nvSpPr>
          <p:cNvPr id="3" name="Content Placeholder 2"/>
          <p:cNvSpPr>
            <a:spLocks noGrp="1"/>
          </p:cNvSpPr>
          <p:nvPr>
            <p:ph idx="1"/>
          </p:nvPr>
        </p:nvSpPr>
        <p:spPr/>
        <p:txBody>
          <a:bodyPr/>
          <a:lstStyle/>
          <a:p>
            <a:pPr eaLnBrk="1" hangingPunct="1">
              <a:buNone/>
              <a:defRPr/>
            </a:pPr>
            <a:r>
              <a:rPr lang="en-US" altLang="en-US" dirty="0" smtClean="0"/>
              <a:t>	Mathematics </a:t>
            </a:r>
            <a:r>
              <a:rPr lang="en-US" altLang="en-US" dirty="0" smtClean="0"/>
              <a:t>teaching should leverage students’ culture, contexts, and identities to support and enhance mathematics learning (NCTM, 2014).  </a:t>
            </a:r>
          </a:p>
        </p:txBody>
      </p:sp>
    </p:spTree>
    <p:extLst>
      <p:ext uri="{BB962C8B-B14F-4D97-AF65-F5344CB8AC3E}">
        <p14:creationId xmlns:p14="http://schemas.microsoft.com/office/powerpoint/2010/main" xmlns="" val="143312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a:t>
            </a:r>
            <a:endParaRPr lang="en-US" dirty="0"/>
          </a:p>
        </p:txBody>
      </p:sp>
      <p:sp>
        <p:nvSpPr>
          <p:cNvPr id="3" name="Content Placeholder 2"/>
          <p:cNvSpPr>
            <a:spLocks noGrp="1"/>
          </p:cNvSpPr>
          <p:nvPr>
            <p:ph idx="1"/>
          </p:nvPr>
        </p:nvSpPr>
        <p:spPr/>
        <p:txBody>
          <a:bodyPr/>
          <a:lstStyle/>
          <a:p>
            <a:pPr lvl="0">
              <a:spcBef>
                <a:spcPts val="0"/>
              </a:spcBef>
              <a:spcAft>
                <a:spcPts val="1200"/>
              </a:spcAft>
            </a:pPr>
            <a:r>
              <a:rPr lang="en-US" dirty="0"/>
              <a:t>Agency is our identity in action and the presentation of our identity to the </a:t>
            </a:r>
            <a:r>
              <a:rPr lang="en-US" dirty="0" smtClean="0"/>
              <a:t>world (Aguirre, Ingram &amp; Martin, 2013).</a:t>
            </a:r>
          </a:p>
          <a:p>
            <a:pPr lvl="0">
              <a:spcBef>
                <a:spcPts val="0"/>
              </a:spcBef>
              <a:spcAft>
                <a:spcPts val="1200"/>
              </a:spcAft>
            </a:pPr>
            <a:r>
              <a:rPr lang="en-US" dirty="0" smtClean="0"/>
              <a:t>Social and behavioral expectations are associated with </a:t>
            </a:r>
            <a:r>
              <a:rPr lang="en-US" dirty="0" smtClean="0"/>
              <a:t>agency.</a:t>
            </a:r>
            <a:endParaRPr lang="en-US" dirty="0" smtClean="0"/>
          </a:p>
          <a:p>
            <a:pPr lvl="0"/>
            <a:endParaRPr lang="en-US" dirty="0" smtClean="0"/>
          </a:p>
        </p:txBody>
      </p:sp>
      <p:sp>
        <p:nvSpPr>
          <p:cNvPr id="4" name="Slide Number Placeholder 3"/>
          <p:cNvSpPr>
            <a:spLocks noGrp="1"/>
          </p:cNvSpPr>
          <p:nvPr>
            <p:ph type="sldNum" sz="quarter" idx="12"/>
          </p:nvPr>
        </p:nvSpPr>
        <p:spPr/>
        <p:txBody>
          <a:bodyPr/>
          <a:lstStyle/>
          <a:p>
            <a:pPr>
              <a:defRPr/>
            </a:pPr>
            <a:fld id="{825C94D7-4D5B-E148-8BBF-6BCBE417AD7E}" type="slidenum">
              <a:rPr lang="en-US" smtClean="0"/>
              <a:pPr>
                <a:defRPr/>
              </a:pPr>
              <a:t>12</a:t>
            </a:fld>
            <a:endParaRPr lang="en-US"/>
          </a:p>
        </p:txBody>
      </p:sp>
    </p:spTree>
    <p:extLst>
      <p:ext uri="{BB962C8B-B14F-4D97-AF65-F5344CB8AC3E}">
        <p14:creationId xmlns:p14="http://schemas.microsoft.com/office/powerpoint/2010/main" xmlns="" val="3852794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a:t>
            </a:r>
            <a:endParaRPr lang="en-US" dirty="0"/>
          </a:p>
        </p:txBody>
      </p:sp>
      <p:sp>
        <p:nvSpPr>
          <p:cNvPr id="3" name="Content Placeholder 2"/>
          <p:cNvSpPr>
            <a:spLocks noGrp="1"/>
          </p:cNvSpPr>
          <p:nvPr>
            <p:ph idx="1"/>
          </p:nvPr>
        </p:nvSpPr>
        <p:spPr>
          <a:xfrm>
            <a:off x="1219200" y="1447800"/>
            <a:ext cx="7467600" cy="4419601"/>
          </a:xfrm>
        </p:spPr>
        <p:txBody>
          <a:bodyPr>
            <a:normAutofit lnSpcReduction="10000"/>
          </a:bodyPr>
          <a:lstStyle/>
          <a:p>
            <a:pPr>
              <a:spcBef>
                <a:spcPts val="0"/>
              </a:spcBef>
              <a:spcAft>
                <a:spcPts val="1200"/>
              </a:spcAft>
            </a:pPr>
            <a:r>
              <a:rPr lang="en-US" dirty="0" smtClean="0"/>
              <a:t>If </a:t>
            </a:r>
            <a:r>
              <a:rPr lang="en-US" dirty="0"/>
              <a:t>one identifies </a:t>
            </a:r>
            <a:r>
              <a:rPr lang="en-US" dirty="0" smtClean="0"/>
              <a:t>himself </a:t>
            </a:r>
            <a:r>
              <a:rPr lang="en-US" dirty="0"/>
              <a:t>as being smart and good at mathematics, then </a:t>
            </a:r>
            <a:r>
              <a:rPr lang="en-US" dirty="0" smtClean="0"/>
              <a:t>he presents himself </a:t>
            </a:r>
            <a:r>
              <a:rPr lang="en-US" dirty="0"/>
              <a:t>and </a:t>
            </a:r>
            <a:r>
              <a:rPr lang="en-US" dirty="0" smtClean="0"/>
              <a:t>adopt </a:t>
            </a:r>
            <a:r>
              <a:rPr lang="en-US" dirty="0"/>
              <a:t>behaviors and actions of smartness and being good at mathematics.  </a:t>
            </a:r>
          </a:p>
          <a:p>
            <a:pPr lvl="1">
              <a:spcBef>
                <a:spcPts val="0"/>
              </a:spcBef>
              <a:spcAft>
                <a:spcPts val="1200"/>
              </a:spcAft>
            </a:pPr>
            <a:r>
              <a:rPr lang="en-US" dirty="0" smtClean="0"/>
              <a:t>Once this presentation of smartness and being good at mathematics is affirmed, then students see themselves as active participants and doers of mathematics (Berry, 2014).  </a:t>
            </a:r>
          </a:p>
        </p:txBody>
      </p:sp>
      <p:sp>
        <p:nvSpPr>
          <p:cNvPr id="4" name="Slide Number Placeholder 3"/>
          <p:cNvSpPr>
            <a:spLocks noGrp="1"/>
          </p:cNvSpPr>
          <p:nvPr>
            <p:ph type="sldNum" sz="quarter" idx="12"/>
          </p:nvPr>
        </p:nvSpPr>
        <p:spPr/>
        <p:txBody>
          <a:bodyPr/>
          <a:lstStyle/>
          <a:p>
            <a:pPr>
              <a:defRPr/>
            </a:pPr>
            <a:fld id="{825C94D7-4D5B-E148-8BBF-6BCBE417AD7E}" type="slidenum">
              <a:rPr lang="en-US" smtClean="0"/>
              <a:pPr>
                <a:defRPr/>
              </a:pPr>
              <a:t>13</a:t>
            </a:fld>
            <a:endParaRPr lang="en-US"/>
          </a:p>
        </p:txBody>
      </p:sp>
    </p:spTree>
    <p:extLst>
      <p:ext uri="{BB962C8B-B14F-4D97-AF65-F5344CB8AC3E}">
        <p14:creationId xmlns:p14="http://schemas.microsoft.com/office/powerpoint/2010/main" xmlns="" val="729093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kern="1200" dirty="0" smtClean="0"/>
              <a:t>Identity Affirming</a:t>
            </a:r>
            <a:endParaRPr lang="en-US" dirty="0" smtClean="0"/>
          </a:p>
        </p:txBody>
      </p:sp>
      <p:sp>
        <p:nvSpPr>
          <p:cNvPr id="3" name="Content Placeholder 2"/>
          <p:cNvSpPr>
            <a:spLocks noGrp="1"/>
          </p:cNvSpPr>
          <p:nvPr>
            <p:ph idx="1"/>
          </p:nvPr>
        </p:nvSpPr>
        <p:spPr/>
        <p:txBody>
          <a:bodyPr/>
          <a:lstStyle/>
          <a:p>
            <a:pPr eaLnBrk="1" hangingPunct="1">
              <a:spcBef>
                <a:spcPts val="0"/>
              </a:spcBef>
              <a:spcAft>
                <a:spcPts val="1200"/>
              </a:spcAft>
              <a:defRPr/>
            </a:pPr>
            <a:r>
              <a:rPr lang="en-US" altLang="en-US" dirty="0" smtClean="0"/>
              <a:t>Identity-affirming behaviors influence the ways in which students participate in mathematics and how they see themselves as doers of mathematics.  </a:t>
            </a:r>
            <a:endParaRPr lang="en-US" altLang="en-US" sz="2800" dirty="0" smtClean="0"/>
          </a:p>
          <a:p>
            <a:pPr lvl="1" eaLnBrk="1" hangingPunct="1">
              <a:spcBef>
                <a:spcPts val="0"/>
              </a:spcBef>
              <a:spcAft>
                <a:spcPts val="1200"/>
              </a:spcAft>
              <a:defRPr/>
            </a:pPr>
            <a:r>
              <a:rPr lang="en-US" altLang="en-US" dirty="0"/>
              <a:t>W</a:t>
            </a:r>
            <a:r>
              <a:rPr lang="en-US" altLang="en-US" dirty="0" smtClean="0"/>
              <a:t>e see identity-affirming criteria emerging as learners are labeled as “smart,” “gifted,” “proficient,” “at-risk,” or “on grade-level”</a:t>
            </a:r>
            <a:r>
              <a:rPr lang="en-US" altLang="en-US" dirty="0" smtClean="0">
                <a:ea typeface="ＭＳ Ｐゴシック" pitchFamily="-49" charset="-128"/>
              </a:rPr>
              <a:t>  </a:t>
            </a:r>
            <a:endParaRPr lang="en-US" altLang="en-US" sz="2800" dirty="0">
              <a:ea typeface="ＭＳ Ｐゴシック" pitchFamily="-49" charset="-128"/>
            </a:endParaRPr>
          </a:p>
          <a:p>
            <a:pPr eaLnBrk="1" hangingPunct="1">
              <a:defRPr/>
            </a:pPr>
            <a:endParaRPr lang="en-US" altLang="en-US" dirty="0" smtClean="0"/>
          </a:p>
        </p:txBody>
      </p:sp>
    </p:spTree>
    <p:extLst>
      <p:ext uri="{BB962C8B-B14F-4D97-AF65-F5344CB8AC3E}">
        <p14:creationId xmlns:p14="http://schemas.microsoft.com/office/powerpoint/2010/main" xmlns="" val="3684720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kern="1200" dirty="0" smtClean="0"/>
              <a:t>Identity Affirming</a:t>
            </a:r>
            <a:endParaRPr lang="en-US" dirty="0" smtClean="0"/>
          </a:p>
        </p:txBody>
      </p:sp>
      <p:sp>
        <p:nvSpPr>
          <p:cNvPr id="3" name="Content Placeholder 2"/>
          <p:cNvSpPr>
            <a:spLocks noGrp="1"/>
          </p:cNvSpPr>
          <p:nvPr>
            <p:ph idx="1"/>
          </p:nvPr>
        </p:nvSpPr>
        <p:spPr>
          <a:xfrm>
            <a:off x="1219200" y="1447800"/>
            <a:ext cx="7467600" cy="4648199"/>
          </a:xfrm>
        </p:spPr>
        <p:txBody>
          <a:bodyPr>
            <a:normAutofit fontScale="85000" lnSpcReduction="20000"/>
          </a:bodyPr>
          <a:lstStyle/>
          <a:p>
            <a:pPr eaLnBrk="1" hangingPunct="1">
              <a:spcBef>
                <a:spcPts val="0"/>
              </a:spcBef>
              <a:spcAft>
                <a:spcPts val="1200"/>
              </a:spcAft>
              <a:defRPr/>
            </a:pPr>
            <a:r>
              <a:rPr lang="en-US" altLang="en-US" sz="3600" dirty="0" smtClean="0">
                <a:ea typeface="ＭＳ Ｐゴシック" pitchFamily="-49" charset="-128"/>
              </a:rPr>
              <a:t>We affirm </a:t>
            </a:r>
            <a:r>
              <a:rPr lang="en-US" altLang="en-US" sz="3600" dirty="0">
                <a:ea typeface="ＭＳ Ｐゴシック" pitchFamily="-49" charset="-128"/>
              </a:rPr>
              <a:t>mathematics identities by providing opportunities for students </a:t>
            </a:r>
            <a:r>
              <a:rPr lang="en-US" altLang="en-US" sz="3600" dirty="0" smtClean="0">
                <a:ea typeface="ＭＳ Ｐゴシック" pitchFamily="-49" charset="-128"/>
              </a:rPr>
              <a:t>to make sense of and persevere </a:t>
            </a:r>
            <a:r>
              <a:rPr lang="en-US" altLang="en-US" sz="3600" dirty="0">
                <a:ea typeface="ＭＳ Ｐゴシック" pitchFamily="-49" charset="-128"/>
              </a:rPr>
              <a:t>in challenging mathematics.  </a:t>
            </a:r>
            <a:endParaRPr lang="en-US" altLang="en-US" sz="3600" dirty="0" smtClean="0">
              <a:ea typeface="ＭＳ Ｐゴシック" pitchFamily="-49" charset="-128"/>
            </a:endParaRPr>
          </a:p>
          <a:p>
            <a:pPr lvl="1" eaLnBrk="1" hangingPunct="1">
              <a:spcBef>
                <a:spcPts val="0"/>
              </a:spcBef>
              <a:spcAft>
                <a:spcPts val="1200"/>
              </a:spcAft>
              <a:defRPr/>
            </a:pPr>
            <a:r>
              <a:rPr lang="en-US" altLang="en-US" sz="3100" dirty="0" smtClean="0">
                <a:ea typeface="ＭＳ Ｐゴシック" pitchFamily="-49" charset="-128"/>
              </a:rPr>
              <a:t>Facilitate meaningful mathematical discourse</a:t>
            </a:r>
          </a:p>
          <a:p>
            <a:pPr lvl="1" eaLnBrk="1" hangingPunct="1">
              <a:spcBef>
                <a:spcPts val="0"/>
              </a:spcBef>
              <a:spcAft>
                <a:spcPts val="1200"/>
              </a:spcAft>
              <a:defRPr/>
            </a:pPr>
            <a:r>
              <a:rPr lang="en-US" altLang="en-US" sz="3100" dirty="0" smtClean="0">
                <a:ea typeface="ＭＳ Ｐゴシック" pitchFamily="-49" charset="-128"/>
              </a:rPr>
              <a:t>Support </a:t>
            </a:r>
            <a:r>
              <a:rPr lang="en-US" altLang="en-US" sz="3100" dirty="0">
                <a:ea typeface="ＭＳ Ｐゴシック" pitchFamily="-49" charset="-128"/>
              </a:rPr>
              <a:t>productive struggle in learning mathematics</a:t>
            </a:r>
          </a:p>
          <a:p>
            <a:pPr lvl="1" eaLnBrk="1" hangingPunct="1">
              <a:spcBef>
                <a:spcPts val="0"/>
              </a:spcBef>
              <a:spcAft>
                <a:spcPts val="1200"/>
              </a:spcAft>
              <a:defRPr/>
            </a:pPr>
            <a:r>
              <a:rPr lang="en-US" altLang="en-US" sz="3100" dirty="0" smtClean="0">
                <a:ea typeface="ＭＳ Ｐゴシック" pitchFamily="-49" charset="-128"/>
              </a:rPr>
              <a:t>Elicit and use evidence of student thinking</a:t>
            </a:r>
          </a:p>
          <a:p>
            <a:pPr lvl="2" eaLnBrk="1" hangingPunct="1">
              <a:spcBef>
                <a:spcPts val="0"/>
              </a:spcBef>
              <a:spcAft>
                <a:spcPts val="1200"/>
              </a:spcAft>
              <a:defRPr/>
            </a:pPr>
            <a:r>
              <a:rPr lang="en-US" altLang="en-US" sz="2600" dirty="0" smtClean="0">
                <a:ea typeface="ＭＳ Ｐゴシック" pitchFamily="-49" charset="-128"/>
              </a:rPr>
              <a:t>This kind of teaching cultivates and affirms mathematical participation and behaviors </a:t>
            </a:r>
            <a:endParaRPr lang="en-US" altLang="en-US" sz="2600" dirty="0" smtClean="0">
              <a:ea typeface="ＭＳ Ｐゴシック" pitchFamily="-49" charset="-128"/>
            </a:endParaRPr>
          </a:p>
          <a:p>
            <a:pPr lvl="1" algn="r">
              <a:spcBef>
                <a:spcPts val="0"/>
              </a:spcBef>
              <a:spcAft>
                <a:spcPts val="1200"/>
              </a:spcAft>
              <a:buNone/>
              <a:defRPr/>
            </a:pPr>
            <a:r>
              <a:rPr lang="en-US" altLang="en-US" sz="3000" dirty="0" smtClean="0">
                <a:ea typeface="ＭＳ Ｐゴシック" pitchFamily="-49" charset="-128"/>
              </a:rPr>
              <a:t>(</a:t>
            </a:r>
            <a:r>
              <a:rPr lang="en-US" altLang="en-US" sz="3000" dirty="0" smtClean="0">
                <a:ea typeface="ＭＳ Ｐゴシック" pitchFamily="-49" charset="-128"/>
              </a:rPr>
              <a:t>NCTM, 2014</a:t>
            </a:r>
            <a:r>
              <a:rPr lang="en-US" altLang="en-US" sz="3000" dirty="0" smtClean="0">
                <a:ea typeface="ＭＳ Ｐゴシック" pitchFamily="-49" charset="-128"/>
              </a:rPr>
              <a:t>)</a:t>
            </a:r>
            <a:endParaRPr lang="en-US" altLang="en-US" sz="3000" dirty="0">
              <a:ea typeface="ＭＳ Ｐゴシック" pitchFamily="-49" charset="-128"/>
            </a:endParaRPr>
          </a:p>
        </p:txBody>
      </p:sp>
    </p:spTree>
    <p:extLst>
      <p:ext uri="{BB962C8B-B14F-4D97-AF65-F5344CB8AC3E}">
        <p14:creationId xmlns:p14="http://schemas.microsoft.com/office/powerpoint/2010/main" xmlns="" val="4131572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mtClean="0"/>
              <a:t>      High Sense of Agency</a:t>
            </a:r>
          </a:p>
        </p:txBody>
      </p:sp>
      <p:sp>
        <p:nvSpPr>
          <p:cNvPr id="3" name="Content Placeholder 2"/>
          <p:cNvSpPr>
            <a:spLocks noGrp="1"/>
          </p:cNvSpPr>
          <p:nvPr>
            <p:ph idx="1"/>
          </p:nvPr>
        </p:nvSpPr>
        <p:spPr/>
        <p:txBody>
          <a:bodyPr>
            <a:normAutofit fontScale="92500" lnSpcReduction="20000"/>
          </a:bodyPr>
          <a:lstStyle/>
          <a:p>
            <a:pPr eaLnBrk="1" hangingPunct="1">
              <a:spcBef>
                <a:spcPts val="0"/>
              </a:spcBef>
              <a:spcAft>
                <a:spcPts val="1200"/>
              </a:spcAft>
              <a:defRPr/>
            </a:pPr>
            <a:r>
              <a:rPr lang="en-US" altLang="en-US" dirty="0" smtClean="0"/>
              <a:t>Students with a high sense of agency make decisions about their participation in mathematics.     </a:t>
            </a:r>
          </a:p>
          <a:p>
            <a:pPr lvl="1" eaLnBrk="1" hangingPunct="1">
              <a:spcBef>
                <a:spcPts val="0"/>
              </a:spcBef>
              <a:spcAft>
                <a:spcPts val="1200"/>
              </a:spcAft>
              <a:defRPr/>
            </a:pPr>
            <a:r>
              <a:rPr lang="en-US" altLang="en-US" dirty="0" smtClean="0"/>
              <a:t>“I </a:t>
            </a:r>
            <a:r>
              <a:rPr lang="en-US" altLang="en-US" dirty="0" err="1" smtClean="0"/>
              <a:t>gotta</a:t>
            </a:r>
            <a:r>
              <a:rPr lang="en-US" altLang="en-US" dirty="0" smtClean="0"/>
              <a:t> excel in everything I do.  Be the best that I can be…being the best means doing your work, asking questions, and being involved in class.”  (Bilal)</a:t>
            </a:r>
          </a:p>
          <a:p>
            <a:pPr lvl="1" eaLnBrk="1" hangingPunct="1">
              <a:spcBef>
                <a:spcPts val="0"/>
              </a:spcBef>
              <a:spcAft>
                <a:spcPts val="1200"/>
              </a:spcAft>
              <a:defRPr/>
            </a:pPr>
            <a:r>
              <a:rPr lang="en-US" altLang="en-US" dirty="0" smtClean="0"/>
              <a:t>“Good math students are focused, do their work, and want to make A’s all the time…I am a good math student.” (Andre)</a:t>
            </a:r>
          </a:p>
          <a:p>
            <a:pPr eaLnBrk="1" hangingPunct="1">
              <a:defRPr/>
            </a:pPr>
            <a:endParaRPr lang="en-US" altLang="en-US" dirty="0" smtClean="0"/>
          </a:p>
        </p:txBody>
      </p:sp>
    </p:spTree>
    <p:extLst>
      <p:ext uri="{BB962C8B-B14F-4D97-AF65-F5344CB8AC3E}">
        <p14:creationId xmlns:p14="http://schemas.microsoft.com/office/powerpoint/2010/main" xmlns="" val="1779324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dirty="0" smtClean="0"/>
              <a:t>Shaping Identity &amp; Agency</a:t>
            </a:r>
          </a:p>
        </p:txBody>
      </p:sp>
      <p:sp>
        <p:nvSpPr>
          <p:cNvPr id="3" name="Content Placeholder 2"/>
          <p:cNvSpPr>
            <a:spLocks noGrp="1"/>
          </p:cNvSpPr>
          <p:nvPr>
            <p:ph idx="1"/>
          </p:nvPr>
        </p:nvSpPr>
        <p:spPr/>
        <p:txBody>
          <a:bodyPr/>
          <a:lstStyle/>
          <a:p>
            <a:pPr marL="0" indent="0">
              <a:buNone/>
              <a:defRPr/>
            </a:pPr>
            <a:r>
              <a:rPr lang="en-US" altLang="en-US" dirty="0" smtClean="0"/>
              <a:t>“I don’t know how she does it, but sometimes she knows what we are going to say before we say anything…she knows us so well that she gets us out of trouble before we get in trouble…In math, she know the right thing to say to help us with our </a:t>
            </a:r>
            <a:r>
              <a:rPr lang="en-US" altLang="en-US" dirty="0" smtClean="0"/>
              <a:t>work</a:t>
            </a:r>
            <a:r>
              <a:rPr lang="en-US" altLang="en-US" dirty="0" smtClean="0"/>
              <a:t>.” </a:t>
            </a:r>
            <a:r>
              <a:rPr lang="en-US" altLang="en-US" dirty="0" smtClean="0"/>
              <a:t>(</a:t>
            </a:r>
            <a:r>
              <a:rPr lang="en-US" altLang="en-US" dirty="0" err="1" smtClean="0"/>
              <a:t>Jabari</a:t>
            </a:r>
            <a:r>
              <a:rPr lang="en-US" altLang="en-US" dirty="0" smtClean="0"/>
              <a:t>)</a:t>
            </a:r>
            <a:endParaRPr lang="en-US" altLang="en-US" dirty="0" smtClean="0"/>
          </a:p>
        </p:txBody>
      </p:sp>
    </p:spTree>
    <p:extLst>
      <p:ext uri="{BB962C8B-B14F-4D97-AF65-F5344CB8AC3E}">
        <p14:creationId xmlns:p14="http://schemas.microsoft.com/office/powerpoint/2010/main" xmlns="" val="37015514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smtClean="0"/>
              <a:t>Identity Affirming</a:t>
            </a:r>
          </a:p>
        </p:txBody>
      </p:sp>
      <p:sp>
        <p:nvSpPr>
          <p:cNvPr id="17411" name="Rectangle 3"/>
          <p:cNvSpPr>
            <a:spLocks noGrp="1" noChangeArrowheads="1"/>
          </p:cNvSpPr>
          <p:nvPr>
            <p:ph idx="1"/>
          </p:nvPr>
        </p:nvSpPr>
        <p:spPr/>
        <p:txBody>
          <a:bodyPr/>
          <a:lstStyle/>
          <a:p>
            <a:pPr eaLnBrk="1" hangingPunct="1">
              <a:spcBef>
                <a:spcPts val="0"/>
              </a:spcBef>
              <a:spcAft>
                <a:spcPts val="1200"/>
              </a:spcAft>
            </a:pPr>
            <a:r>
              <a:rPr lang="en-US" altLang="en-US" dirty="0" smtClean="0"/>
              <a:t>Students need opportunities to learn using their strengths and opportunities to learn by compensating for their the challenges (Sternberg, 2007)</a:t>
            </a:r>
          </a:p>
          <a:p>
            <a:pPr lvl="1" eaLnBrk="1" hangingPunct="1">
              <a:spcBef>
                <a:spcPts val="0"/>
              </a:spcBef>
              <a:spcAft>
                <a:spcPts val="1200"/>
              </a:spcAft>
            </a:pPr>
            <a:r>
              <a:rPr lang="en-US" altLang="en-US" dirty="0" smtClean="0"/>
              <a:t>We must provide opportunities that play to the strengths and challenges of students.</a:t>
            </a:r>
          </a:p>
        </p:txBody>
      </p:sp>
    </p:spTree>
    <p:extLst>
      <p:ext uri="{BB962C8B-B14F-4D97-AF65-F5344CB8AC3E}">
        <p14:creationId xmlns:p14="http://schemas.microsoft.com/office/powerpoint/2010/main" xmlns="" val="621066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Caroline &amp; Craig</a:t>
            </a:r>
            <a:endParaRPr lang="en-US" dirty="0"/>
          </a:p>
        </p:txBody>
      </p:sp>
      <p:sp>
        <p:nvSpPr>
          <p:cNvPr id="3" name="Content Placeholder 2"/>
          <p:cNvSpPr>
            <a:spLocks noGrp="1"/>
          </p:cNvSpPr>
          <p:nvPr>
            <p:ph idx="1"/>
          </p:nvPr>
        </p:nvSpPr>
        <p:spPr/>
        <p:txBody>
          <a:bodyPr/>
          <a:lstStyle/>
          <a:p>
            <a:pPr marL="342900" lvl="1" indent="-342900">
              <a:buFont typeface="Arial" charset="0"/>
              <a:buChar char="•"/>
            </a:pPr>
            <a:r>
              <a:rPr lang="en-US" sz="3600" dirty="0"/>
              <a:t>Talker-Listener Exchange: </a:t>
            </a:r>
            <a:endParaRPr lang="en-US" sz="3200" dirty="0"/>
          </a:p>
          <a:p>
            <a:pPr marL="795338" lvl="3" indent="-342900"/>
            <a:r>
              <a:rPr lang="en-US" sz="2800" dirty="0" smtClean="0"/>
              <a:t>In </a:t>
            </a:r>
            <a:r>
              <a:rPr lang="en-US" sz="2800" dirty="0"/>
              <a:t>the Caroline and Craig vignette, we see experiences that potential shape Caroline and Craig’s identities and dispositions towards mathematics. </a:t>
            </a:r>
            <a:endParaRPr lang="en-US" sz="2800"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825C94D7-4D5B-E148-8BBF-6BCBE417AD7E}" type="slidenum">
              <a:rPr lang="en-US" smtClean="0"/>
              <a:pPr>
                <a:defRPr/>
              </a:pPr>
              <a:t>19</a:t>
            </a:fld>
            <a:endParaRPr lang="en-US"/>
          </a:p>
        </p:txBody>
      </p:sp>
    </p:spTree>
    <p:extLst>
      <p:ext uri="{BB962C8B-B14F-4D97-AF65-F5344CB8AC3E}">
        <p14:creationId xmlns:p14="http://schemas.microsoft.com/office/powerpoint/2010/main" xmlns="" val="2535035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1219200" y="274638"/>
            <a:ext cx="7696200" cy="1143000"/>
          </a:xfrm>
        </p:spPr>
        <p:txBody>
          <a:bodyPr>
            <a:normAutofit fontScale="90000"/>
          </a:bodyPr>
          <a:lstStyle/>
          <a:p>
            <a:pPr lvl="0"/>
            <a:r>
              <a:rPr lang="en-US" sz="4000" dirty="0">
                <a:ea typeface="Verdana" pitchFamily="34" charset="0"/>
                <a:cs typeface="Verdana" pitchFamily="34" charset="0"/>
              </a:rPr>
              <a:t>Principles to Actions:</a:t>
            </a:r>
            <a:br>
              <a:rPr lang="en-US" sz="4000" dirty="0">
                <a:ea typeface="Verdana" pitchFamily="34" charset="0"/>
                <a:cs typeface="Verdana" pitchFamily="34" charset="0"/>
              </a:rPr>
            </a:br>
            <a:r>
              <a:rPr lang="en-US" sz="4000" dirty="0">
                <a:ea typeface="Verdana" pitchFamily="34" charset="0"/>
                <a:cs typeface="Verdana" pitchFamily="34" charset="0"/>
              </a:rPr>
              <a:t>Ensuring Mathematical Success for </a:t>
            </a:r>
            <a:r>
              <a:rPr lang="en-US" sz="4000" dirty="0" smtClean="0">
                <a:ea typeface="Verdana" pitchFamily="34" charset="0"/>
                <a:cs typeface="Verdana" pitchFamily="34" charset="0"/>
              </a:rPr>
              <a:t>All</a:t>
            </a:r>
            <a:endParaRPr lang="en-US" sz="4000" dirty="0">
              <a:ea typeface="ＭＳ Ｐゴシック" charset="0"/>
              <a:cs typeface="ＭＳ Ｐゴシック" charset="0"/>
            </a:endParaRPr>
          </a:p>
        </p:txBody>
      </p:sp>
      <p:pic>
        <p:nvPicPr>
          <p:cNvPr id="8" name="Picture 2"/>
          <p:cNvPicPr>
            <a:picLocks noGrp="1" noChangeAspect="1" noChangeArrowheads="1"/>
          </p:cNvPicPr>
          <p:nvPr>
            <p:ph sz="half" idx="1"/>
          </p:nvPr>
        </p:nvPicPr>
        <p:blipFill>
          <a:blip r:embed="rId3" cstate="print"/>
          <a:srcRect l="-8719" r="-8719"/>
          <a:stretch>
            <a:fillRect/>
          </a:stretch>
        </p:blipFill>
        <p:spPr bwMode="auto">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825C94D7-4D5B-E148-8BBF-6BCBE417AD7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mtClean="0"/>
              <a:t>      Mathematics Identity</a:t>
            </a:r>
          </a:p>
        </p:txBody>
      </p:sp>
      <p:sp>
        <p:nvSpPr>
          <p:cNvPr id="3" name="Content Placeholder 2"/>
          <p:cNvSpPr>
            <a:spLocks noGrp="1"/>
          </p:cNvSpPr>
          <p:nvPr>
            <p:ph idx="1"/>
          </p:nvPr>
        </p:nvSpPr>
        <p:spPr>
          <a:xfrm>
            <a:off x="1219200" y="1219200"/>
            <a:ext cx="7467600" cy="4953000"/>
          </a:xfrm>
        </p:spPr>
        <p:txBody>
          <a:bodyPr>
            <a:normAutofit fontScale="92500" lnSpcReduction="20000"/>
          </a:bodyPr>
          <a:lstStyle/>
          <a:p>
            <a:pPr>
              <a:spcBef>
                <a:spcPts val="0"/>
              </a:spcBef>
              <a:spcAft>
                <a:spcPts val="1200"/>
              </a:spcAft>
              <a:defRPr/>
            </a:pPr>
            <a:r>
              <a:rPr lang="en-US" altLang="en-US" sz="3500" dirty="0" smtClean="0"/>
              <a:t>beliefs </a:t>
            </a:r>
            <a:r>
              <a:rPr lang="en-US" altLang="en-US" sz="3500" dirty="0" smtClean="0"/>
              <a:t>about one’s self as a mathematics </a:t>
            </a:r>
            <a:r>
              <a:rPr lang="en-US" altLang="en-US" sz="3500" dirty="0" smtClean="0"/>
              <a:t>learner, </a:t>
            </a:r>
            <a:endParaRPr lang="en-US" altLang="en-US" sz="3500" dirty="0" smtClean="0"/>
          </a:p>
          <a:p>
            <a:pPr>
              <a:spcBef>
                <a:spcPts val="0"/>
              </a:spcBef>
              <a:spcAft>
                <a:spcPts val="1200"/>
              </a:spcAft>
              <a:defRPr/>
            </a:pPr>
            <a:r>
              <a:rPr lang="en-US" altLang="en-US" sz="3500" dirty="0" smtClean="0"/>
              <a:t>one’s perceptions of how others perceive them as a mathematics learner, </a:t>
            </a:r>
          </a:p>
          <a:p>
            <a:pPr>
              <a:spcBef>
                <a:spcPts val="0"/>
              </a:spcBef>
              <a:spcAft>
                <a:spcPts val="1200"/>
              </a:spcAft>
              <a:defRPr/>
            </a:pPr>
            <a:r>
              <a:rPr lang="en-US" altLang="en-US" sz="3500" dirty="0" smtClean="0"/>
              <a:t>beliefs about the nature of mathematics, </a:t>
            </a:r>
          </a:p>
          <a:p>
            <a:pPr>
              <a:spcBef>
                <a:spcPts val="0"/>
              </a:spcBef>
              <a:spcAft>
                <a:spcPts val="1200"/>
              </a:spcAft>
              <a:defRPr/>
            </a:pPr>
            <a:r>
              <a:rPr lang="en-US" altLang="en-US" sz="3500" dirty="0" smtClean="0"/>
              <a:t>engagement in mathematics, and </a:t>
            </a:r>
          </a:p>
          <a:p>
            <a:pPr>
              <a:spcBef>
                <a:spcPts val="0"/>
              </a:spcBef>
              <a:spcAft>
                <a:spcPts val="1200"/>
              </a:spcAft>
              <a:defRPr/>
            </a:pPr>
            <a:r>
              <a:rPr lang="en-US" altLang="en-US" sz="3500" dirty="0" smtClean="0"/>
              <a:t>perception of self as a potential participant in </a:t>
            </a:r>
            <a:r>
              <a:rPr lang="en-US" altLang="en-US" sz="3500" dirty="0" smtClean="0"/>
              <a:t>mathematics. </a:t>
            </a:r>
          </a:p>
          <a:p>
            <a:pPr algn="r">
              <a:spcBef>
                <a:spcPts val="0"/>
              </a:spcBef>
              <a:spcAft>
                <a:spcPts val="1200"/>
              </a:spcAft>
              <a:buNone/>
              <a:defRPr/>
            </a:pPr>
            <a:r>
              <a:rPr lang="en-US" altLang="en-US" dirty="0" smtClean="0"/>
              <a:t>(</a:t>
            </a:r>
            <a:r>
              <a:rPr lang="en-US" altLang="en-US" dirty="0" smtClean="0"/>
              <a:t>Solomon, 2009</a:t>
            </a:r>
            <a:r>
              <a:rPr lang="en-US" altLang="en-US" dirty="0" smtClean="0"/>
              <a:t>)</a:t>
            </a:r>
            <a:endParaRPr lang="en-US" altLang="en-US" dirty="0" smtClean="0"/>
          </a:p>
        </p:txBody>
      </p:sp>
    </p:spTree>
    <p:extLst>
      <p:ext uri="{BB962C8B-B14F-4D97-AF65-F5344CB8AC3E}">
        <p14:creationId xmlns:p14="http://schemas.microsoft.com/office/powerpoint/2010/main" xmlns="" val="3921094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Beliefs about Access and Equity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8675952"/>
              </p:ext>
            </p:extLst>
          </p:nvPr>
        </p:nvGraphicFramePr>
        <p:xfrm>
          <a:off x="304800" y="1789348"/>
          <a:ext cx="8610600" cy="4017092"/>
        </p:xfrm>
        <a:graphic>
          <a:graphicData uri="http://schemas.openxmlformats.org/drawingml/2006/table">
            <a:tbl>
              <a:tblPr firstRow="1" bandRow="1">
                <a:tableStyleId>{5C22544A-7EE6-4342-B048-85BDC9FD1C3A}</a:tableStyleId>
              </a:tblPr>
              <a:tblGrid>
                <a:gridCol w="3890387"/>
                <a:gridCol w="4720213"/>
              </a:tblGrid>
              <a:tr h="658026">
                <a:tc>
                  <a:txBody>
                    <a:bodyPr/>
                    <a:lstStyle/>
                    <a:p>
                      <a:pPr marL="0" marR="0" algn="ctr">
                        <a:lnSpc>
                          <a:spcPct val="115000"/>
                        </a:lnSpc>
                        <a:spcBef>
                          <a:spcPts val="0"/>
                        </a:spcBef>
                        <a:spcAft>
                          <a:spcPts val="0"/>
                        </a:spcAft>
                      </a:pPr>
                      <a:r>
                        <a:rPr lang="en-US" sz="2000" kern="1200" dirty="0">
                          <a:effectLst/>
                        </a:rPr>
                        <a:t>Unproductive Beliefs</a:t>
                      </a:r>
                      <a:endParaRPr lang="en-US" sz="2000"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2000" kern="1200" dirty="0">
                          <a:effectLst/>
                        </a:rPr>
                        <a:t>Productive Beliefs</a:t>
                      </a:r>
                      <a:endParaRPr lang="en-US" sz="2000" dirty="0">
                        <a:effectLst/>
                        <a:latin typeface="Calibri"/>
                        <a:ea typeface="Calibri"/>
                        <a:cs typeface="Times New Roman"/>
                      </a:endParaRPr>
                    </a:p>
                  </a:txBody>
                  <a:tcPr/>
                </a:tc>
              </a:tr>
              <a:tr h="1515026">
                <a:tc>
                  <a:txBody>
                    <a:bodyPr/>
                    <a:lstStyle/>
                    <a:p>
                      <a:pPr marL="0" marR="0">
                        <a:lnSpc>
                          <a:spcPct val="115000"/>
                        </a:lnSpc>
                        <a:spcBef>
                          <a:spcPts val="0"/>
                        </a:spcBef>
                        <a:spcAft>
                          <a:spcPts val="0"/>
                        </a:spcAft>
                      </a:pPr>
                      <a:r>
                        <a:rPr lang="en-US" sz="2000" kern="1200" dirty="0">
                          <a:solidFill>
                            <a:schemeClr val="accent1">
                              <a:lumMod val="75000"/>
                            </a:schemeClr>
                          </a:solidFill>
                          <a:effectLst/>
                        </a:rPr>
                        <a:t>Students possess different innate levels of ability in mathematics, and these cannot be changed by instruction.</a:t>
                      </a:r>
                      <a:endParaRPr lang="en-US" sz="2000" dirty="0">
                        <a:solidFill>
                          <a:schemeClr val="accent1">
                            <a:lumMod val="75000"/>
                          </a:schemeClr>
                        </a:solidFill>
                        <a:effectLst/>
                        <a:latin typeface="Calibri"/>
                        <a:ea typeface="Calibri"/>
                        <a:cs typeface="Times New Roman"/>
                      </a:endParaRPr>
                    </a:p>
                  </a:txBody>
                  <a:tcPr/>
                </a:tc>
                <a:tc>
                  <a:txBody>
                    <a:bodyPr/>
                    <a:lstStyle/>
                    <a:p>
                      <a:pPr marL="0" marR="0">
                        <a:lnSpc>
                          <a:spcPct val="115000"/>
                        </a:lnSpc>
                        <a:spcBef>
                          <a:spcPts val="0"/>
                        </a:spcBef>
                        <a:spcAft>
                          <a:spcPts val="0"/>
                        </a:spcAft>
                      </a:pPr>
                      <a:r>
                        <a:rPr lang="en-US" sz="2000" kern="1200" dirty="0">
                          <a:solidFill>
                            <a:schemeClr val="accent1">
                              <a:lumMod val="75000"/>
                            </a:schemeClr>
                          </a:solidFill>
                          <a:effectLst/>
                        </a:rPr>
                        <a:t>Mathematics ability is a function of opportunity, experience, and effort—not of innate intelligence.</a:t>
                      </a:r>
                      <a:endParaRPr lang="en-US" sz="2000" dirty="0">
                        <a:solidFill>
                          <a:schemeClr val="accent1">
                            <a:lumMod val="75000"/>
                          </a:schemeClr>
                        </a:solidFill>
                        <a:effectLst/>
                        <a:latin typeface="Calibri"/>
                        <a:ea typeface="Calibri"/>
                        <a:cs typeface="Times New Roman"/>
                      </a:endParaRPr>
                    </a:p>
                  </a:txBody>
                  <a:tcPr/>
                </a:tc>
              </a:tr>
              <a:tr h="1804587">
                <a:tc>
                  <a:txBody>
                    <a:bodyPr/>
                    <a:lstStyle/>
                    <a:p>
                      <a:pPr marL="0" marR="0">
                        <a:lnSpc>
                          <a:spcPct val="115000"/>
                        </a:lnSpc>
                        <a:spcBef>
                          <a:spcPts val="0"/>
                        </a:spcBef>
                        <a:spcAft>
                          <a:spcPts val="0"/>
                        </a:spcAft>
                      </a:pPr>
                      <a:r>
                        <a:rPr lang="en-US" sz="2000" kern="1200" dirty="0">
                          <a:solidFill>
                            <a:schemeClr val="accent1">
                              <a:lumMod val="75000"/>
                            </a:schemeClr>
                          </a:solidFill>
                          <a:effectLst/>
                        </a:rPr>
                        <a:t>Students living in poverty lack the cognitive, emotional, and behavioral characteristics to participate and achieve in mathematics.</a:t>
                      </a:r>
                      <a:endParaRPr lang="en-US" sz="2000" dirty="0">
                        <a:solidFill>
                          <a:schemeClr val="accent1">
                            <a:lumMod val="75000"/>
                          </a:schemeClr>
                        </a:solidFill>
                        <a:effectLst/>
                        <a:latin typeface="Calibri"/>
                        <a:ea typeface="Times New Roman"/>
                      </a:endParaRPr>
                    </a:p>
                  </a:txBody>
                  <a:tcPr/>
                </a:tc>
                <a:tc>
                  <a:txBody>
                    <a:bodyPr/>
                    <a:lstStyle/>
                    <a:p>
                      <a:pPr marL="0" marR="0">
                        <a:lnSpc>
                          <a:spcPct val="115000"/>
                        </a:lnSpc>
                        <a:spcBef>
                          <a:spcPts val="0"/>
                        </a:spcBef>
                        <a:spcAft>
                          <a:spcPts val="0"/>
                        </a:spcAft>
                      </a:pPr>
                      <a:r>
                        <a:rPr lang="en-US" sz="2000" kern="1200" dirty="0">
                          <a:solidFill>
                            <a:schemeClr val="accent1">
                              <a:lumMod val="75000"/>
                            </a:schemeClr>
                          </a:solidFill>
                          <a:effectLst/>
                        </a:rPr>
                        <a:t>Effective teaching practices have the potential to open up greater opportunities for higher-order thinking and for raising the mathematics achievement of all students</a:t>
                      </a:r>
                      <a:endParaRPr lang="en-US" sz="2000" dirty="0">
                        <a:solidFill>
                          <a:schemeClr val="accent1">
                            <a:lumMod val="75000"/>
                          </a:schemeClr>
                        </a:solidFill>
                        <a:effectLst/>
                        <a:latin typeface="Calibri"/>
                        <a:ea typeface="Times New Roman"/>
                      </a:endParaRPr>
                    </a:p>
                  </a:txBody>
                  <a:tcPr/>
                </a:tc>
              </a:tr>
            </a:tbl>
          </a:graphicData>
        </a:graphic>
      </p:graphicFrame>
      <p:sp>
        <p:nvSpPr>
          <p:cNvPr id="4" name="Slide Number Placeholder 3"/>
          <p:cNvSpPr>
            <a:spLocks noGrp="1"/>
          </p:cNvSpPr>
          <p:nvPr>
            <p:ph type="sldNum" sz="quarter" idx="12"/>
          </p:nvPr>
        </p:nvSpPr>
        <p:spPr/>
        <p:txBody>
          <a:bodyPr/>
          <a:lstStyle/>
          <a:p>
            <a:pPr>
              <a:defRPr/>
            </a:pPr>
            <a:fld id="{825C94D7-4D5B-E148-8BBF-6BCBE417AD7E}" type="slidenum">
              <a:rPr lang="en-US" smtClean="0"/>
              <a:pPr>
                <a:defRPr/>
              </a:pPr>
              <a:t>21</a:t>
            </a:fld>
            <a:endParaRPr lang="en-US"/>
          </a:p>
        </p:txBody>
      </p:sp>
    </p:spTree>
    <p:extLst>
      <p:ext uri="{BB962C8B-B14F-4D97-AF65-F5344CB8AC3E}">
        <p14:creationId xmlns:p14="http://schemas.microsoft.com/office/powerpoint/2010/main" xmlns="" val="33619108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Overcoming Obstacles</a:t>
            </a:r>
            <a:endParaRPr lang="en-US" dirty="0"/>
          </a:p>
        </p:txBody>
      </p:sp>
      <p:sp>
        <p:nvSpPr>
          <p:cNvPr id="3" name="Content Placeholder 2"/>
          <p:cNvSpPr>
            <a:spLocks noGrp="1"/>
          </p:cNvSpPr>
          <p:nvPr>
            <p:ph idx="1"/>
          </p:nvPr>
        </p:nvSpPr>
        <p:spPr>
          <a:xfrm>
            <a:off x="1219200" y="1600200"/>
            <a:ext cx="7696200" cy="4495799"/>
          </a:xfrm>
        </p:spPr>
        <p:txBody>
          <a:bodyPr>
            <a:normAutofit lnSpcReduction="10000"/>
          </a:bodyPr>
          <a:lstStyle/>
          <a:p>
            <a:pPr lvl="0">
              <a:spcBef>
                <a:spcPts val="0"/>
              </a:spcBef>
              <a:spcAft>
                <a:spcPts val="1200"/>
              </a:spcAft>
            </a:pPr>
            <a:r>
              <a:rPr lang="en-US" dirty="0"/>
              <a:t>Educators need to identify, acknowledge, and discuss the mindsets and beliefs that they have about students’ abilities.</a:t>
            </a:r>
          </a:p>
          <a:p>
            <a:pPr lvl="1">
              <a:spcBef>
                <a:spcPts val="0"/>
              </a:spcBef>
              <a:spcAft>
                <a:spcPts val="1200"/>
              </a:spcAft>
            </a:pPr>
            <a:r>
              <a:rPr lang="en-US" sz="3000" dirty="0"/>
              <a:t>Fixed </a:t>
            </a:r>
            <a:r>
              <a:rPr lang="en-US" sz="3000" dirty="0" smtClean="0"/>
              <a:t>Mindset:  Believe </a:t>
            </a:r>
            <a:r>
              <a:rPr lang="en-US" sz="3000" dirty="0"/>
              <a:t>that you are either smart or you are not</a:t>
            </a:r>
          </a:p>
          <a:p>
            <a:pPr lvl="1">
              <a:spcBef>
                <a:spcPts val="0"/>
              </a:spcBef>
              <a:spcAft>
                <a:spcPts val="1200"/>
              </a:spcAft>
            </a:pPr>
            <a:r>
              <a:rPr lang="en-US" sz="3000" dirty="0"/>
              <a:t>Growth </a:t>
            </a:r>
            <a:r>
              <a:rPr lang="en-US" sz="3000" dirty="0" smtClean="0"/>
              <a:t>Mindset:  Intelligence </a:t>
            </a:r>
            <a:r>
              <a:rPr lang="en-US" sz="3000" dirty="0"/>
              <a:t>and </a:t>
            </a:r>
            <a:r>
              <a:rPr lang="en-US" sz="3000" dirty="0" smtClean="0"/>
              <a:t>“smartness” </a:t>
            </a:r>
            <a:r>
              <a:rPr lang="en-US" sz="3000" dirty="0"/>
              <a:t>can be learned and that the brain can grow from </a:t>
            </a:r>
            <a:r>
              <a:rPr lang="en-US" sz="3000" dirty="0" smtClean="0"/>
              <a:t>exercise </a:t>
            </a:r>
            <a:endParaRPr lang="en-US" sz="3000" dirty="0" smtClean="0"/>
          </a:p>
          <a:p>
            <a:pPr lvl="1" algn="r">
              <a:spcBef>
                <a:spcPts val="0"/>
              </a:spcBef>
              <a:spcAft>
                <a:spcPts val="1200"/>
              </a:spcAft>
              <a:buNone/>
            </a:pPr>
            <a:r>
              <a:rPr lang="en-US" sz="3000" dirty="0" smtClean="0"/>
              <a:t>(</a:t>
            </a:r>
            <a:r>
              <a:rPr lang="en-US" sz="3000" dirty="0" err="1" smtClean="0"/>
              <a:t>Dweck</a:t>
            </a:r>
            <a:r>
              <a:rPr lang="en-US" sz="3000" dirty="0" smtClean="0"/>
              <a:t>, 2006</a:t>
            </a:r>
            <a:r>
              <a:rPr lang="en-US" sz="3000" dirty="0" smtClean="0"/>
              <a:t>)</a:t>
            </a:r>
            <a:endParaRPr lang="en-US" sz="3000" dirty="0"/>
          </a:p>
        </p:txBody>
      </p:sp>
      <p:sp>
        <p:nvSpPr>
          <p:cNvPr id="4" name="Slide Number Placeholder 3"/>
          <p:cNvSpPr>
            <a:spLocks noGrp="1"/>
          </p:cNvSpPr>
          <p:nvPr>
            <p:ph type="sldNum" sz="quarter" idx="12"/>
          </p:nvPr>
        </p:nvSpPr>
        <p:spPr/>
        <p:txBody>
          <a:bodyPr/>
          <a:lstStyle/>
          <a:p>
            <a:pPr>
              <a:defRPr/>
            </a:pPr>
            <a:fld id="{825C94D7-4D5B-E148-8BBF-6BCBE417AD7E}" type="slidenum">
              <a:rPr lang="en-US" smtClean="0"/>
              <a:pPr>
                <a:defRPr/>
              </a:pPr>
              <a:t>22</a:t>
            </a:fld>
            <a:endParaRPr lang="en-US"/>
          </a:p>
        </p:txBody>
      </p:sp>
    </p:spTree>
    <p:extLst>
      <p:ext uri="{BB962C8B-B14F-4D97-AF65-F5344CB8AC3E}">
        <p14:creationId xmlns:p14="http://schemas.microsoft.com/office/powerpoint/2010/main" xmlns="" val="6384063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Overcoming Obstacles</a:t>
            </a:r>
          </a:p>
        </p:txBody>
      </p:sp>
      <p:sp>
        <p:nvSpPr>
          <p:cNvPr id="3" name="Content Placeholder 2"/>
          <p:cNvSpPr>
            <a:spLocks noGrp="1"/>
          </p:cNvSpPr>
          <p:nvPr>
            <p:ph idx="1"/>
          </p:nvPr>
        </p:nvSpPr>
        <p:spPr/>
        <p:txBody>
          <a:bodyPr>
            <a:normAutofit fontScale="92500"/>
          </a:bodyPr>
          <a:lstStyle/>
          <a:p>
            <a:pPr lvl="0"/>
            <a:r>
              <a:rPr lang="en-US" dirty="0" smtClean="0"/>
              <a:t>Access to rigorous, high-quality mathematics, taught by teachers who not only understand mathematics but also understand and appreciate learners’ social and cultural contexts in meaningful ways.</a:t>
            </a:r>
          </a:p>
          <a:p>
            <a:pPr lvl="0"/>
            <a:r>
              <a:rPr lang="en-US" dirty="0" smtClean="0"/>
              <a:t>Classroom </a:t>
            </a:r>
            <a:r>
              <a:rPr lang="en-US" dirty="0"/>
              <a:t>environments that foster a sense of community that allows students to express their mathematical ideas.</a:t>
            </a:r>
          </a:p>
          <a:p>
            <a:endParaRPr lang="en-US" dirty="0"/>
          </a:p>
        </p:txBody>
      </p:sp>
      <p:sp>
        <p:nvSpPr>
          <p:cNvPr id="4" name="Slide Number Placeholder 3"/>
          <p:cNvSpPr>
            <a:spLocks noGrp="1"/>
          </p:cNvSpPr>
          <p:nvPr>
            <p:ph type="sldNum" sz="quarter" idx="12"/>
          </p:nvPr>
        </p:nvSpPr>
        <p:spPr/>
        <p:txBody>
          <a:bodyPr/>
          <a:lstStyle/>
          <a:p>
            <a:pPr>
              <a:defRPr/>
            </a:pPr>
            <a:fld id="{825C94D7-4D5B-E148-8BBF-6BCBE417AD7E}" type="slidenum">
              <a:rPr lang="en-US" smtClean="0"/>
              <a:pPr>
                <a:defRPr/>
              </a:pPr>
              <a:t>23</a:t>
            </a:fld>
            <a:endParaRPr lang="en-US" dirty="0"/>
          </a:p>
        </p:txBody>
      </p:sp>
    </p:spTree>
    <p:extLst>
      <p:ext uri="{BB962C8B-B14F-4D97-AF65-F5344CB8AC3E}">
        <p14:creationId xmlns:p14="http://schemas.microsoft.com/office/powerpoint/2010/main" xmlns="" val="9014089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8077200" cy="1066800"/>
          </a:xfrm>
        </p:spPr>
        <p:txBody>
          <a:bodyPr>
            <a:normAutofit fontScale="90000"/>
          </a:bodyPr>
          <a:lstStyle/>
          <a:p>
            <a:r>
              <a:rPr lang="en-US" dirty="0"/>
              <a:t>Actions:  Leaders and </a:t>
            </a:r>
            <a:r>
              <a:rPr lang="en-US" dirty="0" smtClean="0"/>
              <a:t>Policymakers</a:t>
            </a:r>
            <a:endParaRPr lang="en-US" dirty="0"/>
          </a:p>
        </p:txBody>
      </p:sp>
      <p:sp>
        <p:nvSpPr>
          <p:cNvPr id="3" name="Content Placeholder 2"/>
          <p:cNvSpPr>
            <a:spLocks noGrp="1"/>
          </p:cNvSpPr>
          <p:nvPr>
            <p:ph idx="1"/>
          </p:nvPr>
        </p:nvSpPr>
        <p:spPr/>
        <p:txBody>
          <a:bodyPr>
            <a:noAutofit/>
          </a:bodyPr>
          <a:lstStyle/>
          <a:p>
            <a:pPr lvl="0">
              <a:spcBef>
                <a:spcPts val="0"/>
              </a:spcBef>
              <a:spcAft>
                <a:spcPts val="1200"/>
              </a:spcAft>
            </a:pPr>
            <a:r>
              <a:rPr lang="en-US" dirty="0" smtClean="0"/>
              <a:t>Allocate </a:t>
            </a:r>
            <a:r>
              <a:rPr lang="en-US" dirty="0"/>
              <a:t>resources to ensure that all students are provided with an appropriate amount of instructional time to maximize their learning potential.</a:t>
            </a:r>
          </a:p>
          <a:p>
            <a:pPr lvl="0">
              <a:spcBef>
                <a:spcPts val="0"/>
              </a:spcBef>
              <a:spcAft>
                <a:spcPts val="1200"/>
              </a:spcAft>
            </a:pPr>
            <a:r>
              <a:rPr lang="en-US" dirty="0"/>
              <a:t>Ensure that teachers at all levels are emphasizing the mathematical practices as a key element of their instruction for all students. </a:t>
            </a:r>
          </a:p>
        </p:txBody>
      </p:sp>
      <p:sp>
        <p:nvSpPr>
          <p:cNvPr id="4" name="Slide Number Placeholder 3"/>
          <p:cNvSpPr>
            <a:spLocks noGrp="1"/>
          </p:cNvSpPr>
          <p:nvPr>
            <p:ph type="sldNum" sz="quarter" idx="12"/>
          </p:nvPr>
        </p:nvSpPr>
        <p:spPr/>
        <p:txBody>
          <a:bodyPr/>
          <a:lstStyle/>
          <a:p>
            <a:pPr>
              <a:defRPr/>
            </a:pPr>
            <a:fld id="{825C94D7-4D5B-E148-8BBF-6BCBE417AD7E}" type="slidenum">
              <a:rPr lang="en-US" smtClean="0"/>
              <a:pPr>
                <a:defRPr/>
              </a:pPr>
              <a:t>24</a:t>
            </a:fld>
            <a:endParaRPr lang="en-US"/>
          </a:p>
        </p:txBody>
      </p:sp>
    </p:spTree>
    <p:extLst>
      <p:ext uri="{BB962C8B-B14F-4D97-AF65-F5344CB8AC3E}">
        <p14:creationId xmlns:p14="http://schemas.microsoft.com/office/powerpoint/2010/main" xmlns="" val="16252345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600201"/>
            <a:ext cx="7696200" cy="4267200"/>
          </a:xfrm>
        </p:spPr>
        <p:txBody>
          <a:bodyPr>
            <a:normAutofit fontScale="92500" lnSpcReduction="20000"/>
          </a:bodyPr>
          <a:lstStyle/>
          <a:p>
            <a:pPr lvl="0">
              <a:spcBef>
                <a:spcPts val="0"/>
              </a:spcBef>
              <a:spcAft>
                <a:spcPts val="1200"/>
              </a:spcAft>
            </a:pPr>
            <a:r>
              <a:rPr lang="en-US" sz="3100" dirty="0"/>
              <a:t>Eliminate the tracking of low-achieving students and instead structure interventions that provide high-quality instruction and other classroom support, such as math coaches and specialists. </a:t>
            </a:r>
          </a:p>
          <a:p>
            <a:pPr lvl="0">
              <a:spcBef>
                <a:spcPts val="0"/>
              </a:spcBef>
              <a:spcAft>
                <a:spcPts val="1200"/>
              </a:spcAft>
            </a:pPr>
            <a:r>
              <a:rPr lang="en-US" sz="3100" dirty="0"/>
              <a:t>Provide support structures, co-curricular activities, and resources to increase the numbers of students from all racial, ethnic, gender, and socioeconomic groups who attain the highest levels of mathematics achievement.</a:t>
            </a:r>
          </a:p>
        </p:txBody>
      </p:sp>
      <p:sp>
        <p:nvSpPr>
          <p:cNvPr id="4" name="Slide Number Placeholder 3"/>
          <p:cNvSpPr>
            <a:spLocks noGrp="1"/>
          </p:cNvSpPr>
          <p:nvPr>
            <p:ph type="sldNum" sz="quarter" idx="12"/>
          </p:nvPr>
        </p:nvSpPr>
        <p:spPr/>
        <p:txBody>
          <a:bodyPr/>
          <a:lstStyle/>
          <a:p>
            <a:pPr>
              <a:defRPr/>
            </a:pPr>
            <a:fld id="{825C94D7-4D5B-E148-8BBF-6BCBE417AD7E}" type="slidenum">
              <a:rPr lang="en-US" smtClean="0"/>
              <a:pPr>
                <a:defRPr/>
              </a:pPr>
              <a:t>25</a:t>
            </a:fld>
            <a:endParaRPr lang="en-US"/>
          </a:p>
        </p:txBody>
      </p:sp>
      <p:sp>
        <p:nvSpPr>
          <p:cNvPr id="7" name="Title 1"/>
          <p:cNvSpPr>
            <a:spLocks noGrp="1"/>
          </p:cNvSpPr>
          <p:nvPr>
            <p:ph type="title"/>
          </p:nvPr>
        </p:nvSpPr>
        <p:spPr>
          <a:xfrm>
            <a:off x="1066800" y="228600"/>
            <a:ext cx="8077200" cy="1066800"/>
          </a:xfrm>
        </p:spPr>
        <p:txBody>
          <a:bodyPr>
            <a:normAutofit fontScale="90000"/>
          </a:bodyPr>
          <a:lstStyle/>
          <a:p>
            <a:r>
              <a:rPr lang="en-US" dirty="0"/>
              <a:t>Actions:  Leaders and </a:t>
            </a:r>
            <a:r>
              <a:rPr lang="en-US" dirty="0" smtClean="0"/>
              <a:t>Policymakers</a:t>
            </a:r>
            <a:endParaRPr lang="en-US" dirty="0"/>
          </a:p>
        </p:txBody>
      </p:sp>
    </p:spTree>
    <p:extLst>
      <p:ext uri="{BB962C8B-B14F-4D97-AF65-F5344CB8AC3E}">
        <p14:creationId xmlns:p14="http://schemas.microsoft.com/office/powerpoint/2010/main" xmlns="" val="40867921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Actions:  Principals, Coaches, &amp; Specialist </a:t>
            </a:r>
          </a:p>
        </p:txBody>
      </p:sp>
      <p:sp>
        <p:nvSpPr>
          <p:cNvPr id="3" name="Content Placeholder 2"/>
          <p:cNvSpPr>
            <a:spLocks noGrp="1"/>
          </p:cNvSpPr>
          <p:nvPr>
            <p:ph idx="1"/>
          </p:nvPr>
        </p:nvSpPr>
        <p:spPr>
          <a:xfrm>
            <a:off x="1143000" y="1600200"/>
            <a:ext cx="7620000" cy="4525963"/>
          </a:xfrm>
        </p:spPr>
        <p:txBody>
          <a:bodyPr>
            <a:normAutofit fontScale="92500" lnSpcReduction="10000"/>
          </a:bodyPr>
          <a:lstStyle/>
          <a:p>
            <a:pPr lvl="0">
              <a:spcBef>
                <a:spcPts val="0"/>
              </a:spcBef>
              <a:spcAft>
                <a:spcPts val="1200"/>
              </a:spcAft>
            </a:pPr>
            <a:r>
              <a:rPr lang="en-US" sz="3000" dirty="0" smtClean="0"/>
              <a:t>Consider </a:t>
            </a:r>
            <a:r>
              <a:rPr lang="en-US" sz="3000" dirty="0"/>
              <a:t>teacher assignment practices to ensure that struggling students have access to effective mathematics </a:t>
            </a:r>
            <a:r>
              <a:rPr lang="en-US" sz="3000" dirty="0" smtClean="0"/>
              <a:t>teaching…</a:t>
            </a:r>
          </a:p>
          <a:p>
            <a:pPr lvl="0">
              <a:spcBef>
                <a:spcPts val="0"/>
              </a:spcBef>
              <a:spcAft>
                <a:spcPts val="1200"/>
              </a:spcAft>
            </a:pPr>
            <a:r>
              <a:rPr lang="en-US" sz="3000" dirty="0" smtClean="0"/>
              <a:t>Maintain </a:t>
            </a:r>
            <a:r>
              <a:rPr lang="en-US" sz="3000" dirty="0"/>
              <a:t>a school-wide culture with high expectations and a growth mindset.</a:t>
            </a:r>
          </a:p>
          <a:p>
            <a:pPr lvl="0">
              <a:spcBef>
                <a:spcPts val="0"/>
              </a:spcBef>
              <a:spcAft>
                <a:spcPts val="1200"/>
              </a:spcAft>
            </a:pPr>
            <a:r>
              <a:rPr lang="en-US" sz="3000" dirty="0"/>
              <a:t>Develop and implement high-quality interventions.</a:t>
            </a:r>
          </a:p>
          <a:p>
            <a:pPr lvl="0">
              <a:spcBef>
                <a:spcPts val="0"/>
              </a:spcBef>
              <a:spcAft>
                <a:spcPts val="1200"/>
              </a:spcAft>
            </a:pPr>
            <a:r>
              <a:rPr lang="en-US" sz="3000" dirty="0"/>
              <a:t>Ensure that curricular and extracurricular resources are available to support and challenge all students</a:t>
            </a:r>
            <a:r>
              <a:rPr lang="en-US" sz="3000" dirty="0" smtClean="0"/>
              <a:t>.</a:t>
            </a:r>
            <a:endParaRPr lang="en-US" sz="3000" dirty="0"/>
          </a:p>
        </p:txBody>
      </p:sp>
      <p:sp>
        <p:nvSpPr>
          <p:cNvPr id="4" name="Slide Number Placeholder 3"/>
          <p:cNvSpPr>
            <a:spLocks noGrp="1"/>
          </p:cNvSpPr>
          <p:nvPr>
            <p:ph type="sldNum" sz="quarter" idx="12"/>
          </p:nvPr>
        </p:nvSpPr>
        <p:spPr/>
        <p:txBody>
          <a:bodyPr/>
          <a:lstStyle/>
          <a:p>
            <a:pPr>
              <a:defRPr/>
            </a:pPr>
            <a:fld id="{825C94D7-4D5B-E148-8BBF-6BCBE417AD7E}" type="slidenum">
              <a:rPr lang="en-US" smtClean="0"/>
              <a:pPr>
                <a:defRPr/>
              </a:pPr>
              <a:t>26</a:t>
            </a:fld>
            <a:endParaRPr lang="en-US"/>
          </a:p>
        </p:txBody>
      </p:sp>
    </p:spTree>
    <p:extLst>
      <p:ext uri="{BB962C8B-B14F-4D97-AF65-F5344CB8AC3E}">
        <p14:creationId xmlns:p14="http://schemas.microsoft.com/office/powerpoint/2010/main" xmlns="" val="10068757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Actions:  </a:t>
            </a:r>
            <a:r>
              <a:rPr lang="en-US" dirty="0" smtClean="0"/>
              <a:t>Teachers</a:t>
            </a:r>
            <a:endParaRPr lang="en-US" dirty="0"/>
          </a:p>
        </p:txBody>
      </p:sp>
      <p:sp>
        <p:nvSpPr>
          <p:cNvPr id="3" name="Content Placeholder 2"/>
          <p:cNvSpPr>
            <a:spLocks noGrp="1"/>
          </p:cNvSpPr>
          <p:nvPr>
            <p:ph idx="1"/>
          </p:nvPr>
        </p:nvSpPr>
        <p:spPr/>
        <p:txBody>
          <a:bodyPr>
            <a:normAutofit fontScale="92500" lnSpcReduction="20000"/>
          </a:bodyPr>
          <a:lstStyle/>
          <a:p>
            <a:pPr lvl="0">
              <a:spcBef>
                <a:spcPts val="0"/>
              </a:spcBef>
              <a:spcAft>
                <a:spcPts val="1200"/>
              </a:spcAft>
            </a:pPr>
            <a:r>
              <a:rPr lang="en-US" sz="2700" dirty="0" smtClean="0"/>
              <a:t>Develop </a:t>
            </a:r>
            <a:r>
              <a:rPr lang="en-US" sz="2700" dirty="0"/>
              <a:t>socially, emotionally, and academically safe environments for mathematics teaching and </a:t>
            </a:r>
            <a:r>
              <a:rPr lang="en-US" sz="2700" dirty="0" smtClean="0"/>
              <a:t>learning…</a:t>
            </a:r>
            <a:endParaRPr lang="en-US" sz="2700" dirty="0"/>
          </a:p>
          <a:p>
            <a:pPr lvl="0">
              <a:spcBef>
                <a:spcPts val="0"/>
              </a:spcBef>
              <a:spcAft>
                <a:spcPts val="1200"/>
              </a:spcAft>
            </a:pPr>
            <a:r>
              <a:rPr lang="en-US" sz="2700" dirty="0"/>
              <a:t>Understand and use the social contexts, cultural backgrounds, and identities of students as resources to foster access, motivate students to learn more mathematics, and engage student interest. </a:t>
            </a:r>
          </a:p>
          <a:p>
            <a:pPr lvl="0">
              <a:spcBef>
                <a:spcPts val="0"/>
              </a:spcBef>
              <a:spcAft>
                <a:spcPts val="1200"/>
              </a:spcAft>
            </a:pPr>
            <a:r>
              <a:rPr lang="en-US" sz="2700" dirty="0"/>
              <a:t>Model high expectations for each student’s success in problem solving, reasoning, and understanding. </a:t>
            </a:r>
          </a:p>
          <a:p>
            <a:pPr lvl="0">
              <a:spcBef>
                <a:spcPts val="0"/>
              </a:spcBef>
              <a:spcAft>
                <a:spcPts val="1200"/>
              </a:spcAft>
            </a:pPr>
            <a:r>
              <a:rPr lang="en-US" sz="2700" dirty="0"/>
              <a:t>Promote the development of a growth mindset among students</a:t>
            </a:r>
            <a:r>
              <a:rPr lang="en-US" sz="2700" dirty="0" smtClean="0"/>
              <a:t>.</a:t>
            </a:r>
            <a:endParaRPr lang="en-US" sz="2700" dirty="0"/>
          </a:p>
        </p:txBody>
      </p:sp>
      <p:sp>
        <p:nvSpPr>
          <p:cNvPr id="4" name="Slide Number Placeholder 3"/>
          <p:cNvSpPr>
            <a:spLocks noGrp="1"/>
          </p:cNvSpPr>
          <p:nvPr>
            <p:ph type="sldNum" sz="quarter" idx="12"/>
          </p:nvPr>
        </p:nvSpPr>
        <p:spPr/>
        <p:txBody>
          <a:bodyPr/>
          <a:lstStyle/>
          <a:p>
            <a:pPr>
              <a:defRPr/>
            </a:pPr>
            <a:fld id="{825C94D7-4D5B-E148-8BBF-6BCBE417AD7E}" type="slidenum">
              <a:rPr lang="en-US" smtClean="0"/>
              <a:pPr>
                <a:defRPr/>
              </a:pPr>
              <a:t>27</a:t>
            </a:fld>
            <a:endParaRPr lang="en-US"/>
          </a:p>
        </p:txBody>
      </p:sp>
    </p:spTree>
    <p:extLst>
      <p:ext uri="{BB962C8B-B14F-4D97-AF65-F5344CB8AC3E}">
        <p14:creationId xmlns:p14="http://schemas.microsoft.com/office/powerpoint/2010/main" xmlns="" val="4171645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72400" cy="1143000"/>
          </a:xfrm>
        </p:spPr>
        <p:txBody>
          <a:bodyPr>
            <a:normAutofit fontScale="90000"/>
          </a:bodyPr>
          <a:lstStyle/>
          <a:p>
            <a:r>
              <a:rPr lang="en-US" sz="4000" dirty="0">
                <a:ea typeface="Verdana" pitchFamily="34" charset="0"/>
                <a:cs typeface="Verdana" pitchFamily="34" charset="0"/>
              </a:rPr>
              <a:t>Principles to Actions:</a:t>
            </a:r>
            <a:br>
              <a:rPr lang="en-US" sz="4000" dirty="0">
                <a:ea typeface="Verdana" pitchFamily="34" charset="0"/>
                <a:cs typeface="Verdana" pitchFamily="34" charset="0"/>
              </a:rPr>
            </a:br>
            <a:r>
              <a:rPr lang="en-US" sz="4000" dirty="0">
                <a:ea typeface="Verdana" pitchFamily="34" charset="0"/>
                <a:cs typeface="Verdana" pitchFamily="34" charset="0"/>
              </a:rPr>
              <a:t>Ensuring Mathematical Success for All</a:t>
            </a:r>
            <a:endParaRPr lang="en-US" sz="4000" dirty="0"/>
          </a:p>
        </p:txBody>
      </p:sp>
      <p:sp>
        <p:nvSpPr>
          <p:cNvPr id="3" name="Content Placeholder 2"/>
          <p:cNvSpPr>
            <a:spLocks noGrp="1"/>
          </p:cNvSpPr>
          <p:nvPr>
            <p:ph idx="1"/>
          </p:nvPr>
        </p:nvSpPr>
        <p:spPr/>
        <p:txBody>
          <a:bodyPr/>
          <a:lstStyle/>
          <a:p>
            <a:pPr marL="0" indent="0" algn="ctr" defTabSz="457200" eaLnBrk="1" fontAlgn="auto" hangingPunct="1">
              <a:spcBef>
                <a:spcPts val="600"/>
              </a:spcBef>
              <a:spcAft>
                <a:spcPts val="600"/>
              </a:spcAft>
              <a:buNone/>
              <a:defRPr/>
            </a:pPr>
            <a:r>
              <a:rPr lang="en-US" b="1" dirty="0" smtClean="0">
                <a:solidFill>
                  <a:schemeClr val="tx2"/>
                </a:solidFill>
                <a:ea typeface="Verdana" pitchFamily="34" charset="0"/>
                <a:cs typeface="Verdana" pitchFamily="34" charset="0"/>
              </a:rPr>
              <a:t>Essential Elements of School Mathematics Program </a:t>
            </a:r>
          </a:p>
          <a:p>
            <a:pPr defTabSz="457200" eaLnBrk="1" fontAlgn="auto" hangingPunct="1">
              <a:spcBef>
                <a:spcPts val="600"/>
              </a:spcBef>
              <a:spcAft>
                <a:spcPts val="600"/>
              </a:spcAft>
              <a:defRPr/>
            </a:pPr>
            <a:r>
              <a:rPr lang="en-US" dirty="0" smtClean="0">
                <a:solidFill>
                  <a:schemeClr val="tx2"/>
                </a:solidFill>
                <a:ea typeface="Verdana" pitchFamily="34" charset="0"/>
                <a:cs typeface="Verdana" pitchFamily="34" charset="0"/>
              </a:rPr>
              <a:t>Access </a:t>
            </a:r>
            <a:r>
              <a:rPr lang="en-US" dirty="0">
                <a:solidFill>
                  <a:schemeClr val="tx2"/>
                </a:solidFill>
                <a:ea typeface="Verdana" pitchFamily="34" charset="0"/>
                <a:cs typeface="Verdana" pitchFamily="34" charset="0"/>
              </a:rPr>
              <a:t>and Equity	</a:t>
            </a:r>
          </a:p>
          <a:p>
            <a:pPr marL="0" lvl="0" indent="0" defTabSz="457200" eaLnBrk="1" fontAlgn="auto" hangingPunct="1">
              <a:spcBef>
                <a:spcPts val="600"/>
              </a:spcBef>
              <a:spcAft>
                <a:spcPts val="600"/>
              </a:spcAft>
              <a:buFont typeface="Arial" pitchFamily="34" charset="0"/>
              <a:buChar char="•"/>
              <a:defRPr/>
            </a:pPr>
            <a:r>
              <a:rPr lang="en-US" dirty="0">
                <a:solidFill>
                  <a:schemeClr val="tx2"/>
                </a:solidFill>
                <a:ea typeface="Verdana" pitchFamily="34" charset="0"/>
                <a:cs typeface="Verdana" pitchFamily="34" charset="0"/>
              </a:rPr>
              <a:t> Curriculum </a:t>
            </a:r>
          </a:p>
          <a:p>
            <a:pPr marL="0" lvl="0" indent="0" defTabSz="457200" eaLnBrk="1" fontAlgn="auto" hangingPunct="1">
              <a:spcBef>
                <a:spcPts val="600"/>
              </a:spcBef>
              <a:spcAft>
                <a:spcPts val="600"/>
              </a:spcAft>
              <a:buFont typeface="Arial" pitchFamily="34" charset="0"/>
              <a:buChar char="•"/>
              <a:defRPr/>
            </a:pPr>
            <a:r>
              <a:rPr lang="en-US" dirty="0">
                <a:solidFill>
                  <a:schemeClr val="tx2"/>
                </a:solidFill>
                <a:ea typeface="Verdana" pitchFamily="34" charset="0"/>
                <a:cs typeface="Verdana" pitchFamily="34" charset="0"/>
              </a:rPr>
              <a:t> Tools and Technology</a:t>
            </a:r>
          </a:p>
          <a:p>
            <a:pPr marL="0" lvl="0" indent="0" defTabSz="457200" eaLnBrk="1" fontAlgn="auto" hangingPunct="1">
              <a:spcBef>
                <a:spcPts val="600"/>
              </a:spcBef>
              <a:spcAft>
                <a:spcPts val="600"/>
              </a:spcAft>
              <a:buFont typeface="Arial" pitchFamily="34" charset="0"/>
              <a:buChar char="•"/>
              <a:defRPr/>
            </a:pPr>
            <a:r>
              <a:rPr lang="en-US" dirty="0">
                <a:solidFill>
                  <a:schemeClr val="tx2"/>
                </a:solidFill>
                <a:ea typeface="Verdana" pitchFamily="34" charset="0"/>
                <a:cs typeface="Verdana" pitchFamily="34" charset="0"/>
              </a:rPr>
              <a:t> Assessment </a:t>
            </a:r>
          </a:p>
          <a:p>
            <a:pPr marL="0" lvl="0" indent="0" defTabSz="457200" eaLnBrk="1" fontAlgn="auto" hangingPunct="1">
              <a:spcBef>
                <a:spcPts val="600"/>
              </a:spcBef>
              <a:spcAft>
                <a:spcPts val="600"/>
              </a:spcAft>
              <a:buFont typeface="Arial" pitchFamily="34" charset="0"/>
              <a:buChar char="•"/>
              <a:defRPr/>
            </a:pPr>
            <a:r>
              <a:rPr lang="en-US" dirty="0">
                <a:solidFill>
                  <a:schemeClr val="tx2"/>
                </a:solidFill>
                <a:ea typeface="Verdana" pitchFamily="34" charset="0"/>
                <a:cs typeface="Verdana" pitchFamily="34" charset="0"/>
              </a:rPr>
              <a:t> Professionalism </a:t>
            </a:r>
          </a:p>
        </p:txBody>
      </p:sp>
      <p:sp>
        <p:nvSpPr>
          <p:cNvPr id="4" name="Slide Number Placeholder 3"/>
          <p:cNvSpPr>
            <a:spLocks noGrp="1"/>
          </p:cNvSpPr>
          <p:nvPr>
            <p:ph type="sldNum" sz="quarter" idx="12"/>
          </p:nvPr>
        </p:nvSpPr>
        <p:spPr/>
        <p:txBody>
          <a:bodyPr/>
          <a:lstStyle/>
          <a:p>
            <a:pPr>
              <a:defRPr/>
            </a:pPr>
            <a:fld id="{825C94D7-4D5B-E148-8BBF-6BCBE417AD7E}" type="slidenum">
              <a:rPr lang="en-US" smtClean="0"/>
              <a:pPr>
                <a:defRPr/>
              </a:pPr>
              <a:t>3</a:t>
            </a:fld>
            <a:endParaRPr lang="en-US"/>
          </a:p>
        </p:txBody>
      </p:sp>
      <p:sp>
        <p:nvSpPr>
          <p:cNvPr id="6" name="Oval 5"/>
          <p:cNvSpPr/>
          <p:nvPr/>
        </p:nvSpPr>
        <p:spPr>
          <a:xfrm>
            <a:off x="1219200" y="2667000"/>
            <a:ext cx="3810000" cy="8382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79901628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Access and Equity Principle</a:t>
            </a:r>
          </a:p>
        </p:txBody>
      </p:sp>
      <p:sp>
        <p:nvSpPr>
          <p:cNvPr id="8" name="Content Placeholder 7"/>
          <p:cNvSpPr>
            <a:spLocks noGrp="1"/>
          </p:cNvSpPr>
          <p:nvPr>
            <p:ph idx="1"/>
          </p:nvPr>
        </p:nvSpPr>
        <p:spPr/>
        <p:txBody>
          <a:bodyPr/>
          <a:lstStyle/>
          <a:p>
            <a:pPr lvl="0">
              <a:buNone/>
            </a:pPr>
            <a:r>
              <a:rPr lang="en-US" dirty="0" smtClean="0"/>
              <a:t>	An </a:t>
            </a:r>
            <a:r>
              <a:rPr lang="en-US" dirty="0"/>
              <a:t>excellent mathematics program requires that all students have access to a high-quality mathematics curriculum, effective teaching and learning, high expectations, and the support and resources needed to maximize their learning potential</a:t>
            </a:r>
            <a:r>
              <a:rPr lang="en-US" dirty="0" smtClean="0"/>
              <a:t>.</a:t>
            </a:r>
            <a:endParaRPr lang="en-US" dirty="0"/>
          </a:p>
        </p:txBody>
      </p:sp>
      <p:sp>
        <p:nvSpPr>
          <p:cNvPr id="5" name="Slide Number Placeholder 4"/>
          <p:cNvSpPr>
            <a:spLocks noGrp="1"/>
          </p:cNvSpPr>
          <p:nvPr>
            <p:ph type="sldNum" sz="quarter" idx="12"/>
          </p:nvPr>
        </p:nvSpPr>
        <p:spPr/>
        <p:txBody>
          <a:bodyPr/>
          <a:lstStyle/>
          <a:p>
            <a:pPr>
              <a:defRPr/>
            </a:pPr>
            <a:fld id="{090CF164-F7A8-0843-BD01-E5504C7E6315}" type="slidenum">
              <a:rPr lang="en-US" smtClean="0"/>
              <a:pPr>
                <a:defRPr/>
              </a:pPr>
              <a:t>4</a:t>
            </a:fld>
            <a:endParaRPr lang="en-US"/>
          </a:p>
        </p:txBody>
      </p:sp>
    </p:spTree>
    <p:extLst>
      <p:ext uri="{BB962C8B-B14F-4D97-AF65-F5344CB8AC3E}">
        <p14:creationId xmlns:p14="http://schemas.microsoft.com/office/powerpoint/2010/main" xmlns="" val="241068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Calvin’s Story</a:t>
            </a:r>
            <a:endParaRPr lang="en-US" dirty="0"/>
          </a:p>
        </p:txBody>
      </p:sp>
      <p:sp>
        <p:nvSpPr>
          <p:cNvPr id="7" name="Content Placeholder 6"/>
          <p:cNvSpPr>
            <a:spLocks noGrp="1"/>
          </p:cNvSpPr>
          <p:nvPr>
            <p:ph idx="1"/>
          </p:nvPr>
        </p:nvSpPr>
        <p:spPr/>
        <p:txBody>
          <a:bodyPr/>
          <a:lstStyle/>
          <a:p>
            <a:pPr eaLnBrk="1" hangingPunct="1">
              <a:buNone/>
              <a:defRPr/>
            </a:pPr>
            <a:r>
              <a:rPr lang="en-US" dirty="0"/>
              <a:t>Talker-Listener Exchange: </a:t>
            </a:r>
            <a:endParaRPr lang="en-US" sz="2800" dirty="0"/>
          </a:p>
          <a:p>
            <a:pPr lvl="1">
              <a:spcBef>
                <a:spcPts val="600"/>
              </a:spcBef>
              <a:spcAft>
                <a:spcPts val="1200"/>
              </a:spcAft>
              <a:defRPr/>
            </a:pPr>
            <a:r>
              <a:rPr lang="en-US" sz="3200" dirty="0"/>
              <a:t>One person is the talker </a:t>
            </a:r>
            <a:r>
              <a:rPr lang="en-US" sz="3200" dirty="0" smtClean="0"/>
              <a:t>and the </a:t>
            </a:r>
            <a:r>
              <a:rPr lang="en-US" sz="3200" dirty="0"/>
              <a:t>others are listeners.   </a:t>
            </a:r>
            <a:endParaRPr lang="en-US" dirty="0"/>
          </a:p>
          <a:p>
            <a:pPr lvl="1">
              <a:spcBef>
                <a:spcPts val="600"/>
              </a:spcBef>
              <a:spcAft>
                <a:spcPts val="1200"/>
              </a:spcAft>
              <a:defRPr/>
            </a:pPr>
            <a:r>
              <a:rPr lang="en-US" sz="3200" dirty="0"/>
              <a:t>The talker will talk continuously and the listeners listen but may respond non-verbally with gestures (but not words</a:t>
            </a:r>
            <a:r>
              <a:rPr lang="en-US" sz="3200" dirty="0" smtClean="0"/>
              <a:t>).</a:t>
            </a:r>
            <a:endParaRPr lang="en-US" dirty="0"/>
          </a:p>
        </p:txBody>
      </p:sp>
      <p:sp>
        <p:nvSpPr>
          <p:cNvPr id="5" name="Slide Number Placeholder 4"/>
          <p:cNvSpPr>
            <a:spLocks noGrp="1"/>
          </p:cNvSpPr>
          <p:nvPr>
            <p:ph type="sldNum" sz="quarter" idx="12"/>
          </p:nvPr>
        </p:nvSpPr>
        <p:spPr/>
        <p:txBody>
          <a:bodyPr/>
          <a:lstStyle/>
          <a:p>
            <a:pPr>
              <a:defRPr/>
            </a:pPr>
            <a:fld id="{090CF164-F7A8-0843-BD01-E5504C7E6315}" type="slidenum">
              <a:rPr lang="en-US" smtClean="0"/>
              <a:pPr>
                <a:defRPr/>
              </a:pPr>
              <a:t>5</a:t>
            </a:fld>
            <a:endParaRPr lang="en-US"/>
          </a:p>
        </p:txBody>
      </p:sp>
    </p:spTree>
    <p:extLst>
      <p:ext uri="{BB962C8B-B14F-4D97-AF65-F5344CB8AC3E}">
        <p14:creationId xmlns:p14="http://schemas.microsoft.com/office/powerpoint/2010/main" xmlns="" val="1979738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b="1" smtClean="0"/>
              <a:t>     </a:t>
            </a:r>
            <a:r>
              <a:rPr lang="en-US" altLang="en-US" smtClean="0"/>
              <a:t>Interwoven Identities </a:t>
            </a:r>
          </a:p>
        </p:txBody>
      </p:sp>
      <p:sp>
        <p:nvSpPr>
          <p:cNvPr id="3" name="Content Placeholder 2"/>
          <p:cNvSpPr>
            <a:spLocks noGrp="1"/>
          </p:cNvSpPr>
          <p:nvPr>
            <p:ph idx="1"/>
          </p:nvPr>
        </p:nvSpPr>
        <p:spPr>
          <a:xfrm>
            <a:off x="1219200" y="1523999"/>
            <a:ext cx="7467600" cy="4572001"/>
          </a:xfrm>
        </p:spPr>
        <p:txBody>
          <a:bodyPr>
            <a:normAutofit fontScale="85000" lnSpcReduction="10000"/>
          </a:bodyPr>
          <a:lstStyle/>
          <a:p>
            <a:pPr>
              <a:spcBef>
                <a:spcPts val="0"/>
              </a:spcBef>
              <a:spcAft>
                <a:spcPts val="1800"/>
              </a:spcAft>
              <a:defRPr/>
            </a:pPr>
            <a:r>
              <a:rPr lang="en-US" dirty="0" smtClean="0"/>
              <a:t>Am I not being recommended for placement in pre-algebra course because I am no longer a good student who is good at mathematics?</a:t>
            </a:r>
          </a:p>
          <a:p>
            <a:pPr>
              <a:spcBef>
                <a:spcPts val="0"/>
              </a:spcBef>
              <a:spcAft>
                <a:spcPts val="1800"/>
              </a:spcAft>
              <a:defRPr/>
            </a:pPr>
            <a:r>
              <a:rPr lang="en-US" dirty="0" smtClean="0"/>
              <a:t>Am I not being recommended because I am perceived as a behavioral problem?</a:t>
            </a:r>
          </a:p>
          <a:p>
            <a:pPr>
              <a:spcBef>
                <a:spcPts val="0"/>
              </a:spcBef>
              <a:spcAft>
                <a:spcPts val="1800"/>
              </a:spcAft>
              <a:defRPr/>
            </a:pPr>
            <a:r>
              <a:rPr lang="en-US" dirty="0" smtClean="0"/>
              <a:t>Am I not being recommended because middle school is different from elementary?</a:t>
            </a:r>
          </a:p>
          <a:p>
            <a:pPr>
              <a:spcBef>
                <a:spcPts val="0"/>
              </a:spcBef>
              <a:spcAft>
                <a:spcPts val="1800"/>
              </a:spcAft>
              <a:defRPr/>
            </a:pPr>
            <a:r>
              <a:rPr lang="en-US" dirty="0" smtClean="0"/>
              <a:t>Am I not being recommended for placement in pre-algebra course because I am a Black boy? </a:t>
            </a:r>
          </a:p>
        </p:txBody>
      </p:sp>
    </p:spTree>
    <p:extLst>
      <p:ext uri="{BB962C8B-B14F-4D97-AF65-F5344CB8AC3E}">
        <p14:creationId xmlns:p14="http://schemas.microsoft.com/office/powerpoint/2010/main" xmlns="" val="1251132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mtClean="0"/>
              <a:t>     Interwoven Identities</a:t>
            </a:r>
          </a:p>
        </p:txBody>
      </p:sp>
      <p:sp>
        <p:nvSpPr>
          <p:cNvPr id="3" name="Content Placeholder 2"/>
          <p:cNvSpPr>
            <a:spLocks noGrp="1"/>
          </p:cNvSpPr>
          <p:nvPr>
            <p:ph idx="1"/>
          </p:nvPr>
        </p:nvSpPr>
        <p:spPr/>
        <p:txBody>
          <a:bodyPr/>
          <a:lstStyle/>
          <a:p>
            <a:pPr marL="0" indent="0" eaLnBrk="1" hangingPunct="1">
              <a:buFontTx/>
              <a:buNone/>
              <a:defRPr/>
            </a:pPr>
            <a:r>
              <a:rPr lang="en-US" altLang="en-US" dirty="0" smtClean="0"/>
              <a:t>“I want to go to the Air Force Academy and become a pilot.  You have to be good at math to get into the Academy.” </a:t>
            </a:r>
            <a:r>
              <a:rPr lang="en-US" altLang="en-US" dirty="0" smtClean="0"/>
              <a:t> Andre</a:t>
            </a:r>
            <a:endParaRPr lang="en-US" altLang="en-US" dirty="0" smtClean="0"/>
          </a:p>
          <a:p>
            <a:pPr marL="0" indent="0" eaLnBrk="1" hangingPunct="1">
              <a:buFontTx/>
              <a:buNone/>
              <a:defRPr/>
            </a:pPr>
            <a:endParaRPr lang="en-US" altLang="en-US" dirty="0"/>
          </a:p>
          <a:p>
            <a:pPr eaLnBrk="1" hangingPunct="1">
              <a:defRPr/>
            </a:pPr>
            <a:r>
              <a:rPr lang="en-US" altLang="en-US" dirty="0" smtClean="0"/>
              <a:t>Identities are not mutually exclusive</a:t>
            </a:r>
          </a:p>
          <a:p>
            <a:pPr eaLnBrk="1" hangingPunct="1">
              <a:defRPr/>
            </a:pPr>
            <a:r>
              <a:rPr lang="en-US" altLang="en-US" dirty="0" smtClean="0"/>
              <a:t>Identities serve as motivation to persevere</a:t>
            </a:r>
          </a:p>
        </p:txBody>
      </p:sp>
    </p:spTree>
    <p:extLst>
      <p:ext uri="{BB962C8B-B14F-4D97-AF65-F5344CB8AC3E}">
        <p14:creationId xmlns:p14="http://schemas.microsoft.com/office/powerpoint/2010/main" xmlns="" val="57478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Interwoven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617323106"/>
              </p:ext>
            </p:extLst>
          </p:nvPr>
        </p:nvGraphicFramePr>
        <p:xfrm>
          <a:off x="1219200" y="1600200"/>
          <a:ext cx="74676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25C94D7-4D5B-E148-8BBF-6BCBE417AD7E}" type="slidenum">
              <a:rPr lang="en-US" smtClean="0"/>
              <a:pPr>
                <a:defRPr/>
              </a:pPr>
              <a:t>8</a:t>
            </a:fld>
            <a:endParaRPr lang="en-US"/>
          </a:p>
        </p:txBody>
      </p:sp>
    </p:spTree>
    <p:extLst>
      <p:ext uri="{BB962C8B-B14F-4D97-AF65-F5344CB8AC3E}">
        <p14:creationId xmlns:p14="http://schemas.microsoft.com/office/powerpoint/2010/main" xmlns="" val="2932427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mtClean="0"/>
              <a:t>      Mathematics Identity</a:t>
            </a:r>
          </a:p>
        </p:txBody>
      </p:sp>
      <p:sp>
        <p:nvSpPr>
          <p:cNvPr id="3" name="Content Placeholder 2"/>
          <p:cNvSpPr>
            <a:spLocks noGrp="1"/>
          </p:cNvSpPr>
          <p:nvPr>
            <p:ph idx="1"/>
          </p:nvPr>
        </p:nvSpPr>
        <p:spPr>
          <a:xfrm>
            <a:off x="1219200" y="1219200"/>
            <a:ext cx="7772400" cy="4953000"/>
          </a:xfrm>
        </p:spPr>
        <p:txBody>
          <a:bodyPr>
            <a:normAutofit fontScale="92500" lnSpcReduction="20000"/>
          </a:bodyPr>
          <a:lstStyle/>
          <a:p>
            <a:pPr>
              <a:spcBef>
                <a:spcPts val="0"/>
              </a:spcBef>
              <a:spcAft>
                <a:spcPts val="1200"/>
              </a:spcAft>
              <a:defRPr/>
            </a:pPr>
            <a:r>
              <a:rPr lang="en-US" altLang="en-US" sz="3000" dirty="0" smtClean="0"/>
              <a:t>beliefs </a:t>
            </a:r>
            <a:r>
              <a:rPr lang="en-US" altLang="en-US" sz="3000" dirty="0" smtClean="0"/>
              <a:t>about one’s self as a mathematics </a:t>
            </a:r>
            <a:r>
              <a:rPr lang="en-US" altLang="en-US" sz="3000" dirty="0" smtClean="0"/>
              <a:t>learner, </a:t>
            </a:r>
            <a:endParaRPr lang="en-US" altLang="en-US" sz="3000" dirty="0" smtClean="0"/>
          </a:p>
          <a:p>
            <a:pPr>
              <a:spcBef>
                <a:spcPts val="0"/>
              </a:spcBef>
              <a:spcAft>
                <a:spcPts val="1200"/>
              </a:spcAft>
              <a:defRPr/>
            </a:pPr>
            <a:r>
              <a:rPr lang="en-US" altLang="en-US" sz="3000" dirty="0" smtClean="0"/>
              <a:t>one’s perceptions of how others perceive them as a mathematics learner, </a:t>
            </a:r>
          </a:p>
          <a:p>
            <a:pPr>
              <a:spcBef>
                <a:spcPts val="0"/>
              </a:spcBef>
              <a:spcAft>
                <a:spcPts val="1200"/>
              </a:spcAft>
              <a:defRPr/>
            </a:pPr>
            <a:r>
              <a:rPr lang="en-US" altLang="en-US" sz="3000" dirty="0" smtClean="0"/>
              <a:t>beliefs about the nature of mathematics, </a:t>
            </a:r>
          </a:p>
          <a:p>
            <a:pPr>
              <a:spcBef>
                <a:spcPts val="0"/>
              </a:spcBef>
              <a:spcAft>
                <a:spcPts val="1200"/>
              </a:spcAft>
              <a:defRPr/>
            </a:pPr>
            <a:r>
              <a:rPr lang="en-US" altLang="en-US" sz="3000" dirty="0" smtClean="0"/>
              <a:t>engagement in mathematics, and </a:t>
            </a:r>
          </a:p>
          <a:p>
            <a:pPr>
              <a:spcBef>
                <a:spcPts val="0"/>
              </a:spcBef>
              <a:spcAft>
                <a:spcPts val="1200"/>
              </a:spcAft>
              <a:defRPr/>
            </a:pPr>
            <a:r>
              <a:rPr lang="en-US" altLang="en-US" sz="3000" dirty="0" smtClean="0"/>
              <a:t>perception of self as a potential participant in </a:t>
            </a:r>
            <a:r>
              <a:rPr lang="en-US" altLang="en-US" sz="3000" dirty="0" smtClean="0"/>
              <a:t>mathematics. </a:t>
            </a:r>
          </a:p>
          <a:p>
            <a:pPr algn="r">
              <a:spcBef>
                <a:spcPts val="0"/>
              </a:spcBef>
              <a:spcAft>
                <a:spcPts val="1200"/>
              </a:spcAft>
              <a:buNone/>
              <a:defRPr/>
            </a:pPr>
            <a:r>
              <a:rPr lang="en-US" altLang="en-US" dirty="0" smtClean="0"/>
              <a:t>(</a:t>
            </a:r>
            <a:r>
              <a:rPr lang="en-US" altLang="en-US" dirty="0" smtClean="0"/>
              <a:t>Solomon, 2009</a:t>
            </a:r>
            <a:r>
              <a:rPr lang="en-US" altLang="en-US" dirty="0" smtClean="0"/>
              <a:t>)</a:t>
            </a:r>
          </a:p>
          <a:p>
            <a:pPr marL="0" indent="0">
              <a:spcBef>
                <a:spcPts val="0"/>
              </a:spcBef>
              <a:buNone/>
              <a:defRPr/>
            </a:pPr>
            <a:endParaRPr lang="en-US" altLang="en-US" dirty="0" smtClean="0"/>
          </a:p>
          <a:p>
            <a:pPr marL="0" indent="0">
              <a:spcBef>
                <a:spcPts val="0"/>
              </a:spcBef>
              <a:spcAft>
                <a:spcPts val="1200"/>
              </a:spcAft>
              <a:buNone/>
              <a:defRPr/>
            </a:pPr>
            <a:r>
              <a:rPr lang="en-US" altLang="en-US" dirty="0" smtClean="0"/>
              <a:t>Think about you as student in your classroom.</a:t>
            </a:r>
            <a:endParaRPr lang="en-US" altLang="en-US" dirty="0" smtClean="0"/>
          </a:p>
        </p:txBody>
      </p:sp>
    </p:spTree>
    <p:extLst>
      <p:ext uri="{BB962C8B-B14F-4D97-AF65-F5344CB8AC3E}">
        <p14:creationId xmlns:p14="http://schemas.microsoft.com/office/powerpoint/2010/main" xmlns="" val="3921094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35949</TotalTime>
  <Words>1916</Words>
  <Application>Microsoft Office PowerPoint</Application>
  <PresentationFormat>On-screen Show (4:3)</PresentationFormat>
  <Paragraphs>179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Using Identity and Agency  to Frame Access and Equity</vt:lpstr>
      <vt:lpstr>Principles to Actions: Ensuring Mathematical Success for All</vt:lpstr>
      <vt:lpstr>Principles to Actions: Ensuring Mathematical Success for All</vt:lpstr>
      <vt:lpstr>Access and Equity Principle</vt:lpstr>
      <vt:lpstr>Calvin’s Story</vt:lpstr>
      <vt:lpstr>     Interwoven Identities </vt:lpstr>
      <vt:lpstr>     Interwoven Identities</vt:lpstr>
      <vt:lpstr>Interwoven </vt:lpstr>
      <vt:lpstr>      Mathematics Identity</vt:lpstr>
      <vt:lpstr>     Identity &amp; Motivation</vt:lpstr>
      <vt:lpstr>      Supporting Teaching</vt:lpstr>
      <vt:lpstr>Agency</vt:lpstr>
      <vt:lpstr>Agency</vt:lpstr>
      <vt:lpstr>Identity Affirming</vt:lpstr>
      <vt:lpstr>Identity Affirming</vt:lpstr>
      <vt:lpstr>      High Sense of Agency</vt:lpstr>
      <vt:lpstr>Shaping Identity &amp; Agency</vt:lpstr>
      <vt:lpstr>Identity Affirming</vt:lpstr>
      <vt:lpstr>Caroline &amp; Craig</vt:lpstr>
      <vt:lpstr>      Mathematics Identity</vt:lpstr>
      <vt:lpstr>Beliefs about Access and Equity </vt:lpstr>
      <vt:lpstr>Overcoming Obstacles</vt:lpstr>
      <vt:lpstr>Overcoming Obstacles</vt:lpstr>
      <vt:lpstr>Actions:  Leaders and Policymakers</vt:lpstr>
      <vt:lpstr>Actions:  Leaders and Policymakers</vt:lpstr>
      <vt:lpstr>Actions:  Principals, Coaches, &amp; Specialist </vt:lpstr>
      <vt:lpstr>Actions:  Teachers</vt:lpstr>
    </vt:vector>
  </TitlesOfParts>
  <Company>NCTM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NCTM Illuminations</dc:title>
  <dc:creator>pvennebush</dc:creator>
  <cp:lastModifiedBy>dbarnes</cp:lastModifiedBy>
  <cp:revision>1808</cp:revision>
  <cp:lastPrinted>2015-03-29T20:20:58Z</cp:lastPrinted>
  <dcterms:created xsi:type="dcterms:W3CDTF">2008-09-04T13:39:54Z</dcterms:created>
  <dcterms:modified xsi:type="dcterms:W3CDTF">2015-04-09T12:57:32Z</dcterms:modified>
</cp:coreProperties>
</file>