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tif" ContentType="image/ti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8"/>
  </p:notesMasterIdLst>
  <p:sldIdLst>
    <p:sldId id="256" r:id="rId2"/>
    <p:sldId id="257" r:id="rId3"/>
    <p:sldId id="258" r:id="rId4"/>
    <p:sldId id="259" r:id="rId5"/>
    <p:sldId id="260" r:id="rId6"/>
    <p:sldId id="261" r:id="rId7"/>
    <p:sldId id="262" r:id="rId8"/>
    <p:sldId id="263" r:id="rId9"/>
    <p:sldId id="264" r:id="rId10"/>
    <p:sldId id="265" r:id="rId11"/>
    <p:sldId id="266" r:id="rId12"/>
    <p:sldId id="268" r:id="rId13"/>
    <p:sldId id="269" r:id="rId14"/>
    <p:sldId id="270" r:id="rId15"/>
    <p:sldId id="271" r:id="rId16"/>
    <p:sldId id="272" r:id="rId17"/>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Ref idx="minor">
          <a:srgbClr val="000000"/>
        </a:fontRef>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a:tcStyle>
        <a:tcBdr/>
        <a:fill>
          <a:solidFill>
            <a:srgbClr val="C3C2C2"/>
          </a:solidFill>
        </a:fill>
      </a:tcStyle>
    </a:band2H>
    <a:firstCol>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60" d="100"/>
          <a:sy n="60" d="100"/>
        </p:scale>
        <p:origin x="-120" y="-928"/>
      </p:cViewPr>
      <p:guideLst>
        <p:guide orient="horz" pos="3072"/>
        <p:guide pos="4096"/>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esProps" Target="presProps.xml"/><Relationship Id="rId21" Type="http://schemas.openxmlformats.org/officeDocument/2006/relationships/viewProps" Target="viewProps.xml"/><Relationship Id="rId22" Type="http://schemas.openxmlformats.org/officeDocument/2006/relationships/theme" Target="theme/theme1.xml"/><Relationship Id="rId2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notesMaster" Target="notesMasters/notesMaster1.xml"/><Relationship Id="rId1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1143000" y="685800"/>
            <a:ext cx="4572000" cy="3429000"/>
          </a:xfrm>
          <a:prstGeom prst="rect">
            <a:avLst/>
          </a:prstGeom>
        </p:spPr>
        <p:txBody>
          <a:bodyPr/>
          <a:lstStyle/>
          <a:p>
            <a:endParaRPr/>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2948112504"/>
      </p:ext>
    </p:extLst>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 name="Shape 137"/>
          <p:cNvSpPr>
            <a:spLocks noGrp="1" noRot="1" noChangeAspect="1"/>
          </p:cNvSpPr>
          <p:nvPr>
            <p:ph type="sldImg"/>
          </p:nvPr>
        </p:nvSpPr>
        <p:spPr>
          <a:prstGeom prst="rect">
            <a:avLst/>
          </a:prstGeom>
        </p:spPr>
        <p:txBody>
          <a:bodyPr/>
          <a:lstStyle/>
          <a:p>
            <a:endParaRPr/>
          </a:p>
        </p:txBody>
      </p:sp>
      <p:sp>
        <p:nvSpPr>
          <p:cNvPr id="138" name="Shape 138"/>
          <p:cNvSpPr>
            <a:spLocks noGrp="1"/>
          </p:cNvSpPr>
          <p:nvPr>
            <p:ph type="body" sz="quarter" idx="1"/>
          </p:nvPr>
        </p:nvSpPr>
        <p:spPr>
          <a:prstGeom prst="rect">
            <a:avLst/>
          </a:prstGeom>
        </p:spPr>
        <p:txBody>
          <a:bodyPr/>
          <a:lstStyle/>
          <a:p>
            <a:pPr>
              <a:defRPr sz="1400" b="1"/>
            </a:pPr>
            <a:r>
              <a:t>Slide 1: Introduction</a:t>
            </a:r>
          </a:p>
          <a:p>
            <a:pPr>
              <a:defRPr sz="1400"/>
            </a:pPr>
            <a:r>
              <a:t>Before the meeting, ensure the date and location are edited appropriately. While we recommend including the footer and logos of the organizations who contributed to the development of this toolkit, meeting hosts should edit the presentation to meet their preference.</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6" name="Shape 326"/>
          <p:cNvSpPr>
            <a:spLocks noGrp="1" noRot="1" noChangeAspect="1"/>
          </p:cNvSpPr>
          <p:nvPr>
            <p:ph type="sldImg"/>
          </p:nvPr>
        </p:nvSpPr>
        <p:spPr>
          <a:prstGeom prst="rect">
            <a:avLst/>
          </a:prstGeom>
        </p:spPr>
        <p:txBody>
          <a:bodyPr/>
          <a:lstStyle/>
          <a:p>
            <a:endParaRPr/>
          </a:p>
        </p:txBody>
      </p:sp>
      <p:sp>
        <p:nvSpPr>
          <p:cNvPr id="327" name="Shape 327"/>
          <p:cNvSpPr>
            <a:spLocks noGrp="1"/>
          </p:cNvSpPr>
          <p:nvPr>
            <p:ph type="body" sz="quarter" idx="1"/>
          </p:nvPr>
        </p:nvSpPr>
        <p:spPr>
          <a:prstGeom prst="rect">
            <a:avLst/>
          </a:prstGeom>
        </p:spPr>
        <p:txBody>
          <a:bodyPr/>
          <a:lstStyle>
            <a:lvl1pPr>
              <a:defRPr sz="1400" b="1"/>
            </a:lvl1pPr>
          </a:lstStyle>
          <a:p>
            <a:r>
              <a:t>Slide 10: Knowledge</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7" name="Shape 347"/>
          <p:cNvSpPr>
            <a:spLocks noGrp="1" noRot="1" noChangeAspect="1"/>
          </p:cNvSpPr>
          <p:nvPr>
            <p:ph type="sldImg"/>
          </p:nvPr>
        </p:nvSpPr>
        <p:spPr>
          <a:prstGeom prst="rect">
            <a:avLst/>
          </a:prstGeom>
        </p:spPr>
        <p:txBody>
          <a:bodyPr/>
          <a:lstStyle/>
          <a:p>
            <a:endParaRPr/>
          </a:p>
        </p:txBody>
      </p:sp>
      <p:sp>
        <p:nvSpPr>
          <p:cNvPr id="348" name="Shape 348"/>
          <p:cNvSpPr>
            <a:spLocks noGrp="1"/>
          </p:cNvSpPr>
          <p:nvPr>
            <p:ph type="body" sz="quarter" idx="1"/>
          </p:nvPr>
        </p:nvSpPr>
        <p:spPr>
          <a:prstGeom prst="rect">
            <a:avLst/>
          </a:prstGeom>
        </p:spPr>
        <p:txBody>
          <a:bodyPr/>
          <a:lstStyle>
            <a:lvl1pPr>
              <a:defRPr sz="1400" b="1"/>
            </a:lvl1pPr>
          </a:lstStyle>
          <a:p>
            <a:r>
              <a:t>Slide 11: Instruction &amp; Assessment</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 name="Shape 389"/>
          <p:cNvSpPr>
            <a:spLocks noGrp="1" noRot="1" noChangeAspect="1"/>
          </p:cNvSpPr>
          <p:nvPr>
            <p:ph type="sldImg"/>
          </p:nvPr>
        </p:nvSpPr>
        <p:spPr>
          <a:prstGeom prst="rect">
            <a:avLst/>
          </a:prstGeom>
        </p:spPr>
        <p:txBody>
          <a:bodyPr/>
          <a:lstStyle/>
          <a:p>
            <a:endParaRPr/>
          </a:p>
        </p:txBody>
      </p:sp>
      <p:sp>
        <p:nvSpPr>
          <p:cNvPr id="390" name="Shape 390"/>
          <p:cNvSpPr>
            <a:spLocks noGrp="1"/>
          </p:cNvSpPr>
          <p:nvPr>
            <p:ph type="body" sz="quarter" idx="1"/>
          </p:nvPr>
        </p:nvSpPr>
        <p:spPr>
          <a:prstGeom prst="rect">
            <a:avLst/>
          </a:prstGeom>
        </p:spPr>
        <p:txBody>
          <a:bodyPr/>
          <a:lstStyle>
            <a:lvl1pPr>
              <a:defRPr sz="1400" b="1"/>
            </a:lvl1pPr>
          </a:lstStyle>
          <a:p>
            <a:r>
              <a:t>Slide 12: Systemic Change</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 name="Shape 410"/>
          <p:cNvSpPr>
            <a:spLocks noGrp="1" noRot="1" noChangeAspect="1"/>
          </p:cNvSpPr>
          <p:nvPr>
            <p:ph type="sldImg"/>
          </p:nvPr>
        </p:nvSpPr>
        <p:spPr>
          <a:prstGeom prst="rect">
            <a:avLst/>
          </a:prstGeom>
        </p:spPr>
        <p:txBody>
          <a:bodyPr/>
          <a:lstStyle/>
          <a:p>
            <a:endParaRPr/>
          </a:p>
        </p:txBody>
      </p:sp>
      <p:sp>
        <p:nvSpPr>
          <p:cNvPr id="411" name="Shape 411"/>
          <p:cNvSpPr>
            <a:spLocks noGrp="1"/>
          </p:cNvSpPr>
          <p:nvPr>
            <p:ph type="body" sz="quarter" idx="1"/>
          </p:nvPr>
        </p:nvSpPr>
        <p:spPr>
          <a:prstGeom prst="rect">
            <a:avLst/>
          </a:prstGeom>
        </p:spPr>
        <p:txBody>
          <a:bodyPr/>
          <a:lstStyle>
            <a:lvl1pPr>
              <a:defRPr sz="1400" b="1"/>
            </a:lvl1pPr>
          </a:lstStyle>
          <a:p>
            <a:r>
              <a:t>Slide 13: Summary of Comments</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1" name="Shape 431"/>
          <p:cNvSpPr>
            <a:spLocks noGrp="1" noRot="1" noChangeAspect="1"/>
          </p:cNvSpPr>
          <p:nvPr>
            <p:ph type="sldImg"/>
          </p:nvPr>
        </p:nvSpPr>
        <p:spPr>
          <a:prstGeom prst="rect">
            <a:avLst/>
          </a:prstGeom>
        </p:spPr>
        <p:txBody>
          <a:bodyPr/>
          <a:lstStyle/>
          <a:p>
            <a:endParaRPr/>
          </a:p>
        </p:txBody>
      </p:sp>
      <p:sp>
        <p:nvSpPr>
          <p:cNvPr id="432" name="Shape 432"/>
          <p:cNvSpPr>
            <a:spLocks noGrp="1"/>
          </p:cNvSpPr>
          <p:nvPr>
            <p:ph type="body" sz="quarter" idx="1"/>
          </p:nvPr>
        </p:nvSpPr>
        <p:spPr>
          <a:prstGeom prst="rect">
            <a:avLst/>
          </a:prstGeom>
        </p:spPr>
        <p:txBody>
          <a:bodyPr/>
          <a:lstStyle>
            <a:lvl1pPr>
              <a:defRPr sz="1400" b="1"/>
            </a:lvl1pPr>
          </a:lstStyle>
          <a:p>
            <a:r>
              <a:t>Slide 14: Submitting Comments</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2" name="Shape 452"/>
          <p:cNvSpPr>
            <a:spLocks noGrp="1" noRot="1" noChangeAspect="1"/>
          </p:cNvSpPr>
          <p:nvPr>
            <p:ph type="sldImg"/>
          </p:nvPr>
        </p:nvSpPr>
        <p:spPr>
          <a:prstGeom prst="rect">
            <a:avLst/>
          </a:prstGeom>
        </p:spPr>
        <p:txBody>
          <a:bodyPr/>
          <a:lstStyle/>
          <a:p>
            <a:endParaRPr/>
          </a:p>
        </p:txBody>
      </p:sp>
      <p:sp>
        <p:nvSpPr>
          <p:cNvPr id="453" name="Shape 453"/>
          <p:cNvSpPr>
            <a:spLocks noGrp="1"/>
          </p:cNvSpPr>
          <p:nvPr>
            <p:ph type="body" sz="quarter" idx="1"/>
          </p:nvPr>
        </p:nvSpPr>
        <p:spPr>
          <a:prstGeom prst="rect">
            <a:avLst/>
          </a:prstGeom>
        </p:spPr>
        <p:txBody>
          <a:bodyPr/>
          <a:lstStyle>
            <a:lvl1pPr>
              <a:defRPr sz="1400" b="1"/>
            </a:lvl1pPr>
          </a:lstStyle>
          <a:p>
            <a:r>
              <a:t>Slide 15: Submitting Comments</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4" name="Shape 474"/>
          <p:cNvSpPr>
            <a:spLocks noGrp="1" noRot="1" noChangeAspect="1"/>
          </p:cNvSpPr>
          <p:nvPr>
            <p:ph type="sldImg"/>
          </p:nvPr>
        </p:nvSpPr>
        <p:spPr>
          <a:prstGeom prst="rect">
            <a:avLst/>
          </a:prstGeom>
        </p:spPr>
        <p:txBody>
          <a:bodyPr/>
          <a:lstStyle/>
          <a:p>
            <a:endParaRPr/>
          </a:p>
        </p:txBody>
      </p:sp>
      <p:sp>
        <p:nvSpPr>
          <p:cNvPr id="475" name="Shape 475"/>
          <p:cNvSpPr>
            <a:spLocks noGrp="1"/>
          </p:cNvSpPr>
          <p:nvPr>
            <p:ph type="body" sz="quarter" idx="1"/>
          </p:nvPr>
        </p:nvSpPr>
        <p:spPr>
          <a:prstGeom prst="rect">
            <a:avLst/>
          </a:prstGeom>
        </p:spPr>
        <p:txBody>
          <a:bodyPr/>
          <a:lstStyle>
            <a:lvl1pPr>
              <a:defRPr sz="1400" b="1"/>
            </a:lvl1pPr>
          </a:lstStyle>
          <a:p>
            <a:r>
              <a:t>Slide 16: Thank You</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 name="Shape 158"/>
          <p:cNvSpPr>
            <a:spLocks noGrp="1" noRot="1" noChangeAspect="1"/>
          </p:cNvSpPr>
          <p:nvPr>
            <p:ph type="sldImg"/>
          </p:nvPr>
        </p:nvSpPr>
        <p:spPr>
          <a:prstGeom prst="rect">
            <a:avLst/>
          </a:prstGeom>
        </p:spPr>
        <p:txBody>
          <a:bodyPr/>
          <a:lstStyle/>
          <a:p>
            <a:endParaRPr/>
          </a:p>
        </p:txBody>
      </p:sp>
      <p:sp>
        <p:nvSpPr>
          <p:cNvPr id="159" name="Shape 159"/>
          <p:cNvSpPr>
            <a:spLocks noGrp="1"/>
          </p:cNvSpPr>
          <p:nvPr>
            <p:ph type="body" sz="quarter" idx="1"/>
          </p:nvPr>
        </p:nvSpPr>
        <p:spPr>
          <a:prstGeom prst="rect">
            <a:avLst/>
          </a:prstGeom>
        </p:spPr>
        <p:txBody>
          <a:bodyPr/>
          <a:lstStyle>
            <a:lvl1pPr>
              <a:defRPr sz="1400" b="1"/>
            </a:lvl1pPr>
          </a:lstStyle>
          <a:p>
            <a:r>
              <a:t>Slide 2: Context</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 name="Shape 179"/>
          <p:cNvSpPr>
            <a:spLocks noGrp="1" noRot="1" noChangeAspect="1"/>
          </p:cNvSpPr>
          <p:nvPr>
            <p:ph type="sldImg"/>
          </p:nvPr>
        </p:nvSpPr>
        <p:spPr>
          <a:prstGeom prst="rect">
            <a:avLst/>
          </a:prstGeom>
        </p:spPr>
        <p:txBody>
          <a:bodyPr/>
          <a:lstStyle/>
          <a:p>
            <a:endParaRPr/>
          </a:p>
        </p:txBody>
      </p:sp>
      <p:sp>
        <p:nvSpPr>
          <p:cNvPr id="180" name="Shape 180"/>
          <p:cNvSpPr>
            <a:spLocks noGrp="1"/>
          </p:cNvSpPr>
          <p:nvPr>
            <p:ph type="body" sz="quarter" idx="1"/>
          </p:nvPr>
        </p:nvSpPr>
        <p:spPr>
          <a:prstGeom prst="rect">
            <a:avLst/>
          </a:prstGeom>
        </p:spPr>
        <p:txBody>
          <a:bodyPr/>
          <a:lstStyle>
            <a:lvl1pPr>
              <a:defRPr sz="1400" b="1"/>
            </a:lvl1pPr>
          </a:lstStyle>
          <a:p>
            <a:r>
              <a:t>Slide 3: Goals</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 name="Shape 200"/>
          <p:cNvSpPr>
            <a:spLocks noGrp="1" noRot="1" noChangeAspect="1"/>
          </p:cNvSpPr>
          <p:nvPr>
            <p:ph type="sldImg"/>
          </p:nvPr>
        </p:nvSpPr>
        <p:spPr>
          <a:prstGeom prst="rect">
            <a:avLst/>
          </a:prstGeom>
        </p:spPr>
        <p:txBody>
          <a:bodyPr/>
          <a:lstStyle/>
          <a:p>
            <a:endParaRPr/>
          </a:p>
        </p:txBody>
      </p:sp>
      <p:sp>
        <p:nvSpPr>
          <p:cNvPr id="201" name="Shape 201"/>
          <p:cNvSpPr>
            <a:spLocks noGrp="1"/>
          </p:cNvSpPr>
          <p:nvPr>
            <p:ph type="body" sz="quarter" idx="1"/>
          </p:nvPr>
        </p:nvSpPr>
        <p:spPr>
          <a:prstGeom prst="rect">
            <a:avLst/>
          </a:prstGeom>
        </p:spPr>
        <p:txBody>
          <a:bodyPr/>
          <a:lstStyle/>
          <a:p>
            <a:pPr>
              <a:defRPr sz="1400" b="1"/>
            </a:pPr>
            <a:r>
              <a:t>Slide 4: Workflow</a:t>
            </a:r>
          </a:p>
          <a:p>
            <a:pPr>
              <a:defRPr sz="1400"/>
            </a:pPr>
            <a:r>
              <a:t>The tools included in the ESSA Review Toolkit are specifically oriented toward Title II, Part B (discussed in part D.1 of state plans). However, we recommend reviewing other sections of their state plan if there are enough members of the review team. </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 name="Shape 221"/>
          <p:cNvSpPr>
            <a:spLocks noGrp="1" noRot="1" noChangeAspect="1"/>
          </p:cNvSpPr>
          <p:nvPr>
            <p:ph type="sldImg"/>
          </p:nvPr>
        </p:nvSpPr>
        <p:spPr>
          <a:prstGeom prst="rect">
            <a:avLst/>
          </a:prstGeom>
        </p:spPr>
        <p:txBody>
          <a:bodyPr/>
          <a:lstStyle/>
          <a:p>
            <a:endParaRPr/>
          </a:p>
        </p:txBody>
      </p:sp>
      <p:sp>
        <p:nvSpPr>
          <p:cNvPr id="222" name="Shape 222"/>
          <p:cNvSpPr>
            <a:spLocks noGrp="1"/>
          </p:cNvSpPr>
          <p:nvPr>
            <p:ph type="body" sz="quarter" idx="1"/>
          </p:nvPr>
        </p:nvSpPr>
        <p:spPr>
          <a:prstGeom prst="rect">
            <a:avLst/>
          </a:prstGeom>
        </p:spPr>
        <p:txBody>
          <a:bodyPr/>
          <a:lstStyle>
            <a:lvl1pPr>
              <a:defRPr sz="1400" b="1"/>
            </a:lvl1pPr>
          </a:lstStyle>
          <a:p>
            <a:r>
              <a:t>Slide 5: Resources</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 name="Shape 242"/>
          <p:cNvSpPr>
            <a:spLocks noGrp="1" noRot="1" noChangeAspect="1"/>
          </p:cNvSpPr>
          <p:nvPr>
            <p:ph type="sldImg"/>
          </p:nvPr>
        </p:nvSpPr>
        <p:spPr>
          <a:prstGeom prst="rect">
            <a:avLst/>
          </a:prstGeom>
        </p:spPr>
        <p:txBody>
          <a:bodyPr/>
          <a:lstStyle/>
          <a:p>
            <a:endParaRPr/>
          </a:p>
        </p:txBody>
      </p:sp>
      <p:sp>
        <p:nvSpPr>
          <p:cNvPr id="243" name="Shape 243"/>
          <p:cNvSpPr>
            <a:spLocks noGrp="1"/>
          </p:cNvSpPr>
          <p:nvPr>
            <p:ph type="body" sz="quarter" idx="1"/>
          </p:nvPr>
        </p:nvSpPr>
        <p:spPr>
          <a:prstGeom prst="rect">
            <a:avLst/>
          </a:prstGeom>
        </p:spPr>
        <p:txBody>
          <a:bodyPr/>
          <a:lstStyle>
            <a:lvl1pPr>
              <a:defRPr sz="1400" b="1"/>
            </a:lvl1pPr>
          </a:lstStyle>
          <a:p>
            <a:r>
              <a:t>Slide 6: Intro to Guiding Questions Discussion</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3" name="Shape 263"/>
          <p:cNvSpPr>
            <a:spLocks noGrp="1" noRot="1" noChangeAspect="1"/>
          </p:cNvSpPr>
          <p:nvPr>
            <p:ph type="sldImg"/>
          </p:nvPr>
        </p:nvSpPr>
        <p:spPr>
          <a:prstGeom prst="rect">
            <a:avLst/>
          </a:prstGeom>
        </p:spPr>
        <p:txBody>
          <a:bodyPr/>
          <a:lstStyle/>
          <a:p>
            <a:endParaRPr/>
          </a:p>
        </p:txBody>
      </p:sp>
      <p:sp>
        <p:nvSpPr>
          <p:cNvPr id="264" name="Shape 264"/>
          <p:cNvSpPr>
            <a:spLocks noGrp="1"/>
          </p:cNvSpPr>
          <p:nvPr>
            <p:ph type="body" sz="quarter" idx="1"/>
          </p:nvPr>
        </p:nvSpPr>
        <p:spPr>
          <a:prstGeom prst="rect">
            <a:avLst/>
          </a:prstGeom>
        </p:spPr>
        <p:txBody>
          <a:bodyPr/>
          <a:lstStyle>
            <a:lvl1pPr>
              <a:defRPr sz="1400" b="1"/>
            </a:lvl1pPr>
          </a:lstStyle>
          <a:p>
            <a:r>
              <a:t>Slide 7: Social Justice</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 name="Shape 284"/>
          <p:cNvSpPr>
            <a:spLocks noGrp="1" noRot="1" noChangeAspect="1"/>
          </p:cNvSpPr>
          <p:nvPr>
            <p:ph type="sldImg"/>
          </p:nvPr>
        </p:nvSpPr>
        <p:spPr>
          <a:prstGeom prst="rect">
            <a:avLst/>
          </a:prstGeom>
        </p:spPr>
        <p:txBody>
          <a:bodyPr/>
          <a:lstStyle/>
          <a:p>
            <a:endParaRPr/>
          </a:p>
        </p:txBody>
      </p:sp>
      <p:sp>
        <p:nvSpPr>
          <p:cNvPr id="285" name="Shape 285"/>
          <p:cNvSpPr>
            <a:spLocks noGrp="1"/>
          </p:cNvSpPr>
          <p:nvPr>
            <p:ph type="body" sz="quarter" idx="1"/>
          </p:nvPr>
        </p:nvSpPr>
        <p:spPr>
          <a:prstGeom prst="rect">
            <a:avLst/>
          </a:prstGeom>
        </p:spPr>
        <p:txBody>
          <a:bodyPr/>
          <a:lstStyle>
            <a:lvl1pPr>
              <a:defRPr sz="1400" b="1"/>
            </a:lvl1pPr>
          </a:lstStyle>
          <a:p>
            <a:r>
              <a:t>Slide 8: Systemic Thoughts &amp; Actions</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5" name="Shape 305"/>
          <p:cNvSpPr>
            <a:spLocks noGrp="1" noRot="1" noChangeAspect="1"/>
          </p:cNvSpPr>
          <p:nvPr>
            <p:ph type="sldImg"/>
          </p:nvPr>
        </p:nvSpPr>
        <p:spPr>
          <a:prstGeom prst="rect">
            <a:avLst/>
          </a:prstGeom>
        </p:spPr>
        <p:txBody>
          <a:bodyPr/>
          <a:lstStyle/>
          <a:p>
            <a:endParaRPr/>
          </a:p>
        </p:txBody>
      </p:sp>
      <p:sp>
        <p:nvSpPr>
          <p:cNvPr id="306" name="Shape 306"/>
          <p:cNvSpPr>
            <a:spLocks noGrp="1"/>
          </p:cNvSpPr>
          <p:nvPr>
            <p:ph type="body" sz="quarter" idx="1"/>
          </p:nvPr>
        </p:nvSpPr>
        <p:spPr>
          <a:prstGeom prst="rect">
            <a:avLst/>
          </a:prstGeom>
        </p:spPr>
        <p:txBody>
          <a:bodyPr/>
          <a:lstStyle>
            <a:lvl1pPr>
              <a:defRPr sz="1400" b="1"/>
            </a:lvl1pPr>
          </a:lstStyle>
          <a:p>
            <a:r>
              <a:t>Slide 9: Leadership</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amp; Subtitle">
    <p:spTree>
      <p:nvGrpSpPr>
        <p:cNvPr id="1" name=""/>
        <p:cNvGrpSpPr/>
        <p:nvPr/>
      </p:nvGrpSpPr>
      <p:grpSpPr>
        <a:xfrm>
          <a:off x="0" y="0"/>
          <a:ext cx="0" cy="0"/>
          <a:chOff x="0" y="0"/>
          <a:chExt cx="0" cy="0"/>
        </a:xfrm>
      </p:grpSpPr>
      <p:sp>
        <p:nvSpPr>
          <p:cNvPr id="11" name="Shape 11"/>
          <p:cNvSpPr>
            <a:spLocks noGrp="1"/>
          </p:cNvSpPr>
          <p:nvPr>
            <p:ph type="title"/>
          </p:nvPr>
        </p:nvSpPr>
        <p:spPr>
          <a:xfrm>
            <a:off x="1270000" y="1638300"/>
            <a:ext cx="10464800" cy="3302000"/>
          </a:xfrm>
          <a:prstGeom prst="rect">
            <a:avLst/>
          </a:prstGeom>
        </p:spPr>
        <p:txBody>
          <a:bodyPr anchor="b"/>
          <a:lstStyle/>
          <a:p>
            <a:r>
              <a:t>Title Text</a:t>
            </a:r>
          </a:p>
        </p:txBody>
      </p:sp>
      <p:sp>
        <p:nvSpPr>
          <p:cNvPr id="12" name="Shape 12"/>
          <p:cNvSpPr>
            <a:spLocks noGrp="1"/>
          </p:cNvSpPr>
          <p:nvPr>
            <p:ph type="body" sz="quarter" idx="1"/>
          </p:nvPr>
        </p:nvSpPr>
        <p:spPr>
          <a:xfrm>
            <a:off x="1270000" y="5029200"/>
            <a:ext cx="10464800" cy="11303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13" name="Shape 13"/>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xmlns:p14="http://schemas.microsoft.com/office/powerpoint/2010/mai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93" name="Shape 93"/>
          <p:cNvSpPr>
            <a:spLocks noGrp="1"/>
          </p:cNvSpPr>
          <p:nvPr>
            <p:ph type="body" sz="quarter" idx="13"/>
          </p:nvPr>
        </p:nvSpPr>
        <p:spPr>
          <a:xfrm>
            <a:off x="1270000" y="6362700"/>
            <a:ext cx="10464800" cy="469900"/>
          </a:xfrm>
          <a:prstGeom prst="rect">
            <a:avLst/>
          </a:prstGeom>
        </p:spPr>
        <p:txBody>
          <a:bodyPr anchor="t">
            <a:spAutoFit/>
          </a:bodyPr>
          <a:lstStyle>
            <a:lvl1pPr marL="0" indent="0" algn="ctr">
              <a:spcBef>
                <a:spcPts val="0"/>
              </a:spcBef>
              <a:buSzTx/>
              <a:buNone/>
              <a:defRPr sz="2400"/>
            </a:lvl1pPr>
          </a:lstStyle>
          <a:p>
            <a:r>
              <a:t>–Johnny Appleseed</a:t>
            </a:r>
          </a:p>
        </p:txBody>
      </p:sp>
      <p:sp>
        <p:nvSpPr>
          <p:cNvPr id="94" name="Shape 94"/>
          <p:cNvSpPr>
            <a:spLocks noGrp="1"/>
          </p:cNvSpPr>
          <p:nvPr>
            <p:ph type="body" sz="quarter" idx="14"/>
          </p:nvPr>
        </p:nvSpPr>
        <p:spPr>
          <a:xfrm>
            <a:off x="1270000" y="4267200"/>
            <a:ext cx="10464800" cy="685800"/>
          </a:xfrm>
          <a:prstGeom prst="rect">
            <a:avLst/>
          </a:prstGeom>
        </p:spPr>
        <p:txBody>
          <a:bodyPr>
            <a:spAutoFit/>
          </a:bodyPr>
          <a:lstStyle>
            <a:lvl1pPr marL="0" indent="0" algn="ctr">
              <a:spcBef>
                <a:spcPts val="0"/>
              </a:spcBef>
              <a:buSzTx/>
              <a:buNone/>
              <a:defRPr sz="3800"/>
            </a:lvl1pPr>
          </a:lstStyle>
          <a:p>
            <a:r>
              <a:t>“Type a quote here.” </a:t>
            </a:r>
          </a:p>
        </p:txBody>
      </p:sp>
      <p:sp>
        <p:nvSpPr>
          <p:cNvPr id="95" name="Shape 95"/>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xmlns:p14="http://schemas.microsoft.com/office/powerpoint/2010/mai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02" name="Shape 102"/>
          <p:cNvSpPr>
            <a:spLocks noGrp="1"/>
          </p:cNvSpPr>
          <p:nvPr>
            <p:ph type="pic" idx="13"/>
          </p:nvPr>
        </p:nvSpPr>
        <p:spPr>
          <a:xfrm>
            <a:off x="0" y="0"/>
            <a:ext cx="13004800" cy="9753600"/>
          </a:xfrm>
          <a:prstGeom prst="rect">
            <a:avLst/>
          </a:prstGeom>
        </p:spPr>
        <p:txBody>
          <a:bodyPr lIns="91439" tIns="45719" rIns="91439" bIns="45719" anchor="t">
            <a:noAutofit/>
          </a:bodyPr>
          <a:lstStyle/>
          <a:p>
            <a:endParaRPr/>
          </a:p>
        </p:txBody>
      </p:sp>
      <p:sp>
        <p:nvSpPr>
          <p:cNvPr id="103" name="Shape 103"/>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xmlns:p14="http://schemas.microsoft.com/office/powerpoint/2010/mai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10" name="Shape 110"/>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xmlns:p14="http://schemas.microsoft.com/office/powerpoint/2010/mai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Photo - Horizontal">
    <p:spTree>
      <p:nvGrpSpPr>
        <p:cNvPr id="1" name=""/>
        <p:cNvGrpSpPr/>
        <p:nvPr/>
      </p:nvGrpSpPr>
      <p:grpSpPr>
        <a:xfrm>
          <a:off x="0" y="0"/>
          <a:ext cx="0" cy="0"/>
          <a:chOff x="0" y="0"/>
          <a:chExt cx="0" cy="0"/>
        </a:xfrm>
      </p:grpSpPr>
      <p:sp>
        <p:nvSpPr>
          <p:cNvPr id="20" name="Shape 20"/>
          <p:cNvSpPr>
            <a:spLocks noGrp="1"/>
          </p:cNvSpPr>
          <p:nvPr>
            <p:ph type="pic" idx="13"/>
          </p:nvPr>
        </p:nvSpPr>
        <p:spPr>
          <a:xfrm>
            <a:off x="1606550" y="635000"/>
            <a:ext cx="9779000" cy="5918200"/>
          </a:xfrm>
          <a:prstGeom prst="rect">
            <a:avLst/>
          </a:prstGeom>
        </p:spPr>
        <p:txBody>
          <a:bodyPr lIns="91439" tIns="45719" rIns="91439" bIns="45719" anchor="t">
            <a:noAutofit/>
          </a:bodyPr>
          <a:lstStyle/>
          <a:p>
            <a:endParaRPr/>
          </a:p>
        </p:txBody>
      </p:sp>
      <p:sp>
        <p:nvSpPr>
          <p:cNvPr id="21" name="Shape 21"/>
          <p:cNvSpPr>
            <a:spLocks noGrp="1"/>
          </p:cNvSpPr>
          <p:nvPr>
            <p:ph type="title"/>
          </p:nvPr>
        </p:nvSpPr>
        <p:spPr>
          <a:xfrm>
            <a:off x="1270000" y="6718300"/>
            <a:ext cx="10464800" cy="1422400"/>
          </a:xfrm>
          <a:prstGeom prst="rect">
            <a:avLst/>
          </a:prstGeom>
        </p:spPr>
        <p:txBody>
          <a:bodyPr anchor="b"/>
          <a:lstStyle/>
          <a:p>
            <a:r>
              <a:t>Title Text</a:t>
            </a:r>
          </a:p>
        </p:txBody>
      </p:sp>
      <p:sp>
        <p:nvSpPr>
          <p:cNvPr id="22" name="Shape 22"/>
          <p:cNvSpPr>
            <a:spLocks noGrp="1"/>
          </p:cNvSpPr>
          <p:nvPr>
            <p:ph type="body" sz="quarter" idx="1"/>
          </p:nvPr>
        </p:nvSpPr>
        <p:spPr>
          <a:xfrm>
            <a:off x="1270000" y="8191500"/>
            <a:ext cx="10464800" cy="11303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23" name="Shape 23"/>
          <p:cNvSpPr>
            <a:spLocks noGrp="1"/>
          </p:cNvSpPr>
          <p:nvPr>
            <p:ph type="sldNum" sz="quarter" idx="2"/>
          </p:nvPr>
        </p:nvSpPr>
        <p:spPr>
          <a:xfrm>
            <a:off x="6311798" y="9245600"/>
            <a:ext cx="368504" cy="381000"/>
          </a:xfrm>
          <a:prstGeom prst="rect">
            <a:avLst/>
          </a:prstGeom>
        </p:spPr>
        <p:txBody>
          <a:bodyPr/>
          <a:lstStyle/>
          <a:p>
            <a:fld id="{86CB4B4D-7CA3-9044-876B-883B54F8677D}" type="slidenum">
              <a:t>‹#›</a:t>
            </a:fld>
            <a:endParaRPr/>
          </a:p>
        </p:txBody>
      </p:sp>
    </p:spTree>
  </p:cSld>
  <p:clrMapOvr>
    <a:masterClrMapping/>
  </p:clrMapOvr>
  <p:transition xmlns:p14="http://schemas.microsoft.com/office/powerpoint/2010/mai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 Center">
    <p:spTree>
      <p:nvGrpSpPr>
        <p:cNvPr id="1" name=""/>
        <p:cNvGrpSpPr/>
        <p:nvPr/>
      </p:nvGrpSpPr>
      <p:grpSpPr>
        <a:xfrm>
          <a:off x="0" y="0"/>
          <a:ext cx="0" cy="0"/>
          <a:chOff x="0" y="0"/>
          <a:chExt cx="0" cy="0"/>
        </a:xfrm>
      </p:grpSpPr>
      <p:sp>
        <p:nvSpPr>
          <p:cNvPr id="30" name="Shape 30"/>
          <p:cNvSpPr>
            <a:spLocks noGrp="1"/>
          </p:cNvSpPr>
          <p:nvPr>
            <p:ph type="title"/>
          </p:nvPr>
        </p:nvSpPr>
        <p:spPr>
          <a:xfrm>
            <a:off x="1270000" y="3225800"/>
            <a:ext cx="10464800" cy="3302000"/>
          </a:xfrm>
          <a:prstGeom prst="rect">
            <a:avLst/>
          </a:prstGeom>
        </p:spPr>
        <p:txBody>
          <a:bodyPr/>
          <a:lstStyle/>
          <a:p>
            <a:r>
              <a:t>Title Text</a:t>
            </a:r>
          </a:p>
        </p:txBody>
      </p:sp>
      <p:sp>
        <p:nvSpPr>
          <p:cNvPr id="31" name="Shape 31"/>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xmlns:p14="http://schemas.microsoft.com/office/powerpoint/2010/mai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38" name="Shape 38"/>
          <p:cNvSpPr>
            <a:spLocks noGrp="1"/>
          </p:cNvSpPr>
          <p:nvPr>
            <p:ph type="pic" sz="half" idx="13"/>
          </p:nvPr>
        </p:nvSpPr>
        <p:spPr>
          <a:xfrm>
            <a:off x="6718300" y="635000"/>
            <a:ext cx="5334000" cy="8229600"/>
          </a:xfrm>
          <a:prstGeom prst="rect">
            <a:avLst/>
          </a:prstGeom>
        </p:spPr>
        <p:txBody>
          <a:bodyPr lIns="91439" tIns="45719" rIns="91439" bIns="45719" anchor="t">
            <a:noAutofit/>
          </a:bodyPr>
          <a:lstStyle/>
          <a:p>
            <a:endParaRPr/>
          </a:p>
        </p:txBody>
      </p:sp>
      <p:sp>
        <p:nvSpPr>
          <p:cNvPr id="39" name="Shape 39"/>
          <p:cNvSpPr>
            <a:spLocks noGrp="1"/>
          </p:cNvSpPr>
          <p:nvPr>
            <p:ph type="title"/>
          </p:nvPr>
        </p:nvSpPr>
        <p:spPr>
          <a:xfrm>
            <a:off x="952500" y="635000"/>
            <a:ext cx="5334000" cy="3987800"/>
          </a:xfrm>
          <a:prstGeom prst="rect">
            <a:avLst/>
          </a:prstGeom>
        </p:spPr>
        <p:txBody>
          <a:bodyPr anchor="b"/>
          <a:lstStyle>
            <a:lvl1pPr>
              <a:defRPr sz="6000"/>
            </a:lvl1pPr>
          </a:lstStyle>
          <a:p>
            <a:r>
              <a:t>Title Text</a:t>
            </a:r>
          </a:p>
        </p:txBody>
      </p:sp>
      <p:sp>
        <p:nvSpPr>
          <p:cNvPr id="40" name="Shape 40"/>
          <p:cNvSpPr>
            <a:spLocks noGrp="1"/>
          </p:cNvSpPr>
          <p:nvPr>
            <p:ph type="body" sz="quarter" idx="1"/>
          </p:nvPr>
        </p:nvSpPr>
        <p:spPr>
          <a:xfrm>
            <a:off x="952500" y="4762500"/>
            <a:ext cx="5334000" cy="41021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41" name="Shape 41"/>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xmlns:p14="http://schemas.microsoft.com/office/powerpoint/2010/mai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48" name="Shape 48"/>
          <p:cNvSpPr>
            <a:spLocks noGrp="1"/>
          </p:cNvSpPr>
          <p:nvPr>
            <p:ph type="title"/>
          </p:nvPr>
        </p:nvSpPr>
        <p:spPr>
          <a:prstGeom prst="rect">
            <a:avLst/>
          </a:prstGeom>
        </p:spPr>
        <p:txBody>
          <a:bodyPr/>
          <a:lstStyle/>
          <a:p>
            <a:r>
              <a:t>Title Text</a:t>
            </a:r>
          </a:p>
        </p:txBody>
      </p:sp>
      <p:sp>
        <p:nvSpPr>
          <p:cNvPr id="49" name="Shape 49"/>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xmlns:p14="http://schemas.microsoft.com/office/powerpoint/2010/mai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Shape 56"/>
          <p:cNvSpPr>
            <a:spLocks noGrp="1"/>
          </p:cNvSpPr>
          <p:nvPr>
            <p:ph type="title"/>
          </p:nvPr>
        </p:nvSpPr>
        <p:spPr>
          <a:prstGeom prst="rect">
            <a:avLst/>
          </a:prstGeom>
        </p:spPr>
        <p:txBody>
          <a:bodyPr/>
          <a:lstStyle/>
          <a:p>
            <a:r>
              <a:t>Title Text</a:t>
            </a:r>
          </a:p>
        </p:txBody>
      </p:sp>
      <p:sp>
        <p:nvSpPr>
          <p:cNvPr id="57" name="Shape 57"/>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8" name="Shape 58"/>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xmlns:p14="http://schemas.microsoft.com/office/powerpoint/2010/mai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5" name="Shape 65"/>
          <p:cNvSpPr>
            <a:spLocks noGrp="1"/>
          </p:cNvSpPr>
          <p:nvPr>
            <p:ph type="pic" sz="half" idx="13"/>
          </p:nvPr>
        </p:nvSpPr>
        <p:spPr>
          <a:xfrm>
            <a:off x="6718300" y="2603500"/>
            <a:ext cx="5334000" cy="6286500"/>
          </a:xfrm>
          <a:prstGeom prst="rect">
            <a:avLst/>
          </a:prstGeom>
        </p:spPr>
        <p:txBody>
          <a:bodyPr lIns="91439" tIns="45719" rIns="91439" bIns="45719" anchor="t">
            <a:noAutofit/>
          </a:bodyPr>
          <a:lstStyle/>
          <a:p>
            <a:endParaRPr/>
          </a:p>
        </p:txBody>
      </p:sp>
      <p:sp>
        <p:nvSpPr>
          <p:cNvPr id="66" name="Shape 66"/>
          <p:cNvSpPr>
            <a:spLocks noGrp="1"/>
          </p:cNvSpPr>
          <p:nvPr>
            <p:ph type="title"/>
          </p:nvPr>
        </p:nvSpPr>
        <p:spPr>
          <a:prstGeom prst="rect">
            <a:avLst/>
          </a:prstGeom>
        </p:spPr>
        <p:txBody>
          <a:bodyPr/>
          <a:lstStyle/>
          <a:p>
            <a:r>
              <a:t>Title Text</a:t>
            </a:r>
          </a:p>
        </p:txBody>
      </p:sp>
      <p:sp>
        <p:nvSpPr>
          <p:cNvPr id="67" name="Shape 67"/>
          <p:cNvSpPr>
            <a:spLocks noGrp="1"/>
          </p:cNvSpPr>
          <p:nvPr>
            <p:ph type="body" sz="half" idx="1"/>
          </p:nvPr>
        </p:nvSpPr>
        <p:spPr>
          <a:xfrm>
            <a:off x="952500" y="2603500"/>
            <a:ext cx="5334000" cy="6286500"/>
          </a:xfrm>
          <a:prstGeom prst="rect">
            <a:avLst/>
          </a:prstGeom>
        </p:spPr>
        <p:txBody>
          <a:bodyPr/>
          <a:lstStyle>
            <a:lvl1pPr marL="342900" indent="-342900">
              <a:spcBef>
                <a:spcPts val="3200"/>
              </a:spcBef>
              <a:defRPr sz="2800"/>
            </a:lvl1pPr>
            <a:lvl2pPr marL="685800" indent="-342900">
              <a:spcBef>
                <a:spcPts val="3200"/>
              </a:spcBef>
              <a:defRPr sz="2800"/>
            </a:lvl2pPr>
            <a:lvl3pPr marL="1028700" indent="-342900">
              <a:spcBef>
                <a:spcPts val="3200"/>
              </a:spcBef>
              <a:defRPr sz="2800"/>
            </a:lvl3pPr>
            <a:lvl4pPr marL="1371600" indent="-342900">
              <a:spcBef>
                <a:spcPts val="3200"/>
              </a:spcBef>
              <a:defRPr sz="2800"/>
            </a:lvl4pPr>
            <a:lvl5pPr marL="1714500" indent="-342900">
              <a:spcBef>
                <a:spcPts val="3200"/>
              </a:spcBef>
              <a:defRPr sz="2800"/>
            </a:lvl5pPr>
          </a:lstStyle>
          <a:p>
            <a:r>
              <a:t>Body Level One</a:t>
            </a:r>
          </a:p>
          <a:p>
            <a:pPr lvl="1"/>
            <a:r>
              <a:t>Body Level Two</a:t>
            </a:r>
          </a:p>
          <a:p>
            <a:pPr lvl="2"/>
            <a:r>
              <a:t>Body Level Three</a:t>
            </a:r>
          </a:p>
          <a:p>
            <a:pPr lvl="3"/>
            <a:r>
              <a:t>Body Level Four</a:t>
            </a:r>
          </a:p>
          <a:p>
            <a:pPr lvl="4"/>
            <a:r>
              <a:t>Body Level Five</a:t>
            </a:r>
          </a:p>
        </p:txBody>
      </p:sp>
      <p:sp>
        <p:nvSpPr>
          <p:cNvPr id="68" name="Shape 68"/>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xmlns:p14="http://schemas.microsoft.com/office/powerpoint/2010/mai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75" name="Shape 75"/>
          <p:cNvSpPr>
            <a:spLocks noGrp="1"/>
          </p:cNvSpPr>
          <p:nvPr>
            <p:ph type="body" idx="1"/>
          </p:nvPr>
        </p:nvSpPr>
        <p:spPr>
          <a:xfrm>
            <a:off x="952500" y="1270000"/>
            <a:ext cx="11099800" cy="7213600"/>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6" name="Shape 76"/>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xmlns:p14="http://schemas.microsoft.com/office/powerpoint/2010/mai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83" name="Shape 83"/>
          <p:cNvSpPr>
            <a:spLocks noGrp="1"/>
          </p:cNvSpPr>
          <p:nvPr>
            <p:ph type="pic" sz="quarter" idx="13"/>
          </p:nvPr>
        </p:nvSpPr>
        <p:spPr>
          <a:xfrm>
            <a:off x="6718300" y="5092700"/>
            <a:ext cx="5334000" cy="3771900"/>
          </a:xfrm>
          <a:prstGeom prst="rect">
            <a:avLst/>
          </a:prstGeom>
        </p:spPr>
        <p:txBody>
          <a:bodyPr lIns="91439" tIns="45719" rIns="91439" bIns="45719" anchor="t">
            <a:noAutofit/>
          </a:bodyPr>
          <a:lstStyle/>
          <a:p>
            <a:endParaRPr/>
          </a:p>
        </p:txBody>
      </p:sp>
      <p:sp>
        <p:nvSpPr>
          <p:cNvPr id="84" name="Shape 84"/>
          <p:cNvSpPr>
            <a:spLocks noGrp="1"/>
          </p:cNvSpPr>
          <p:nvPr>
            <p:ph type="pic" sz="quarter" idx="14"/>
          </p:nvPr>
        </p:nvSpPr>
        <p:spPr>
          <a:xfrm>
            <a:off x="6724518" y="889000"/>
            <a:ext cx="5334001" cy="3771900"/>
          </a:xfrm>
          <a:prstGeom prst="rect">
            <a:avLst/>
          </a:prstGeom>
        </p:spPr>
        <p:txBody>
          <a:bodyPr lIns="91439" tIns="45719" rIns="91439" bIns="45719" anchor="t">
            <a:noAutofit/>
          </a:bodyPr>
          <a:lstStyle/>
          <a:p>
            <a:endParaRPr/>
          </a:p>
        </p:txBody>
      </p:sp>
      <p:sp>
        <p:nvSpPr>
          <p:cNvPr id="85" name="Shape 85"/>
          <p:cNvSpPr>
            <a:spLocks noGrp="1"/>
          </p:cNvSpPr>
          <p:nvPr>
            <p:ph type="pic" sz="half" idx="15"/>
          </p:nvPr>
        </p:nvSpPr>
        <p:spPr>
          <a:xfrm>
            <a:off x="952500" y="889000"/>
            <a:ext cx="5334000" cy="7975600"/>
          </a:xfrm>
          <a:prstGeom prst="rect">
            <a:avLst/>
          </a:prstGeom>
        </p:spPr>
        <p:txBody>
          <a:bodyPr lIns="91439" tIns="45719" rIns="91439" bIns="45719" anchor="t">
            <a:noAutofit/>
          </a:bodyPr>
          <a:lstStyle/>
          <a:p>
            <a:endParaRPr/>
          </a:p>
        </p:txBody>
      </p:sp>
      <p:sp>
        <p:nvSpPr>
          <p:cNvPr id="86" name="Shape 86"/>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xmlns:p14="http://schemas.microsoft.com/office/powerpoint/2010/main" spd="med"/>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hape 2"/>
          <p:cNvSpPr>
            <a:spLocks noGrp="1"/>
          </p:cNvSpPr>
          <p:nvPr>
            <p:ph type="title"/>
          </p:nvPr>
        </p:nvSpPr>
        <p:spPr>
          <a:xfrm>
            <a:off x="952500" y="444500"/>
            <a:ext cx="11099800" cy="2159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normAutofit/>
          </a:bodyPr>
          <a:lstStyle/>
          <a:p>
            <a:r>
              <a:t>Title Text</a:t>
            </a:r>
          </a:p>
        </p:txBody>
      </p:sp>
      <p:sp>
        <p:nvSpPr>
          <p:cNvPr id="3" name="Shape 3"/>
          <p:cNvSpPr>
            <a:spLocks noGrp="1"/>
          </p:cNvSpPr>
          <p:nvPr>
            <p:ph type="sldNum" sz="quarter" idx="2"/>
          </p:nvPr>
        </p:nvSpPr>
        <p:spPr>
          <a:xfrm>
            <a:off x="6311798" y="9251950"/>
            <a:ext cx="368504" cy="381000"/>
          </a:xfrm>
          <a:prstGeom prst="rect">
            <a:avLst/>
          </a:prstGeom>
          <a:ln w="12700">
            <a:miter lim="400000"/>
          </a:ln>
        </p:spPr>
        <p:txBody>
          <a:bodyPr wrap="none" lIns="50800" tIns="50800" rIns="50800" bIns="50800">
            <a:spAutoFit/>
          </a:bodyPr>
          <a:lstStyle>
            <a:lvl1pPr>
              <a:defRPr sz="1800"/>
            </a:lvl1pPr>
          </a:lstStyle>
          <a:p>
            <a:fld id="{86CB4B4D-7CA3-9044-876B-883B54F8677D}" type="slidenum">
              <a:t>‹#›</a:t>
            </a:fld>
            <a:endParaRPr/>
          </a:p>
        </p:txBody>
      </p:sp>
      <p:sp>
        <p:nvSpPr>
          <p:cNvPr id="4" name="Shape 4"/>
          <p:cNvSpPr>
            <a:spLocks noGrp="1"/>
          </p:cNvSpPr>
          <p:nvPr>
            <p:ph type="body" idx="1"/>
          </p:nvPr>
        </p:nvSpPr>
        <p:spPr>
          <a:xfrm>
            <a:off x="952500" y="2603500"/>
            <a:ext cx="11099800" cy="62865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xmlns:p14="http://schemas.microsoft.com/office/powerpoint/2010/main" spd="med"/>
  <p:txStyles>
    <p:titleStyle>
      <a:lvl1pPr marL="0" marR="0" indent="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9pPr>
    </p:titleStyle>
    <p:bodyStyle>
      <a:lvl1pPr marL="4445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1pPr>
      <a:lvl2pPr marL="8890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2pPr>
      <a:lvl3pPr marL="13335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3pPr>
      <a:lvl4pPr marL="17780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4pPr>
      <a:lvl5pPr marL="22225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5pPr>
      <a:lvl6pPr marL="26670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6pPr>
      <a:lvl7pPr marL="31115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7pPr>
      <a:lvl8pPr marL="35560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8pPr>
      <a:lvl9pPr marL="40005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tif"/><Relationship Id="rId5" Type="http://schemas.openxmlformats.org/officeDocument/2006/relationships/image" Target="../media/image4.jpeg"/><Relationship Id="rId6" Type="http://schemas.openxmlformats.org/officeDocument/2006/relationships/image" Target="../media/image5.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tif"/><Relationship Id="rId5" Type="http://schemas.openxmlformats.org/officeDocument/2006/relationships/image" Target="../media/image4.jpeg"/><Relationship Id="rId6" Type="http://schemas.openxmlformats.org/officeDocument/2006/relationships/image" Target="../media/image5.png"/><Relationship Id="rId1" Type="http://schemas.openxmlformats.org/officeDocument/2006/relationships/slideLayout" Target="../slideLayouts/slideLayout1.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tif"/><Relationship Id="rId5" Type="http://schemas.openxmlformats.org/officeDocument/2006/relationships/image" Target="../media/image4.jpeg"/><Relationship Id="rId6" Type="http://schemas.openxmlformats.org/officeDocument/2006/relationships/image" Target="../media/image5.png"/><Relationship Id="rId1" Type="http://schemas.openxmlformats.org/officeDocument/2006/relationships/slideLayout" Target="../slideLayouts/slideLayout1.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tif"/><Relationship Id="rId5" Type="http://schemas.openxmlformats.org/officeDocument/2006/relationships/image" Target="../media/image4.jpeg"/><Relationship Id="rId6" Type="http://schemas.openxmlformats.org/officeDocument/2006/relationships/image" Target="../media/image5.png"/><Relationship Id="rId1" Type="http://schemas.openxmlformats.org/officeDocument/2006/relationships/slideLayout" Target="../slideLayouts/slideLayout1.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tif"/><Relationship Id="rId5" Type="http://schemas.openxmlformats.org/officeDocument/2006/relationships/image" Target="../media/image4.jpeg"/><Relationship Id="rId6" Type="http://schemas.openxmlformats.org/officeDocument/2006/relationships/image" Target="../media/image5.png"/><Relationship Id="rId1" Type="http://schemas.openxmlformats.org/officeDocument/2006/relationships/slideLayout" Target="../slideLayouts/slideLayout1.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tif"/><Relationship Id="rId5" Type="http://schemas.openxmlformats.org/officeDocument/2006/relationships/image" Target="../media/image4.jpeg"/><Relationship Id="rId6" Type="http://schemas.openxmlformats.org/officeDocument/2006/relationships/image" Target="../media/image5.png"/><Relationship Id="rId7" Type="http://schemas.openxmlformats.org/officeDocument/2006/relationships/hyperlink" Target="http://bit.ly/ESSA-ToolkitSurvey" TargetMode="External"/><Relationship Id="rId1" Type="http://schemas.openxmlformats.org/officeDocument/2006/relationships/slideLayout" Target="../slideLayouts/slideLayout1.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tif"/><Relationship Id="rId5" Type="http://schemas.openxmlformats.org/officeDocument/2006/relationships/image" Target="../media/image4.jpeg"/><Relationship Id="rId6" Type="http://schemas.openxmlformats.org/officeDocument/2006/relationships/image" Target="../media/image5.png"/><Relationship Id="rId1" Type="http://schemas.openxmlformats.org/officeDocument/2006/relationships/slideLayout" Target="../slideLayouts/slideLayout1.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tif"/><Relationship Id="rId5" Type="http://schemas.openxmlformats.org/officeDocument/2006/relationships/image" Target="../media/image4.jpeg"/><Relationship Id="rId6" Type="http://schemas.openxmlformats.org/officeDocument/2006/relationships/image" Target="../media/image5.png"/><Relationship Id="rId7" Type="http://schemas.openxmlformats.org/officeDocument/2006/relationships/hyperlink" Target="http://bit.ly/ESSA-ToolkitSurvey" TargetMode="External"/><Relationship Id="rId1" Type="http://schemas.openxmlformats.org/officeDocument/2006/relationships/slideLayout" Target="../slideLayouts/slideLayout1.xml"/><Relationship Id="rId2" Type="http://schemas.openxmlformats.org/officeDocument/2006/relationships/notesSlide" Target="../notesSlides/notesSlide16.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tif"/><Relationship Id="rId5" Type="http://schemas.openxmlformats.org/officeDocument/2006/relationships/image" Target="../media/image4.jpeg"/><Relationship Id="rId6" Type="http://schemas.openxmlformats.org/officeDocument/2006/relationships/image" Target="../media/image5.png"/><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tif"/><Relationship Id="rId5" Type="http://schemas.openxmlformats.org/officeDocument/2006/relationships/image" Target="../media/image4.jpeg"/><Relationship Id="rId6" Type="http://schemas.openxmlformats.org/officeDocument/2006/relationships/image" Target="../media/image5.png"/><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tif"/><Relationship Id="rId5" Type="http://schemas.openxmlformats.org/officeDocument/2006/relationships/image" Target="../media/image4.jpeg"/><Relationship Id="rId6" Type="http://schemas.openxmlformats.org/officeDocument/2006/relationships/image" Target="../media/image5.png"/><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tif"/><Relationship Id="rId5" Type="http://schemas.openxmlformats.org/officeDocument/2006/relationships/image" Target="../media/image4.jpeg"/><Relationship Id="rId6" Type="http://schemas.openxmlformats.org/officeDocument/2006/relationships/image" Target="../media/image5.png"/><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tif"/><Relationship Id="rId5" Type="http://schemas.openxmlformats.org/officeDocument/2006/relationships/image" Target="../media/image4.jpeg"/><Relationship Id="rId6" Type="http://schemas.openxmlformats.org/officeDocument/2006/relationships/image" Target="../media/image5.png"/><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tif"/><Relationship Id="rId5" Type="http://schemas.openxmlformats.org/officeDocument/2006/relationships/image" Target="../media/image4.jpeg"/><Relationship Id="rId6" Type="http://schemas.openxmlformats.org/officeDocument/2006/relationships/image" Target="../media/image5.png"/><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tif"/><Relationship Id="rId5" Type="http://schemas.openxmlformats.org/officeDocument/2006/relationships/image" Target="../media/image4.jpeg"/><Relationship Id="rId6" Type="http://schemas.openxmlformats.org/officeDocument/2006/relationships/image" Target="../media/image5.png"/><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tif"/><Relationship Id="rId5" Type="http://schemas.openxmlformats.org/officeDocument/2006/relationships/image" Target="../media/image4.jpeg"/><Relationship Id="rId6" Type="http://schemas.openxmlformats.org/officeDocument/2006/relationships/image" Target="../media/image5.png"/><Relationship Id="rId1" Type="http://schemas.openxmlformats.org/officeDocument/2006/relationships/slideLayout" Target="../slideLayouts/slideLayout1.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1" name="Group 121"/>
          <p:cNvGrpSpPr/>
          <p:nvPr/>
        </p:nvGrpSpPr>
        <p:grpSpPr>
          <a:xfrm>
            <a:off x="-192508" y="-2416803"/>
            <a:ext cx="13389816" cy="7089974"/>
            <a:chOff x="89273" y="0"/>
            <a:chExt cx="13389815" cy="7089972"/>
          </a:xfrm>
        </p:grpSpPr>
        <p:pic>
          <p:nvPicPr>
            <p:cNvPr id="119" name="FullSizeR.jpg"/>
            <p:cNvPicPr>
              <a:picLocks noChangeAspect="1"/>
            </p:cNvPicPr>
            <p:nvPr/>
          </p:nvPicPr>
          <p:blipFill>
            <a:blip r:embed="rId3">
              <a:extLst/>
            </a:blip>
            <a:srcRect t="6118" b="21192"/>
            <a:stretch>
              <a:fillRect/>
            </a:stretch>
          </p:blipFill>
          <p:spPr>
            <a:xfrm>
              <a:off x="281620" y="0"/>
              <a:ext cx="13005150" cy="7089973"/>
            </a:xfrm>
            <a:prstGeom prst="rect">
              <a:avLst/>
            </a:prstGeom>
            <a:ln w="12700" cap="flat">
              <a:noFill/>
              <a:miter lim="400000"/>
            </a:ln>
            <a:effectLst/>
          </p:spPr>
        </p:pic>
        <p:sp>
          <p:nvSpPr>
            <p:cNvPr id="120" name="Shape 120"/>
            <p:cNvSpPr/>
            <p:nvPr/>
          </p:nvSpPr>
          <p:spPr>
            <a:xfrm>
              <a:off x="89273" y="5499834"/>
              <a:ext cx="13389817" cy="1589941"/>
            </a:xfrm>
            <a:prstGeom prst="rect">
              <a:avLst/>
            </a:prstGeom>
            <a:solidFill>
              <a:srgbClr val="FF7F00">
                <a:alpha val="52485"/>
              </a:srgbClr>
            </a:solid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indent="685800" algn="l" defTabSz="457200">
                <a:lnSpc>
                  <a:spcPct val="70000"/>
                </a:lnSpc>
                <a:defRPr sz="6500">
                  <a:solidFill>
                    <a:srgbClr val="FFFFFF"/>
                  </a:solidFill>
                  <a:latin typeface="Avenir Next Demi Bold"/>
                  <a:ea typeface="Avenir Next Demi Bold"/>
                  <a:cs typeface="Avenir Next Demi Bold"/>
                  <a:sym typeface="Avenir Next Demi Bold"/>
                </a:defRPr>
              </a:lvl1pPr>
            </a:lstStyle>
            <a:p>
              <a:pPr>
                <a:defRPr>
                  <a:latin typeface="Avenir Next"/>
                  <a:ea typeface="Avenir Next"/>
                  <a:cs typeface="Avenir Next"/>
                  <a:sym typeface="Avenir Next"/>
                </a:defRPr>
              </a:pPr>
              <a:r>
                <a:rPr>
                  <a:latin typeface="Avenir Next Demi Bold"/>
                  <a:ea typeface="Avenir Next Demi Bold"/>
                  <a:cs typeface="Avenir Next Demi Bold"/>
                  <a:sym typeface="Avenir Next Demi Bold"/>
                </a:rPr>
                <a:t>ESSA Review Toolkit</a:t>
              </a:r>
            </a:p>
          </p:txBody>
        </p:sp>
      </p:grpSp>
      <p:grpSp>
        <p:nvGrpSpPr>
          <p:cNvPr id="124" name="Group 124"/>
          <p:cNvGrpSpPr/>
          <p:nvPr/>
        </p:nvGrpSpPr>
        <p:grpSpPr>
          <a:xfrm>
            <a:off x="11242690" y="-87633"/>
            <a:ext cx="1434835" cy="1355630"/>
            <a:chOff x="0" y="0"/>
            <a:chExt cx="1434834" cy="1355628"/>
          </a:xfrm>
        </p:grpSpPr>
        <p:sp>
          <p:nvSpPr>
            <p:cNvPr id="122" name="Shape 122"/>
            <p:cNvSpPr/>
            <p:nvPr/>
          </p:nvSpPr>
          <p:spPr>
            <a:xfrm>
              <a:off x="215632" y="0"/>
              <a:ext cx="1003571" cy="1355629"/>
            </a:xfrm>
            <a:custGeom>
              <a:avLst/>
              <a:gdLst/>
              <a:ahLst/>
              <a:cxnLst>
                <a:cxn ang="0">
                  <a:pos x="wd2" y="hd2"/>
                </a:cxn>
                <a:cxn ang="5400000">
                  <a:pos x="wd2" y="hd2"/>
                </a:cxn>
                <a:cxn ang="10800000">
                  <a:pos x="wd2" y="hd2"/>
                </a:cxn>
                <a:cxn ang="16200000">
                  <a:pos x="wd2" y="hd2"/>
                </a:cxn>
              </a:cxnLst>
              <a:rect l="0" t="0" r="r" b="b"/>
              <a:pathLst>
                <a:path w="21600" h="21600" extrusionOk="0">
                  <a:moveTo>
                    <a:pt x="0" y="25"/>
                  </a:moveTo>
                  <a:lnTo>
                    <a:pt x="0" y="15849"/>
                  </a:lnTo>
                  <a:lnTo>
                    <a:pt x="10966" y="21600"/>
                  </a:lnTo>
                  <a:lnTo>
                    <a:pt x="21600" y="16097"/>
                  </a:lnTo>
                  <a:lnTo>
                    <a:pt x="21600" y="0"/>
                  </a:lnTo>
                  <a:lnTo>
                    <a:pt x="0" y="25"/>
                  </a:lnTo>
                  <a:close/>
                </a:path>
              </a:pathLst>
            </a:custGeom>
            <a:solidFill>
              <a:srgbClr val="006992"/>
            </a:solidFill>
            <a:ln w="12700" cap="flat">
              <a:noFill/>
              <a:miter lim="400000"/>
            </a:ln>
            <a:effectLst/>
          </p:spPr>
          <p:txBody>
            <a:bodyPr wrap="square" lIns="50800" tIns="50800" rIns="50800" bIns="50800" numCol="1" anchor="ctr">
              <a:noAutofit/>
            </a:bodyPr>
            <a:lstStyle/>
            <a:p>
              <a:pPr defTabSz="457200">
                <a:defRPr sz="1200">
                  <a:solidFill>
                    <a:srgbClr val="01A3E6"/>
                  </a:solidFill>
                </a:defRPr>
              </a:pPr>
              <a:endParaRPr/>
            </a:p>
          </p:txBody>
        </p:sp>
        <p:sp>
          <p:nvSpPr>
            <p:cNvPr id="123" name="Shape 123"/>
            <p:cNvSpPr/>
            <p:nvPr/>
          </p:nvSpPr>
          <p:spPr>
            <a:xfrm>
              <a:off x="0" y="163728"/>
              <a:ext cx="1434835" cy="102817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p>
              <a:pPr defTabSz="457200">
                <a:lnSpc>
                  <a:spcPct val="70000"/>
                </a:lnSpc>
                <a:defRPr sz="1600">
                  <a:solidFill>
                    <a:srgbClr val="FFFFFF"/>
                  </a:solidFill>
                  <a:latin typeface="Avenir Next Demi Bold"/>
                  <a:ea typeface="Avenir Next Demi Bold"/>
                  <a:cs typeface="Avenir Next Demi Bold"/>
                  <a:sym typeface="Avenir Next Demi Bold"/>
                </a:defRPr>
              </a:pPr>
              <a:r>
                <a:rPr dirty="0"/>
                <a:t>ESSA </a:t>
              </a:r>
            </a:p>
            <a:p>
              <a:pPr defTabSz="457200">
                <a:lnSpc>
                  <a:spcPct val="70000"/>
                </a:lnSpc>
                <a:defRPr sz="1600">
                  <a:solidFill>
                    <a:srgbClr val="FFFFFF"/>
                  </a:solidFill>
                  <a:latin typeface="Avenir Next Demi Bold"/>
                  <a:ea typeface="Avenir Next Demi Bold"/>
                  <a:cs typeface="Avenir Next Demi Bold"/>
                  <a:sym typeface="Avenir Next Demi Bold"/>
                </a:defRPr>
              </a:pPr>
              <a:r>
                <a:rPr dirty="0"/>
                <a:t>Review </a:t>
              </a:r>
            </a:p>
            <a:p>
              <a:pPr defTabSz="457200">
                <a:lnSpc>
                  <a:spcPct val="70000"/>
                </a:lnSpc>
                <a:defRPr sz="1600">
                  <a:solidFill>
                    <a:srgbClr val="FFFFFF"/>
                  </a:solidFill>
                  <a:latin typeface="Avenir Next Demi Bold"/>
                  <a:ea typeface="Avenir Next Demi Bold"/>
                  <a:cs typeface="Avenir Next Demi Bold"/>
                  <a:sym typeface="Avenir Next Demi Bold"/>
                </a:defRPr>
              </a:pPr>
              <a:r>
                <a:rPr dirty="0"/>
                <a:t>Tool</a:t>
              </a:r>
            </a:p>
            <a:p>
              <a:pPr defTabSz="457200">
                <a:lnSpc>
                  <a:spcPct val="70000"/>
                </a:lnSpc>
                <a:defRPr sz="1600">
                  <a:solidFill>
                    <a:srgbClr val="FFFFFF"/>
                  </a:solidFill>
                  <a:latin typeface="Avenir Next Demi Bold"/>
                  <a:ea typeface="Avenir Next Demi Bold"/>
                  <a:cs typeface="Avenir Next Demi Bold"/>
                  <a:sym typeface="Avenir Next Demi Bold"/>
                </a:defRPr>
              </a:pPr>
              <a:r>
                <a:rPr dirty="0" smtClean="0"/>
                <a:t>#</a:t>
              </a:r>
              <a:r>
                <a:rPr lang="en-US" dirty="0" smtClean="0"/>
                <a:t>4</a:t>
              </a:r>
              <a:endParaRPr dirty="0"/>
            </a:p>
          </p:txBody>
        </p:sp>
      </p:grpSp>
      <p:grpSp>
        <p:nvGrpSpPr>
          <p:cNvPr id="128" name="Group 128"/>
          <p:cNvGrpSpPr/>
          <p:nvPr/>
        </p:nvGrpSpPr>
        <p:grpSpPr>
          <a:xfrm>
            <a:off x="-29954" y="8897748"/>
            <a:ext cx="9849897" cy="938627"/>
            <a:chOff x="0" y="0"/>
            <a:chExt cx="9849895" cy="938626"/>
          </a:xfrm>
        </p:grpSpPr>
        <p:sp>
          <p:nvSpPr>
            <p:cNvPr id="125" name="Shape 125"/>
            <p:cNvSpPr/>
            <p:nvPr/>
          </p:nvSpPr>
          <p:spPr>
            <a:xfrm>
              <a:off x="0" y="0"/>
              <a:ext cx="9849896" cy="927674"/>
            </a:xfrm>
            <a:prstGeom prst="rect">
              <a:avLst/>
            </a:prstGeom>
            <a:gradFill flip="none" rotWithShape="1">
              <a:gsLst>
                <a:gs pos="4442">
                  <a:srgbClr val="FFFFFF"/>
                </a:gs>
                <a:gs pos="21759">
                  <a:srgbClr val="7FB4C9"/>
                </a:gs>
                <a:gs pos="100000">
                  <a:srgbClr val="006992"/>
                </a:gs>
              </a:gsLst>
              <a:lin ang="10800000" scaled="0"/>
            </a:gradFill>
            <a:ln w="12700" cap="flat">
              <a:noFill/>
              <a:miter lim="400000"/>
            </a:ln>
            <a:effectLst/>
          </p:spPr>
          <p:txBody>
            <a:bodyPr wrap="square" lIns="50800" tIns="50800" rIns="50800" bIns="50800" numCol="1" anchor="ctr">
              <a:noAutofit/>
            </a:bodyPr>
            <a:lstStyle/>
            <a:p>
              <a:pPr defTabSz="457200">
                <a:defRPr sz="1200">
                  <a:solidFill>
                    <a:srgbClr val="01A3E6"/>
                  </a:solidFill>
                </a:defRPr>
              </a:pPr>
              <a:endParaRPr/>
            </a:p>
          </p:txBody>
        </p:sp>
        <p:sp>
          <p:nvSpPr>
            <p:cNvPr id="126" name="Shape 126"/>
            <p:cNvSpPr/>
            <p:nvPr/>
          </p:nvSpPr>
          <p:spPr>
            <a:xfrm>
              <a:off x="349661" y="19958"/>
              <a:ext cx="7196800" cy="60955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lgn="l" defTabSz="457200">
                <a:defRPr sz="1300">
                  <a:solidFill>
                    <a:srgbClr val="FFFFFF"/>
                  </a:solidFill>
                  <a:latin typeface="Avenir Next Demi Bold"/>
                  <a:ea typeface="Avenir Next Demi Bold"/>
                  <a:cs typeface="Avenir Next Demi Bold"/>
                  <a:sym typeface="Avenir Next Demi Bold"/>
                </a:defRPr>
              </a:lvl1pPr>
            </a:lstStyle>
            <a:p>
              <a:r>
                <a:t>Developed in partnership with the National Council of Teachers of Mathematics, Math Teachers’ Circle Network, and the Association of State Supervisors of Mathematics (2017)</a:t>
              </a:r>
            </a:p>
          </p:txBody>
        </p:sp>
        <p:sp>
          <p:nvSpPr>
            <p:cNvPr id="127" name="Shape 127"/>
            <p:cNvSpPr/>
            <p:nvPr/>
          </p:nvSpPr>
          <p:spPr>
            <a:xfrm>
              <a:off x="349661" y="329070"/>
              <a:ext cx="2462626" cy="60955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lgn="l" defTabSz="457200">
                <a:defRPr sz="1200" u="sng">
                  <a:solidFill>
                    <a:srgbClr val="FFFFFF"/>
                  </a:solidFill>
                  <a:latin typeface="Avenir Next Demi Bold"/>
                  <a:ea typeface="Avenir Next Demi Bold"/>
                  <a:cs typeface="Avenir Next Demi Bold"/>
                  <a:sym typeface="Avenir Next Demi Bold"/>
                </a:defRPr>
              </a:lvl1pPr>
            </a:lstStyle>
            <a:p>
              <a:r>
                <a:t>http://nctm.org/essatoolkit</a:t>
              </a:r>
            </a:p>
          </p:txBody>
        </p:sp>
      </p:grpSp>
      <p:grpSp>
        <p:nvGrpSpPr>
          <p:cNvPr id="132" name="Group 132"/>
          <p:cNvGrpSpPr/>
          <p:nvPr/>
        </p:nvGrpSpPr>
        <p:grpSpPr>
          <a:xfrm>
            <a:off x="9057149" y="9009745"/>
            <a:ext cx="2671215" cy="602764"/>
            <a:chOff x="31452" y="26083"/>
            <a:chExt cx="2671213" cy="602762"/>
          </a:xfrm>
        </p:grpSpPr>
        <p:pic>
          <p:nvPicPr>
            <p:cNvPr id="129" name="pasted-image.tiff"/>
            <p:cNvPicPr>
              <a:picLocks noChangeAspect="1"/>
            </p:cNvPicPr>
            <p:nvPr/>
          </p:nvPicPr>
          <p:blipFill>
            <a:blip r:embed="rId4">
              <a:extLst/>
            </a:blip>
            <a:srcRect l="7440" t="3474" r="1596" b="3474"/>
            <a:stretch>
              <a:fillRect/>
            </a:stretch>
          </p:blipFill>
          <p:spPr>
            <a:xfrm>
              <a:off x="1063483" y="26083"/>
              <a:ext cx="641236" cy="602763"/>
            </a:xfrm>
            <a:prstGeom prst="rect">
              <a:avLst/>
            </a:prstGeom>
            <a:ln w="12700" cap="flat">
              <a:noFill/>
              <a:miter lim="400000"/>
            </a:ln>
            <a:effectLst/>
          </p:spPr>
        </p:pic>
        <p:pic>
          <p:nvPicPr>
            <p:cNvPr id="130" name="assm_logo_color.jpg"/>
            <p:cNvPicPr>
              <a:picLocks noChangeAspect="1"/>
            </p:cNvPicPr>
            <p:nvPr/>
          </p:nvPicPr>
          <p:blipFill>
            <a:blip r:embed="rId5">
              <a:extLst/>
            </a:blip>
            <a:srcRect r="80963"/>
            <a:stretch>
              <a:fillRect/>
            </a:stretch>
          </p:blipFill>
          <p:spPr>
            <a:xfrm>
              <a:off x="2023771" y="26083"/>
              <a:ext cx="678895" cy="602710"/>
            </a:xfrm>
            <a:prstGeom prst="rect">
              <a:avLst/>
            </a:prstGeom>
            <a:ln w="12700" cap="flat">
              <a:noFill/>
              <a:miter lim="400000"/>
            </a:ln>
            <a:effectLst/>
          </p:spPr>
        </p:pic>
        <p:pic>
          <p:nvPicPr>
            <p:cNvPr id="131" name="Screen Shot 2017-06-30 at 4.28.44 PM.png"/>
            <p:cNvPicPr>
              <a:picLocks noChangeAspect="1"/>
            </p:cNvPicPr>
            <p:nvPr/>
          </p:nvPicPr>
          <p:blipFill>
            <a:blip r:embed="rId6">
              <a:extLst/>
            </a:blip>
            <a:srcRect l="3857" t="4666" r="3861" b="4445"/>
            <a:stretch>
              <a:fillRect/>
            </a:stretch>
          </p:blipFill>
          <p:spPr>
            <a:xfrm>
              <a:off x="31452" y="29338"/>
              <a:ext cx="752476" cy="571468"/>
            </a:xfrm>
            <a:custGeom>
              <a:avLst/>
              <a:gdLst/>
              <a:ahLst/>
              <a:cxnLst>
                <a:cxn ang="0">
                  <a:pos x="wd2" y="hd2"/>
                </a:cxn>
                <a:cxn ang="5400000">
                  <a:pos x="wd2" y="hd2"/>
                </a:cxn>
                <a:cxn ang="10800000">
                  <a:pos x="wd2" y="hd2"/>
                </a:cxn>
                <a:cxn ang="16200000">
                  <a:pos x="wd2" y="hd2"/>
                </a:cxn>
              </a:cxnLst>
              <a:rect l="0" t="0" r="r" b="b"/>
              <a:pathLst>
                <a:path w="21595" h="21464" extrusionOk="0">
                  <a:moveTo>
                    <a:pt x="11218" y="42"/>
                  </a:moveTo>
                  <a:cubicBezTo>
                    <a:pt x="10505" y="219"/>
                    <a:pt x="10119" y="1804"/>
                    <a:pt x="10683" y="2233"/>
                  </a:cubicBezTo>
                  <a:cubicBezTo>
                    <a:pt x="11031" y="2497"/>
                    <a:pt x="11274" y="2492"/>
                    <a:pt x="11674" y="2218"/>
                  </a:cubicBezTo>
                  <a:cubicBezTo>
                    <a:pt x="12123" y="1910"/>
                    <a:pt x="12229" y="1662"/>
                    <a:pt x="12232" y="906"/>
                  </a:cubicBezTo>
                  <a:cubicBezTo>
                    <a:pt x="12235" y="190"/>
                    <a:pt x="11863" y="-119"/>
                    <a:pt x="11218" y="42"/>
                  </a:cubicBezTo>
                  <a:close/>
                  <a:moveTo>
                    <a:pt x="17255" y="1458"/>
                  </a:moveTo>
                  <a:lnTo>
                    <a:pt x="17904" y="2293"/>
                  </a:lnTo>
                  <a:cubicBezTo>
                    <a:pt x="18984" y="3700"/>
                    <a:pt x="19270" y="5876"/>
                    <a:pt x="18713" y="8300"/>
                  </a:cubicBezTo>
                  <a:cubicBezTo>
                    <a:pt x="18463" y="9388"/>
                    <a:pt x="17612" y="10798"/>
                    <a:pt x="16526" y="11937"/>
                  </a:cubicBezTo>
                  <a:cubicBezTo>
                    <a:pt x="16030" y="12458"/>
                    <a:pt x="15608" y="12965"/>
                    <a:pt x="15581" y="13070"/>
                  </a:cubicBezTo>
                  <a:cubicBezTo>
                    <a:pt x="15553" y="13174"/>
                    <a:pt x="15825" y="13264"/>
                    <a:pt x="16184" y="13264"/>
                  </a:cubicBezTo>
                  <a:cubicBezTo>
                    <a:pt x="17603" y="13263"/>
                    <a:pt x="19441" y="11556"/>
                    <a:pt x="20091" y="9641"/>
                  </a:cubicBezTo>
                  <a:cubicBezTo>
                    <a:pt x="20774" y="7628"/>
                    <a:pt x="20769" y="4352"/>
                    <a:pt x="20080" y="2874"/>
                  </a:cubicBezTo>
                  <a:cubicBezTo>
                    <a:pt x="19708" y="2077"/>
                    <a:pt x="18758" y="1458"/>
                    <a:pt x="17916" y="1458"/>
                  </a:cubicBezTo>
                  <a:lnTo>
                    <a:pt x="17255" y="1458"/>
                  </a:lnTo>
                  <a:close/>
                  <a:moveTo>
                    <a:pt x="7585" y="1473"/>
                  </a:moveTo>
                  <a:cubicBezTo>
                    <a:pt x="7221" y="1430"/>
                    <a:pt x="6947" y="1483"/>
                    <a:pt x="6947" y="1652"/>
                  </a:cubicBezTo>
                  <a:cubicBezTo>
                    <a:pt x="6947" y="1760"/>
                    <a:pt x="7016" y="1845"/>
                    <a:pt x="7095" y="1845"/>
                  </a:cubicBezTo>
                  <a:cubicBezTo>
                    <a:pt x="7549" y="1845"/>
                    <a:pt x="9176" y="4817"/>
                    <a:pt x="9419" y="6079"/>
                  </a:cubicBezTo>
                  <a:cubicBezTo>
                    <a:pt x="9480" y="6395"/>
                    <a:pt x="9862" y="7553"/>
                    <a:pt x="10262" y="8658"/>
                  </a:cubicBezTo>
                  <a:cubicBezTo>
                    <a:pt x="11066" y="10881"/>
                    <a:pt x="11906" y="12232"/>
                    <a:pt x="12881" y="12861"/>
                  </a:cubicBezTo>
                  <a:cubicBezTo>
                    <a:pt x="13619" y="13337"/>
                    <a:pt x="14647" y="13415"/>
                    <a:pt x="14647" y="12995"/>
                  </a:cubicBezTo>
                  <a:cubicBezTo>
                    <a:pt x="14647" y="12845"/>
                    <a:pt x="14552" y="12669"/>
                    <a:pt x="14430" y="12608"/>
                  </a:cubicBezTo>
                  <a:cubicBezTo>
                    <a:pt x="14062" y="12424"/>
                    <a:pt x="12829" y="10107"/>
                    <a:pt x="12278" y="8568"/>
                  </a:cubicBezTo>
                  <a:cubicBezTo>
                    <a:pt x="11776" y="7167"/>
                    <a:pt x="11719" y="6477"/>
                    <a:pt x="12118" y="6675"/>
                  </a:cubicBezTo>
                  <a:cubicBezTo>
                    <a:pt x="12231" y="6731"/>
                    <a:pt x="12529" y="6345"/>
                    <a:pt x="12836" y="5751"/>
                  </a:cubicBezTo>
                  <a:cubicBezTo>
                    <a:pt x="13586" y="4298"/>
                    <a:pt x="14911" y="2576"/>
                    <a:pt x="15706" y="2024"/>
                  </a:cubicBezTo>
                  <a:lnTo>
                    <a:pt x="16378" y="1562"/>
                  </a:lnTo>
                  <a:lnTo>
                    <a:pt x="15592" y="1502"/>
                  </a:lnTo>
                  <a:cubicBezTo>
                    <a:pt x="14231" y="1400"/>
                    <a:pt x="12668" y="2254"/>
                    <a:pt x="11663" y="3664"/>
                  </a:cubicBezTo>
                  <a:cubicBezTo>
                    <a:pt x="11358" y="4090"/>
                    <a:pt x="11331" y="4216"/>
                    <a:pt x="11492" y="4678"/>
                  </a:cubicBezTo>
                  <a:cubicBezTo>
                    <a:pt x="11617" y="5035"/>
                    <a:pt x="11631" y="5271"/>
                    <a:pt x="11526" y="5408"/>
                  </a:cubicBezTo>
                  <a:cubicBezTo>
                    <a:pt x="11421" y="5545"/>
                    <a:pt x="11168" y="5206"/>
                    <a:pt x="10740" y="4350"/>
                  </a:cubicBezTo>
                  <a:cubicBezTo>
                    <a:pt x="9969" y="2807"/>
                    <a:pt x="9629" y="2375"/>
                    <a:pt x="8758" y="1860"/>
                  </a:cubicBezTo>
                  <a:cubicBezTo>
                    <a:pt x="8402" y="1650"/>
                    <a:pt x="7949" y="1515"/>
                    <a:pt x="7585" y="1473"/>
                  </a:cubicBezTo>
                  <a:close/>
                  <a:moveTo>
                    <a:pt x="5023" y="1532"/>
                  </a:moveTo>
                  <a:cubicBezTo>
                    <a:pt x="3549" y="1757"/>
                    <a:pt x="2346" y="2817"/>
                    <a:pt x="1537" y="4603"/>
                  </a:cubicBezTo>
                  <a:cubicBezTo>
                    <a:pt x="1168" y="5419"/>
                    <a:pt x="1141" y="5654"/>
                    <a:pt x="1139" y="7748"/>
                  </a:cubicBezTo>
                  <a:cubicBezTo>
                    <a:pt x="1137" y="8995"/>
                    <a:pt x="1189" y="10255"/>
                    <a:pt x="1253" y="10551"/>
                  </a:cubicBezTo>
                  <a:cubicBezTo>
                    <a:pt x="1421" y="11334"/>
                    <a:pt x="2253" y="12478"/>
                    <a:pt x="2950" y="12891"/>
                  </a:cubicBezTo>
                  <a:cubicBezTo>
                    <a:pt x="3598" y="13275"/>
                    <a:pt x="4605" y="13389"/>
                    <a:pt x="4749" y="13085"/>
                  </a:cubicBezTo>
                  <a:cubicBezTo>
                    <a:pt x="4797" y="12983"/>
                    <a:pt x="4511" y="12499"/>
                    <a:pt x="4111" y="12012"/>
                  </a:cubicBezTo>
                  <a:cubicBezTo>
                    <a:pt x="3711" y="11524"/>
                    <a:pt x="3234" y="10712"/>
                    <a:pt x="3041" y="10208"/>
                  </a:cubicBezTo>
                  <a:cubicBezTo>
                    <a:pt x="2552" y="8933"/>
                    <a:pt x="2630" y="6596"/>
                    <a:pt x="3223" y="4976"/>
                  </a:cubicBezTo>
                  <a:cubicBezTo>
                    <a:pt x="3668" y="3760"/>
                    <a:pt x="4885" y="2136"/>
                    <a:pt x="5501" y="1935"/>
                  </a:cubicBezTo>
                  <a:cubicBezTo>
                    <a:pt x="6263" y="1685"/>
                    <a:pt x="5919" y="1396"/>
                    <a:pt x="5023" y="1532"/>
                  </a:cubicBezTo>
                  <a:close/>
                  <a:moveTo>
                    <a:pt x="9385" y="7748"/>
                  </a:moveTo>
                  <a:cubicBezTo>
                    <a:pt x="9329" y="7748"/>
                    <a:pt x="9108" y="8138"/>
                    <a:pt x="8884" y="8598"/>
                  </a:cubicBezTo>
                  <a:cubicBezTo>
                    <a:pt x="8190" y="10017"/>
                    <a:pt x="7069" y="11521"/>
                    <a:pt x="6150" y="12295"/>
                  </a:cubicBezTo>
                  <a:cubicBezTo>
                    <a:pt x="5381" y="12943"/>
                    <a:pt x="5324" y="13050"/>
                    <a:pt x="5626" y="13130"/>
                  </a:cubicBezTo>
                  <a:cubicBezTo>
                    <a:pt x="6709" y="13413"/>
                    <a:pt x="8489" y="12579"/>
                    <a:pt x="9556" y="11296"/>
                  </a:cubicBezTo>
                  <a:lnTo>
                    <a:pt x="10341" y="10342"/>
                  </a:lnTo>
                  <a:lnTo>
                    <a:pt x="10102" y="9791"/>
                  </a:lnTo>
                  <a:cubicBezTo>
                    <a:pt x="9968" y="9483"/>
                    <a:pt x="9770" y="8900"/>
                    <a:pt x="9670" y="8494"/>
                  </a:cubicBezTo>
                  <a:cubicBezTo>
                    <a:pt x="9569" y="8088"/>
                    <a:pt x="9441" y="7748"/>
                    <a:pt x="9385" y="7748"/>
                  </a:cubicBezTo>
                  <a:close/>
                  <a:moveTo>
                    <a:pt x="20307" y="11132"/>
                  </a:moveTo>
                  <a:cubicBezTo>
                    <a:pt x="20095" y="11193"/>
                    <a:pt x="19888" y="11339"/>
                    <a:pt x="19704" y="11579"/>
                  </a:cubicBezTo>
                  <a:cubicBezTo>
                    <a:pt x="19500" y="11845"/>
                    <a:pt x="19328" y="12194"/>
                    <a:pt x="19328" y="12354"/>
                  </a:cubicBezTo>
                  <a:cubicBezTo>
                    <a:pt x="19328" y="12952"/>
                    <a:pt x="19635" y="13672"/>
                    <a:pt x="19966" y="13845"/>
                  </a:cubicBezTo>
                  <a:cubicBezTo>
                    <a:pt x="20435" y="14091"/>
                    <a:pt x="20652" y="14094"/>
                    <a:pt x="21036" y="13830"/>
                  </a:cubicBezTo>
                  <a:cubicBezTo>
                    <a:pt x="21484" y="13523"/>
                    <a:pt x="21592" y="13283"/>
                    <a:pt x="21594" y="12533"/>
                  </a:cubicBezTo>
                  <a:cubicBezTo>
                    <a:pt x="21598" y="11536"/>
                    <a:pt x="20944" y="10951"/>
                    <a:pt x="20307" y="11132"/>
                  </a:cubicBezTo>
                  <a:close/>
                  <a:moveTo>
                    <a:pt x="1127" y="15038"/>
                  </a:moveTo>
                  <a:lnTo>
                    <a:pt x="558" y="18034"/>
                  </a:lnTo>
                  <a:cubicBezTo>
                    <a:pt x="247" y="19684"/>
                    <a:pt x="-2" y="21098"/>
                    <a:pt x="0" y="21179"/>
                  </a:cubicBezTo>
                  <a:cubicBezTo>
                    <a:pt x="6" y="21455"/>
                    <a:pt x="567" y="21336"/>
                    <a:pt x="900" y="20985"/>
                  </a:cubicBezTo>
                  <a:cubicBezTo>
                    <a:pt x="1135" y="20737"/>
                    <a:pt x="1261" y="20319"/>
                    <a:pt x="1332" y="19554"/>
                  </a:cubicBezTo>
                  <a:cubicBezTo>
                    <a:pt x="1476" y="18020"/>
                    <a:pt x="1777" y="18143"/>
                    <a:pt x="2255" y="19912"/>
                  </a:cubicBezTo>
                  <a:cubicBezTo>
                    <a:pt x="2624" y="21278"/>
                    <a:pt x="2660" y="21328"/>
                    <a:pt x="3121" y="21328"/>
                  </a:cubicBezTo>
                  <a:cubicBezTo>
                    <a:pt x="3449" y="21328"/>
                    <a:pt x="3627" y="21221"/>
                    <a:pt x="3679" y="20985"/>
                  </a:cubicBezTo>
                  <a:cubicBezTo>
                    <a:pt x="3750" y="20661"/>
                    <a:pt x="4428" y="17074"/>
                    <a:pt x="4681" y="15679"/>
                  </a:cubicBezTo>
                  <a:cubicBezTo>
                    <a:pt x="4796" y="15044"/>
                    <a:pt x="4800" y="15038"/>
                    <a:pt x="4237" y="15038"/>
                  </a:cubicBezTo>
                  <a:lnTo>
                    <a:pt x="3667" y="15038"/>
                  </a:lnTo>
                  <a:lnTo>
                    <a:pt x="3496" y="16171"/>
                  </a:lnTo>
                  <a:cubicBezTo>
                    <a:pt x="3403" y="16793"/>
                    <a:pt x="3313" y="17525"/>
                    <a:pt x="3291" y="17795"/>
                  </a:cubicBezTo>
                  <a:cubicBezTo>
                    <a:pt x="3222" y="18664"/>
                    <a:pt x="2992" y="18326"/>
                    <a:pt x="2528" y="16662"/>
                  </a:cubicBezTo>
                  <a:cubicBezTo>
                    <a:pt x="2092" y="15097"/>
                    <a:pt x="2065" y="15038"/>
                    <a:pt x="1606" y="15038"/>
                  </a:cubicBezTo>
                  <a:lnTo>
                    <a:pt x="1127" y="15038"/>
                  </a:lnTo>
                  <a:close/>
                  <a:moveTo>
                    <a:pt x="11947" y="15038"/>
                  </a:moveTo>
                  <a:cubicBezTo>
                    <a:pt x="9886" y="15038"/>
                    <a:pt x="9818" y="15065"/>
                    <a:pt x="9818" y="16021"/>
                  </a:cubicBezTo>
                  <a:cubicBezTo>
                    <a:pt x="9818" y="16302"/>
                    <a:pt x="9953" y="16407"/>
                    <a:pt x="10387" y="16454"/>
                  </a:cubicBezTo>
                  <a:cubicBezTo>
                    <a:pt x="10841" y="16503"/>
                    <a:pt x="10964" y="16593"/>
                    <a:pt x="11002" y="16946"/>
                  </a:cubicBezTo>
                  <a:cubicBezTo>
                    <a:pt x="11043" y="17316"/>
                    <a:pt x="10542" y="20294"/>
                    <a:pt x="10307" y="21090"/>
                  </a:cubicBezTo>
                  <a:cubicBezTo>
                    <a:pt x="10207" y="21430"/>
                    <a:pt x="10872" y="21399"/>
                    <a:pt x="11230" y="21045"/>
                  </a:cubicBezTo>
                  <a:cubicBezTo>
                    <a:pt x="11431" y="20847"/>
                    <a:pt x="11607" y="20133"/>
                    <a:pt x="11834" y="18630"/>
                  </a:cubicBezTo>
                  <a:lnTo>
                    <a:pt x="12152" y="16513"/>
                  </a:lnTo>
                  <a:lnTo>
                    <a:pt x="12938" y="16454"/>
                  </a:lnTo>
                  <a:cubicBezTo>
                    <a:pt x="13592" y="16404"/>
                    <a:pt x="13729" y="16326"/>
                    <a:pt x="13804" y="15962"/>
                  </a:cubicBezTo>
                  <a:cubicBezTo>
                    <a:pt x="13995" y="15034"/>
                    <a:pt x="13997" y="15038"/>
                    <a:pt x="11947" y="15038"/>
                  </a:cubicBezTo>
                  <a:close/>
                  <a:moveTo>
                    <a:pt x="15410" y="15038"/>
                  </a:moveTo>
                  <a:cubicBezTo>
                    <a:pt x="15086" y="15038"/>
                    <a:pt x="14778" y="15123"/>
                    <a:pt x="14726" y="15231"/>
                  </a:cubicBezTo>
                  <a:cubicBezTo>
                    <a:pt x="14645" y="15403"/>
                    <a:pt x="13439" y="21043"/>
                    <a:pt x="13439" y="21254"/>
                  </a:cubicBezTo>
                  <a:cubicBezTo>
                    <a:pt x="13439" y="21298"/>
                    <a:pt x="13601" y="21328"/>
                    <a:pt x="13793" y="21328"/>
                  </a:cubicBezTo>
                  <a:cubicBezTo>
                    <a:pt x="14281" y="21328"/>
                    <a:pt x="14630" y="20946"/>
                    <a:pt x="14772" y="20255"/>
                  </a:cubicBezTo>
                  <a:cubicBezTo>
                    <a:pt x="14946" y="19407"/>
                    <a:pt x="15174" y="19520"/>
                    <a:pt x="15228" y="20493"/>
                  </a:cubicBezTo>
                  <a:cubicBezTo>
                    <a:pt x="15273" y="21318"/>
                    <a:pt x="15272" y="21328"/>
                    <a:pt x="15831" y="21328"/>
                  </a:cubicBezTo>
                  <a:cubicBezTo>
                    <a:pt x="16336" y="21328"/>
                    <a:pt x="16439" y="21241"/>
                    <a:pt x="16742" y="20538"/>
                  </a:cubicBezTo>
                  <a:cubicBezTo>
                    <a:pt x="17138" y="19621"/>
                    <a:pt x="17441" y="19698"/>
                    <a:pt x="17301" y="20672"/>
                  </a:cubicBezTo>
                  <a:cubicBezTo>
                    <a:pt x="17206" y="21327"/>
                    <a:pt x="17210" y="21328"/>
                    <a:pt x="17733" y="21328"/>
                  </a:cubicBezTo>
                  <a:cubicBezTo>
                    <a:pt x="18163" y="21328"/>
                    <a:pt x="18277" y="21253"/>
                    <a:pt x="18337" y="20896"/>
                  </a:cubicBezTo>
                  <a:cubicBezTo>
                    <a:pt x="18583" y="19427"/>
                    <a:pt x="19180" y="15449"/>
                    <a:pt x="19180" y="15261"/>
                  </a:cubicBezTo>
                  <a:cubicBezTo>
                    <a:pt x="19180" y="15129"/>
                    <a:pt x="18909" y="15038"/>
                    <a:pt x="18519" y="15038"/>
                  </a:cubicBezTo>
                  <a:lnTo>
                    <a:pt x="17859" y="15038"/>
                  </a:lnTo>
                  <a:lnTo>
                    <a:pt x="17198" y="16692"/>
                  </a:lnTo>
                  <a:cubicBezTo>
                    <a:pt x="16833" y="17606"/>
                    <a:pt x="16461" y="18388"/>
                    <a:pt x="16378" y="18421"/>
                  </a:cubicBezTo>
                  <a:cubicBezTo>
                    <a:pt x="16293" y="18455"/>
                    <a:pt x="16217" y="18002"/>
                    <a:pt x="16196" y="17393"/>
                  </a:cubicBezTo>
                  <a:cubicBezTo>
                    <a:pt x="16175" y="16798"/>
                    <a:pt x="16116" y="16030"/>
                    <a:pt x="16070" y="15679"/>
                  </a:cubicBezTo>
                  <a:cubicBezTo>
                    <a:pt x="15994" y="15085"/>
                    <a:pt x="15956" y="15038"/>
                    <a:pt x="15410" y="15038"/>
                  </a:cubicBezTo>
                  <a:close/>
                  <a:moveTo>
                    <a:pt x="7483" y="15053"/>
                  </a:moveTo>
                  <a:cubicBezTo>
                    <a:pt x="6973" y="15115"/>
                    <a:pt x="6460" y="15356"/>
                    <a:pt x="6082" y="15753"/>
                  </a:cubicBezTo>
                  <a:cubicBezTo>
                    <a:pt x="5413" y="16456"/>
                    <a:pt x="5157" y="17293"/>
                    <a:pt x="5148" y="18779"/>
                  </a:cubicBezTo>
                  <a:cubicBezTo>
                    <a:pt x="5138" y="20359"/>
                    <a:pt x="5246" y="20671"/>
                    <a:pt x="5945" y="21134"/>
                  </a:cubicBezTo>
                  <a:cubicBezTo>
                    <a:pt x="6297" y="21368"/>
                    <a:pt x="6716" y="21481"/>
                    <a:pt x="7130" y="21462"/>
                  </a:cubicBezTo>
                  <a:cubicBezTo>
                    <a:pt x="7543" y="21444"/>
                    <a:pt x="7949" y="21293"/>
                    <a:pt x="8257" y="21030"/>
                  </a:cubicBezTo>
                  <a:cubicBezTo>
                    <a:pt x="8686" y="20664"/>
                    <a:pt x="8698" y="20319"/>
                    <a:pt x="8303" y="19852"/>
                  </a:cubicBezTo>
                  <a:cubicBezTo>
                    <a:pt x="8030" y="19531"/>
                    <a:pt x="7983" y="19534"/>
                    <a:pt x="7745" y="19808"/>
                  </a:cubicBezTo>
                  <a:cubicBezTo>
                    <a:pt x="7235" y="20391"/>
                    <a:pt x="6831" y="20414"/>
                    <a:pt x="6423" y="19882"/>
                  </a:cubicBezTo>
                  <a:cubicBezTo>
                    <a:pt x="6215" y="19610"/>
                    <a:pt x="6046" y="19177"/>
                    <a:pt x="6048" y="18928"/>
                  </a:cubicBezTo>
                  <a:cubicBezTo>
                    <a:pt x="6053" y="18250"/>
                    <a:pt x="6579" y="16874"/>
                    <a:pt x="6925" y="16633"/>
                  </a:cubicBezTo>
                  <a:cubicBezTo>
                    <a:pt x="7361" y="16328"/>
                    <a:pt x="8085" y="16365"/>
                    <a:pt x="8303" y="16707"/>
                  </a:cubicBezTo>
                  <a:cubicBezTo>
                    <a:pt x="8466" y="16964"/>
                    <a:pt x="8547" y="16942"/>
                    <a:pt x="8929" y="16588"/>
                  </a:cubicBezTo>
                  <a:cubicBezTo>
                    <a:pt x="9485" y="16072"/>
                    <a:pt x="9475" y="15903"/>
                    <a:pt x="8872" y="15410"/>
                  </a:cubicBezTo>
                  <a:cubicBezTo>
                    <a:pt x="8499" y="15105"/>
                    <a:pt x="7993" y="14990"/>
                    <a:pt x="7483" y="15053"/>
                  </a:cubicBezTo>
                  <a:close/>
                </a:path>
              </a:pathLst>
            </a:custGeom>
            <a:ln w="12700" cap="flat">
              <a:noFill/>
              <a:miter lim="400000"/>
            </a:ln>
            <a:effectLst/>
          </p:spPr>
        </p:pic>
      </p:grpSp>
      <p:sp>
        <p:nvSpPr>
          <p:cNvPr id="133" name="Shape 133"/>
          <p:cNvSpPr/>
          <p:nvPr/>
        </p:nvSpPr>
        <p:spPr>
          <a:xfrm>
            <a:off x="4727336" y="5036088"/>
            <a:ext cx="7708790" cy="349874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algn="l" defTabSz="457200">
              <a:defRPr sz="2800">
                <a:solidFill>
                  <a:srgbClr val="FF7F00"/>
                </a:solidFill>
                <a:latin typeface="Avenir Next Demi Bold"/>
                <a:ea typeface="Avenir Next Demi Bold"/>
                <a:cs typeface="Avenir Next Demi Bold"/>
                <a:sym typeface="Avenir Next Demi Bold"/>
              </a:defRPr>
            </a:pPr>
            <a:r>
              <a:t>Review Team Meeting Agenda</a:t>
            </a:r>
          </a:p>
          <a:p>
            <a:pPr marL="673100" indent="-482600" algn="l" defTabSz="457200">
              <a:buSzPct val="100000"/>
              <a:buAutoNum type="arabicPeriod"/>
              <a:defRPr sz="2400">
                <a:latin typeface="Avenir Next"/>
                <a:ea typeface="Avenir Next"/>
                <a:cs typeface="Avenir Next"/>
                <a:sym typeface="Avenir Next"/>
              </a:defRPr>
            </a:pPr>
            <a:r>
              <a:t>Welcome and Introductions</a:t>
            </a:r>
          </a:p>
          <a:p>
            <a:pPr marL="673100" indent="-482600" algn="l" defTabSz="457200">
              <a:buSzPct val="100000"/>
              <a:buAutoNum type="arabicPeriod"/>
              <a:defRPr sz="2400">
                <a:latin typeface="Avenir Next"/>
                <a:ea typeface="Avenir Next"/>
                <a:cs typeface="Avenir Next"/>
                <a:sym typeface="Avenir Next"/>
              </a:defRPr>
            </a:pPr>
            <a:r>
              <a:t>Context</a:t>
            </a:r>
          </a:p>
          <a:p>
            <a:pPr marL="673100" indent="-482600" algn="l" defTabSz="457200">
              <a:buSzPct val="100000"/>
              <a:buAutoNum type="arabicPeriod"/>
              <a:defRPr sz="2400">
                <a:latin typeface="Avenir Next"/>
                <a:ea typeface="Avenir Next"/>
                <a:cs typeface="Avenir Next"/>
                <a:sym typeface="Avenir Next"/>
              </a:defRPr>
            </a:pPr>
            <a:r>
              <a:t>Goals and workflow for today’s meeting</a:t>
            </a:r>
          </a:p>
          <a:p>
            <a:pPr marL="673100" indent="-482600" algn="l" defTabSz="457200">
              <a:buSzPct val="100000"/>
              <a:buAutoNum type="arabicPeriod"/>
              <a:defRPr sz="2400">
                <a:latin typeface="Avenir Next"/>
                <a:ea typeface="Avenir Next"/>
                <a:cs typeface="Avenir Next"/>
                <a:sym typeface="Avenir Next"/>
              </a:defRPr>
            </a:pPr>
            <a:r>
              <a:t>Review the resources from the toolkit</a:t>
            </a:r>
          </a:p>
          <a:p>
            <a:pPr marL="673100" indent="-482600" algn="l" defTabSz="457200">
              <a:buSzPct val="100000"/>
              <a:buAutoNum type="arabicPeriod"/>
              <a:defRPr sz="2400">
                <a:latin typeface="Avenir Next"/>
                <a:ea typeface="Avenir Next"/>
                <a:cs typeface="Avenir Next"/>
                <a:sym typeface="Avenir Next"/>
              </a:defRPr>
            </a:pPr>
            <a:r>
              <a:t>Discuss Guiding Questions and Look Fors</a:t>
            </a:r>
          </a:p>
          <a:p>
            <a:pPr marL="673100" indent="-482600" algn="l" defTabSz="457200">
              <a:buSzPct val="100000"/>
              <a:buAutoNum type="arabicPeriod"/>
              <a:defRPr sz="2400">
                <a:latin typeface="Avenir Next"/>
                <a:ea typeface="Avenir Next"/>
                <a:cs typeface="Avenir Next"/>
                <a:sym typeface="Avenir Next"/>
              </a:defRPr>
            </a:pPr>
            <a:r>
              <a:t>Produce and submit a summary of our comments</a:t>
            </a:r>
          </a:p>
          <a:p>
            <a:pPr marL="673100" indent="-482600" algn="l" defTabSz="457200">
              <a:buSzPct val="100000"/>
              <a:buAutoNum type="arabicPeriod"/>
              <a:defRPr sz="2400">
                <a:latin typeface="Avenir Next"/>
                <a:ea typeface="Avenir Next"/>
                <a:cs typeface="Avenir Next"/>
                <a:sym typeface="Avenir Next"/>
              </a:defRPr>
            </a:pPr>
            <a:r>
              <a:t>Decide on next steps for our work together</a:t>
            </a:r>
          </a:p>
        </p:txBody>
      </p:sp>
      <p:sp>
        <p:nvSpPr>
          <p:cNvPr id="134" name="Shape 134"/>
          <p:cNvSpPr/>
          <p:nvPr/>
        </p:nvSpPr>
        <p:spPr>
          <a:xfrm>
            <a:off x="568674" y="5036088"/>
            <a:ext cx="3516223" cy="349874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lstStyle/>
          <a:p>
            <a:pPr algn="r" defTabSz="457200">
              <a:defRPr sz="2800">
                <a:solidFill>
                  <a:srgbClr val="FF7F00"/>
                </a:solidFill>
                <a:latin typeface="Avenir Next Demi Bold"/>
                <a:ea typeface="Avenir Next Demi Bold"/>
                <a:cs typeface="Avenir Next Demi Bold"/>
                <a:sym typeface="Avenir Next Demi Bold"/>
              </a:defRPr>
            </a:pPr>
            <a:r>
              <a:t>July 18, 2017</a:t>
            </a:r>
          </a:p>
          <a:p>
            <a:pPr algn="r" defTabSz="457200">
              <a:defRPr sz="2400">
                <a:latin typeface="Avenir Next"/>
                <a:ea typeface="Avenir Next"/>
                <a:cs typeface="Avenir Next"/>
                <a:sym typeface="Avenir Next"/>
              </a:defRPr>
            </a:pPr>
            <a:r>
              <a:t>Location</a:t>
            </a:r>
          </a:p>
          <a:p>
            <a:pPr algn="r" defTabSz="457200">
              <a:defRPr sz="2400">
                <a:latin typeface="Avenir Next"/>
                <a:ea typeface="Avenir Next"/>
                <a:cs typeface="Avenir Next"/>
                <a:sym typeface="Avenir Next"/>
              </a:defRPr>
            </a:pPr>
            <a:r>
              <a:t>City, State</a:t>
            </a:r>
          </a:p>
        </p:txBody>
      </p:sp>
      <p:sp>
        <p:nvSpPr>
          <p:cNvPr id="135" name="Shape 135"/>
          <p:cNvSpPr/>
          <p:nvPr/>
        </p:nvSpPr>
        <p:spPr>
          <a:xfrm flipV="1">
            <a:off x="4406116" y="5036088"/>
            <a:ext cx="1" cy="3498743"/>
          </a:xfrm>
          <a:prstGeom prst="line">
            <a:avLst/>
          </a:prstGeom>
          <a:ln w="25400">
            <a:solidFill>
              <a:srgbClr val="FF7F00"/>
            </a:solidFill>
            <a:miter lim="400000"/>
          </a:ln>
        </p:spPr>
        <p:txBody>
          <a:bodyPr lIns="50800" tIns="50800" rIns="50800" bIns="50800" anchor="ctr"/>
          <a:lstStyle/>
          <a:p>
            <a:pPr>
              <a:defRPr sz="2400"/>
            </a:pPr>
            <a:endParaRPr/>
          </a:p>
        </p:txBody>
      </p:sp>
      <p:sp>
        <p:nvSpPr>
          <p:cNvPr id="136" name="Shape 136"/>
          <p:cNvSpPr>
            <a:spLocks noGrp="1"/>
          </p:cNvSpPr>
          <p:nvPr>
            <p:ph type="sldNum" sz="quarter" idx="2"/>
          </p:nvPr>
        </p:nvSpPr>
        <p:spPr>
          <a:xfrm>
            <a:off x="12070322" y="9120627"/>
            <a:ext cx="508179" cy="381001"/>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1</a:t>
            </a:fld>
            <a:endParaRPr/>
          </a:p>
        </p:txBody>
      </p:sp>
    </p:spTree>
  </p:cSld>
  <p:clrMapOvr>
    <a:masterClrMapping/>
  </p:clrMapOvr>
  <p:transition xmlns:p14="http://schemas.microsoft.com/office/powerpoint/2010/mai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0" name="Group 310"/>
          <p:cNvGrpSpPr/>
          <p:nvPr/>
        </p:nvGrpSpPr>
        <p:grpSpPr>
          <a:xfrm>
            <a:off x="11108190" y="-100390"/>
            <a:ext cx="1434835" cy="1355630"/>
            <a:chOff x="0" y="0"/>
            <a:chExt cx="1434834" cy="1355628"/>
          </a:xfrm>
        </p:grpSpPr>
        <p:sp>
          <p:nvSpPr>
            <p:cNvPr id="308" name="Shape 308"/>
            <p:cNvSpPr/>
            <p:nvPr/>
          </p:nvSpPr>
          <p:spPr>
            <a:xfrm>
              <a:off x="215632" y="0"/>
              <a:ext cx="1003571" cy="1355629"/>
            </a:xfrm>
            <a:custGeom>
              <a:avLst/>
              <a:gdLst/>
              <a:ahLst/>
              <a:cxnLst>
                <a:cxn ang="0">
                  <a:pos x="wd2" y="hd2"/>
                </a:cxn>
                <a:cxn ang="5400000">
                  <a:pos x="wd2" y="hd2"/>
                </a:cxn>
                <a:cxn ang="10800000">
                  <a:pos x="wd2" y="hd2"/>
                </a:cxn>
                <a:cxn ang="16200000">
                  <a:pos x="wd2" y="hd2"/>
                </a:cxn>
              </a:cxnLst>
              <a:rect l="0" t="0" r="r" b="b"/>
              <a:pathLst>
                <a:path w="21600" h="21600" extrusionOk="0">
                  <a:moveTo>
                    <a:pt x="0" y="25"/>
                  </a:moveTo>
                  <a:lnTo>
                    <a:pt x="0" y="15849"/>
                  </a:lnTo>
                  <a:lnTo>
                    <a:pt x="10966" y="21600"/>
                  </a:lnTo>
                  <a:lnTo>
                    <a:pt x="21600" y="16097"/>
                  </a:lnTo>
                  <a:lnTo>
                    <a:pt x="21600" y="0"/>
                  </a:lnTo>
                  <a:lnTo>
                    <a:pt x="0" y="25"/>
                  </a:lnTo>
                  <a:close/>
                </a:path>
              </a:pathLst>
            </a:custGeom>
            <a:solidFill>
              <a:srgbClr val="006992"/>
            </a:solidFill>
            <a:ln w="12700" cap="flat">
              <a:noFill/>
              <a:miter lim="400000"/>
            </a:ln>
            <a:effectLst/>
          </p:spPr>
          <p:txBody>
            <a:bodyPr wrap="square" lIns="50800" tIns="50800" rIns="50800" bIns="50800" numCol="1" anchor="ctr">
              <a:noAutofit/>
            </a:bodyPr>
            <a:lstStyle/>
            <a:p>
              <a:pPr defTabSz="457200">
                <a:defRPr sz="1200">
                  <a:solidFill>
                    <a:srgbClr val="01A3E6"/>
                  </a:solidFill>
                </a:defRPr>
              </a:pPr>
              <a:endParaRPr/>
            </a:p>
          </p:txBody>
        </p:sp>
        <p:sp>
          <p:nvSpPr>
            <p:cNvPr id="309" name="Shape 309"/>
            <p:cNvSpPr/>
            <p:nvPr/>
          </p:nvSpPr>
          <p:spPr>
            <a:xfrm>
              <a:off x="0" y="163728"/>
              <a:ext cx="1434835" cy="102817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p>
              <a:pPr defTabSz="457200">
                <a:lnSpc>
                  <a:spcPct val="70000"/>
                </a:lnSpc>
                <a:defRPr sz="1600">
                  <a:solidFill>
                    <a:srgbClr val="FFFFFF"/>
                  </a:solidFill>
                  <a:latin typeface="Avenir Next Demi Bold"/>
                  <a:ea typeface="Avenir Next Demi Bold"/>
                  <a:cs typeface="Avenir Next Demi Bold"/>
                  <a:sym typeface="Avenir Next Demi Bold"/>
                </a:defRPr>
              </a:pPr>
              <a:r>
                <a:t>ESSA </a:t>
              </a:r>
            </a:p>
            <a:p>
              <a:pPr defTabSz="457200">
                <a:lnSpc>
                  <a:spcPct val="70000"/>
                </a:lnSpc>
                <a:defRPr sz="1600">
                  <a:solidFill>
                    <a:srgbClr val="FFFFFF"/>
                  </a:solidFill>
                  <a:latin typeface="Avenir Next Demi Bold"/>
                  <a:ea typeface="Avenir Next Demi Bold"/>
                  <a:cs typeface="Avenir Next Demi Bold"/>
                  <a:sym typeface="Avenir Next Demi Bold"/>
                </a:defRPr>
              </a:pPr>
              <a:r>
                <a:t>Review </a:t>
              </a:r>
            </a:p>
            <a:p>
              <a:pPr defTabSz="457200">
                <a:lnSpc>
                  <a:spcPct val="70000"/>
                </a:lnSpc>
                <a:defRPr sz="1600">
                  <a:solidFill>
                    <a:srgbClr val="FFFFFF"/>
                  </a:solidFill>
                  <a:latin typeface="Avenir Next Demi Bold"/>
                  <a:ea typeface="Avenir Next Demi Bold"/>
                  <a:cs typeface="Avenir Next Demi Bold"/>
                  <a:sym typeface="Avenir Next Demi Bold"/>
                </a:defRPr>
              </a:pPr>
              <a:r>
                <a:t>Tool</a:t>
              </a:r>
            </a:p>
            <a:p>
              <a:pPr defTabSz="457200">
                <a:lnSpc>
                  <a:spcPct val="70000"/>
                </a:lnSpc>
                <a:defRPr sz="1600">
                  <a:solidFill>
                    <a:srgbClr val="FFFFFF"/>
                  </a:solidFill>
                  <a:latin typeface="Avenir Next Demi Bold"/>
                  <a:ea typeface="Avenir Next Demi Bold"/>
                  <a:cs typeface="Avenir Next Demi Bold"/>
                  <a:sym typeface="Avenir Next Demi Bold"/>
                </a:defRPr>
              </a:pPr>
              <a:r>
                <a:t>#2</a:t>
              </a:r>
            </a:p>
          </p:txBody>
        </p:sp>
      </p:grpSp>
      <p:grpSp>
        <p:nvGrpSpPr>
          <p:cNvPr id="313" name="Group 313"/>
          <p:cNvGrpSpPr/>
          <p:nvPr/>
        </p:nvGrpSpPr>
        <p:grpSpPr>
          <a:xfrm>
            <a:off x="-307423" y="-1421161"/>
            <a:ext cx="13708920" cy="2983817"/>
            <a:chOff x="89273" y="4111631"/>
            <a:chExt cx="13708918" cy="2983815"/>
          </a:xfrm>
        </p:grpSpPr>
        <p:pic>
          <p:nvPicPr>
            <p:cNvPr id="311" name="FullSizeR.jpg"/>
            <p:cNvPicPr>
              <a:picLocks noChangeAspect="1"/>
            </p:cNvPicPr>
            <p:nvPr/>
          </p:nvPicPr>
          <p:blipFill>
            <a:blip r:embed="rId3">
              <a:extLst/>
            </a:blip>
            <a:srcRect t="29662" r="872" b="41309"/>
            <a:stretch>
              <a:fillRect/>
            </a:stretch>
          </p:blipFill>
          <p:spPr>
            <a:xfrm>
              <a:off x="212333" y="4111631"/>
              <a:ext cx="13585860" cy="2983816"/>
            </a:xfrm>
            <a:prstGeom prst="rect">
              <a:avLst/>
            </a:prstGeom>
            <a:ln w="12700" cap="flat">
              <a:noFill/>
              <a:miter lim="400000"/>
            </a:ln>
            <a:effectLst/>
          </p:spPr>
        </p:pic>
        <p:sp>
          <p:nvSpPr>
            <p:cNvPr id="312" name="Shape 312"/>
            <p:cNvSpPr/>
            <p:nvPr/>
          </p:nvSpPr>
          <p:spPr>
            <a:xfrm>
              <a:off x="89273" y="5499834"/>
              <a:ext cx="13389817" cy="1589941"/>
            </a:xfrm>
            <a:prstGeom prst="rect">
              <a:avLst/>
            </a:prstGeom>
            <a:solidFill>
              <a:srgbClr val="FF7F00">
                <a:alpha val="52485"/>
              </a:srgbClr>
            </a:solid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indent="685800" algn="l" defTabSz="457200">
                <a:lnSpc>
                  <a:spcPct val="70000"/>
                </a:lnSpc>
                <a:defRPr sz="5500">
                  <a:solidFill>
                    <a:srgbClr val="FFFFFF"/>
                  </a:solidFill>
                  <a:latin typeface="Avenir Next Demi Bold"/>
                  <a:ea typeface="Avenir Next Demi Bold"/>
                  <a:cs typeface="Avenir Next Demi Bold"/>
                  <a:sym typeface="Avenir Next Demi Bold"/>
                </a:defRPr>
              </a:lvl1pPr>
            </a:lstStyle>
            <a:p>
              <a:pPr marL="917575" indent="0"/>
              <a:r>
                <a:rPr dirty="0"/>
                <a:t>Professional Development Guiding Question #1</a:t>
              </a:r>
            </a:p>
          </p:txBody>
        </p:sp>
      </p:grpSp>
      <p:sp>
        <p:nvSpPr>
          <p:cNvPr id="314" name="Shape 314"/>
          <p:cNvSpPr/>
          <p:nvPr/>
        </p:nvSpPr>
        <p:spPr>
          <a:xfrm>
            <a:off x="3100104" y="1706648"/>
            <a:ext cx="9507053" cy="6767708"/>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lstStyle/>
          <a:p>
            <a:pPr algn="l" defTabSz="457200">
              <a:defRPr sz="4000">
                <a:latin typeface="Avenir Next"/>
                <a:ea typeface="Avenir Next"/>
                <a:cs typeface="Avenir Next"/>
                <a:sym typeface="Avenir Next"/>
              </a:defRPr>
            </a:pPr>
            <a:r>
              <a:rPr>
                <a:latin typeface="Avenir Next Demi Bold"/>
                <a:ea typeface="Avenir Next Demi Bold"/>
                <a:cs typeface="Avenir Next Demi Bold"/>
                <a:sym typeface="Avenir Next Demi Bold"/>
              </a:rPr>
              <a:t>To what extent does the plan</a:t>
            </a:r>
            <a:r>
              <a:t> prioritize professional development that is sustained, intensive, and focused on increasing knowledge of mathematics content, pedagogy, and curriculum?</a:t>
            </a:r>
          </a:p>
        </p:txBody>
      </p:sp>
      <p:sp>
        <p:nvSpPr>
          <p:cNvPr id="315" name="Shape 315"/>
          <p:cNvSpPr/>
          <p:nvPr/>
        </p:nvSpPr>
        <p:spPr>
          <a:xfrm>
            <a:off x="193484" y="1846347"/>
            <a:ext cx="2518853" cy="3498744"/>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lstStyle>
            <a:lvl1pPr algn="r" defTabSz="457200">
              <a:defRPr sz="3000">
                <a:solidFill>
                  <a:srgbClr val="FF7F00"/>
                </a:solidFill>
                <a:latin typeface="Avenir Next Demi Bold"/>
                <a:ea typeface="Avenir Next Demi Bold"/>
                <a:cs typeface="Avenir Next Demi Bold"/>
                <a:sym typeface="Avenir Next Demi Bold"/>
              </a:defRPr>
            </a:lvl1pPr>
          </a:lstStyle>
          <a:p>
            <a:r>
              <a:t>Knowledge</a:t>
            </a:r>
          </a:p>
        </p:txBody>
      </p:sp>
      <p:sp>
        <p:nvSpPr>
          <p:cNvPr id="316" name="Shape 316"/>
          <p:cNvSpPr/>
          <p:nvPr/>
        </p:nvSpPr>
        <p:spPr>
          <a:xfrm flipV="1">
            <a:off x="2906220" y="1846347"/>
            <a:ext cx="1" cy="6767709"/>
          </a:xfrm>
          <a:prstGeom prst="line">
            <a:avLst/>
          </a:prstGeom>
          <a:ln w="25400">
            <a:solidFill>
              <a:srgbClr val="FF7F00"/>
            </a:solidFill>
            <a:miter lim="400000"/>
          </a:ln>
        </p:spPr>
        <p:txBody>
          <a:bodyPr lIns="50800" tIns="50800" rIns="50800" bIns="50800" anchor="ctr"/>
          <a:lstStyle/>
          <a:p>
            <a:pPr>
              <a:defRPr sz="2400"/>
            </a:pPr>
            <a:endParaRPr/>
          </a:p>
        </p:txBody>
      </p:sp>
      <p:sp>
        <p:nvSpPr>
          <p:cNvPr id="317" name="Shape 317"/>
          <p:cNvSpPr>
            <a:spLocks noGrp="1"/>
          </p:cNvSpPr>
          <p:nvPr>
            <p:ph type="sldNum" sz="quarter" idx="2"/>
          </p:nvPr>
        </p:nvSpPr>
        <p:spPr>
          <a:xfrm>
            <a:off x="12006771" y="9120627"/>
            <a:ext cx="635280" cy="381001"/>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10</a:t>
            </a:fld>
            <a:endParaRPr/>
          </a:p>
        </p:txBody>
      </p:sp>
      <p:grpSp>
        <p:nvGrpSpPr>
          <p:cNvPr id="321" name="Group 321"/>
          <p:cNvGrpSpPr/>
          <p:nvPr/>
        </p:nvGrpSpPr>
        <p:grpSpPr>
          <a:xfrm>
            <a:off x="-29954" y="8897748"/>
            <a:ext cx="9849897" cy="938627"/>
            <a:chOff x="0" y="0"/>
            <a:chExt cx="9849895" cy="938626"/>
          </a:xfrm>
        </p:grpSpPr>
        <p:sp>
          <p:nvSpPr>
            <p:cNvPr id="318" name="Shape 318"/>
            <p:cNvSpPr/>
            <p:nvPr/>
          </p:nvSpPr>
          <p:spPr>
            <a:xfrm>
              <a:off x="0" y="0"/>
              <a:ext cx="9849896" cy="927674"/>
            </a:xfrm>
            <a:prstGeom prst="rect">
              <a:avLst/>
            </a:prstGeom>
            <a:gradFill flip="none" rotWithShape="1">
              <a:gsLst>
                <a:gs pos="4442">
                  <a:srgbClr val="FFFFFF"/>
                </a:gs>
                <a:gs pos="21759">
                  <a:srgbClr val="7FB4C9"/>
                </a:gs>
                <a:gs pos="100000">
                  <a:srgbClr val="006992"/>
                </a:gs>
              </a:gsLst>
              <a:lin ang="10800000" scaled="0"/>
            </a:gradFill>
            <a:ln w="12700" cap="flat">
              <a:noFill/>
              <a:miter lim="400000"/>
            </a:ln>
            <a:effectLst/>
          </p:spPr>
          <p:txBody>
            <a:bodyPr wrap="square" lIns="50800" tIns="50800" rIns="50800" bIns="50800" numCol="1" anchor="ctr">
              <a:noAutofit/>
            </a:bodyPr>
            <a:lstStyle/>
            <a:p>
              <a:pPr defTabSz="457200">
                <a:defRPr sz="1200">
                  <a:solidFill>
                    <a:srgbClr val="01A3E6"/>
                  </a:solidFill>
                </a:defRPr>
              </a:pPr>
              <a:endParaRPr/>
            </a:p>
          </p:txBody>
        </p:sp>
        <p:sp>
          <p:nvSpPr>
            <p:cNvPr id="319" name="Shape 319"/>
            <p:cNvSpPr/>
            <p:nvPr/>
          </p:nvSpPr>
          <p:spPr>
            <a:xfrm>
              <a:off x="349661" y="19958"/>
              <a:ext cx="7196800" cy="60955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lgn="l" defTabSz="457200">
                <a:defRPr sz="1300">
                  <a:solidFill>
                    <a:srgbClr val="FFFFFF"/>
                  </a:solidFill>
                  <a:latin typeface="Avenir Next Demi Bold"/>
                  <a:ea typeface="Avenir Next Demi Bold"/>
                  <a:cs typeface="Avenir Next Demi Bold"/>
                  <a:sym typeface="Avenir Next Demi Bold"/>
                </a:defRPr>
              </a:lvl1pPr>
            </a:lstStyle>
            <a:p>
              <a:r>
                <a:t>Developed in partnership with the National Council of Teachers of Mathematics, Math Teachers’ Circle Network, and the Association of State Supervisors of Mathematics (2017)</a:t>
              </a:r>
            </a:p>
          </p:txBody>
        </p:sp>
        <p:sp>
          <p:nvSpPr>
            <p:cNvPr id="320" name="Shape 320"/>
            <p:cNvSpPr/>
            <p:nvPr/>
          </p:nvSpPr>
          <p:spPr>
            <a:xfrm>
              <a:off x="349661" y="329070"/>
              <a:ext cx="2462626" cy="60955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lgn="l" defTabSz="457200">
                <a:defRPr sz="1200" u="sng">
                  <a:solidFill>
                    <a:srgbClr val="FFFFFF"/>
                  </a:solidFill>
                  <a:latin typeface="Avenir Next Demi Bold"/>
                  <a:ea typeface="Avenir Next Demi Bold"/>
                  <a:cs typeface="Avenir Next Demi Bold"/>
                  <a:sym typeface="Avenir Next Demi Bold"/>
                </a:defRPr>
              </a:lvl1pPr>
            </a:lstStyle>
            <a:p>
              <a:r>
                <a:t>http://nctm.org/essatoolkit</a:t>
              </a:r>
            </a:p>
          </p:txBody>
        </p:sp>
      </p:grpSp>
      <p:grpSp>
        <p:nvGrpSpPr>
          <p:cNvPr id="325" name="Group 325"/>
          <p:cNvGrpSpPr/>
          <p:nvPr/>
        </p:nvGrpSpPr>
        <p:grpSpPr>
          <a:xfrm>
            <a:off x="9057149" y="9009745"/>
            <a:ext cx="2671215" cy="602764"/>
            <a:chOff x="31452" y="26083"/>
            <a:chExt cx="2671213" cy="602762"/>
          </a:xfrm>
        </p:grpSpPr>
        <p:pic>
          <p:nvPicPr>
            <p:cNvPr id="322" name="pasted-image.tiff"/>
            <p:cNvPicPr>
              <a:picLocks noChangeAspect="1"/>
            </p:cNvPicPr>
            <p:nvPr/>
          </p:nvPicPr>
          <p:blipFill>
            <a:blip r:embed="rId4">
              <a:extLst/>
            </a:blip>
            <a:srcRect l="7440" t="3474" r="1596" b="3474"/>
            <a:stretch>
              <a:fillRect/>
            </a:stretch>
          </p:blipFill>
          <p:spPr>
            <a:xfrm>
              <a:off x="1063483" y="26083"/>
              <a:ext cx="641236" cy="602763"/>
            </a:xfrm>
            <a:prstGeom prst="rect">
              <a:avLst/>
            </a:prstGeom>
            <a:ln w="12700" cap="flat">
              <a:noFill/>
              <a:miter lim="400000"/>
            </a:ln>
            <a:effectLst/>
          </p:spPr>
        </p:pic>
        <p:pic>
          <p:nvPicPr>
            <p:cNvPr id="323" name="assm_logo_color.jpg"/>
            <p:cNvPicPr>
              <a:picLocks noChangeAspect="1"/>
            </p:cNvPicPr>
            <p:nvPr/>
          </p:nvPicPr>
          <p:blipFill>
            <a:blip r:embed="rId5">
              <a:extLst/>
            </a:blip>
            <a:srcRect r="80963"/>
            <a:stretch>
              <a:fillRect/>
            </a:stretch>
          </p:blipFill>
          <p:spPr>
            <a:xfrm>
              <a:off x="2023771" y="26083"/>
              <a:ext cx="678895" cy="602710"/>
            </a:xfrm>
            <a:prstGeom prst="rect">
              <a:avLst/>
            </a:prstGeom>
            <a:ln w="12700" cap="flat">
              <a:noFill/>
              <a:miter lim="400000"/>
            </a:ln>
            <a:effectLst/>
          </p:spPr>
        </p:pic>
        <p:pic>
          <p:nvPicPr>
            <p:cNvPr id="324" name="Screen Shot 2017-06-30 at 4.28.44 PM.png"/>
            <p:cNvPicPr>
              <a:picLocks noChangeAspect="1"/>
            </p:cNvPicPr>
            <p:nvPr/>
          </p:nvPicPr>
          <p:blipFill>
            <a:blip r:embed="rId6">
              <a:extLst/>
            </a:blip>
            <a:srcRect l="3857" t="4666" r="3861" b="4445"/>
            <a:stretch>
              <a:fillRect/>
            </a:stretch>
          </p:blipFill>
          <p:spPr>
            <a:xfrm>
              <a:off x="31452" y="29338"/>
              <a:ext cx="752476" cy="571468"/>
            </a:xfrm>
            <a:custGeom>
              <a:avLst/>
              <a:gdLst/>
              <a:ahLst/>
              <a:cxnLst>
                <a:cxn ang="0">
                  <a:pos x="wd2" y="hd2"/>
                </a:cxn>
                <a:cxn ang="5400000">
                  <a:pos x="wd2" y="hd2"/>
                </a:cxn>
                <a:cxn ang="10800000">
                  <a:pos x="wd2" y="hd2"/>
                </a:cxn>
                <a:cxn ang="16200000">
                  <a:pos x="wd2" y="hd2"/>
                </a:cxn>
              </a:cxnLst>
              <a:rect l="0" t="0" r="r" b="b"/>
              <a:pathLst>
                <a:path w="21595" h="21464" extrusionOk="0">
                  <a:moveTo>
                    <a:pt x="11218" y="42"/>
                  </a:moveTo>
                  <a:cubicBezTo>
                    <a:pt x="10505" y="219"/>
                    <a:pt x="10119" y="1804"/>
                    <a:pt x="10683" y="2233"/>
                  </a:cubicBezTo>
                  <a:cubicBezTo>
                    <a:pt x="11031" y="2497"/>
                    <a:pt x="11274" y="2492"/>
                    <a:pt x="11674" y="2218"/>
                  </a:cubicBezTo>
                  <a:cubicBezTo>
                    <a:pt x="12123" y="1910"/>
                    <a:pt x="12229" y="1662"/>
                    <a:pt x="12232" y="906"/>
                  </a:cubicBezTo>
                  <a:cubicBezTo>
                    <a:pt x="12235" y="190"/>
                    <a:pt x="11863" y="-119"/>
                    <a:pt x="11218" y="42"/>
                  </a:cubicBezTo>
                  <a:close/>
                  <a:moveTo>
                    <a:pt x="17255" y="1458"/>
                  </a:moveTo>
                  <a:lnTo>
                    <a:pt x="17904" y="2293"/>
                  </a:lnTo>
                  <a:cubicBezTo>
                    <a:pt x="18984" y="3700"/>
                    <a:pt x="19270" y="5876"/>
                    <a:pt x="18713" y="8300"/>
                  </a:cubicBezTo>
                  <a:cubicBezTo>
                    <a:pt x="18463" y="9388"/>
                    <a:pt x="17612" y="10798"/>
                    <a:pt x="16526" y="11937"/>
                  </a:cubicBezTo>
                  <a:cubicBezTo>
                    <a:pt x="16030" y="12458"/>
                    <a:pt x="15608" y="12965"/>
                    <a:pt x="15581" y="13070"/>
                  </a:cubicBezTo>
                  <a:cubicBezTo>
                    <a:pt x="15553" y="13174"/>
                    <a:pt x="15825" y="13264"/>
                    <a:pt x="16184" y="13264"/>
                  </a:cubicBezTo>
                  <a:cubicBezTo>
                    <a:pt x="17603" y="13263"/>
                    <a:pt x="19441" y="11556"/>
                    <a:pt x="20091" y="9641"/>
                  </a:cubicBezTo>
                  <a:cubicBezTo>
                    <a:pt x="20774" y="7628"/>
                    <a:pt x="20769" y="4352"/>
                    <a:pt x="20080" y="2874"/>
                  </a:cubicBezTo>
                  <a:cubicBezTo>
                    <a:pt x="19708" y="2077"/>
                    <a:pt x="18758" y="1458"/>
                    <a:pt x="17916" y="1458"/>
                  </a:cubicBezTo>
                  <a:lnTo>
                    <a:pt x="17255" y="1458"/>
                  </a:lnTo>
                  <a:close/>
                  <a:moveTo>
                    <a:pt x="7585" y="1473"/>
                  </a:moveTo>
                  <a:cubicBezTo>
                    <a:pt x="7221" y="1430"/>
                    <a:pt x="6947" y="1483"/>
                    <a:pt x="6947" y="1652"/>
                  </a:cubicBezTo>
                  <a:cubicBezTo>
                    <a:pt x="6947" y="1760"/>
                    <a:pt x="7016" y="1845"/>
                    <a:pt x="7095" y="1845"/>
                  </a:cubicBezTo>
                  <a:cubicBezTo>
                    <a:pt x="7549" y="1845"/>
                    <a:pt x="9176" y="4817"/>
                    <a:pt x="9419" y="6079"/>
                  </a:cubicBezTo>
                  <a:cubicBezTo>
                    <a:pt x="9480" y="6395"/>
                    <a:pt x="9862" y="7553"/>
                    <a:pt x="10262" y="8658"/>
                  </a:cubicBezTo>
                  <a:cubicBezTo>
                    <a:pt x="11066" y="10881"/>
                    <a:pt x="11906" y="12232"/>
                    <a:pt x="12881" y="12861"/>
                  </a:cubicBezTo>
                  <a:cubicBezTo>
                    <a:pt x="13619" y="13337"/>
                    <a:pt x="14647" y="13415"/>
                    <a:pt x="14647" y="12995"/>
                  </a:cubicBezTo>
                  <a:cubicBezTo>
                    <a:pt x="14647" y="12845"/>
                    <a:pt x="14552" y="12669"/>
                    <a:pt x="14430" y="12608"/>
                  </a:cubicBezTo>
                  <a:cubicBezTo>
                    <a:pt x="14062" y="12424"/>
                    <a:pt x="12829" y="10107"/>
                    <a:pt x="12278" y="8568"/>
                  </a:cubicBezTo>
                  <a:cubicBezTo>
                    <a:pt x="11776" y="7167"/>
                    <a:pt x="11719" y="6477"/>
                    <a:pt x="12118" y="6675"/>
                  </a:cubicBezTo>
                  <a:cubicBezTo>
                    <a:pt x="12231" y="6731"/>
                    <a:pt x="12529" y="6345"/>
                    <a:pt x="12836" y="5751"/>
                  </a:cubicBezTo>
                  <a:cubicBezTo>
                    <a:pt x="13586" y="4298"/>
                    <a:pt x="14911" y="2576"/>
                    <a:pt x="15706" y="2024"/>
                  </a:cubicBezTo>
                  <a:lnTo>
                    <a:pt x="16378" y="1562"/>
                  </a:lnTo>
                  <a:lnTo>
                    <a:pt x="15592" y="1502"/>
                  </a:lnTo>
                  <a:cubicBezTo>
                    <a:pt x="14231" y="1400"/>
                    <a:pt x="12668" y="2254"/>
                    <a:pt x="11663" y="3664"/>
                  </a:cubicBezTo>
                  <a:cubicBezTo>
                    <a:pt x="11358" y="4090"/>
                    <a:pt x="11331" y="4216"/>
                    <a:pt x="11492" y="4678"/>
                  </a:cubicBezTo>
                  <a:cubicBezTo>
                    <a:pt x="11617" y="5035"/>
                    <a:pt x="11631" y="5271"/>
                    <a:pt x="11526" y="5408"/>
                  </a:cubicBezTo>
                  <a:cubicBezTo>
                    <a:pt x="11421" y="5545"/>
                    <a:pt x="11168" y="5206"/>
                    <a:pt x="10740" y="4350"/>
                  </a:cubicBezTo>
                  <a:cubicBezTo>
                    <a:pt x="9969" y="2807"/>
                    <a:pt x="9629" y="2375"/>
                    <a:pt x="8758" y="1860"/>
                  </a:cubicBezTo>
                  <a:cubicBezTo>
                    <a:pt x="8402" y="1650"/>
                    <a:pt x="7949" y="1515"/>
                    <a:pt x="7585" y="1473"/>
                  </a:cubicBezTo>
                  <a:close/>
                  <a:moveTo>
                    <a:pt x="5023" y="1532"/>
                  </a:moveTo>
                  <a:cubicBezTo>
                    <a:pt x="3549" y="1757"/>
                    <a:pt x="2346" y="2817"/>
                    <a:pt x="1537" y="4603"/>
                  </a:cubicBezTo>
                  <a:cubicBezTo>
                    <a:pt x="1168" y="5419"/>
                    <a:pt x="1141" y="5654"/>
                    <a:pt x="1139" y="7748"/>
                  </a:cubicBezTo>
                  <a:cubicBezTo>
                    <a:pt x="1137" y="8995"/>
                    <a:pt x="1189" y="10255"/>
                    <a:pt x="1253" y="10551"/>
                  </a:cubicBezTo>
                  <a:cubicBezTo>
                    <a:pt x="1421" y="11334"/>
                    <a:pt x="2253" y="12478"/>
                    <a:pt x="2950" y="12891"/>
                  </a:cubicBezTo>
                  <a:cubicBezTo>
                    <a:pt x="3598" y="13275"/>
                    <a:pt x="4605" y="13389"/>
                    <a:pt x="4749" y="13085"/>
                  </a:cubicBezTo>
                  <a:cubicBezTo>
                    <a:pt x="4797" y="12983"/>
                    <a:pt x="4511" y="12499"/>
                    <a:pt x="4111" y="12012"/>
                  </a:cubicBezTo>
                  <a:cubicBezTo>
                    <a:pt x="3711" y="11524"/>
                    <a:pt x="3234" y="10712"/>
                    <a:pt x="3041" y="10208"/>
                  </a:cubicBezTo>
                  <a:cubicBezTo>
                    <a:pt x="2552" y="8933"/>
                    <a:pt x="2630" y="6596"/>
                    <a:pt x="3223" y="4976"/>
                  </a:cubicBezTo>
                  <a:cubicBezTo>
                    <a:pt x="3668" y="3760"/>
                    <a:pt x="4885" y="2136"/>
                    <a:pt x="5501" y="1935"/>
                  </a:cubicBezTo>
                  <a:cubicBezTo>
                    <a:pt x="6263" y="1685"/>
                    <a:pt x="5919" y="1396"/>
                    <a:pt x="5023" y="1532"/>
                  </a:cubicBezTo>
                  <a:close/>
                  <a:moveTo>
                    <a:pt x="9385" y="7748"/>
                  </a:moveTo>
                  <a:cubicBezTo>
                    <a:pt x="9329" y="7748"/>
                    <a:pt x="9108" y="8138"/>
                    <a:pt x="8884" y="8598"/>
                  </a:cubicBezTo>
                  <a:cubicBezTo>
                    <a:pt x="8190" y="10017"/>
                    <a:pt x="7069" y="11521"/>
                    <a:pt x="6150" y="12295"/>
                  </a:cubicBezTo>
                  <a:cubicBezTo>
                    <a:pt x="5381" y="12943"/>
                    <a:pt x="5324" y="13050"/>
                    <a:pt x="5626" y="13130"/>
                  </a:cubicBezTo>
                  <a:cubicBezTo>
                    <a:pt x="6709" y="13413"/>
                    <a:pt x="8489" y="12579"/>
                    <a:pt x="9556" y="11296"/>
                  </a:cubicBezTo>
                  <a:lnTo>
                    <a:pt x="10341" y="10342"/>
                  </a:lnTo>
                  <a:lnTo>
                    <a:pt x="10102" y="9791"/>
                  </a:lnTo>
                  <a:cubicBezTo>
                    <a:pt x="9968" y="9483"/>
                    <a:pt x="9770" y="8900"/>
                    <a:pt x="9670" y="8494"/>
                  </a:cubicBezTo>
                  <a:cubicBezTo>
                    <a:pt x="9569" y="8088"/>
                    <a:pt x="9441" y="7748"/>
                    <a:pt x="9385" y="7748"/>
                  </a:cubicBezTo>
                  <a:close/>
                  <a:moveTo>
                    <a:pt x="20307" y="11132"/>
                  </a:moveTo>
                  <a:cubicBezTo>
                    <a:pt x="20095" y="11193"/>
                    <a:pt x="19888" y="11339"/>
                    <a:pt x="19704" y="11579"/>
                  </a:cubicBezTo>
                  <a:cubicBezTo>
                    <a:pt x="19500" y="11845"/>
                    <a:pt x="19328" y="12194"/>
                    <a:pt x="19328" y="12354"/>
                  </a:cubicBezTo>
                  <a:cubicBezTo>
                    <a:pt x="19328" y="12952"/>
                    <a:pt x="19635" y="13672"/>
                    <a:pt x="19966" y="13845"/>
                  </a:cubicBezTo>
                  <a:cubicBezTo>
                    <a:pt x="20435" y="14091"/>
                    <a:pt x="20652" y="14094"/>
                    <a:pt x="21036" y="13830"/>
                  </a:cubicBezTo>
                  <a:cubicBezTo>
                    <a:pt x="21484" y="13523"/>
                    <a:pt x="21592" y="13283"/>
                    <a:pt x="21594" y="12533"/>
                  </a:cubicBezTo>
                  <a:cubicBezTo>
                    <a:pt x="21598" y="11536"/>
                    <a:pt x="20944" y="10951"/>
                    <a:pt x="20307" y="11132"/>
                  </a:cubicBezTo>
                  <a:close/>
                  <a:moveTo>
                    <a:pt x="1127" y="15038"/>
                  </a:moveTo>
                  <a:lnTo>
                    <a:pt x="558" y="18034"/>
                  </a:lnTo>
                  <a:cubicBezTo>
                    <a:pt x="247" y="19684"/>
                    <a:pt x="-2" y="21098"/>
                    <a:pt x="0" y="21179"/>
                  </a:cubicBezTo>
                  <a:cubicBezTo>
                    <a:pt x="6" y="21455"/>
                    <a:pt x="567" y="21336"/>
                    <a:pt x="900" y="20985"/>
                  </a:cubicBezTo>
                  <a:cubicBezTo>
                    <a:pt x="1135" y="20737"/>
                    <a:pt x="1261" y="20319"/>
                    <a:pt x="1332" y="19554"/>
                  </a:cubicBezTo>
                  <a:cubicBezTo>
                    <a:pt x="1476" y="18020"/>
                    <a:pt x="1777" y="18143"/>
                    <a:pt x="2255" y="19912"/>
                  </a:cubicBezTo>
                  <a:cubicBezTo>
                    <a:pt x="2624" y="21278"/>
                    <a:pt x="2660" y="21328"/>
                    <a:pt x="3121" y="21328"/>
                  </a:cubicBezTo>
                  <a:cubicBezTo>
                    <a:pt x="3449" y="21328"/>
                    <a:pt x="3627" y="21221"/>
                    <a:pt x="3679" y="20985"/>
                  </a:cubicBezTo>
                  <a:cubicBezTo>
                    <a:pt x="3750" y="20661"/>
                    <a:pt x="4428" y="17074"/>
                    <a:pt x="4681" y="15679"/>
                  </a:cubicBezTo>
                  <a:cubicBezTo>
                    <a:pt x="4796" y="15044"/>
                    <a:pt x="4800" y="15038"/>
                    <a:pt x="4237" y="15038"/>
                  </a:cubicBezTo>
                  <a:lnTo>
                    <a:pt x="3667" y="15038"/>
                  </a:lnTo>
                  <a:lnTo>
                    <a:pt x="3496" y="16171"/>
                  </a:lnTo>
                  <a:cubicBezTo>
                    <a:pt x="3403" y="16793"/>
                    <a:pt x="3313" y="17525"/>
                    <a:pt x="3291" y="17795"/>
                  </a:cubicBezTo>
                  <a:cubicBezTo>
                    <a:pt x="3222" y="18664"/>
                    <a:pt x="2992" y="18326"/>
                    <a:pt x="2528" y="16662"/>
                  </a:cubicBezTo>
                  <a:cubicBezTo>
                    <a:pt x="2092" y="15097"/>
                    <a:pt x="2065" y="15038"/>
                    <a:pt x="1606" y="15038"/>
                  </a:cubicBezTo>
                  <a:lnTo>
                    <a:pt x="1127" y="15038"/>
                  </a:lnTo>
                  <a:close/>
                  <a:moveTo>
                    <a:pt x="11947" y="15038"/>
                  </a:moveTo>
                  <a:cubicBezTo>
                    <a:pt x="9886" y="15038"/>
                    <a:pt x="9818" y="15065"/>
                    <a:pt x="9818" y="16021"/>
                  </a:cubicBezTo>
                  <a:cubicBezTo>
                    <a:pt x="9818" y="16302"/>
                    <a:pt x="9953" y="16407"/>
                    <a:pt x="10387" y="16454"/>
                  </a:cubicBezTo>
                  <a:cubicBezTo>
                    <a:pt x="10841" y="16503"/>
                    <a:pt x="10964" y="16593"/>
                    <a:pt x="11002" y="16946"/>
                  </a:cubicBezTo>
                  <a:cubicBezTo>
                    <a:pt x="11043" y="17316"/>
                    <a:pt x="10542" y="20294"/>
                    <a:pt x="10307" y="21090"/>
                  </a:cubicBezTo>
                  <a:cubicBezTo>
                    <a:pt x="10207" y="21430"/>
                    <a:pt x="10872" y="21399"/>
                    <a:pt x="11230" y="21045"/>
                  </a:cubicBezTo>
                  <a:cubicBezTo>
                    <a:pt x="11431" y="20847"/>
                    <a:pt x="11607" y="20133"/>
                    <a:pt x="11834" y="18630"/>
                  </a:cubicBezTo>
                  <a:lnTo>
                    <a:pt x="12152" y="16513"/>
                  </a:lnTo>
                  <a:lnTo>
                    <a:pt x="12938" y="16454"/>
                  </a:lnTo>
                  <a:cubicBezTo>
                    <a:pt x="13592" y="16404"/>
                    <a:pt x="13729" y="16326"/>
                    <a:pt x="13804" y="15962"/>
                  </a:cubicBezTo>
                  <a:cubicBezTo>
                    <a:pt x="13995" y="15034"/>
                    <a:pt x="13997" y="15038"/>
                    <a:pt x="11947" y="15038"/>
                  </a:cubicBezTo>
                  <a:close/>
                  <a:moveTo>
                    <a:pt x="15410" y="15038"/>
                  </a:moveTo>
                  <a:cubicBezTo>
                    <a:pt x="15086" y="15038"/>
                    <a:pt x="14778" y="15123"/>
                    <a:pt x="14726" y="15231"/>
                  </a:cubicBezTo>
                  <a:cubicBezTo>
                    <a:pt x="14645" y="15403"/>
                    <a:pt x="13439" y="21043"/>
                    <a:pt x="13439" y="21254"/>
                  </a:cubicBezTo>
                  <a:cubicBezTo>
                    <a:pt x="13439" y="21298"/>
                    <a:pt x="13601" y="21328"/>
                    <a:pt x="13793" y="21328"/>
                  </a:cubicBezTo>
                  <a:cubicBezTo>
                    <a:pt x="14281" y="21328"/>
                    <a:pt x="14630" y="20946"/>
                    <a:pt x="14772" y="20255"/>
                  </a:cubicBezTo>
                  <a:cubicBezTo>
                    <a:pt x="14946" y="19407"/>
                    <a:pt x="15174" y="19520"/>
                    <a:pt x="15228" y="20493"/>
                  </a:cubicBezTo>
                  <a:cubicBezTo>
                    <a:pt x="15273" y="21318"/>
                    <a:pt x="15272" y="21328"/>
                    <a:pt x="15831" y="21328"/>
                  </a:cubicBezTo>
                  <a:cubicBezTo>
                    <a:pt x="16336" y="21328"/>
                    <a:pt x="16439" y="21241"/>
                    <a:pt x="16742" y="20538"/>
                  </a:cubicBezTo>
                  <a:cubicBezTo>
                    <a:pt x="17138" y="19621"/>
                    <a:pt x="17441" y="19698"/>
                    <a:pt x="17301" y="20672"/>
                  </a:cubicBezTo>
                  <a:cubicBezTo>
                    <a:pt x="17206" y="21327"/>
                    <a:pt x="17210" y="21328"/>
                    <a:pt x="17733" y="21328"/>
                  </a:cubicBezTo>
                  <a:cubicBezTo>
                    <a:pt x="18163" y="21328"/>
                    <a:pt x="18277" y="21253"/>
                    <a:pt x="18337" y="20896"/>
                  </a:cubicBezTo>
                  <a:cubicBezTo>
                    <a:pt x="18583" y="19427"/>
                    <a:pt x="19180" y="15449"/>
                    <a:pt x="19180" y="15261"/>
                  </a:cubicBezTo>
                  <a:cubicBezTo>
                    <a:pt x="19180" y="15129"/>
                    <a:pt x="18909" y="15038"/>
                    <a:pt x="18519" y="15038"/>
                  </a:cubicBezTo>
                  <a:lnTo>
                    <a:pt x="17859" y="15038"/>
                  </a:lnTo>
                  <a:lnTo>
                    <a:pt x="17198" y="16692"/>
                  </a:lnTo>
                  <a:cubicBezTo>
                    <a:pt x="16833" y="17606"/>
                    <a:pt x="16461" y="18388"/>
                    <a:pt x="16378" y="18421"/>
                  </a:cubicBezTo>
                  <a:cubicBezTo>
                    <a:pt x="16293" y="18455"/>
                    <a:pt x="16217" y="18002"/>
                    <a:pt x="16196" y="17393"/>
                  </a:cubicBezTo>
                  <a:cubicBezTo>
                    <a:pt x="16175" y="16798"/>
                    <a:pt x="16116" y="16030"/>
                    <a:pt x="16070" y="15679"/>
                  </a:cubicBezTo>
                  <a:cubicBezTo>
                    <a:pt x="15994" y="15085"/>
                    <a:pt x="15956" y="15038"/>
                    <a:pt x="15410" y="15038"/>
                  </a:cubicBezTo>
                  <a:close/>
                  <a:moveTo>
                    <a:pt x="7483" y="15053"/>
                  </a:moveTo>
                  <a:cubicBezTo>
                    <a:pt x="6973" y="15115"/>
                    <a:pt x="6460" y="15356"/>
                    <a:pt x="6082" y="15753"/>
                  </a:cubicBezTo>
                  <a:cubicBezTo>
                    <a:pt x="5413" y="16456"/>
                    <a:pt x="5157" y="17293"/>
                    <a:pt x="5148" y="18779"/>
                  </a:cubicBezTo>
                  <a:cubicBezTo>
                    <a:pt x="5138" y="20359"/>
                    <a:pt x="5246" y="20671"/>
                    <a:pt x="5945" y="21134"/>
                  </a:cubicBezTo>
                  <a:cubicBezTo>
                    <a:pt x="6297" y="21368"/>
                    <a:pt x="6716" y="21481"/>
                    <a:pt x="7130" y="21462"/>
                  </a:cubicBezTo>
                  <a:cubicBezTo>
                    <a:pt x="7543" y="21444"/>
                    <a:pt x="7949" y="21293"/>
                    <a:pt x="8257" y="21030"/>
                  </a:cubicBezTo>
                  <a:cubicBezTo>
                    <a:pt x="8686" y="20664"/>
                    <a:pt x="8698" y="20319"/>
                    <a:pt x="8303" y="19852"/>
                  </a:cubicBezTo>
                  <a:cubicBezTo>
                    <a:pt x="8030" y="19531"/>
                    <a:pt x="7983" y="19534"/>
                    <a:pt x="7745" y="19808"/>
                  </a:cubicBezTo>
                  <a:cubicBezTo>
                    <a:pt x="7235" y="20391"/>
                    <a:pt x="6831" y="20414"/>
                    <a:pt x="6423" y="19882"/>
                  </a:cubicBezTo>
                  <a:cubicBezTo>
                    <a:pt x="6215" y="19610"/>
                    <a:pt x="6046" y="19177"/>
                    <a:pt x="6048" y="18928"/>
                  </a:cubicBezTo>
                  <a:cubicBezTo>
                    <a:pt x="6053" y="18250"/>
                    <a:pt x="6579" y="16874"/>
                    <a:pt x="6925" y="16633"/>
                  </a:cubicBezTo>
                  <a:cubicBezTo>
                    <a:pt x="7361" y="16328"/>
                    <a:pt x="8085" y="16365"/>
                    <a:pt x="8303" y="16707"/>
                  </a:cubicBezTo>
                  <a:cubicBezTo>
                    <a:pt x="8466" y="16964"/>
                    <a:pt x="8547" y="16942"/>
                    <a:pt x="8929" y="16588"/>
                  </a:cubicBezTo>
                  <a:cubicBezTo>
                    <a:pt x="9485" y="16072"/>
                    <a:pt x="9475" y="15903"/>
                    <a:pt x="8872" y="15410"/>
                  </a:cubicBezTo>
                  <a:cubicBezTo>
                    <a:pt x="8499" y="15105"/>
                    <a:pt x="7993" y="14990"/>
                    <a:pt x="7483" y="15053"/>
                  </a:cubicBezTo>
                  <a:close/>
                </a:path>
              </a:pathLst>
            </a:custGeom>
            <a:ln w="12700" cap="flat">
              <a:noFill/>
              <a:miter lim="400000"/>
            </a:ln>
            <a:effectLst/>
          </p:spPr>
        </p:pic>
      </p:grpSp>
    </p:spTree>
  </p:cSld>
  <p:clrMapOvr>
    <a:masterClrMapping/>
  </p:clrMapOvr>
  <p:transition xmlns:p14="http://schemas.microsoft.com/office/powerpoint/2010/main" spd="slow"/>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1" name="Group 331"/>
          <p:cNvGrpSpPr/>
          <p:nvPr/>
        </p:nvGrpSpPr>
        <p:grpSpPr>
          <a:xfrm>
            <a:off x="11108190" y="-100390"/>
            <a:ext cx="1434835" cy="1355630"/>
            <a:chOff x="0" y="0"/>
            <a:chExt cx="1434834" cy="1355628"/>
          </a:xfrm>
        </p:grpSpPr>
        <p:sp>
          <p:nvSpPr>
            <p:cNvPr id="329" name="Shape 329"/>
            <p:cNvSpPr/>
            <p:nvPr/>
          </p:nvSpPr>
          <p:spPr>
            <a:xfrm>
              <a:off x="215632" y="0"/>
              <a:ext cx="1003571" cy="1355629"/>
            </a:xfrm>
            <a:custGeom>
              <a:avLst/>
              <a:gdLst/>
              <a:ahLst/>
              <a:cxnLst>
                <a:cxn ang="0">
                  <a:pos x="wd2" y="hd2"/>
                </a:cxn>
                <a:cxn ang="5400000">
                  <a:pos x="wd2" y="hd2"/>
                </a:cxn>
                <a:cxn ang="10800000">
                  <a:pos x="wd2" y="hd2"/>
                </a:cxn>
                <a:cxn ang="16200000">
                  <a:pos x="wd2" y="hd2"/>
                </a:cxn>
              </a:cxnLst>
              <a:rect l="0" t="0" r="r" b="b"/>
              <a:pathLst>
                <a:path w="21600" h="21600" extrusionOk="0">
                  <a:moveTo>
                    <a:pt x="0" y="25"/>
                  </a:moveTo>
                  <a:lnTo>
                    <a:pt x="0" y="15849"/>
                  </a:lnTo>
                  <a:lnTo>
                    <a:pt x="10966" y="21600"/>
                  </a:lnTo>
                  <a:lnTo>
                    <a:pt x="21600" y="16097"/>
                  </a:lnTo>
                  <a:lnTo>
                    <a:pt x="21600" y="0"/>
                  </a:lnTo>
                  <a:lnTo>
                    <a:pt x="0" y="25"/>
                  </a:lnTo>
                  <a:close/>
                </a:path>
              </a:pathLst>
            </a:custGeom>
            <a:solidFill>
              <a:srgbClr val="006992"/>
            </a:solidFill>
            <a:ln w="12700" cap="flat">
              <a:noFill/>
              <a:miter lim="400000"/>
            </a:ln>
            <a:effectLst/>
          </p:spPr>
          <p:txBody>
            <a:bodyPr wrap="square" lIns="50800" tIns="50800" rIns="50800" bIns="50800" numCol="1" anchor="ctr">
              <a:noAutofit/>
            </a:bodyPr>
            <a:lstStyle/>
            <a:p>
              <a:pPr defTabSz="457200">
                <a:defRPr sz="1200">
                  <a:solidFill>
                    <a:srgbClr val="01A3E6"/>
                  </a:solidFill>
                </a:defRPr>
              </a:pPr>
              <a:endParaRPr/>
            </a:p>
          </p:txBody>
        </p:sp>
        <p:sp>
          <p:nvSpPr>
            <p:cNvPr id="330" name="Shape 330"/>
            <p:cNvSpPr/>
            <p:nvPr/>
          </p:nvSpPr>
          <p:spPr>
            <a:xfrm>
              <a:off x="0" y="163728"/>
              <a:ext cx="1434835" cy="102817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p>
              <a:pPr defTabSz="457200">
                <a:lnSpc>
                  <a:spcPct val="70000"/>
                </a:lnSpc>
                <a:defRPr sz="1600">
                  <a:solidFill>
                    <a:srgbClr val="FFFFFF"/>
                  </a:solidFill>
                  <a:latin typeface="Avenir Next Demi Bold"/>
                  <a:ea typeface="Avenir Next Demi Bold"/>
                  <a:cs typeface="Avenir Next Demi Bold"/>
                  <a:sym typeface="Avenir Next Demi Bold"/>
                </a:defRPr>
              </a:pPr>
              <a:r>
                <a:t>ESSA </a:t>
              </a:r>
            </a:p>
            <a:p>
              <a:pPr defTabSz="457200">
                <a:lnSpc>
                  <a:spcPct val="70000"/>
                </a:lnSpc>
                <a:defRPr sz="1600">
                  <a:solidFill>
                    <a:srgbClr val="FFFFFF"/>
                  </a:solidFill>
                  <a:latin typeface="Avenir Next Demi Bold"/>
                  <a:ea typeface="Avenir Next Demi Bold"/>
                  <a:cs typeface="Avenir Next Demi Bold"/>
                  <a:sym typeface="Avenir Next Demi Bold"/>
                </a:defRPr>
              </a:pPr>
              <a:r>
                <a:t>Review </a:t>
              </a:r>
            </a:p>
            <a:p>
              <a:pPr defTabSz="457200">
                <a:lnSpc>
                  <a:spcPct val="70000"/>
                </a:lnSpc>
                <a:defRPr sz="1600">
                  <a:solidFill>
                    <a:srgbClr val="FFFFFF"/>
                  </a:solidFill>
                  <a:latin typeface="Avenir Next Demi Bold"/>
                  <a:ea typeface="Avenir Next Demi Bold"/>
                  <a:cs typeface="Avenir Next Demi Bold"/>
                  <a:sym typeface="Avenir Next Demi Bold"/>
                </a:defRPr>
              </a:pPr>
              <a:r>
                <a:t>Tool</a:t>
              </a:r>
            </a:p>
            <a:p>
              <a:pPr defTabSz="457200">
                <a:lnSpc>
                  <a:spcPct val="70000"/>
                </a:lnSpc>
                <a:defRPr sz="1600">
                  <a:solidFill>
                    <a:srgbClr val="FFFFFF"/>
                  </a:solidFill>
                  <a:latin typeface="Avenir Next Demi Bold"/>
                  <a:ea typeface="Avenir Next Demi Bold"/>
                  <a:cs typeface="Avenir Next Demi Bold"/>
                  <a:sym typeface="Avenir Next Demi Bold"/>
                </a:defRPr>
              </a:pPr>
              <a:r>
                <a:t>#2</a:t>
              </a:r>
            </a:p>
          </p:txBody>
        </p:sp>
      </p:grpSp>
      <p:grpSp>
        <p:nvGrpSpPr>
          <p:cNvPr id="334" name="Group 334"/>
          <p:cNvGrpSpPr/>
          <p:nvPr/>
        </p:nvGrpSpPr>
        <p:grpSpPr>
          <a:xfrm>
            <a:off x="-307423" y="-1421161"/>
            <a:ext cx="13708920" cy="2983817"/>
            <a:chOff x="89273" y="4111631"/>
            <a:chExt cx="13708918" cy="2983815"/>
          </a:xfrm>
        </p:grpSpPr>
        <p:pic>
          <p:nvPicPr>
            <p:cNvPr id="332" name="FullSizeR.jpg"/>
            <p:cNvPicPr>
              <a:picLocks noChangeAspect="1"/>
            </p:cNvPicPr>
            <p:nvPr/>
          </p:nvPicPr>
          <p:blipFill>
            <a:blip r:embed="rId3">
              <a:extLst/>
            </a:blip>
            <a:srcRect t="29662" r="872" b="41309"/>
            <a:stretch>
              <a:fillRect/>
            </a:stretch>
          </p:blipFill>
          <p:spPr>
            <a:xfrm>
              <a:off x="212333" y="4111631"/>
              <a:ext cx="13585860" cy="2983816"/>
            </a:xfrm>
            <a:prstGeom prst="rect">
              <a:avLst/>
            </a:prstGeom>
            <a:ln w="12700" cap="flat">
              <a:noFill/>
              <a:miter lim="400000"/>
            </a:ln>
            <a:effectLst/>
          </p:spPr>
        </p:pic>
        <p:sp>
          <p:nvSpPr>
            <p:cNvPr id="333" name="Shape 333"/>
            <p:cNvSpPr/>
            <p:nvPr/>
          </p:nvSpPr>
          <p:spPr>
            <a:xfrm>
              <a:off x="89273" y="5499834"/>
              <a:ext cx="13389817" cy="1589941"/>
            </a:xfrm>
            <a:prstGeom prst="rect">
              <a:avLst/>
            </a:prstGeom>
            <a:solidFill>
              <a:srgbClr val="FF7F00">
                <a:alpha val="52485"/>
              </a:srgbClr>
            </a:solid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indent="685800" algn="l" defTabSz="457200">
                <a:lnSpc>
                  <a:spcPct val="70000"/>
                </a:lnSpc>
                <a:defRPr sz="5500">
                  <a:solidFill>
                    <a:srgbClr val="FFFFFF"/>
                  </a:solidFill>
                  <a:latin typeface="Avenir Next Demi Bold"/>
                  <a:ea typeface="Avenir Next Demi Bold"/>
                  <a:cs typeface="Avenir Next Demi Bold"/>
                  <a:sym typeface="Avenir Next Demi Bold"/>
                </a:defRPr>
              </a:lvl1pPr>
            </a:lstStyle>
            <a:p>
              <a:pPr marL="917575" indent="0"/>
              <a:r>
                <a:rPr dirty="0"/>
                <a:t>Professional Development Guiding Question #2</a:t>
              </a:r>
            </a:p>
          </p:txBody>
        </p:sp>
      </p:grpSp>
      <p:sp>
        <p:nvSpPr>
          <p:cNvPr id="335" name="Shape 335"/>
          <p:cNvSpPr/>
          <p:nvPr/>
        </p:nvSpPr>
        <p:spPr>
          <a:xfrm>
            <a:off x="3100104" y="1706648"/>
            <a:ext cx="9507053" cy="6767708"/>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lstStyle/>
          <a:p>
            <a:pPr algn="l" defTabSz="457200">
              <a:defRPr sz="4000">
                <a:latin typeface="Avenir Next"/>
                <a:ea typeface="Avenir Next"/>
                <a:cs typeface="Avenir Next"/>
                <a:sym typeface="Avenir Next"/>
              </a:defRPr>
            </a:pPr>
            <a:r>
              <a:rPr>
                <a:latin typeface="Avenir Next Demi Bold"/>
                <a:ea typeface="Avenir Next Demi Bold"/>
                <a:cs typeface="Avenir Next Demi Bold"/>
                <a:sym typeface="Avenir Next Demi Bold"/>
              </a:rPr>
              <a:t>To what extent does the plan</a:t>
            </a:r>
            <a:r>
              <a:t> position evidence of student thinking and learning as the driver for collaborative planning and professional learning experiences? </a:t>
            </a:r>
          </a:p>
        </p:txBody>
      </p:sp>
      <p:sp>
        <p:nvSpPr>
          <p:cNvPr id="336" name="Shape 336"/>
          <p:cNvSpPr/>
          <p:nvPr/>
        </p:nvSpPr>
        <p:spPr>
          <a:xfrm>
            <a:off x="193484" y="1846347"/>
            <a:ext cx="2518853" cy="3498744"/>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lstStyle>
            <a:lvl1pPr algn="r" defTabSz="457200">
              <a:defRPr sz="3000">
                <a:solidFill>
                  <a:srgbClr val="FF7F00"/>
                </a:solidFill>
                <a:latin typeface="Avenir Next Demi Bold"/>
                <a:ea typeface="Avenir Next Demi Bold"/>
                <a:cs typeface="Avenir Next Demi Bold"/>
                <a:sym typeface="Avenir Next Demi Bold"/>
              </a:defRPr>
            </a:lvl1pPr>
          </a:lstStyle>
          <a:p>
            <a:r>
              <a:t>Instruction &amp; Assessment</a:t>
            </a:r>
          </a:p>
        </p:txBody>
      </p:sp>
      <p:sp>
        <p:nvSpPr>
          <p:cNvPr id="337" name="Shape 337"/>
          <p:cNvSpPr/>
          <p:nvPr/>
        </p:nvSpPr>
        <p:spPr>
          <a:xfrm flipV="1">
            <a:off x="2906220" y="1846347"/>
            <a:ext cx="1" cy="6767709"/>
          </a:xfrm>
          <a:prstGeom prst="line">
            <a:avLst/>
          </a:prstGeom>
          <a:ln w="25400">
            <a:solidFill>
              <a:srgbClr val="FF7F00"/>
            </a:solidFill>
            <a:miter lim="400000"/>
          </a:ln>
        </p:spPr>
        <p:txBody>
          <a:bodyPr lIns="50800" tIns="50800" rIns="50800" bIns="50800" anchor="ctr"/>
          <a:lstStyle/>
          <a:p>
            <a:pPr>
              <a:defRPr sz="2400"/>
            </a:pPr>
            <a:endParaRPr/>
          </a:p>
        </p:txBody>
      </p:sp>
      <p:sp>
        <p:nvSpPr>
          <p:cNvPr id="338" name="Shape 338"/>
          <p:cNvSpPr>
            <a:spLocks noGrp="1"/>
          </p:cNvSpPr>
          <p:nvPr>
            <p:ph type="sldNum" sz="quarter" idx="2"/>
          </p:nvPr>
        </p:nvSpPr>
        <p:spPr>
          <a:xfrm>
            <a:off x="12006771" y="9120627"/>
            <a:ext cx="635280" cy="381001"/>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11</a:t>
            </a:fld>
            <a:endParaRPr/>
          </a:p>
        </p:txBody>
      </p:sp>
      <p:grpSp>
        <p:nvGrpSpPr>
          <p:cNvPr id="342" name="Group 342"/>
          <p:cNvGrpSpPr/>
          <p:nvPr/>
        </p:nvGrpSpPr>
        <p:grpSpPr>
          <a:xfrm>
            <a:off x="-29954" y="8897748"/>
            <a:ext cx="9849897" cy="938627"/>
            <a:chOff x="0" y="0"/>
            <a:chExt cx="9849895" cy="938626"/>
          </a:xfrm>
        </p:grpSpPr>
        <p:sp>
          <p:nvSpPr>
            <p:cNvPr id="339" name="Shape 339"/>
            <p:cNvSpPr/>
            <p:nvPr/>
          </p:nvSpPr>
          <p:spPr>
            <a:xfrm>
              <a:off x="0" y="0"/>
              <a:ext cx="9849896" cy="927674"/>
            </a:xfrm>
            <a:prstGeom prst="rect">
              <a:avLst/>
            </a:prstGeom>
            <a:gradFill flip="none" rotWithShape="1">
              <a:gsLst>
                <a:gs pos="4442">
                  <a:srgbClr val="FFFFFF"/>
                </a:gs>
                <a:gs pos="21759">
                  <a:srgbClr val="7FB4C9"/>
                </a:gs>
                <a:gs pos="100000">
                  <a:srgbClr val="006992"/>
                </a:gs>
              </a:gsLst>
              <a:lin ang="10800000" scaled="0"/>
            </a:gradFill>
            <a:ln w="12700" cap="flat">
              <a:noFill/>
              <a:miter lim="400000"/>
            </a:ln>
            <a:effectLst/>
          </p:spPr>
          <p:txBody>
            <a:bodyPr wrap="square" lIns="50800" tIns="50800" rIns="50800" bIns="50800" numCol="1" anchor="ctr">
              <a:noAutofit/>
            </a:bodyPr>
            <a:lstStyle/>
            <a:p>
              <a:pPr defTabSz="457200">
                <a:defRPr sz="1200">
                  <a:solidFill>
                    <a:srgbClr val="01A3E6"/>
                  </a:solidFill>
                </a:defRPr>
              </a:pPr>
              <a:endParaRPr/>
            </a:p>
          </p:txBody>
        </p:sp>
        <p:sp>
          <p:nvSpPr>
            <p:cNvPr id="340" name="Shape 340"/>
            <p:cNvSpPr/>
            <p:nvPr/>
          </p:nvSpPr>
          <p:spPr>
            <a:xfrm>
              <a:off x="349661" y="19958"/>
              <a:ext cx="7196800" cy="60955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lgn="l" defTabSz="457200">
                <a:defRPr sz="1300">
                  <a:solidFill>
                    <a:srgbClr val="FFFFFF"/>
                  </a:solidFill>
                  <a:latin typeface="Avenir Next Demi Bold"/>
                  <a:ea typeface="Avenir Next Demi Bold"/>
                  <a:cs typeface="Avenir Next Demi Bold"/>
                  <a:sym typeface="Avenir Next Demi Bold"/>
                </a:defRPr>
              </a:lvl1pPr>
            </a:lstStyle>
            <a:p>
              <a:r>
                <a:t>Developed in partnership with the National Council of Teachers of Mathematics, Math Teachers’ Circle Network, and the Association of State Supervisors of Mathematics (2017)</a:t>
              </a:r>
            </a:p>
          </p:txBody>
        </p:sp>
        <p:sp>
          <p:nvSpPr>
            <p:cNvPr id="341" name="Shape 341"/>
            <p:cNvSpPr/>
            <p:nvPr/>
          </p:nvSpPr>
          <p:spPr>
            <a:xfrm>
              <a:off x="349661" y="329070"/>
              <a:ext cx="2462626" cy="60955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lgn="l" defTabSz="457200">
                <a:defRPr sz="1200" u="sng">
                  <a:solidFill>
                    <a:srgbClr val="FFFFFF"/>
                  </a:solidFill>
                  <a:latin typeface="Avenir Next Demi Bold"/>
                  <a:ea typeface="Avenir Next Demi Bold"/>
                  <a:cs typeface="Avenir Next Demi Bold"/>
                  <a:sym typeface="Avenir Next Demi Bold"/>
                </a:defRPr>
              </a:lvl1pPr>
            </a:lstStyle>
            <a:p>
              <a:r>
                <a:t>http://nctm.org/essatoolkit</a:t>
              </a:r>
            </a:p>
          </p:txBody>
        </p:sp>
      </p:grpSp>
      <p:grpSp>
        <p:nvGrpSpPr>
          <p:cNvPr id="346" name="Group 346"/>
          <p:cNvGrpSpPr/>
          <p:nvPr/>
        </p:nvGrpSpPr>
        <p:grpSpPr>
          <a:xfrm>
            <a:off x="9057149" y="9009745"/>
            <a:ext cx="2671215" cy="602764"/>
            <a:chOff x="31452" y="26083"/>
            <a:chExt cx="2671213" cy="602762"/>
          </a:xfrm>
        </p:grpSpPr>
        <p:pic>
          <p:nvPicPr>
            <p:cNvPr id="343" name="pasted-image.tiff"/>
            <p:cNvPicPr>
              <a:picLocks noChangeAspect="1"/>
            </p:cNvPicPr>
            <p:nvPr/>
          </p:nvPicPr>
          <p:blipFill>
            <a:blip r:embed="rId4">
              <a:extLst/>
            </a:blip>
            <a:srcRect l="7440" t="3474" r="1596" b="3474"/>
            <a:stretch>
              <a:fillRect/>
            </a:stretch>
          </p:blipFill>
          <p:spPr>
            <a:xfrm>
              <a:off x="1063483" y="26083"/>
              <a:ext cx="641236" cy="602763"/>
            </a:xfrm>
            <a:prstGeom prst="rect">
              <a:avLst/>
            </a:prstGeom>
            <a:ln w="12700" cap="flat">
              <a:noFill/>
              <a:miter lim="400000"/>
            </a:ln>
            <a:effectLst/>
          </p:spPr>
        </p:pic>
        <p:pic>
          <p:nvPicPr>
            <p:cNvPr id="344" name="assm_logo_color.jpg"/>
            <p:cNvPicPr>
              <a:picLocks noChangeAspect="1"/>
            </p:cNvPicPr>
            <p:nvPr/>
          </p:nvPicPr>
          <p:blipFill>
            <a:blip r:embed="rId5">
              <a:extLst/>
            </a:blip>
            <a:srcRect r="80963"/>
            <a:stretch>
              <a:fillRect/>
            </a:stretch>
          </p:blipFill>
          <p:spPr>
            <a:xfrm>
              <a:off x="2023771" y="26083"/>
              <a:ext cx="678895" cy="602710"/>
            </a:xfrm>
            <a:prstGeom prst="rect">
              <a:avLst/>
            </a:prstGeom>
            <a:ln w="12700" cap="flat">
              <a:noFill/>
              <a:miter lim="400000"/>
            </a:ln>
            <a:effectLst/>
          </p:spPr>
        </p:pic>
        <p:pic>
          <p:nvPicPr>
            <p:cNvPr id="345" name="Screen Shot 2017-06-30 at 4.28.44 PM.png"/>
            <p:cNvPicPr>
              <a:picLocks noChangeAspect="1"/>
            </p:cNvPicPr>
            <p:nvPr/>
          </p:nvPicPr>
          <p:blipFill>
            <a:blip r:embed="rId6">
              <a:extLst/>
            </a:blip>
            <a:srcRect l="3857" t="4666" r="3861" b="4445"/>
            <a:stretch>
              <a:fillRect/>
            </a:stretch>
          </p:blipFill>
          <p:spPr>
            <a:xfrm>
              <a:off x="31452" y="29338"/>
              <a:ext cx="752476" cy="571468"/>
            </a:xfrm>
            <a:custGeom>
              <a:avLst/>
              <a:gdLst/>
              <a:ahLst/>
              <a:cxnLst>
                <a:cxn ang="0">
                  <a:pos x="wd2" y="hd2"/>
                </a:cxn>
                <a:cxn ang="5400000">
                  <a:pos x="wd2" y="hd2"/>
                </a:cxn>
                <a:cxn ang="10800000">
                  <a:pos x="wd2" y="hd2"/>
                </a:cxn>
                <a:cxn ang="16200000">
                  <a:pos x="wd2" y="hd2"/>
                </a:cxn>
              </a:cxnLst>
              <a:rect l="0" t="0" r="r" b="b"/>
              <a:pathLst>
                <a:path w="21595" h="21464" extrusionOk="0">
                  <a:moveTo>
                    <a:pt x="11218" y="42"/>
                  </a:moveTo>
                  <a:cubicBezTo>
                    <a:pt x="10505" y="219"/>
                    <a:pt x="10119" y="1804"/>
                    <a:pt x="10683" y="2233"/>
                  </a:cubicBezTo>
                  <a:cubicBezTo>
                    <a:pt x="11031" y="2497"/>
                    <a:pt x="11274" y="2492"/>
                    <a:pt x="11674" y="2218"/>
                  </a:cubicBezTo>
                  <a:cubicBezTo>
                    <a:pt x="12123" y="1910"/>
                    <a:pt x="12229" y="1662"/>
                    <a:pt x="12232" y="906"/>
                  </a:cubicBezTo>
                  <a:cubicBezTo>
                    <a:pt x="12235" y="190"/>
                    <a:pt x="11863" y="-119"/>
                    <a:pt x="11218" y="42"/>
                  </a:cubicBezTo>
                  <a:close/>
                  <a:moveTo>
                    <a:pt x="17255" y="1458"/>
                  </a:moveTo>
                  <a:lnTo>
                    <a:pt x="17904" y="2293"/>
                  </a:lnTo>
                  <a:cubicBezTo>
                    <a:pt x="18984" y="3700"/>
                    <a:pt x="19270" y="5876"/>
                    <a:pt x="18713" y="8300"/>
                  </a:cubicBezTo>
                  <a:cubicBezTo>
                    <a:pt x="18463" y="9388"/>
                    <a:pt x="17612" y="10798"/>
                    <a:pt x="16526" y="11937"/>
                  </a:cubicBezTo>
                  <a:cubicBezTo>
                    <a:pt x="16030" y="12458"/>
                    <a:pt x="15608" y="12965"/>
                    <a:pt x="15581" y="13070"/>
                  </a:cubicBezTo>
                  <a:cubicBezTo>
                    <a:pt x="15553" y="13174"/>
                    <a:pt x="15825" y="13264"/>
                    <a:pt x="16184" y="13264"/>
                  </a:cubicBezTo>
                  <a:cubicBezTo>
                    <a:pt x="17603" y="13263"/>
                    <a:pt x="19441" y="11556"/>
                    <a:pt x="20091" y="9641"/>
                  </a:cubicBezTo>
                  <a:cubicBezTo>
                    <a:pt x="20774" y="7628"/>
                    <a:pt x="20769" y="4352"/>
                    <a:pt x="20080" y="2874"/>
                  </a:cubicBezTo>
                  <a:cubicBezTo>
                    <a:pt x="19708" y="2077"/>
                    <a:pt x="18758" y="1458"/>
                    <a:pt x="17916" y="1458"/>
                  </a:cubicBezTo>
                  <a:lnTo>
                    <a:pt x="17255" y="1458"/>
                  </a:lnTo>
                  <a:close/>
                  <a:moveTo>
                    <a:pt x="7585" y="1473"/>
                  </a:moveTo>
                  <a:cubicBezTo>
                    <a:pt x="7221" y="1430"/>
                    <a:pt x="6947" y="1483"/>
                    <a:pt x="6947" y="1652"/>
                  </a:cubicBezTo>
                  <a:cubicBezTo>
                    <a:pt x="6947" y="1760"/>
                    <a:pt x="7016" y="1845"/>
                    <a:pt x="7095" y="1845"/>
                  </a:cubicBezTo>
                  <a:cubicBezTo>
                    <a:pt x="7549" y="1845"/>
                    <a:pt x="9176" y="4817"/>
                    <a:pt x="9419" y="6079"/>
                  </a:cubicBezTo>
                  <a:cubicBezTo>
                    <a:pt x="9480" y="6395"/>
                    <a:pt x="9862" y="7553"/>
                    <a:pt x="10262" y="8658"/>
                  </a:cubicBezTo>
                  <a:cubicBezTo>
                    <a:pt x="11066" y="10881"/>
                    <a:pt x="11906" y="12232"/>
                    <a:pt x="12881" y="12861"/>
                  </a:cubicBezTo>
                  <a:cubicBezTo>
                    <a:pt x="13619" y="13337"/>
                    <a:pt x="14647" y="13415"/>
                    <a:pt x="14647" y="12995"/>
                  </a:cubicBezTo>
                  <a:cubicBezTo>
                    <a:pt x="14647" y="12845"/>
                    <a:pt x="14552" y="12669"/>
                    <a:pt x="14430" y="12608"/>
                  </a:cubicBezTo>
                  <a:cubicBezTo>
                    <a:pt x="14062" y="12424"/>
                    <a:pt x="12829" y="10107"/>
                    <a:pt x="12278" y="8568"/>
                  </a:cubicBezTo>
                  <a:cubicBezTo>
                    <a:pt x="11776" y="7167"/>
                    <a:pt x="11719" y="6477"/>
                    <a:pt x="12118" y="6675"/>
                  </a:cubicBezTo>
                  <a:cubicBezTo>
                    <a:pt x="12231" y="6731"/>
                    <a:pt x="12529" y="6345"/>
                    <a:pt x="12836" y="5751"/>
                  </a:cubicBezTo>
                  <a:cubicBezTo>
                    <a:pt x="13586" y="4298"/>
                    <a:pt x="14911" y="2576"/>
                    <a:pt x="15706" y="2024"/>
                  </a:cubicBezTo>
                  <a:lnTo>
                    <a:pt x="16378" y="1562"/>
                  </a:lnTo>
                  <a:lnTo>
                    <a:pt x="15592" y="1502"/>
                  </a:lnTo>
                  <a:cubicBezTo>
                    <a:pt x="14231" y="1400"/>
                    <a:pt x="12668" y="2254"/>
                    <a:pt x="11663" y="3664"/>
                  </a:cubicBezTo>
                  <a:cubicBezTo>
                    <a:pt x="11358" y="4090"/>
                    <a:pt x="11331" y="4216"/>
                    <a:pt x="11492" y="4678"/>
                  </a:cubicBezTo>
                  <a:cubicBezTo>
                    <a:pt x="11617" y="5035"/>
                    <a:pt x="11631" y="5271"/>
                    <a:pt x="11526" y="5408"/>
                  </a:cubicBezTo>
                  <a:cubicBezTo>
                    <a:pt x="11421" y="5545"/>
                    <a:pt x="11168" y="5206"/>
                    <a:pt x="10740" y="4350"/>
                  </a:cubicBezTo>
                  <a:cubicBezTo>
                    <a:pt x="9969" y="2807"/>
                    <a:pt x="9629" y="2375"/>
                    <a:pt x="8758" y="1860"/>
                  </a:cubicBezTo>
                  <a:cubicBezTo>
                    <a:pt x="8402" y="1650"/>
                    <a:pt x="7949" y="1515"/>
                    <a:pt x="7585" y="1473"/>
                  </a:cubicBezTo>
                  <a:close/>
                  <a:moveTo>
                    <a:pt x="5023" y="1532"/>
                  </a:moveTo>
                  <a:cubicBezTo>
                    <a:pt x="3549" y="1757"/>
                    <a:pt x="2346" y="2817"/>
                    <a:pt x="1537" y="4603"/>
                  </a:cubicBezTo>
                  <a:cubicBezTo>
                    <a:pt x="1168" y="5419"/>
                    <a:pt x="1141" y="5654"/>
                    <a:pt x="1139" y="7748"/>
                  </a:cubicBezTo>
                  <a:cubicBezTo>
                    <a:pt x="1137" y="8995"/>
                    <a:pt x="1189" y="10255"/>
                    <a:pt x="1253" y="10551"/>
                  </a:cubicBezTo>
                  <a:cubicBezTo>
                    <a:pt x="1421" y="11334"/>
                    <a:pt x="2253" y="12478"/>
                    <a:pt x="2950" y="12891"/>
                  </a:cubicBezTo>
                  <a:cubicBezTo>
                    <a:pt x="3598" y="13275"/>
                    <a:pt x="4605" y="13389"/>
                    <a:pt x="4749" y="13085"/>
                  </a:cubicBezTo>
                  <a:cubicBezTo>
                    <a:pt x="4797" y="12983"/>
                    <a:pt x="4511" y="12499"/>
                    <a:pt x="4111" y="12012"/>
                  </a:cubicBezTo>
                  <a:cubicBezTo>
                    <a:pt x="3711" y="11524"/>
                    <a:pt x="3234" y="10712"/>
                    <a:pt x="3041" y="10208"/>
                  </a:cubicBezTo>
                  <a:cubicBezTo>
                    <a:pt x="2552" y="8933"/>
                    <a:pt x="2630" y="6596"/>
                    <a:pt x="3223" y="4976"/>
                  </a:cubicBezTo>
                  <a:cubicBezTo>
                    <a:pt x="3668" y="3760"/>
                    <a:pt x="4885" y="2136"/>
                    <a:pt x="5501" y="1935"/>
                  </a:cubicBezTo>
                  <a:cubicBezTo>
                    <a:pt x="6263" y="1685"/>
                    <a:pt x="5919" y="1396"/>
                    <a:pt x="5023" y="1532"/>
                  </a:cubicBezTo>
                  <a:close/>
                  <a:moveTo>
                    <a:pt x="9385" y="7748"/>
                  </a:moveTo>
                  <a:cubicBezTo>
                    <a:pt x="9329" y="7748"/>
                    <a:pt x="9108" y="8138"/>
                    <a:pt x="8884" y="8598"/>
                  </a:cubicBezTo>
                  <a:cubicBezTo>
                    <a:pt x="8190" y="10017"/>
                    <a:pt x="7069" y="11521"/>
                    <a:pt x="6150" y="12295"/>
                  </a:cubicBezTo>
                  <a:cubicBezTo>
                    <a:pt x="5381" y="12943"/>
                    <a:pt x="5324" y="13050"/>
                    <a:pt x="5626" y="13130"/>
                  </a:cubicBezTo>
                  <a:cubicBezTo>
                    <a:pt x="6709" y="13413"/>
                    <a:pt x="8489" y="12579"/>
                    <a:pt x="9556" y="11296"/>
                  </a:cubicBezTo>
                  <a:lnTo>
                    <a:pt x="10341" y="10342"/>
                  </a:lnTo>
                  <a:lnTo>
                    <a:pt x="10102" y="9791"/>
                  </a:lnTo>
                  <a:cubicBezTo>
                    <a:pt x="9968" y="9483"/>
                    <a:pt x="9770" y="8900"/>
                    <a:pt x="9670" y="8494"/>
                  </a:cubicBezTo>
                  <a:cubicBezTo>
                    <a:pt x="9569" y="8088"/>
                    <a:pt x="9441" y="7748"/>
                    <a:pt x="9385" y="7748"/>
                  </a:cubicBezTo>
                  <a:close/>
                  <a:moveTo>
                    <a:pt x="20307" y="11132"/>
                  </a:moveTo>
                  <a:cubicBezTo>
                    <a:pt x="20095" y="11193"/>
                    <a:pt x="19888" y="11339"/>
                    <a:pt x="19704" y="11579"/>
                  </a:cubicBezTo>
                  <a:cubicBezTo>
                    <a:pt x="19500" y="11845"/>
                    <a:pt x="19328" y="12194"/>
                    <a:pt x="19328" y="12354"/>
                  </a:cubicBezTo>
                  <a:cubicBezTo>
                    <a:pt x="19328" y="12952"/>
                    <a:pt x="19635" y="13672"/>
                    <a:pt x="19966" y="13845"/>
                  </a:cubicBezTo>
                  <a:cubicBezTo>
                    <a:pt x="20435" y="14091"/>
                    <a:pt x="20652" y="14094"/>
                    <a:pt x="21036" y="13830"/>
                  </a:cubicBezTo>
                  <a:cubicBezTo>
                    <a:pt x="21484" y="13523"/>
                    <a:pt x="21592" y="13283"/>
                    <a:pt x="21594" y="12533"/>
                  </a:cubicBezTo>
                  <a:cubicBezTo>
                    <a:pt x="21598" y="11536"/>
                    <a:pt x="20944" y="10951"/>
                    <a:pt x="20307" y="11132"/>
                  </a:cubicBezTo>
                  <a:close/>
                  <a:moveTo>
                    <a:pt x="1127" y="15038"/>
                  </a:moveTo>
                  <a:lnTo>
                    <a:pt x="558" y="18034"/>
                  </a:lnTo>
                  <a:cubicBezTo>
                    <a:pt x="247" y="19684"/>
                    <a:pt x="-2" y="21098"/>
                    <a:pt x="0" y="21179"/>
                  </a:cubicBezTo>
                  <a:cubicBezTo>
                    <a:pt x="6" y="21455"/>
                    <a:pt x="567" y="21336"/>
                    <a:pt x="900" y="20985"/>
                  </a:cubicBezTo>
                  <a:cubicBezTo>
                    <a:pt x="1135" y="20737"/>
                    <a:pt x="1261" y="20319"/>
                    <a:pt x="1332" y="19554"/>
                  </a:cubicBezTo>
                  <a:cubicBezTo>
                    <a:pt x="1476" y="18020"/>
                    <a:pt x="1777" y="18143"/>
                    <a:pt x="2255" y="19912"/>
                  </a:cubicBezTo>
                  <a:cubicBezTo>
                    <a:pt x="2624" y="21278"/>
                    <a:pt x="2660" y="21328"/>
                    <a:pt x="3121" y="21328"/>
                  </a:cubicBezTo>
                  <a:cubicBezTo>
                    <a:pt x="3449" y="21328"/>
                    <a:pt x="3627" y="21221"/>
                    <a:pt x="3679" y="20985"/>
                  </a:cubicBezTo>
                  <a:cubicBezTo>
                    <a:pt x="3750" y="20661"/>
                    <a:pt x="4428" y="17074"/>
                    <a:pt x="4681" y="15679"/>
                  </a:cubicBezTo>
                  <a:cubicBezTo>
                    <a:pt x="4796" y="15044"/>
                    <a:pt x="4800" y="15038"/>
                    <a:pt x="4237" y="15038"/>
                  </a:cubicBezTo>
                  <a:lnTo>
                    <a:pt x="3667" y="15038"/>
                  </a:lnTo>
                  <a:lnTo>
                    <a:pt x="3496" y="16171"/>
                  </a:lnTo>
                  <a:cubicBezTo>
                    <a:pt x="3403" y="16793"/>
                    <a:pt x="3313" y="17525"/>
                    <a:pt x="3291" y="17795"/>
                  </a:cubicBezTo>
                  <a:cubicBezTo>
                    <a:pt x="3222" y="18664"/>
                    <a:pt x="2992" y="18326"/>
                    <a:pt x="2528" y="16662"/>
                  </a:cubicBezTo>
                  <a:cubicBezTo>
                    <a:pt x="2092" y="15097"/>
                    <a:pt x="2065" y="15038"/>
                    <a:pt x="1606" y="15038"/>
                  </a:cubicBezTo>
                  <a:lnTo>
                    <a:pt x="1127" y="15038"/>
                  </a:lnTo>
                  <a:close/>
                  <a:moveTo>
                    <a:pt x="11947" y="15038"/>
                  </a:moveTo>
                  <a:cubicBezTo>
                    <a:pt x="9886" y="15038"/>
                    <a:pt x="9818" y="15065"/>
                    <a:pt x="9818" y="16021"/>
                  </a:cubicBezTo>
                  <a:cubicBezTo>
                    <a:pt x="9818" y="16302"/>
                    <a:pt x="9953" y="16407"/>
                    <a:pt x="10387" y="16454"/>
                  </a:cubicBezTo>
                  <a:cubicBezTo>
                    <a:pt x="10841" y="16503"/>
                    <a:pt x="10964" y="16593"/>
                    <a:pt x="11002" y="16946"/>
                  </a:cubicBezTo>
                  <a:cubicBezTo>
                    <a:pt x="11043" y="17316"/>
                    <a:pt x="10542" y="20294"/>
                    <a:pt x="10307" y="21090"/>
                  </a:cubicBezTo>
                  <a:cubicBezTo>
                    <a:pt x="10207" y="21430"/>
                    <a:pt x="10872" y="21399"/>
                    <a:pt x="11230" y="21045"/>
                  </a:cubicBezTo>
                  <a:cubicBezTo>
                    <a:pt x="11431" y="20847"/>
                    <a:pt x="11607" y="20133"/>
                    <a:pt x="11834" y="18630"/>
                  </a:cubicBezTo>
                  <a:lnTo>
                    <a:pt x="12152" y="16513"/>
                  </a:lnTo>
                  <a:lnTo>
                    <a:pt x="12938" y="16454"/>
                  </a:lnTo>
                  <a:cubicBezTo>
                    <a:pt x="13592" y="16404"/>
                    <a:pt x="13729" y="16326"/>
                    <a:pt x="13804" y="15962"/>
                  </a:cubicBezTo>
                  <a:cubicBezTo>
                    <a:pt x="13995" y="15034"/>
                    <a:pt x="13997" y="15038"/>
                    <a:pt x="11947" y="15038"/>
                  </a:cubicBezTo>
                  <a:close/>
                  <a:moveTo>
                    <a:pt x="15410" y="15038"/>
                  </a:moveTo>
                  <a:cubicBezTo>
                    <a:pt x="15086" y="15038"/>
                    <a:pt x="14778" y="15123"/>
                    <a:pt x="14726" y="15231"/>
                  </a:cubicBezTo>
                  <a:cubicBezTo>
                    <a:pt x="14645" y="15403"/>
                    <a:pt x="13439" y="21043"/>
                    <a:pt x="13439" y="21254"/>
                  </a:cubicBezTo>
                  <a:cubicBezTo>
                    <a:pt x="13439" y="21298"/>
                    <a:pt x="13601" y="21328"/>
                    <a:pt x="13793" y="21328"/>
                  </a:cubicBezTo>
                  <a:cubicBezTo>
                    <a:pt x="14281" y="21328"/>
                    <a:pt x="14630" y="20946"/>
                    <a:pt x="14772" y="20255"/>
                  </a:cubicBezTo>
                  <a:cubicBezTo>
                    <a:pt x="14946" y="19407"/>
                    <a:pt x="15174" y="19520"/>
                    <a:pt x="15228" y="20493"/>
                  </a:cubicBezTo>
                  <a:cubicBezTo>
                    <a:pt x="15273" y="21318"/>
                    <a:pt x="15272" y="21328"/>
                    <a:pt x="15831" y="21328"/>
                  </a:cubicBezTo>
                  <a:cubicBezTo>
                    <a:pt x="16336" y="21328"/>
                    <a:pt x="16439" y="21241"/>
                    <a:pt x="16742" y="20538"/>
                  </a:cubicBezTo>
                  <a:cubicBezTo>
                    <a:pt x="17138" y="19621"/>
                    <a:pt x="17441" y="19698"/>
                    <a:pt x="17301" y="20672"/>
                  </a:cubicBezTo>
                  <a:cubicBezTo>
                    <a:pt x="17206" y="21327"/>
                    <a:pt x="17210" y="21328"/>
                    <a:pt x="17733" y="21328"/>
                  </a:cubicBezTo>
                  <a:cubicBezTo>
                    <a:pt x="18163" y="21328"/>
                    <a:pt x="18277" y="21253"/>
                    <a:pt x="18337" y="20896"/>
                  </a:cubicBezTo>
                  <a:cubicBezTo>
                    <a:pt x="18583" y="19427"/>
                    <a:pt x="19180" y="15449"/>
                    <a:pt x="19180" y="15261"/>
                  </a:cubicBezTo>
                  <a:cubicBezTo>
                    <a:pt x="19180" y="15129"/>
                    <a:pt x="18909" y="15038"/>
                    <a:pt x="18519" y="15038"/>
                  </a:cubicBezTo>
                  <a:lnTo>
                    <a:pt x="17859" y="15038"/>
                  </a:lnTo>
                  <a:lnTo>
                    <a:pt x="17198" y="16692"/>
                  </a:lnTo>
                  <a:cubicBezTo>
                    <a:pt x="16833" y="17606"/>
                    <a:pt x="16461" y="18388"/>
                    <a:pt x="16378" y="18421"/>
                  </a:cubicBezTo>
                  <a:cubicBezTo>
                    <a:pt x="16293" y="18455"/>
                    <a:pt x="16217" y="18002"/>
                    <a:pt x="16196" y="17393"/>
                  </a:cubicBezTo>
                  <a:cubicBezTo>
                    <a:pt x="16175" y="16798"/>
                    <a:pt x="16116" y="16030"/>
                    <a:pt x="16070" y="15679"/>
                  </a:cubicBezTo>
                  <a:cubicBezTo>
                    <a:pt x="15994" y="15085"/>
                    <a:pt x="15956" y="15038"/>
                    <a:pt x="15410" y="15038"/>
                  </a:cubicBezTo>
                  <a:close/>
                  <a:moveTo>
                    <a:pt x="7483" y="15053"/>
                  </a:moveTo>
                  <a:cubicBezTo>
                    <a:pt x="6973" y="15115"/>
                    <a:pt x="6460" y="15356"/>
                    <a:pt x="6082" y="15753"/>
                  </a:cubicBezTo>
                  <a:cubicBezTo>
                    <a:pt x="5413" y="16456"/>
                    <a:pt x="5157" y="17293"/>
                    <a:pt x="5148" y="18779"/>
                  </a:cubicBezTo>
                  <a:cubicBezTo>
                    <a:pt x="5138" y="20359"/>
                    <a:pt x="5246" y="20671"/>
                    <a:pt x="5945" y="21134"/>
                  </a:cubicBezTo>
                  <a:cubicBezTo>
                    <a:pt x="6297" y="21368"/>
                    <a:pt x="6716" y="21481"/>
                    <a:pt x="7130" y="21462"/>
                  </a:cubicBezTo>
                  <a:cubicBezTo>
                    <a:pt x="7543" y="21444"/>
                    <a:pt x="7949" y="21293"/>
                    <a:pt x="8257" y="21030"/>
                  </a:cubicBezTo>
                  <a:cubicBezTo>
                    <a:pt x="8686" y="20664"/>
                    <a:pt x="8698" y="20319"/>
                    <a:pt x="8303" y="19852"/>
                  </a:cubicBezTo>
                  <a:cubicBezTo>
                    <a:pt x="8030" y="19531"/>
                    <a:pt x="7983" y="19534"/>
                    <a:pt x="7745" y="19808"/>
                  </a:cubicBezTo>
                  <a:cubicBezTo>
                    <a:pt x="7235" y="20391"/>
                    <a:pt x="6831" y="20414"/>
                    <a:pt x="6423" y="19882"/>
                  </a:cubicBezTo>
                  <a:cubicBezTo>
                    <a:pt x="6215" y="19610"/>
                    <a:pt x="6046" y="19177"/>
                    <a:pt x="6048" y="18928"/>
                  </a:cubicBezTo>
                  <a:cubicBezTo>
                    <a:pt x="6053" y="18250"/>
                    <a:pt x="6579" y="16874"/>
                    <a:pt x="6925" y="16633"/>
                  </a:cubicBezTo>
                  <a:cubicBezTo>
                    <a:pt x="7361" y="16328"/>
                    <a:pt x="8085" y="16365"/>
                    <a:pt x="8303" y="16707"/>
                  </a:cubicBezTo>
                  <a:cubicBezTo>
                    <a:pt x="8466" y="16964"/>
                    <a:pt x="8547" y="16942"/>
                    <a:pt x="8929" y="16588"/>
                  </a:cubicBezTo>
                  <a:cubicBezTo>
                    <a:pt x="9485" y="16072"/>
                    <a:pt x="9475" y="15903"/>
                    <a:pt x="8872" y="15410"/>
                  </a:cubicBezTo>
                  <a:cubicBezTo>
                    <a:pt x="8499" y="15105"/>
                    <a:pt x="7993" y="14990"/>
                    <a:pt x="7483" y="15053"/>
                  </a:cubicBezTo>
                  <a:close/>
                </a:path>
              </a:pathLst>
            </a:custGeom>
            <a:ln w="12700" cap="flat">
              <a:noFill/>
              <a:miter lim="400000"/>
            </a:ln>
            <a:effectLst/>
          </p:spPr>
        </p:pic>
      </p:grpSp>
    </p:spTree>
  </p:cSld>
  <p:clrMapOvr>
    <a:masterClrMapping/>
  </p:clrMapOvr>
  <p:transition xmlns:p14="http://schemas.microsoft.com/office/powerpoint/2010/main" spd="slow"/>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3" name="Group 373"/>
          <p:cNvGrpSpPr/>
          <p:nvPr/>
        </p:nvGrpSpPr>
        <p:grpSpPr>
          <a:xfrm>
            <a:off x="11108190" y="-100390"/>
            <a:ext cx="1434835" cy="1355630"/>
            <a:chOff x="0" y="0"/>
            <a:chExt cx="1434834" cy="1355628"/>
          </a:xfrm>
        </p:grpSpPr>
        <p:sp>
          <p:nvSpPr>
            <p:cNvPr id="371" name="Shape 371"/>
            <p:cNvSpPr/>
            <p:nvPr/>
          </p:nvSpPr>
          <p:spPr>
            <a:xfrm>
              <a:off x="215632" y="0"/>
              <a:ext cx="1003571" cy="1355629"/>
            </a:xfrm>
            <a:custGeom>
              <a:avLst/>
              <a:gdLst/>
              <a:ahLst/>
              <a:cxnLst>
                <a:cxn ang="0">
                  <a:pos x="wd2" y="hd2"/>
                </a:cxn>
                <a:cxn ang="5400000">
                  <a:pos x="wd2" y="hd2"/>
                </a:cxn>
                <a:cxn ang="10800000">
                  <a:pos x="wd2" y="hd2"/>
                </a:cxn>
                <a:cxn ang="16200000">
                  <a:pos x="wd2" y="hd2"/>
                </a:cxn>
              </a:cxnLst>
              <a:rect l="0" t="0" r="r" b="b"/>
              <a:pathLst>
                <a:path w="21600" h="21600" extrusionOk="0">
                  <a:moveTo>
                    <a:pt x="0" y="25"/>
                  </a:moveTo>
                  <a:lnTo>
                    <a:pt x="0" y="15849"/>
                  </a:lnTo>
                  <a:lnTo>
                    <a:pt x="10966" y="21600"/>
                  </a:lnTo>
                  <a:lnTo>
                    <a:pt x="21600" y="16097"/>
                  </a:lnTo>
                  <a:lnTo>
                    <a:pt x="21600" y="0"/>
                  </a:lnTo>
                  <a:lnTo>
                    <a:pt x="0" y="25"/>
                  </a:lnTo>
                  <a:close/>
                </a:path>
              </a:pathLst>
            </a:custGeom>
            <a:solidFill>
              <a:srgbClr val="006992"/>
            </a:solidFill>
            <a:ln w="12700" cap="flat">
              <a:noFill/>
              <a:miter lim="400000"/>
            </a:ln>
            <a:effectLst/>
          </p:spPr>
          <p:txBody>
            <a:bodyPr wrap="square" lIns="50800" tIns="50800" rIns="50800" bIns="50800" numCol="1" anchor="ctr">
              <a:noAutofit/>
            </a:bodyPr>
            <a:lstStyle/>
            <a:p>
              <a:pPr defTabSz="457200">
                <a:defRPr sz="1200">
                  <a:solidFill>
                    <a:srgbClr val="01A3E6"/>
                  </a:solidFill>
                </a:defRPr>
              </a:pPr>
              <a:endParaRPr/>
            </a:p>
          </p:txBody>
        </p:sp>
        <p:sp>
          <p:nvSpPr>
            <p:cNvPr id="372" name="Shape 372"/>
            <p:cNvSpPr/>
            <p:nvPr/>
          </p:nvSpPr>
          <p:spPr>
            <a:xfrm>
              <a:off x="0" y="163728"/>
              <a:ext cx="1434835" cy="102817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p>
              <a:pPr defTabSz="457200">
                <a:lnSpc>
                  <a:spcPct val="70000"/>
                </a:lnSpc>
                <a:defRPr sz="1600">
                  <a:solidFill>
                    <a:srgbClr val="FFFFFF"/>
                  </a:solidFill>
                  <a:latin typeface="Avenir Next Demi Bold"/>
                  <a:ea typeface="Avenir Next Demi Bold"/>
                  <a:cs typeface="Avenir Next Demi Bold"/>
                  <a:sym typeface="Avenir Next Demi Bold"/>
                </a:defRPr>
              </a:pPr>
              <a:r>
                <a:t>ESSA </a:t>
              </a:r>
            </a:p>
            <a:p>
              <a:pPr defTabSz="457200">
                <a:lnSpc>
                  <a:spcPct val="70000"/>
                </a:lnSpc>
                <a:defRPr sz="1600">
                  <a:solidFill>
                    <a:srgbClr val="FFFFFF"/>
                  </a:solidFill>
                  <a:latin typeface="Avenir Next Demi Bold"/>
                  <a:ea typeface="Avenir Next Demi Bold"/>
                  <a:cs typeface="Avenir Next Demi Bold"/>
                  <a:sym typeface="Avenir Next Demi Bold"/>
                </a:defRPr>
              </a:pPr>
              <a:r>
                <a:t>Review </a:t>
              </a:r>
            </a:p>
            <a:p>
              <a:pPr defTabSz="457200">
                <a:lnSpc>
                  <a:spcPct val="70000"/>
                </a:lnSpc>
                <a:defRPr sz="1600">
                  <a:solidFill>
                    <a:srgbClr val="FFFFFF"/>
                  </a:solidFill>
                  <a:latin typeface="Avenir Next Demi Bold"/>
                  <a:ea typeface="Avenir Next Demi Bold"/>
                  <a:cs typeface="Avenir Next Demi Bold"/>
                  <a:sym typeface="Avenir Next Demi Bold"/>
                </a:defRPr>
              </a:pPr>
              <a:r>
                <a:t>Tool</a:t>
              </a:r>
            </a:p>
            <a:p>
              <a:pPr defTabSz="457200">
                <a:lnSpc>
                  <a:spcPct val="70000"/>
                </a:lnSpc>
                <a:defRPr sz="1600">
                  <a:solidFill>
                    <a:srgbClr val="FFFFFF"/>
                  </a:solidFill>
                  <a:latin typeface="Avenir Next Demi Bold"/>
                  <a:ea typeface="Avenir Next Demi Bold"/>
                  <a:cs typeface="Avenir Next Demi Bold"/>
                  <a:sym typeface="Avenir Next Demi Bold"/>
                </a:defRPr>
              </a:pPr>
              <a:r>
                <a:t>#2</a:t>
              </a:r>
            </a:p>
          </p:txBody>
        </p:sp>
      </p:grpSp>
      <p:grpSp>
        <p:nvGrpSpPr>
          <p:cNvPr id="376" name="Group 376"/>
          <p:cNvGrpSpPr/>
          <p:nvPr/>
        </p:nvGrpSpPr>
        <p:grpSpPr>
          <a:xfrm>
            <a:off x="-307423" y="-45069"/>
            <a:ext cx="13389817" cy="1607724"/>
            <a:chOff x="89273" y="5487723"/>
            <a:chExt cx="13389815" cy="1607723"/>
          </a:xfrm>
        </p:grpSpPr>
        <p:pic>
          <p:nvPicPr>
            <p:cNvPr id="374" name="FullSizeR.jpg"/>
            <p:cNvPicPr>
              <a:picLocks noChangeAspect="1"/>
            </p:cNvPicPr>
            <p:nvPr/>
          </p:nvPicPr>
          <p:blipFill>
            <a:blip r:embed="rId3">
              <a:extLst/>
            </a:blip>
            <a:srcRect l="631" t="43049" r="3408" b="41309"/>
            <a:stretch>
              <a:fillRect/>
            </a:stretch>
          </p:blipFill>
          <p:spPr>
            <a:xfrm>
              <a:off x="298860" y="5487723"/>
              <a:ext cx="13151785" cy="1607724"/>
            </a:xfrm>
            <a:prstGeom prst="rect">
              <a:avLst/>
            </a:prstGeom>
            <a:ln w="12700" cap="flat">
              <a:noFill/>
              <a:miter lim="400000"/>
            </a:ln>
            <a:effectLst/>
          </p:spPr>
        </p:pic>
        <p:sp>
          <p:nvSpPr>
            <p:cNvPr id="375" name="Shape 375"/>
            <p:cNvSpPr/>
            <p:nvPr/>
          </p:nvSpPr>
          <p:spPr>
            <a:xfrm>
              <a:off x="89273" y="5499834"/>
              <a:ext cx="13389817" cy="1589941"/>
            </a:xfrm>
            <a:prstGeom prst="rect">
              <a:avLst/>
            </a:prstGeom>
            <a:solidFill>
              <a:srgbClr val="FF7F00">
                <a:alpha val="52485"/>
              </a:srgbClr>
            </a:solid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indent="685800" algn="l" defTabSz="457200">
                <a:lnSpc>
                  <a:spcPct val="70000"/>
                </a:lnSpc>
                <a:defRPr sz="5500">
                  <a:solidFill>
                    <a:srgbClr val="FFFFFF"/>
                  </a:solidFill>
                  <a:latin typeface="Avenir Next Demi Bold"/>
                  <a:ea typeface="Avenir Next Demi Bold"/>
                  <a:cs typeface="Avenir Next Demi Bold"/>
                  <a:sym typeface="Avenir Next Demi Bold"/>
                </a:defRPr>
              </a:lvl1pPr>
            </a:lstStyle>
            <a:p>
              <a:pPr marL="917575" indent="0"/>
              <a:r>
                <a:rPr dirty="0"/>
                <a:t>Professional Development Guiding Question #3</a:t>
              </a:r>
            </a:p>
          </p:txBody>
        </p:sp>
      </p:grpSp>
      <p:sp>
        <p:nvSpPr>
          <p:cNvPr id="377" name="Shape 377"/>
          <p:cNvSpPr/>
          <p:nvPr/>
        </p:nvSpPr>
        <p:spPr>
          <a:xfrm>
            <a:off x="3100104" y="1706648"/>
            <a:ext cx="9507053" cy="6767708"/>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lstStyle/>
          <a:p>
            <a:pPr algn="l" defTabSz="457200">
              <a:defRPr sz="4000">
                <a:latin typeface="Avenir Next"/>
                <a:ea typeface="Avenir Next"/>
                <a:cs typeface="Avenir Next"/>
                <a:sym typeface="Avenir Next"/>
              </a:defRPr>
            </a:pPr>
            <a:r>
              <a:rPr>
                <a:latin typeface="Avenir Next Demi Bold"/>
                <a:ea typeface="Avenir Next Demi Bold"/>
                <a:cs typeface="Avenir Next Demi Bold"/>
                <a:sym typeface="Avenir Next Demi Bold"/>
              </a:rPr>
              <a:t>To what extent does the plan</a:t>
            </a:r>
            <a:r>
              <a:t> include sufficient time and mechanisms for teachers to participate in collaborative professional learning opportunities that will build their capacity to implement effective teaching practices that increase student achievement?</a:t>
            </a:r>
          </a:p>
        </p:txBody>
      </p:sp>
      <p:sp>
        <p:nvSpPr>
          <p:cNvPr id="378" name="Shape 378"/>
          <p:cNvSpPr/>
          <p:nvPr/>
        </p:nvSpPr>
        <p:spPr>
          <a:xfrm>
            <a:off x="193484" y="1846347"/>
            <a:ext cx="2518853" cy="3498744"/>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lstStyle>
            <a:lvl1pPr algn="r" defTabSz="457200">
              <a:defRPr sz="3000">
                <a:solidFill>
                  <a:srgbClr val="FF7F00"/>
                </a:solidFill>
                <a:latin typeface="Avenir Next Demi Bold"/>
                <a:ea typeface="Avenir Next Demi Bold"/>
                <a:cs typeface="Avenir Next Demi Bold"/>
                <a:sym typeface="Avenir Next Demi Bold"/>
              </a:defRPr>
            </a:lvl1pPr>
          </a:lstStyle>
          <a:p>
            <a:r>
              <a:t>Systemic Change</a:t>
            </a:r>
          </a:p>
        </p:txBody>
      </p:sp>
      <p:sp>
        <p:nvSpPr>
          <p:cNvPr id="379" name="Shape 379"/>
          <p:cNvSpPr/>
          <p:nvPr/>
        </p:nvSpPr>
        <p:spPr>
          <a:xfrm flipV="1">
            <a:off x="2906220" y="1846347"/>
            <a:ext cx="1" cy="6767709"/>
          </a:xfrm>
          <a:prstGeom prst="line">
            <a:avLst/>
          </a:prstGeom>
          <a:ln w="25400">
            <a:solidFill>
              <a:srgbClr val="FF7F00"/>
            </a:solidFill>
            <a:miter lim="400000"/>
          </a:ln>
        </p:spPr>
        <p:txBody>
          <a:bodyPr lIns="50800" tIns="50800" rIns="50800" bIns="50800" anchor="ctr"/>
          <a:lstStyle/>
          <a:p>
            <a:pPr>
              <a:defRPr sz="2400"/>
            </a:pPr>
            <a:endParaRPr/>
          </a:p>
        </p:txBody>
      </p:sp>
      <p:sp>
        <p:nvSpPr>
          <p:cNvPr id="380" name="Shape 380"/>
          <p:cNvSpPr>
            <a:spLocks noGrp="1"/>
          </p:cNvSpPr>
          <p:nvPr>
            <p:ph type="sldNum" sz="quarter" idx="2"/>
          </p:nvPr>
        </p:nvSpPr>
        <p:spPr>
          <a:xfrm>
            <a:off x="12006771" y="9120627"/>
            <a:ext cx="635280" cy="381001"/>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12</a:t>
            </a:fld>
            <a:endParaRPr/>
          </a:p>
        </p:txBody>
      </p:sp>
      <p:grpSp>
        <p:nvGrpSpPr>
          <p:cNvPr id="384" name="Group 384"/>
          <p:cNvGrpSpPr/>
          <p:nvPr/>
        </p:nvGrpSpPr>
        <p:grpSpPr>
          <a:xfrm>
            <a:off x="-29954" y="8897748"/>
            <a:ext cx="9849897" cy="938627"/>
            <a:chOff x="0" y="0"/>
            <a:chExt cx="9849895" cy="938626"/>
          </a:xfrm>
        </p:grpSpPr>
        <p:sp>
          <p:nvSpPr>
            <p:cNvPr id="381" name="Shape 381"/>
            <p:cNvSpPr/>
            <p:nvPr/>
          </p:nvSpPr>
          <p:spPr>
            <a:xfrm>
              <a:off x="0" y="0"/>
              <a:ext cx="9849896" cy="927674"/>
            </a:xfrm>
            <a:prstGeom prst="rect">
              <a:avLst/>
            </a:prstGeom>
            <a:gradFill flip="none" rotWithShape="1">
              <a:gsLst>
                <a:gs pos="4442">
                  <a:srgbClr val="FFFFFF"/>
                </a:gs>
                <a:gs pos="21759">
                  <a:srgbClr val="7FB4C9"/>
                </a:gs>
                <a:gs pos="100000">
                  <a:srgbClr val="006992"/>
                </a:gs>
              </a:gsLst>
              <a:lin ang="10800000" scaled="0"/>
            </a:gradFill>
            <a:ln w="12700" cap="flat">
              <a:noFill/>
              <a:miter lim="400000"/>
            </a:ln>
            <a:effectLst/>
          </p:spPr>
          <p:txBody>
            <a:bodyPr wrap="square" lIns="50800" tIns="50800" rIns="50800" bIns="50800" numCol="1" anchor="ctr">
              <a:noAutofit/>
            </a:bodyPr>
            <a:lstStyle/>
            <a:p>
              <a:pPr defTabSz="457200">
                <a:defRPr sz="1200">
                  <a:solidFill>
                    <a:srgbClr val="01A3E6"/>
                  </a:solidFill>
                </a:defRPr>
              </a:pPr>
              <a:endParaRPr/>
            </a:p>
          </p:txBody>
        </p:sp>
        <p:sp>
          <p:nvSpPr>
            <p:cNvPr id="382" name="Shape 382"/>
            <p:cNvSpPr/>
            <p:nvPr/>
          </p:nvSpPr>
          <p:spPr>
            <a:xfrm>
              <a:off x="349661" y="19958"/>
              <a:ext cx="7196800" cy="60955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lgn="l" defTabSz="457200">
                <a:defRPr sz="1300">
                  <a:solidFill>
                    <a:srgbClr val="FFFFFF"/>
                  </a:solidFill>
                  <a:latin typeface="Avenir Next Demi Bold"/>
                  <a:ea typeface="Avenir Next Demi Bold"/>
                  <a:cs typeface="Avenir Next Demi Bold"/>
                  <a:sym typeface="Avenir Next Demi Bold"/>
                </a:defRPr>
              </a:lvl1pPr>
            </a:lstStyle>
            <a:p>
              <a:r>
                <a:t>Developed in partnership with the National Council of Teachers of Mathematics, Math Teachers’ Circle Network, and the Association of State Supervisors of Mathematics (2017)</a:t>
              </a:r>
            </a:p>
          </p:txBody>
        </p:sp>
        <p:sp>
          <p:nvSpPr>
            <p:cNvPr id="383" name="Shape 383"/>
            <p:cNvSpPr/>
            <p:nvPr/>
          </p:nvSpPr>
          <p:spPr>
            <a:xfrm>
              <a:off x="349661" y="329070"/>
              <a:ext cx="2462626" cy="60955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lgn="l" defTabSz="457200">
                <a:defRPr sz="1200" u="sng">
                  <a:solidFill>
                    <a:srgbClr val="FFFFFF"/>
                  </a:solidFill>
                  <a:latin typeface="Avenir Next Demi Bold"/>
                  <a:ea typeface="Avenir Next Demi Bold"/>
                  <a:cs typeface="Avenir Next Demi Bold"/>
                  <a:sym typeface="Avenir Next Demi Bold"/>
                </a:defRPr>
              </a:lvl1pPr>
            </a:lstStyle>
            <a:p>
              <a:r>
                <a:t>http://nctm.org/essatoolkit</a:t>
              </a:r>
            </a:p>
          </p:txBody>
        </p:sp>
      </p:grpSp>
      <p:grpSp>
        <p:nvGrpSpPr>
          <p:cNvPr id="388" name="Group 388"/>
          <p:cNvGrpSpPr/>
          <p:nvPr/>
        </p:nvGrpSpPr>
        <p:grpSpPr>
          <a:xfrm>
            <a:off x="9057149" y="9009745"/>
            <a:ext cx="2671215" cy="602764"/>
            <a:chOff x="31452" y="26083"/>
            <a:chExt cx="2671213" cy="602762"/>
          </a:xfrm>
        </p:grpSpPr>
        <p:pic>
          <p:nvPicPr>
            <p:cNvPr id="385" name="pasted-image.tiff"/>
            <p:cNvPicPr>
              <a:picLocks noChangeAspect="1"/>
            </p:cNvPicPr>
            <p:nvPr/>
          </p:nvPicPr>
          <p:blipFill>
            <a:blip r:embed="rId4">
              <a:extLst/>
            </a:blip>
            <a:srcRect l="7440" t="3474" r="1596" b="3474"/>
            <a:stretch>
              <a:fillRect/>
            </a:stretch>
          </p:blipFill>
          <p:spPr>
            <a:xfrm>
              <a:off x="1063483" y="26083"/>
              <a:ext cx="641236" cy="602763"/>
            </a:xfrm>
            <a:prstGeom prst="rect">
              <a:avLst/>
            </a:prstGeom>
            <a:ln w="12700" cap="flat">
              <a:noFill/>
              <a:miter lim="400000"/>
            </a:ln>
            <a:effectLst/>
          </p:spPr>
        </p:pic>
        <p:pic>
          <p:nvPicPr>
            <p:cNvPr id="386" name="assm_logo_color.jpg"/>
            <p:cNvPicPr>
              <a:picLocks noChangeAspect="1"/>
            </p:cNvPicPr>
            <p:nvPr/>
          </p:nvPicPr>
          <p:blipFill>
            <a:blip r:embed="rId5">
              <a:extLst/>
            </a:blip>
            <a:srcRect r="80963"/>
            <a:stretch>
              <a:fillRect/>
            </a:stretch>
          </p:blipFill>
          <p:spPr>
            <a:xfrm>
              <a:off x="2023771" y="26083"/>
              <a:ext cx="678895" cy="602710"/>
            </a:xfrm>
            <a:prstGeom prst="rect">
              <a:avLst/>
            </a:prstGeom>
            <a:ln w="12700" cap="flat">
              <a:noFill/>
              <a:miter lim="400000"/>
            </a:ln>
            <a:effectLst/>
          </p:spPr>
        </p:pic>
        <p:pic>
          <p:nvPicPr>
            <p:cNvPr id="387" name="Screen Shot 2017-06-30 at 4.28.44 PM.png"/>
            <p:cNvPicPr>
              <a:picLocks noChangeAspect="1"/>
            </p:cNvPicPr>
            <p:nvPr/>
          </p:nvPicPr>
          <p:blipFill>
            <a:blip r:embed="rId6">
              <a:extLst/>
            </a:blip>
            <a:srcRect l="3857" t="4666" r="3861" b="4445"/>
            <a:stretch>
              <a:fillRect/>
            </a:stretch>
          </p:blipFill>
          <p:spPr>
            <a:xfrm>
              <a:off x="31452" y="29338"/>
              <a:ext cx="752476" cy="571468"/>
            </a:xfrm>
            <a:custGeom>
              <a:avLst/>
              <a:gdLst/>
              <a:ahLst/>
              <a:cxnLst>
                <a:cxn ang="0">
                  <a:pos x="wd2" y="hd2"/>
                </a:cxn>
                <a:cxn ang="5400000">
                  <a:pos x="wd2" y="hd2"/>
                </a:cxn>
                <a:cxn ang="10800000">
                  <a:pos x="wd2" y="hd2"/>
                </a:cxn>
                <a:cxn ang="16200000">
                  <a:pos x="wd2" y="hd2"/>
                </a:cxn>
              </a:cxnLst>
              <a:rect l="0" t="0" r="r" b="b"/>
              <a:pathLst>
                <a:path w="21595" h="21464" extrusionOk="0">
                  <a:moveTo>
                    <a:pt x="11218" y="42"/>
                  </a:moveTo>
                  <a:cubicBezTo>
                    <a:pt x="10505" y="219"/>
                    <a:pt x="10119" y="1804"/>
                    <a:pt x="10683" y="2233"/>
                  </a:cubicBezTo>
                  <a:cubicBezTo>
                    <a:pt x="11031" y="2497"/>
                    <a:pt x="11274" y="2492"/>
                    <a:pt x="11674" y="2218"/>
                  </a:cubicBezTo>
                  <a:cubicBezTo>
                    <a:pt x="12123" y="1910"/>
                    <a:pt x="12229" y="1662"/>
                    <a:pt x="12232" y="906"/>
                  </a:cubicBezTo>
                  <a:cubicBezTo>
                    <a:pt x="12235" y="190"/>
                    <a:pt x="11863" y="-119"/>
                    <a:pt x="11218" y="42"/>
                  </a:cubicBezTo>
                  <a:close/>
                  <a:moveTo>
                    <a:pt x="17255" y="1458"/>
                  </a:moveTo>
                  <a:lnTo>
                    <a:pt x="17904" y="2293"/>
                  </a:lnTo>
                  <a:cubicBezTo>
                    <a:pt x="18984" y="3700"/>
                    <a:pt x="19270" y="5876"/>
                    <a:pt x="18713" y="8300"/>
                  </a:cubicBezTo>
                  <a:cubicBezTo>
                    <a:pt x="18463" y="9388"/>
                    <a:pt x="17612" y="10798"/>
                    <a:pt x="16526" y="11937"/>
                  </a:cubicBezTo>
                  <a:cubicBezTo>
                    <a:pt x="16030" y="12458"/>
                    <a:pt x="15608" y="12965"/>
                    <a:pt x="15581" y="13070"/>
                  </a:cubicBezTo>
                  <a:cubicBezTo>
                    <a:pt x="15553" y="13174"/>
                    <a:pt x="15825" y="13264"/>
                    <a:pt x="16184" y="13264"/>
                  </a:cubicBezTo>
                  <a:cubicBezTo>
                    <a:pt x="17603" y="13263"/>
                    <a:pt x="19441" y="11556"/>
                    <a:pt x="20091" y="9641"/>
                  </a:cubicBezTo>
                  <a:cubicBezTo>
                    <a:pt x="20774" y="7628"/>
                    <a:pt x="20769" y="4352"/>
                    <a:pt x="20080" y="2874"/>
                  </a:cubicBezTo>
                  <a:cubicBezTo>
                    <a:pt x="19708" y="2077"/>
                    <a:pt x="18758" y="1458"/>
                    <a:pt x="17916" y="1458"/>
                  </a:cubicBezTo>
                  <a:lnTo>
                    <a:pt x="17255" y="1458"/>
                  </a:lnTo>
                  <a:close/>
                  <a:moveTo>
                    <a:pt x="7585" y="1473"/>
                  </a:moveTo>
                  <a:cubicBezTo>
                    <a:pt x="7221" y="1430"/>
                    <a:pt x="6947" y="1483"/>
                    <a:pt x="6947" y="1652"/>
                  </a:cubicBezTo>
                  <a:cubicBezTo>
                    <a:pt x="6947" y="1760"/>
                    <a:pt x="7016" y="1845"/>
                    <a:pt x="7095" y="1845"/>
                  </a:cubicBezTo>
                  <a:cubicBezTo>
                    <a:pt x="7549" y="1845"/>
                    <a:pt x="9176" y="4817"/>
                    <a:pt x="9419" y="6079"/>
                  </a:cubicBezTo>
                  <a:cubicBezTo>
                    <a:pt x="9480" y="6395"/>
                    <a:pt x="9862" y="7553"/>
                    <a:pt x="10262" y="8658"/>
                  </a:cubicBezTo>
                  <a:cubicBezTo>
                    <a:pt x="11066" y="10881"/>
                    <a:pt x="11906" y="12232"/>
                    <a:pt x="12881" y="12861"/>
                  </a:cubicBezTo>
                  <a:cubicBezTo>
                    <a:pt x="13619" y="13337"/>
                    <a:pt x="14647" y="13415"/>
                    <a:pt x="14647" y="12995"/>
                  </a:cubicBezTo>
                  <a:cubicBezTo>
                    <a:pt x="14647" y="12845"/>
                    <a:pt x="14552" y="12669"/>
                    <a:pt x="14430" y="12608"/>
                  </a:cubicBezTo>
                  <a:cubicBezTo>
                    <a:pt x="14062" y="12424"/>
                    <a:pt x="12829" y="10107"/>
                    <a:pt x="12278" y="8568"/>
                  </a:cubicBezTo>
                  <a:cubicBezTo>
                    <a:pt x="11776" y="7167"/>
                    <a:pt x="11719" y="6477"/>
                    <a:pt x="12118" y="6675"/>
                  </a:cubicBezTo>
                  <a:cubicBezTo>
                    <a:pt x="12231" y="6731"/>
                    <a:pt x="12529" y="6345"/>
                    <a:pt x="12836" y="5751"/>
                  </a:cubicBezTo>
                  <a:cubicBezTo>
                    <a:pt x="13586" y="4298"/>
                    <a:pt x="14911" y="2576"/>
                    <a:pt x="15706" y="2024"/>
                  </a:cubicBezTo>
                  <a:lnTo>
                    <a:pt x="16378" y="1562"/>
                  </a:lnTo>
                  <a:lnTo>
                    <a:pt x="15592" y="1502"/>
                  </a:lnTo>
                  <a:cubicBezTo>
                    <a:pt x="14231" y="1400"/>
                    <a:pt x="12668" y="2254"/>
                    <a:pt x="11663" y="3664"/>
                  </a:cubicBezTo>
                  <a:cubicBezTo>
                    <a:pt x="11358" y="4090"/>
                    <a:pt x="11331" y="4216"/>
                    <a:pt x="11492" y="4678"/>
                  </a:cubicBezTo>
                  <a:cubicBezTo>
                    <a:pt x="11617" y="5035"/>
                    <a:pt x="11631" y="5271"/>
                    <a:pt x="11526" y="5408"/>
                  </a:cubicBezTo>
                  <a:cubicBezTo>
                    <a:pt x="11421" y="5545"/>
                    <a:pt x="11168" y="5206"/>
                    <a:pt x="10740" y="4350"/>
                  </a:cubicBezTo>
                  <a:cubicBezTo>
                    <a:pt x="9969" y="2807"/>
                    <a:pt x="9629" y="2375"/>
                    <a:pt x="8758" y="1860"/>
                  </a:cubicBezTo>
                  <a:cubicBezTo>
                    <a:pt x="8402" y="1650"/>
                    <a:pt x="7949" y="1515"/>
                    <a:pt x="7585" y="1473"/>
                  </a:cubicBezTo>
                  <a:close/>
                  <a:moveTo>
                    <a:pt x="5023" y="1532"/>
                  </a:moveTo>
                  <a:cubicBezTo>
                    <a:pt x="3549" y="1757"/>
                    <a:pt x="2346" y="2817"/>
                    <a:pt x="1537" y="4603"/>
                  </a:cubicBezTo>
                  <a:cubicBezTo>
                    <a:pt x="1168" y="5419"/>
                    <a:pt x="1141" y="5654"/>
                    <a:pt x="1139" y="7748"/>
                  </a:cubicBezTo>
                  <a:cubicBezTo>
                    <a:pt x="1137" y="8995"/>
                    <a:pt x="1189" y="10255"/>
                    <a:pt x="1253" y="10551"/>
                  </a:cubicBezTo>
                  <a:cubicBezTo>
                    <a:pt x="1421" y="11334"/>
                    <a:pt x="2253" y="12478"/>
                    <a:pt x="2950" y="12891"/>
                  </a:cubicBezTo>
                  <a:cubicBezTo>
                    <a:pt x="3598" y="13275"/>
                    <a:pt x="4605" y="13389"/>
                    <a:pt x="4749" y="13085"/>
                  </a:cubicBezTo>
                  <a:cubicBezTo>
                    <a:pt x="4797" y="12983"/>
                    <a:pt x="4511" y="12499"/>
                    <a:pt x="4111" y="12012"/>
                  </a:cubicBezTo>
                  <a:cubicBezTo>
                    <a:pt x="3711" y="11524"/>
                    <a:pt x="3234" y="10712"/>
                    <a:pt x="3041" y="10208"/>
                  </a:cubicBezTo>
                  <a:cubicBezTo>
                    <a:pt x="2552" y="8933"/>
                    <a:pt x="2630" y="6596"/>
                    <a:pt x="3223" y="4976"/>
                  </a:cubicBezTo>
                  <a:cubicBezTo>
                    <a:pt x="3668" y="3760"/>
                    <a:pt x="4885" y="2136"/>
                    <a:pt x="5501" y="1935"/>
                  </a:cubicBezTo>
                  <a:cubicBezTo>
                    <a:pt x="6263" y="1685"/>
                    <a:pt x="5919" y="1396"/>
                    <a:pt x="5023" y="1532"/>
                  </a:cubicBezTo>
                  <a:close/>
                  <a:moveTo>
                    <a:pt x="9385" y="7748"/>
                  </a:moveTo>
                  <a:cubicBezTo>
                    <a:pt x="9329" y="7748"/>
                    <a:pt x="9108" y="8138"/>
                    <a:pt x="8884" y="8598"/>
                  </a:cubicBezTo>
                  <a:cubicBezTo>
                    <a:pt x="8190" y="10017"/>
                    <a:pt x="7069" y="11521"/>
                    <a:pt x="6150" y="12295"/>
                  </a:cubicBezTo>
                  <a:cubicBezTo>
                    <a:pt x="5381" y="12943"/>
                    <a:pt x="5324" y="13050"/>
                    <a:pt x="5626" y="13130"/>
                  </a:cubicBezTo>
                  <a:cubicBezTo>
                    <a:pt x="6709" y="13413"/>
                    <a:pt x="8489" y="12579"/>
                    <a:pt x="9556" y="11296"/>
                  </a:cubicBezTo>
                  <a:lnTo>
                    <a:pt x="10341" y="10342"/>
                  </a:lnTo>
                  <a:lnTo>
                    <a:pt x="10102" y="9791"/>
                  </a:lnTo>
                  <a:cubicBezTo>
                    <a:pt x="9968" y="9483"/>
                    <a:pt x="9770" y="8900"/>
                    <a:pt x="9670" y="8494"/>
                  </a:cubicBezTo>
                  <a:cubicBezTo>
                    <a:pt x="9569" y="8088"/>
                    <a:pt x="9441" y="7748"/>
                    <a:pt x="9385" y="7748"/>
                  </a:cubicBezTo>
                  <a:close/>
                  <a:moveTo>
                    <a:pt x="20307" y="11132"/>
                  </a:moveTo>
                  <a:cubicBezTo>
                    <a:pt x="20095" y="11193"/>
                    <a:pt x="19888" y="11339"/>
                    <a:pt x="19704" y="11579"/>
                  </a:cubicBezTo>
                  <a:cubicBezTo>
                    <a:pt x="19500" y="11845"/>
                    <a:pt x="19328" y="12194"/>
                    <a:pt x="19328" y="12354"/>
                  </a:cubicBezTo>
                  <a:cubicBezTo>
                    <a:pt x="19328" y="12952"/>
                    <a:pt x="19635" y="13672"/>
                    <a:pt x="19966" y="13845"/>
                  </a:cubicBezTo>
                  <a:cubicBezTo>
                    <a:pt x="20435" y="14091"/>
                    <a:pt x="20652" y="14094"/>
                    <a:pt x="21036" y="13830"/>
                  </a:cubicBezTo>
                  <a:cubicBezTo>
                    <a:pt x="21484" y="13523"/>
                    <a:pt x="21592" y="13283"/>
                    <a:pt x="21594" y="12533"/>
                  </a:cubicBezTo>
                  <a:cubicBezTo>
                    <a:pt x="21598" y="11536"/>
                    <a:pt x="20944" y="10951"/>
                    <a:pt x="20307" y="11132"/>
                  </a:cubicBezTo>
                  <a:close/>
                  <a:moveTo>
                    <a:pt x="1127" y="15038"/>
                  </a:moveTo>
                  <a:lnTo>
                    <a:pt x="558" y="18034"/>
                  </a:lnTo>
                  <a:cubicBezTo>
                    <a:pt x="247" y="19684"/>
                    <a:pt x="-2" y="21098"/>
                    <a:pt x="0" y="21179"/>
                  </a:cubicBezTo>
                  <a:cubicBezTo>
                    <a:pt x="6" y="21455"/>
                    <a:pt x="567" y="21336"/>
                    <a:pt x="900" y="20985"/>
                  </a:cubicBezTo>
                  <a:cubicBezTo>
                    <a:pt x="1135" y="20737"/>
                    <a:pt x="1261" y="20319"/>
                    <a:pt x="1332" y="19554"/>
                  </a:cubicBezTo>
                  <a:cubicBezTo>
                    <a:pt x="1476" y="18020"/>
                    <a:pt x="1777" y="18143"/>
                    <a:pt x="2255" y="19912"/>
                  </a:cubicBezTo>
                  <a:cubicBezTo>
                    <a:pt x="2624" y="21278"/>
                    <a:pt x="2660" y="21328"/>
                    <a:pt x="3121" y="21328"/>
                  </a:cubicBezTo>
                  <a:cubicBezTo>
                    <a:pt x="3449" y="21328"/>
                    <a:pt x="3627" y="21221"/>
                    <a:pt x="3679" y="20985"/>
                  </a:cubicBezTo>
                  <a:cubicBezTo>
                    <a:pt x="3750" y="20661"/>
                    <a:pt x="4428" y="17074"/>
                    <a:pt x="4681" y="15679"/>
                  </a:cubicBezTo>
                  <a:cubicBezTo>
                    <a:pt x="4796" y="15044"/>
                    <a:pt x="4800" y="15038"/>
                    <a:pt x="4237" y="15038"/>
                  </a:cubicBezTo>
                  <a:lnTo>
                    <a:pt x="3667" y="15038"/>
                  </a:lnTo>
                  <a:lnTo>
                    <a:pt x="3496" y="16171"/>
                  </a:lnTo>
                  <a:cubicBezTo>
                    <a:pt x="3403" y="16793"/>
                    <a:pt x="3313" y="17525"/>
                    <a:pt x="3291" y="17795"/>
                  </a:cubicBezTo>
                  <a:cubicBezTo>
                    <a:pt x="3222" y="18664"/>
                    <a:pt x="2992" y="18326"/>
                    <a:pt x="2528" y="16662"/>
                  </a:cubicBezTo>
                  <a:cubicBezTo>
                    <a:pt x="2092" y="15097"/>
                    <a:pt x="2065" y="15038"/>
                    <a:pt x="1606" y="15038"/>
                  </a:cubicBezTo>
                  <a:lnTo>
                    <a:pt x="1127" y="15038"/>
                  </a:lnTo>
                  <a:close/>
                  <a:moveTo>
                    <a:pt x="11947" y="15038"/>
                  </a:moveTo>
                  <a:cubicBezTo>
                    <a:pt x="9886" y="15038"/>
                    <a:pt x="9818" y="15065"/>
                    <a:pt x="9818" y="16021"/>
                  </a:cubicBezTo>
                  <a:cubicBezTo>
                    <a:pt x="9818" y="16302"/>
                    <a:pt x="9953" y="16407"/>
                    <a:pt x="10387" y="16454"/>
                  </a:cubicBezTo>
                  <a:cubicBezTo>
                    <a:pt x="10841" y="16503"/>
                    <a:pt x="10964" y="16593"/>
                    <a:pt x="11002" y="16946"/>
                  </a:cubicBezTo>
                  <a:cubicBezTo>
                    <a:pt x="11043" y="17316"/>
                    <a:pt x="10542" y="20294"/>
                    <a:pt x="10307" y="21090"/>
                  </a:cubicBezTo>
                  <a:cubicBezTo>
                    <a:pt x="10207" y="21430"/>
                    <a:pt x="10872" y="21399"/>
                    <a:pt x="11230" y="21045"/>
                  </a:cubicBezTo>
                  <a:cubicBezTo>
                    <a:pt x="11431" y="20847"/>
                    <a:pt x="11607" y="20133"/>
                    <a:pt x="11834" y="18630"/>
                  </a:cubicBezTo>
                  <a:lnTo>
                    <a:pt x="12152" y="16513"/>
                  </a:lnTo>
                  <a:lnTo>
                    <a:pt x="12938" y="16454"/>
                  </a:lnTo>
                  <a:cubicBezTo>
                    <a:pt x="13592" y="16404"/>
                    <a:pt x="13729" y="16326"/>
                    <a:pt x="13804" y="15962"/>
                  </a:cubicBezTo>
                  <a:cubicBezTo>
                    <a:pt x="13995" y="15034"/>
                    <a:pt x="13997" y="15038"/>
                    <a:pt x="11947" y="15038"/>
                  </a:cubicBezTo>
                  <a:close/>
                  <a:moveTo>
                    <a:pt x="15410" y="15038"/>
                  </a:moveTo>
                  <a:cubicBezTo>
                    <a:pt x="15086" y="15038"/>
                    <a:pt x="14778" y="15123"/>
                    <a:pt x="14726" y="15231"/>
                  </a:cubicBezTo>
                  <a:cubicBezTo>
                    <a:pt x="14645" y="15403"/>
                    <a:pt x="13439" y="21043"/>
                    <a:pt x="13439" y="21254"/>
                  </a:cubicBezTo>
                  <a:cubicBezTo>
                    <a:pt x="13439" y="21298"/>
                    <a:pt x="13601" y="21328"/>
                    <a:pt x="13793" y="21328"/>
                  </a:cubicBezTo>
                  <a:cubicBezTo>
                    <a:pt x="14281" y="21328"/>
                    <a:pt x="14630" y="20946"/>
                    <a:pt x="14772" y="20255"/>
                  </a:cubicBezTo>
                  <a:cubicBezTo>
                    <a:pt x="14946" y="19407"/>
                    <a:pt x="15174" y="19520"/>
                    <a:pt x="15228" y="20493"/>
                  </a:cubicBezTo>
                  <a:cubicBezTo>
                    <a:pt x="15273" y="21318"/>
                    <a:pt x="15272" y="21328"/>
                    <a:pt x="15831" y="21328"/>
                  </a:cubicBezTo>
                  <a:cubicBezTo>
                    <a:pt x="16336" y="21328"/>
                    <a:pt x="16439" y="21241"/>
                    <a:pt x="16742" y="20538"/>
                  </a:cubicBezTo>
                  <a:cubicBezTo>
                    <a:pt x="17138" y="19621"/>
                    <a:pt x="17441" y="19698"/>
                    <a:pt x="17301" y="20672"/>
                  </a:cubicBezTo>
                  <a:cubicBezTo>
                    <a:pt x="17206" y="21327"/>
                    <a:pt x="17210" y="21328"/>
                    <a:pt x="17733" y="21328"/>
                  </a:cubicBezTo>
                  <a:cubicBezTo>
                    <a:pt x="18163" y="21328"/>
                    <a:pt x="18277" y="21253"/>
                    <a:pt x="18337" y="20896"/>
                  </a:cubicBezTo>
                  <a:cubicBezTo>
                    <a:pt x="18583" y="19427"/>
                    <a:pt x="19180" y="15449"/>
                    <a:pt x="19180" y="15261"/>
                  </a:cubicBezTo>
                  <a:cubicBezTo>
                    <a:pt x="19180" y="15129"/>
                    <a:pt x="18909" y="15038"/>
                    <a:pt x="18519" y="15038"/>
                  </a:cubicBezTo>
                  <a:lnTo>
                    <a:pt x="17859" y="15038"/>
                  </a:lnTo>
                  <a:lnTo>
                    <a:pt x="17198" y="16692"/>
                  </a:lnTo>
                  <a:cubicBezTo>
                    <a:pt x="16833" y="17606"/>
                    <a:pt x="16461" y="18388"/>
                    <a:pt x="16378" y="18421"/>
                  </a:cubicBezTo>
                  <a:cubicBezTo>
                    <a:pt x="16293" y="18455"/>
                    <a:pt x="16217" y="18002"/>
                    <a:pt x="16196" y="17393"/>
                  </a:cubicBezTo>
                  <a:cubicBezTo>
                    <a:pt x="16175" y="16798"/>
                    <a:pt x="16116" y="16030"/>
                    <a:pt x="16070" y="15679"/>
                  </a:cubicBezTo>
                  <a:cubicBezTo>
                    <a:pt x="15994" y="15085"/>
                    <a:pt x="15956" y="15038"/>
                    <a:pt x="15410" y="15038"/>
                  </a:cubicBezTo>
                  <a:close/>
                  <a:moveTo>
                    <a:pt x="7483" y="15053"/>
                  </a:moveTo>
                  <a:cubicBezTo>
                    <a:pt x="6973" y="15115"/>
                    <a:pt x="6460" y="15356"/>
                    <a:pt x="6082" y="15753"/>
                  </a:cubicBezTo>
                  <a:cubicBezTo>
                    <a:pt x="5413" y="16456"/>
                    <a:pt x="5157" y="17293"/>
                    <a:pt x="5148" y="18779"/>
                  </a:cubicBezTo>
                  <a:cubicBezTo>
                    <a:pt x="5138" y="20359"/>
                    <a:pt x="5246" y="20671"/>
                    <a:pt x="5945" y="21134"/>
                  </a:cubicBezTo>
                  <a:cubicBezTo>
                    <a:pt x="6297" y="21368"/>
                    <a:pt x="6716" y="21481"/>
                    <a:pt x="7130" y="21462"/>
                  </a:cubicBezTo>
                  <a:cubicBezTo>
                    <a:pt x="7543" y="21444"/>
                    <a:pt x="7949" y="21293"/>
                    <a:pt x="8257" y="21030"/>
                  </a:cubicBezTo>
                  <a:cubicBezTo>
                    <a:pt x="8686" y="20664"/>
                    <a:pt x="8698" y="20319"/>
                    <a:pt x="8303" y="19852"/>
                  </a:cubicBezTo>
                  <a:cubicBezTo>
                    <a:pt x="8030" y="19531"/>
                    <a:pt x="7983" y="19534"/>
                    <a:pt x="7745" y="19808"/>
                  </a:cubicBezTo>
                  <a:cubicBezTo>
                    <a:pt x="7235" y="20391"/>
                    <a:pt x="6831" y="20414"/>
                    <a:pt x="6423" y="19882"/>
                  </a:cubicBezTo>
                  <a:cubicBezTo>
                    <a:pt x="6215" y="19610"/>
                    <a:pt x="6046" y="19177"/>
                    <a:pt x="6048" y="18928"/>
                  </a:cubicBezTo>
                  <a:cubicBezTo>
                    <a:pt x="6053" y="18250"/>
                    <a:pt x="6579" y="16874"/>
                    <a:pt x="6925" y="16633"/>
                  </a:cubicBezTo>
                  <a:cubicBezTo>
                    <a:pt x="7361" y="16328"/>
                    <a:pt x="8085" y="16365"/>
                    <a:pt x="8303" y="16707"/>
                  </a:cubicBezTo>
                  <a:cubicBezTo>
                    <a:pt x="8466" y="16964"/>
                    <a:pt x="8547" y="16942"/>
                    <a:pt x="8929" y="16588"/>
                  </a:cubicBezTo>
                  <a:cubicBezTo>
                    <a:pt x="9485" y="16072"/>
                    <a:pt x="9475" y="15903"/>
                    <a:pt x="8872" y="15410"/>
                  </a:cubicBezTo>
                  <a:cubicBezTo>
                    <a:pt x="8499" y="15105"/>
                    <a:pt x="7993" y="14990"/>
                    <a:pt x="7483" y="15053"/>
                  </a:cubicBezTo>
                  <a:close/>
                </a:path>
              </a:pathLst>
            </a:custGeom>
            <a:ln w="12700" cap="flat">
              <a:noFill/>
              <a:miter lim="400000"/>
            </a:ln>
            <a:effectLst/>
          </p:spPr>
        </p:pic>
      </p:grpSp>
    </p:spTree>
  </p:cSld>
  <p:clrMapOvr>
    <a:masterClrMapping/>
  </p:clrMapOvr>
  <p:transition xmlns:p14="http://schemas.microsoft.com/office/powerpoint/2010/main" spd="slow"/>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4" name="Group 394"/>
          <p:cNvGrpSpPr/>
          <p:nvPr/>
        </p:nvGrpSpPr>
        <p:grpSpPr>
          <a:xfrm>
            <a:off x="11108190" y="-100390"/>
            <a:ext cx="1434835" cy="1355630"/>
            <a:chOff x="0" y="0"/>
            <a:chExt cx="1434834" cy="1355628"/>
          </a:xfrm>
        </p:grpSpPr>
        <p:sp>
          <p:nvSpPr>
            <p:cNvPr id="392" name="Shape 392"/>
            <p:cNvSpPr/>
            <p:nvPr/>
          </p:nvSpPr>
          <p:spPr>
            <a:xfrm>
              <a:off x="215632" y="0"/>
              <a:ext cx="1003571" cy="1355629"/>
            </a:xfrm>
            <a:custGeom>
              <a:avLst/>
              <a:gdLst/>
              <a:ahLst/>
              <a:cxnLst>
                <a:cxn ang="0">
                  <a:pos x="wd2" y="hd2"/>
                </a:cxn>
                <a:cxn ang="5400000">
                  <a:pos x="wd2" y="hd2"/>
                </a:cxn>
                <a:cxn ang="10800000">
                  <a:pos x="wd2" y="hd2"/>
                </a:cxn>
                <a:cxn ang="16200000">
                  <a:pos x="wd2" y="hd2"/>
                </a:cxn>
              </a:cxnLst>
              <a:rect l="0" t="0" r="r" b="b"/>
              <a:pathLst>
                <a:path w="21600" h="21600" extrusionOk="0">
                  <a:moveTo>
                    <a:pt x="0" y="25"/>
                  </a:moveTo>
                  <a:lnTo>
                    <a:pt x="0" y="15849"/>
                  </a:lnTo>
                  <a:lnTo>
                    <a:pt x="10966" y="21600"/>
                  </a:lnTo>
                  <a:lnTo>
                    <a:pt x="21600" y="16097"/>
                  </a:lnTo>
                  <a:lnTo>
                    <a:pt x="21600" y="0"/>
                  </a:lnTo>
                  <a:lnTo>
                    <a:pt x="0" y="25"/>
                  </a:lnTo>
                  <a:close/>
                </a:path>
              </a:pathLst>
            </a:custGeom>
            <a:solidFill>
              <a:srgbClr val="006992"/>
            </a:solidFill>
            <a:ln w="12700" cap="flat">
              <a:noFill/>
              <a:miter lim="400000"/>
            </a:ln>
            <a:effectLst/>
          </p:spPr>
          <p:txBody>
            <a:bodyPr wrap="square" lIns="50800" tIns="50800" rIns="50800" bIns="50800" numCol="1" anchor="ctr">
              <a:noAutofit/>
            </a:bodyPr>
            <a:lstStyle/>
            <a:p>
              <a:pPr defTabSz="457200">
                <a:defRPr sz="1200">
                  <a:solidFill>
                    <a:srgbClr val="01A3E6"/>
                  </a:solidFill>
                </a:defRPr>
              </a:pPr>
              <a:endParaRPr/>
            </a:p>
          </p:txBody>
        </p:sp>
        <p:sp>
          <p:nvSpPr>
            <p:cNvPr id="393" name="Shape 393"/>
            <p:cNvSpPr/>
            <p:nvPr/>
          </p:nvSpPr>
          <p:spPr>
            <a:xfrm>
              <a:off x="0" y="163728"/>
              <a:ext cx="1434835" cy="102817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p>
              <a:pPr defTabSz="457200">
                <a:lnSpc>
                  <a:spcPct val="70000"/>
                </a:lnSpc>
                <a:defRPr sz="1600">
                  <a:solidFill>
                    <a:srgbClr val="FFFFFF"/>
                  </a:solidFill>
                  <a:latin typeface="Avenir Next Demi Bold"/>
                  <a:ea typeface="Avenir Next Demi Bold"/>
                  <a:cs typeface="Avenir Next Demi Bold"/>
                  <a:sym typeface="Avenir Next Demi Bold"/>
                </a:defRPr>
              </a:pPr>
              <a:r>
                <a:t>ESSA </a:t>
              </a:r>
            </a:p>
            <a:p>
              <a:pPr defTabSz="457200">
                <a:lnSpc>
                  <a:spcPct val="70000"/>
                </a:lnSpc>
                <a:defRPr sz="1600">
                  <a:solidFill>
                    <a:srgbClr val="FFFFFF"/>
                  </a:solidFill>
                  <a:latin typeface="Avenir Next Demi Bold"/>
                  <a:ea typeface="Avenir Next Demi Bold"/>
                  <a:cs typeface="Avenir Next Demi Bold"/>
                  <a:sym typeface="Avenir Next Demi Bold"/>
                </a:defRPr>
              </a:pPr>
              <a:r>
                <a:t>Review </a:t>
              </a:r>
            </a:p>
            <a:p>
              <a:pPr defTabSz="457200">
                <a:lnSpc>
                  <a:spcPct val="70000"/>
                </a:lnSpc>
                <a:defRPr sz="1600">
                  <a:solidFill>
                    <a:srgbClr val="FFFFFF"/>
                  </a:solidFill>
                  <a:latin typeface="Avenir Next Demi Bold"/>
                  <a:ea typeface="Avenir Next Demi Bold"/>
                  <a:cs typeface="Avenir Next Demi Bold"/>
                  <a:sym typeface="Avenir Next Demi Bold"/>
                </a:defRPr>
              </a:pPr>
              <a:r>
                <a:t>Tool</a:t>
              </a:r>
            </a:p>
            <a:p>
              <a:pPr defTabSz="457200">
                <a:lnSpc>
                  <a:spcPct val="70000"/>
                </a:lnSpc>
                <a:defRPr sz="1600">
                  <a:solidFill>
                    <a:srgbClr val="FFFFFF"/>
                  </a:solidFill>
                  <a:latin typeface="Avenir Next Demi Bold"/>
                  <a:ea typeface="Avenir Next Demi Bold"/>
                  <a:cs typeface="Avenir Next Demi Bold"/>
                  <a:sym typeface="Avenir Next Demi Bold"/>
                </a:defRPr>
              </a:pPr>
              <a:r>
                <a:t>#2</a:t>
              </a:r>
            </a:p>
          </p:txBody>
        </p:sp>
      </p:grpSp>
      <p:grpSp>
        <p:nvGrpSpPr>
          <p:cNvPr id="397" name="Group 397"/>
          <p:cNvGrpSpPr/>
          <p:nvPr/>
        </p:nvGrpSpPr>
        <p:grpSpPr>
          <a:xfrm>
            <a:off x="-307423" y="-45069"/>
            <a:ext cx="13389817" cy="1607724"/>
            <a:chOff x="89273" y="5487723"/>
            <a:chExt cx="13389815" cy="1607723"/>
          </a:xfrm>
        </p:grpSpPr>
        <p:pic>
          <p:nvPicPr>
            <p:cNvPr id="395" name="FullSizeR.jpg"/>
            <p:cNvPicPr>
              <a:picLocks noChangeAspect="1"/>
            </p:cNvPicPr>
            <p:nvPr/>
          </p:nvPicPr>
          <p:blipFill>
            <a:blip r:embed="rId3">
              <a:extLst/>
            </a:blip>
            <a:srcRect l="631" t="43049" r="3408" b="41309"/>
            <a:stretch>
              <a:fillRect/>
            </a:stretch>
          </p:blipFill>
          <p:spPr>
            <a:xfrm>
              <a:off x="298860" y="5487723"/>
              <a:ext cx="13151785" cy="1607724"/>
            </a:xfrm>
            <a:prstGeom prst="rect">
              <a:avLst/>
            </a:prstGeom>
            <a:ln w="12700" cap="flat">
              <a:noFill/>
              <a:miter lim="400000"/>
            </a:ln>
            <a:effectLst/>
          </p:spPr>
        </p:pic>
        <p:sp>
          <p:nvSpPr>
            <p:cNvPr id="396" name="Shape 396"/>
            <p:cNvSpPr/>
            <p:nvPr/>
          </p:nvSpPr>
          <p:spPr>
            <a:xfrm>
              <a:off x="89273" y="5499834"/>
              <a:ext cx="13389817" cy="1589941"/>
            </a:xfrm>
            <a:prstGeom prst="rect">
              <a:avLst/>
            </a:prstGeom>
            <a:solidFill>
              <a:srgbClr val="FF7F00">
                <a:alpha val="52485"/>
              </a:srgbClr>
            </a:solid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indent="685800" algn="l" defTabSz="457200">
                <a:lnSpc>
                  <a:spcPct val="70000"/>
                </a:lnSpc>
                <a:defRPr sz="6500">
                  <a:solidFill>
                    <a:srgbClr val="FFFFFF"/>
                  </a:solidFill>
                  <a:latin typeface="Avenir Next Demi Bold"/>
                  <a:ea typeface="Avenir Next Demi Bold"/>
                  <a:cs typeface="Avenir Next Demi Bold"/>
                  <a:sym typeface="Avenir Next Demi Bold"/>
                </a:defRPr>
              </a:lvl1pPr>
            </a:lstStyle>
            <a:p>
              <a:r>
                <a:t>Summary of Comments</a:t>
              </a:r>
            </a:p>
          </p:txBody>
        </p:sp>
      </p:grpSp>
      <p:sp>
        <p:nvSpPr>
          <p:cNvPr id="398" name="Shape 398"/>
          <p:cNvSpPr/>
          <p:nvPr/>
        </p:nvSpPr>
        <p:spPr>
          <a:xfrm>
            <a:off x="193484" y="1846347"/>
            <a:ext cx="2518853" cy="3498744"/>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lstStyle>
            <a:lvl1pPr algn="r" defTabSz="457200">
              <a:defRPr sz="3000">
                <a:solidFill>
                  <a:srgbClr val="FF7F00"/>
                </a:solidFill>
                <a:latin typeface="Avenir Next Demi Bold"/>
                <a:ea typeface="Avenir Next Demi Bold"/>
                <a:cs typeface="Avenir Next Demi Bold"/>
                <a:sym typeface="Avenir Next Demi Bold"/>
              </a:defRPr>
            </a:lvl1pPr>
          </a:lstStyle>
          <a:p>
            <a:r>
              <a:t>Summary</a:t>
            </a:r>
          </a:p>
        </p:txBody>
      </p:sp>
      <p:sp>
        <p:nvSpPr>
          <p:cNvPr id="399" name="Shape 399"/>
          <p:cNvSpPr/>
          <p:nvPr/>
        </p:nvSpPr>
        <p:spPr>
          <a:xfrm flipV="1">
            <a:off x="2906220" y="1846347"/>
            <a:ext cx="1" cy="6767709"/>
          </a:xfrm>
          <a:prstGeom prst="line">
            <a:avLst/>
          </a:prstGeom>
          <a:ln w="25400">
            <a:solidFill>
              <a:srgbClr val="FF7F00"/>
            </a:solidFill>
            <a:miter lim="400000"/>
          </a:ln>
        </p:spPr>
        <p:txBody>
          <a:bodyPr lIns="50800" tIns="50800" rIns="50800" bIns="50800" anchor="ctr"/>
          <a:lstStyle/>
          <a:p>
            <a:pPr>
              <a:defRPr sz="2400"/>
            </a:pPr>
            <a:endParaRPr/>
          </a:p>
        </p:txBody>
      </p:sp>
      <p:sp>
        <p:nvSpPr>
          <p:cNvPr id="400" name="Shape 400"/>
          <p:cNvSpPr>
            <a:spLocks noGrp="1"/>
          </p:cNvSpPr>
          <p:nvPr>
            <p:ph type="sldNum" sz="quarter" idx="2"/>
          </p:nvPr>
        </p:nvSpPr>
        <p:spPr>
          <a:xfrm>
            <a:off x="12006771" y="9120627"/>
            <a:ext cx="635280" cy="381001"/>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13</a:t>
            </a:fld>
            <a:endParaRPr/>
          </a:p>
        </p:txBody>
      </p:sp>
      <p:grpSp>
        <p:nvGrpSpPr>
          <p:cNvPr id="404" name="Group 404"/>
          <p:cNvGrpSpPr/>
          <p:nvPr/>
        </p:nvGrpSpPr>
        <p:grpSpPr>
          <a:xfrm>
            <a:off x="-29954" y="8897748"/>
            <a:ext cx="9849897" cy="938627"/>
            <a:chOff x="0" y="0"/>
            <a:chExt cx="9849895" cy="938626"/>
          </a:xfrm>
        </p:grpSpPr>
        <p:sp>
          <p:nvSpPr>
            <p:cNvPr id="401" name="Shape 401"/>
            <p:cNvSpPr/>
            <p:nvPr/>
          </p:nvSpPr>
          <p:spPr>
            <a:xfrm>
              <a:off x="0" y="0"/>
              <a:ext cx="9849896" cy="927674"/>
            </a:xfrm>
            <a:prstGeom prst="rect">
              <a:avLst/>
            </a:prstGeom>
            <a:gradFill flip="none" rotWithShape="1">
              <a:gsLst>
                <a:gs pos="4442">
                  <a:srgbClr val="FFFFFF"/>
                </a:gs>
                <a:gs pos="21759">
                  <a:srgbClr val="7FB4C9"/>
                </a:gs>
                <a:gs pos="100000">
                  <a:srgbClr val="006992"/>
                </a:gs>
              </a:gsLst>
              <a:lin ang="10800000" scaled="0"/>
            </a:gradFill>
            <a:ln w="12700" cap="flat">
              <a:noFill/>
              <a:miter lim="400000"/>
            </a:ln>
            <a:effectLst/>
          </p:spPr>
          <p:txBody>
            <a:bodyPr wrap="square" lIns="50800" tIns="50800" rIns="50800" bIns="50800" numCol="1" anchor="ctr">
              <a:noAutofit/>
            </a:bodyPr>
            <a:lstStyle/>
            <a:p>
              <a:pPr defTabSz="457200">
                <a:defRPr sz="1200">
                  <a:solidFill>
                    <a:srgbClr val="01A3E6"/>
                  </a:solidFill>
                </a:defRPr>
              </a:pPr>
              <a:endParaRPr/>
            </a:p>
          </p:txBody>
        </p:sp>
        <p:sp>
          <p:nvSpPr>
            <p:cNvPr id="402" name="Shape 402"/>
            <p:cNvSpPr/>
            <p:nvPr/>
          </p:nvSpPr>
          <p:spPr>
            <a:xfrm>
              <a:off x="349661" y="19958"/>
              <a:ext cx="7196800" cy="60955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lgn="l" defTabSz="457200">
                <a:defRPr sz="1300">
                  <a:solidFill>
                    <a:srgbClr val="FFFFFF"/>
                  </a:solidFill>
                  <a:latin typeface="Avenir Next Demi Bold"/>
                  <a:ea typeface="Avenir Next Demi Bold"/>
                  <a:cs typeface="Avenir Next Demi Bold"/>
                  <a:sym typeface="Avenir Next Demi Bold"/>
                </a:defRPr>
              </a:lvl1pPr>
            </a:lstStyle>
            <a:p>
              <a:r>
                <a:t>Developed in partnership with the National Council of Teachers of Mathematics, Math Teachers’ Circle Network, and the Association of State Supervisors of Mathematics (2017)</a:t>
              </a:r>
            </a:p>
          </p:txBody>
        </p:sp>
        <p:sp>
          <p:nvSpPr>
            <p:cNvPr id="403" name="Shape 403"/>
            <p:cNvSpPr/>
            <p:nvPr/>
          </p:nvSpPr>
          <p:spPr>
            <a:xfrm>
              <a:off x="349661" y="329070"/>
              <a:ext cx="2462626" cy="60955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lgn="l" defTabSz="457200">
                <a:defRPr sz="1200" u="sng">
                  <a:solidFill>
                    <a:srgbClr val="FFFFFF"/>
                  </a:solidFill>
                  <a:latin typeface="Avenir Next Demi Bold"/>
                  <a:ea typeface="Avenir Next Demi Bold"/>
                  <a:cs typeface="Avenir Next Demi Bold"/>
                  <a:sym typeface="Avenir Next Demi Bold"/>
                </a:defRPr>
              </a:lvl1pPr>
            </a:lstStyle>
            <a:p>
              <a:r>
                <a:t>http://nctm.org/essatoolkit</a:t>
              </a:r>
            </a:p>
          </p:txBody>
        </p:sp>
      </p:grpSp>
      <p:grpSp>
        <p:nvGrpSpPr>
          <p:cNvPr id="408" name="Group 408"/>
          <p:cNvGrpSpPr/>
          <p:nvPr/>
        </p:nvGrpSpPr>
        <p:grpSpPr>
          <a:xfrm>
            <a:off x="9057149" y="9009745"/>
            <a:ext cx="2671215" cy="602764"/>
            <a:chOff x="31452" y="26083"/>
            <a:chExt cx="2671213" cy="602762"/>
          </a:xfrm>
        </p:grpSpPr>
        <p:pic>
          <p:nvPicPr>
            <p:cNvPr id="405" name="pasted-image.tiff"/>
            <p:cNvPicPr>
              <a:picLocks noChangeAspect="1"/>
            </p:cNvPicPr>
            <p:nvPr/>
          </p:nvPicPr>
          <p:blipFill>
            <a:blip r:embed="rId4">
              <a:extLst/>
            </a:blip>
            <a:srcRect l="7440" t="3474" r="1596" b="3474"/>
            <a:stretch>
              <a:fillRect/>
            </a:stretch>
          </p:blipFill>
          <p:spPr>
            <a:xfrm>
              <a:off x="1063483" y="26083"/>
              <a:ext cx="641236" cy="602763"/>
            </a:xfrm>
            <a:prstGeom prst="rect">
              <a:avLst/>
            </a:prstGeom>
            <a:ln w="12700" cap="flat">
              <a:noFill/>
              <a:miter lim="400000"/>
            </a:ln>
            <a:effectLst/>
          </p:spPr>
        </p:pic>
        <p:pic>
          <p:nvPicPr>
            <p:cNvPr id="406" name="assm_logo_color.jpg"/>
            <p:cNvPicPr>
              <a:picLocks noChangeAspect="1"/>
            </p:cNvPicPr>
            <p:nvPr/>
          </p:nvPicPr>
          <p:blipFill>
            <a:blip r:embed="rId5">
              <a:extLst/>
            </a:blip>
            <a:srcRect r="80963"/>
            <a:stretch>
              <a:fillRect/>
            </a:stretch>
          </p:blipFill>
          <p:spPr>
            <a:xfrm>
              <a:off x="2023771" y="26083"/>
              <a:ext cx="678895" cy="602710"/>
            </a:xfrm>
            <a:prstGeom prst="rect">
              <a:avLst/>
            </a:prstGeom>
            <a:ln w="12700" cap="flat">
              <a:noFill/>
              <a:miter lim="400000"/>
            </a:ln>
            <a:effectLst/>
          </p:spPr>
        </p:pic>
        <p:pic>
          <p:nvPicPr>
            <p:cNvPr id="407" name="Screen Shot 2017-06-30 at 4.28.44 PM.png"/>
            <p:cNvPicPr>
              <a:picLocks noChangeAspect="1"/>
            </p:cNvPicPr>
            <p:nvPr/>
          </p:nvPicPr>
          <p:blipFill>
            <a:blip r:embed="rId6">
              <a:extLst/>
            </a:blip>
            <a:srcRect l="3857" t="4666" r="3861" b="4445"/>
            <a:stretch>
              <a:fillRect/>
            </a:stretch>
          </p:blipFill>
          <p:spPr>
            <a:xfrm>
              <a:off x="31452" y="29338"/>
              <a:ext cx="752476" cy="571468"/>
            </a:xfrm>
            <a:custGeom>
              <a:avLst/>
              <a:gdLst/>
              <a:ahLst/>
              <a:cxnLst>
                <a:cxn ang="0">
                  <a:pos x="wd2" y="hd2"/>
                </a:cxn>
                <a:cxn ang="5400000">
                  <a:pos x="wd2" y="hd2"/>
                </a:cxn>
                <a:cxn ang="10800000">
                  <a:pos x="wd2" y="hd2"/>
                </a:cxn>
                <a:cxn ang="16200000">
                  <a:pos x="wd2" y="hd2"/>
                </a:cxn>
              </a:cxnLst>
              <a:rect l="0" t="0" r="r" b="b"/>
              <a:pathLst>
                <a:path w="21595" h="21464" extrusionOk="0">
                  <a:moveTo>
                    <a:pt x="11218" y="42"/>
                  </a:moveTo>
                  <a:cubicBezTo>
                    <a:pt x="10505" y="219"/>
                    <a:pt x="10119" y="1804"/>
                    <a:pt x="10683" y="2233"/>
                  </a:cubicBezTo>
                  <a:cubicBezTo>
                    <a:pt x="11031" y="2497"/>
                    <a:pt x="11274" y="2492"/>
                    <a:pt x="11674" y="2218"/>
                  </a:cubicBezTo>
                  <a:cubicBezTo>
                    <a:pt x="12123" y="1910"/>
                    <a:pt x="12229" y="1662"/>
                    <a:pt x="12232" y="906"/>
                  </a:cubicBezTo>
                  <a:cubicBezTo>
                    <a:pt x="12235" y="190"/>
                    <a:pt x="11863" y="-119"/>
                    <a:pt x="11218" y="42"/>
                  </a:cubicBezTo>
                  <a:close/>
                  <a:moveTo>
                    <a:pt x="17255" y="1458"/>
                  </a:moveTo>
                  <a:lnTo>
                    <a:pt x="17904" y="2293"/>
                  </a:lnTo>
                  <a:cubicBezTo>
                    <a:pt x="18984" y="3700"/>
                    <a:pt x="19270" y="5876"/>
                    <a:pt x="18713" y="8300"/>
                  </a:cubicBezTo>
                  <a:cubicBezTo>
                    <a:pt x="18463" y="9388"/>
                    <a:pt x="17612" y="10798"/>
                    <a:pt x="16526" y="11937"/>
                  </a:cubicBezTo>
                  <a:cubicBezTo>
                    <a:pt x="16030" y="12458"/>
                    <a:pt x="15608" y="12965"/>
                    <a:pt x="15581" y="13070"/>
                  </a:cubicBezTo>
                  <a:cubicBezTo>
                    <a:pt x="15553" y="13174"/>
                    <a:pt x="15825" y="13264"/>
                    <a:pt x="16184" y="13264"/>
                  </a:cubicBezTo>
                  <a:cubicBezTo>
                    <a:pt x="17603" y="13263"/>
                    <a:pt x="19441" y="11556"/>
                    <a:pt x="20091" y="9641"/>
                  </a:cubicBezTo>
                  <a:cubicBezTo>
                    <a:pt x="20774" y="7628"/>
                    <a:pt x="20769" y="4352"/>
                    <a:pt x="20080" y="2874"/>
                  </a:cubicBezTo>
                  <a:cubicBezTo>
                    <a:pt x="19708" y="2077"/>
                    <a:pt x="18758" y="1458"/>
                    <a:pt x="17916" y="1458"/>
                  </a:cubicBezTo>
                  <a:lnTo>
                    <a:pt x="17255" y="1458"/>
                  </a:lnTo>
                  <a:close/>
                  <a:moveTo>
                    <a:pt x="7585" y="1473"/>
                  </a:moveTo>
                  <a:cubicBezTo>
                    <a:pt x="7221" y="1430"/>
                    <a:pt x="6947" y="1483"/>
                    <a:pt x="6947" y="1652"/>
                  </a:cubicBezTo>
                  <a:cubicBezTo>
                    <a:pt x="6947" y="1760"/>
                    <a:pt x="7016" y="1845"/>
                    <a:pt x="7095" y="1845"/>
                  </a:cubicBezTo>
                  <a:cubicBezTo>
                    <a:pt x="7549" y="1845"/>
                    <a:pt x="9176" y="4817"/>
                    <a:pt x="9419" y="6079"/>
                  </a:cubicBezTo>
                  <a:cubicBezTo>
                    <a:pt x="9480" y="6395"/>
                    <a:pt x="9862" y="7553"/>
                    <a:pt x="10262" y="8658"/>
                  </a:cubicBezTo>
                  <a:cubicBezTo>
                    <a:pt x="11066" y="10881"/>
                    <a:pt x="11906" y="12232"/>
                    <a:pt x="12881" y="12861"/>
                  </a:cubicBezTo>
                  <a:cubicBezTo>
                    <a:pt x="13619" y="13337"/>
                    <a:pt x="14647" y="13415"/>
                    <a:pt x="14647" y="12995"/>
                  </a:cubicBezTo>
                  <a:cubicBezTo>
                    <a:pt x="14647" y="12845"/>
                    <a:pt x="14552" y="12669"/>
                    <a:pt x="14430" y="12608"/>
                  </a:cubicBezTo>
                  <a:cubicBezTo>
                    <a:pt x="14062" y="12424"/>
                    <a:pt x="12829" y="10107"/>
                    <a:pt x="12278" y="8568"/>
                  </a:cubicBezTo>
                  <a:cubicBezTo>
                    <a:pt x="11776" y="7167"/>
                    <a:pt x="11719" y="6477"/>
                    <a:pt x="12118" y="6675"/>
                  </a:cubicBezTo>
                  <a:cubicBezTo>
                    <a:pt x="12231" y="6731"/>
                    <a:pt x="12529" y="6345"/>
                    <a:pt x="12836" y="5751"/>
                  </a:cubicBezTo>
                  <a:cubicBezTo>
                    <a:pt x="13586" y="4298"/>
                    <a:pt x="14911" y="2576"/>
                    <a:pt x="15706" y="2024"/>
                  </a:cubicBezTo>
                  <a:lnTo>
                    <a:pt x="16378" y="1562"/>
                  </a:lnTo>
                  <a:lnTo>
                    <a:pt x="15592" y="1502"/>
                  </a:lnTo>
                  <a:cubicBezTo>
                    <a:pt x="14231" y="1400"/>
                    <a:pt x="12668" y="2254"/>
                    <a:pt x="11663" y="3664"/>
                  </a:cubicBezTo>
                  <a:cubicBezTo>
                    <a:pt x="11358" y="4090"/>
                    <a:pt x="11331" y="4216"/>
                    <a:pt x="11492" y="4678"/>
                  </a:cubicBezTo>
                  <a:cubicBezTo>
                    <a:pt x="11617" y="5035"/>
                    <a:pt x="11631" y="5271"/>
                    <a:pt x="11526" y="5408"/>
                  </a:cubicBezTo>
                  <a:cubicBezTo>
                    <a:pt x="11421" y="5545"/>
                    <a:pt x="11168" y="5206"/>
                    <a:pt x="10740" y="4350"/>
                  </a:cubicBezTo>
                  <a:cubicBezTo>
                    <a:pt x="9969" y="2807"/>
                    <a:pt x="9629" y="2375"/>
                    <a:pt x="8758" y="1860"/>
                  </a:cubicBezTo>
                  <a:cubicBezTo>
                    <a:pt x="8402" y="1650"/>
                    <a:pt x="7949" y="1515"/>
                    <a:pt x="7585" y="1473"/>
                  </a:cubicBezTo>
                  <a:close/>
                  <a:moveTo>
                    <a:pt x="5023" y="1532"/>
                  </a:moveTo>
                  <a:cubicBezTo>
                    <a:pt x="3549" y="1757"/>
                    <a:pt x="2346" y="2817"/>
                    <a:pt x="1537" y="4603"/>
                  </a:cubicBezTo>
                  <a:cubicBezTo>
                    <a:pt x="1168" y="5419"/>
                    <a:pt x="1141" y="5654"/>
                    <a:pt x="1139" y="7748"/>
                  </a:cubicBezTo>
                  <a:cubicBezTo>
                    <a:pt x="1137" y="8995"/>
                    <a:pt x="1189" y="10255"/>
                    <a:pt x="1253" y="10551"/>
                  </a:cubicBezTo>
                  <a:cubicBezTo>
                    <a:pt x="1421" y="11334"/>
                    <a:pt x="2253" y="12478"/>
                    <a:pt x="2950" y="12891"/>
                  </a:cubicBezTo>
                  <a:cubicBezTo>
                    <a:pt x="3598" y="13275"/>
                    <a:pt x="4605" y="13389"/>
                    <a:pt x="4749" y="13085"/>
                  </a:cubicBezTo>
                  <a:cubicBezTo>
                    <a:pt x="4797" y="12983"/>
                    <a:pt x="4511" y="12499"/>
                    <a:pt x="4111" y="12012"/>
                  </a:cubicBezTo>
                  <a:cubicBezTo>
                    <a:pt x="3711" y="11524"/>
                    <a:pt x="3234" y="10712"/>
                    <a:pt x="3041" y="10208"/>
                  </a:cubicBezTo>
                  <a:cubicBezTo>
                    <a:pt x="2552" y="8933"/>
                    <a:pt x="2630" y="6596"/>
                    <a:pt x="3223" y="4976"/>
                  </a:cubicBezTo>
                  <a:cubicBezTo>
                    <a:pt x="3668" y="3760"/>
                    <a:pt x="4885" y="2136"/>
                    <a:pt x="5501" y="1935"/>
                  </a:cubicBezTo>
                  <a:cubicBezTo>
                    <a:pt x="6263" y="1685"/>
                    <a:pt x="5919" y="1396"/>
                    <a:pt x="5023" y="1532"/>
                  </a:cubicBezTo>
                  <a:close/>
                  <a:moveTo>
                    <a:pt x="9385" y="7748"/>
                  </a:moveTo>
                  <a:cubicBezTo>
                    <a:pt x="9329" y="7748"/>
                    <a:pt x="9108" y="8138"/>
                    <a:pt x="8884" y="8598"/>
                  </a:cubicBezTo>
                  <a:cubicBezTo>
                    <a:pt x="8190" y="10017"/>
                    <a:pt x="7069" y="11521"/>
                    <a:pt x="6150" y="12295"/>
                  </a:cubicBezTo>
                  <a:cubicBezTo>
                    <a:pt x="5381" y="12943"/>
                    <a:pt x="5324" y="13050"/>
                    <a:pt x="5626" y="13130"/>
                  </a:cubicBezTo>
                  <a:cubicBezTo>
                    <a:pt x="6709" y="13413"/>
                    <a:pt x="8489" y="12579"/>
                    <a:pt x="9556" y="11296"/>
                  </a:cubicBezTo>
                  <a:lnTo>
                    <a:pt x="10341" y="10342"/>
                  </a:lnTo>
                  <a:lnTo>
                    <a:pt x="10102" y="9791"/>
                  </a:lnTo>
                  <a:cubicBezTo>
                    <a:pt x="9968" y="9483"/>
                    <a:pt x="9770" y="8900"/>
                    <a:pt x="9670" y="8494"/>
                  </a:cubicBezTo>
                  <a:cubicBezTo>
                    <a:pt x="9569" y="8088"/>
                    <a:pt x="9441" y="7748"/>
                    <a:pt x="9385" y="7748"/>
                  </a:cubicBezTo>
                  <a:close/>
                  <a:moveTo>
                    <a:pt x="20307" y="11132"/>
                  </a:moveTo>
                  <a:cubicBezTo>
                    <a:pt x="20095" y="11193"/>
                    <a:pt x="19888" y="11339"/>
                    <a:pt x="19704" y="11579"/>
                  </a:cubicBezTo>
                  <a:cubicBezTo>
                    <a:pt x="19500" y="11845"/>
                    <a:pt x="19328" y="12194"/>
                    <a:pt x="19328" y="12354"/>
                  </a:cubicBezTo>
                  <a:cubicBezTo>
                    <a:pt x="19328" y="12952"/>
                    <a:pt x="19635" y="13672"/>
                    <a:pt x="19966" y="13845"/>
                  </a:cubicBezTo>
                  <a:cubicBezTo>
                    <a:pt x="20435" y="14091"/>
                    <a:pt x="20652" y="14094"/>
                    <a:pt x="21036" y="13830"/>
                  </a:cubicBezTo>
                  <a:cubicBezTo>
                    <a:pt x="21484" y="13523"/>
                    <a:pt x="21592" y="13283"/>
                    <a:pt x="21594" y="12533"/>
                  </a:cubicBezTo>
                  <a:cubicBezTo>
                    <a:pt x="21598" y="11536"/>
                    <a:pt x="20944" y="10951"/>
                    <a:pt x="20307" y="11132"/>
                  </a:cubicBezTo>
                  <a:close/>
                  <a:moveTo>
                    <a:pt x="1127" y="15038"/>
                  </a:moveTo>
                  <a:lnTo>
                    <a:pt x="558" y="18034"/>
                  </a:lnTo>
                  <a:cubicBezTo>
                    <a:pt x="247" y="19684"/>
                    <a:pt x="-2" y="21098"/>
                    <a:pt x="0" y="21179"/>
                  </a:cubicBezTo>
                  <a:cubicBezTo>
                    <a:pt x="6" y="21455"/>
                    <a:pt x="567" y="21336"/>
                    <a:pt x="900" y="20985"/>
                  </a:cubicBezTo>
                  <a:cubicBezTo>
                    <a:pt x="1135" y="20737"/>
                    <a:pt x="1261" y="20319"/>
                    <a:pt x="1332" y="19554"/>
                  </a:cubicBezTo>
                  <a:cubicBezTo>
                    <a:pt x="1476" y="18020"/>
                    <a:pt x="1777" y="18143"/>
                    <a:pt x="2255" y="19912"/>
                  </a:cubicBezTo>
                  <a:cubicBezTo>
                    <a:pt x="2624" y="21278"/>
                    <a:pt x="2660" y="21328"/>
                    <a:pt x="3121" y="21328"/>
                  </a:cubicBezTo>
                  <a:cubicBezTo>
                    <a:pt x="3449" y="21328"/>
                    <a:pt x="3627" y="21221"/>
                    <a:pt x="3679" y="20985"/>
                  </a:cubicBezTo>
                  <a:cubicBezTo>
                    <a:pt x="3750" y="20661"/>
                    <a:pt x="4428" y="17074"/>
                    <a:pt x="4681" y="15679"/>
                  </a:cubicBezTo>
                  <a:cubicBezTo>
                    <a:pt x="4796" y="15044"/>
                    <a:pt x="4800" y="15038"/>
                    <a:pt x="4237" y="15038"/>
                  </a:cubicBezTo>
                  <a:lnTo>
                    <a:pt x="3667" y="15038"/>
                  </a:lnTo>
                  <a:lnTo>
                    <a:pt x="3496" y="16171"/>
                  </a:lnTo>
                  <a:cubicBezTo>
                    <a:pt x="3403" y="16793"/>
                    <a:pt x="3313" y="17525"/>
                    <a:pt x="3291" y="17795"/>
                  </a:cubicBezTo>
                  <a:cubicBezTo>
                    <a:pt x="3222" y="18664"/>
                    <a:pt x="2992" y="18326"/>
                    <a:pt x="2528" y="16662"/>
                  </a:cubicBezTo>
                  <a:cubicBezTo>
                    <a:pt x="2092" y="15097"/>
                    <a:pt x="2065" y="15038"/>
                    <a:pt x="1606" y="15038"/>
                  </a:cubicBezTo>
                  <a:lnTo>
                    <a:pt x="1127" y="15038"/>
                  </a:lnTo>
                  <a:close/>
                  <a:moveTo>
                    <a:pt x="11947" y="15038"/>
                  </a:moveTo>
                  <a:cubicBezTo>
                    <a:pt x="9886" y="15038"/>
                    <a:pt x="9818" y="15065"/>
                    <a:pt x="9818" y="16021"/>
                  </a:cubicBezTo>
                  <a:cubicBezTo>
                    <a:pt x="9818" y="16302"/>
                    <a:pt x="9953" y="16407"/>
                    <a:pt x="10387" y="16454"/>
                  </a:cubicBezTo>
                  <a:cubicBezTo>
                    <a:pt x="10841" y="16503"/>
                    <a:pt x="10964" y="16593"/>
                    <a:pt x="11002" y="16946"/>
                  </a:cubicBezTo>
                  <a:cubicBezTo>
                    <a:pt x="11043" y="17316"/>
                    <a:pt x="10542" y="20294"/>
                    <a:pt x="10307" y="21090"/>
                  </a:cubicBezTo>
                  <a:cubicBezTo>
                    <a:pt x="10207" y="21430"/>
                    <a:pt x="10872" y="21399"/>
                    <a:pt x="11230" y="21045"/>
                  </a:cubicBezTo>
                  <a:cubicBezTo>
                    <a:pt x="11431" y="20847"/>
                    <a:pt x="11607" y="20133"/>
                    <a:pt x="11834" y="18630"/>
                  </a:cubicBezTo>
                  <a:lnTo>
                    <a:pt x="12152" y="16513"/>
                  </a:lnTo>
                  <a:lnTo>
                    <a:pt x="12938" y="16454"/>
                  </a:lnTo>
                  <a:cubicBezTo>
                    <a:pt x="13592" y="16404"/>
                    <a:pt x="13729" y="16326"/>
                    <a:pt x="13804" y="15962"/>
                  </a:cubicBezTo>
                  <a:cubicBezTo>
                    <a:pt x="13995" y="15034"/>
                    <a:pt x="13997" y="15038"/>
                    <a:pt x="11947" y="15038"/>
                  </a:cubicBezTo>
                  <a:close/>
                  <a:moveTo>
                    <a:pt x="15410" y="15038"/>
                  </a:moveTo>
                  <a:cubicBezTo>
                    <a:pt x="15086" y="15038"/>
                    <a:pt x="14778" y="15123"/>
                    <a:pt x="14726" y="15231"/>
                  </a:cubicBezTo>
                  <a:cubicBezTo>
                    <a:pt x="14645" y="15403"/>
                    <a:pt x="13439" y="21043"/>
                    <a:pt x="13439" y="21254"/>
                  </a:cubicBezTo>
                  <a:cubicBezTo>
                    <a:pt x="13439" y="21298"/>
                    <a:pt x="13601" y="21328"/>
                    <a:pt x="13793" y="21328"/>
                  </a:cubicBezTo>
                  <a:cubicBezTo>
                    <a:pt x="14281" y="21328"/>
                    <a:pt x="14630" y="20946"/>
                    <a:pt x="14772" y="20255"/>
                  </a:cubicBezTo>
                  <a:cubicBezTo>
                    <a:pt x="14946" y="19407"/>
                    <a:pt x="15174" y="19520"/>
                    <a:pt x="15228" y="20493"/>
                  </a:cubicBezTo>
                  <a:cubicBezTo>
                    <a:pt x="15273" y="21318"/>
                    <a:pt x="15272" y="21328"/>
                    <a:pt x="15831" y="21328"/>
                  </a:cubicBezTo>
                  <a:cubicBezTo>
                    <a:pt x="16336" y="21328"/>
                    <a:pt x="16439" y="21241"/>
                    <a:pt x="16742" y="20538"/>
                  </a:cubicBezTo>
                  <a:cubicBezTo>
                    <a:pt x="17138" y="19621"/>
                    <a:pt x="17441" y="19698"/>
                    <a:pt x="17301" y="20672"/>
                  </a:cubicBezTo>
                  <a:cubicBezTo>
                    <a:pt x="17206" y="21327"/>
                    <a:pt x="17210" y="21328"/>
                    <a:pt x="17733" y="21328"/>
                  </a:cubicBezTo>
                  <a:cubicBezTo>
                    <a:pt x="18163" y="21328"/>
                    <a:pt x="18277" y="21253"/>
                    <a:pt x="18337" y="20896"/>
                  </a:cubicBezTo>
                  <a:cubicBezTo>
                    <a:pt x="18583" y="19427"/>
                    <a:pt x="19180" y="15449"/>
                    <a:pt x="19180" y="15261"/>
                  </a:cubicBezTo>
                  <a:cubicBezTo>
                    <a:pt x="19180" y="15129"/>
                    <a:pt x="18909" y="15038"/>
                    <a:pt x="18519" y="15038"/>
                  </a:cubicBezTo>
                  <a:lnTo>
                    <a:pt x="17859" y="15038"/>
                  </a:lnTo>
                  <a:lnTo>
                    <a:pt x="17198" y="16692"/>
                  </a:lnTo>
                  <a:cubicBezTo>
                    <a:pt x="16833" y="17606"/>
                    <a:pt x="16461" y="18388"/>
                    <a:pt x="16378" y="18421"/>
                  </a:cubicBezTo>
                  <a:cubicBezTo>
                    <a:pt x="16293" y="18455"/>
                    <a:pt x="16217" y="18002"/>
                    <a:pt x="16196" y="17393"/>
                  </a:cubicBezTo>
                  <a:cubicBezTo>
                    <a:pt x="16175" y="16798"/>
                    <a:pt x="16116" y="16030"/>
                    <a:pt x="16070" y="15679"/>
                  </a:cubicBezTo>
                  <a:cubicBezTo>
                    <a:pt x="15994" y="15085"/>
                    <a:pt x="15956" y="15038"/>
                    <a:pt x="15410" y="15038"/>
                  </a:cubicBezTo>
                  <a:close/>
                  <a:moveTo>
                    <a:pt x="7483" y="15053"/>
                  </a:moveTo>
                  <a:cubicBezTo>
                    <a:pt x="6973" y="15115"/>
                    <a:pt x="6460" y="15356"/>
                    <a:pt x="6082" y="15753"/>
                  </a:cubicBezTo>
                  <a:cubicBezTo>
                    <a:pt x="5413" y="16456"/>
                    <a:pt x="5157" y="17293"/>
                    <a:pt x="5148" y="18779"/>
                  </a:cubicBezTo>
                  <a:cubicBezTo>
                    <a:pt x="5138" y="20359"/>
                    <a:pt x="5246" y="20671"/>
                    <a:pt x="5945" y="21134"/>
                  </a:cubicBezTo>
                  <a:cubicBezTo>
                    <a:pt x="6297" y="21368"/>
                    <a:pt x="6716" y="21481"/>
                    <a:pt x="7130" y="21462"/>
                  </a:cubicBezTo>
                  <a:cubicBezTo>
                    <a:pt x="7543" y="21444"/>
                    <a:pt x="7949" y="21293"/>
                    <a:pt x="8257" y="21030"/>
                  </a:cubicBezTo>
                  <a:cubicBezTo>
                    <a:pt x="8686" y="20664"/>
                    <a:pt x="8698" y="20319"/>
                    <a:pt x="8303" y="19852"/>
                  </a:cubicBezTo>
                  <a:cubicBezTo>
                    <a:pt x="8030" y="19531"/>
                    <a:pt x="7983" y="19534"/>
                    <a:pt x="7745" y="19808"/>
                  </a:cubicBezTo>
                  <a:cubicBezTo>
                    <a:pt x="7235" y="20391"/>
                    <a:pt x="6831" y="20414"/>
                    <a:pt x="6423" y="19882"/>
                  </a:cubicBezTo>
                  <a:cubicBezTo>
                    <a:pt x="6215" y="19610"/>
                    <a:pt x="6046" y="19177"/>
                    <a:pt x="6048" y="18928"/>
                  </a:cubicBezTo>
                  <a:cubicBezTo>
                    <a:pt x="6053" y="18250"/>
                    <a:pt x="6579" y="16874"/>
                    <a:pt x="6925" y="16633"/>
                  </a:cubicBezTo>
                  <a:cubicBezTo>
                    <a:pt x="7361" y="16328"/>
                    <a:pt x="8085" y="16365"/>
                    <a:pt x="8303" y="16707"/>
                  </a:cubicBezTo>
                  <a:cubicBezTo>
                    <a:pt x="8466" y="16964"/>
                    <a:pt x="8547" y="16942"/>
                    <a:pt x="8929" y="16588"/>
                  </a:cubicBezTo>
                  <a:cubicBezTo>
                    <a:pt x="9485" y="16072"/>
                    <a:pt x="9475" y="15903"/>
                    <a:pt x="8872" y="15410"/>
                  </a:cubicBezTo>
                  <a:cubicBezTo>
                    <a:pt x="8499" y="15105"/>
                    <a:pt x="7993" y="14990"/>
                    <a:pt x="7483" y="15053"/>
                  </a:cubicBezTo>
                  <a:close/>
                </a:path>
              </a:pathLst>
            </a:custGeom>
            <a:ln w="12700" cap="flat">
              <a:noFill/>
              <a:miter lim="400000"/>
            </a:ln>
            <a:effectLst/>
          </p:spPr>
        </p:pic>
      </p:grpSp>
      <p:sp>
        <p:nvSpPr>
          <p:cNvPr id="409" name="Shape 409"/>
          <p:cNvSpPr/>
          <p:nvPr/>
        </p:nvSpPr>
        <p:spPr>
          <a:xfrm>
            <a:off x="3100104" y="1871747"/>
            <a:ext cx="9507053" cy="6767708"/>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lstStyle/>
          <a:p>
            <a:pPr marL="493888" indent="-493888" algn="l" defTabSz="457200">
              <a:buSzPct val="100000"/>
              <a:buAutoNum type="arabicPeriod" startAt="2"/>
              <a:defRPr sz="3000">
                <a:solidFill>
                  <a:srgbClr val="FF7F00"/>
                </a:solidFill>
                <a:latin typeface="Avenir Next Demi Bold"/>
                <a:ea typeface="Avenir Next Demi Bold"/>
                <a:cs typeface="Avenir Next Demi Bold"/>
                <a:sym typeface="Avenir Next Demi Bold"/>
              </a:defRPr>
            </a:pPr>
            <a:r>
              <a:rPr dirty="0"/>
              <a:t>Write up the summary of comments (1 hour)</a:t>
            </a:r>
          </a:p>
          <a:p>
            <a:pPr marL="1128888" lvl="1" indent="-493888" algn="l" defTabSz="457200">
              <a:buSzPct val="100000"/>
              <a:buAutoNum type="alphaLcPeriod"/>
              <a:defRPr sz="3000">
                <a:latin typeface="Avenir Next"/>
                <a:ea typeface="Avenir Next"/>
                <a:cs typeface="Avenir Next"/>
                <a:sym typeface="Avenir Next"/>
              </a:defRPr>
            </a:pPr>
            <a:r>
              <a:rPr dirty="0" smtClean="0"/>
              <a:t>Note</a:t>
            </a:r>
            <a:r>
              <a:rPr lang="en-US" dirty="0"/>
              <a:t> </a:t>
            </a:r>
            <a:r>
              <a:rPr dirty="0" smtClean="0"/>
              <a:t>takers </a:t>
            </a:r>
            <a:r>
              <a:rPr dirty="0"/>
              <a:t>write up 3-4 bullet points representing the key themes for each Guiding Question</a:t>
            </a:r>
          </a:p>
          <a:p>
            <a:pPr marL="1128888" lvl="1" indent="-493888" algn="l" defTabSz="457200">
              <a:buSzPct val="100000"/>
              <a:buAutoNum type="alphaLcPeriod"/>
              <a:defRPr sz="3000">
                <a:latin typeface="Avenir Next"/>
                <a:ea typeface="Avenir Next"/>
                <a:cs typeface="Avenir Next"/>
                <a:sym typeface="Avenir Next"/>
              </a:defRPr>
            </a:pPr>
            <a:r>
              <a:rPr dirty="0"/>
              <a:t>Others work on writing a short introductory paragraph for the comments</a:t>
            </a:r>
          </a:p>
          <a:p>
            <a:pPr marL="1128888" lvl="1" indent="-493888" algn="l" defTabSz="457200">
              <a:buSzPct val="100000"/>
              <a:buAutoNum type="alphaLcPeriod"/>
              <a:defRPr sz="3000">
                <a:latin typeface="Avenir Next"/>
                <a:ea typeface="Avenir Next"/>
                <a:cs typeface="Avenir Next"/>
                <a:sym typeface="Avenir Next"/>
              </a:defRPr>
            </a:pPr>
            <a:r>
              <a:rPr dirty="0"/>
              <a:t>Proofread and “sign” the comments document</a:t>
            </a:r>
          </a:p>
        </p:txBody>
      </p:sp>
    </p:spTree>
  </p:cSld>
  <p:clrMapOvr>
    <a:masterClrMapping/>
  </p:clrMapOvr>
  <p:transition xmlns:p14="http://schemas.microsoft.com/office/powerpoint/2010/main" spd="slow"/>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5" name="Group 415"/>
          <p:cNvGrpSpPr/>
          <p:nvPr/>
        </p:nvGrpSpPr>
        <p:grpSpPr>
          <a:xfrm>
            <a:off x="11108190" y="-100390"/>
            <a:ext cx="1434835" cy="1355630"/>
            <a:chOff x="0" y="0"/>
            <a:chExt cx="1434834" cy="1355628"/>
          </a:xfrm>
        </p:grpSpPr>
        <p:sp>
          <p:nvSpPr>
            <p:cNvPr id="413" name="Shape 413"/>
            <p:cNvSpPr/>
            <p:nvPr/>
          </p:nvSpPr>
          <p:spPr>
            <a:xfrm>
              <a:off x="215632" y="0"/>
              <a:ext cx="1003571" cy="1355629"/>
            </a:xfrm>
            <a:custGeom>
              <a:avLst/>
              <a:gdLst/>
              <a:ahLst/>
              <a:cxnLst>
                <a:cxn ang="0">
                  <a:pos x="wd2" y="hd2"/>
                </a:cxn>
                <a:cxn ang="5400000">
                  <a:pos x="wd2" y="hd2"/>
                </a:cxn>
                <a:cxn ang="10800000">
                  <a:pos x="wd2" y="hd2"/>
                </a:cxn>
                <a:cxn ang="16200000">
                  <a:pos x="wd2" y="hd2"/>
                </a:cxn>
              </a:cxnLst>
              <a:rect l="0" t="0" r="r" b="b"/>
              <a:pathLst>
                <a:path w="21600" h="21600" extrusionOk="0">
                  <a:moveTo>
                    <a:pt x="0" y="25"/>
                  </a:moveTo>
                  <a:lnTo>
                    <a:pt x="0" y="15849"/>
                  </a:lnTo>
                  <a:lnTo>
                    <a:pt x="10966" y="21600"/>
                  </a:lnTo>
                  <a:lnTo>
                    <a:pt x="21600" y="16097"/>
                  </a:lnTo>
                  <a:lnTo>
                    <a:pt x="21600" y="0"/>
                  </a:lnTo>
                  <a:lnTo>
                    <a:pt x="0" y="25"/>
                  </a:lnTo>
                  <a:close/>
                </a:path>
              </a:pathLst>
            </a:custGeom>
            <a:solidFill>
              <a:srgbClr val="006992"/>
            </a:solidFill>
            <a:ln w="12700" cap="flat">
              <a:noFill/>
              <a:miter lim="400000"/>
            </a:ln>
            <a:effectLst/>
          </p:spPr>
          <p:txBody>
            <a:bodyPr wrap="square" lIns="50800" tIns="50800" rIns="50800" bIns="50800" numCol="1" anchor="ctr">
              <a:noAutofit/>
            </a:bodyPr>
            <a:lstStyle/>
            <a:p>
              <a:pPr defTabSz="457200">
                <a:defRPr sz="1200">
                  <a:solidFill>
                    <a:srgbClr val="01A3E6"/>
                  </a:solidFill>
                </a:defRPr>
              </a:pPr>
              <a:endParaRPr/>
            </a:p>
          </p:txBody>
        </p:sp>
        <p:sp>
          <p:nvSpPr>
            <p:cNvPr id="414" name="Shape 414"/>
            <p:cNvSpPr/>
            <p:nvPr/>
          </p:nvSpPr>
          <p:spPr>
            <a:xfrm>
              <a:off x="0" y="163728"/>
              <a:ext cx="1434835" cy="102817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p>
              <a:pPr defTabSz="457200">
                <a:lnSpc>
                  <a:spcPct val="70000"/>
                </a:lnSpc>
                <a:defRPr sz="1600">
                  <a:solidFill>
                    <a:srgbClr val="FFFFFF"/>
                  </a:solidFill>
                  <a:latin typeface="Avenir Next Demi Bold"/>
                  <a:ea typeface="Avenir Next Demi Bold"/>
                  <a:cs typeface="Avenir Next Demi Bold"/>
                  <a:sym typeface="Avenir Next Demi Bold"/>
                </a:defRPr>
              </a:pPr>
              <a:r>
                <a:t>ESSA </a:t>
              </a:r>
            </a:p>
            <a:p>
              <a:pPr defTabSz="457200">
                <a:lnSpc>
                  <a:spcPct val="70000"/>
                </a:lnSpc>
                <a:defRPr sz="1600">
                  <a:solidFill>
                    <a:srgbClr val="FFFFFF"/>
                  </a:solidFill>
                  <a:latin typeface="Avenir Next Demi Bold"/>
                  <a:ea typeface="Avenir Next Demi Bold"/>
                  <a:cs typeface="Avenir Next Demi Bold"/>
                  <a:sym typeface="Avenir Next Demi Bold"/>
                </a:defRPr>
              </a:pPr>
              <a:r>
                <a:t>Review </a:t>
              </a:r>
            </a:p>
            <a:p>
              <a:pPr defTabSz="457200">
                <a:lnSpc>
                  <a:spcPct val="70000"/>
                </a:lnSpc>
                <a:defRPr sz="1600">
                  <a:solidFill>
                    <a:srgbClr val="FFFFFF"/>
                  </a:solidFill>
                  <a:latin typeface="Avenir Next Demi Bold"/>
                  <a:ea typeface="Avenir Next Demi Bold"/>
                  <a:cs typeface="Avenir Next Demi Bold"/>
                  <a:sym typeface="Avenir Next Demi Bold"/>
                </a:defRPr>
              </a:pPr>
              <a:r>
                <a:t>Tool</a:t>
              </a:r>
            </a:p>
            <a:p>
              <a:pPr defTabSz="457200">
                <a:lnSpc>
                  <a:spcPct val="70000"/>
                </a:lnSpc>
                <a:defRPr sz="1600">
                  <a:solidFill>
                    <a:srgbClr val="FFFFFF"/>
                  </a:solidFill>
                  <a:latin typeface="Avenir Next Demi Bold"/>
                  <a:ea typeface="Avenir Next Demi Bold"/>
                  <a:cs typeface="Avenir Next Demi Bold"/>
                  <a:sym typeface="Avenir Next Demi Bold"/>
                </a:defRPr>
              </a:pPr>
              <a:r>
                <a:t>#2</a:t>
              </a:r>
            </a:p>
          </p:txBody>
        </p:sp>
      </p:grpSp>
      <p:grpSp>
        <p:nvGrpSpPr>
          <p:cNvPr id="418" name="Group 418"/>
          <p:cNvGrpSpPr/>
          <p:nvPr/>
        </p:nvGrpSpPr>
        <p:grpSpPr>
          <a:xfrm>
            <a:off x="-307423" y="-45069"/>
            <a:ext cx="13389817" cy="1607724"/>
            <a:chOff x="89273" y="5487723"/>
            <a:chExt cx="13389815" cy="1607723"/>
          </a:xfrm>
        </p:grpSpPr>
        <p:pic>
          <p:nvPicPr>
            <p:cNvPr id="416" name="FullSizeR.jpg"/>
            <p:cNvPicPr>
              <a:picLocks noChangeAspect="1"/>
            </p:cNvPicPr>
            <p:nvPr/>
          </p:nvPicPr>
          <p:blipFill>
            <a:blip r:embed="rId3">
              <a:extLst/>
            </a:blip>
            <a:srcRect l="631" t="43049" r="3408" b="41309"/>
            <a:stretch>
              <a:fillRect/>
            </a:stretch>
          </p:blipFill>
          <p:spPr>
            <a:xfrm>
              <a:off x="298860" y="5487723"/>
              <a:ext cx="13151785" cy="1607724"/>
            </a:xfrm>
            <a:prstGeom prst="rect">
              <a:avLst/>
            </a:prstGeom>
            <a:ln w="12700" cap="flat">
              <a:noFill/>
              <a:miter lim="400000"/>
            </a:ln>
            <a:effectLst/>
          </p:spPr>
        </p:pic>
        <p:sp>
          <p:nvSpPr>
            <p:cNvPr id="417" name="Shape 417"/>
            <p:cNvSpPr/>
            <p:nvPr/>
          </p:nvSpPr>
          <p:spPr>
            <a:xfrm>
              <a:off x="89273" y="5499834"/>
              <a:ext cx="13389817" cy="1589941"/>
            </a:xfrm>
            <a:prstGeom prst="rect">
              <a:avLst/>
            </a:prstGeom>
            <a:solidFill>
              <a:srgbClr val="FF7F00">
                <a:alpha val="52485"/>
              </a:srgbClr>
            </a:solid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indent="685800" algn="l" defTabSz="457200">
                <a:lnSpc>
                  <a:spcPct val="70000"/>
                </a:lnSpc>
                <a:defRPr sz="6500">
                  <a:solidFill>
                    <a:srgbClr val="FFFFFF"/>
                  </a:solidFill>
                  <a:latin typeface="Avenir Next Demi Bold"/>
                  <a:ea typeface="Avenir Next Demi Bold"/>
                  <a:cs typeface="Avenir Next Demi Bold"/>
                  <a:sym typeface="Avenir Next Demi Bold"/>
                </a:defRPr>
              </a:lvl1pPr>
            </a:lstStyle>
            <a:p>
              <a:r>
                <a:t>Begin Advocating</a:t>
              </a:r>
            </a:p>
          </p:txBody>
        </p:sp>
      </p:grpSp>
      <p:sp>
        <p:nvSpPr>
          <p:cNvPr id="419" name="Shape 419"/>
          <p:cNvSpPr/>
          <p:nvPr/>
        </p:nvSpPr>
        <p:spPr>
          <a:xfrm>
            <a:off x="193484" y="1846347"/>
            <a:ext cx="2518853" cy="3498744"/>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lstStyle>
            <a:lvl1pPr algn="r" defTabSz="457200">
              <a:defRPr sz="3000">
                <a:solidFill>
                  <a:srgbClr val="FF7F00"/>
                </a:solidFill>
                <a:latin typeface="Avenir Next Demi Bold"/>
                <a:ea typeface="Avenir Next Demi Bold"/>
                <a:cs typeface="Avenir Next Demi Bold"/>
                <a:sym typeface="Avenir Next Demi Bold"/>
              </a:defRPr>
            </a:lvl1pPr>
          </a:lstStyle>
          <a:p>
            <a:r>
              <a:t>Summary</a:t>
            </a:r>
          </a:p>
        </p:txBody>
      </p:sp>
      <p:sp>
        <p:nvSpPr>
          <p:cNvPr id="420" name="Shape 420"/>
          <p:cNvSpPr/>
          <p:nvPr/>
        </p:nvSpPr>
        <p:spPr>
          <a:xfrm flipV="1">
            <a:off x="2906220" y="1846347"/>
            <a:ext cx="1" cy="6767709"/>
          </a:xfrm>
          <a:prstGeom prst="line">
            <a:avLst/>
          </a:prstGeom>
          <a:ln w="25400">
            <a:solidFill>
              <a:srgbClr val="FF7F00"/>
            </a:solidFill>
            <a:miter lim="400000"/>
          </a:ln>
        </p:spPr>
        <p:txBody>
          <a:bodyPr lIns="50800" tIns="50800" rIns="50800" bIns="50800" anchor="ctr"/>
          <a:lstStyle/>
          <a:p>
            <a:pPr>
              <a:defRPr sz="2400"/>
            </a:pPr>
            <a:endParaRPr/>
          </a:p>
        </p:txBody>
      </p:sp>
      <p:sp>
        <p:nvSpPr>
          <p:cNvPr id="421" name="Shape 421"/>
          <p:cNvSpPr>
            <a:spLocks noGrp="1"/>
          </p:cNvSpPr>
          <p:nvPr>
            <p:ph type="sldNum" sz="quarter" idx="2"/>
          </p:nvPr>
        </p:nvSpPr>
        <p:spPr>
          <a:xfrm>
            <a:off x="12006771" y="9120627"/>
            <a:ext cx="635280" cy="381001"/>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14</a:t>
            </a:fld>
            <a:endParaRPr/>
          </a:p>
        </p:txBody>
      </p:sp>
      <p:grpSp>
        <p:nvGrpSpPr>
          <p:cNvPr id="425" name="Group 425"/>
          <p:cNvGrpSpPr/>
          <p:nvPr/>
        </p:nvGrpSpPr>
        <p:grpSpPr>
          <a:xfrm>
            <a:off x="-29954" y="8897748"/>
            <a:ext cx="9849897" cy="938627"/>
            <a:chOff x="0" y="0"/>
            <a:chExt cx="9849895" cy="938626"/>
          </a:xfrm>
        </p:grpSpPr>
        <p:sp>
          <p:nvSpPr>
            <p:cNvPr id="422" name="Shape 422"/>
            <p:cNvSpPr/>
            <p:nvPr/>
          </p:nvSpPr>
          <p:spPr>
            <a:xfrm>
              <a:off x="0" y="0"/>
              <a:ext cx="9849896" cy="927674"/>
            </a:xfrm>
            <a:prstGeom prst="rect">
              <a:avLst/>
            </a:prstGeom>
            <a:gradFill flip="none" rotWithShape="1">
              <a:gsLst>
                <a:gs pos="4442">
                  <a:srgbClr val="FFFFFF"/>
                </a:gs>
                <a:gs pos="21759">
                  <a:srgbClr val="7FB4C9"/>
                </a:gs>
                <a:gs pos="100000">
                  <a:srgbClr val="006992"/>
                </a:gs>
              </a:gsLst>
              <a:lin ang="10800000" scaled="0"/>
            </a:gradFill>
            <a:ln w="12700" cap="flat">
              <a:noFill/>
              <a:miter lim="400000"/>
            </a:ln>
            <a:effectLst/>
          </p:spPr>
          <p:txBody>
            <a:bodyPr wrap="square" lIns="50800" tIns="50800" rIns="50800" bIns="50800" numCol="1" anchor="ctr">
              <a:noAutofit/>
            </a:bodyPr>
            <a:lstStyle/>
            <a:p>
              <a:pPr defTabSz="457200">
                <a:defRPr sz="1200">
                  <a:solidFill>
                    <a:srgbClr val="01A3E6"/>
                  </a:solidFill>
                </a:defRPr>
              </a:pPr>
              <a:endParaRPr/>
            </a:p>
          </p:txBody>
        </p:sp>
        <p:sp>
          <p:nvSpPr>
            <p:cNvPr id="423" name="Shape 423"/>
            <p:cNvSpPr/>
            <p:nvPr/>
          </p:nvSpPr>
          <p:spPr>
            <a:xfrm>
              <a:off x="349661" y="19958"/>
              <a:ext cx="7196800" cy="60955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lgn="l" defTabSz="457200">
                <a:defRPr sz="1300">
                  <a:solidFill>
                    <a:srgbClr val="FFFFFF"/>
                  </a:solidFill>
                  <a:latin typeface="Avenir Next Demi Bold"/>
                  <a:ea typeface="Avenir Next Demi Bold"/>
                  <a:cs typeface="Avenir Next Demi Bold"/>
                  <a:sym typeface="Avenir Next Demi Bold"/>
                </a:defRPr>
              </a:lvl1pPr>
            </a:lstStyle>
            <a:p>
              <a:r>
                <a:t>Developed in partnership with the National Council of Teachers of Mathematics, Math Teachers’ Circle Network, and the Association of State Supervisors of Mathematics (2017)</a:t>
              </a:r>
            </a:p>
          </p:txBody>
        </p:sp>
        <p:sp>
          <p:nvSpPr>
            <p:cNvPr id="424" name="Shape 424"/>
            <p:cNvSpPr/>
            <p:nvPr/>
          </p:nvSpPr>
          <p:spPr>
            <a:xfrm>
              <a:off x="349661" y="329070"/>
              <a:ext cx="2462626" cy="60955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lgn="l" defTabSz="457200">
                <a:defRPr sz="1200" u="sng">
                  <a:solidFill>
                    <a:srgbClr val="FFFFFF"/>
                  </a:solidFill>
                  <a:latin typeface="Avenir Next Demi Bold"/>
                  <a:ea typeface="Avenir Next Demi Bold"/>
                  <a:cs typeface="Avenir Next Demi Bold"/>
                  <a:sym typeface="Avenir Next Demi Bold"/>
                </a:defRPr>
              </a:lvl1pPr>
            </a:lstStyle>
            <a:p>
              <a:r>
                <a:t>http://nctm.org/essatoolkit</a:t>
              </a:r>
            </a:p>
          </p:txBody>
        </p:sp>
      </p:grpSp>
      <p:grpSp>
        <p:nvGrpSpPr>
          <p:cNvPr id="429" name="Group 429"/>
          <p:cNvGrpSpPr/>
          <p:nvPr/>
        </p:nvGrpSpPr>
        <p:grpSpPr>
          <a:xfrm>
            <a:off x="9057149" y="9009745"/>
            <a:ext cx="2671215" cy="602764"/>
            <a:chOff x="31452" y="26083"/>
            <a:chExt cx="2671213" cy="602762"/>
          </a:xfrm>
        </p:grpSpPr>
        <p:pic>
          <p:nvPicPr>
            <p:cNvPr id="426" name="pasted-image.tiff"/>
            <p:cNvPicPr>
              <a:picLocks noChangeAspect="1"/>
            </p:cNvPicPr>
            <p:nvPr/>
          </p:nvPicPr>
          <p:blipFill>
            <a:blip r:embed="rId4">
              <a:extLst/>
            </a:blip>
            <a:srcRect l="7440" t="3474" r="1596" b="3474"/>
            <a:stretch>
              <a:fillRect/>
            </a:stretch>
          </p:blipFill>
          <p:spPr>
            <a:xfrm>
              <a:off x="1063483" y="26083"/>
              <a:ext cx="641236" cy="602763"/>
            </a:xfrm>
            <a:prstGeom prst="rect">
              <a:avLst/>
            </a:prstGeom>
            <a:ln w="12700" cap="flat">
              <a:noFill/>
              <a:miter lim="400000"/>
            </a:ln>
            <a:effectLst/>
          </p:spPr>
        </p:pic>
        <p:pic>
          <p:nvPicPr>
            <p:cNvPr id="427" name="assm_logo_color.jpg"/>
            <p:cNvPicPr>
              <a:picLocks noChangeAspect="1"/>
            </p:cNvPicPr>
            <p:nvPr/>
          </p:nvPicPr>
          <p:blipFill>
            <a:blip r:embed="rId5">
              <a:extLst/>
            </a:blip>
            <a:srcRect r="80963"/>
            <a:stretch>
              <a:fillRect/>
            </a:stretch>
          </p:blipFill>
          <p:spPr>
            <a:xfrm>
              <a:off x="2023771" y="26083"/>
              <a:ext cx="678895" cy="602710"/>
            </a:xfrm>
            <a:prstGeom prst="rect">
              <a:avLst/>
            </a:prstGeom>
            <a:ln w="12700" cap="flat">
              <a:noFill/>
              <a:miter lim="400000"/>
            </a:ln>
            <a:effectLst/>
          </p:spPr>
        </p:pic>
        <p:pic>
          <p:nvPicPr>
            <p:cNvPr id="428" name="Screen Shot 2017-06-30 at 4.28.44 PM.png"/>
            <p:cNvPicPr>
              <a:picLocks noChangeAspect="1"/>
            </p:cNvPicPr>
            <p:nvPr/>
          </p:nvPicPr>
          <p:blipFill>
            <a:blip r:embed="rId6">
              <a:extLst/>
            </a:blip>
            <a:srcRect l="3857" t="4666" r="3861" b="4445"/>
            <a:stretch>
              <a:fillRect/>
            </a:stretch>
          </p:blipFill>
          <p:spPr>
            <a:xfrm>
              <a:off x="31452" y="29338"/>
              <a:ext cx="752476" cy="571468"/>
            </a:xfrm>
            <a:custGeom>
              <a:avLst/>
              <a:gdLst/>
              <a:ahLst/>
              <a:cxnLst>
                <a:cxn ang="0">
                  <a:pos x="wd2" y="hd2"/>
                </a:cxn>
                <a:cxn ang="5400000">
                  <a:pos x="wd2" y="hd2"/>
                </a:cxn>
                <a:cxn ang="10800000">
                  <a:pos x="wd2" y="hd2"/>
                </a:cxn>
                <a:cxn ang="16200000">
                  <a:pos x="wd2" y="hd2"/>
                </a:cxn>
              </a:cxnLst>
              <a:rect l="0" t="0" r="r" b="b"/>
              <a:pathLst>
                <a:path w="21595" h="21464" extrusionOk="0">
                  <a:moveTo>
                    <a:pt x="11218" y="42"/>
                  </a:moveTo>
                  <a:cubicBezTo>
                    <a:pt x="10505" y="219"/>
                    <a:pt x="10119" y="1804"/>
                    <a:pt x="10683" y="2233"/>
                  </a:cubicBezTo>
                  <a:cubicBezTo>
                    <a:pt x="11031" y="2497"/>
                    <a:pt x="11274" y="2492"/>
                    <a:pt x="11674" y="2218"/>
                  </a:cubicBezTo>
                  <a:cubicBezTo>
                    <a:pt x="12123" y="1910"/>
                    <a:pt x="12229" y="1662"/>
                    <a:pt x="12232" y="906"/>
                  </a:cubicBezTo>
                  <a:cubicBezTo>
                    <a:pt x="12235" y="190"/>
                    <a:pt x="11863" y="-119"/>
                    <a:pt x="11218" y="42"/>
                  </a:cubicBezTo>
                  <a:close/>
                  <a:moveTo>
                    <a:pt x="17255" y="1458"/>
                  </a:moveTo>
                  <a:lnTo>
                    <a:pt x="17904" y="2293"/>
                  </a:lnTo>
                  <a:cubicBezTo>
                    <a:pt x="18984" y="3700"/>
                    <a:pt x="19270" y="5876"/>
                    <a:pt x="18713" y="8300"/>
                  </a:cubicBezTo>
                  <a:cubicBezTo>
                    <a:pt x="18463" y="9388"/>
                    <a:pt x="17612" y="10798"/>
                    <a:pt x="16526" y="11937"/>
                  </a:cubicBezTo>
                  <a:cubicBezTo>
                    <a:pt x="16030" y="12458"/>
                    <a:pt x="15608" y="12965"/>
                    <a:pt x="15581" y="13070"/>
                  </a:cubicBezTo>
                  <a:cubicBezTo>
                    <a:pt x="15553" y="13174"/>
                    <a:pt x="15825" y="13264"/>
                    <a:pt x="16184" y="13264"/>
                  </a:cubicBezTo>
                  <a:cubicBezTo>
                    <a:pt x="17603" y="13263"/>
                    <a:pt x="19441" y="11556"/>
                    <a:pt x="20091" y="9641"/>
                  </a:cubicBezTo>
                  <a:cubicBezTo>
                    <a:pt x="20774" y="7628"/>
                    <a:pt x="20769" y="4352"/>
                    <a:pt x="20080" y="2874"/>
                  </a:cubicBezTo>
                  <a:cubicBezTo>
                    <a:pt x="19708" y="2077"/>
                    <a:pt x="18758" y="1458"/>
                    <a:pt x="17916" y="1458"/>
                  </a:cubicBezTo>
                  <a:lnTo>
                    <a:pt x="17255" y="1458"/>
                  </a:lnTo>
                  <a:close/>
                  <a:moveTo>
                    <a:pt x="7585" y="1473"/>
                  </a:moveTo>
                  <a:cubicBezTo>
                    <a:pt x="7221" y="1430"/>
                    <a:pt x="6947" y="1483"/>
                    <a:pt x="6947" y="1652"/>
                  </a:cubicBezTo>
                  <a:cubicBezTo>
                    <a:pt x="6947" y="1760"/>
                    <a:pt x="7016" y="1845"/>
                    <a:pt x="7095" y="1845"/>
                  </a:cubicBezTo>
                  <a:cubicBezTo>
                    <a:pt x="7549" y="1845"/>
                    <a:pt x="9176" y="4817"/>
                    <a:pt x="9419" y="6079"/>
                  </a:cubicBezTo>
                  <a:cubicBezTo>
                    <a:pt x="9480" y="6395"/>
                    <a:pt x="9862" y="7553"/>
                    <a:pt x="10262" y="8658"/>
                  </a:cubicBezTo>
                  <a:cubicBezTo>
                    <a:pt x="11066" y="10881"/>
                    <a:pt x="11906" y="12232"/>
                    <a:pt x="12881" y="12861"/>
                  </a:cubicBezTo>
                  <a:cubicBezTo>
                    <a:pt x="13619" y="13337"/>
                    <a:pt x="14647" y="13415"/>
                    <a:pt x="14647" y="12995"/>
                  </a:cubicBezTo>
                  <a:cubicBezTo>
                    <a:pt x="14647" y="12845"/>
                    <a:pt x="14552" y="12669"/>
                    <a:pt x="14430" y="12608"/>
                  </a:cubicBezTo>
                  <a:cubicBezTo>
                    <a:pt x="14062" y="12424"/>
                    <a:pt x="12829" y="10107"/>
                    <a:pt x="12278" y="8568"/>
                  </a:cubicBezTo>
                  <a:cubicBezTo>
                    <a:pt x="11776" y="7167"/>
                    <a:pt x="11719" y="6477"/>
                    <a:pt x="12118" y="6675"/>
                  </a:cubicBezTo>
                  <a:cubicBezTo>
                    <a:pt x="12231" y="6731"/>
                    <a:pt x="12529" y="6345"/>
                    <a:pt x="12836" y="5751"/>
                  </a:cubicBezTo>
                  <a:cubicBezTo>
                    <a:pt x="13586" y="4298"/>
                    <a:pt x="14911" y="2576"/>
                    <a:pt x="15706" y="2024"/>
                  </a:cubicBezTo>
                  <a:lnTo>
                    <a:pt x="16378" y="1562"/>
                  </a:lnTo>
                  <a:lnTo>
                    <a:pt x="15592" y="1502"/>
                  </a:lnTo>
                  <a:cubicBezTo>
                    <a:pt x="14231" y="1400"/>
                    <a:pt x="12668" y="2254"/>
                    <a:pt x="11663" y="3664"/>
                  </a:cubicBezTo>
                  <a:cubicBezTo>
                    <a:pt x="11358" y="4090"/>
                    <a:pt x="11331" y="4216"/>
                    <a:pt x="11492" y="4678"/>
                  </a:cubicBezTo>
                  <a:cubicBezTo>
                    <a:pt x="11617" y="5035"/>
                    <a:pt x="11631" y="5271"/>
                    <a:pt x="11526" y="5408"/>
                  </a:cubicBezTo>
                  <a:cubicBezTo>
                    <a:pt x="11421" y="5545"/>
                    <a:pt x="11168" y="5206"/>
                    <a:pt x="10740" y="4350"/>
                  </a:cubicBezTo>
                  <a:cubicBezTo>
                    <a:pt x="9969" y="2807"/>
                    <a:pt x="9629" y="2375"/>
                    <a:pt x="8758" y="1860"/>
                  </a:cubicBezTo>
                  <a:cubicBezTo>
                    <a:pt x="8402" y="1650"/>
                    <a:pt x="7949" y="1515"/>
                    <a:pt x="7585" y="1473"/>
                  </a:cubicBezTo>
                  <a:close/>
                  <a:moveTo>
                    <a:pt x="5023" y="1532"/>
                  </a:moveTo>
                  <a:cubicBezTo>
                    <a:pt x="3549" y="1757"/>
                    <a:pt x="2346" y="2817"/>
                    <a:pt x="1537" y="4603"/>
                  </a:cubicBezTo>
                  <a:cubicBezTo>
                    <a:pt x="1168" y="5419"/>
                    <a:pt x="1141" y="5654"/>
                    <a:pt x="1139" y="7748"/>
                  </a:cubicBezTo>
                  <a:cubicBezTo>
                    <a:pt x="1137" y="8995"/>
                    <a:pt x="1189" y="10255"/>
                    <a:pt x="1253" y="10551"/>
                  </a:cubicBezTo>
                  <a:cubicBezTo>
                    <a:pt x="1421" y="11334"/>
                    <a:pt x="2253" y="12478"/>
                    <a:pt x="2950" y="12891"/>
                  </a:cubicBezTo>
                  <a:cubicBezTo>
                    <a:pt x="3598" y="13275"/>
                    <a:pt x="4605" y="13389"/>
                    <a:pt x="4749" y="13085"/>
                  </a:cubicBezTo>
                  <a:cubicBezTo>
                    <a:pt x="4797" y="12983"/>
                    <a:pt x="4511" y="12499"/>
                    <a:pt x="4111" y="12012"/>
                  </a:cubicBezTo>
                  <a:cubicBezTo>
                    <a:pt x="3711" y="11524"/>
                    <a:pt x="3234" y="10712"/>
                    <a:pt x="3041" y="10208"/>
                  </a:cubicBezTo>
                  <a:cubicBezTo>
                    <a:pt x="2552" y="8933"/>
                    <a:pt x="2630" y="6596"/>
                    <a:pt x="3223" y="4976"/>
                  </a:cubicBezTo>
                  <a:cubicBezTo>
                    <a:pt x="3668" y="3760"/>
                    <a:pt x="4885" y="2136"/>
                    <a:pt x="5501" y="1935"/>
                  </a:cubicBezTo>
                  <a:cubicBezTo>
                    <a:pt x="6263" y="1685"/>
                    <a:pt x="5919" y="1396"/>
                    <a:pt x="5023" y="1532"/>
                  </a:cubicBezTo>
                  <a:close/>
                  <a:moveTo>
                    <a:pt x="9385" y="7748"/>
                  </a:moveTo>
                  <a:cubicBezTo>
                    <a:pt x="9329" y="7748"/>
                    <a:pt x="9108" y="8138"/>
                    <a:pt x="8884" y="8598"/>
                  </a:cubicBezTo>
                  <a:cubicBezTo>
                    <a:pt x="8190" y="10017"/>
                    <a:pt x="7069" y="11521"/>
                    <a:pt x="6150" y="12295"/>
                  </a:cubicBezTo>
                  <a:cubicBezTo>
                    <a:pt x="5381" y="12943"/>
                    <a:pt x="5324" y="13050"/>
                    <a:pt x="5626" y="13130"/>
                  </a:cubicBezTo>
                  <a:cubicBezTo>
                    <a:pt x="6709" y="13413"/>
                    <a:pt x="8489" y="12579"/>
                    <a:pt x="9556" y="11296"/>
                  </a:cubicBezTo>
                  <a:lnTo>
                    <a:pt x="10341" y="10342"/>
                  </a:lnTo>
                  <a:lnTo>
                    <a:pt x="10102" y="9791"/>
                  </a:lnTo>
                  <a:cubicBezTo>
                    <a:pt x="9968" y="9483"/>
                    <a:pt x="9770" y="8900"/>
                    <a:pt x="9670" y="8494"/>
                  </a:cubicBezTo>
                  <a:cubicBezTo>
                    <a:pt x="9569" y="8088"/>
                    <a:pt x="9441" y="7748"/>
                    <a:pt x="9385" y="7748"/>
                  </a:cubicBezTo>
                  <a:close/>
                  <a:moveTo>
                    <a:pt x="20307" y="11132"/>
                  </a:moveTo>
                  <a:cubicBezTo>
                    <a:pt x="20095" y="11193"/>
                    <a:pt x="19888" y="11339"/>
                    <a:pt x="19704" y="11579"/>
                  </a:cubicBezTo>
                  <a:cubicBezTo>
                    <a:pt x="19500" y="11845"/>
                    <a:pt x="19328" y="12194"/>
                    <a:pt x="19328" y="12354"/>
                  </a:cubicBezTo>
                  <a:cubicBezTo>
                    <a:pt x="19328" y="12952"/>
                    <a:pt x="19635" y="13672"/>
                    <a:pt x="19966" y="13845"/>
                  </a:cubicBezTo>
                  <a:cubicBezTo>
                    <a:pt x="20435" y="14091"/>
                    <a:pt x="20652" y="14094"/>
                    <a:pt x="21036" y="13830"/>
                  </a:cubicBezTo>
                  <a:cubicBezTo>
                    <a:pt x="21484" y="13523"/>
                    <a:pt x="21592" y="13283"/>
                    <a:pt x="21594" y="12533"/>
                  </a:cubicBezTo>
                  <a:cubicBezTo>
                    <a:pt x="21598" y="11536"/>
                    <a:pt x="20944" y="10951"/>
                    <a:pt x="20307" y="11132"/>
                  </a:cubicBezTo>
                  <a:close/>
                  <a:moveTo>
                    <a:pt x="1127" y="15038"/>
                  </a:moveTo>
                  <a:lnTo>
                    <a:pt x="558" y="18034"/>
                  </a:lnTo>
                  <a:cubicBezTo>
                    <a:pt x="247" y="19684"/>
                    <a:pt x="-2" y="21098"/>
                    <a:pt x="0" y="21179"/>
                  </a:cubicBezTo>
                  <a:cubicBezTo>
                    <a:pt x="6" y="21455"/>
                    <a:pt x="567" y="21336"/>
                    <a:pt x="900" y="20985"/>
                  </a:cubicBezTo>
                  <a:cubicBezTo>
                    <a:pt x="1135" y="20737"/>
                    <a:pt x="1261" y="20319"/>
                    <a:pt x="1332" y="19554"/>
                  </a:cubicBezTo>
                  <a:cubicBezTo>
                    <a:pt x="1476" y="18020"/>
                    <a:pt x="1777" y="18143"/>
                    <a:pt x="2255" y="19912"/>
                  </a:cubicBezTo>
                  <a:cubicBezTo>
                    <a:pt x="2624" y="21278"/>
                    <a:pt x="2660" y="21328"/>
                    <a:pt x="3121" y="21328"/>
                  </a:cubicBezTo>
                  <a:cubicBezTo>
                    <a:pt x="3449" y="21328"/>
                    <a:pt x="3627" y="21221"/>
                    <a:pt x="3679" y="20985"/>
                  </a:cubicBezTo>
                  <a:cubicBezTo>
                    <a:pt x="3750" y="20661"/>
                    <a:pt x="4428" y="17074"/>
                    <a:pt x="4681" y="15679"/>
                  </a:cubicBezTo>
                  <a:cubicBezTo>
                    <a:pt x="4796" y="15044"/>
                    <a:pt x="4800" y="15038"/>
                    <a:pt x="4237" y="15038"/>
                  </a:cubicBezTo>
                  <a:lnTo>
                    <a:pt x="3667" y="15038"/>
                  </a:lnTo>
                  <a:lnTo>
                    <a:pt x="3496" y="16171"/>
                  </a:lnTo>
                  <a:cubicBezTo>
                    <a:pt x="3403" y="16793"/>
                    <a:pt x="3313" y="17525"/>
                    <a:pt x="3291" y="17795"/>
                  </a:cubicBezTo>
                  <a:cubicBezTo>
                    <a:pt x="3222" y="18664"/>
                    <a:pt x="2992" y="18326"/>
                    <a:pt x="2528" y="16662"/>
                  </a:cubicBezTo>
                  <a:cubicBezTo>
                    <a:pt x="2092" y="15097"/>
                    <a:pt x="2065" y="15038"/>
                    <a:pt x="1606" y="15038"/>
                  </a:cubicBezTo>
                  <a:lnTo>
                    <a:pt x="1127" y="15038"/>
                  </a:lnTo>
                  <a:close/>
                  <a:moveTo>
                    <a:pt x="11947" y="15038"/>
                  </a:moveTo>
                  <a:cubicBezTo>
                    <a:pt x="9886" y="15038"/>
                    <a:pt x="9818" y="15065"/>
                    <a:pt x="9818" y="16021"/>
                  </a:cubicBezTo>
                  <a:cubicBezTo>
                    <a:pt x="9818" y="16302"/>
                    <a:pt x="9953" y="16407"/>
                    <a:pt x="10387" y="16454"/>
                  </a:cubicBezTo>
                  <a:cubicBezTo>
                    <a:pt x="10841" y="16503"/>
                    <a:pt x="10964" y="16593"/>
                    <a:pt x="11002" y="16946"/>
                  </a:cubicBezTo>
                  <a:cubicBezTo>
                    <a:pt x="11043" y="17316"/>
                    <a:pt x="10542" y="20294"/>
                    <a:pt x="10307" y="21090"/>
                  </a:cubicBezTo>
                  <a:cubicBezTo>
                    <a:pt x="10207" y="21430"/>
                    <a:pt x="10872" y="21399"/>
                    <a:pt x="11230" y="21045"/>
                  </a:cubicBezTo>
                  <a:cubicBezTo>
                    <a:pt x="11431" y="20847"/>
                    <a:pt x="11607" y="20133"/>
                    <a:pt x="11834" y="18630"/>
                  </a:cubicBezTo>
                  <a:lnTo>
                    <a:pt x="12152" y="16513"/>
                  </a:lnTo>
                  <a:lnTo>
                    <a:pt x="12938" y="16454"/>
                  </a:lnTo>
                  <a:cubicBezTo>
                    <a:pt x="13592" y="16404"/>
                    <a:pt x="13729" y="16326"/>
                    <a:pt x="13804" y="15962"/>
                  </a:cubicBezTo>
                  <a:cubicBezTo>
                    <a:pt x="13995" y="15034"/>
                    <a:pt x="13997" y="15038"/>
                    <a:pt x="11947" y="15038"/>
                  </a:cubicBezTo>
                  <a:close/>
                  <a:moveTo>
                    <a:pt x="15410" y="15038"/>
                  </a:moveTo>
                  <a:cubicBezTo>
                    <a:pt x="15086" y="15038"/>
                    <a:pt x="14778" y="15123"/>
                    <a:pt x="14726" y="15231"/>
                  </a:cubicBezTo>
                  <a:cubicBezTo>
                    <a:pt x="14645" y="15403"/>
                    <a:pt x="13439" y="21043"/>
                    <a:pt x="13439" y="21254"/>
                  </a:cubicBezTo>
                  <a:cubicBezTo>
                    <a:pt x="13439" y="21298"/>
                    <a:pt x="13601" y="21328"/>
                    <a:pt x="13793" y="21328"/>
                  </a:cubicBezTo>
                  <a:cubicBezTo>
                    <a:pt x="14281" y="21328"/>
                    <a:pt x="14630" y="20946"/>
                    <a:pt x="14772" y="20255"/>
                  </a:cubicBezTo>
                  <a:cubicBezTo>
                    <a:pt x="14946" y="19407"/>
                    <a:pt x="15174" y="19520"/>
                    <a:pt x="15228" y="20493"/>
                  </a:cubicBezTo>
                  <a:cubicBezTo>
                    <a:pt x="15273" y="21318"/>
                    <a:pt x="15272" y="21328"/>
                    <a:pt x="15831" y="21328"/>
                  </a:cubicBezTo>
                  <a:cubicBezTo>
                    <a:pt x="16336" y="21328"/>
                    <a:pt x="16439" y="21241"/>
                    <a:pt x="16742" y="20538"/>
                  </a:cubicBezTo>
                  <a:cubicBezTo>
                    <a:pt x="17138" y="19621"/>
                    <a:pt x="17441" y="19698"/>
                    <a:pt x="17301" y="20672"/>
                  </a:cubicBezTo>
                  <a:cubicBezTo>
                    <a:pt x="17206" y="21327"/>
                    <a:pt x="17210" y="21328"/>
                    <a:pt x="17733" y="21328"/>
                  </a:cubicBezTo>
                  <a:cubicBezTo>
                    <a:pt x="18163" y="21328"/>
                    <a:pt x="18277" y="21253"/>
                    <a:pt x="18337" y="20896"/>
                  </a:cubicBezTo>
                  <a:cubicBezTo>
                    <a:pt x="18583" y="19427"/>
                    <a:pt x="19180" y="15449"/>
                    <a:pt x="19180" y="15261"/>
                  </a:cubicBezTo>
                  <a:cubicBezTo>
                    <a:pt x="19180" y="15129"/>
                    <a:pt x="18909" y="15038"/>
                    <a:pt x="18519" y="15038"/>
                  </a:cubicBezTo>
                  <a:lnTo>
                    <a:pt x="17859" y="15038"/>
                  </a:lnTo>
                  <a:lnTo>
                    <a:pt x="17198" y="16692"/>
                  </a:lnTo>
                  <a:cubicBezTo>
                    <a:pt x="16833" y="17606"/>
                    <a:pt x="16461" y="18388"/>
                    <a:pt x="16378" y="18421"/>
                  </a:cubicBezTo>
                  <a:cubicBezTo>
                    <a:pt x="16293" y="18455"/>
                    <a:pt x="16217" y="18002"/>
                    <a:pt x="16196" y="17393"/>
                  </a:cubicBezTo>
                  <a:cubicBezTo>
                    <a:pt x="16175" y="16798"/>
                    <a:pt x="16116" y="16030"/>
                    <a:pt x="16070" y="15679"/>
                  </a:cubicBezTo>
                  <a:cubicBezTo>
                    <a:pt x="15994" y="15085"/>
                    <a:pt x="15956" y="15038"/>
                    <a:pt x="15410" y="15038"/>
                  </a:cubicBezTo>
                  <a:close/>
                  <a:moveTo>
                    <a:pt x="7483" y="15053"/>
                  </a:moveTo>
                  <a:cubicBezTo>
                    <a:pt x="6973" y="15115"/>
                    <a:pt x="6460" y="15356"/>
                    <a:pt x="6082" y="15753"/>
                  </a:cubicBezTo>
                  <a:cubicBezTo>
                    <a:pt x="5413" y="16456"/>
                    <a:pt x="5157" y="17293"/>
                    <a:pt x="5148" y="18779"/>
                  </a:cubicBezTo>
                  <a:cubicBezTo>
                    <a:pt x="5138" y="20359"/>
                    <a:pt x="5246" y="20671"/>
                    <a:pt x="5945" y="21134"/>
                  </a:cubicBezTo>
                  <a:cubicBezTo>
                    <a:pt x="6297" y="21368"/>
                    <a:pt x="6716" y="21481"/>
                    <a:pt x="7130" y="21462"/>
                  </a:cubicBezTo>
                  <a:cubicBezTo>
                    <a:pt x="7543" y="21444"/>
                    <a:pt x="7949" y="21293"/>
                    <a:pt x="8257" y="21030"/>
                  </a:cubicBezTo>
                  <a:cubicBezTo>
                    <a:pt x="8686" y="20664"/>
                    <a:pt x="8698" y="20319"/>
                    <a:pt x="8303" y="19852"/>
                  </a:cubicBezTo>
                  <a:cubicBezTo>
                    <a:pt x="8030" y="19531"/>
                    <a:pt x="7983" y="19534"/>
                    <a:pt x="7745" y="19808"/>
                  </a:cubicBezTo>
                  <a:cubicBezTo>
                    <a:pt x="7235" y="20391"/>
                    <a:pt x="6831" y="20414"/>
                    <a:pt x="6423" y="19882"/>
                  </a:cubicBezTo>
                  <a:cubicBezTo>
                    <a:pt x="6215" y="19610"/>
                    <a:pt x="6046" y="19177"/>
                    <a:pt x="6048" y="18928"/>
                  </a:cubicBezTo>
                  <a:cubicBezTo>
                    <a:pt x="6053" y="18250"/>
                    <a:pt x="6579" y="16874"/>
                    <a:pt x="6925" y="16633"/>
                  </a:cubicBezTo>
                  <a:cubicBezTo>
                    <a:pt x="7361" y="16328"/>
                    <a:pt x="8085" y="16365"/>
                    <a:pt x="8303" y="16707"/>
                  </a:cubicBezTo>
                  <a:cubicBezTo>
                    <a:pt x="8466" y="16964"/>
                    <a:pt x="8547" y="16942"/>
                    <a:pt x="8929" y="16588"/>
                  </a:cubicBezTo>
                  <a:cubicBezTo>
                    <a:pt x="9485" y="16072"/>
                    <a:pt x="9475" y="15903"/>
                    <a:pt x="8872" y="15410"/>
                  </a:cubicBezTo>
                  <a:cubicBezTo>
                    <a:pt x="8499" y="15105"/>
                    <a:pt x="7993" y="14990"/>
                    <a:pt x="7483" y="15053"/>
                  </a:cubicBezTo>
                  <a:close/>
                </a:path>
              </a:pathLst>
            </a:custGeom>
            <a:ln w="12700" cap="flat">
              <a:noFill/>
              <a:miter lim="400000"/>
            </a:ln>
            <a:effectLst/>
          </p:spPr>
        </p:pic>
      </p:grpSp>
      <p:sp>
        <p:nvSpPr>
          <p:cNvPr id="430" name="Shape 430"/>
          <p:cNvSpPr/>
          <p:nvPr/>
        </p:nvSpPr>
        <p:spPr>
          <a:xfrm>
            <a:off x="3100104" y="1871747"/>
            <a:ext cx="9507053" cy="6767708"/>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lstStyle/>
          <a:p>
            <a:pPr marL="493888" indent="-493888" algn="l" defTabSz="457200">
              <a:buSzPct val="100000"/>
              <a:buAutoNum type="arabicPeriod" startAt="3"/>
              <a:defRPr sz="3000">
                <a:solidFill>
                  <a:srgbClr val="FF7F00"/>
                </a:solidFill>
                <a:latin typeface="Avenir Next Demi Bold"/>
                <a:ea typeface="Avenir Next Demi Bold"/>
                <a:cs typeface="Avenir Next Demi Bold"/>
                <a:sym typeface="Avenir Next Demi Bold"/>
              </a:defRPr>
            </a:pPr>
            <a:r>
              <a:rPr dirty="0"/>
              <a:t>Submit </a:t>
            </a:r>
            <a:r>
              <a:rPr dirty="0" smtClean="0"/>
              <a:t>comments </a:t>
            </a:r>
            <a:r>
              <a:rPr dirty="0"/>
              <a:t>and begin advocating </a:t>
            </a:r>
            <a:r>
              <a:rPr dirty="0" smtClean="0"/>
              <a:t>(</a:t>
            </a:r>
            <a:r>
              <a:rPr dirty="0"/>
              <a:t>10 minutes)</a:t>
            </a:r>
          </a:p>
          <a:p>
            <a:pPr marL="1128888" lvl="1" indent="-493888" algn="l" defTabSz="457200">
              <a:buSzPct val="100000"/>
              <a:buAutoNum type="alphaLcPeriod"/>
              <a:defRPr sz="2800">
                <a:latin typeface="Avenir Next"/>
                <a:ea typeface="Avenir Next"/>
                <a:cs typeface="Avenir Next"/>
                <a:sym typeface="Avenir Next"/>
              </a:defRPr>
            </a:pPr>
            <a:r>
              <a:rPr dirty="0"/>
              <a:t>Submit comments to the state!</a:t>
            </a:r>
          </a:p>
          <a:p>
            <a:pPr marL="1590322" lvl="2" indent="-345722" algn="l" defTabSz="457200">
              <a:buSzPct val="100000"/>
              <a:buChar char="≫"/>
              <a:defRPr sz="2700">
                <a:latin typeface="Avenir Next"/>
                <a:ea typeface="Avenir Next"/>
                <a:cs typeface="Avenir Next"/>
                <a:sym typeface="Avenir Next"/>
              </a:defRPr>
            </a:pPr>
            <a:r>
              <a:rPr dirty="0"/>
              <a:t>Consider using the hashtags #ESSA and #MTBoS and mentioning @CCSSO, @success_STEM, @NCTM, @MathTeachCircle, and/or @StateMathLeaders, and also tweeting at your state’s Chief State School Officer and Governor.</a:t>
            </a:r>
          </a:p>
          <a:p>
            <a:pPr marL="1128888" lvl="1" indent="-493888" algn="l" defTabSz="457200">
              <a:buSzPct val="100000"/>
              <a:buAutoNum type="alphaLcPeriod"/>
              <a:defRPr sz="2800">
                <a:latin typeface="Avenir Next"/>
                <a:ea typeface="Avenir Next"/>
                <a:cs typeface="Avenir Next"/>
                <a:sym typeface="Avenir Next"/>
              </a:defRPr>
            </a:pPr>
            <a:r>
              <a:rPr dirty="0"/>
              <a:t>Take a photo of </a:t>
            </a:r>
            <a:r>
              <a:rPr dirty="0" smtClean="0"/>
              <a:t>review </a:t>
            </a:r>
            <a:r>
              <a:rPr dirty="0"/>
              <a:t>and post it on social media</a:t>
            </a:r>
          </a:p>
          <a:p>
            <a:pPr marL="1128888" lvl="1" indent="-493888" algn="l" defTabSz="457200">
              <a:buSzPct val="100000"/>
              <a:buAutoNum type="alphaLcPeriod"/>
              <a:defRPr sz="2800">
                <a:latin typeface="Avenir Next"/>
                <a:ea typeface="Avenir Next"/>
                <a:cs typeface="Avenir Next"/>
                <a:sym typeface="Avenir Next"/>
              </a:defRPr>
            </a:pPr>
            <a:r>
              <a:rPr dirty="0"/>
              <a:t>Submit comments through the NCTM/Math Teachers’ Circle Network/ASSM survey at </a:t>
            </a:r>
            <a:br>
              <a:rPr dirty="0"/>
            </a:br>
            <a:r>
              <a:rPr u="sng" dirty="0">
                <a:hlinkClick r:id="rId7"/>
              </a:rPr>
              <a:t>http://bit.ly/ESSA-ToolkitSurvey</a:t>
            </a:r>
            <a:r>
              <a:rPr dirty="0"/>
              <a:t>. </a:t>
            </a:r>
          </a:p>
        </p:txBody>
      </p:sp>
    </p:spTree>
  </p:cSld>
  <p:clrMapOvr>
    <a:masterClrMapping/>
  </p:clrMapOvr>
  <p:transition xmlns:p14="http://schemas.microsoft.com/office/powerpoint/2010/main" spd="slow"/>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6" name="Group 436"/>
          <p:cNvGrpSpPr/>
          <p:nvPr/>
        </p:nvGrpSpPr>
        <p:grpSpPr>
          <a:xfrm>
            <a:off x="11108190" y="-100390"/>
            <a:ext cx="1434835" cy="1355630"/>
            <a:chOff x="0" y="0"/>
            <a:chExt cx="1434834" cy="1355628"/>
          </a:xfrm>
        </p:grpSpPr>
        <p:sp>
          <p:nvSpPr>
            <p:cNvPr id="434" name="Shape 434"/>
            <p:cNvSpPr/>
            <p:nvPr/>
          </p:nvSpPr>
          <p:spPr>
            <a:xfrm>
              <a:off x="215632" y="0"/>
              <a:ext cx="1003571" cy="1355629"/>
            </a:xfrm>
            <a:custGeom>
              <a:avLst/>
              <a:gdLst/>
              <a:ahLst/>
              <a:cxnLst>
                <a:cxn ang="0">
                  <a:pos x="wd2" y="hd2"/>
                </a:cxn>
                <a:cxn ang="5400000">
                  <a:pos x="wd2" y="hd2"/>
                </a:cxn>
                <a:cxn ang="10800000">
                  <a:pos x="wd2" y="hd2"/>
                </a:cxn>
                <a:cxn ang="16200000">
                  <a:pos x="wd2" y="hd2"/>
                </a:cxn>
              </a:cxnLst>
              <a:rect l="0" t="0" r="r" b="b"/>
              <a:pathLst>
                <a:path w="21600" h="21600" extrusionOk="0">
                  <a:moveTo>
                    <a:pt x="0" y="25"/>
                  </a:moveTo>
                  <a:lnTo>
                    <a:pt x="0" y="15849"/>
                  </a:lnTo>
                  <a:lnTo>
                    <a:pt x="10966" y="21600"/>
                  </a:lnTo>
                  <a:lnTo>
                    <a:pt x="21600" y="16097"/>
                  </a:lnTo>
                  <a:lnTo>
                    <a:pt x="21600" y="0"/>
                  </a:lnTo>
                  <a:lnTo>
                    <a:pt x="0" y="25"/>
                  </a:lnTo>
                  <a:close/>
                </a:path>
              </a:pathLst>
            </a:custGeom>
            <a:solidFill>
              <a:srgbClr val="006992"/>
            </a:solidFill>
            <a:ln w="12700" cap="flat">
              <a:noFill/>
              <a:miter lim="400000"/>
            </a:ln>
            <a:effectLst/>
          </p:spPr>
          <p:txBody>
            <a:bodyPr wrap="square" lIns="50800" tIns="50800" rIns="50800" bIns="50800" numCol="1" anchor="ctr">
              <a:noAutofit/>
            </a:bodyPr>
            <a:lstStyle/>
            <a:p>
              <a:pPr defTabSz="457200">
                <a:defRPr sz="1200">
                  <a:solidFill>
                    <a:srgbClr val="01A3E6"/>
                  </a:solidFill>
                </a:defRPr>
              </a:pPr>
              <a:endParaRPr/>
            </a:p>
          </p:txBody>
        </p:sp>
        <p:sp>
          <p:nvSpPr>
            <p:cNvPr id="435" name="Shape 435"/>
            <p:cNvSpPr/>
            <p:nvPr/>
          </p:nvSpPr>
          <p:spPr>
            <a:xfrm>
              <a:off x="0" y="163728"/>
              <a:ext cx="1434835" cy="102817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p>
              <a:pPr defTabSz="457200">
                <a:lnSpc>
                  <a:spcPct val="70000"/>
                </a:lnSpc>
                <a:defRPr sz="1600">
                  <a:solidFill>
                    <a:srgbClr val="FFFFFF"/>
                  </a:solidFill>
                  <a:latin typeface="Avenir Next Demi Bold"/>
                  <a:ea typeface="Avenir Next Demi Bold"/>
                  <a:cs typeface="Avenir Next Demi Bold"/>
                  <a:sym typeface="Avenir Next Demi Bold"/>
                </a:defRPr>
              </a:pPr>
              <a:r>
                <a:t>ESSA </a:t>
              </a:r>
            </a:p>
            <a:p>
              <a:pPr defTabSz="457200">
                <a:lnSpc>
                  <a:spcPct val="70000"/>
                </a:lnSpc>
                <a:defRPr sz="1600">
                  <a:solidFill>
                    <a:srgbClr val="FFFFFF"/>
                  </a:solidFill>
                  <a:latin typeface="Avenir Next Demi Bold"/>
                  <a:ea typeface="Avenir Next Demi Bold"/>
                  <a:cs typeface="Avenir Next Demi Bold"/>
                  <a:sym typeface="Avenir Next Demi Bold"/>
                </a:defRPr>
              </a:pPr>
              <a:r>
                <a:t>Review </a:t>
              </a:r>
            </a:p>
            <a:p>
              <a:pPr defTabSz="457200">
                <a:lnSpc>
                  <a:spcPct val="70000"/>
                </a:lnSpc>
                <a:defRPr sz="1600">
                  <a:solidFill>
                    <a:srgbClr val="FFFFFF"/>
                  </a:solidFill>
                  <a:latin typeface="Avenir Next Demi Bold"/>
                  <a:ea typeface="Avenir Next Demi Bold"/>
                  <a:cs typeface="Avenir Next Demi Bold"/>
                  <a:sym typeface="Avenir Next Demi Bold"/>
                </a:defRPr>
              </a:pPr>
              <a:r>
                <a:t>Tool</a:t>
              </a:r>
            </a:p>
            <a:p>
              <a:pPr defTabSz="457200">
                <a:lnSpc>
                  <a:spcPct val="70000"/>
                </a:lnSpc>
                <a:defRPr sz="1600">
                  <a:solidFill>
                    <a:srgbClr val="FFFFFF"/>
                  </a:solidFill>
                  <a:latin typeface="Avenir Next Demi Bold"/>
                  <a:ea typeface="Avenir Next Demi Bold"/>
                  <a:cs typeface="Avenir Next Demi Bold"/>
                  <a:sym typeface="Avenir Next Demi Bold"/>
                </a:defRPr>
              </a:pPr>
              <a:r>
                <a:t>#2</a:t>
              </a:r>
            </a:p>
          </p:txBody>
        </p:sp>
      </p:grpSp>
      <p:grpSp>
        <p:nvGrpSpPr>
          <p:cNvPr id="439" name="Group 439"/>
          <p:cNvGrpSpPr/>
          <p:nvPr/>
        </p:nvGrpSpPr>
        <p:grpSpPr>
          <a:xfrm>
            <a:off x="-307423" y="-45069"/>
            <a:ext cx="13389817" cy="1607724"/>
            <a:chOff x="89273" y="5487723"/>
            <a:chExt cx="13389815" cy="1607723"/>
          </a:xfrm>
        </p:grpSpPr>
        <p:pic>
          <p:nvPicPr>
            <p:cNvPr id="437" name="FullSizeR.jpg"/>
            <p:cNvPicPr>
              <a:picLocks noChangeAspect="1"/>
            </p:cNvPicPr>
            <p:nvPr/>
          </p:nvPicPr>
          <p:blipFill>
            <a:blip r:embed="rId3">
              <a:extLst/>
            </a:blip>
            <a:srcRect l="631" t="43049" r="3408" b="41309"/>
            <a:stretch>
              <a:fillRect/>
            </a:stretch>
          </p:blipFill>
          <p:spPr>
            <a:xfrm>
              <a:off x="298860" y="5487723"/>
              <a:ext cx="13151785" cy="1607724"/>
            </a:xfrm>
            <a:prstGeom prst="rect">
              <a:avLst/>
            </a:prstGeom>
            <a:ln w="12700" cap="flat">
              <a:noFill/>
              <a:miter lim="400000"/>
            </a:ln>
            <a:effectLst/>
          </p:spPr>
        </p:pic>
        <p:sp>
          <p:nvSpPr>
            <p:cNvPr id="438" name="Shape 438"/>
            <p:cNvSpPr/>
            <p:nvPr/>
          </p:nvSpPr>
          <p:spPr>
            <a:xfrm>
              <a:off x="89273" y="5499834"/>
              <a:ext cx="13389817" cy="1589941"/>
            </a:xfrm>
            <a:prstGeom prst="rect">
              <a:avLst/>
            </a:prstGeom>
            <a:solidFill>
              <a:srgbClr val="FF7F00">
                <a:alpha val="52485"/>
              </a:srgbClr>
            </a:solid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indent="685800" algn="l" defTabSz="457200">
                <a:lnSpc>
                  <a:spcPct val="70000"/>
                </a:lnSpc>
                <a:defRPr sz="6500">
                  <a:solidFill>
                    <a:srgbClr val="FFFFFF"/>
                  </a:solidFill>
                  <a:latin typeface="Avenir Next Demi Bold"/>
                  <a:ea typeface="Avenir Next Demi Bold"/>
                  <a:cs typeface="Avenir Next Demi Bold"/>
                  <a:sym typeface="Avenir Next Demi Bold"/>
                </a:defRPr>
              </a:lvl1pPr>
            </a:lstStyle>
            <a:p>
              <a:r>
                <a:t>Just the Beginning</a:t>
              </a:r>
            </a:p>
          </p:txBody>
        </p:sp>
      </p:grpSp>
      <p:sp>
        <p:nvSpPr>
          <p:cNvPr id="440" name="Shape 440"/>
          <p:cNvSpPr/>
          <p:nvPr/>
        </p:nvSpPr>
        <p:spPr>
          <a:xfrm>
            <a:off x="193484" y="1846347"/>
            <a:ext cx="2518853" cy="3498744"/>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lstStyle>
            <a:lvl1pPr algn="r" defTabSz="457200">
              <a:defRPr sz="3000">
                <a:solidFill>
                  <a:srgbClr val="FF7F00"/>
                </a:solidFill>
                <a:latin typeface="Avenir Next Demi Bold"/>
                <a:ea typeface="Avenir Next Demi Bold"/>
                <a:cs typeface="Avenir Next Demi Bold"/>
                <a:sym typeface="Avenir Next Demi Bold"/>
              </a:defRPr>
            </a:lvl1pPr>
          </a:lstStyle>
          <a:p>
            <a:r>
              <a:t>Next Steps</a:t>
            </a:r>
          </a:p>
        </p:txBody>
      </p:sp>
      <p:sp>
        <p:nvSpPr>
          <p:cNvPr id="441" name="Shape 441"/>
          <p:cNvSpPr/>
          <p:nvPr/>
        </p:nvSpPr>
        <p:spPr>
          <a:xfrm flipV="1">
            <a:off x="2906220" y="1846347"/>
            <a:ext cx="1" cy="6767709"/>
          </a:xfrm>
          <a:prstGeom prst="line">
            <a:avLst/>
          </a:prstGeom>
          <a:ln w="25400">
            <a:solidFill>
              <a:srgbClr val="FF7F00"/>
            </a:solidFill>
            <a:miter lim="400000"/>
          </a:ln>
        </p:spPr>
        <p:txBody>
          <a:bodyPr lIns="50800" tIns="50800" rIns="50800" bIns="50800" anchor="ctr"/>
          <a:lstStyle/>
          <a:p>
            <a:pPr>
              <a:defRPr sz="2400"/>
            </a:pPr>
            <a:endParaRPr/>
          </a:p>
        </p:txBody>
      </p:sp>
      <p:sp>
        <p:nvSpPr>
          <p:cNvPr id="442" name="Shape 442"/>
          <p:cNvSpPr>
            <a:spLocks noGrp="1"/>
          </p:cNvSpPr>
          <p:nvPr>
            <p:ph type="sldNum" sz="quarter" idx="2"/>
          </p:nvPr>
        </p:nvSpPr>
        <p:spPr>
          <a:xfrm>
            <a:off x="12006771" y="9120627"/>
            <a:ext cx="635280" cy="381001"/>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15</a:t>
            </a:fld>
            <a:endParaRPr/>
          </a:p>
        </p:txBody>
      </p:sp>
      <p:grpSp>
        <p:nvGrpSpPr>
          <p:cNvPr id="446" name="Group 446"/>
          <p:cNvGrpSpPr/>
          <p:nvPr/>
        </p:nvGrpSpPr>
        <p:grpSpPr>
          <a:xfrm>
            <a:off x="-29954" y="8897748"/>
            <a:ext cx="9849897" cy="938627"/>
            <a:chOff x="0" y="0"/>
            <a:chExt cx="9849895" cy="938626"/>
          </a:xfrm>
        </p:grpSpPr>
        <p:sp>
          <p:nvSpPr>
            <p:cNvPr id="443" name="Shape 443"/>
            <p:cNvSpPr/>
            <p:nvPr/>
          </p:nvSpPr>
          <p:spPr>
            <a:xfrm>
              <a:off x="0" y="0"/>
              <a:ext cx="9849896" cy="927674"/>
            </a:xfrm>
            <a:prstGeom prst="rect">
              <a:avLst/>
            </a:prstGeom>
            <a:gradFill flip="none" rotWithShape="1">
              <a:gsLst>
                <a:gs pos="4442">
                  <a:srgbClr val="FFFFFF"/>
                </a:gs>
                <a:gs pos="21759">
                  <a:srgbClr val="7FB4C9"/>
                </a:gs>
                <a:gs pos="100000">
                  <a:srgbClr val="006992"/>
                </a:gs>
              </a:gsLst>
              <a:lin ang="10800000" scaled="0"/>
            </a:gradFill>
            <a:ln w="12700" cap="flat">
              <a:noFill/>
              <a:miter lim="400000"/>
            </a:ln>
            <a:effectLst/>
          </p:spPr>
          <p:txBody>
            <a:bodyPr wrap="square" lIns="50800" tIns="50800" rIns="50800" bIns="50800" numCol="1" anchor="ctr">
              <a:noAutofit/>
            </a:bodyPr>
            <a:lstStyle/>
            <a:p>
              <a:pPr defTabSz="457200">
                <a:defRPr sz="1200">
                  <a:solidFill>
                    <a:srgbClr val="01A3E6"/>
                  </a:solidFill>
                </a:defRPr>
              </a:pPr>
              <a:endParaRPr/>
            </a:p>
          </p:txBody>
        </p:sp>
        <p:sp>
          <p:nvSpPr>
            <p:cNvPr id="444" name="Shape 444"/>
            <p:cNvSpPr/>
            <p:nvPr/>
          </p:nvSpPr>
          <p:spPr>
            <a:xfrm>
              <a:off x="349661" y="19958"/>
              <a:ext cx="7196800" cy="60955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lgn="l" defTabSz="457200">
                <a:defRPr sz="1300">
                  <a:solidFill>
                    <a:srgbClr val="FFFFFF"/>
                  </a:solidFill>
                  <a:latin typeface="Avenir Next Demi Bold"/>
                  <a:ea typeface="Avenir Next Demi Bold"/>
                  <a:cs typeface="Avenir Next Demi Bold"/>
                  <a:sym typeface="Avenir Next Demi Bold"/>
                </a:defRPr>
              </a:lvl1pPr>
            </a:lstStyle>
            <a:p>
              <a:r>
                <a:t>Developed in partnership with the National Council of Teachers of Mathematics, Math Teachers’ Circle Network, and the Association of State Supervisors of Mathematics (2017)</a:t>
              </a:r>
            </a:p>
          </p:txBody>
        </p:sp>
        <p:sp>
          <p:nvSpPr>
            <p:cNvPr id="445" name="Shape 445"/>
            <p:cNvSpPr/>
            <p:nvPr/>
          </p:nvSpPr>
          <p:spPr>
            <a:xfrm>
              <a:off x="349661" y="329070"/>
              <a:ext cx="2462626" cy="60955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lgn="l" defTabSz="457200">
                <a:defRPr sz="1200" u="sng">
                  <a:solidFill>
                    <a:srgbClr val="FFFFFF"/>
                  </a:solidFill>
                  <a:latin typeface="Avenir Next Demi Bold"/>
                  <a:ea typeface="Avenir Next Demi Bold"/>
                  <a:cs typeface="Avenir Next Demi Bold"/>
                  <a:sym typeface="Avenir Next Demi Bold"/>
                </a:defRPr>
              </a:lvl1pPr>
            </a:lstStyle>
            <a:p>
              <a:r>
                <a:t>http://nctm.org/essatoolkit</a:t>
              </a:r>
            </a:p>
          </p:txBody>
        </p:sp>
      </p:grpSp>
      <p:grpSp>
        <p:nvGrpSpPr>
          <p:cNvPr id="450" name="Group 450"/>
          <p:cNvGrpSpPr/>
          <p:nvPr/>
        </p:nvGrpSpPr>
        <p:grpSpPr>
          <a:xfrm>
            <a:off x="9057149" y="9009745"/>
            <a:ext cx="2671215" cy="602764"/>
            <a:chOff x="31452" y="26083"/>
            <a:chExt cx="2671213" cy="602762"/>
          </a:xfrm>
        </p:grpSpPr>
        <p:pic>
          <p:nvPicPr>
            <p:cNvPr id="447" name="pasted-image.tiff"/>
            <p:cNvPicPr>
              <a:picLocks noChangeAspect="1"/>
            </p:cNvPicPr>
            <p:nvPr/>
          </p:nvPicPr>
          <p:blipFill>
            <a:blip r:embed="rId4">
              <a:extLst/>
            </a:blip>
            <a:srcRect l="7440" t="3474" r="1596" b="3474"/>
            <a:stretch>
              <a:fillRect/>
            </a:stretch>
          </p:blipFill>
          <p:spPr>
            <a:xfrm>
              <a:off x="1063483" y="26083"/>
              <a:ext cx="641236" cy="602763"/>
            </a:xfrm>
            <a:prstGeom prst="rect">
              <a:avLst/>
            </a:prstGeom>
            <a:ln w="12700" cap="flat">
              <a:noFill/>
              <a:miter lim="400000"/>
            </a:ln>
            <a:effectLst/>
          </p:spPr>
        </p:pic>
        <p:pic>
          <p:nvPicPr>
            <p:cNvPr id="448" name="assm_logo_color.jpg"/>
            <p:cNvPicPr>
              <a:picLocks noChangeAspect="1"/>
            </p:cNvPicPr>
            <p:nvPr/>
          </p:nvPicPr>
          <p:blipFill>
            <a:blip r:embed="rId5">
              <a:extLst/>
            </a:blip>
            <a:srcRect r="80963"/>
            <a:stretch>
              <a:fillRect/>
            </a:stretch>
          </p:blipFill>
          <p:spPr>
            <a:xfrm>
              <a:off x="2023771" y="26083"/>
              <a:ext cx="678895" cy="602710"/>
            </a:xfrm>
            <a:prstGeom prst="rect">
              <a:avLst/>
            </a:prstGeom>
            <a:ln w="12700" cap="flat">
              <a:noFill/>
              <a:miter lim="400000"/>
            </a:ln>
            <a:effectLst/>
          </p:spPr>
        </p:pic>
        <p:pic>
          <p:nvPicPr>
            <p:cNvPr id="449" name="Screen Shot 2017-06-30 at 4.28.44 PM.png"/>
            <p:cNvPicPr>
              <a:picLocks noChangeAspect="1"/>
            </p:cNvPicPr>
            <p:nvPr/>
          </p:nvPicPr>
          <p:blipFill>
            <a:blip r:embed="rId6">
              <a:extLst/>
            </a:blip>
            <a:srcRect l="3857" t="4666" r="3861" b="4445"/>
            <a:stretch>
              <a:fillRect/>
            </a:stretch>
          </p:blipFill>
          <p:spPr>
            <a:xfrm>
              <a:off x="31452" y="29338"/>
              <a:ext cx="752476" cy="571468"/>
            </a:xfrm>
            <a:custGeom>
              <a:avLst/>
              <a:gdLst/>
              <a:ahLst/>
              <a:cxnLst>
                <a:cxn ang="0">
                  <a:pos x="wd2" y="hd2"/>
                </a:cxn>
                <a:cxn ang="5400000">
                  <a:pos x="wd2" y="hd2"/>
                </a:cxn>
                <a:cxn ang="10800000">
                  <a:pos x="wd2" y="hd2"/>
                </a:cxn>
                <a:cxn ang="16200000">
                  <a:pos x="wd2" y="hd2"/>
                </a:cxn>
              </a:cxnLst>
              <a:rect l="0" t="0" r="r" b="b"/>
              <a:pathLst>
                <a:path w="21595" h="21464" extrusionOk="0">
                  <a:moveTo>
                    <a:pt x="11218" y="42"/>
                  </a:moveTo>
                  <a:cubicBezTo>
                    <a:pt x="10505" y="219"/>
                    <a:pt x="10119" y="1804"/>
                    <a:pt x="10683" y="2233"/>
                  </a:cubicBezTo>
                  <a:cubicBezTo>
                    <a:pt x="11031" y="2497"/>
                    <a:pt x="11274" y="2492"/>
                    <a:pt x="11674" y="2218"/>
                  </a:cubicBezTo>
                  <a:cubicBezTo>
                    <a:pt x="12123" y="1910"/>
                    <a:pt x="12229" y="1662"/>
                    <a:pt x="12232" y="906"/>
                  </a:cubicBezTo>
                  <a:cubicBezTo>
                    <a:pt x="12235" y="190"/>
                    <a:pt x="11863" y="-119"/>
                    <a:pt x="11218" y="42"/>
                  </a:cubicBezTo>
                  <a:close/>
                  <a:moveTo>
                    <a:pt x="17255" y="1458"/>
                  </a:moveTo>
                  <a:lnTo>
                    <a:pt x="17904" y="2293"/>
                  </a:lnTo>
                  <a:cubicBezTo>
                    <a:pt x="18984" y="3700"/>
                    <a:pt x="19270" y="5876"/>
                    <a:pt x="18713" y="8300"/>
                  </a:cubicBezTo>
                  <a:cubicBezTo>
                    <a:pt x="18463" y="9388"/>
                    <a:pt x="17612" y="10798"/>
                    <a:pt x="16526" y="11937"/>
                  </a:cubicBezTo>
                  <a:cubicBezTo>
                    <a:pt x="16030" y="12458"/>
                    <a:pt x="15608" y="12965"/>
                    <a:pt x="15581" y="13070"/>
                  </a:cubicBezTo>
                  <a:cubicBezTo>
                    <a:pt x="15553" y="13174"/>
                    <a:pt x="15825" y="13264"/>
                    <a:pt x="16184" y="13264"/>
                  </a:cubicBezTo>
                  <a:cubicBezTo>
                    <a:pt x="17603" y="13263"/>
                    <a:pt x="19441" y="11556"/>
                    <a:pt x="20091" y="9641"/>
                  </a:cubicBezTo>
                  <a:cubicBezTo>
                    <a:pt x="20774" y="7628"/>
                    <a:pt x="20769" y="4352"/>
                    <a:pt x="20080" y="2874"/>
                  </a:cubicBezTo>
                  <a:cubicBezTo>
                    <a:pt x="19708" y="2077"/>
                    <a:pt x="18758" y="1458"/>
                    <a:pt x="17916" y="1458"/>
                  </a:cubicBezTo>
                  <a:lnTo>
                    <a:pt x="17255" y="1458"/>
                  </a:lnTo>
                  <a:close/>
                  <a:moveTo>
                    <a:pt x="7585" y="1473"/>
                  </a:moveTo>
                  <a:cubicBezTo>
                    <a:pt x="7221" y="1430"/>
                    <a:pt x="6947" y="1483"/>
                    <a:pt x="6947" y="1652"/>
                  </a:cubicBezTo>
                  <a:cubicBezTo>
                    <a:pt x="6947" y="1760"/>
                    <a:pt x="7016" y="1845"/>
                    <a:pt x="7095" y="1845"/>
                  </a:cubicBezTo>
                  <a:cubicBezTo>
                    <a:pt x="7549" y="1845"/>
                    <a:pt x="9176" y="4817"/>
                    <a:pt x="9419" y="6079"/>
                  </a:cubicBezTo>
                  <a:cubicBezTo>
                    <a:pt x="9480" y="6395"/>
                    <a:pt x="9862" y="7553"/>
                    <a:pt x="10262" y="8658"/>
                  </a:cubicBezTo>
                  <a:cubicBezTo>
                    <a:pt x="11066" y="10881"/>
                    <a:pt x="11906" y="12232"/>
                    <a:pt x="12881" y="12861"/>
                  </a:cubicBezTo>
                  <a:cubicBezTo>
                    <a:pt x="13619" y="13337"/>
                    <a:pt x="14647" y="13415"/>
                    <a:pt x="14647" y="12995"/>
                  </a:cubicBezTo>
                  <a:cubicBezTo>
                    <a:pt x="14647" y="12845"/>
                    <a:pt x="14552" y="12669"/>
                    <a:pt x="14430" y="12608"/>
                  </a:cubicBezTo>
                  <a:cubicBezTo>
                    <a:pt x="14062" y="12424"/>
                    <a:pt x="12829" y="10107"/>
                    <a:pt x="12278" y="8568"/>
                  </a:cubicBezTo>
                  <a:cubicBezTo>
                    <a:pt x="11776" y="7167"/>
                    <a:pt x="11719" y="6477"/>
                    <a:pt x="12118" y="6675"/>
                  </a:cubicBezTo>
                  <a:cubicBezTo>
                    <a:pt x="12231" y="6731"/>
                    <a:pt x="12529" y="6345"/>
                    <a:pt x="12836" y="5751"/>
                  </a:cubicBezTo>
                  <a:cubicBezTo>
                    <a:pt x="13586" y="4298"/>
                    <a:pt x="14911" y="2576"/>
                    <a:pt x="15706" y="2024"/>
                  </a:cubicBezTo>
                  <a:lnTo>
                    <a:pt x="16378" y="1562"/>
                  </a:lnTo>
                  <a:lnTo>
                    <a:pt x="15592" y="1502"/>
                  </a:lnTo>
                  <a:cubicBezTo>
                    <a:pt x="14231" y="1400"/>
                    <a:pt x="12668" y="2254"/>
                    <a:pt x="11663" y="3664"/>
                  </a:cubicBezTo>
                  <a:cubicBezTo>
                    <a:pt x="11358" y="4090"/>
                    <a:pt x="11331" y="4216"/>
                    <a:pt x="11492" y="4678"/>
                  </a:cubicBezTo>
                  <a:cubicBezTo>
                    <a:pt x="11617" y="5035"/>
                    <a:pt x="11631" y="5271"/>
                    <a:pt x="11526" y="5408"/>
                  </a:cubicBezTo>
                  <a:cubicBezTo>
                    <a:pt x="11421" y="5545"/>
                    <a:pt x="11168" y="5206"/>
                    <a:pt x="10740" y="4350"/>
                  </a:cubicBezTo>
                  <a:cubicBezTo>
                    <a:pt x="9969" y="2807"/>
                    <a:pt x="9629" y="2375"/>
                    <a:pt x="8758" y="1860"/>
                  </a:cubicBezTo>
                  <a:cubicBezTo>
                    <a:pt x="8402" y="1650"/>
                    <a:pt x="7949" y="1515"/>
                    <a:pt x="7585" y="1473"/>
                  </a:cubicBezTo>
                  <a:close/>
                  <a:moveTo>
                    <a:pt x="5023" y="1532"/>
                  </a:moveTo>
                  <a:cubicBezTo>
                    <a:pt x="3549" y="1757"/>
                    <a:pt x="2346" y="2817"/>
                    <a:pt x="1537" y="4603"/>
                  </a:cubicBezTo>
                  <a:cubicBezTo>
                    <a:pt x="1168" y="5419"/>
                    <a:pt x="1141" y="5654"/>
                    <a:pt x="1139" y="7748"/>
                  </a:cubicBezTo>
                  <a:cubicBezTo>
                    <a:pt x="1137" y="8995"/>
                    <a:pt x="1189" y="10255"/>
                    <a:pt x="1253" y="10551"/>
                  </a:cubicBezTo>
                  <a:cubicBezTo>
                    <a:pt x="1421" y="11334"/>
                    <a:pt x="2253" y="12478"/>
                    <a:pt x="2950" y="12891"/>
                  </a:cubicBezTo>
                  <a:cubicBezTo>
                    <a:pt x="3598" y="13275"/>
                    <a:pt x="4605" y="13389"/>
                    <a:pt x="4749" y="13085"/>
                  </a:cubicBezTo>
                  <a:cubicBezTo>
                    <a:pt x="4797" y="12983"/>
                    <a:pt x="4511" y="12499"/>
                    <a:pt x="4111" y="12012"/>
                  </a:cubicBezTo>
                  <a:cubicBezTo>
                    <a:pt x="3711" y="11524"/>
                    <a:pt x="3234" y="10712"/>
                    <a:pt x="3041" y="10208"/>
                  </a:cubicBezTo>
                  <a:cubicBezTo>
                    <a:pt x="2552" y="8933"/>
                    <a:pt x="2630" y="6596"/>
                    <a:pt x="3223" y="4976"/>
                  </a:cubicBezTo>
                  <a:cubicBezTo>
                    <a:pt x="3668" y="3760"/>
                    <a:pt x="4885" y="2136"/>
                    <a:pt x="5501" y="1935"/>
                  </a:cubicBezTo>
                  <a:cubicBezTo>
                    <a:pt x="6263" y="1685"/>
                    <a:pt x="5919" y="1396"/>
                    <a:pt x="5023" y="1532"/>
                  </a:cubicBezTo>
                  <a:close/>
                  <a:moveTo>
                    <a:pt x="9385" y="7748"/>
                  </a:moveTo>
                  <a:cubicBezTo>
                    <a:pt x="9329" y="7748"/>
                    <a:pt x="9108" y="8138"/>
                    <a:pt x="8884" y="8598"/>
                  </a:cubicBezTo>
                  <a:cubicBezTo>
                    <a:pt x="8190" y="10017"/>
                    <a:pt x="7069" y="11521"/>
                    <a:pt x="6150" y="12295"/>
                  </a:cubicBezTo>
                  <a:cubicBezTo>
                    <a:pt x="5381" y="12943"/>
                    <a:pt x="5324" y="13050"/>
                    <a:pt x="5626" y="13130"/>
                  </a:cubicBezTo>
                  <a:cubicBezTo>
                    <a:pt x="6709" y="13413"/>
                    <a:pt x="8489" y="12579"/>
                    <a:pt x="9556" y="11296"/>
                  </a:cubicBezTo>
                  <a:lnTo>
                    <a:pt x="10341" y="10342"/>
                  </a:lnTo>
                  <a:lnTo>
                    <a:pt x="10102" y="9791"/>
                  </a:lnTo>
                  <a:cubicBezTo>
                    <a:pt x="9968" y="9483"/>
                    <a:pt x="9770" y="8900"/>
                    <a:pt x="9670" y="8494"/>
                  </a:cubicBezTo>
                  <a:cubicBezTo>
                    <a:pt x="9569" y="8088"/>
                    <a:pt x="9441" y="7748"/>
                    <a:pt x="9385" y="7748"/>
                  </a:cubicBezTo>
                  <a:close/>
                  <a:moveTo>
                    <a:pt x="20307" y="11132"/>
                  </a:moveTo>
                  <a:cubicBezTo>
                    <a:pt x="20095" y="11193"/>
                    <a:pt x="19888" y="11339"/>
                    <a:pt x="19704" y="11579"/>
                  </a:cubicBezTo>
                  <a:cubicBezTo>
                    <a:pt x="19500" y="11845"/>
                    <a:pt x="19328" y="12194"/>
                    <a:pt x="19328" y="12354"/>
                  </a:cubicBezTo>
                  <a:cubicBezTo>
                    <a:pt x="19328" y="12952"/>
                    <a:pt x="19635" y="13672"/>
                    <a:pt x="19966" y="13845"/>
                  </a:cubicBezTo>
                  <a:cubicBezTo>
                    <a:pt x="20435" y="14091"/>
                    <a:pt x="20652" y="14094"/>
                    <a:pt x="21036" y="13830"/>
                  </a:cubicBezTo>
                  <a:cubicBezTo>
                    <a:pt x="21484" y="13523"/>
                    <a:pt x="21592" y="13283"/>
                    <a:pt x="21594" y="12533"/>
                  </a:cubicBezTo>
                  <a:cubicBezTo>
                    <a:pt x="21598" y="11536"/>
                    <a:pt x="20944" y="10951"/>
                    <a:pt x="20307" y="11132"/>
                  </a:cubicBezTo>
                  <a:close/>
                  <a:moveTo>
                    <a:pt x="1127" y="15038"/>
                  </a:moveTo>
                  <a:lnTo>
                    <a:pt x="558" y="18034"/>
                  </a:lnTo>
                  <a:cubicBezTo>
                    <a:pt x="247" y="19684"/>
                    <a:pt x="-2" y="21098"/>
                    <a:pt x="0" y="21179"/>
                  </a:cubicBezTo>
                  <a:cubicBezTo>
                    <a:pt x="6" y="21455"/>
                    <a:pt x="567" y="21336"/>
                    <a:pt x="900" y="20985"/>
                  </a:cubicBezTo>
                  <a:cubicBezTo>
                    <a:pt x="1135" y="20737"/>
                    <a:pt x="1261" y="20319"/>
                    <a:pt x="1332" y="19554"/>
                  </a:cubicBezTo>
                  <a:cubicBezTo>
                    <a:pt x="1476" y="18020"/>
                    <a:pt x="1777" y="18143"/>
                    <a:pt x="2255" y="19912"/>
                  </a:cubicBezTo>
                  <a:cubicBezTo>
                    <a:pt x="2624" y="21278"/>
                    <a:pt x="2660" y="21328"/>
                    <a:pt x="3121" y="21328"/>
                  </a:cubicBezTo>
                  <a:cubicBezTo>
                    <a:pt x="3449" y="21328"/>
                    <a:pt x="3627" y="21221"/>
                    <a:pt x="3679" y="20985"/>
                  </a:cubicBezTo>
                  <a:cubicBezTo>
                    <a:pt x="3750" y="20661"/>
                    <a:pt x="4428" y="17074"/>
                    <a:pt x="4681" y="15679"/>
                  </a:cubicBezTo>
                  <a:cubicBezTo>
                    <a:pt x="4796" y="15044"/>
                    <a:pt x="4800" y="15038"/>
                    <a:pt x="4237" y="15038"/>
                  </a:cubicBezTo>
                  <a:lnTo>
                    <a:pt x="3667" y="15038"/>
                  </a:lnTo>
                  <a:lnTo>
                    <a:pt x="3496" y="16171"/>
                  </a:lnTo>
                  <a:cubicBezTo>
                    <a:pt x="3403" y="16793"/>
                    <a:pt x="3313" y="17525"/>
                    <a:pt x="3291" y="17795"/>
                  </a:cubicBezTo>
                  <a:cubicBezTo>
                    <a:pt x="3222" y="18664"/>
                    <a:pt x="2992" y="18326"/>
                    <a:pt x="2528" y="16662"/>
                  </a:cubicBezTo>
                  <a:cubicBezTo>
                    <a:pt x="2092" y="15097"/>
                    <a:pt x="2065" y="15038"/>
                    <a:pt x="1606" y="15038"/>
                  </a:cubicBezTo>
                  <a:lnTo>
                    <a:pt x="1127" y="15038"/>
                  </a:lnTo>
                  <a:close/>
                  <a:moveTo>
                    <a:pt x="11947" y="15038"/>
                  </a:moveTo>
                  <a:cubicBezTo>
                    <a:pt x="9886" y="15038"/>
                    <a:pt x="9818" y="15065"/>
                    <a:pt x="9818" y="16021"/>
                  </a:cubicBezTo>
                  <a:cubicBezTo>
                    <a:pt x="9818" y="16302"/>
                    <a:pt x="9953" y="16407"/>
                    <a:pt x="10387" y="16454"/>
                  </a:cubicBezTo>
                  <a:cubicBezTo>
                    <a:pt x="10841" y="16503"/>
                    <a:pt x="10964" y="16593"/>
                    <a:pt x="11002" y="16946"/>
                  </a:cubicBezTo>
                  <a:cubicBezTo>
                    <a:pt x="11043" y="17316"/>
                    <a:pt x="10542" y="20294"/>
                    <a:pt x="10307" y="21090"/>
                  </a:cubicBezTo>
                  <a:cubicBezTo>
                    <a:pt x="10207" y="21430"/>
                    <a:pt x="10872" y="21399"/>
                    <a:pt x="11230" y="21045"/>
                  </a:cubicBezTo>
                  <a:cubicBezTo>
                    <a:pt x="11431" y="20847"/>
                    <a:pt x="11607" y="20133"/>
                    <a:pt x="11834" y="18630"/>
                  </a:cubicBezTo>
                  <a:lnTo>
                    <a:pt x="12152" y="16513"/>
                  </a:lnTo>
                  <a:lnTo>
                    <a:pt x="12938" y="16454"/>
                  </a:lnTo>
                  <a:cubicBezTo>
                    <a:pt x="13592" y="16404"/>
                    <a:pt x="13729" y="16326"/>
                    <a:pt x="13804" y="15962"/>
                  </a:cubicBezTo>
                  <a:cubicBezTo>
                    <a:pt x="13995" y="15034"/>
                    <a:pt x="13997" y="15038"/>
                    <a:pt x="11947" y="15038"/>
                  </a:cubicBezTo>
                  <a:close/>
                  <a:moveTo>
                    <a:pt x="15410" y="15038"/>
                  </a:moveTo>
                  <a:cubicBezTo>
                    <a:pt x="15086" y="15038"/>
                    <a:pt x="14778" y="15123"/>
                    <a:pt x="14726" y="15231"/>
                  </a:cubicBezTo>
                  <a:cubicBezTo>
                    <a:pt x="14645" y="15403"/>
                    <a:pt x="13439" y="21043"/>
                    <a:pt x="13439" y="21254"/>
                  </a:cubicBezTo>
                  <a:cubicBezTo>
                    <a:pt x="13439" y="21298"/>
                    <a:pt x="13601" y="21328"/>
                    <a:pt x="13793" y="21328"/>
                  </a:cubicBezTo>
                  <a:cubicBezTo>
                    <a:pt x="14281" y="21328"/>
                    <a:pt x="14630" y="20946"/>
                    <a:pt x="14772" y="20255"/>
                  </a:cubicBezTo>
                  <a:cubicBezTo>
                    <a:pt x="14946" y="19407"/>
                    <a:pt x="15174" y="19520"/>
                    <a:pt x="15228" y="20493"/>
                  </a:cubicBezTo>
                  <a:cubicBezTo>
                    <a:pt x="15273" y="21318"/>
                    <a:pt x="15272" y="21328"/>
                    <a:pt x="15831" y="21328"/>
                  </a:cubicBezTo>
                  <a:cubicBezTo>
                    <a:pt x="16336" y="21328"/>
                    <a:pt x="16439" y="21241"/>
                    <a:pt x="16742" y="20538"/>
                  </a:cubicBezTo>
                  <a:cubicBezTo>
                    <a:pt x="17138" y="19621"/>
                    <a:pt x="17441" y="19698"/>
                    <a:pt x="17301" y="20672"/>
                  </a:cubicBezTo>
                  <a:cubicBezTo>
                    <a:pt x="17206" y="21327"/>
                    <a:pt x="17210" y="21328"/>
                    <a:pt x="17733" y="21328"/>
                  </a:cubicBezTo>
                  <a:cubicBezTo>
                    <a:pt x="18163" y="21328"/>
                    <a:pt x="18277" y="21253"/>
                    <a:pt x="18337" y="20896"/>
                  </a:cubicBezTo>
                  <a:cubicBezTo>
                    <a:pt x="18583" y="19427"/>
                    <a:pt x="19180" y="15449"/>
                    <a:pt x="19180" y="15261"/>
                  </a:cubicBezTo>
                  <a:cubicBezTo>
                    <a:pt x="19180" y="15129"/>
                    <a:pt x="18909" y="15038"/>
                    <a:pt x="18519" y="15038"/>
                  </a:cubicBezTo>
                  <a:lnTo>
                    <a:pt x="17859" y="15038"/>
                  </a:lnTo>
                  <a:lnTo>
                    <a:pt x="17198" y="16692"/>
                  </a:lnTo>
                  <a:cubicBezTo>
                    <a:pt x="16833" y="17606"/>
                    <a:pt x="16461" y="18388"/>
                    <a:pt x="16378" y="18421"/>
                  </a:cubicBezTo>
                  <a:cubicBezTo>
                    <a:pt x="16293" y="18455"/>
                    <a:pt x="16217" y="18002"/>
                    <a:pt x="16196" y="17393"/>
                  </a:cubicBezTo>
                  <a:cubicBezTo>
                    <a:pt x="16175" y="16798"/>
                    <a:pt x="16116" y="16030"/>
                    <a:pt x="16070" y="15679"/>
                  </a:cubicBezTo>
                  <a:cubicBezTo>
                    <a:pt x="15994" y="15085"/>
                    <a:pt x="15956" y="15038"/>
                    <a:pt x="15410" y="15038"/>
                  </a:cubicBezTo>
                  <a:close/>
                  <a:moveTo>
                    <a:pt x="7483" y="15053"/>
                  </a:moveTo>
                  <a:cubicBezTo>
                    <a:pt x="6973" y="15115"/>
                    <a:pt x="6460" y="15356"/>
                    <a:pt x="6082" y="15753"/>
                  </a:cubicBezTo>
                  <a:cubicBezTo>
                    <a:pt x="5413" y="16456"/>
                    <a:pt x="5157" y="17293"/>
                    <a:pt x="5148" y="18779"/>
                  </a:cubicBezTo>
                  <a:cubicBezTo>
                    <a:pt x="5138" y="20359"/>
                    <a:pt x="5246" y="20671"/>
                    <a:pt x="5945" y="21134"/>
                  </a:cubicBezTo>
                  <a:cubicBezTo>
                    <a:pt x="6297" y="21368"/>
                    <a:pt x="6716" y="21481"/>
                    <a:pt x="7130" y="21462"/>
                  </a:cubicBezTo>
                  <a:cubicBezTo>
                    <a:pt x="7543" y="21444"/>
                    <a:pt x="7949" y="21293"/>
                    <a:pt x="8257" y="21030"/>
                  </a:cubicBezTo>
                  <a:cubicBezTo>
                    <a:pt x="8686" y="20664"/>
                    <a:pt x="8698" y="20319"/>
                    <a:pt x="8303" y="19852"/>
                  </a:cubicBezTo>
                  <a:cubicBezTo>
                    <a:pt x="8030" y="19531"/>
                    <a:pt x="7983" y="19534"/>
                    <a:pt x="7745" y="19808"/>
                  </a:cubicBezTo>
                  <a:cubicBezTo>
                    <a:pt x="7235" y="20391"/>
                    <a:pt x="6831" y="20414"/>
                    <a:pt x="6423" y="19882"/>
                  </a:cubicBezTo>
                  <a:cubicBezTo>
                    <a:pt x="6215" y="19610"/>
                    <a:pt x="6046" y="19177"/>
                    <a:pt x="6048" y="18928"/>
                  </a:cubicBezTo>
                  <a:cubicBezTo>
                    <a:pt x="6053" y="18250"/>
                    <a:pt x="6579" y="16874"/>
                    <a:pt x="6925" y="16633"/>
                  </a:cubicBezTo>
                  <a:cubicBezTo>
                    <a:pt x="7361" y="16328"/>
                    <a:pt x="8085" y="16365"/>
                    <a:pt x="8303" y="16707"/>
                  </a:cubicBezTo>
                  <a:cubicBezTo>
                    <a:pt x="8466" y="16964"/>
                    <a:pt x="8547" y="16942"/>
                    <a:pt x="8929" y="16588"/>
                  </a:cubicBezTo>
                  <a:cubicBezTo>
                    <a:pt x="9485" y="16072"/>
                    <a:pt x="9475" y="15903"/>
                    <a:pt x="8872" y="15410"/>
                  </a:cubicBezTo>
                  <a:cubicBezTo>
                    <a:pt x="8499" y="15105"/>
                    <a:pt x="7993" y="14990"/>
                    <a:pt x="7483" y="15053"/>
                  </a:cubicBezTo>
                  <a:close/>
                </a:path>
              </a:pathLst>
            </a:custGeom>
            <a:ln w="12700" cap="flat">
              <a:noFill/>
              <a:miter lim="400000"/>
            </a:ln>
            <a:effectLst/>
          </p:spPr>
        </p:pic>
      </p:grpSp>
      <p:sp>
        <p:nvSpPr>
          <p:cNvPr id="451" name="Shape 451"/>
          <p:cNvSpPr/>
          <p:nvPr/>
        </p:nvSpPr>
        <p:spPr>
          <a:xfrm>
            <a:off x="3100104" y="1871747"/>
            <a:ext cx="9507053" cy="6767708"/>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lstStyle/>
          <a:p>
            <a:pPr algn="l" defTabSz="457200">
              <a:defRPr sz="3200">
                <a:latin typeface="Avenir Next"/>
                <a:ea typeface="Avenir Next"/>
                <a:cs typeface="Avenir Next"/>
                <a:sym typeface="Avenir Next"/>
              </a:defRPr>
            </a:pPr>
            <a:r>
              <a:t>What are some things we can do to build influence for math in ESSA at the state and district levels?</a:t>
            </a:r>
          </a:p>
          <a:p>
            <a:pPr marL="635000" indent="-317500" algn="l" defTabSz="457200">
              <a:buSzPct val="100000"/>
              <a:buChar char="≫"/>
              <a:defRPr sz="2900">
                <a:latin typeface="Avenir Next"/>
                <a:ea typeface="Avenir Next"/>
                <a:cs typeface="Avenir Next"/>
                <a:sym typeface="Avenir Next"/>
              </a:defRPr>
            </a:pPr>
            <a:r>
              <a:t>Consider letters to the editor, continuing to post on social media, sharing with our professional networks, and starting to think toward district-level plan development</a:t>
            </a:r>
          </a:p>
          <a:p>
            <a:pPr algn="l" defTabSz="457200">
              <a:defRPr sz="3200">
                <a:latin typeface="Avenir Next"/>
                <a:ea typeface="Avenir Next"/>
                <a:cs typeface="Avenir Next"/>
                <a:sym typeface="Avenir Next"/>
              </a:defRPr>
            </a:pPr>
            <a:endParaRPr/>
          </a:p>
          <a:p>
            <a:pPr algn="l" defTabSz="457200">
              <a:defRPr sz="3200">
                <a:latin typeface="Avenir Next"/>
                <a:ea typeface="Avenir Next"/>
                <a:cs typeface="Avenir Next"/>
                <a:sym typeface="Avenir Next"/>
              </a:defRPr>
            </a:pPr>
            <a:r>
              <a:t>How can each of us contribute to this work moving forward?</a:t>
            </a:r>
          </a:p>
        </p:txBody>
      </p:sp>
    </p:spTree>
  </p:cSld>
  <p:clrMapOvr>
    <a:masterClrMapping/>
  </p:clrMapOvr>
  <p:transition xmlns:p14="http://schemas.microsoft.com/office/powerpoint/2010/main" spd="slow"/>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7" name="Group 457"/>
          <p:cNvGrpSpPr/>
          <p:nvPr/>
        </p:nvGrpSpPr>
        <p:grpSpPr>
          <a:xfrm>
            <a:off x="11108190" y="-100390"/>
            <a:ext cx="1434835" cy="1355630"/>
            <a:chOff x="0" y="0"/>
            <a:chExt cx="1434834" cy="1355628"/>
          </a:xfrm>
        </p:grpSpPr>
        <p:sp>
          <p:nvSpPr>
            <p:cNvPr id="455" name="Shape 455"/>
            <p:cNvSpPr/>
            <p:nvPr/>
          </p:nvSpPr>
          <p:spPr>
            <a:xfrm>
              <a:off x="215632" y="0"/>
              <a:ext cx="1003571" cy="1355629"/>
            </a:xfrm>
            <a:custGeom>
              <a:avLst/>
              <a:gdLst/>
              <a:ahLst/>
              <a:cxnLst>
                <a:cxn ang="0">
                  <a:pos x="wd2" y="hd2"/>
                </a:cxn>
                <a:cxn ang="5400000">
                  <a:pos x="wd2" y="hd2"/>
                </a:cxn>
                <a:cxn ang="10800000">
                  <a:pos x="wd2" y="hd2"/>
                </a:cxn>
                <a:cxn ang="16200000">
                  <a:pos x="wd2" y="hd2"/>
                </a:cxn>
              </a:cxnLst>
              <a:rect l="0" t="0" r="r" b="b"/>
              <a:pathLst>
                <a:path w="21600" h="21600" extrusionOk="0">
                  <a:moveTo>
                    <a:pt x="0" y="25"/>
                  </a:moveTo>
                  <a:lnTo>
                    <a:pt x="0" y="15849"/>
                  </a:lnTo>
                  <a:lnTo>
                    <a:pt x="10966" y="21600"/>
                  </a:lnTo>
                  <a:lnTo>
                    <a:pt x="21600" y="16097"/>
                  </a:lnTo>
                  <a:lnTo>
                    <a:pt x="21600" y="0"/>
                  </a:lnTo>
                  <a:lnTo>
                    <a:pt x="0" y="25"/>
                  </a:lnTo>
                  <a:close/>
                </a:path>
              </a:pathLst>
            </a:custGeom>
            <a:solidFill>
              <a:srgbClr val="006992"/>
            </a:solidFill>
            <a:ln w="12700" cap="flat">
              <a:noFill/>
              <a:miter lim="400000"/>
            </a:ln>
            <a:effectLst/>
          </p:spPr>
          <p:txBody>
            <a:bodyPr wrap="square" lIns="50800" tIns="50800" rIns="50800" bIns="50800" numCol="1" anchor="ctr">
              <a:noAutofit/>
            </a:bodyPr>
            <a:lstStyle/>
            <a:p>
              <a:pPr defTabSz="457200">
                <a:defRPr sz="1200">
                  <a:solidFill>
                    <a:srgbClr val="01A3E6"/>
                  </a:solidFill>
                </a:defRPr>
              </a:pPr>
              <a:endParaRPr/>
            </a:p>
          </p:txBody>
        </p:sp>
        <p:sp>
          <p:nvSpPr>
            <p:cNvPr id="456" name="Shape 456"/>
            <p:cNvSpPr/>
            <p:nvPr/>
          </p:nvSpPr>
          <p:spPr>
            <a:xfrm>
              <a:off x="0" y="163728"/>
              <a:ext cx="1434835" cy="102817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p>
              <a:pPr defTabSz="457200">
                <a:lnSpc>
                  <a:spcPct val="70000"/>
                </a:lnSpc>
                <a:defRPr sz="1600">
                  <a:solidFill>
                    <a:srgbClr val="FFFFFF"/>
                  </a:solidFill>
                  <a:latin typeface="Avenir Next Demi Bold"/>
                  <a:ea typeface="Avenir Next Demi Bold"/>
                  <a:cs typeface="Avenir Next Demi Bold"/>
                  <a:sym typeface="Avenir Next Demi Bold"/>
                </a:defRPr>
              </a:pPr>
              <a:r>
                <a:t>ESSA </a:t>
              </a:r>
            </a:p>
            <a:p>
              <a:pPr defTabSz="457200">
                <a:lnSpc>
                  <a:spcPct val="70000"/>
                </a:lnSpc>
                <a:defRPr sz="1600">
                  <a:solidFill>
                    <a:srgbClr val="FFFFFF"/>
                  </a:solidFill>
                  <a:latin typeface="Avenir Next Demi Bold"/>
                  <a:ea typeface="Avenir Next Demi Bold"/>
                  <a:cs typeface="Avenir Next Demi Bold"/>
                  <a:sym typeface="Avenir Next Demi Bold"/>
                </a:defRPr>
              </a:pPr>
              <a:r>
                <a:t>Review </a:t>
              </a:r>
            </a:p>
            <a:p>
              <a:pPr defTabSz="457200">
                <a:lnSpc>
                  <a:spcPct val="70000"/>
                </a:lnSpc>
                <a:defRPr sz="1600">
                  <a:solidFill>
                    <a:srgbClr val="FFFFFF"/>
                  </a:solidFill>
                  <a:latin typeface="Avenir Next Demi Bold"/>
                  <a:ea typeface="Avenir Next Demi Bold"/>
                  <a:cs typeface="Avenir Next Demi Bold"/>
                  <a:sym typeface="Avenir Next Demi Bold"/>
                </a:defRPr>
              </a:pPr>
              <a:r>
                <a:t>Tool</a:t>
              </a:r>
            </a:p>
            <a:p>
              <a:pPr defTabSz="457200">
                <a:lnSpc>
                  <a:spcPct val="70000"/>
                </a:lnSpc>
                <a:defRPr sz="1600">
                  <a:solidFill>
                    <a:srgbClr val="FFFFFF"/>
                  </a:solidFill>
                  <a:latin typeface="Avenir Next Demi Bold"/>
                  <a:ea typeface="Avenir Next Demi Bold"/>
                  <a:cs typeface="Avenir Next Demi Bold"/>
                  <a:sym typeface="Avenir Next Demi Bold"/>
                </a:defRPr>
              </a:pPr>
              <a:r>
                <a:t>#2</a:t>
              </a:r>
            </a:p>
          </p:txBody>
        </p:sp>
      </p:grpSp>
      <p:grpSp>
        <p:nvGrpSpPr>
          <p:cNvPr id="460" name="Group 460"/>
          <p:cNvGrpSpPr/>
          <p:nvPr/>
        </p:nvGrpSpPr>
        <p:grpSpPr>
          <a:xfrm>
            <a:off x="-192508" y="-2416803"/>
            <a:ext cx="13389816" cy="7089974"/>
            <a:chOff x="89273" y="0"/>
            <a:chExt cx="13389815" cy="7089972"/>
          </a:xfrm>
        </p:grpSpPr>
        <p:pic>
          <p:nvPicPr>
            <p:cNvPr id="458" name="FullSizeR.jpg"/>
            <p:cNvPicPr>
              <a:picLocks noChangeAspect="1"/>
            </p:cNvPicPr>
            <p:nvPr/>
          </p:nvPicPr>
          <p:blipFill>
            <a:blip r:embed="rId3">
              <a:extLst/>
            </a:blip>
            <a:srcRect t="6118" b="21192"/>
            <a:stretch>
              <a:fillRect/>
            </a:stretch>
          </p:blipFill>
          <p:spPr>
            <a:xfrm>
              <a:off x="281620" y="0"/>
              <a:ext cx="13005150" cy="7089973"/>
            </a:xfrm>
            <a:prstGeom prst="rect">
              <a:avLst/>
            </a:prstGeom>
            <a:ln w="12700" cap="flat">
              <a:noFill/>
              <a:miter lim="400000"/>
            </a:ln>
            <a:effectLst/>
          </p:spPr>
        </p:pic>
        <p:sp>
          <p:nvSpPr>
            <p:cNvPr id="459" name="Shape 459"/>
            <p:cNvSpPr/>
            <p:nvPr/>
          </p:nvSpPr>
          <p:spPr>
            <a:xfrm>
              <a:off x="89273" y="5499834"/>
              <a:ext cx="13389817" cy="1589941"/>
            </a:xfrm>
            <a:prstGeom prst="rect">
              <a:avLst/>
            </a:prstGeom>
            <a:solidFill>
              <a:srgbClr val="FF7F00">
                <a:alpha val="52485"/>
              </a:srgbClr>
            </a:solid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indent="685800" algn="l" defTabSz="457200">
                <a:lnSpc>
                  <a:spcPct val="70000"/>
                </a:lnSpc>
                <a:defRPr sz="6500">
                  <a:solidFill>
                    <a:srgbClr val="FFFFFF"/>
                  </a:solidFill>
                  <a:latin typeface="Avenir Next Demi Bold"/>
                  <a:ea typeface="Avenir Next Demi Bold"/>
                  <a:cs typeface="Avenir Next Demi Bold"/>
                  <a:sym typeface="Avenir Next Demi Bold"/>
                </a:defRPr>
              </a:lvl1pPr>
            </a:lstStyle>
            <a:p>
              <a:pPr>
                <a:defRPr>
                  <a:latin typeface="Avenir Next"/>
                  <a:ea typeface="Avenir Next"/>
                  <a:cs typeface="Avenir Next"/>
                  <a:sym typeface="Avenir Next"/>
                </a:defRPr>
              </a:pPr>
              <a:r>
                <a:rPr>
                  <a:latin typeface="Avenir Next Demi Bold"/>
                  <a:ea typeface="Avenir Next Demi Bold"/>
                  <a:cs typeface="Avenir Next Demi Bold"/>
                  <a:sym typeface="Avenir Next Demi Bold"/>
                </a:rPr>
                <a:t>Thank you!</a:t>
              </a:r>
            </a:p>
          </p:txBody>
        </p:sp>
      </p:grpSp>
      <p:grpSp>
        <p:nvGrpSpPr>
          <p:cNvPr id="464" name="Group 464"/>
          <p:cNvGrpSpPr/>
          <p:nvPr/>
        </p:nvGrpSpPr>
        <p:grpSpPr>
          <a:xfrm>
            <a:off x="-29954" y="8897748"/>
            <a:ext cx="9849897" cy="938627"/>
            <a:chOff x="0" y="0"/>
            <a:chExt cx="9849895" cy="938626"/>
          </a:xfrm>
        </p:grpSpPr>
        <p:sp>
          <p:nvSpPr>
            <p:cNvPr id="461" name="Shape 461"/>
            <p:cNvSpPr/>
            <p:nvPr/>
          </p:nvSpPr>
          <p:spPr>
            <a:xfrm>
              <a:off x="0" y="0"/>
              <a:ext cx="9849896" cy="927674"/>
            </a:xfrm>
            <a:prstGeom prst="rect">
              <a:avLst/>
            </a:prstGeom>
            <a:gradFill flip="none" rotWithShape="1">
              <a:gsLst>
                <a:gs pos="4442">
                  <a:srgbClr val="FFFFFF"/>
                </a:gs>
                <a:gs pos="21759">
                  <a:srgbClr val="7FB4C9"/>
                </a:gs>
                <a:gs pos="100000">
                  <a:srgbClr val="006992"/>
                </a:gs>
              </a:gsLst>
              <a:lin ang="10800000" scaled="0"/>
            </a:gradFill>
            <a:ln w="12700" cap="flat">
              <a:noFill/>
              <a:miter lim="400000"/>
            </a:ln>
            <a:effectLst/>
          </p:spPr>
          <p:txBody>
            <a:bodyPr wrap="square" lIns="50800" tIns="50800" rIns="50800" bIns="50800" numCol="1" anchor="ctr">
              <a:noAutofit/>
            </a:bodyPr>
            <a:lstStyle/>
            <a:p>
              <a:pPr defTabSz="457200">
                <a:defRPr sz="1200">
                  <a:solidFill>
                    <a:srgbClr val="01A3E6"/>
                  </a:solidFill>
                </a:defRPr>
              </a:pPr>
              <a:endParaRPr/>
            </a:p>
          </p:txBody>
        </p:sp>
        <p:sp>
          <p:nvSpPr>
            <p:cNvPr id="462" name="Shape 462"/>
            <p:cNvSpPr/>
            <p:nvPr/>
          </p:nvSpPr>
          <p:spPr>
            <a:xfrm>
              <a:off x="349661" y="19958"/>
              <a:ext cx="7196800" cy="60955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lgn="l" defTabSz="457200">
                <a:defRPr sz="1300">
                  <a:solidFill>
                    <a:srgbClr val="FFFFFF"/>
                  </a:solidFill>
                  <a:latin typeface="Avenir Next Demi Bold"/>
                  <a:ea typeface="Avenir Next Demi Bold"/>
                  <a:cs typeface="Avenir Next Demi Bold"/>
                  <a:sym typeface="Avenir Next Demi Bold"/>
                </a:defRPr>
              </a:lvl1pPr>
            </a:lstStyle>
            <a:p>
              <a:r>
                <a:t>Developed in partnership with the National Council of Teachers of Mathematics, Math Teachers’ Circle Network, and the Association of State Supervisors of Mathematics (2017)</a:t>
              </a:r>
            </a:p>
          </p:txBody>
        </p:sp>
        <p:sp>
          <p:nvSpPr>
            <p:cNvPr id="463" name="Shape 463"/>
            <p:cNvSpPr/>
            <p:nvPr/>
          </p:nvSpPr>
          <p:spPr>
            <a:xfrm>
              <a:off x="349661" y="329070"/>
              <a:ext cx="2462626" cy="60955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lgn="l" defTabSz="457200">
                <a:defRPr sz="1200" u="sng">
                  <a:solidFill>
                    <a:srgbClr val="FFFFFF"/>
                  </a:solidFill>
                  <a:latin typeface="Avenir Next Demi Bold"/>
                  <a:ea typeface="Avenir Next Demi Bold"/>
                  <a:cs typeface="Avenir Next Demi Bold"/>
                  <a:sym typeface="Avenir Next Demi Bold"/>
                </a:defRPr>
              </a:lvl1pPr>
            </a:lstStyle>
            <a:p>
              <a:r>
                <a:t>http://nctm.org/essatoolkit</a:t>
              </a:r>
            </a:p>
          </p:txBody>
        </p:sp>
      </p:grpSp>
      <p:grpSp>
        <p:nvGrpSpPr>
          <p:cNvPr id="468" name="Group 468"/>
          <p:cNvGrpSpPr/>
          <p:nvPr/>
        </p:nvGrpSpPr>
        <p:grpSpPr>
          <a:xfrm>
            <a:off x="9057149" y="9009745"/>
            <a:ext cx="2671215" cy="602764"/>
            <a:chOff x="31452" y="26083"/>
            <a:chExt cx="2671213" cy="602762"/>
          </a:xfrm>
        </p:grpSpPr>
        <p:pic>
          <p:nvPicPr>
            <p:cNvPr id="465" name="pasted-image.tiff"/>
            <p:cNvPicPr>
              <a:picLocks noChangeAspect="1"/>
            </p:cNvPicPr>
            <p:nvPr/>
          </p:nvPicPr>
          <p:blipFill>
            <a:blip r:embed="rId4">
              <a:extLst/>
            </a:blip>
            <a:srcRect l="7440" t="3474" r="1596" b="3474"/>
            <a:stretch>
              <a:fillRect/>
            </a:stretch>
          </p:blipFill>
          <p:spPr>
            <a:xfrm>
              <a:off x="1063483" y="26083"/>
              <a:ext cx="641236" cy="602763"/>
            </a:xfrm>
            <a:prstGeom prst="rect">
              <a:avLst/>
            </a:prstGeom>
            <a:ln w="12700" cap="flat">
              <a:noFill/>
              <a:miter lim="400000"/>
            </a:ln>
            <a:effectLst/>
          </p:spPr>
        </p:pic>
        <p:pic>
          <p:nvPicPr>
            <p:cNvPr id="466" name="assm_logo_color.jpg"/>
            <p:cNvPicPr>
              <a:picLocks noChangeAspect="1"/>
            </p:cNvPicPr>
            <p:nvPr/>
          </p:nvPicPr>
          <p:blipFill>
            <a:blip r:embed="rId5">
              <a:extLst/>
            </a:blip>
            <a:srcRect r="80963"/>
            <a:stretch>
              <a:fillRect/>
            </a:stretch>
          </p:blipFill>
          <p:spPr>
            <a:xfrm>
              <a:off x="2023771" y="26083"/>
              <a:ext cx="678895" cy="602710"/>
            </a:xfrm>
            <a:prstGeom prst="rect">
              <a:avLst/>
            </a:prstGeom>
            <a:ln w="12700" cap="flat">
              <a:noFill/>
              <a:miter lim="400000"/>
            </a:ln>
            <a:effectLst/>
          </p:spPr>
        </p:pic>
        <p:pic>
          <p:nvPicPr>
            <p:cNvPr id="467" name="Screen Shot 2017-06-30 at 4.28.44 PM.png"/>
            <p:cNvPicPr>
              <a:picLocks noChangeAspect="1"/>
            </p:cNvPicPr>
            <p:nvPr/>
          </p:nvPicPr>
          <p:blipFill>
            <a:blip r:embed="rId6">
              <a:extLst/>
            </a:blip>
            <a:srcRect l="3857" t="4666" r="3861" b="4445"/>
            <a:stretch>
              <a:fillRect/>
            </a:stretch>
          </p:blipFill>
          <p:spPr>
            <a:xfrm>
              <a:off x="31452" y="29338"/>
              <a:ext cx="752476" cy="571468"/>
            </a:xfrm>
            <a:custGeom>
              <a:avLst/>
              <a:gdLst/>
              <a:ahLst/>
              <a:cxnLst>
                <a:cxn ang="0">
                  <a:pos x="wd2" y="hd2"/>
                </a:cxn>
                <a:cxn ang="5400000">
                  <a:pos x="wd2" y="hd2"/>
                </a:cxn>
                <a:cxn ang="10800000">
                  <a:pos x="wd2" y="hd2"/>
                </a:cxn>
                <a:cxn ang="16200000">
                  <a:pos x="wd2" y="hd2"/>
                </a:cxn>
              </a:cxnLst>
              <a:rect l="0" t="0" r="r" b="b"/>
              <a:pathLst>
                <a:path w="21595" h="21464" extrusionOk="0">
                  <a:moveTo>
                    <a:pt x="11218" y="42"/>
                  </a:moveTo>
                  <a:cubicBezTo>
                    <a:pt x="10505" y="219"/>
                    <a:pt x="10119" y="1804"/>
                    <a:pt x="10683" y="2233"/>
                  </a:cubicBezTo>
                  <a:cubicBezTo>
                    <a:pt x="11031" y="2497"/>
                    <a:pt x="11274" y="2492"/>
                    <a:pt x="11674" y="2218"/>
                  </a:cubicBezTo>
                  <a:cubicBezTo>
                    <a:pt x="12123" y="1910"/>
                    <a:pt x="12229" y="1662"/>
                    <a:pt x="12232" y="906"/>
                  </a:cubicBezTo>
                  <a:cubicBezTo>
                    <a:pt x="12235" y="190"/>
                    <a:pt x="11863" y="-119"/>
                    <a:pt x="11218" y="42"/>
                  </a:cubicBezTo>
                  <a:close/>
                  <a:moveTo>
                    <a:pt x="17255" y="1458"/>
                  </a:moveTo>
                  <a:lnTo>
                    <a:pt x="17904" y="2293"/>
                  </a:lnTo>
                  <a:cubicBezTo>
                    <a:pt x="18984" y="3700"/>
                    <a:pt x="19270" y="5876"/>
                    <a:pt x="18713" y="8300"/>
                  </a:cubicBezTo>
                  <a:cubicBezTo>
                    <a:pt x="18463" y="9388"/>
                    <a:pt x="17612" y="10798"/>
                    <a:pt x="16526" y="11937"/>
                  </a:cubicBezTo>
                  <a:cubicBezTo>
                    <a:pt x="16030" y="12458"/>
                    <a:pt x="15608" y="12965"/>
                    <a:pt x="15581" y="13070"/>
                  </a:cubicBezTo>
                  <a:cubicBezTo>
                    <a:pt x="15553" y="13174"/>
                    <a:pt x="15825" y="13264"/>
                    <a:pt x="16184" y="13264"/>
                  </a:cubicBezTo>
                  <a:cubicBezTo>
                    <a:pt x="17603" y="13263"/>
                    <a:pt x="19441" y="11556"/>
                    <a:pt x="20091" y="9641"/>
                  </a:cubicBezTo>
                  <a:cubicBezTo>
                    <a:pt x="20774" y="7628"/>
                    <a:pt x="20769" y="4352"/>
                    <a:pt x="20080" y="2874"/>
                  </a:cubicBezTo>
                  <a:cubicBezTo>
                    <a:pt x="19708" y="2077"/>
                    <a:pt x="18758" y="1458"/>
                    <a:pt x="17916" y="1458"/>
                  </a:cubicBezTo>
                  <a:lnTo>
                    <a:pt x="17255" y="1458"/>
                  </a:lnTo>
                  <a:close/>
                  <a:moveTo>
                    <a:pt x="7585" y="1473"/>
                  </a:moveTo>
                  <a:cubicBezTo>
                    <a:pt x="7221" y="1430"/>
                    <a:pt x="6947" y="1483"/>
                    <a:pt x="6947" y="1652"/>
                  </a:cubicBezTo>
                  <a:cubicBezTo>
                    <a:pt x="6947" y="1760"/>
                    <a:pt x="7016" y="1845"/>
                    <a:pt x="7095" y="1845"/>
                  </a:cubicBezTo>
                  <a:cubicBezTo>
                    <a:pt x="7549" y="1845"/>
                    <a:pt x="9176" y="4817"/>
                    <a:pt x="9419" y="6079"/>
                  </a:cubicBezTo>
                  <a:cubicBezTo>
                    <a:pt x="9480" y="6395"/>
                    <a:pt x="9862" y="7553"/>
                    <a:pt x="10262" y="8658"/>
                  </a:cubicBezTo>
                  <a:cubicBezTo>
                    <a:pt x="11066" y="10881"/>
                    <a:pt x="11906" y="12232"/>
                    <a:pt x="12881" y="12861"/>
                  </a:cubicBezTo>
                  <a:cubicBezTo>
                    <a:pt x="13619" y="13337"/>
                    <a:pt x="14647" y="13415"/>
                    <a:pt x="14647" y="12995"/>
                  </a:cubicBezTo>
                  <a:cubicBezTo>
                    <a:pt x="14647" y="12845"/>
                    <a:pt x="14552" y="12669"/>
                    <a:pt x="14430" y="12608"/>
                  </a:cubicBezTo>
                  <a:cubicBezTo>
                    <a:pt x="14062" y="12424"/>
                    <a:pt x="12829" y="10107"/>
                    <a:pt x="12278" y="8568"/>
                  </a:cubicBezTo>
                  <a:cubicBezTo>
                    <a:pt x="11776" y="7167"/>
                    <a:pt x="11719" y="6477"/>
                    <a:pt x="12118" y="6675"/>
                  </a:cubicBezTo>
                  <a:cubicBezTo>
                    <a:pt x="12231" y="6731"/>
                    <a:pt x="12529" y="6345"/>
                    <a:pt x="12836" y="5751"/>
                  </a:cubicBezTo>
                  <a:cubicBezTo>
                    <a:pt x="13586" y="4298"/>
                    <a:pt x="14911" y="2576"/>
                    <a:pt x="15706" y="2024"/>
                  </a:cubicBezTo>
                  <a:lnTo>
                    <a:pt x="16378" y="1562"/>
                  </a:lnTo>
                  <a:lnTo>
                    <a:pt x="15592" y="1502"/>
                  </a:lnTo>
                  <a:cubicBezTo>
                    <a:pt x="14231" y="1400"/>
                    <a:pt x="12668" y="2254"/>
                    <a:pt x="11663" y="3664"/>
                  </a:cubicBezTo>
                  <a:cubicBezTo>
                    <a:pt x="11358" y="4090"/>
                    <a:pt x="11331" y="4216"/>
                    <a:pt x="11492" y="4678"/>
                  </a:cubicBezTo>
                  <a:cubicBezTo>
                    <a:pt x="11617" y="5035"/>
                    <a:pt x="11631" y="5271"/>
                    <a:pt x="11526" y="5408"/>
                  </a:cubicBezTo>
                  <a:cubicBezTo>
                    <a:pt x="11421" y="5545"/>
                    <a:pt x="11168" y="5206"/>
                    <a:pt x="10740" y="4350"/>
                  </a:cubicBezTo>
                  <a:cubicBezTo>
                    <a:pt x="9969" y="2807"/>
                    <a:pt x="9629" y="2375"/>
                    <a:pt x="8758" y="1860"/>
                  </a:cubicBezTo>
                  <a:cubicBezTo>
                    <a:pt x="8402" y="1650"/>
                    <a:pt x="7949" y="1515"/>
                    <a:pt x="7585" y="1473"/>
                  </a:cubicBezTo>
                  <a:close/>
                  <a:moveTo>
                    <a:pt x="5023" y="1532"/>
                  </a:moveTo>
                  <a:cubicBezTo>
                    <a:pt x="3549" y="1757"/>
                    <a:pt x="2346" y="2817"/>
                    <a:pt x="1537" y="4603"/>
                  </a:cubicBezTo>
                  <a:cubicBezTo>
                    <a:pt x="1168" y="5419"/>
                    <a:pt x="1141" y="5654"/>
                    <a:pt x="1139" y="7748"/>
                  </a:cubicBezTo>
                  <a:cubicBezTo>
                    <a:pt x="1137" y="8995"/>
                    <a:pt x="1189" y="10255"/>
                    <a:pt x="1253" y="10551"/>
                  </a:cubicBezTo>
                  <a:cubicBezTo>
                    <a:pt x="1421" y="11334"/>
                    <a:pt x="2253" y="12478"/>
                    <a:pt x="2950" y="12891"/>
                  </a:cubicBezTo>
                  <a:cubicBezTo>
                    <a:pt x="3598" y="13275"/>
                    <a:pt x="4605" y="13389"/>
                    <a:pt x="4749" y="13085"/>
                  </a:cubicBezTo>
                  <a:cubicBezTo>
                    <a:pt x="4797" y="12983"/>
                    <a:pt x="4511" y="12499"/>
                    <a:pt x="4111" y="12012"/>
                  </a:cubicBezTo>
                  <a:cubicBezTo>
                    <a:pt x="3711" y="11524"/>
                    <a:pt x="3234" y="10712"/>
                    <a:pt x="3041" y="10208"/>
                  </a:cubicBezTo>
                  <a:cubicBezTo>
                    <a:pt x="2552" y="8933"/>
                    <a:pt x="2630" y="6596"/>
                    <a:pt x="3223" y="4976"/>
                  </a:cubicBezTo>
                  <a:cubicBezTo>
                    <a:pt x="3668" y="3760"/>
                    <a:pt x="4885" y="2136"/>
                    <a:pt x="5501" y="1935"/>
                  </a:cubicBezTo>
                  <a:cubicBezTo>
                    <a:pt x="6263" y="1685"/>
                    <a:pt x="5919" y="1396"/>
                    <a:pt x="5023" y="1532"/>
                  </a:cubicBezTo>
                  <a:close/>
                  <a:moveTo>
                    <a:pt x="9385" y="7748"/>
                  </a:moveTo>
                  <a:cubicBezTo>
                    <a:pt x="9329" y="7748"/>
                    <a:pt x="9108" y="8138"/>
                    <a:pt x="8884" y="8598"/>
                  </a:cubicBezTo>
                  <a:cubicBezTo>
                    <a:pt x="8190" y="10017"/>
                    <a:pt x="7069" y="11521"/>
                    <a:pt x="6150" y="12295"/>
                  </a:cubicBezTo>
                  <a:cubicBezTo>
                    <a:pt x="5381" y="12943"/>
                    <a:pt x="5324" y="13050"/>
                    <a:pt x="5626" y="13130"/>
                  </a:cubicBezTo>
                  <a:cubicBezTo>
                    <a:pt x="6709" y="13413"/>
                    <a:pt x="8489" y="12579"/>
                    <a:pt x="9556" y="11296"/>
                  </a:cubicBezTo>
                  <a:lnTo>
                    <a:pt x="10341" y="10342"/>
                  </a:lnTo>
                  <a:lnTo>
                    <a:pt x="10102" y="9791"/>
                  </a:lnTo>
                  <a:cubicBezTo>
                    <a:pt x="9968" y="9483"/>
                    <a:pt x="9770" y="8900"/>
                    <a:pt x="9670" y="8494"/>
                  </a:cubicBezTo>
                  <a:cubicBezTo>
                    <a:pt x="9569" y="8088"/>
                    <a:pt x="9441" y="7748"/>
                    <a:pt x="9385" y="7748"/>
                  </a:cubicBezTo>
                  <a:close/>
                  <a:moveTo>
                    <a:pt x="20307" y="11132"/>
                  </a:moveTo>
                  <a:cubicBezTo>
                    <a:pt x="20095" y="11193"/>
                    <a:pt x="19888" y="11339"/>
                    <a:pt x="19704" y="11579"/>
                  </a:cubicBezTo>
                  <a:cubicBezTo>
                    <a:pt x="19500" y="11845"/>
                    <a:pt x="19328" y="12194"/>
                    <a:pt x="19328" y="12354"/>
                  </a:cubicBezTo>
                  <a:cubicBezTo>
                    <a:pt x="19328" y="12952"/>
                    <a:pt x="19635" y="13672"/>
                    <a:pt x="19966" y="13845"/>
                  </a:cubicBezTo>
                  <a:cubicBezTo>
                    <a:pt x="20435" y="14091"/>
                    <a:pt x="20652" y="14094"/>
                    <a:pt x="21036" y="13830"/>
                  </a:cubicBezTo>
                  <a:cubicBezTo>
                    <a:pt x="21484" y="13523"/>
                    <a:pt x="21592" y="13283"/>
                    <a:pt x="21594" y="12533"/>
                  </a:cubicBezTo>
                  <a:cubicBezTo>
                    <a:pt x="21598" y="11536"/>
                    <a:pt x="20944" y="10951"/>
                    <a:pt x="20307" y="11132"/>
                  </a:cubicBezTo>
                  <a:close/>
                  <a:moveTo>
                    <a:pt x="1127" y="15038"/>
                  </a:moveTo>
                  <a:lnTo>
                    <a:pt x="558" y="18034"/>
                  </a:lnTo>
                  <a:cubicBezTo>
                    <a:pt x="247" y="19684"/>
                    <a:pt x="-2" y="21098"/>
                    <a:pt x="0" y="21179"/>
                  </a:cubicBezTo>
                  <a:cubicBezTo>
                    <a:pt x="6" y="21455"/>
                    <a:pt x="567" y="21336"/>
                    <a:pt x="900" y="20985"/>
                  </a:cubicBezTo>
                  <a:cubicBezTo>
                    <a:pt x="1135" y="20737"/>
                    <a:pt x="1261" y="20319"/>
                    <a:pt x="1332" y="19554"/>
                  </a:cubicBezTo>
                  <a:cubicBezTo>
                    <a:pt x="1476" y="18020"/>
                    <a:pt x="1777" y="18143"/>
                    <a:pt x="2255" y="19912"/>
                  </a:cubicBezTo>
                  <a:cubicBezTo>
                    <a:pt x="2624" y="21278"/>
                    <a:pt x="2660" y="21328"/>
                    <a:pt x="3121" y="21328"/>
                  </a:cubicBezTo>
                  <a:cubicBezTo>
                    <a:pt x="3449" y="21328"/>
                    <a:pt x="3627" y="21221"/>
                    <a:pt x="3679" y="20985"/>
                  </a:cubicBezTo>
                  <a:cubicBezTo>
                    <a:pt x="3750" y="20661"/>
                    <a:pt x="4428" y="17074"/>
                    <a:pt x="4681" y="15679"/>
                  </a:cubicBezTo>
                  <a:cubicBezTo>
                    <a:pt x="4796" y="15044"/>
                    <a:pt x="4800" y="15038"/>
                    <a:pt x="4237" y="15038"/>
                  </a:cubicBezTo>
                  <a:lnTo>
                    <a:pt x="3667" y="15038"/>
                  </a:lnTo>
                  <a:lnTo>
                    <a:pt x="3496" y="16171"/>
                  </a:lnTo>
                  <a:cubicBezTo>
                    <a:pt x="3403" y="16793"/>
                    <a:pt x="3313" y="17525"/>
                    <a:pt x="3291" y="17795"/>
                  </a:cubicBezTo>
                  <a:cubicBezTo>
                    <a:pt x="3222" y="18664"/>
                    <a:pt x="2992" y="18326"/>
                    <a:pt x="2528" y="16662"/>
                  </a:cubicBezTo>
                  <a:cubicBezTo>
                    <a:pt x="2092" y="15097"/>
                    <a:pt x="2065" y="15038"/>
                    <a:pt x="1606" y="15038"/>
                  </a:cubicBezTo>
                  <a:lnTo>
                    <a:pt x="1127" y="15038"/>
                  </a:lnTo>
                  <a:close/>
                  <a:moveTo>
                    <a:pt x="11947" y="15038"/>
                  </a:moveTo>
                  <a:cubicBezTo>
                    <a:pt x="9886" y="15038"/>
                    <a:pt x="9818" y="15065"/>
                    <a:pt x="9818" y="16021"/>
                  </a:cubicBezTo>
                  <a:cubicBezTo>
                    <a:pt x="9818" y="16302"/>
                    <a:pt x="9953" y="16407"/>
                    <a:pt x="10387" y="16454"/>
                  </a:cubicBezTo>
                  <a:cubicBezTo>
                    <a:pt x="10841" y="16503"/>
                    <a:pt x="10964" y="16593"/>
                    <a:pt x="11002" y="16946"/>
                  </a:cubicBezTo>
                  <a:cubicBezTo>
                    <a:pt x="11043" y="17316"/>
                    <a:pt x="10542" y="20294"/>
                    <a:pt x="10307" y="21090"/>
                  </a:cubicBezTo>
                  <a:cubicBezTo>
                    <a:pt x="10207" y="21430"/>
                    <a:pt x="10872" y="21399"/>
                    <a:pt x="11230" y="21045"/>
                  </a:cubicBezTo>
                  <a:cubicBezTo>
                    <a:pt x="11431" y="20847"/>
                    <a:pt x="11607" y="20133"/>
                    <a:pt x="11834" y="18630"/>
                  </a:cubicBezTo>
                  <a:lnTo>
                    <a:pt x="12152" y="16513"/>
                  </a:lnTo>
                  <a:lnTo>
                    <a:pt x="12938" y="16454"/>
                  </a:lnTo>
                  <a:cubicBezTo>
                    <a:pt x="13592" y="16404"/>
                    <a:pt x="13729" y="16326"/>
                    <a:pt x="13804" y="15962"/>
                  </a:cubicBezTo>
                  <a:cubicBezTo>
                    <a:pt x="13995" y="15034"/>
                    <a:pt x="13997" y="15038"/>
                    <a:pt x="11947" y="15038"/>
                  </a:cubicBezTo>
                  <a:close/>
                  <a:moveTo>
                    <a:pt x="15410" y="15038"/>
                  </a:moveTo>
                  <a:cubicBezTo>
                    <a:pt x="15086" y="15038"/>
                    <a:pt x="14778" y="15123"/>
                    <a:pt x="14726" y="15231"/>
                  </a:cubicBezTo>
                  <a:cubicBezTo>
                    <a:pt x="14645" y="15403"/>
                    <a:pt x="13439" y="21043"/>
                    <a:pt x="13439" y="21254"/>
                  </a:cubicBezTo>
                  <a:cubicBezTo>
                    <a:pt x="13439" y="21298"/>
                    <a:pt x="13601" y="21328"/>
                    <a:pt x="13793" y="21328"/>
                  </a:cubicBezTo>
                  <a:cubicBezTo>
                    <a:pt x="14281" y="21328"/>
                    <a:pt x="14630" y="20946"/>
                    <a:pt x="14772" y="20255"/>
                  </a:cubicBezTo>
                  <a:cubicBezTo>
                    <a:pt x="14946" y="19407"/>
                    <a:pt x="15174" y="19520"/>
                    <a:pt x="15228" y="20493"/>
                  </a:cubicBezTo>
                  <a:cubicBezTo>
                    <a:pt x="15273" y="21318"/>
                    <a:pt x="15272" y="21328"/>
                    <a:pt x="15831" y="21328"/>
                  </a:cubicBezTo>
                  <a:cubicBezTo>
                    <a:pt x="16336" y="21328"/>
                    <a:pt x="16439" y="21241"/>
                    <a:pt x="16742" y="20538"/>
                  </a:cubicBezTo>
                  <a:cubicBezTo>
                    <a:pt x="17138" y="19621"/>
                    <a:pt x="17441" y="19698"/>
                    <a:pt x="17301" y="20672"/>
                  </a:cubicBezTo>
                  <a:cubicBezTo>
                    <a:pt x="17206" y="21327"/>
                    <a:pt x="17210" y="21328"/>
                    <a:pt x="17733" y="21328"/>
                  </a:cubicBezTo>
                  <a:cubicBezTo>
                    <a:pt x="18163" y="21328"/>
                    <a:pt x="18277" y="21253"/>
                    <a:pt x="18337" y="20896"/>
                  </a:cubicBezTo>
                  <a:cubicBezTo>
                    <a:pt x="18583" y="19427"/>
                    <a:pt x="19180" y="15449"/>
                    <a:pt x="19180" y="15261"/>
                  </a:cubicBezTo>
                  <a:cubicBezTo>
                    <a:pt x="19180" y="15129"/>
                    <a:pt x="18909" y="15038"/>
                    <a:pt x="18519" y="15038"/>
                  </a:cubicBezTo>
                  <a:lnTo>
                    <a:pt x="17859" y="15038"/>
                  </a:lnTo>
                  <a:lnTo>
                    <a:pt x="17198" y="16692"/>
                  </a:lnTo>
                  <a:cubicBezTo>
                    <a:pt x="16833" y="17606"/>
                    <a:pt x="16461" y="18388"/>
                    <a:pt x="16378" y="18421"/>
                  </a:cubicBezTo>
                  <a:cubicBezTo>
                    <a:pt x="16293" y="18455"/>
                    <a:pt x="16217" y="18002"/>
                    <a:pt x="16196" y="17393"/>
                  </a:cubicBezTo>
                  <a:cubicBezTo>
                    <a:pt x="16175" y="16798"/>
                    <a:pt x="16116" y="16030"/>
                    <a:pt x="16070" y="15679"/>
                  </a:cubicBezTo>
                  <a:cubicBezTo>
                    <a:pt x="15994" y="15085"/>
                    <a:pt x="15956" y="15038"/>
                    <a:pt x="15410" y="15038"/>
                  </a:cubicBezTo>
                  <a:close/>
                  <a:moveTo>
                    <a:pt x="7483" y="15053"/>
                  </a:moveTo>
                  <a:cubicBezTo>
                    <a:pt x="6973" y="15115"/>
                    <a:pt x="6460" y="15356"/>
                    <a:pt x="6082" y="15753"/>
                  </a:cubicBezTo>
                  <a:cubicBezTo>
                    <a:pt x="5413" y="16456"/>
                    <a:pt x="5157" y="17293"/>
                    <a:pt x="5148" y="18779"/>
                  </a:cubicBezTo>
                  <a:cubicBezTo>
                    <a:pt x="5138" y="20359"/>
                    <a:pt x="5246" y="20671"/>
                    <a:pt x="5945" y="21134"/>
                  </a:cubicBezTo>
                  <a:cubicBezTo>
                    <a:pt x="6297" y="21368"/>
                    <a:pt x="6716" y="21481"/>
                    <a:pt x="7130" y="21462"/>
                  </a:cubicBezTo>
                  <a:cubicBezTo>
                    <a:pt x="7543" y="21444"/>
                    <a:pt x="7949" y="21293"/>
                    <a:pt x="8257" y="21030"/>
                  </a:cubicBezTo>
                  <a:cubicBezTo>
                    <a:pt x="8686" y="20664"/>
                    <a:pt x="8698" y="20319"/>
                    <a:pt x="8303" y="19852"/>
                  </a:cubicBezTo>
                  <a:cubicBezTo>
                    <a:pt x="8030" y="19531"/>
                    <a:pt x="7983" y="19534"/>
                    <a:pt x="7745" y="19808"/>
                  </a:cubicBezTo>
                  <a:cubicBezTo>
                    <a:pt x="7235" y="20391"/>
                    <a:pt x="6831" y="20414"/>
                    <a:pt x="6423" y="19882"/>
                  </a:cubicBezTo>
                  <a:cubicBezTo>
                    <a:pt x="6215" y="19610"/>
                    <a:pt x="6046" y="19177"/>
                    <a:pt x="6048" y="18928"/>
                  </a:cubicBezTo>
                  <a:cubicBezTo>
                    <a:pt x="6053" y="18250"/>
                    <a:pt x="6579" y="16874"/>
                    <a:pt x="6925" y="16633"/>
                  </a:cubicBezTo>
                  <a:cubicBezTo>
                    <a:pt x="7361" y="16328"/>
                    <a:pt x="8085" y="16365"/>
                    <a:pt x="8303" y="16707"/>
                  </a:cubicBezTo>
                  <a:cubicBezTo>
                    <a:pt x="8466" y="16964"/>
                    <a:pt x="8547" y="16942"/>
                    <a:pt x="8929" y="16588"/>
                  </a:cubicBezTo>
                  <a:cubicBezTo>
                    <a:pt x="9485" y="16072"/>
                    <a:pt x="9475" y="15903"/>
                    <a:pt x="8872" y="15410"/>
                  </a:cubicBezTo>
                  <a:cubicBezTo>
                    <a:pt x="8499" y="15105"/>
                    <a:pt x="7993" y="14990"/>
                    <a:pt x="7483" y="15053"/>
                  </a:cubicBezTo>
                  <a:close/>
                </a:path>
              </a:pathLst>
            </a:custGeom>
            <a:ln w="12700" cap="flat">
              <a:noFill/>
              <a:miter lim="400000"/>
            </a:ln>
            <a:effectLst/>
          </p:spPr>
        </p:pic>
      </p:grpSp>
      <p:sp>
        <p:nvSpPr>
          <p:cNvPr id="469" name="Shape 469"/>
          <p:cNvSpPr/>
          <p:nvPr/>
        </p:nvSpPr>
        <p:spPr>
          <a:xfrm>
            <a:off x="568674" y="5036088"/>
            <a:ext cx="11867452" cy="349874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algn="l" defTabSz="457200">
              <a:defRPr sz="2800">
                <a:latin typeface="Avenir Next"/>
                <a:ea typeface="Avenir Next"/>
                <a:cs typeface="Avenir Next"/>
                <a:sym typeface="Avenir Next"/>
              </a:defRPr>
            </a:pPr>
            <a:r>
              <a:t>The work of reviewing state plans is tedious and often thankless. We sincerely appreciate your dedication to mathematics education and your work as a leader, a steward, and as an advocate in our field. </a:t>
            </a:r>
          </a:p>
          <a:p>
            <a:pPr algn="l" defTabSz="457200">
              <a:defRPr sz="2800">
                <a:latin typeface="Avenir Next"/>
                <a:ea typeface="Avenir Next"/>
                <a:cs typeface="Avenir Next"/>
                <a:sym typeface="Avenir Next"/>
              </a:defRPr>
            </a:pPr>
            <a:endParaRPr/>
          </a:p>
          <a:p>
            <a:pPr algn="l" defTabSz="457200">
              <a:defRPr sz="2800">
                <a:latin typeface="Avenir Next"/>
                <a:ea typeface="Avenir Next"/>
                <a:cs typeface="Avenir Next"/>
                <a:sym typeface="Avenir Next"/>
              </a:defRPr>
            </a:pPr>
            <a:r>
              <a:t>If you have any recommendations for how our organizations can better serve you, please let us know by completing our ESSA Toolkit Survey at </a:t>
            </a:r>
            <a:r>
              <a:rPr u="sng">
                <a:hlinkClick r:id="rId7"/>
              </a:rPr>
              <a:t>http://bit.ly/ESSA-ToolkitSurvey</a:t>
            </a:r>
            <a:r>
              <a:t>. </a:t>
            </a:r>
          </a:p>
        </p:txBody>
      </p:sp>
      <p:sp>
        <p:nvSpPr>
          <p:cNvPr id="470" name="Shape 470"/>
          <p:cNvSpPr>
            <a:spLocks noGrp="1"/>
          </p:cNvSpPr>
          <p:nvPr>
            <p:ph type="sldNum" sz="quarter" idx="2"/>
          </p:nvPr>
        </p:nvSpPr>
        <p:spPr>
          <a:xfrm>
            <a:off x="12006771" y="9120627"/>
            <a:ext cx="635280" cy="381001"/>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16</a:t>
            </a:fld>
            <a:endParaRPr/>
          </a:p>
        </p:txBody>
      </p:sp>
      <p:grpSp>
        <p:nvGrpSpPr>
          <p:cNvPr id="473" name="Group 473"/>
          <p:cNvGrpSpPr/>
          <p:nvPr/>
        </p:nvGrpSpPr>
        <p:grpSpPr>
          <a:xfrm>
            <a:off x="11242690" y="-87633"/>
            <a:ext cx="1434835" cy="1355630"/>
            <a:chOff x="0" y="0"/>
            <a:chExt cx="1434834" cy="1355628"/>
          </a:xfrm>
        </p:grpSpPr>
        <p:sp>
          <p:nvSpPr>
            <p:cNvPr id="471" name="Shape 471"/>
            <p:cNvSpPr/>
            <p:nvPr/>
          </p:nvSpPr>
          <p:spPr>
            <a:xfrm>
              <a:off x="215632" y="0"/>
              <a:ext cx="1003571" cy="1355629"/>
            </a:xfrm>
            <a:custGeom>
              <a:avLst/>
              <a:gdLst/>
              <a:ahLst/>
              <a:cxnLst>
                <a:cxn ang="0">
                  <a:pos x="wd2" y="hd2"/>
                </a:cxn>
                <a:cxn ang="5400000">
                  <a:pos x="wd2" y="hd2"/>
                </a:cxn>
                <a:cxn ang="10800000">
                  <a:pos x="wd2" y="hd2"/>
                </a:cxn>
                <a:cxn ang="16200000">
                  <a:pos x="wd2" y="hd2"/>
                </a:cxn>
              </a:cxnLst>
              <a:rect l="0" t="0" r="r" b="b"/>
              <a:pathLst>
                <a:path w="21600" h="21600" extrusionOk="0">
                  <a:moveTo>
                    <a:pt x="0" y="25"/>
                  </a:moveTo>
                  <a:lnTo>
                    <a:pt x="0" y="15849"/>
                  </a:lnTo>
                  <a:lnTo>
                    <a:pt x="10966" y="21600"/>
                  </a:lnTo>
                  <a:lnTo>
                    <a:pt x="21600" y="16097"/>
                  </a:lnTo>
                  <a:lnTo>
                    <a:pt x="21600" y="0"/>
                  </a:lnTo>
                  <a:lnTo>
                    <a:pt x="0" y="25"/>
                  </a:lnTo>
                  <a:close/>
                </a:path>
              </a:pathLst>
            </a:custGeom>
            <a:solidFill>
              <a:srgbClr val="006992"/>
            </a:solidFill>
            <a:ln w="12700" cap="flat">
              <a:noFill/>
              <a:miter lim="400000"/>
            </a:ln>
            <a:effectLst/>
          </p:spPr>
          <p:txBody>
            <a:bodyPr wrap="square" lIns="50800" tIns="50800" rIns="50800" bIns="50800" numCol="1" anchor="ctr">
              <a:noAutofit/>
            </a:bodyPr>
            <a:lstStyle/>
            <a:p>
              <a:pPr defTabSz="457200">
                <a:defRPr sz="1200">
                  <a:solidFill>
                    <a:srgbClr val="01A3E6"/>
                  </a:solidFill>
                </a:defRPr>
              </a:pPr>
              <a:endParaRPr/>
            </a:p>
          </p:txBody>
        </p:sp>
        <p:sp>
          <p:nvSpPr>
            <p:cNvPr id="472" name="Shape 472"/>
            <p:cNvSpPr/>
            <p:nvPr/>
          </p:nvSpPr>
          <p:spPr>
            <a:xfrm>
              <a:off x="0" y="163728"/>
              <a:ext cx="1434835" cy="102817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p>
              <a:pPr defTabSz="457200">
                <a:lnSpc>
                  <a:spcPct val="70000"/>
                </a:lnSpc>
                <a:defRPr sz="1600">
                  <a:solidFill>
                    <a:srgbClr val="FFFFFF"/>
                  </a:solidFill>
                  <a:latin typeface="Avenir Next Demi Bold"/>
                  <a:ea typeface="Avenir Next Demi Bold"/>
                  <a:cs typeface="Avenir Next Demi Bold"/>
                  <a:sym typeface="Avenir Next Demi Bold"/>
                </a:defRPr>
              </a:pPr>
              <a:r>
                <a:rPr dirty="0"/>
                <a:t>ESSA </a:t>
              </a:r>
            </a:p>
            <a:p>
              <a:pPr defTabSz="457200">
                <a:lnSpc>
                  <a:spcPct val="70000"/>
                </a:lnSpc>
                <a:defRPr sz="1600">
                  <a:solidFill>
                    <a:srgbClr val="FFFFFF"/>
                  </a:solidFill>
                  <a:latin typeface="Avenir Next Demi Bold"/>
                  <a:ea typeface="Avenir Next Demi Bold"/>
                  <a:cs typeface="Avenir Next Demi Bold"/>
                  <a:sym typeface="Avenir Next Demi Bold"/>
                </a:defRPr>
              </a:pPr>
              <a:r>
                <a:rPr dirty="0"/>
                <a:t>Review </a:t>
              </a:r>
            </a:p>
            <a:p>
              <a:pPr defTabSz="457200">
                <a:lnSpc>
                  <a:spcPct val="70000"/>
                </a:lnSpc>
                <a:defRPr sz="1600">
                  <a:solidFill>
                    <a:srgbClr val="FFFFFF"/>
                  </a:solidFill>
                  <a:latin typeface="Avenir Next Demi Bold"/>
                  <a:ea typeface="Avenir Next Demi Bold"/>
                  <a:cs typeface="Avenir Next Demi Bold"/>
                  <a:sym typeface="Avenir Next Demi Bold"/>
                </a:defRPr>
              </a:pPr>
              <a:r>
                <a:rPr dirty="0"/>
                <a:t>Tool</a:t>
              </a:r>
            </a:p>
            <a:p>
              <a:pPr defTabSz="457200">
                <a:lnSpc>
                  <a:spcPct val="70000"/>
                </a:lnSpc>
                <a:defRPr sz="1600">
                  <a:solidFill>
                    <a:srgbClr val="FFFFFF"/>
                  </a:solidFill>
                  <a:latin typeface="Avenir Next Demi Bold"/>
                  <a:ea typeface="Avenir Next Demi Bold"/>
                  <a:cs typeface="Avenir Next Demi Bold"/>
                  <a:sym typeface="Avenir Next Demi Bold"/>
                </a:defRPr>
              </a:pPr>
              <a:r>
                <a:rPr dirty="0" smtClean="0"/>
                <a:t>#</a:t>
              </a:r>
              <a:r>
                <a:rPr lang="en-US" dirty="0" smtClean="0"/>
                <a:t>4</a:t>
              </a:r>
              <a:endParaRPr dirty="0"/>
            </a:p>
          </p:txBody>
        </p:sp>
      </p:grpSp>
    </p:spTree>
  </p:cSld>
  <p:clrMapOvr>
    <a:masterClrMapping/>
  </p:clrMapOvr>
  <p:transition xmlns:p14="http://schemas.microsoft.com/office/powerpoint/2010/main" spd="slow"/>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2" name="Group 142"/>
          <p:cNvGrpSpPr/>
          <p:nvPr/>
        </p:nvGrpSpPr>
        <p:grpSpPr>
          <a:xfrm>
            <a:off x="11108190" y="-100390"/>
            <a:ext cx="1434835" cy="1355630"/>
            <a:chOff x="0" y="0"/>
            <a:chExt cx="1434834" cy="1355628"/>
          </a:xfrm>
        </p:grpSpPr>
        <p:sp>
          <p:nvSpPr>
            <p:cNvPr id="140" name="Shape 140"/>
            <p:cNvSpPr/>
            <p:nvPr/>
          </p:nvSpPr>
          <p:spPr>
            <a:xfrm>
              <a:off x="215632" y="0"/>
              <a:ext cx="1003571" cy="1355629"/>
            </a:xfrm>
            <a:custGeom>
              <a:avLst/>
              <a:gdLst/>
              <a:ahLst/>
              <a:cxnLst>
                <a:cxn ang="0">
                  <a:pos x="wd2" y="hd2"/>
                </a:cxn>
                <a:cxn ang="5400000">
                  <a:pos x="wd2" y="hd2"/>
                </a:cxn>
                <a:cxn ang="10800000">
                  <a:pos x="wd2" y="hd2"/>
                </a:cxn>
                <a:cxn ang="16200000">
                  <a:pos x="wd2" y="hd2"/>
                </a:cxn>
              </a:cxnLst>
              <a:rect l="0" t="0" r="r" b="b"/>
              <a:pathLst>
                <a:path w="21600" h="21600" extrusionOk="0">
                  <a:moveTo>
                    <a:pt x="0" y="25"/>
                  </a:moveTo>
                  <a:lnTo>
                    <a:pt x="0" y="15849"/>
                  </a:lnTo>
                  <a:lnTo>
                    <a:pt x="10966" y="21600"/>
                  </a:lnTo>
                  <a:lnTo>
                    <a:pt x="21600" y="16097"/>
                  </a:lnTo>
                  <a:lnTo>
                    <a:pt x="21600" y="0"/>
                  </a:lnTo>
                  <a:lnTo>
                    <a:pt x="0" y="25"/>
                  </a:lnTo>
                  <a:close/>
                </a:path>
              </a:pathLst>
            </a:custGeom>
            <a:solidFill>
              <a:srgbClr val="006992"/>
            </a:solidFill>
            <a:ln w="12700" cap="flat">
              <a:noFill/>
              <a:miter lim="400000"/>
            </a:ln>
            <a:effectLst/>
          </p:spPr>
          <p:txBody>
            <a:bodyPr wrap="square" lIns="50800" tIns="50800" rIns="50800" bIns="50800" numCol="1" anchor="ctr">
              <a:noAutofit/>
            </a:bodyPr>
            <a:lstStyle/>
            <a:p>
              <a:pPr defTabSz="457200">
                <a:defRPr sz="1200">
                  <a:solidFill>
                    <a:srgbClr val="01A3E6"/>
                  </a:solidFill>
                </a:defRPr>
              </a:pPr>
              <a:endParaRPr/>
            </a:p>
          </p:txBody>
        </p:sp>
        <p:sp>
          <p:nvSpPr>
            <p:cNvPr id="141" name="Shape 141"/>
            <p:cNvSpPr/>
            <p:nvPr/>
          </p:nvSpPr>
          <p:spPr>
            <a:xfrm>
              <a:off x="0" y="163728"/>
              <a:ext cx="1434835" cy="102817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p>
              <a:pPr defTabSz="457200">
                <a:lnSpc>
                  <a:spcPct val="70000"/>
                </a:lnSpc>
                <a:defRPr sz="1600">
                  <a:solidFill>
                    <a:srgbClr val="FFFFFF"/>
                  </a:solidFill>
                  <a:latin typeface="Avenir Next Demi Bold"/>
                  <a:ea typeface="Avenir Next Demi Bold"/>
                  <a:cs typeface="Avenir Next Demi Bold"/>
                  <a:sym typeface="Avenir Next Demi Bold"/>
                </a:defRPr>
              </a:pPr>
              <a:r>
                <a:t>ESSA </a:t>
              </a:r>
            </a:p>
            <a:p>
              <a:pPr defTabSz="457200">
                <a:lnSpc>
                  <a:spcPct val="70000"/>
                </a:lnSpc>
                <a:defRPr sz="1600">
                  <a:solidFill>
                    <a:srgbClr val="FFFFFF"/>
                  </a:solidFill>
                  <a:latin typeface="Avenir Next Demi Bold"/>
                  <a:ea typeface="Avenir Next Demi Bold"/>
                  <a:cs typeface="Avenir Next Demi Bold"/>
                  <a:sym typeface="Avenir Next Demi Bold"/>
                </a:defRPr>
              </a:pPr>
              <a:r>
                <a:t>Review </a:t>
              </a:r>
            </a:p>
            <a:p>
              <a:pPr defTabSz="457200">
                <a:lnSpc>
                  <a:spcPct val="70000"/>
                </a:lnSpc>
                <a:defRPr sz="1600">
                  <a:solidFill>
                    <a:srgbClr val="FFFFFF"/>
                  </a:solidFill>
                  <a:latin typeface="Avenir Next Demi Bold"/>
                  <a:ea typeface="Avenir Next Demi Bold"/>
                  <a:cs typeface="Avenir Next Demi Bold"/>
                  <a:sym typeface="Avenir Next Demi Bold"/>
                </a:defRPr>
              </a:pPr>
              <a:r>
                <a:t>Tool</a:t>
              </a:r>
            </a:p>
            <a:p>
              <a:pPr defTabSz="457200">
                <a:lnSpc>
                  <a:spcPct val="70000"/>
                </a:lnSpc>
                <a:defRPr sz="1600">
                  <a:solidFill>
                    <a:srgbClr val="FFFFFF"/>
                  </a:solidFill>
                  <a:latin typeface="Avenir Next Demi Bold"/>
                  <a:ea typeface="Avenir Next Demi Bold"/>
                  <a:cs typeface="Avenir Next Demi Bold"/>
                  <a:sym typeface="Avenir Next Demi Bold"/>
                </a:defRPr>
              </a:pPr>
              <a:r>
                <a:t>#2</a:t>
              </a:r>
            </a:p>
          </p:txBody>
        </p:sp>
      </p:grpSp>
      <p:grpSp>
        <p:nvGrpSpPr>
          <p:cNvPr id="145" name="Group 145"/>
          <p:cNvGrpSpPr/>
          <p:nvPr/>
        </p:nvGrpSpPr>
        <p:grpSpPr>
          <a:xfrm>
            <a:off x="-307423" y="-1421161"/>
            <a:ext cx="13708920" cy="2983817"/>
            <a:chOff x="89273" y="4111631"/>
            <a:chExt cx="13708918" cy="2983815"/>
          </a:xfrm>
        </p:grpSpPr>
        <p:pic>
          <p:nvPicPr>
            <p:cNvPr id="143" name="FullSizeR.jpg"/>
            <p:cNvPicPr>
              <a:picLocks noChangeAspect="1"/>
            </p:cNvPicPr>
            <p:nvPr/>
          </p:nvPicPr>
          <p:blipFill>
            <a:blip r:embed="rId3">
              <a:extLst/>
            </a:blip>
            <a:srcRect t="29662" r="872" b="41309"/>
            <a:stretch>
              <a:fillRect/>
            </a:stretch>
          </p:blipFill>
          <p:spPr>
            <a:xfrm>
              <a:off x="212333" y="4111631"/>
              <a:ext cx="13585860" cy="2983816"/>
            </a:xfrm>
            <a:prstGeom prst="rect">
              <a:avLst/>
            </a:prstGeom>
            <a:ln w="12700" cap="flat">
              <a:noFill/>
              <a:miter lim="400000"/>
            </a:ln>
            <a:effectLst/>
          </p:spPr>
        </p:pic>
        <p:sp>
          <p:nvSpPr>
            <p:cNvPr id="144" name="Shape 144"/>
            <p:cNvSpPr/>
            <p:nvPr/>
          </p:nvSpPr>
          <p:spPr>
            <a:xfrm>
              <a:off x="89273" y="5499834"/>
              <a:ext cx="13389817" cy="1589941"/>
            </a:xfrm>
            <a:prstGeom prst="rect">
              <a:avLst/>
            </a:prstGeom>
            <a:solidFill>
              <a:srgbClr val="FF7F00">
                <a:alpha val="52485"/>
              </a:srgbClr>
            </a:solid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indent="685800" algn="l" defTabSz="457200">
                <a:lnSpc>
                  <a:spcPct val="70000"/>
                </a:lnSpc>
                <a:defRPr sz="6500">
                  <a:solidFill>
                    <a:srgbClr val="FFFFFF"/>
                  </a:solidFill>
                  <a:latin typeface="Avenir Next Demi Bold"/>
                  <a:ea typeface="Avenir Next Demi Bold"/>
                  <a:cs typeface="Avenir Next Demi Bold"/>
                  <a:sym typeface="Avenir Next Demi Bold"/>
                </a:defRPr>
              </a:lvl1pPr>
            </a:lstStyle>
            <a:p>
              <a:pPr>
                <a:defRPr>
                  <a:latin typeface="Avenir Next"/>
                  <a:ea typeface="Avenir Next"/>
                  <a:cs typeface="Avenir Next"/>
                  <a:sym typeface="Avenir Next"/>
                </a:defRPr>
              </a:pPr>
              <a:r>
                <a:rPr>
                  <a:latin typeface="Avenir Next Demi Bold"/>
                  <a:ea typeface="Avenir Next Demi Bold"/>
                  <a:cs typeface="Avenir Next Demi Bold"/>
                  <a:sym typeface="Avenir Next Demi Bold"/>
                </a:rPr>
                <a:t>Welcome and Thank You</a:t>
              </a:r>
            </a:p>
          </p:txBody>
        </p:sp>
      </p:grpSp>
      <p:sp>
        <p:nvSpPr>
          <p:cNvPr id="146" name="Shape 146"/>
          <p:cNvSpPr/>
          <p:nvPr/>
        </p:nvSpPr>
        <p:spPr>
          <a:xfrm>
            <a:off x="3100104" y="1871747"/>
            <a:ext cx="9548970" cy="6767708"/>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lstStyle/>
          <a:p>
            <a:pPr algn="l" defTabSz="457200">
              <a:defRPr sz="3100">
                <a:latin typeface="Avenir Next"/>
                <a:ea typeface="Avenir Next"/>
                <a:cs typeface="Avenir Next"/>
                <a:sym typeface="Avenir Next"/>
              </a:defRPr>
            </a:pPr>
            <a:r>
              <a:t>The Every Student Succeeds Act (ESSA) is the education law that is replacing No Child Left Behind and restructuring how and where federal money for education is allocated. Currently, every state is working to develop their plan for spending ESSA funds. Every district, school, and teacher will be impacted by these state plans.</a:t>
            </a:r>
          </a:p>
          <a:p>
            <a:pPr algn="l" defTabSz="457200">
              <a:defRPr sz="3100">
                <a:latin typeface="Avenir Next"/>
                <a:ea typeface="Avenir Next"/>
                <a:cs typeface="Avenir Next"/>
                <a:sym typeface="Avenir Next"/>
              </a:defRPr>
            </a:pPr>
            <a:endParaRPr/>
          </a:p>
          <a:p>
            <a:pPr algn="l" defTabSz="457200">
              <a:defRPr sz="3100">
                <a:latin typeface="Avenir Next"/>
                <a:ea typeface="Avenir Next"/>
                <a:cs typeface="Avenir Next"/>
                <a:sym typeface="Avenir Next"/>
              </a:defRPr>
            </a:pPr>
            <a:r>
              <a:t>Thank you for taking up the call to advocate for mathematics education in state ESSA plans!</a:t>
            </a:r>
          </a:p>
        </p:txBody>
      </p:sp>
      <p:sp>
        <p:nvSpPr>
          <p:cNvPr id="147" name="Shape 147"/>
          <p:cNvSpPr/>
          <p:nvPr/>
        </p:nvSpPr>
        <p:spPr>
          <a:xfrm>
            <a:off x="193484" y="1846347"/>
            <a:ext cx="2518853" cy="3498744"/>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lstStyle>
            <a:lvl1pPr algn="r" defTabSz="457200">
              <a:defRPr sz="3000">
                <a:solidFill>
                  <a:srgbClr val="FF7F00"/>
                </a:solidFill>
                <a:latin typeface="Avenir Next Demi Bold"/>
                <a:ea typeface="Avenir Next Demi Bold"/>
                <a:cs typeface="Avenir Next Demi Bold"/>
                <a:sym typeface="Avenir Next Demi Bold"/>
              </a:defRPr>
            </a:lvl1pPr>
          </a:lstStyle>
          <a:p>
            <a:r>
              <a:t>Context</a:t>
            </a:r>
          </a:p>
        </p:txBody>
      </p:sp>
      <p:sp>
        <p:nvSpPr>
          <p:cNvPr id="148" name="Shape 148"/>
          <p:cNvSpPr/>
          <p:nvPr/>
        </p:nvSpPr>
        <p:spPr>
          <a:xfrm flipV="1">
            <a:off x="2906220" y="1846347"/>
            <a:ext cx="1" cy="6767709"/>
          </a:xfrm>
          <a:prstGeom prst="line">
            <a:avLst/>
          </a:prstGeom>
          <a:ln w="25400">
            <a:solidFill>
              <a:srgbClr val="FF7F00"/>
            </a:solidFill>
            <a:miter lim="400000"/>
          </a:ln>
        </p:spPr>
        <p:txBody>
          <a:bodyPr lIns="50800" tIns="50800" rIns="50800" bIns="50800" anchor="ctr"/>
          <a:lstStyle/>
          <a:p>
            <a:pPr>
              <a:defRPr sz="2400"/>
            </a:pPr>
            <a:endParaRPr/>
          </a:p>
        </p:txBody>
      </p:sp>
      <p:sp>
        <p:nvSpPr>
          <p:cNvPr id="149" name="Shape 149"/>
          <p:cNvSpPr>
            <a:spLocks noGrp="1"/>
          </p:cNvSpPr>
          <p:nvPr>
            <p:ph type="sldNum" sz="quarter" idx="2"/>
          </p:nvPr>
        </p:nvSpPr>
        <p:spPr>
          <a:xfrm>
            <a:off x="12070322" y="9120627"/>
            <a:ext cx="508179" cy="381001"/>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2</a:t>
            </a:fld>
            <a:endParaRPr/>
          </a:p>
        </p:txBody>
      </p:sp>
      <p:grpSp>
        <p:nvGrpSpPr>
          <p:cNvPr id="153" name="Group 153"/>
          <p:cNvGrpSpPr/>
          <p:nvPr/>
        </p:nvGrpSpPr>
        <p:grpSpPr>
          <a:xfrm>
            <a:off x="-29954" y="8897748"/>
            <a:ext cx="9849897" cy="938627"/>
            <a:chOff x="0" y="0"/>
            <a:chExt cx="9849895" cy="938626"/>
          </a:xfrm>
        </p:grpSpPr>
        <p:sp>
          <p:nvSpPr>
            <p:cNvPr id="150" name="Shape 150"/>
            <p:cNvSpPr/>
            <p:nvPr/>
          </p:nvSpPr>
          <p:spPr>
            <a:xfrm>
              <a:off x="0" y="0"/>
              <a:ext cx="9849896" cy="927674"/>
            </a:xfrm>
            <a:prstGeom prst="rect">
              <a:avLst/>
            </a:prstGeom>
            <a:gradFill flip="none" rotWithShape="1">
              <a:gsLst>
                <a:gs pos="4442">
                  <a:srgbClr val="FFFFFF"/>
                </a:gs>
                <a:gs pos="21759">
                  <a:srgbClr val="7FB4C9"/>
                </a:gs>
                <a:gs pos="100000">
                  <a:srgbClr val="006992"/>
                </a:gs>
              </a:gsLst>
              <a:lin ang="10800000" scaled="0"/>
            </a:gradFill>
            <a:ln w="12700" cap="flat">
              <a:noFill/>
              <a:miter lim="400000"/>
            </a:ln>
            <a:effectLst/>
          </p:spPr>
          <p:txBody>
            <a:bodyPr wrap="square" lIns="50800" tIns="50800" rIns="50800" bIns="50800" numCol="1" anchor="ctr">
              <a:noAutofit/>
            </a:bodyPr>
            <a:lstStyle/>
            <a:p>
              <a:pPr defTabSz="457200">
                <a:defRPr sz="1200">
                  <a:solidFill>
                    <a:srgbClr val="01A3E6"/>
                  </a:solidFill>
                </a:defRPr>
              </a:pPr>
              <a:endParaRPr/>
            </a:p>
          </p:txBody>
        </p:sp>
        <p:sp>
          <p:nvSpPr>
            <p:cNvPr id="151" name="Shape 151"/>
            <p:cNvSpPr/>
            <p:nvPr/>
          </p:nvSpPr>
          <p:spPr>
            <a:xfrm>
              <a:off x="349661" y="19958"/>
              <a:ext cx="7196800" cy="60955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lgn="l" defTabSz="457200">
                <a:defRPr sz="1300">
                  <a:solidFill>
                    <a:srgbClr val="FFFFFF"/>
                  </a:solidFill>
                  <a:latin typeface="Avenir Next Demi Bold"/>
                  <a:ea typeface="Avenir Next Demi Bold"/>
                  <a:cs typeface="Avenir Next Demi Bold"/>
                  <a:sym typeface="Avenir Next Demi Bold"/>
                </a:defRPr>
              </a:lvl1pPr>
            </a:lstStyle>
            <a:p>
              <a:r>
                <a:t>Developed in partnership with the National Council of Teachers of Mathematics, Math Teachers’ Circle Network, and the Association of State Supervisors of Mathematics (2017)</a:t>
              </a:r>
            </a:p>
          </p:txBody>
        </p:sp>
        <p:sp>
          <p:nvSpPr>
            <p:cNvPr id="152" name="Shape 152"/>
            <p:cNvSpPr/>
            <p:nvPr/>
          </p:nvSpPr>
          <p:spPr>
            <a:xfrm>
              <a:off x="349661" y="329070"/>
              <a:ext cx="2462626" cy="60955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lgn="l" defTabSz="457200">
                <a:defRPr sz="1200" u="sng">
                  <a:solidFill>
                    <a:srgbClr val="FFFFFF"/>
                  </a:solidFill>
                  <a:latin typeface="Avenir Next Demi Bold"/>
                  <a:ea typeface="Avenir Next Demi Bold"/>
                  <a:cs typeface="Avenir Next Demi Bold"/>
                  <a:sym typeface="Avenir Next Demi Bold"/>
                </a:defRPr>
              </a:lvl1pPr>
            </a:lstStyle>
            <a:p>
              <a:r>
                <a:t>http://nctm.org/essatoolkit</a:t>
              </a:r>
            </a:p>
          </p:txBody>
        </p:sp>
      </p:grpSp>
      <p:grpSp>
        <p:nvGrpSpPr>
          <p:cNvPr id="157" name="Group 157"/>
          <p:cNvGrpSpPr/>
          <p:nvPr/>
        </p:nvGrpSpPr>
        <p:grpSpPr>
          <a:xfrm>
            <a:off x="9057149" y="9009745"/>
            <a:ext cx="2671215" cy="602764"/>
            <a:chOff x="31452" y="26083"/>
            <a:chExt cx="2671213" cy="602762"/>
          </a:xfrm>
        </p:grpSpPr>
        <p:pic>
          <p:nvPicPr>
            <p:cNvPr id="154" name="pasted-image.tiff"/>
            <p:cNvPicPr>
              <a:picLocks noChangeAspect="1"/>
            </p:cNvPicPr>
            <p:nvPr/>
          </p:nvPicPr>
          <p:blipFill>
            <a:blip r:embed="rId4">
              <a:extLst/>
            </a:blip>
            <a:srcRect l="7440" t="3474" r="1596" b="3474"/>
            <a:stretch>
              <a:fillRect/>
            </a:stretch>
          </p:blipFill>
          <p:spPr>
            <a:xfrm>
              <a:off x="1063483" y="26083"/>
              <a:ext cx="641236" cy="602763"/>
            </a:xfrm>
            <a:prstGeom prst="rect">
              <a:avLst/>
            </a:prstGeom>
            <a:ln w="12700" cap="flat">
              <a:noFill/>
              <a:miter lim="400000"/>
            </a:ln>
            <a:effectLst/>
          </p:spPr>
        </p:pic>
        <p:pic>
          <p:nvPicPr>
            <p:cNvPr id="155" name="assm_logo_color.jpg"/>
            <p:cNvPicPr>
              <a:picLocks noChangeAspect="1"/>
            </p:cNvPicPr>
            <p:nvPr/>
          </p:nvPicPr>
          <p:blipFill>
            <a:blip r:embed="rId5">
              <a:extLst/>
            </a:blip>
            <a:srcRect r="80963"/>
            <a:stretch>
              <a:fillRect/>
            </a:stretch>
          </p:blipFill>
          <p:spPr>
            <a:xfrm>
              <a:off x="2023771" y="26083"/>
              <a:ext cx="678895" cy="602710"/>
            </a:xfrm>
            <a:prstGeom prst="rect">
              <a:avLst/>
            </a:prstGeom>
            <a:ln w="12700" cap="flat">
              <a:noFill/>
              <a:miter lim="400000"/>
            </a:ln>
            <a:effectLst/>
          </p:spPr>
        </p:pic>
        <p:pic>
          <p:nvPicPr>
            <p:cNvPr id="156" name="Screen Shot 2017-06-30 at 4.28.44 PM.png"/>
            <p:cNvPicPr>
              <a:picLocks noChangeAspect="1"/>
            </p:cNvPicPr>
            <p:nvPr/>
          </p:nvPicPr>
          <p:blipFill>
            <a:blip r:embed="rId6">
              <a:extLst/>
            </a:blip>
            <a:srcRect l="3857" t="4666" r="3861" b="4445"/>
            <a:stretch>
              <a:fillRect/>
            </a:stretch>
          </p:blipFill>
          <p:spPr>
            <a:xfrm>
              <a:off x="31452" y="29338"/>
              <a:ext cx="752476" cy="571468"/>
            </a:xfrm>
            <a:custGeom>
              <a:avLst/>
              <a:gdLst/>
              <a:ahLst/>
              <a:cxnLst>
                <a:cxn ang="0">
                  <a:pos x="wd2" y="hd2"/>
                </a:cxn>
                <a:cxn ang="5400000">
                  <a:pos x="wd2" y="hd2"/>
                </a:cxn>
                <a:cxn ang="10800000">
                  <a:pos x="wd2" y="hd2"/>
                </a:cxn>
                <a:cxn ang="16200000">
                  <a:pos x="wd2" y="hd2"/>
                </a:cxn>
              </a:cxnLst>
              <a:rect l="0" t="0" r="r" b="b"/>
              <a:pathLst>
                <a:path w="21595" h="21464" extrusionOk="0">
                  <a:moveTo>
                    <a:pt x="11218" y="42"/>
                  </a:moveTo>
                  <a:cubicBezTo>
                    <a:pt x="10505" y="219"/>
                    <a:pt x="10119" y="1804"/>
                    <a:pt x="10683" y="2233"/>
                  </a:cubicBezTo>
                  <a:cubicBezTo>
                    <a:pt x="11031" y="2497"/>
                    <a:pt x="11274" y="2492"/>
                    <a:pt x="11674" y="2218"/>
                  </a:cubicBezTo>
                  <a:cubicBezTo>
                    <a:pt x="12123" y="1910"/>
                    <a:pt x="12229" y="1662"/>
                    <a:pt x="12232" y="906"/>
                  </a:cubicBezTo>
                  <a:cubicBezTo>
                    <a:pt x="12235" y="190"/>
                    <a:pt x="11863" y="-119"/>
                    <a:pt x="11218" y="42"/>
                  </a:cubicBezTo>
                  <a:close/>
                  <a:moveTo>
                    <a:pt x="17255" y="1458"/>
                  </a:moveTo>
                  <a:lnTo>
                    <a:pt x="17904" y="2293"/>
                  </a:lnTo>
                  <a:cubicBezTo>
                    <a:pt x="18984" y="3700"/>
                    <a:pt x="19270" y="5876"/>
                    <a:pt x="18713" y="8300"/>
                  </a:cubicBezTo>
                  <a:cubicBezTo>
                    <a:pt x="18463" y="9388"/>
                    <a:pt x="17612" y="10798"/>
                    <a:pt x="16526" y="11937"/>
                  </a:cubicBezTo>
                  <a:cubicBezTo>
                    <a:pt x="16030" y="12458"/>
                    <a:pt x="15608" y="12965"/>
                    <a:pt x="15581" y="13070"/>
                  </a:cubicBezTo>
                  <a:cubicBezTo>
                    <a:pt x="15553" y="13174"/>
                    <a:pt x="15825" y="13264"/>
                    <a:pt x="16184" y="13264"/>
                  </a:cubicBezTo>
                  <a:cubicBezTo>
                    <a:pt x="17603" y="13263"/>
                    <a:pt x="19441" y="11556"/>
                    <a:pt x="20091" y="9641"/>
                  </a:cubicBezTo>
                  <a:cubicBezTo>
                    <a:pt x="20774" y="7628"/>
                    <a:pt x="20769" y="4352"/>
                    <a:pt x="20080" y="2874"/>
                  </a:cubicBezTo>
                  <a:cubicBezTo>
                    <a:pt x="19708" y="2077"/>
                    <a:pt x="18758" y="1458"/>
                    <a:pt x="17916" y="1458"/>
                  </a:cubicBezTo>
                  <a:lnTo>
                    <a:pt x="17255" y="1458"/>
                  </a:lnTo>
                  <a:close/>
                  <a:moveTo>
                    <a:pt x="7585" y="1473"/>
                  </a:moveTo>
                  <a:cubicBezTo>
                    <a:pt x="7221" y="1430"/>
                    <a:pt x="6947" y="1483"/>
                    <a:pt x="6947" y="1652"/>
                  </a:cubicBezTo>
                  <a:cubicBezTo>
                    <a:pt x="6947" y="1760"/>
                    <a:pt x="7016" y="1845"/>
                    <a:pt x="7095" y="1845"/>
                  </a:cubicBezTo>
                  <a:cubicBezTo>
                    <a:pt x="7549" y="1845"/>
                    <a:pt x="9176" y="4817"/>
                    <a:pt x="9419" y="6079"/>
                  </a:cubicBezTo>
                  <a:cubicBezTo>
                    <a:pt x="9480" y="6395"/>
                    <a:pt x="9862" y="7553"/>
                    <a:pt x="10262" y="8658"/>
                  </a:cubicBezTo>
                  <a:cubicBezTo>
                    <a:pt x="11066" y="10881"/>
                    <a:pt x="11906" y="12232"/>
                    <a:pt x="12881" y="12861"/>
                  </a:cubicBezTo>
                  <a:cubicBezTo>
                    <a:pt x="13619" y="13337"/>
                    <a:pt x="14647" y="13415"/>
                    <a:pt x="14647" y="12995"/>
                  </a:cubicBezTo>
                  <a:cubicBezTo>
                    <a:pt x="14647" y="12845"/>
                    <a:pt x="14552" y="12669"/>
                    <a:pt x="14430" y="12608"/>
                  </a:cubicBezTo>
                  <a:cubicBezTo>
                    <a:pt x="14062" y="12424"/>
                    <a:pt x="12829" y="10107"/>
                    <a:pt x="12278" y="8568"/>
                  </a:cubicBezTo>
                  <a:cubicBezTo>
                    <a:pt x="11776" y="7167"/>
                    <a:pt x="11719" y="6477"/>
                    <a:pt x="12118" y="6675"/>
                  </a:cubicBezTo>
                  <a:cubicBezTo>
                    <a:pt x="12231" y="6731"/>
                    <a:pt x="12529" y="6345"/>
                    <a:pt x="12836" y="5751"/>
                  </a:cubicBezTo>
                  <a:cubicBezTo>
                    <a:pt x="13586" y="4298"/>
                    <a:pt x="14911" y="2576"/>
                    <a:pt x="15706" y="2024"/>
                  </a:cubicBezTo>
                  <a:lnTo>
                    <a:pt x="16378" y="1562"/>
                  </a:lnTo>
                  <a:lnTo>
                    <a:pt x="15592" y="1502"/>
                  </a:lnTo>
                  <a:cubicBezTo>
                    <a:pt x="14231" y="1400"/>
                    <a:pt x="12668" y="2254"/>
                    <a:pt x="11663" y="3664"/>
                  </a:cubicBezTo>
                  <a:cubicBezTo>
                    <a:pt x="11358" y="4090"/>
                    <a:pt x="11331" y="4216"/>
                    <a:pt x="11492" y="4678"/>
                  </a:cubicBezTo>
                  <a:cubicBezTo>
                    <a:pt x="11617" y="5035"/>
                    <a:pt x="11631" y="5271"/>
                    <a:pt x="11526" y="5408"/>
                  </a:cubicBezTo>
                  <a:cubicBezTo>
                    <a:pt x="11421" y="5545"/>
                    <a:pt x="11168" y="5206"/>
                    <a:pt x="10740" y="4350"/>
                  </a:cubicBezTo>
                  <a:cubicBezTo>
                    <a:pt x="9969" y="2807"/>
                    <a:pt x="9629" y="2375"/>
                    <a:pt x="8758" y="1860"/>
                  </a:cubicBezTo>
                  <a:cubicBezTo>
                    <a:pt x="8402" y="1650"/>
                    <a:pt x="7949" y="1515"/>
                    <a:pt x="7585" y="1473"/>
                  </a:cubicBezTo>
                  <a:close/>
                  <a:moveTo>
                    <a:pt x="5023" y="1532"/>
                  </a:moveTo>
                  <a:cubicBezTo>
                    <a:pt x="3549" y="1757"/>
                    <a:pt x="2346" y="2817"/>
                    <a:pt x="1537" y="4603"/>
                  </a:cubicBezTo>
                  <a:cubicBezTo>
                    <a:pt x="1168" y="5419"/>
                    <a:pt x="1141" y="5654"/>
                    <a:pt x="1139" y="7748"/>
                  </a:cubicBezTo>
                  <a:cubicBezTo>
                    <a:pt x="1137" y="8995"/>
                    <a:pt x="1189" y="10255"/>
                    <a:pt x="1253" y="10551"/>
                  </a:cubicBezTo>
                  <a:cubicBezTo>
                    <a:pt x="1421" y="11334"/>
                    <a:pt x="2253" y="12478"/>
                    <a:pt x="2950" y="12891"/>
                  </a:cubicBezTo>
                  <a:cubicBezTo>
                    <a:pt x="3598" y="13275"/>
                    <a:pt x="4605" y="13389"/>
                    <a:pt x="4749" y="13085"/>
                  </a:cubicBezTo>
                  <a:cubicBezTo>
                    <a:pt x="4797" y="12983"/>
                    <a:pt x="4511" y="12499"/>
                    <a:pt x="4111" y="12012"/>
                  </a:cubicBezTo>
                  <a:cubicBezTo>
                    <a:pt x="3711" y="11524"/>
                    <a:pt x="3234" y="10712"/>
                    <a:pt x="3041" y="10208"/>
                  </a:cubicBezTo>
                  <a:cubicBezTo>
                    <a:pt x="2552" y="8933"/>
                    <a:pt x="2630" y="6596"/>
                    <a:pt x="3223" y="4976"/>
                  </a:cubicBezTo>
                  <a:cubicBezTo>
                    <a:pt x="3668" y="3760"/>
                    <a:pt x="4885" y="2136"/>
                    <a:pt x="5501" y="1935"/>
                  </a:cubicBezTo>
                  <a:cubicBezTo>
                    <a:pt x="6263" y="1685"/>
                    <a:pt x="5919" y="1396"/>
                    <a:pt x="5023" y="1532"/>
                  </a:cubicBezTo>
                  <a:close/>
                  <a:moveTo>
                    <a:pt x="9385" y="7748"/>
                  </a:moveTo>
                  <a:cubicBezTo>
                    <a:pt x="9329" y="7748"/>
                    <a:pt x="9108" y="8138"/>
                    <a:pt x="8884" y="8598"/>
                  </a:cubicBezTo>
                  <a:cubicBezTo>
                    <a:pt x="8190" y="10017"/>
                    <a:pt x="7069" y="11521"/>
                    <a:pt x="6150" y="12295"/>
                  </a:cubicBezTo>
                  <a:cubicBezTo>
                    <a:pt x="5381" y="12943"/>
                    <a:pt x="5324" y="13050"/>
                    <a:pt x="5626" y="13130"/>
                  </a:cubicBezTo>
                  <a:cubicBezTo>
                    <a:pt x="6709" y="13413"/>
                    <a:pt x="8489" y="12579"/>
                    <a:pt x="9556" y="11296"/>
                  </a:cubicBezTo>
                  <a:lnTo>
                    <a:pt x="10341" y="10342"/>
                  </a:lnTo>
                  <a:lnTo>
                    <a:pt x="10102" y="9791"/>
                  </a:lnTo>
                  <a:cubicBezTo>
                    <a:pt x="9968" y="9483"/>
                    <a:pt x="9770" y="8900"/>
                    <a:pt x="9670" y="8494"/>
                  </a:cubicBezTo>
                  <a:cubicBezTo>
                    <a:pt x="9569" y="8088"/>
                    <a:pt x="9441" y="7748"/>
                    <a:pt x="9385" y="7748"/>
                  </a:cubicBezTo>
                  <a:close/>
                  <a:moveTo>
                    <a:pt x="20307" y="11132"/>
                  </a:moveTo>
                  <a:cubicBezTo>
                    <a:pt x="20095" y="11193"/>
                    <a:pt x="19888" y="11339"/>
                    <a:pt x="19704" y="11579"/>
                  </a:cubicBezTo>
                  <a:cubicBezTo>
                    <a:pt x="19500" y="11845"/>
                    <a:pt x="19328" y="12194"/>
                    <a:pt x="19328" y="12354"/>
                  </a:cubicBezTo>
                  <a:cubicBezTo>
                    <a:pt x="19328" y="12952"/>
                    <a:pt x="19635" y="13672"/>
                    <a:pt x="19966" y="13845"/>
                  </a:cubicBezTo>
                  <a:cubicBezTo>
                    <a:pt x="20435" y="14091"/>
                    <a:pt x="20652" y="14094"/>
                    <a:pt x="21036" y="13830"/>
                  </a:cubicBezTo>
                  <a:cubicBezTo>
                    <a:pt x="21484" y="13523"/>
                    <a:pt x="21592" y="13283"/>
                    <a:pt x="21594" y="12533"/>
                  </a:cubicBezTo>
                  <a:cubicBezTo>
                    <a:pt x="21598" y="11536"/>
                    <a:pt x="20944" y="10951"/>
                    <a:pt x="20307" y="11132"/>
                  </a:cubicBezTo>
                  <a:close/>
                  <a:moveTo>
                    <a:pt x="1127" y="15038"/>
                  </a:moveTo>
                  <a:lnTo>
                    <a:pt x="558" y="18034"/>
                  </a:lnTo>
                  <a:cubicBezTo>
                    <a:pt x="247" y="19684"/>
                    <a:pt x="-2" y="21098"/>
                    <a:pt x="0" y="21179"/>
                  </a:cubicBezTo>
                  <a:cubicBezTo>
                    <a:pt x="6" y="21455"/>
                    <a:pt x="567" y="21336"/>
                    <a:pt x="900" y="20985"/>
                  </a:cubicBezTo>
                  <a:cubicBezTo>
                    <a:pt x="1135" y="20737"/>
                    <a:pt x="1261" y="20319"/>
                    <a:pt x="1332" y="19554"/>
                  </a:cubicBezTo>
                  <a:cubicBezTo>
                    <a:pt x="1476" y="18020"/>
                    <a:pt x="1777" y="18143"/>
                    <a:pt x="2255" y="19912"/>
                  </a:cubicBezTo>
                  <a:cubicBezTo>
                    <a:pt x="2624" y="21278"/>
                    <a:pt x="2660" y="21328"/>
                    <a:pt x="3121" y="21328"/>
                  </a:cubicBezTo>
                  <a:cubicBezTo>
                    <a:pt x="3449" y="21328"/>
                    <a:pt x="3627" y="21221"/>
                    <a:pt x="3679" y="20985"/>
                  </a:cubicBezTo>
                  <a:cubicBezTo>
                    <a:pt x="3750" y="20661"/>
                    <a:pt x="4428" y="17074"/>
                    <a:pt x="4681" y="15679"/>
                  </a:cubicBezTo>
                  <a:cubicBezTo>
                    <a:pt x="4796" y="15044"/>
                    <a:pt x="4800" y="15038"/>
                    <a:pt x="4237" y="15038"/>
                  </a:cubicBezTo>
                  <a:lnTo>
                    <a:pt x="3667" y="15038"/>
                  </a:lnTo>
                  <a:lnTo>
                    <a:pt x="3496" y="16171"/>
                  </a:lnTo>
                  <a:cubicBezTo>
                    <a:pt x="3403" y="16793"/>
                    <a:pt x="3313" y="17525"/>
                    <a:pt x="3291" y="17795"/>
                  </a:cubicBezTo>
                  <a:cubicBezTo>
                    <a:pt x="3222" y="18664"/>
                    <a:pt x="2992" y="18326"/>
                    <a:pt x="2528" y="16662"/>
                  </a:cubicBezTo>
                  <a:cubicBezTo>
                    <a:pt x="2092" y="15097"/>
                    <a:pt x="2065" y="15038"/>
                    <a:pt x="1606" y="15038"/>
                  </a:cubicBezTo>
                  <a:lnTo>
                    <a:pt x="1127" y="15038"/>
                  </a:lnTo>
                  <a:close/>
                  <a:moveTo>
                    <a:pt x="11947" y="15038"/>
                  </a:moveTo>
                  <a:cubicBezTo>
                    <a:pt x="9886" y="15038"/>
                    <a:pt x="9818" y="15065"/>
                    <a:pt x="9818" y="16021"/>
                  </a:cubicBezTo>
                  <a:cubicBezTo>
                    <a:pt x="9818" y="16302"/>
                    <a:pt x="9953" y="16407"/>
                    <a:pt x="10387" y="16454"/>
                  </a:cubicBezTo>
                  <a:cubicBezTo>
                    <a:pt x="10841" y="16503"/>
                    <a:pt x="10964" y="16593"/>
                    <a:pt x="11002" y="16946"/>
                  </a:cubicBezTo>
                  <a:cubicBezTo>
                    <a:pt x="11043" y="17316"/>
                    <a:pt x="10542" y="20294"/>
                    <a:pt x="10307" y="21090"/>
                  </a:cubicBezTo>
                  <a:cubicBezTo>
                    <a:pt x="10207" y="21430"/>
                    <a:pt x="10872" y="21399"/>
                    <a:pt x="11230" y="21045"/>
                  </a:cubicBezTo>
                  <a:cubicBezTo>
                    <a:pt x="11431" y="20847"/>
                    <a:pt x="11607" y="20133"/>
                    <a:pt x="11834" y="18630"/>
                  </a:cubicBezTo>
                  <a:lnTo>
                    <a:pt x="12152" y="16513"/>
                  </a:lnTo>
                  <a:lnTo>
                    <a:pt x="12938" y="16454"/>
                  </a:lnTo>
                  <a:cubicBezTo>
                    <a:pt x="13592" y="16404"/>
                    <a:pt x="13729" y="16326"/>
                    <a:pt x="13804" y="15962"/>
                  </a:cubicBezTo>
                  <a:cubicBezTo>
                    <a:pt x="13995" y="15034"/>
                    <a:pt x="13997" y="15038"/>
                    <a:pt x="11947" y="15038"/>
                  </a:cubicBezTo>
                  <a:close/>
                  <a:moveTo>
                    <a:pt x="15410" y="15038"/>
                  </a:moveTo>
                  <a:cubicBezTo>
                    <a:pt x="15086" y="15038"/>
                    <a:pt x="14778" y="15123"/>
                    <a:pt x="14726" y="15231"/>
                  </a:cubicBezTo>
                  <a:cubicBezTo>
                    <a:pt x="14645" y="15403"/>
                    <a:pt x="13439" y="21043"/>
                    <a:pt x="13439" y="21254"/>
                  </a:cubicBezTo>
                  <a:cubicBezTo>
                    <a:pt x="13439" y="21298"/>
                    <a:pt x="13601" y="21328"/>
                    <a:pt x="13793" y="21328"/>
                  </a:cubicBezTo>
                  <a:cubicBezTo>
                    <a:pt x="14281" y="21328"/>
                    <a:pt x="14630" y="20946"/>
                    <a:pt x="14772" y="20255"/>
                  </a:cubicBezTo>
                  <a:cubicBezTo>
                    <a:pt x="14946" y="19407"/>
                    <a:pt x="15174" y="19520"/>
                    <a:pt x="15228" y="20493"/>
                  </a:cubicBezTo>
                  <a:cubicBezTo>
                    <a:pt x="15273" y="21318"/>
                    <a:pt x="15272" y="21328"/>
                    <a:pt x="15831" y="21328"/>
                  </a:cubicBezTo>
                  <a:cubicBezTo>
                    <a:pt x="16336" y="21328"/>
                    <a:pt x="16439" y="21241"/>
                    <a:pt x="16742" y="20538"/>
                  </a:cubicBezTo>
                  <a:cubicBezTo>
                    <a:pt x="17138" y="19621"/>
                    <a:pt x="17441" y="19698"/>
                    <a:pt x="17301" y="20672"/>
                  </a:cubicBezTo>
                  <a:cubicBezTo>
                    <a:pt x="17206" y="21327"/>
                    <a:pt x="17210" y="21328"/>
                    <a:pt x="17733" y="21328"/>
                  </a:cubicBezTo>
                  <a:cubicBezTo>
                    <a:pt x="18163" y="21328"/>
                    <a:pt x="18277" y="21253"/>
                    <a:pt x="18337" y="20896"/>
                  </a:cubicBezTo>
                  <a:cubicBezTo>
                    <a:pt x="18583" y="19427"/>
                    <a:pt x="19180" y="15449"/>
                    <a:pt x="19180" y="15261"/>
                  </a:cubicBezTo>
                  <a:cubicBezTo>
                    <a:pt x="19180" y="15129"/>
                    <a:pt x="18909" y="15038"/>
                    <a:pt x="18519" y="15038"/>
                  </a:cubicBezTo>
                  <a:lnTo>
                    <a:pt x="17859" y="15038"/>
                  </a:lnTo>
                  <a:lnTo>
                    <a:pt x="17198" y="16692"/>
                  </a:lnTo>
                  <a:cubicBezTo>
                    <a:pt x="16833" y="17606"/>
                    <a:pt x="16461" y="18388"/>
                    <a:pt x="16378" y="18421"/>
                  </a:cubicBezTo>
                  <a:cubicBezTo>
                    <a:pt x="16293" y="18455"/>
                    <a:pt x="16217" y="18002"/>
                    <a:pt x="16196" y="17393"/>
                  </a:cubicBezTo>
                  <a:cubicBezTo>
                    <a:pt x="16175" y="16798"/>
                    <a:pt x="16116" y="16030"/>
                    <a:pt x="16070" y="15679"/>
                  </a:cubicBezTo>
                  <a:cubicBezTo>
                    <a:pt x="15994" y="15085"/>
                    <a:pt x="15956" y="15038"/>
                    <a:pt x="15410" y="15038"/>
                  </a:cubicBezTo>
                  <a:close/>
                  <a:moveTo>
                    <a:pt x="7483" y="15053"/>
                  </a:moveTo>
                  <a:cubicBezTo>
                    <a:pt x="6973" y="15115"/>
                    <a:pt x="6460" y="15356"/>
                    <a:pt x="6082" y="15753"/>
                  </a:cubicBezTo>
                  <a:cubicBezTo>
                    <a:pt x="5413" y="16456"/>
                    <a:pt x="5157" y="17293"/>
                    <a:pt x="5148" y="18779"/>
                  </a:cubicBezTo>
                  <a:cubicBezTo>
                    <a:pt x="5138" y="20359"/>
                    <a:pt x="5246" y="20671"/>
                    <a:pt x="5945" y="21134"/>
                  </a:cubicBezTo>
                  <a:cubicBezTo>
                    <a:pt x="6297" y="21368"/>
                    <a:pt x="6716" y="21481"/>
                    <a:pt x="7130" y="21462"/>
                  </a:cubicBezTo>
                  <a:cubicBezTo>
                    <a:pt x="7543" y="21444"/>
                    <a:pt x="7949" y="21293"/>
                    <a:pt x="8257" y="21030"/>
                  </a:cubicBezTo>
                  <a:cubicBezTo>
                    <a:pt x="8686" y="20664"/>
                    <a:pt x="8698" y="20319"/>
                    <a:pt x="8303" y="19852"/>
                  </a:cubicBezTo>
                  <a:cubicBezTo>
                    <a:pt x="8030" y="19531"/>
                    <a:pt x="7983" y="19534"/>
                    <a:pt x="7745" y="19808"/>
                  </a:cubicBezTo>
                  <a:cubicBezTo>
                    <a:pt x="7235" y="20391"/>
                    <a:pt x="6831" y="20414"/>
                    <a:pt x="6423" y="19882"/>
                  </a:cubicBezTo>
                  <a:cubicBezTo>
                    <a:pt x="6215" y="19610"/>
                    <a:pt x="6046" y="19177"/>
                    <a:pt x="6048" y="18928"/>
                  </a:cubicBezTo>
                  <a:cubicBezTo>
                    <a:pt x="6053" y="18250"/>
                    <a:pt x="6579" y="16874"/>
                    <a:pt x="6925" y="16633"/>
                  </a:cubicBezTo>
                  <a:cubicBezTo>
                    <a:pt x="7361" y="16328"/>
                    <a:pt x="8085" y="16365"/>
                    <a:pt x="8303" y="16707"/>
                  </a:cubicBezTo>
                  <a:cubicBezTo>
                    <a:pt x="8466" y="16964"/>
                    <a:pt x="8547" y="16942"/>
                    <a:pt x="8929" y="16588"/>
                  </a:cubicBezTo>
                  <a:cubicBezTo>
                    <a:pt x="9485" y="16072"/>
                    <a:pt x="9475" y="15903"/>
                    <a:pt x="8872" y="15410"/>
                  </a:cubicBezTo>
                  <a:cubicBezTo>
                    <a:pt x="8499" y="15105"/>
                    <a:pt x="7993" y="14990"/>
                    <a:pt x="7483" y="15053"/>
                  </a:cubicBezTo>
                  <a:close/>
                </a:path>
              </a:pathLst>
            </a:custGeom>
            <a:ln w="12700" cap="flat">
              <a:noFill/>
              <a:miter lim="400000"/>
            </a:ln>
            <a:effectLst/>
          </p:spPr>
        </p:pic>
      </p:grpSp>
    </p:spTree>
  </p:cSld>
  <p:clrMapOvr>
    <a:masterClrMapping/>
  </p:clrMapOvr>
  <p:transition xmlns:p14="http://schemas.microsoft.com/office/powerpoint/2010/main" spd="slow"/>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3" name="Group 163"/>
          <p:cNvGrpSpPr/>
          <p:nvPr/>
        </p:nvGrpSpPr>
        <p:grpSpPr>
          <a:xfrm>
            <a:off x="11108190" y="-100390"/>
            <a:ext cx="1434835" cy="1355630"/>
            <a:chOff x="0" y="0"/>
            <a:chExt cx="1434834" cy="1355628"/>
          </a:xfrm>
        </p:grpSpPr>
        <p:sp>
          <p:nvSpPr>
            <p:cNvPr id="161" name="Shape 161"/>
            <p:cNvSpPr/>
            <p:nvPr/>
          </p:nvSpPr>
          <p:spPr>
            <a:xfrm>
              <a:off x="215632" y="0"/>
              <a:ext cx="1003571" cy="1355629"/>
            </a:xfrm>
            <a:custGeom>
              <a:avLst/>
              <a:gdLst/>
              <a:ahLst/>
              <a:cxnLst>
                <a:cxn ang="0">
                  <a:pos x="wd2" y="hd2"/>
                </a:cxn>
                <a:cxn ang="5400000">
                  <a:pos x="wd2" y="hd2"/>
                </a:cxn>
                <a:cxn ang="10800000">
                  <a:pos x="wd2" y="hd2"/>
                </a:cxn>
                <a:cxn ang="16200000">
                  <a:pos x="wd2" y="hd2"/>
                </a:cxn>
              </a:cxnLst>
              <a:rect l="0" t="0" r="r" b="b"/>
              <a:pathLst>
                <a:path w="21600" h="21600" extrusionOk="0">
                  <a:moveTo>
                    <a:pt x="0" y="25"/>
                  </a:moveTo>
                  <a:lnTo>
                    <a:pt x="0" y="15849"/>
                  </a:lnTo>
                  <a:lnTo>
                    <a:pt x="10966" y="21600"/>
                  </a:lnTo>
                  <a:lnTo>
                    <a:pt x="21600" y="16097"/>
                  </a:lnTo>
                  <a:lnTo>
                    <a:pt x="21600" y="0"/>
                  </a:lnTo>
                  <a:lnTo>
                    <a:pt x="0" y="25"/>
                  </a:lnTo>
                  <a:close/>
                </a:path>
              </a:pathLst>
            </a:custGeom>
            <a:solidFill>
              <a:srgbClr val="006992"/>
            </a:solidFill>
            <a:ln w="12700" cap="flat">
              <a:noFill/>
              <a:miter lim="400000"/>
            </a:ln>
            <a:effectLst/>
          </p:spPr>
          <p:txBody>
            <a:bodyPr wrap="square" lIns="50800" tIns="50800" rIns="50800" bIns="50800" numCol="1" anchor="ctr">
              <a:noAutofit/>
            </a:bodyPr>
            <a:lstStyle/>
            <a:p>
              <a:pPr defTabSz="457200">
                <a:defRPr sz="1200">
                  <a:solidFill>
                    <a:srgbClr val="01A3E6"/>
                  </a:solidFill>
                </a:defRPr>
              </a:pPr>
              <a:endParaRPr/>
            </a:p>
          </p:txBody>
        </p:sp>
        <p:sp>
          <p:nvSpPr>
            <p:cNvPr id="162" name="Shape 162"/>
            <p:cNvSpPr/>
            <p:nvPr/>
          </p:nvSpPr>
          <p:spPr>
            <a:xfrm>
              <a:off x="0" y="163728"/>
              <a:ext cx="1434835" cy="102817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p>
              <a:pPr defTabSz="457200">
                <a:lnSpc>
                  <a:spcPct val="70000"/>
                </a:lnSpc>
                <a:defRPr sz="1600">
                  <a:solidFill>
                    <a:srgbClr val="FFFFFF"/>
                  </a:solidFill>
                  <a:latin typeface="Avenir Next Demi Bold"/>
                  <a:ea typeface="Avenir Next Demi Bold"/>
                  <a:cs typeface="Avenir Next Demi Bold"/>
                  <a:sym typeface="Avenir Next Demi Bold"/>
                </a:defRPr>
              </a:pPr>
              <a:r>
                <a:t>ESSA </a:t>
              </a:r>
            </a:p>
            <a:p>
              <a:pPr defTabSz="457200">
                <a:lnSpc>
                  <a:spcPct val="70000"/>
                </a:lnSpc>
                <a:defRPr sz="1600">
                  <a:solidFill>
                    <a:srgbClr val="FFFFFF"/>
                  </a:solidFill>
                  <a:latin typeface="Avenir Next Demi Bold"/>
                  <a:ea typeface="Avenir Next Demi Bold"/>
                  <a:cs typeface="Avenir Next Demi Bold"/>
                  <a:sym typeface="Avenir Next Demi Bold"/>
                </a:defRPr>
              </a:pPr>
              <a:r>
                <a:t>Review </a:t>
              </a:r>
            </a:p>
            <a:p>
              <a:pPr defTabSz="457200">
                <a:lnSpc>
                  <a:spcPct val="70000"/>
                </a:lnSpc>
                <a:defRPr sz="1600">
                  <a:solidFill>
                    <a:srgbClr val="FFFFFF"/>
                  </a:solidFill>
                  <a:latin typeface="Avenir Next Demi Bold"/>
                  <a:ea typeface="Avenir Next Demi Bold"/>
                  <a:cs typeface="Avenir Next Demi Bold"/>
                  <a:sym typeface="Avenir Next Demi Bold"/>
                </a:defRPr>
              </a:pPr>
              <a:r>
                <a:t>Tool</a:t>
              </a:r>
            </a:p>
            <a:p>
              <a:pPr defTabSz="457200">
                <a:lnSpc>
                  <a:spcPct val="70000"/>
                </a:lnSpc>
                <a:defRPr sz="1600">
                  <a:solidFill>
                    <a:srgbClr val="FFFFFF"/>
                  </a:solidFill>
                  <a:latin typeface="Avenir Next Demi Bold"/>
                  <a:ea typeface="Avenir Next Demi Bold"/>
                  <a:cs typeface="Avenir Next Demi Bold"/>
                  <a:sym typeface="Avenir Next Demi Bold"/>
                </a:defRPr>
              </a:pPr>
              <a:r>
                <a:t>#2</a:t>
              </a:r>
            </a:p>
          </p:txBody>
        </p:sp>
      </p:grpSp>
      <p:grpSp>
        <p:nvGrpSpPr>
          <p:cNvPr id="166" name="Group 166"/>
          <p:cNvGrpSpPr/>
          <p:nvPr/>
        </p:nvGrpSpPr>
        <p:grpSpPr>
          <a:xfrm>
            <a:off x="-307423" y="-1421161"/>
            <a:ext cx="13708920" cy="2983817"/>
            <a:chOff x="89273" y="4111631"/>
            <a:chExt cx="13708918" cy="2983815"/>
          </a:xfrm>
        </p:grpSpPr>
        <p:pic>
          <p:nvPicPr>
            <p:cNvPr id="164" name="FullSizeR.jpg"/>
            <p:cNvPicPr>
              <a:picLocks noChangeAspect="1"/>
            </p:cNvPicPr>
            <p:nvPr/>
          </p:nvPicPr>
          <p:blipFill>
            <a:blip r:embed="rId3">
              <a:extLst/>
            </a:blip>
            <a:srcRect t="29662" r="872" b="41309"/>
            <a:stretch>
              <a:fillRect/>
            </a:stretch>
          </p:blipFill>
          <p:spPr>
            <a:xfrm>
              <a:off x="212333" y="4111631"/>
              <a:ext cx="13585860" cy="2983816"/>
            </a:xfrm>
            <a:prstGeom prst="rect">
              <a:avLst/>
            </a:prstGeom>
            <a:ln w="12700" cap="flat">
              <a:noFill/>
              <a:miter lim="400000"/>
            </a:ln>
            <a:effectLst/>
          </p:spPr>
        </p:pic>
        <p:sp>
          <p:nvSpPr>
            <p:cNvPr id="165" name="Shape 165"/>
            <p:cNvSpPr/>
            <p:nvPr/>
          </p:nvSpPr>
          <p:spPr>
            <a:xfrm>
              <a:off x="89273" y="5499834"/>
              <a:ext cx="13389817" cy="1589941"/>
            </a:xfrm>
            <a:prstGeom prst="rect">
              <a:avLst/>
            </a:prstGeom>
            <a:solidFill>
              <a:srgbClr val="FF7F00">
                <a:alpha val="52485"/>
              </a:srgbClr>
            </a:solid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indent="685800" algn="l" defTabSz="457200">
                <a:lnSpc>
                  <a:spcPct val="70000"/>
                </a:lnSpc>
                <a:defRPr sz="6500">
                  <a:solidFill>
                    <a:srgbClr val="FFFFFF"/>
                  </a:solidFill>
                  <a:latin typeface="Avenir Next Demi Bold"/>
                  <a:ea typeface="Avenir Next Demi Bold"/>
                  <a:cs typeface="Avenir Next Demi Bold"/>
                  <a:sym typeface="Avenir Next Demi Bold"/>
                </a:defRPr>
              </a:lvl1pPr>
            </a:lstStyle>
            <a:p>
              <a:pPr>
                <a:defRPr>
                  <a:latin typeface="Avenir Next"/>
                  <a:ea typeface="Avenir Next"/>
                  <a:cs typeface="Avenir Next"/>
                  <a:sym typeface="Avenir Next"/>
                </a:defRPr>
              </a:pPr>
              <a:r>
                <a:rPr>
                  <a:latin typeface="Avenir Next Demi Bold"/>
                  <a:ea typeface="Avenir Next Demi Bold"/>
                  <a:cs typeface="Avenir Next Demi Bold"/>
                  <a:sym typeface="Avenir Next Demi Bold"/>
                </a:rPr>
                <a:t>Goals for Today’s Meeting</a:t>
              </a:r>
            </a:p>
          </p:txBody>
        </p:sp>
      </p:grpSp>
      <p:sp>
        <p:nvSpPr>
          <p:cNvPr id="167" name="Shape 167"/>
          <p:cNvSpPr/>
          <p:nvPr/>
        </p:nvSpPr>
        <p:spPr>
          <a:xfrm>
            <a:off x="3100104" y="1871747"/>
            <a:ext cx="9548970" cy="6767708"/>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lstStyle/>
          <a:p>
            <a:pPr marL="493888" indent="-493888" algn="l" defTabSz="457200">
              <a:spcBef>
                <a:spcPts val="4200"/>
              </a:spcBef>
              <a:buSzPct val="100000"/>
              <a:buAutoNum type="arabicPeriod"/>
              <a:defRPr sz="3100">
                <a:latin typeface="Avenir Next"/>
                <a:ea typeface="Avenir Next"/>
                <a:cs typeface="Avenir Next"/>
                <a:sym typeface="Avenir Next"/>
              </a:defRPr>
            </a:pPr>
            <a:r>
              <a:t>To produce a summary of comments that we submit to the state by the end of the meeting</a:t>
            </a:r>
          </a:p>
          <a:p>
            <a:pPr marL="493888" indent="-493888" algn="l" defTabSz="457200">
              <a:spcBef>
                <a:spcPts val="4200"/>
              </a:spcBef>
              <a:buSzPct val="100000"/>
              <a:buAutoNum type="arabicPeriod"/>
              <a:defRPr sz="3100">
                <a:latin typeface="Avenir Next"/>
                <a:ea typeface="Avenir Next"/>
                <a:cs typeface="Avenir Next"/>
                <a:sym typeface="Avenir Next"/>
              </a:defRPr>
            </a:pPr>
            <a:r>
              <a:t>To begin advocating for this work beyond just submitting comments</a:t>
            </a:r>
          </a:p>
          <a:p>
            <a:pPr marL="493888" indent="-493888" algn="l" defTabSz="457200">
              <a:spcBef>
                <a:spcPts val="4200"/>
              </a:spcBef>
              <a:buSzPct val="100000"/>
              <a:buAutoNum type="arabicPeriod"/>
              <a:defRPr sz="3100">
                <a:latin typeface="Avenir Next"/>
                <a:ea typeface="Avenir Next"/>
                <a:cs typeface="Avenir Next"/>
                <a:sym typeface="Avenir Next"/>
              </a:defRPr>
            </a:pPr>
            <a:r>
              <a:t>To identify next steps that we can take to continue to build influence for math in ESSA at the state and district levels</a:t>
            </a:r>
          </a:p>
        </p:txBody>
      </p:sp>
      <p:sp>
        <p:nvSpPr>
          <p:cNvPr id="168" name="Shape 168"/>
          <p:cNvSpPr/>
          <p:nvPr/>
        </p:nvSpPr>
        <p:spPr>
          <a:xfrm>
            <a:off x="193484" y="1846347"/>
            <a:ext cx="2518853" cy="3498744"/>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lstStyle>
            <a:lvl1pPr algn="r" defTabSz="457200">
              <a:defRPr sz="3000">
                <a:solidFill>
                  <a:srgbClr val="FF7F00"/>
                </a:solidFill>
                <a:latin typeface="Avenir Next Demi Bold"/>
                <a:ea typeface="Avenir Next Demi Bold"/>
                <a:cs typeface="Avenir Next Demi Bold"/>
                <a:sym typeface="Avenir Next Demi Bold"/>
              </a:defRPr>
            </a:lvl1pPr>
          </a:lstStyle>
          <a:p>
            <a:r>
              <a:t>Goals</a:t>
            </a:r>
          </a:p>
        </p:txBody>
      </p:sp>
      <p:sp>
        <p:nvSpPr>
          <p:cNvPr id="169" name="Shape 169"/>
          <p:cNvSpPr/>
          <p:nvPr/>
        </p:nvSpPr>
        <p:spPr>
          <a:xfrm flipV="1">
            <a:off x="2906220" y="1846347"/>
            <a:ext cx="1" cy="6767709"/>
          </a:xfrm>
          <a:prstGeom prst="line">
            <a:avLst/>
          </a:prstGeom>
          <a:ln w="25400">
            <a:solidFill>
              <a:srgbClr val="FF7F00"/>
            </a:solidFill>
            <a:miter lim="400000"/>
          </a:ln>
        </p:spPr>
        <p:txBody>
          <a:bodyPr lIns="50800" tIns="50800" rIns="50800" bIns="50800" anchor="ctr"/>
          <a:lstStyle/>
          <a:p>
            <a:pPr>
              <a:defRPr sz="2400"/>
            </a:pPr>
            <a:endParaRPr/>
          </a:p>
        </p:txBody>
      </p:sp>
      <p:sp>
        <p:nvSpPr>
          <p:cNvPr id="170" name="Shape 170"/>
          <p:cNvSpPr>
            <a:spLocks noGrp="1"/>
          </p:cNvSpPr>
          <p:nvPr>
            <p:ph type="sldNum" sz="quarter" idx="2"/>
          </p:nvPr>
        </p:nvSpPr>
        <p:spPr>
          <a:xfrm>
            <a:off x="12070322" y="9120627"/>
            <a:ext cx="508179" cy="381001"/>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3</a:t>
            </a:fld>
            <a:endParaRPr/>
          </a:p>
        </p:txBody>
      </p:sp>
      <p:grpSp>
        <p:nvGrpSpPr>
          <p:cNvPr id="174" name="Group 174"/>
          <p:cNvGrpSpPr/>
          <p:nvPr/>
        </p:nvGrpSpPr>
        <p:grpSpPr>
          <a:xfrm>
            <a:off x="-29954" y="8897748"/>
            <a:ext cx="9849897" cy="938627"/>
            <a:chOff x="0" y="0"/>
            <a:chExt cx="9849895" cy="938626"/>
          </a:xfrm>
        </p:grpSpPr>
        <p:sp>
          <p:nvSpPr>
            <p:cNvPr id="171" name="Shape 171"/>
            <p:cNvSpPr/>
            <p:nvPr/>
          </p:nvSpPr>
          <p:spPr>
            <a:xfrm>
              <a:off x="0" y="0"/>
              <a:ext cx="9849896" cy="927674"/>
            </a:xfrm>
            <a:prstGeom prst="rect">
              <a:avLst/>
            </a:prstGeom>
            <a:gradFill flip="none" rotWithShape="1">
              <a:gsLst>
                <a:gs pos="4442">
                  <a:srgbClr val="FFFFFF"/>
                </a:gs>
                <a:gs pos="21759">
                  <a:srgbClr val="7FB4C9"/>
                </a:gs>
                <a:gs pos="100000">
                  <a:srgbClr val="006992"/>
                </a:gs>
              </a:gsLst>
              <a:lin ang="10800000" scaled="0"/>
            </a:gradFill>
            <a:ln w="12700" cap="flat">
              <a:noFill/>
              <a:miter lim="400000"/>
            </a:ln>
            <a:effectLst/>
          </p:spPr>
          <p:txBody>
            <a:bodyPr wrap="square" lIns="50800" tIns="50800" rIns="50800" bIns="50800" numCol="1" anchor="ctr">
              <a:noAutofit/>
            </a:bodyPr>
            <a:lstStyle/>
            <a:p>
              <a:pPr defTabSz="457200">
                <a:defRPr sz="1200">
                  <a:solidFill>
                    <a:srgbClr val="01A3E6"/>
                  </a:solidFill>
                </a:defRPr>
              </a:pPr>
              <a:endParaRPr/>
            </a:p>
          </p:txBody>
        </p:sp>
        <p:sp>
          <p:nvSpPr>
            <p:cNvPr id="172" name="Shape 172"/>
            <p:cNvSpPr/>
            <p:nvPr/>
          </p:nvSpPr>
          <p:spPr>
            <a:xfrm>
              <a:off x="349661" y="19958"/>
              <a:ext cx="7196800" cy="60955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lgn="l" defTabSz="457200">
                <a:defRPr sz="1300">
                  <a:solidFill>
                    <a:srgbClr val="FFFFFF"/>
                  </a:solidFill>
                  <a:latin typeface="Avenir Next Demi Bold"/>
                  <a:ea typeface="Avenir Next Demi Bold"/>
                  <a:cs typeface="Avenir Next Demi Bold"/>
                  <a:sym typeface="Avenir Next Demi Bold"/>
                </a:defRPr>
              </a:lvl1pPr>
            </a:lstStyle>
            <a:p>
              <a:r>
                <a:t>Developed in partnership with the National Council of Teachers of Mathematics, Math Teachers’ Circle Network, and the Association of State Supervisors of Mathematics (2017)</a:t>
              </a:r>
            </a:p>
          </p:txBody>
        </p:sp>
        <p:sp>
          <p:nvSpPr>
            <p:cNvPr id="173" name="Shape 173"/>
            <p:cNvSpPr/>
            <p:nvPr/>
          </p:nvSpPr>
          <p:spPr>
            <a:xfrm>
              <a:off x="349661" y="329070"/>
              <a:ext cx="2462626" cy="60955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lgn="l" defTabSz="457200">
                <a:defRPr sz="1200" u="sng">
                  <a:solidFill>
                    <a:srgbClr val="FFFFFF"/>
                  </a:solidFill>
                  <a:latin typeface="Avenir Next Demi Bold"/>
                  <a:ea typeface="Avenir Next Demi Bold"/>
                  <a:cs typeface="Avenir Next Demi Bold"/>
                  <a:sym typeface="Avenir Next Demi Bold"/>
                </a:defRPr>
              </a:lvl1pPr>
            </a:lstStyle>
            <a:p>
              <a:r>
                <a:t>http://nctm.org/essatoolkit</a:t>
              </a:r>
            </a:p>
          </p:txBody>
        </p:sp>
      </p:grpSp>
      <p:grpSp>
        <p:nvGrpSpPr>
          <p:cNvPr id="178" name="Group 178"/>
          <p:cNvGrpSpPr/>
          <p:nvPr/>
        </p:nvGrpSpPr>
        <p:grpSpPr>
          <a:xfrm>
            <a:off x="9057149" y="9009745"/>
            <a:ext cx="2671215" cy="602764"/>
            <a:chOff x="31452" y="26083"/>
            <a:chExt cx="2671213" cy="602762"/>
          </a:xfrm>
        </p:grpSpPr>
        <p:pic>
          <p:nvPicPr>
            <p:cNvPr id="175" name="pasted-image.tiff"/>
            <p:cNvPicPr>
              <a:picLocks noChangeAspect="1"/>
            </p:cNvPicPr>
            <p:nvPr/>
          </p:nvPicPr>
          <p:blipFill>
            <a:blip r:embed="rId4">
              <a:extLst/>
            </a:blip>
            <a:srcRect l="7440" t="3474" r="1596" b="3474"/>
            <a:stretch>
              <a:fillRect/>
            </a:stretch>
          </p:blipFill>
          <p:spPr>
            <a:xfrm>
              <a:off x="1063483" y="26083"/>
              <a:ext cx="641236" cy="602763"/>
            </a:xfrm>
            <a:prstGeom prst="rect">
              <a:avLst/>
            </a:prstGeom>
            <a:ln w="12700" cap="flat">
              <a:noFill/>
              <a:miter lim="400000"/>
            </a:ln>
            <a:effectLst/>
          </p:spPr>
        </p:pic>
        <p:pic>
          <p:nvPicPr>
            <p:cNvPr id="176" name="assm_logo_color.jpg"/>
            <p:cNvPicPr>
              <a:picLocks noChangeAspect="1"/>
            </p:cNvPicPr>
            <p:nvPr/>
          </p:nvPicPr>
          <p:blipFill>
            <a:blip r:embed="rId5">
              <a:extLst/>
            </a:blip>
            <a:srcRect r="80963"/>
            <a:stretch>
              <a:fillRect/>
            </a:stretch>
          </p:blipFill>
          <p:spPr>
            <a:xfrm>
              <a:off x="2023771" y="26083"/>
              <a:ext cx="678895" cy="602710"/>
            </a:xfrm>
            <a:prstGeom prst="rect">
              <a:avLst/>
            </a:prstGeom>
            <a:ln w="12700" cap="flat">
              <a:noFill/>
              <a:miter lim="400000"/>
            </a:ln>
            <a:effectLst/>
          </p:spPr>
        </p:pic>
        <p:pic>
          <p:nvPicPr>
            <p:cNvPr id="177" name="Screen Shot 2017-06-30 at 4.28.44 PM.png"/>
            <p:cNvPicPr>
              <a:picLocks noChangeAspect="1"/>
            </p:cNvPicPr>
            <p:nvPr/>
          </p:nvPicPr>
          <p:blipFill>
            <a:blip r:embed="rId6">
              <a:extLst/>
            </a:blip>
            <a:srcRect l="3857" t="4666" r="3861" b="4445"/>
            <a:stretch>
              <a:fillRect/>
            </a:stretch>
          </p:blipFill>
          <p:spPr>
            <a:xfrm>
              <a:off x="31452" y="29338"/>
              <a:ext cx="752476" cy="571468"/>
            </a:xfrm>
            <a:custGeom>
              <a:avLst/>
              <a:gdLst/>
              <a:ahLst/>
              <a:cxnLst>
                <a:cxn ang="0">
                  <a:pos x="wd2" y="hd2"/>
                </a:cxn>
                <a:cxn ang="5400000">
                  <a:pos x="wd2" y="hd2"/>
                </a:cxn>
                <a:cxn ang="10800000">
                  <a:pos x="wd2" y="hd2"/>
                </a:cxn>
                <a:cxn ang="16200000">
                  <a:pos x="wd2" y="hd2"/>
                </a:cxn>
              </a:cxnLst>
              <a:rect l="0" t="0" r="r" b="b"/>
              <a:pathLst>
                <a:path w="21595" h="21464" extrusionOk="0">
                  <a:moveTo>
                    <a:pt x="11218" y="42"/>
                  </a:moveTo>
                  <a:cubicBezTo>
                    <a:pt x="10505" y="219"/>
                    <a:pt x="10119" y="1804"/>
                    <a:pt x="10683" y="2233"/>
                  </a:cubicBezTo>
                  <a:cubicBezTo>
                    <a:pt x="11031" y="2497"/>
                    <a:pt x="11274" y="2492"/>
                    <a:pt x="11674" y="2218"/>
                  </a:cubicBezTo>
                  <a:cubicBezTo>
                    <a:pt x="12123" y="1910"/>
                    <a:pt x="12229" y="1662"/>
                    <a:pt x="12232" y="906"/>
                  </a:cubicBezTo>
                  <a:cubicBezTo>
                    <a:pt x="12235" y="190"/>
                    <a:pt x="11863" y="-119"/>
                    <a:pt x="11218" y="42"/>
                  </a:cubicBezTo>
                  <a:close/>
                  <a:moveTo>
                    <a:pt x="17255" y="1458"/>
                  </a:moveTo>
                  <a:lnTo>
                    <a:pt x="17904" y="2293"/>
                  </a:lnTo>
                  <a:cubicBezTo>
                    <a:pt x="18984" y="3700"/>
                    <a:pt x="19270" y="5876"/>
                    <a:pt x="18713" y="8300"/>
                  </a:cubicBezTo>
                  <a:cubicBezTo>
                    <a:pt x="18463" y="9388"/>
                    <a:pt x="17612" y="10798"/>
                    <a:pt x="16526" y="11937"/>
                  </a:cubicBezTo>
                  <a:cubicBezTo>
                    <a:pt x="16030" y="12458"/>
                    <a:pt x="15608" y="12965"/>
                    <a:pt x="15581" y="13070"/>
                  </a:cubicBezTo>
                  <a:cubicBezTo>
                    <a:pt x="15553" y="13174"/>
                    <a:pt x="15825" y="13264"/>
                    <a:pt x="16184" y="13264"/>
                  </a:cubicBezTo>
                  <a:cubicBezTo>
                    <a:pt x="17603" y="13263"/>
                    <a:pt x="19441" y="11556"/>
                    <a:pt x="20091" y="9641"/>
                  </a:cubicBezTo>
                  <a:cubicBezTo>
                    <a:pt x="20774" y="7628"/>
                    <a:pt x="20769" y="4352"/>
                    <a:pt x="20080" y="2874"/>
                  </a:cubicBezTo>
                  <a:cubicBezTo>
                    <a:pt x="19708" y="2077"/>
                    <a:pt x="18758" y="1458"/>
                    <a:pt x="17916" y="1458"/>
                  </a:cubicBezTo>
                  <a:lnTo>
                    <a:pt x="17255" y="1458"/>
                  </a:lnTo>
                  <a:close/>
                  <a:moveTo>
                    <a:pt x="7585" y="1473"/>
                  </a:moveTo>
                  <a:cubicBezTo>
                    <a:pt x="7221" y="1430"/>
                    <a:pt x="6947" y="1483"/>
                    <a:pt x="6947" y="1652"/>
                  </a:cubicBezTo>
                  <a:cubicBezTo>
                    <a:pt x="6947" y="1760"/>
                    <a:pt x="7016" y="1845"/>
                    <a:pt x="7095" y="1845"/>
                  </a:cubicBezTo>
                  <a:cubicBezTo>
                    <a:pt x="7549" y="1845"/>
                    <a:pt x="9176" y="4817"/>
                    <a:pt x="9419" y="6079"/>
                  </a:cubicBezTo>
                  <a:cubicBezTo>
                    <a:pt x="9480" y="6395"/>
                    <a:pt x="9862" y="7553"/>
                    <a:pt x="10262" y="8658"/>
                  </a:cubicBezTo>
                  <a:cubicBezTo>
                    <a:pt x="11066" y="10881"/>
                    <a:pt x="11906" y="12232"/>
                    <a:pt x="12881" y="12861"/>
                  </a:cubicBezTo>
                  <a:cubicBezTo>
                    <a:pt x="13619" y="13337"/>
                    <a:pt x="14647" y="13415"/>
                    <a:pt x="14647" y="12995"/>
                  </a:cubicBezTo>
                  <a:cubicBezTo>
                    <a:pt x="14647" y="12845"/>
                    <a:pt x="14552" y="12669"/>
                    <a:pt x="14430" y="12608"/>
                  </a:cubicBezTo>
                  <a:cubicBezTo>
                    <a:pt x="14062" y="12424"/>
                    <a:pt x="12829" y="10107"/>
                    <a:pt x="12278" y="8568"/>
                  </a:cubicBezTo>
                  <a:cubicBezTo>
                    <a:pt x="11776" y="7167"/>
                    <a:pt x="11719" y="6477"/>
                    <a:pt x="12118" y="6675"/>
                  </a:cubicBezTo>
                  <a:cubicBezTo>
                    <a:pt x="12231" y="6731"/>
                    <a:pt x="12529" y="6345"/>
                    <a:pt x="12836" y="5751"/>
                  </a:cubicBezTo>
                  <a:cubicBezTo>
                    <a:pt x="13586" y="4298"/>
                    <a:pt x="14911" y="2576"/>
                    <a:pt x="15706" y="2024"/>
                  </a:cubicBezTo>
                  <a:lnTo>
                    <a:pt x="16378" y="1562"/>
                  </a:lnTo>
                  <a:lnTo>
                    <a:pt x="15592" y="1502"/>
                  </a:lnTo>
                  <a:cubicBezTo>
                    <a:pt x="14231" y="1400"/>
                    <a:pt x="12668" y="2254"/>
                    <a:pt x="11663" y="3664"/>
                  </a:cubicBezTo>
                  <a:cubicBezTo>
                    <a:pt x="11358" y="4090"/>
                    <a:pt x="11331" y="4216"/>
                    <a:pt x="11492" y="4678"/>
                  </a:cubicBezTo>
                  <a:cubicBezTo>
                    <a:pt x="11617" y="5035"/>
                    <a:pt x="11631" y="5271"/>
                    <a:pt x="11526" y="5408"/>
                  </a:cubicBezTo>
                  <a:cubicBezTo>
                    <a:pt x="11421" y="5545"/>
                    <a:pt x="11168" y="5206"/>
                    <a:pt x="10740" y="4350"/>
                  </a:cubicBezTo>
                  <a:cubicBezTo>
                    <a:pt x="9969" y="2807"/>
                    <a:pt x="9629" y="2375"/>
                    <a:pt x="8758" y="1860"/>
                  </a:cubicBezTo>
                  <a:cubicBezTo>
                    <a:pt x="8402" y="1650"/>
                    <a:pt x="7949" y="1515"/>
                    <a:pt x="7585" y="1473"/>
                  </a:cubicBezTo>
                  <a:close/>
                  <a:moveTo>
                    <a:pt x="5023" y="1532"/>
                  </a:moveTo>
                  <a:cubicBezTo>
                    <a:pt x="3549" y="1757"/>
                    <a:pt x="2346" y="2817"/>
                    <a:pt x="1537" y="4603"/>
                  </a:cubicBezTo>
                  <a:cubicBezTo>
                    <a:pt x="1168" y="5419"/>
                    <a:pt x="1141" y="5654"/>
                    <a:pt x="1139" y="7748"/>
                  </a:cubicBezTo>
                  <a:cubicBezTo>
                    <a:pt x="1137" y="8995"/>
                    <a:pt x="1189" y="10255"/>
                    <a:pt x="1253" y="10551"/>
                  </a:cubicBezTo>
                  <a:cubicBezTo>
                    <a:pt x="1421" y="11334"/>
                    <a:pt x="2253" y="12478"/>
                    <a:pt x="2950" y="12891"/>
                  </a:cubicBezTo>
                  <a:cubicBezTo>
                    <a:pt x="3598" y="13275"/>
                    <a:pt x="4605" y="13389"/>
                    <a:pt x="4749" y="13085"/>
                  </a:cubicBezTo>
                  <a:cubicBezTo>
                    <a:pt x="4797" y="12983"/>
                    <a:pt x="4511" y="12499"/>
                    <a:pt x="4111" y="12012"/>
                  </a:cubicBezTo>
                  <a:cubicBezTo>
                    <a:pt x="3711" y="11524"/>
                    <a:pt x="3234" y="10712"/>
                    <a:pt x="3041" y="10208"/>
                  </a:cubicBezTo>
                  <a:cubicBezTo>
                    <a:pt x="2552" y="8933"/>
                    <a:pt x="2630" y="6596"/>
                    <a:pt x="3223" y="4976"/>
                  </a:cubicBezTo>
                  <a:cubicBezTo>
                    <a:pt x="3668" y="3760"/>
                    <a:pt x="4885" y="2136"/>
                    <a:pt x="5501" y="1935"/>
                  </a:cubicBezTo>
                  <a:cubicBezTo>
                    <a:pt x="6263" y="1685"/>
                    <a:pt x="5919" y="1396"/>
                    <a:pt x="5023" y="1532"/>
                  </a:cubicBezTo>
                  <a:close/>
                  <a:moveTo>
                    <a:pt x="9385" y="7748"/>
                  </a:moveTo>
                  <a:cubicBezTo>
                    <a:pt x="9329" y="7748"/>
                    <a:pt x="9108" y="8138"/>
                    <a:pt x="8884" y="8598"/>
                  </a:cubicBezTo>
                  <a:cubicBezTo>
                    <a:pt x="8190" y="10017"/>
                    <a:pt x="7069" y="11521"/>
                    <a:pt x="6150" y="12295"/>
                  </a:cubicBezTo>
                  <a:cubicBezTo>
                    <a:pt x="5381" y="12943"/>
                    <a:pt x="5324" y="13050"/>
                    <a:pt x="5626" y="13130"/>
                  </a:cubicBezTo>
                  <a:cubicBezTo>
                    <a:pt x="6709" y="13413"/>
                    <a:pt x="8489" y="12579"/>
                    <a:pt x="9556" y="11296"/>
                  </a:cubicBezTo>
                  <a:lnTo>
                    <a:pt x="10341" y="10342"/>
                  </a:lnTo>
                  <a:lnTo>
                    <a:pt x="10102" y="9791"/>
                  </a:lnTo>
                  <a:cubicBezTo>
                    <a:pt x="9968" y="9483"/>
                    <a:pt x="9770" y="8900"/>
                    <a:pt x="9670" y="8494"/>
                  </a:cubicBezTo>
                  <a:cubicBezTo>
                    <a:pt x="9569" y="8088"/>
                    <a:pt x="9441" y="7748"/>
                    <a:pt x="9385" y="7748"/>
                  </a:cubicBezTo>
                  <a:close/>
                  <a:moveTo>
                    <a:pt x="20307" y="11132"/>
                  </a:moveTo>
                  <a:cubicBezTo>
                    <a:pt x="20095" y="11193"/>
                    <a:pt x="19888" y="11339"/>
                    <a:pt x="19704" y="11579"/>
                  </a:cubicBezTo>
                  <a:cubicBezTo>
                    <a:pt x="19500" y="11845"/>
                    <a:pt x="19328" y="12194"/>
                    <a:pt x="19328" y="12354"/>
                  </a:cubicBezTo>
                  <a:cubicBezTo>
                    <a:pt x="19328" y="12952"/>
                    <a:pt x="19635" y="13672"/>
                    <a:pt x="19966" y="13845"/>
                  </a:cubicBezTo>
                  <a:cubicBezTo>
                    <a:pt x="20435" y="14091"/>
                    <a:pt x="20652" y="14094"/>
                    <a:pt x="21036" y="13830"/>
                  </a:cubicBezTo>
                  <a:cubicBezTo>
                    <a:pt x="21484" y="13523"/>
                    <a:pt x="21592" y="13283"/>
                    <a:pt x="21594" y="12533"/>
                  </a:cubicBezTo>
                  <a:cubicBezTo>
                    <a:pt x="21598" y="11536"/>
                    <a:pt x="20944" y="10951"/>
                    <a:pt x="20307" y="11132"/>
                  </a:cubicBezTo>
                  <a:close/>
                  <a:moveTo>
                    <a:pt x="1127" y="15038"/>
                  </a:moveTo>
                  <a:lnTo>
                    <a:pt x="558" y="18034"/>
                  </a:lnTo>
                  <a:cubicBezTo>
                    <a:pt x="247" y="19684"/>
                    <a:pt x="-2" y="21098"/>
                    <a:pt x="0" y="21179"/>
                  </a:cubicBezTo>
                  <a:cubicBezTo>
                    <a:pt x="6" y="21455"/>
                    <a:pt x="567" y="21336"/>
                    <a:pt x="900" y="20985"/>
                  </a:cubicBezTo>
                  <a:cubicBezTo>
                    <a:pt x="1135" y="20737"/>
                    <a:pt x="1261" y="20319"/>
                    <a:pt x="1332" y="19554"/>
                  </a:cubicBezTo>
                  <a:cubicBezTo>
                    <a:pt x="1476" y="18020"/>
                    <a:pt x="1777" y="18143"/>
                    <a:pt x="2255" y="19912"/>
                  </a:cubicBezTo>
                  <a:cubicBezTo>
                    <a:pt x="2624" y="21278"/>
                    <a:pt x="2660" y="21328"/>
                    <a:pt x="3121" y="21328"/>
                  </a:cubicBezTo>
                  <a:cubicBezTo>
                    <a:pt x="3449" y="21328"/>
                    <a:pt x="3627" y="21221"/>
                    <a:pt x="3679" y="20985"/>
                  </a:cubicBezTo>
                  <a:cubicBezTo>
                    <a:pt x="3750" y="20661"/>
                    <a:pt x="4428" y="17074"/>
                    <a:pt x="4681" y="15679"/>
                  </a:cubicBezTo>
                  <a:cubicBezTo>
                    <a:pt x="4796" y="15044"/>
                    <a:pt x="4800" y="15038"/>
                    <a:pt x="4237" y="15038"/>
                  </a:cubicBezTo>
                  <a:lnTo>
                    <a:pt x="3667" y="15038"/>
                  </a:lnTo>
                  <a:lnTo>
                    <a:pt x="3496" y="16171"/>
                  </a:lnTo>
                  <a:cubicBezTo>
                    <a:pt x="3403" y="16793"/>
                    <a:pt x="3313" y="17525"/>
                    <a:pt x="3291" y="17795"/>
                  </a:cubicBezTo>
                  <a:cubicBezTo>
                    <a:pt x="3222" y="18664"/>
                    <a:pt x="2992" y="18326"/>
                    <a:pt x="2528" y="16662"/>
                  </a:cubicBezTo>
                  <a:cubicBezTo>
                    <a:pt x="2092" y="15097"/>
                    <a:pt x="2065" y="15038"/>
                    <a:pt x="1606" y="15038"/>
                  </a:cubicBezTo>
                  <a:lnTo>
                    <a:pt x="1127" y="15038"/>
                  </a:lnTo>
                  <a:close/>
                  <a:moveTo>
                    <a:pt x="11947" y="15038"/>
                  </a:moveTo>
                  <a:cubicBezTo>
                    <a:pt x="9886" y="15038"/>
                    <a:pt x="9818" y="15065"/>
                    <a:pt x="9818" y="16021"/>
                  </a:cubicBezTo>
                  <a:cubicBezTo>
                    <a:pt x="9818" y="16302"/>
                    <a:pt x="9953" y="16407"/>
                    <a:pt x="10387" y="16454"/>
                  </a:cubicBezTo>
                  <a:cubicBezTo>
                    <a:pt x="10841" y="16503"/>
                    <a:pt x="10964" y="16593"/>
                    <a:pt x="11002" y="16946"/>
                  </a:cubicBezTo>
                  <a:cubicBezTo>
                    <a:pt x="11043" y="17316"/>
                    <a:pt x="10542" y="20294"/>
                    <a:pt x="10307" y="21090"/>
                  </a:cubicBezTo>
                  <a:cubicBezTo>
                    <a:pt x="10207" y="21430"/>
                    <a:pt x="10872" y="21399"/>
                    <a:pt x="11230" y="21045"/>
                  </a:cubicBezTo>
                  <a:cubicBezTo>
                    <a:pt x="11431" y="20847"/>
                    <a:pt x="11607" y="20133"/>
                    <a:pt x="11834" y="18630"/>
                  </a:cubicBezTo>
                  <a:lnTo>
                    <a:pt x="12152" y="16513"/>
                  </a:lnTo>
                  <a:lnTo>
                    <a:pt x="12938" y="16454"/>
                  </a:lnTo>
                  <a:cubicBezTo>
                    <a:pt x="13592" y="16404"/>
                    <a:pt x="13729" y="16326"/>
                    <a:pt x="13804" y="15962"/>
                  </a:cubicBezTo>
                  <a:cubicBezTo>
                    <a:pt x="13995" y="15034"/>
                    <a:pt x="13997" y="15038"/>
                    <a:pt x="11947" y="15038"/>
                  </a:cubicBezTo>
                  <a:close/>
                  <a:moveTo>
                    <a:pt x="15410" y="15038"/>
                  </a:moveTo>
                  <a:cubicBezTo>
                    <a:pt x="15086" y="15038"/>
                    <a:pt x="14778" y="15123"/>
                    <a:pt x="14726" y="15231"/>
                  </a:cubicBezTo>
                  <a:cubicBezTo>
                    <a:pt x="14645" y="15403"/>
                    <a:pt x="13439" y="21043"/>
                    <a:pt x="13439" y="21254"/>
                  </a:cubicBezTo>
                  <a:cubicBezTo>
                    <a:pt x="13439" y="21298"/>
                    <a:pt x="13601" y="21328"/>
                    <a:pt x="13793" y="21328"/>
                  </a:cubicBezTo>
                  <a:cubicBezTo>
                    <a:pt x="14281" y="21328"/>
                    <a:pt x="14630" y="20946"/>
                    <a:pt x="14772" y="20255"/>
                  </a:cubicBezTo>
                  <a:cubicBezTo>
                    <a:pt x="14946" y="19407"/>
                    <a:pt x="15174" y="19520"/>
                    <a:pt x="15228" y="20493"/>
                  </a:cubicBezTo>
                  <a:cubicBezTo>
                    <a:pt x="15273" y="21318"/>
                    <a:pt x="15272" y="21328"/>
                    <a:pt x="15831" y="21328"/>
                  </a:cubicBezTo>
                  <a:cubicBezTo>
                    <a:pt x="16336" y="21328"/>
                    <a:pt x="16439" y="21241"/>
                    <a:pt x="16742" y="20538"/>
                  </a:cubicBezTo>
                  <a:cubicBezTo>
                    <a:pt x="17138" y="19621"/>
                    <a:pt x="17441" y="19698"/>
                    <a:pt x="17301" y="20672"/>
                  </a:cubicBezTo>
                  <a:cubicBezTo>
                    <a:pt x="17206" y="21327"/>
                    <a:pt x="17210" y="21328"/>
                    <a:pt x="17733" y="21328"/>
                  </a:cubicBezTo>
                  <a:cubicBezTo>
                    <a:pt x="18163" y="21328"/>
                    <a:pt x="18277" y="21253"/>
                    <a:pt x="18337" y="20896"/>
                  </a:cubicBezTo>
                  <a:cubicBezTo>
                    <a:pt x="18583" y="19427"/>
                    <a:pt x="19180" y="15449"/>
                    <a:pt x="19180" y="15261"/>
                  </a:cubicBezTo>
                  <a:cubicBezTo>
                    <a:pt x="19180" y="15129"/>
                    <a:pt x="18909" y="15038"/>
                    <a:pt x="18519" y="15038"/>
                  </a:cubicBezTo>
                  <a:lnTo>
                    <a:pt x="17859" y="15038"/>
                  </a:lnTo>
                  <a:lnTo>
                    <a:pt x="17198" y="16692"/>
                  </a:lnTo>
                  <a:cubicBezTo>
                    <a:pt x="16833" y="17606"/>
                    <a:pt x="16461" y="18388"/>
                    <a:pt x="16378" y="18421"/>
                  </a:cubicBezTo>
                  <a:cubicBezTo>
                    <a:pt x="16293" y="18455"/>
                    <a:pt x="16217" y="18002"/>
                    <a:pt x="16196" y="17393"/>
                  </a:cubicBezTo>
                  <a:cubicBezTo>
                    <a:pt x="16175" y="16798"/>
                    <a:pt x="16116" y="16030"/>
                    <a:pt x="16070" y="15679"/>
                  </a:cubicBezTo>
                  <a:cubicBezTo>
                    <a:pt x="15994" y="15085"/>
                    <a:pt x="15956" y="15038"/>
                    <a:pt x="15410" y="15038"/>
                  </a:cubicBezTo>
                  <a:close/>
                  <a:moveTo>
                    <a:pt x="7483" y="15053"/>
                  </a:moveTo>
                  <a:cubicBezTo>
                    <a:pt x="6973" y="15115"/>
                    <a:pt x="6460" y="15356"/>
                    <a:pt x="6082" y="15753"/>
                  </a:cubicBezTo>
                  <a:cubicBezTo>
                    <a:pt x="5413" y="16456"/>
                    <a:pt x="5157" y="17293"/>
                    <a:pt x="5148" y="18779"/>
                  </a:cubicBezTo>
                  <a:cubicBezTo>
                    <a:pt x="5138" y="20359"/>
                    <a:pt x="5246" y="20671"/>
                    <a:pt x="5945" y="21134"/>
                  </a:cubicBezTo>
                  <a:cubicBezTo>
                    <a:pt x="6297" y="21368"/>
                    <a:pt x="6716" y="21481"/>
                    <a:pt x="7130" y="21462"/>
                  </a:cubicBezTo>
                  <a:cubicBezTo>
                    <a:pt x="7543" y="21444"/>
                    <a:pt x="7949" y="21293"/>
                    <a:pt x="8257" y="21030"/>
                  </a:cubicBezTo>
                  <a:cubicBezTo>
                    <a:pt x="8686" y="20664"/>
                    <a:pt x="8698" y="20319"/>
                    <a:pt x="8303" y="19852"/>
                  </a:cubicBezTo>
                  <a:cubicBezTo>
                    <a:pt x="8030" y="19531"/>
                    <a:pt x="7983" y="19534"/>
                    <a:pt x="7745" y="19808"/>
                  </a:cubicBezTo>
                  <a:cubicBezTo>
                    <a:pt x="7235" y="20391"/>
                    <a:pt x="6831" y="20414"/>
                    <a:pt x="6423" y="19882"/>
                  </a:cubicBezTo>
                  <a:cubicBezTo>
                    <a:pt x="6215" y="19610"/>
                    <a:pt x="6046" y="19177"/>
                    <a:pt x="6048" y="18928"/>
                  </a:cubicBezTo>
                  <a:cubicBezTo>
                    <a:pt x="6053" y="18250"/>
                    <a:pt x="6579" y="16874"/>
                    <a:pt x="6925" y="16633"/>
                  </a:cubicBezTo>
                  <a:cubicBezTo>
                    <a:pt x="7361" y="16328"/>
                    <a:pt x="8085" y="16365"/>
                    <a:pt x="8303" y="16707"/>
                  </a:cubicBezTo>
                  <a:cubicBezTo>
                    <a:pt x="8466" y="16964"/>
                    <a:pt x="8547" y="16942"/>
                    <a:pt x="8929" y="16588"/>
                  </a:cubicBezTo>
                  <a:cubicBezTo>
                    <a:pt x="9485" y="16072"/>
                    <a:pt x="9475" y="15903"/>
                    <a:pt x="8872" y="15410"/>
                  </a:cubicBezTo>
                  <a:cubicBezTo>
                    <a:pt x="8499" y="15105"/>
                    <a:pt x="7993" y="14990"/>
                    <a:pt x="7483" y="15053"/>
                  </a:cubicBezTo>
                  <a:close/>
                </a:path>
              </a:pathLst>
            </a:custGeom>
            <a:ln w="12700" cap="flat">
              <a:noFill/>
              <a:miter lim="400000"/>
            </a:ln>
            <a:effectLst/>
          </p:spPr>
        </p:pic>
      </p:grpSp>
    </p:spTree>
  </p:cSld>
  <p:clrMapOvr>
    <a:masterClrMapping/>
  </p:clrMapOvr>
  <p:transition xmlns:p14="http://schemas.microsoft.com/office/powerpoint/2010/main" spd="slow"/>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4" name="Group 184"/>
          <p:cNvGrpSpPr/>
          <p:nvPr/>
        </p:nvGrpSpPr>
        <p:grpSpPr>
          <a:xfrm>
            <a:off x="11108190" y="-100390"/>
            <a:ext cx="1434835" cy="1355630"/>
            <a:chOff x="0" y="0"/>
            <a:chExt cx="1434834" cy="1355628"/>
          </a:xfrm>
        </p:grpSpPr>
        <p:sp>
          <p:nvSpPr>
            <p:cNvPr id="182" name="Shape 182"/>
            <p:cNvSpPr/>
            <p:nvPr/>
          </p:nvSpPr>
          <p:spPr>
            <a:xfrm>
              <a:off x="215632" y="0"/>
              <a:ext cx="1003571" cy="1355629"/>
            </a:xfrm>
            <a:custGeom>
              <a:avLst/>
              <a:gdLst/>
              <a:ahLst/>
              <a:cxnLst>
                <a:cxn ang="0">
                  <a:pos x="wd2" y="hd2"/>
                </a:cxn>
                <a:cxn ang="5400000">
                  <a:pos x="wd2" y="hd2"/>
                </a:cxn>
                <a:cxn ang="10800000">
                  <a:pos x="wd2" y="hd2"/>
                </a:cxn>
                <a:cxn ang="16200000">
                  <a:pos x="wd2" y="hd2"/>
                </a:cxn>
              </a:cxnLst>
              <a:rect l="0" t="0" r="r" b="b"/>
              <a:pathLst>
                <a:path w="21600" h="21600" extrusionOk="0">
                  <a:moveTo>
                    <a:pt x="0" y="25"/>
                  </a:moveTo>
                  <a:lnTo>
                    <a:pt x="0" y="15849"/>
                  </a:lnTo>
                  <a:lnTo>
                    <a:pt x="10966" y="21600"/>
                  </a:lnTo>
                  <a:lnTo>
                    <a:pt x="21600" y="16097"/>
                  </a:lnTo>
                  <a:lnTo>
                    <a:pt x="21600" y="0"/>
                  </a:lnTo>
                  <a:lnTo>
                    <a:pt x="0" y="25"/>
                  </a:lnTo>
                  <a:close/>
                </a:path>
              </a:pathLst>
            </a:custGeom>
            <a:solidFill>
              <a:srgbClr val="006992"/>
            </a:solidFill>
            <a:ln w="12700" cap="flat">
              <a:noFill/>
              <a:miter lim="400000"/>
            </a:ln>
            <a:effectLst/>
          </p:spPr>
          <p:txBody>
            <a:bodyPr wrap="square" lIns="50800" tIns="50800" rIns="50800" bIns="50800" numCol="1" anchor="ctr">
              <a:noAutofit/>
            </a:bodyPr>
            <a:lstStyle/>
            <a:p>
              <a:pPr defTabSz="457200">
                <a:defRPr sz="1200">
                  <a:solidFill>
                    <a:srgbClr val="01A3E6"/>
                  </a:solidFill>
                </a:defRPr>
              </a:pPr>
              <a:endParaRPr/>
            </a:p>
          </p:txBody>
        </p:sp>
        <p:sp>
          <p:nvSpPr>
            <p:cNvPr id="183" name="Shape 183"/>
            <p:cNvSpPr/>
            <p:nvPr/>
          </p:nvSpPr>
          <p:spPr>
            <a:xfrm>
              <a:off x="0" y="163728"/>
              <a:ext cx="1434835" cy="102817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p>
              <a:pPr defTabSz="457200">
                <a:lnSpc>
                  <a:spcPct val="70000"/>
                </a:lnSpc>
                <a:defRPr sz="1600">
                  <a:solidFill>
                    <a:srgbClr val="FFFFFF"/>
                  </a:solidFill>
                  <a:latin typeface="Avenir Next Demi Bold"/>
                  <a:ea typeface="Avenir Next Demi Bold"/>
                  <a:cs typeface="Avenir Next Demi Bold"/>
                  <a:sym typeface="Avenir Next Demi Bold"/>
                </a:defRPr>
              </a:pPr>
              <a:r>
                <a:t>ESSA </a:t>
              </a:r>
            </a:p>
            <a:p>
              <a:pPr defTabSz="457200">
                <a:lnSpc>
                  <a:spcPct val="70000"/>
                </a:lnSpc>
                <a:defRPr sz="1600">
                  <a:solidFill>
                    <a:srgbClr val="FFFFFF"/>
                  </a:solidFill>
                  <a:latin typeface="Avenir Next Demi Bold"/>
                  <a:ea typeface="Avenir Next Demi Bold"/>
                  <a:cs typeface="Avenir Next Demi Bold"/>
                  <a:sym typeface="Avenir Next Demi Bold"/>
                </a:defRPr>
              </a:pPr>
              <a:r>
                <a:t>Review </a:t>
              </a:r>
            </a:p>
            <a:p>
              <a:pPr defTabSz="457200">
                <a:lnSpc>
                  <a:spcPct val="70000"/>
                </a:lnSpc>
                <a:defRPr sz="1600">
                  <a:solidFill>
                    <a:srgbClr val="FFFFFF"/>
                  </a:solidFill>
                  <a:latin typeface="Avenir Next Demi Bold"/>
                  <a:ea typeface="Avenir Next Demi Bold"/>
                  <a:cs typeface="Avenir Next Demi Bold"/>
                  <a:sym typeface="Avenir Next Demi Bold"/>
                </a:defRPr>
              </a:pPr>
              <a:r>
                <a:t>Tool</a:t>
              </a:r>
            </a:p>
            <a:p>
              <a:pPr defTabSz="457200">
                <a:lnSpc>
                  <a:spcPct val="70000"/>
                </a:lnSpc>
                <a:defRPr sz="1600">
                  <a:solidFill>
                    <a:srgbClr val="FFFFFF"/>
                  </a:solidFill>
                  <a:latin typeface="Avenir Next Demi Bold"/>
                  <a:ea typeface="Avenir Next Demi Bold"/>
                  <a:cs typeface="Avenir Next Demi Bold"/>
                  <a:sym typeface="Avenir Next Demi Bold"/>
                </a:defRPr>
              </a:pPr>
              <a:r>
                <a:t>#2</a:t>
              </a:r>
            </a:p>
          </p:txBody>
        </p:sp>
      </p:grpSp>
      <p:grpSp>
        <p:nvGrpSpPr>
          <p:cNvPr id="187" name="Group 187"/>
          <p:cNvGrpSpPr/>
          <p:nvPr/>
        </p:nvGrpSpPr>
        <p:grpSpPr>
          <a:xfrm>
            <a:off x="-307423" y="-1421161"/>
            <a:ext cx="13708920" cy="2983817"/>
            <a:chOff x="89273" y="4111631"/>
            <a:chExt cx="13708918" cy="2983815"/>
          </a:xfrm>
        </p:grpSpPr>
        <p:pic>
          <p:nvPicPr>
            <p:cNvPr id="185" name="FullSizeR.jpg"/>
            <p:cNvPicPr>
              <a:picLocks noChangeAspect="1"/>
            </p:cNvPicPr>
            <p:nvPr/>
          </p:nvPicPr>
          <p:blipFill>
            <a:blip r:embed="rId3">
              <a:extLst/>
            </a:blip>
            <a:srcRect t="29662" r="872" b="41309"/>
            <a:stretch>
              <a:fillRect/>
            </a:stretch>
          </p:blipFill>
          <p:spPr>
            <a:xfrm>
              <a:off x="212333" y="4111631"/>
              <a:ext cx="13585860" cy="2983816"/>
            </a:xfrm>
            <a:prstGeom prst="rect">
              <a:avLst/>
            </a:prstGeom>
            <a:ln w="12700" cap="flat">
              <a:noFill/>
              <a:miter lim="400000"/>
            </a:ln>
            <a:effectLst/>
          </p:spPr>
        </p:pic>
        <p:sp>
          <p:nvSpPr>
            <p:cNvPr id="186" name="Shape 186"/>
            <p:cNvSpPr/>
            <p:nvPr/>
          </p:nvSpPr>
          <p:spPr>
            <a:xfrm>
              <a:off x="89273" y="5499834"/>
              <a:ext cx="13389817" cy="1589941"/>
            </a:xfrm>
            <a:prstGeom prst="rect">
              <a:avLst/>
            </a:prstGeom>
            <a:solidFill>
              <a:srgbClr val="FF7F00">
                <a:alpha val="52485"/>
              </a:srgbClr>
            </a:solid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indent="685800" algn="l" defTabSz="457200">
                <a:lnSpc>
                  <a:spcPct val="70000"/>
                </a:lnSpc>
                <a:defRPr sz="6200">
                  <a:solidFill>
                    <a:srgbClr val="FFFFFF"/>
                  </a:solidFill>
                  <a:latin typeface="Avenir Next Demi Bold"/>
                  <a:ea typeface="Avenir Next Demi Bold"/>
                  <a:cs typeface="Avenir Next Demi Bold"/>
                  <a:sym typeface="Avenir Next Demi Bold"/>
                </a:defRPr>
              </a:lvl1pPr>
            </a:lstStyle>
            <a:p>
              <a:pPr>
                <a:defRPr>
                  <a:latin typeface="Avenir Next"/>
                  <a:ea typeface="Avenir Next"/>
                  <a:cs typeface="Avenir Next"/>
                  <a:sym typeface="Avenir Next"/>
                </a:defRPr>
              </a:pPr>
              <a:r>
                <a:rPr>
                  <a:latin typeface="Avenir Next Demi Bold"/>
                  <a:ea typeface="Avenir Next Demi Bold"/>
                  <a:cs typeface="Avenir Next Demi Bold"/>
                  <a:sym typeface="Avenir Next Demi Bold"/>
                </a:rPr>
                <a:t>Workflow for Each Title Reviewed</a:t>
              </a:r>
            </a:p>
          </p:txBody>
        </p:sp>
      </p:grpSp>
      <p:sp>
        <p:nvSpPr>
          <p:cNvPr id="188" name="Shape 188"/>
          <p:cNvSpPr/>
          <p:nvPr/>
        </p:nvSpPr>
        <p:spPr>
          <a:xfrm>
            <a:off x="3100104" y="1871747"/>
            <a:ext cx="9507053" cy="6767708"/>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lstStyle/>
          <a:p>
            <a:pPr marL="493888" indent="-493888" algn="l" defTabSz="457200">
              <a:spcBef>
                <a:spcPts val="4200"/>
              </a:spcBef>
              <a:buSzPct val="100000"/>
              <a:buAutoNum type="arabicPeriod"/>
              <a:defRPr sz="3100">
                <a:latin typeface="Avenir Next"/>
                <a:ea typeface="Avenir Next"/>
                <a:cs typeface="Avenir Next"/>
                <a:sym typeface="Avenir Next"/>
              </a:defRPr>
            </a:pPr>
            <a:r>
              <a:rPr lang="en-US" dirty="0"/>
              <a:t>Discuss each Guiding Question informed by the Allowable Activity Tools </a:t>
            </a:r>
            <a:r>
              <a:rPr dirty="0" smtClean="0"/>
              <a:t>(</a:t>
            </a:r>
            <a:r>
              <a:rPr dirty="0"/>
              <a:t>1-1.5 hours)</a:t>
            </a:r>
          </a:p>
          <a:p>
            <a:pPr marL="493888" indent="-493888" algn="l" defTabSz="457200">
              <a:spcBef>
                <a:spcPts val="4200"/>
              </a:spcBef>
              <a:buSzPct val="100000"/>
              <a:buAutoNum type="arabicPeriod"/>
              <a:defRPr sz="3100">
                <a:latin typeface="Avenir Next"/>
                <a:ea typeface="Avenir Next"/>
                <a:cs typeface="Avenir Next"/>
                <a:sym typeface="Avenir Next"/>
              </a:defRPr>
            </a:pPr>
            <a:r>
              <a:rPr dirty="0"/>
              <a:t>Write up the summary of comments (1 hour)</a:t>
            </a:r>
          </a:p>
          <a:p>
            <a:pPr marL="493888" indent="-493888" algn="l" defTabSz="457200">
              <a:spcBef>
                <a:spcPts val="4200"/>
              </a:spcBef>
              <a:buSzPct val="100000"/>
              <a:buAutoNum type="arabicPeriod"/>
              <a:defRPr sz="3100">
                <a:latin typeface="Avenir Next"/>
                <a:ea typeface="Avenir Next"/>
                <a:cs typeface="Avenir Next"/>
                <a:sym typeface="Avenir Next"/>
              </a:defRPr>
            </a:pPr>
            <a:r>
              <a:rPr dirty="0"/>
              <a:t>Submit our comments and begin advocating for our work (10 minutes)</a:t>
            </a:r>
          </a:p>
        </p:txBody>
      </p:sp>
      <p:sp>
        <p:nvSpPr>
          <p:cNvPr id="189" name="Shape 189"/>
          <p:cNvSpPr/>
          <p:nvPr/>
        </p:nvSpPr>
        <p:spPr>
          <a:xfrm>
            <a:off x="193484" y="1846347"/>
            <a:ext cx="2518853" cy="3498744"/>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lstStyle>
            <a:lvl1pPr algn="r" defTabSz="457200">
              <a:defRPr sz="3000">
                <a:solidFill>
                  <a:srgbClr val="FF7F00"/>
                </a:solidFill>
                <a:latin typeface="Avenir Next Demi Bold"/>
                <a:ea typeface="Avenir Next Demi Bold"/>
                <a:cs typeface="Avenir Next Demi Bold"/>
                <a:sym typeface="Avenir Next Demi Bold"/>
              </a:defRPr>
            </a:lvl1pPr>
          </a:lstStyle>
          <a:p>
            <a:r>
              <a:t>Workflow</a:t>
            </a:r>
          </a:p>
        </p:txBody>
      </p:sp>
      <p:sp>
        <p:nvSpPr>
          <p:cNvPr id="190" name="Shape 190"/>
          <p:cNvSpPr/>
          <p:nvPr/>
        </p:nvSpPr>
        <p:spPr>
          <a:xfrm flipV="1">
            <a:off x="2906220" y="1846347"/>
            <a:ext cx="1" cy="6767709"/>
          </a:xfrm>
          <a:prstGeom prst="line">
            <a:avLst/>
          </a:prstGeom>
          <a:ln w="25400">
            <a:solidFill>
              <a:srgbClr val="FF7F00"/>
            </a:solidFill>
            <a:miter lim="400000"/>
          </a:ln>
        </p:spPr>
        <p:txBody>
          <a:bodyPr lIns="50800" tIns="50800" rIns="50800" bIns="50800" anchor="ctr"/>
          <a:lstStyle/>
          <a:p>
            <a:pPr>
              <a:defRPr sz="2400"/>
            </a:pPr>
            <a:endParaRPr/>
          </a:p>
        </p:txBody>
      </p:sp>
      <p:sp>
        <p:nvSpPr>
          <p:cNvPr id="191" name="Shape 191"/>
          <p:cNvSpPr>
            <a:spLocks noGrp="1"/>
          </p:cNvSpPr>
          <p:nvPr>
            <p:ph type="sldNum" sz="quarter" idx="2"/>
          </p:nvPr>
        </p:nvSpPr>
        <p:spPr>
          <a:xfrm>
            <a:off x="12070322" y="9120627"/>
            <a:ext cx="508179" cy="381001"/>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4</a:t>
            </a:fld>
            <a:endParaRPr/>
          </a:p>
        </p:txBody>
      </p:sp>
      <p:grpSp>
        <p:nvGrpSpPr>
          <p:cNvPr id="195" name="Group 195"/>
          <p:cNvGrpSpPr/>
          <p:nvPr/>
        </p:nvGrpSpPr>
        <p:grpSpPr>
          <a:xfrm>
            <a:off x="-29954" y="8897748"/>
            <a:ext cx="9849897" cy="938627"/>
            <a:chOff x="0" y="0"/>
            <a:chExt cx="9849895" cy="938626"/>
          </a:xfrm>
        </p:grpSpPr>
        <p:sp>
          <p:nvSpPr>
            <p:cNvPr id="192" name="Shape 192"/>
            <p:cNvSpPr/>
            <p:nvPr/>
          </p:nvSpPr>
          <p:spPr>
            <a:xfrm>
              <a:off x="0" y="0"/>
              <a:ext cx="9849896" cy="927674"/>
            </a:xfrm>
            <a:prstGeom prst="rect">
              <a:avLst/>
            </a:prstGeom>
            <a:gradFill flip="none" rotWithShape="1">
              <a:gsLst>
                <a:gs pos="4442">
                  <a:srgbClr val="FFFFFF"/>
                </a:gs>
                <a:gs pos="21759">
                  <a:srgbClr val="7FB4C9"/>
                </a:gs>
                <a:gs pos="100000">
                  <a:srgbClr val="006992"/>
                </a:gs>
              </a:gsLst>
              <a:lin ang="10800000" scaled="0"/>
            </a:gradFill>
            <a:ln w="12700" cap="flat">
              <a:noFill/>
              <a:miter lim="400000"/>
            </a:ln>
            <a:effectLst/>
          </p:spPr>
          <p:txBody>
            <a:bodyPr wrap="square" lIns="50800" tIns="50800" rIns="50800" bIns="50800" numCol="1" anchor="ctr">
              <a:noAutofit/>
            </a:bodyPr>
            <a:lstStyle/>
            <a:p>
              <a:pPr defTabSz="457200">
                <a:defRPr sz="1200">
                  <a:solidFill>
                    <a:srgbClr val="01A3E6"/>
                  </a:solidFill>
                </a:defRPr>
              </a:pPr>
              <a:endParaRPr/>
            </a:p>
          </p:txBody>
        </p:sp>
        <p:sp>
          <p:nvSpPr>
            <p:cNvPr id="193" name="Shape 193"/>
            <p:cNvSpPr/>
            <p:nvPr/>
          </p:nvSpPr>
          <p:spPr>
            <a:xfrm>
              <a:off x="349661" y="19958"/>
              <a:ext cx="7196800" cy="60955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lgn="l" defTabSz="457200">
                <a:defRPr sz="1300">
                  <a:solidFill>
                    <a:srgbClr val="FFFFFF"/>
                  </a:solidFill>
                  <a:latin typeface="Avenir Next Demi Bold"/>
                  <a:ea typeface="Avenir Next Demi Bold"/>
                  <a:cs typeface="Avenir Next Demi Bold"/>
                  <a:sym typeface="Avenir Next Demi Bold"/>
                </a:defRPr>
              </a:lvl1pPr>
            </a:lstStyle>
            <a:p>
              <a:r>
                <a:t>Developed in partnership with the National Council of Teachers of Mathematics, Math Teachers’ Circle Network, and the Association of State Supervisors of Mathematics (2017)</a:t>
              </a:r>
            </a:p>
          </p:txBody>
        </p:sp>
        <p:sp>
          <p:nvSpPr>
            <p:cNvPr id="194" name="Shape 194"/>
            <p:cNvSpPr/>
            <p:nvPr/>
          </p:nvSpPr>
          <p:spPr>
            <a:xfrm>
              <a:off x="349661" y="329070"/>
              <a:ext cx="2462626" cy="60955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lgn="l" defTabSz="457200">
                <a:defRPr sz="1200" u="sng">
                  <a:solidFill>
                    <a:srgbClr val="FFFFFF"/>
                  </a:solidFill>
                  <a:latin typeface="Avenir Next Demi Bold"/>
                  <a:ea typeface="Avenir Next Demi Bold"/>
                  <a:cs typeface="Avenir Next Demi Bold"/>
                  <a:sym typeface="Avenir Next Demi Bold"/>
                </a:defRPr>
              </a:lvl1pPr>
            </a:lstStyle>
            <a:p>
              <a:r>
                <a:t>http://nctm.org/essatoolkit</a:t>
              </a:r>
            </a:p>
          </p:txBody>
        </p:sp>
      </p:grpSp>
      <p:grpSp>
        <p:nvGrpSpPr>
          <p:cNvPr id="199" name="Group 199"/>
          <p:cNvGrpSpPr/>
          <p:nvPr/>
        </p:nvGrpSpPr>
        <p:grpSpPr>
          <a:xfrm>
            <a:off x="9057149" y="9009745"/>
            <a:ext cx="2671215" cy="602764"/>
            <a:chOff x="31452" y="26083"/>
            <a:chExt cx="2671213" cy="602762"/>
          </a:xfrm>
        </p:grpSpPr>
        <p:pic>
          <p:nvPicPr>
            <p:cNvPr id="196" name="pasted-image.tiff"/>
            <p:cNvPicPr>
              <a:picLocks noChangeAspect="1"/>
            </p:cNvPicPr>
            <p:nvPr/>
          </p:nvPicPr>
          <p:blipFill>
            <a:blip r:embed="rId4">
              <a:extLst/>
            </a:blip>
            <a:srcRect l="7440" t="3474" r="1596" b="3474"/>
            <a:stretch>
              <a:fillRect/>
            </a:stretch>
          </p:blipFill>
          <p:spPr>
            <a:xfrm>
              <a:off x="1063483" y="26083"/>
              <a:ext cx="641236" cy="602763"/>
            </a:xfrm>
            <a:prstGeom prst="rect">
              <a:avLst/>
            </a:prstGeom>
            <a:ln w="12700" cap="flat">
              <a:noFill/>
              <a:miter lim="400000"/>
            </a:ln>
            <a:effectLst/>
          </p:spPr>
        </p:pic>
        <p:pic>
          <p:nvPicPr>
            <p:cNvPr id="197" name="assm_logo_color.jpg"/>
            <p:cNvPicPr>
              <a:picLocks noChangeAspect="1"/>
            </p:cNvPicPr>
            <p:nvPr/>
          </p:nvPicPr>
          <p:blipFill>
            <a:blip r:embed="rId5">
              <a:extLst/>
            </a:blip>
            <a:srcRect r="80963"/>
            <a:stretch>
              <a:fillRect/>
            </a:stretch>
          </p:blipFill>
          <p:spPr>
            <a:xfrm>
              <a:off x="2023771" y="26083"/>
              <a:ext cx="678895" cy="602710"/>
            </a:xfrm>
            <a:prstGeom prst="rect">
              <a:avLst/>
            </a:prstGeom>
            <a:ln w="12700" cap="flat">
              <a:noFill/>
              <a:miter lim="400000"/>
            </a:ln>
            <a:effectLst/>
          </p:spPr>
        </p:pic>
        <p:pic>
          <p:nvPicPr>
            <p:cNvPr id="198" name="Screen Shot 2017-06-30 at 4.28.44 PM.png"/>
            <p:cNvPicPr>
              <a:picLocks noChangeAspect="1"/>
            </p:cNvPicPr>
            <p:nvPr/>
          </p:nvPicPr>
          <p:blipFill>
            <a:blip r:embed="rId6">
              <a:extLst/>
            </a:blip>
            <a:srcRect l="3857" t="4666" r="3861" b="4445"/>
            <a:stretch>
              <a:fillRect/>
            </a:stretch>
          </p:blipFill>
          <p:spPr>
            <a:xfrm>
              <a:off x="31452" y="29338"/>
              <a:ext cx="752476" cy="571468"/>
            </a:xfrm>
            <a:custGeom>
              <a:avLst/>
              <a:gdLst/>
              <a:ahLst/>
              <a:cxnLst>
                <a:cxn ang="0">
                  <a:pos x="wd2" y="hd2"/>
                </a:cxn>
                <a:cxn ang="5400000">
                  <a:pos x="wd2" y="hd2"/>
                </a:cxn>
                <a:cxn ang="10800000">
                  <a:pos x="wd2" y="hd2"/>
                </a:cxn>
                <a:cxn ang="16200000">
                  <a:pos x="wd2" y="hd2"/>
                </a:cxn>
              </a:cxnLst>
              <a:rect l="0" t="0" r="r" b="b"/>
              <a:pathLst>
                <a:path w="21595" h="21464" extrusionOk="0">
                  <a:moveTo>
                    <a:pt x="11218" y="42"/>
                  </a:moveTo>
                  <a:cubicBezTo>
                    <a:pt x="10505" y="219"/>
                    <a:pt x="10119" y="1804"/>
                    <a:pt x="10683" y="2233"/>
                  </a:cubicBezTo>
                  <a:cubicBezTo>
                    <a:pt x="11031" y="2497"/>
                    <a:pt x="11274" y="2492"/>
                    <a:pt x="11674" y="2218"/>
                  </a:cubicBezTo>
                  <a:cubicBezTo>
                    <a:pt x="12123" y="1910"/>
                    <a:pt x="12229" y="1662"/>
                    <a:pt x="12232" y="906"/>
                  </a:cubicBezTo>
                  <a:cubicBezTo>
                    <a:pt x="12235" y="190"/>
                    <a:pt x="11863" y="-119"/>
                    <a:pt x="11218" y="42"/>
                  </a:cubicBezTo>
                  <a:close/>
                  <a:moveTo>
                    <a:pt x="17255" y="1458"/>
                  </a:moveTo>
                  <a:lnTo>
                    <a:pt x="17904" y="2293"/>
                  </a:lnTo>
                  <a:cubicBezTo>
                    <a:pt x="18984" y="3700"/>
                    <a:pt x="19270" y="5876"/>
                    <a:pt x="18713" y="8300"/>
                  </a:cubicBezTo>
                  <a:cubicBezTo>
                    <a:pt x="18463" y="9388"/>
                    <a:pt x="17612" y="10798"/>
                    <a:pt x="16526" y="11937"/>
                  </a:cubicBezTo>
                  <a:cubicBezTo>
                    <a:pt x="16030" y="12458"/>
                    <a:pt x="15608" y="12965"/>
                    <a:pt x="15581" y="13070"/>
                  </a:cubicBezTo>
                  <a:cubicBezTo>
                    <a:pt x="15553" y="13174"/>
                    <a:pt x="15825" y="13264"/>
                    <a:pt x="16184" y="13264"/>
                  </a:cubicBezTo>
                  <a:cubicBezTo>
                    <a:pt x="17603" y="13263"/>
                    <a:pt x="19441" y="11556"/>
                    <a:pt x="20091" y="9641"/>
                  </a:cubicBezTo>
                  <a:cubicBezTo>
                    <a:pt x="20774" y="7628"/>
                    <a:pt x="20769" y="4352"/>
                    <a:pt x="20080" y="2874"/>
                  </a:cubicBezTo>
                  <a:cubicBezTo>
                    <a:pt x="19708" y="2077"/>
                    <a:pt x="18758" y="1458"/>
                    <a:pt x="17916" y="1458"/>
                  </a:cubicBezTo>
                  <a:lnTo>
                    <a:pt x="17255" y="1458"/>
                  </a:lnTo>
                  <a:close/>
                  <a:moveTo>
                    <a:pt x="7585" y="1473"/>
                  </a:moveTo>
                  <a:cubicBezTo>
                    <a:pt x="7221" y="1430"/>
                    <a:pt x="6947" y="1483"/>
                    <a:pt x="6947" y="1652"/>
                  </a:cubicBezTo>
                  <a:cubicBezTo>
                    <a:pt x="6947" y="1760"/>
                    <a:pt x="7016" y="1845"/>
                    <a:pt x="7095" y="1845"/>
                  </a:cubicBezTo>
                  <a:cubicBezTo>
                    <a:pt x="7549" y="1845"/>
                    <a:pt x="9176" y="4817"/>
                    <a:pt x="9419" y="6079"/>
                  </a:cubicBezTo>
                  <a:cubicBezTo>
                    <a:pt x="9480" y="6395"/>
                    <a:pt x="9862" y="7553"/>
                    <a:pt x="10262" y="8658"/>
                  </a:cubicBezTo>
                  <a:cubicBezTo>
                    <a:pt x="11066" y="10881"/>
                    <a:pt x="11906" y="12232"/>
                    <a:pt x="12881" y="12861"/>
                  </a:cubicBezTo>
                  <a:cubicBezTo>
                    <a:pt x="13619" y="13337"/>
                    <a:pt x="14647" y="13415"/>
                    <a:pt x="14647" y="12995"/>
                  </a:cubicBezTo>
                  <a:cubicBezTo>
                    <a:pt x="14647" y="12845"/>
                    <a:pt x="14552" y="12669"/>
                    <a:pt x="14430" y="12608"/>
                  </a:cubicBezTo>
                  <a:cubicBezTo>
                    <a:pt x="14062" y="12424"/>
                    <a:pt x="12829" y="10107"/>
                    <a:pt x="12278" y="8568"/>
                  </a:cubicBezTo>
                  <a:cubicBezTo>
                    <a:pt x="11776" y="7167"/>
                    <a:pt x="11719" y="6477"/>
                    <a:pt x="12118" y="6675"/>
                  </a:cubicBezTo>
                  <a:cubicBezTo>
                    <a:pt x="12231" y="6731"/>
                    <a:pt x="12529" y="6345"/>
                    <a:pt x="12836" y="5751"/>
                  </a:cubicBezTo>
                  <a:cubicBezTo>
                    <a:pt x="13586" y="4298"/>
                    <a:pt x="14911" y="2576"/>
                    <a:pt x="15706" y="2024"/>
                  </a:cubicBezTo>
                  <a:lnTo>
                    <a:pt x="16378" y="1562"/>
                  </a:lnTo>
                  <a:lnTo>
                    <a:pt x="15592" y="1502"/>
                  </a:lnTo>
                  <a:cubicBezTo>
                    <a:pt x="14231" y="1400"/>
                    <a:pt x="12668" y="2254"/>
                    <a:pt x="11663" y="3664"/>
                  </a:cubicBezTo>
                  <a:cubicBezTo>
                    <a:pt x="11358" y="4090"/>
                    <a:pt x="11331" y="4216"/>
                    <a:pt x="11492" y="4678"/>
                  </a:cubicBezTo>
                  <a:cubicBezTo>
                    <a:pt x="11617" y="5035"/>
                    <a:pt x="11631" y="5271"/>
                    <a:pt x="11526" y="5408"/>
                  </a:cubicBezTo>
                  <a:cubicBezTo>
                    <a:pt x="11421" y="5545"/>
                    <a:pt x="11168" y="5206"/>
                    <a:pt x="10740" y="4350"/>
                  </a:cubicBezTo>
                  <a:cubicBezTo>
                    <a:pt x="9969" y="2807"/>
                    <a:pt x="9629" y="2375"/>
                    <a:pt x="8758" y="1860"/>
                  </a:cubicBezTo>
                  <a:cubicBezTo>
                    <a:pt x="8402" y="1650"/>
                    <a:pt x="7949" y="1515"/>
                    <a:pt x="7585" y="1473"/>
                  </a:cubicBezTo>
                  <a:close/>
                  <a:moveTo>
                    <a:pt x="5023" y="1532"/>
                  </a:moveTo>
                  <a:cubicBezTo>
                    <a:pt x="3549" y="1757"/>
                    <a:pt x="2346" y="2817"/>
                    <a:pt x="1537" y="4603"/>
                  </a:cubicBezTo>
                  <a:cubicBezTo>
                    <a:pt x="1168" y="5419"/>
                    <a:pt x="1141" y="5654"/>
                    <a:pt x="1139" y="7748"/>
                  </a:cubicBezTo>
                  <a:cubicBezTo>
                    <a:pt x="1137" y="8995"/>
                    <a:pt x="1189" y="10255"/>
                    <a:pt x="1253" y="10551"/>
                  </a:cubicBezTo>
                  <a:cubicBezTo>
                    <a:pt x="1421" y="11334"/>
                    <a:pt x="2253" y="12478"/>
                    <a:pt x="2950" y="12891"/>
                  </a:cubicBezTo>
                  <a:cubicBezTo>
                    <a:pt x="3598" y="13275"/>
                    <a:pt x="4605" y="13389"/>
                    <a:pt x="4749" y="13085"/>
                  </a:cubicBezTo>
                  <a:cubicBezTo>
                    <a:pt x="4797" y="12983"/>
                    <a:pt x="4511" y="12499"/>
                    <a:pt x="4111" y="12012"/>
                  </a:cubicBezTo>
                  <a:cubicBezTo>
                    <a:pt x="3711" y="11524"/>
                    <a:pt x="3234" y="10712"/>
                    <a:pt x="3041" y="10208"/>
                  </a:cubicBezTo>
                  <a:cubicBezTo>
                    <a:pt x="2552" y="8933"/>
                    <a:pt x="2630" y="6596"/>
                    <a:pt x="3223" y="4976"/>
                  </a:cubicBezTo>
                  <a:cubicBezTo>
                    <a:pt x="3668" y="3760"/>
                    <a:pt x="4885" y="2136"/>
                    <a:pt x="5501" y="1935"/>
                  </a:cubicBezTo>
                  <a:cubicBezTo>
                    <a:pt x="6263" y="1685"/>
                    <a:pt x="5919" y="1396"/>
                    <a:pt x="5023" y="1532"/>
                  </a:cubicBezTo>
                  <a:close/>
                  <a:moveTo>
                    <a:pt x="9385" y="7748"/>
                  </a:moveTo>
                  <a:cubicBezTo>
                    <a:pt x="9329" y="7748"/>
                    <a:pt x="9108" y="8138"/>
                    <a:pt x="8884" y="8598"/>
                  </a:cubicBezTo>
                  <a:cubicBezTo>
                    <a:pt x="8190" y="10017"/>
                    <a:pt x="7069" y="11521"/>
                    <a:pt x="6150" y="12295"/>
                  </a:cubicBezTo>
                  <a:cubicBezTo>
                    <a:pt x="5381" y="12943"/>
                    <a:pt x="5324" y="13050"/>
                    <a:pt x="5626" y="13130"/>
                  </a:cubicBezTo>
                  <a:cubicBezTo>
                    <a:pt x="6709" y="13413"/>
                    <a:pt x="8489" y="12579"/>
                    <a:pt x="9556" y="11296"/>
                  </a:cubicBezTo>
                  <a:lnTo>
                    <a:pt x="10341" y="10342"/>
                  </a:lnTo>
                  <a:lnTo>
                    <a:pt x="10102" y="9791"/>
                  </a:lnTo>
                  <a:cubicBezTo>
                    <a:pt x="9968" y="9483"/>
                    <a:pt x="9770" y="8900"/>
                    <a:pt x="9670" y="8494"/>
                  </a:cubicBezTo>
                  <a:cubicBezTo>
                    <a:pt x="9569" y="8088"/>
                    <a:pt x="9441" y="7748"/>
                    <a:pt x="9385" y="7748"/>
                  </a:cubicBezTo>
                  <a:close/>
                  <a:moveTo>
                    <a:pt x="20307" y="11132"/>
                  </a:moveTo>
                  <a:cubicBezTo>
                    <a:pt x="20095" y="11193"/>
                    <a:pt x="19888" y="11339"/>
                    <a:pt x="19704" y="11579"/>
                  </a:cubicBezTo>
                  <a:cubicBezTo>
                    <a:pt x="19500" y="11845"/>
                    <a:pt x="19328" y="12194"/>
                    <a:pt x="19328" y="12354"/>
                  </a:cubicBezTo>
                  <a:cubicBezTo>
                    <a:pt x="19328" y="12952"/>
                    <a:pt x="19635" y="13672"/>
                    <a:pt x="19966" y="13845"/>
                  </a:cubicBezTo>
                  <a:cubicBezTo>
                    <a:pt x="20435" y="14091"/>
                    <a:pt x="20652" y="14094"/>
                    <a:pt x="21036" y="13830"/>
                  </a:cubicBezTo>
                  <a:cubicBezTo>
                    <a:pt x="21484" y="13523"/>
                    <a:pt x="21592" y="13283"/>
                    <a:pt x="21594" y="12533"/>
                  </a:cubicBezTo>
                  <a:cubicBezTo>
                    <a:pt x="21598" y="11536"/>
                    <a:pt x="20944" y="10951"/>
                    <a:pt x="20307" y="11132"/>
                  </a:cubicBezTo>
                  <a:close/>
                  <a:moveTo>
                    <a:pt x="1127" y="15038"/>
                  </a:moveTo>
                  <a:lnTo>
                    <a:pt x="558" y="18034"/>
                  </a:lnTo>
                  <a:cubicBezTo>
                    <a:pt x="247" y="19684"/>
                    <a:pt x="-2" y="21098"/>
                    <a:pt x="0" y="21179"/>
                  </a:cubicBezTo>
                  <a:cubicBezTo>
                    <a:pt x="6" y="21455"/>
                    <a:pt x="567" y="21336"/>
                    <a:pt x="900" y="20985"/>
                  </a:cubicBezTo>
                  <a:cubicBezTo>
                    <a:pt x="1135" y="20737"/>
                    <a:pt x="1261" y="20319"/>
                    <a:pt x="1332" y="19554"/>
                  </a:cubicBezTo>
                  <a:cubicBezTo>
                    <a:pt x="1476" y="18020"/>
                    <a:pt x="1777" y="18143"/>
                    <a:pt x="2255" y="19912"/>
                  </a:cubicBezTo>
                  <a:cubicBezTo>
                    <a:pt x="2624" y="21278"/>
                    <a:pt x="2660" y="21328"/>
                    <a:pt x="3121" y="21328"/>
                  </a:cubicBezTo>
                  <a:cubicBezTo>
                    <a:pt x="3449" y="21328"/>
                    <a:pt x="3627" y="21221"/>
                    <a:pt x="3679" y="20985"/>
                  </a:cubicBezTo>
                  <a:cubicBezTo>
                    <a:pt x="3750" y="20661"/>
                    <a:pt x="4428" y="17074"/>
                    <a:pt x="4681" y="15679"/>
                  </a:cubicBezTo>
                  <a:cubicBezTo>
                    <a:pt x="4796" y="15044"/>
                    <a:pt x="4800" y="15038"/>
                    <a:pt x="4237" y="15038"/>
                  </a:cubicBezTo>
                  <a:lnTo>
                    <a:pt x="3667" y="15038"/>
                  </a:lnTo>
                  <a:lnTo>
                    <a:pt x="3496" y="16171"/>
                  </a:lnTo>
                  <a:cubicBezTo>
                    <a:pt x="3403" y="16793"/>
                    <a:pt x="3313" y="17525"/>
                    <a:pt x="3291" y="17795"/>
                  </a:cubicBezTo>
                  <a:cubicBezTo>
                    <a:pt x="3222" y="18664"/>
                    <a:pt x="2992" y="18326"/>
                    <a:pt x="2528" y="16662"/>
                  </a:cubicBezTo>
                  <a:cubicBezTo>
                    <a:pt x="2092" y="15097"/>
                    <a:pt x="2065" y="15038"/>
                    <a:pt x="1606" y="15038"/>
                  </a:cubicBezTo>
                  <a:lnTo>
                    <a:pt x="1127" y="15038"/>
                  </a:lnTo>
                  <a:close/>
                  <a:moveTo>
                    <a:pt x="11947" y="15038"/>
                  </a:moveTo>
                  <a:cubicBezTo>
                    <a:pt x="9886" y="15038"/>
                    <a:pt x="9818" y="15065"/>
                    <a:pt x="9818" y="16021"/>
                  </a:cubicBezTo>
                  <a:cubicBezTo>
                    <a:pt x="9818" y="16302"/>
                    <a:pt x="9953" y="16407"/>
                    <a:pt x="10387" y="16454"/>
                  </a:cubicBezTo>
                  <a:cubicBezTo>
                    <a:pt x="10841" y="16503"/>
                    <a:pt x="10964" y="16593"/>
                    <a:pt x="11002" y="16946"/>
                  </a:cubicBezTo>
                  <a:cubicBezTo>
                    <a:pt x="11043" y="17316"/>
                    <a:pt x="10542" y="20294"/>
                    <a:pt x="10307" y="21090"/>
                  </a:cubicBezTo>
                  <a:cubicBezTo>
                    <a:pt x="10207" y="21430"/>
                    <a:pt x="10872" y="21399"/>
                    <a:pt x="11230" y="21045"/>
                  </a:cubicBezTo>
                  <a:cubicBezTo>
                    <a:pt x="11431" y="20847"/>
                    <a:pt x="11607" y="20133"/>
                    <a:pt x="11834" y="18630"/>
                  </a:cubicBezTo>
                  <a:lnTo>
                    <a:pt x="12152" y="16513"/>
                  </a:lnTo>
                  <a:lnTo>
                    <a:pt x="12938" y="16454"/>
                  </a:lnTo>
                  <a:cubicBezTo>
                    <a:pt x="13592" y="16404"/>
                    <a:pt x="13729" y="16326"/>
                    <a:pt x="13804" y="15962"/>
                  </a:cubicBezTo>
                  <a:cubicBezTo>
                    <a:pt x="13995" y="15034"/>
                    <a:pt x="13997" y="15038"/>
                    <a:pt x="11947" y="15038"/>
                  </a:cubicBezTo>
                  <a:close/>
                  <a:moveTo>
                    <a:pt x="15410" y="15038"/>
                  </a:moveTo>
                  <a:cubicBezTo>
                    <a:pt x="15086" y="15038"/>
                    <a:pt x="14778" y="15123"/>
                    <a:pt x="14726" y="15231"/>
                  </a:cubicBezTo>
                  <a:cubicBezTo>
                    <a:pt x="14645" y="15403"/>
                    <a:pt x="13439" y="21043"/>
                    <a:pt x="13439" y="21254"/>
                  </a:cubicBezTo>
                  <a:cubicBezTo>
                    <a:pt x="13439" y="21298"/>
                    <a:pt x="13601" y="21328"/>
                    <a:pt x="13793" y="21328"/>
                  </a:cubicBezTo>
                  <a:cubicBezTo>
                    <a:pt x="14281" y="21328"/>
                    <a:pt x="14630" y="20946"/>
                    <a:pt x="14772" y="20255"/>
                  </a:cubicBezTo>
                  <a:cubicBezTo>
                    <a:pt x="14946" y="19407"/>
                    <a:pt x="15174" y="19520"/>
                    <a:pt x="15228" y="20493"/>
                  </a:cubicBezTo>
                  <a:cubicBezTo>
                    <a:pt x="15273" y="21318"/>
                    <a:pt x="15272" y="21328"/>
                    <a:pt x="15831" y="21328"/>
                  </a:cubicBezTo>
                  <a:cubicBezTo>
                    <a:pt x="16336" y="21328"/>
                    <a:pt x="16439" y="21241"/>
                    <a:pt x="16742" y="20538"/>
                  </a:cubicBezTo>
                  <a:cubicBezTo>
                    <a:pt x="17138" y="19621"/>
                    <a:pt x="17441" y="19698"/>
                    <a:pt x="17301" y="20672"/>
                  </a:cubicBezTo>
                  <a:cubicBezTo>
                    <a:pt x="17206" y="21327"/>
                    <a:pt x="17210" y="21328"/>
                    <a:pt x="17733" y="21328"/>
                  </a:cubicBezTo>
                  <a:cubicBezTo>
                    <a:pt x="18163" y="21328"/>
                    <a:pt x="18277" y="21253"/>
                    <a:pt x="18337" y="20896"/>
                  </a:cubicBezTo>
                  <a:cubicBezTo>
                    <a:pt x="18583" y="19427"/>
                    <a:pt x="19180" y="15449"/>
                    <a:pt x="19180" y="15261"/>
                  </a:cubicBezTo>
                  <a:cubicBezTo>
                    <a:pt x="19180" y="15129"/>
                    <a:pt x="18909" y="15038"/>
                    <a:pt x="18519" y="15038"/>
                  </a:cubicBezTo>
                  <a:lnTo>
                    <a:pt x="17859" y="15038"/>
                  </a:lnTo>
                  <a:lnTo>
                    <a:pt x="17198" y="16692"/>
                  </a:lnTo>
                  <a:cubicBezTo>
                    <a:pt x="16833" y="17606"/>
                    <a:pt x="16461" y="18388"/>
                    <a:pt x="16378" y="18421"/>
                  </a:cubicBezTo>
                  <a:cubicBezTo>
                    <a:pt x="16293" y="18455"/>
                    <a:pt x="16217" y="18002"/>
                    <a:pt x="16196" y="17393"/>
                  </a:cubicBezTo>
                  <a:cubicBezTo>
                    <a:pt x="16175" y="16798"/>
                    <a:pt x="16116" y="16030"/>
                    <a:pt x="16070" y="15679"/>
                  </a:cubicBezTo>
                  <a:cubicBezTo>
                    <a:pt x="15994" y="15085"/>
                    <a:pt x="15956" y="15038"/>
                    <a:pt x="15410" y="15038"/>
                  </a:cubicBezTo>
                  <a:close/>
                  <a:moveTo>
                    <a:pt x="7483" y="15053"/>
                  </a:moveTo>
                  <a:cubicBezTo>
                    <a:pt x="6973" y="15115"/>
                    <a:pt x="6460" y="15356"/>
                    <a:pt x="6082" y="15753"/>
                  </a:cubicBezTo>
                  <a:cubicBezTo>
                    <a:pt x="5413" y="16456"/>
                    <a:pt x="5157" y="17293"/>
                    <a:pt x="5148" y="18779"/>
                  </a:cubicBezTo>
                  <a:cubicBezTo>
                    <a:pt x="5138" y="20359"/>
                    <a:pt x="5246" y="20671"/>
                    <a:pt x="5945" y="21134"/>
                  </a:cubicBezTo>
                  <a:cubicBezTo>
                    <a:pt x="6297" y="21368"/>
                    <a:pt x="6716" y="21481"/>
                    <a:pt x="7130" y="21462"/>
                  </a:cubicBezTo>
                  <a:cubicBezTo>
                    <a:pt x="7543" y="21444"/>
                    <a:pt x="7949" y="21293"/>
                    <a:pt x="8257" y="21030"/>
                  </a:cubicBezTo>
                  <a:cubicBezTo>
                    <a:pt x="8686" y="20664"/>
                    <a:pt x="8698" y="20319"/>
                    <a:pt x="8303" y="19852"/>
                  </a:cubicBezTo>
                  <a:cubicBezTo>
                    <a:pt x="8030" y="19531"/>
                    <a:pt x="7983" y="19534"/>
                    <a:pt x="7745" y="19808"/>
                  </a:cubicBezTo>
                  <a:cubicBezTo>
                    <a:pt x="7235" y="20391"/>
                    <a:pt x="6831" y="20414"/>
                    <a:pt x="6423" y="19882"/>
                  </a:cubicBezTo>
                  <a:cubicBezTo>
                    <a:pt x="6215" y="19610"/>
                    <a:pt x="6046" y="19177"/>
                    <a:pt x="6048" y="18928"/>
                  </a:cubicBezTo>
                  <a:cubicBezTo>
                    <a:pt x="6053" y="18250"/>
                    <a:pt x="6579" y="16874"/>
                    <a:pt x="6925" y="16633"/>
                  </a:cubicBezTo>
                  <a:cubicBezTo>
                    <a:pt x="7361" y="16328"/>
                    <a:pt x="8085" y="16365"/>
                    <a:pt x="8303" y="16707"/>
                  </a:cubicBezTo>
                  <a:cubicBezTo>
                    <a:pt x="8466" y="16964"/>
                    <a:pt x="8547" y="16942"/>
                    <a:pt x="8929" y="16588"/>
                  </a:cubicBezTo>
                  <a:cubicBezTo>
                    <a:pt x="9485" y="16072"/>
                    <a:pt x="9475" y="15903"/>
                    <a:pt x="8872" y="15410"/>
                  </a:cubicBezTo>
                  <a:cubicBezTo>
                    <a:pt x="8499" y="15105"/>
                    <a:pt x="7993" y="14990"/>
                    <a:pt x="7483" y="15053"/>
                  </a:cubicBezTo>
                  <a:close/>
                </a:path>
              </a:pathLst>
            </a:custGeom>
            <a:ln w="12700" cap="flat">
              <a:noFill/>
              <a:miter lim="400000"/>
            </a:ln>
            <a:effectLst/>
          </p:spPr>
        </p:pic>
      </p:grpSp>
    </p:spTree>
  </p:cSld>
  <p:clrMapOvr>
    <a:masterClrMapping/>
  </p:clrMapOvr>
  <p:transition xmlns:p14="http://schemas.microsoft.com/office/powerpoint/2010/main" spd="slow"/>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5" name="Group 205"/>
          <p:cNvGrpSpPr/>
          <p:nvPr/>
        </p:nvGrpSpPr>
        <p:grpSpPr>
          <a:xfrm>
            <a:off x="11108190" y="-100390"/>
            <a:ext cx="1434835" cy="1355630"/>
            <a:chOff x="0" y="0"/>
            <a:chExt cx="1434834" cy="1355628"/>
          </a:xfrm>
        </p:grpSpPr>
        <p:sp>
          <p:nvSpPr>
            <p:cNvPr id="203" name="Shape 203"/>
            <p:cNvSpPr/>
            <p:nvPr/>
          </p:nvSpPr>
          <p:spPr>
            <a:xfrm>
              <a:off x="215632" y="0"/>
              <a:ext cx="1003571" cy="1355629"/>
            </a:xfrm>
            <a:custGeom>
              <a:avLst/>
              <a:gdLst/>
              <a:ahLst/>
              <a:cxnLst>
                <a:cxn ang="0">
                  <a:pos x="wd2" y="hd2"/>
                </a:cxn>
                <a:cxn ang="5400000">
                  <a:pos x="wd2" y="hd2"/>
                </a:cxn>
                <a:cxn ang="10800000">
                  <a:pos x="wd2" y="hd2"/>
                </a:cxn>
                <a:cxn ang="16200000">
                  <a:pos x="wd2" y="hd2"/>
                </a:cxn>
              </a:cxnLst>
              <a:rect l="0" t="0" r="r" b="b"/>
              <a:pathLst>
                <a:path w="21600" h="21600" extrusionOk="0">
                  <a:moveTo>
                    <a:pt x="0" y="25"/>
                  </a:moveTo>
                  <a:lnTo>
                    <a:pt x="0" y="15849"/>
                  </a:lnTo>
                  <a:lnTo>
                    <a:pt x="10966" y="21600"/>
                  </a:lnTo>
                  <a:lnTo>
                    <a:pt x="21600" y="16097"/>
                  </a:lnTo>
                  <a:lnTo>
                    <a:pt x="21600" y="0"/>
                  </a:lnTo>
                  <a:lnTo>
                    <a:pt x="0" y="25"/>
                  </a:lnTo>
                  <a:close/>
                </a:path>
              </a:pathLst>
            </a:custGeom>
            <a:solidFill>
              <a:srgbClr val="006992"/>
            </a:solidFill>
            <a:ln w="12700" cap="flat">
              <a:noFill/>
              <a:miter lim="400000"/>
            </a:ln>
            <a:effectLst/>
          </p:spPr>
          <p:txBody>
            <a:bodyPr wrap="square" lIns="50800" tIns="50800" rIns="50800" bIns="50800" numCol="1" anchor="ctr">
              <a:noAutofit/>
            </a:bodyPr>
            <a:lstStyle/>
            <a:p>
              <a:pPr defTabSz="457200">
                <a:defRPr sz="1200">
                  <a:solidFill>
                    <a:srgbClr val="01A3E6"/>
                  </a:solidFill>
                </a:defRPr>
              </a:pPr>
              <a:endParaRPr/>
            </a:p>
          </p:txBody>
        </p:sp>
        <p:sp>
          <p:nvSpPr>
            <p:cNvPr id="204" name="Shape 204"/>
            <p:cNvSpPr/>
            <p:nvPr/>
          </p:nvSpPr>
          <p:spPr>
            <a:xfrm>
              <a:off x="0" y="163728"/>
              <a:ext cx="1434835" cy="102817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p>
              <a:pPr defTabSz="457200">
                <a:lnSpc>
                  <a:spcPct val="70000"/>
                </a:lnSpc>
                <a:defRPr sz="1600">
                  <a:solidFill>
                    <a:srgbClr val="FFFFFF"/>
                  </a:solidFill>
                  <a:latin typeface="Avenir Next Demi Bold"/>
                  <a:ea typeface="Avenir Next Demi Bold"/>
                  <a:cs typeface="Avenir Next Demi Bold"/>
                  <a:sym typeface="Avenir Next Demi Bold"/>
                </a:defRPr>
              </a:pPr>
              <a:r>
                <a:t>ESSA </a:t>
              </a:r>
            </a:p>
            <a:p>
              <a:pPr defTabSz="457200">
                <a:lnSpc>
                  <a:spcPct val="70000"/>
                </a:lnSpc>
                <a:defRPr sz="1600">
                  <a:solidFill>
                    <a:srgbClr val="FFFFFF"/>
                  </a:solidFill>
                  <a:latin typeface="Avenir Next Demi Bold"/>
                  <a:ea typeface="Avenir Next Demi Bold"/>
                  <a:cs typeface="Avenir Next Demi Bold"/>
                  <a:sym typeface="Avenir Next Demi Bold"/>
                </a:defRPr>
              </a:pPr>
              <a:r>
                <a:t>Review </a:t>
              </a:r>
            </a:p>
            <a:p>
              <a:pPr defTabSz="457200">
                <a:lnSpc>
                  <a:spcPct val="70000"/>
                </a:lnSpc>
                <a:defRPr sz="1600">
                  <a:solidFill>
                    <a:srgbClr val="FFFFFF"/>
                  </a:solidFill>
                  <a:latin typeface="Avenir Next Demi Bold"/>
                  <a:ea typeface="Avenir Next Demi Bold"/>
                  <a:cs typeface="Avenir Next Demi Bold"/>
                  <a:sym typeface="Avenir Next Demi Bold"/>
                </a:defRPr>
              </a:pPr>
              <a:r>
                <a:t>Tool</a:t>
              </a:r>
            </a:p>
            <a:p>
              <a:pPr defTabSz="457200">
                <a:lnSpc>
                  <a:spcPct val="70000"/>
                </a:lnSpc>
                <a:defRPr sz="1600">
                  <a:solidFill>
                    <a:srgbClr val="FFFFFF"/>
                  </a:solidFill>
                  <a:latin typeface="Avenir Next Demi Bold"/>
                  <a:ea typeface="Avenir Next Demi Bold"/>
                  <a:cs typeface="Avenir Next Demi Bold"/>
                  <a:sym typeface="Avenir Next Demi Bold"/>
                </a:defRPr>
              </a:pPr>
              <a:r>
                <a:t>#2</a:t>
              </a:r>
            </a:p>
          </p:txBody>
        </p:sp>
      </p:grpSp>
      <p:grpSp>
        <p:nvGrpSpPr>
          <p:cNvPr id="208" name="Group 208"/>
          <p:cNvGrpSpPr/>
          <p:nvPr/>
        </p:nvGrpSpPr>
        <p:grpSpPr>
          <a:xfrm>
            <a:off x="-307423" y="-1421161"/>
            <a:ext cx="13708920" cy="2983817"/>
            <a:chOff x="89273" y="4111631"/>
            <a:chExt cx="13708918" cy="2983815"/>
          </a:xfrm>
        </p:grpSpPr>
        <p:pic>
          <p:nvPicPr>
            <p:cNvPr id="206" name="FullSizeR.jpg"/>
            <p:cNvPicPr>
              <a:picLocks noChangeAspect="1"/>
            </p:cNvPicPr>
            <p:nvPr/>
          </p:nvPicPr>
          <p:blipFill>
            <a:blip r:embed="rId3">
              <a:extLst/>
            </a:blip>
            <a:srcRect t="29662" r="872" b="41309"/>
            <a:stretch>
              <a:fillRect/>
            </a:stretch>
          </p:blipFill>
          <p:spPr>
            <a:xfrm>
              <a:off x="212333" y="4111631"/>
              <a:ext cx="13585860" cy="2983816"/>
            </a:xfrm>
            <a:prstGeom prst="rect">
              <a:avLst/>
            </a:prstGeom>
            <a:ln w="12700" cap="flat">
              <a:noFill/>
              <a:miter lim="400000"/>
            </a:ln>
            <a:effectLst/>
          </p:spPr>
        </p:pic>
        <p:sp>
          <p:nvSpPr>
            <p:cNvPr id="207" name="Shape 207"/>
            <p:cNvSpPr/>
            <p:nvPr/>
          </p:nvSpPr>
          <p:spPr>
            <a:xfrm>
              <a:off x="89273" y="5499834"/>
              <a:ext cx="13389817" cy="1589941"/>
            </a:xfrm>
            <a:prstGeom prst="rect">
              <a:avLst/>
            </a:prstGeom>
            <a:solidFill>
              <a:srgbClr val="FF7F00">
                <a:alpha val="52485"/>
              </a:srgbClr>
            </a:solid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indent="685800" algn="l" defTabSz="457200">
                <a:lnSpc>
                  <a:spcPct val="70000"/>
                </a:lnSpc>
                <a:defRPr sz="5500">
                  <a:solidFill>
                    <a:srgbClr val="FFFFFF"/>
                  </a:solidFill>
                  <a:latin typeface="Avenir Next Demi Bold"/>
                  <a:ea typeface="Avenir Next Demi Bold"/>
                  <a:cs typeface="Avenir Next Demi Bold"/>
                  <a:sym typeface="Avenir Next Demi Bold"/>
                </a:defRPr>
              </a:lvl1pPr>
            </a:lstStyle>
            <a:p>
              <a:pPr marL="917575" indent="0"/>
              <a:r>
                <a:rPr dirty="0"/>
                <a:t>Review Toolkit Resources that Can </a:t>
              </a:r>
              <a:r>
                <a:rPr lang="en-US" dirty="0" smtClean="0"/>
                <a:t>			   </a:t>
              </a:r>
              <a:r>
                <a:rPr dirty="0" smtClean="0"/>
                <a:t>Support </a:t>
              </a:r>
              <a:r>
                <a:rPr dirty="0"/>
                <a:t>Our Work</a:t>
              </a:r>
            </a:p>
          </p:txBody>
        </p:sp>
      </p:grpSp>
      <p:sp>
        <p:nvSpPr>
          <p:cNvPr id="209" name="Shape 209"/>
          <p:cNvSpPr/>
          <p:nvPr/>
        </p:nvSpPr>
        <p:spPr>
          <a:xfrm>
            <a:off x="3100104" y="1871747"/>
            <a:ext cx="9478397" cy="6828906"/>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lstStyle/>
          <a:p>
            <a:pPr algn="l" defTabSz="457200">
              <a:defRPr sz="2800">
                <a:latin typeface="Avenir Next"/>
                <a:ea typeface="Avenir Next"/>
                <a:cs typeface="Avenir Next"/>
                <a:sym typeface="Avenir Next"/>
              </a:defRPr>
            </a:pPr>
            <a:r>
              <a:rPr dirty="0">
                <a:solidFill>
                  <a:srgbClr val="FF7F00"/>
                </a:solidFill>
                <a:latin typeface="Avenir Next Demi Bold"/>
                <a:ea typeface="Avenir Next Demi Bold"/>
                <a:cs typeface="Avenir Next Demi Bold"/>
                <a:sym typeface="Avenir Next Demi Bold"/>
              </a:rPr>
              <a:t>Reading Guide (Tool #2)</a:t>
            </a:r>
            <a:r>
              <a:rPr dirty="0"/>
              <a:t> </a:t>
            </a:r>
          </a:p>
          <a:p>
            <a:pPr lvl="2" algn="l" defTabSz="457200">
              <a:defRPr sz="2800">
                <a:latin typeface="Avenir Next"/>
                <a:ea typeface="Avenir Next"/>
                <a:cs typeface="Avenir Next"/>
                <a:sym typeface="Avenir Next"/>
              </a:defRPr>
            </a:pPr>
            <a:r>
              <a:rPr dirty="0"/>
              <a:t>Provides overall context for Title II, Part A</a:t>
            </a:r>
          </a:p>
          <a:p>
            <a:pPr algn="l" defTabSz="457200">
              <a:defRPr sz="2800">
                <a:latin typeface="Avenir Next"/>
                <a:ea typeface="Avenir Next"/>
                <a:cs typeface="Avenir Next"/>
                <a:sym typeface="Avenir Next"/>
              </a:defRPr>
            </a:pPr>
            <a:r>
              <a:rPr dirty="0">
                <a:solidFill>
                  <a:srgbClr val="FF7F00"/>
                </a:solidFill>
                <a:latin typeface="Avenir Next Demi Bold"/>
                <a:ea typeface="Avenir Next Demi Bold"/>
                <a:cs typeface="Avenir Next Demi Bold"/>
                <a:sym typeface="Avenir Next Demi Bold"/>
              </a:rPr>
              <a:t>Analysis Tool (Tool #3)</a:t>
            </a:r>
          </a:p>
          <a:p>
            <a:pPr lvl="2" algn="l" defTabSz="457200">
              <a:defRPr sz="2800">
                <a:latin typeface="Avenir Next"/>
                <a:ea typeface="Avenir Next"/>
                <a:cs typeface="Avenir Next"/>
                <a:sym typeface="Avenir Next"/>
              </a:defRPr>
            </a:pPr>
            <a:r>
              <a:rPr dirty="0"/>
              <a:t>A guide for reading the state-level activities section of our state’s plan for Title II, Part A</a:t>
            </a:r>
          </a:p>
          <a:p>
            <a:pPr marL="1206500" lvl="2" indent="-317500" algn="l" defTabSz="457200">
              <a:buSzPct val="75000"/>
              <a:buChar char="•"/>
              <a:defRPr sz="2800">
                <a:latin typeface="Avenir Next"/>
                <a:ea typeface="Avenir Next"/>
                <a:cs typeface="Avenir Next"/>
                <a:sym typeface="Avenir Next"/>
              </a:defRPr>
            </a:pPr>
            <a:r>
              <a:rPr dirty="0"/>
              <a:t>Includes a list of high-leverage allowable activities</a:t>
            </a:r>
          </a:p>
          <a:p>
            <a:pPr marL="1206500" lvl="2" indent="-317500" algn="l" defTabSz="457200">
              <a:buSzPct val="75000"/>
              <a:buChar char="•"/>
              <a:defRPr sz="2800">
                <a:latin typeface="Avenir Next"/>
                <a:ea typeface="Avenir Next"/>
                <a:cs typeface="Avenir Next"/>
                <a:sym typeface="Avenir Next"/>
              </a:defRPr>
            </a:pPr>
            <a:r>
              <a:rPr dirty="0"/>
              <a:t>Overall and Section-Specific Guiding Questions</a:t>
            </a:r>
          </a:p>
          <a:p>
            <a:pPr algn="l" defTabSz="457200">
              <a:defRPr sz="2800">
                <a:solidFill>
                  <a:srgbClr val="FF7F00"/>
                </a:solidFill>
                <a:latin typeface="Avenir Next Demi Bold"/>
                <a:ea typeface="Avenir Next Demi Bold"/>
                <a:cs typeface="Avenir Next Demi Bold"/>
                <a:sym typeface="Avenir Next Demi Bold"/>
              </a:defRPr>
            </a:pPr>
            <a:r>
              <a:rPr dirty="0" smtClean="0"/>
              <a:t>Allowable </a:t>
            </a:r>
            <a:r>
              <a:rPr dirty="0"/>
              <a:t>State Activity One-Pagers (Tools #5 - #11)</a:t>
            </a:r>
          </a:p>
          <a:p>
            <a:pPr lvl="2" algn="l" defTabSz="457200">
              <a:defRPr sz="2800">
                <a:latin typeface="Avenir Next"/>
                <a:ea typeface="Avenir Next"/>
                <a:cs typeface="Avenir Next"/>
                <a:sym typeface="Avenir Next"/>
              </a:defRPr>
            </a:pPr>
            <a:r>
              <a:rPr dirty="0"/>
              <a:t>A guide designed to help focus attention during review</a:t>
            </a:r>
          </a:p>
          <a:p>
            <a:pPr marL="1206500" lvl="2" indent="-317500" algn="l" defTabSz="457200">
              <a:buSzPct val="75000"/>
              <a:buChar char="•"/>
              <a:defRPr sz="2800">
                <a:latin typeface="Avenir Next"/>
                <a:ea typeface="Avenir Next"/>
                <a:cs typeface="Avenir Next"/>
                <a:sym typeface="Avenir Next"/>
              </a:defRPr>
            </a:pPr>
            <a:r>
              <a:rPr dirty="0"/>
              <a:t>Context and expert recommendations</a:t>
            </a:r>
          </a:p>
          <a:p>
            <a:pPr marL="1206500" lvl="2" indent="-317500" algn="l" defTabSz="457200">
              <a:buSzPct val="75000"/>
              <a:buChar char="•"/>
              <a:defRPr sz="2800">
                <a:latin typeface="Avenir Next"/>
                <a:ea typeface="Avenir Next"/>
                <a:cs typeface="Avenir Next"/>
                <a:sym typeface="Avenir Next"/>
              </a:defRPr>
            </a:pPr>
            <a:r>
              <a:rPr dirty="0"/>
              <a:t>Possible ways that states might effectively address recommendations</a:t>
            </a:r>
          </a:p>
          <a:p>
            <a:pPr marL="1206500" lvl="2" indent="-317500" algn="l" defTabSz="457200">
              <a:buSzPct val="75000"/>
              <a:buChar char="•"/>
              <a:defRPr sz="2800">
                <a:latin typeface="Avenir Next"/>
                <a:ea typeface="Avenir Next"/>
                <a:cs typeface="Avenir Next"/>
                <a:sym typeface="Avenir Next"/>
              </a:defRPr>
            </a:pPr>
            <a:r>
              <a:rPr dirty="0"/>
              <a:t>Promising features from selected draft state </a:t>
            </a:r>
            <a:r>
              <a:rPr dirty="0" smtClean="0"/>
              <a:t>plans</a:t>
            </a:r>
            <a:endParaRPr lang="en-US" dirty="0"/>
          </a:p>
          <a:p>
            <a:pPr algn="l" defTabSz="177800">
              <a:buSzPct val="75000"/>
              <a:defRPr sz="2800">
                <a:latin typeface="Avenir Next"/>
                <a:ea typeface="Avenir Next"/>
                <a:cs typeface="Avenir Next"/>
                <a:sym typeface="Avenir Next"/>
              </a:defRPr>
            </a:pPr>
            <a:r>
              <a:rPr lang="en-US" dirty="0" smtClean="0">
                <a:solidFill>
                  <a:srgbClr val="FF7F00"/>
                </a:solidFill>
                <a:latin typeface="Avenir Next Demi Bold"/>
                <a:ea typeface="Avenir Next Demi Bold"/>
                <a:cs typeface="Avenir Next Demi Bold"/>
                <a:sym typeface="Avenir Next Demi Bold"/>
              </a:rPr>
              <a:t>Note </a:t>
            </a:r>
            <a:r>
              <a:rPr lang="en-US" dirty="0">
                <a:solidFill>
                  <a:srgbClr val="FF7F00"/>
                </a:solidFill>
                <a:latin typeface="Avenir Next Demi Bold"/>
                <a:ea typeface="Avenir Next Demi Bold"/>
                <a:cs typeface="Avenir Next Demi Bold"/>
                <a:sym typeface="Avenir Next Demi Bold"/>
              </a:rPr>
              <a:t>taking guide</a:t>
            </a:r>
            <a:r>
              <a:rPr lang="en-US" dirty="0"/>
              <a:t> </a:t>
            </a:r>
            <a:r>
              <a:rPr lang="en-US" dirty="0">
                <a:solidFill>
                  <a:srgbClr val="FF7F00"/>
                </a:solidFill>
                <a:latin typeface="Avenir Next Demi Bold"/>
                <a:ea typeface="Avenir Next Demi Bold"/>
                <a:cs typeface="Avenir Next Demi Bold"/>
                <a:sym typeface="Avenir Next Demi Bold"/>
              </a:rPr>
              <a:t>(Tool </a:t>
            </a:r>
            <a:r>
              <a:rPr lang="en-US" dirty="0" smtClean="0">
                <a:solidFill>
                  <a:srgbClr val="FF7F00"/>
                </a:solidFill>
                <a:latin typeface="Avenir Next Demi Bold"/>
                <a:ea typeface="Avenir Next Demi Bold"/>
                <a:cs typeface="Avenir Next Demi Bold"/>
                <a:sym typeface="Avenir Next Demi Bold"/>
              </a:rPr>
              <a:t>#12)</a:t>
            </a:r>
            <a:endParaRPr lang="en-US" dirty="0">
              <a:solidFill>
                <a:srgbClr val="FF7F00"/>
              </a:solidFill>
              <a:latin typeface="Avenir Next Demi Bold"/>
              <a:ea typeface="Avenir Next Demi Bold"/>
              <a:cs typeface="Avenir Next Demi Bold"/>
              <a:sym typeface="Avenir Next Demi Bold"/>
            </a:endParaRPr>
          </a:p>
          <a:p>
            <a:pPr marL="889000" lvl="2" indent="0" algn="l" defTabSz="457200">
              <a:buSzPct val="75000"/>
              <a:defRPr sz="2800">
                <a:latin typeface="Avenir Next"/>
                <a:ea typeface="Avenir Next"/>
                <a:cs typeface="Avenir Next"/>
                <a:sym typeface="Avenir Next"/>
              </a:defRPr>
            </a:pPr>
            <a:endParaRPr lang="en-US" dirty="0" smtClean="0"/>
          </a:p>
        </p:txBody>
      </p:sp>
      <p:sp>
        <p:nvSpPr>
          <p:cNvPr id="210" name="Shape 210"/>
          <p:cNvSpPr/>
          <p:nvPr/>
        </p:nvSpPr>
        <p:spPr>
          <a:xfrm>
            <a:off x="193484" y="1846347"/>
            <a:ext cx="2518853" cy="3498744"/>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lstStyle>
            <a:lvl1pPr algn="r" defTabSz="457200">
              <a:defRPr sz="3000">
                <a:solidFill>
                  <a:srgbClr val="FF7F00"/>
                </a:solidFill>
                <a:latin typeface="Avenir Next Demi Bold"/>
                <a:ea typeface="Avenir Next Demi Bold"/>
                <a:cs typeface="Avenir Next Demi Bold"/>
                <a:sym typeface="Avenir Next Demi Bold"/>
              </a:defRPr>
            </a:lvl1pPr>
          </a:lstStyle>
          <a:p>
            <a:r>
              <a:t>Resources</a:t>
            </a:r>
          </a:p>
        </p:txBody>
      </p:sp>
      <p:sp>
        <p:nvSpPr>
          <p:cNvPr id="211" name="Shape 211"/>
          <p:cNvSpPr/>
          <p:nvPr/>
        </p:nvSpPr>
        <p:spPr>
          <a:xfrm flipV="1">
            <a:off x="2906220" y="1846347"/>
            <a:ext cx="1" cy="6767709"/>
          </a:xfrm>
          <a:prstGeom prst="line">
            <a:avLst/>
          </a:prstGeom>
          <a:ln w="25400">
            <a:solidFill>
              <a:srgbClr val="FF7F00"/>
            </a:solidFill>
            <a:miter lim="400000"/>
          </a:ln>
        </p:spPr>
        <p:txBody>
          <a:bodyPr lIns="50800" tIns="50800" rIns="50800" bIns="50800" anchor="ctr"/>
          <a:lstStyle/>
          <a:p>
            <a:pPr>
              <a:defRPr sz="2400"/>
            </a:pPr>
            <a:endParaRPr/>
          </a:p>
        </p:txBody>
      </p:sp>
      <p:sp>
        <p:nvSpPr>
          <p:cNvPr id="212" name="Shape 212"/>
          <p:cNvSpPr>
            <a:spLocks noGrp="1"/>
          </p:cNvSpPr>
          <p:nvPr>
            <p:ph type="sldNum" sz="quarter" idx="2"/>
          </p:nvPr>
        </p:nvSpPr>
        <p:spPr>
          <a:xfrm>
            <a:off x="12070322" y="9120627"/>
            <a:ext cx="508179" cy="381001"/>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5</a:t>
            </a:fld>
            <a:endParaRPr/>
          </a:p>
        </p:txBody>
      </p:sp>
      <p:grpSp>
        <p:nvGrpSpPr>
          <p:cNvPr id="216" name="Group 216"/>
          <p:cNvGrpSpPr/>
          <p:nvPr/>
        </p:nvGrpSpPr>
        <p:grpSpPr>
          <a:xfrm>
            <a:off x="-29954" y="8897748"/>
            <a:ext cx="9849897" cy="938627"/>
            <a:chOff x="0" y="0"/>
            <a:chExt cx="9849895" cy="938626"/>
          </a:xfrm>
        </p:grpSpPr>
        <p:sp>
          <p:nvSpPr>
            <p:cNvPr id="213" name="Shape 213"/>
            <p:cNvSpPr/>
            <p:nvPr/>
          </p:nvSpPr>
          <p:spPr>
            <a:xfrm>
              <a:off x="0" y="0"/>
              <a:ext cx="9849896" cy="927674"/>
            </a:xfrm>
            <a:prstGeom prst="rect">
              <a:avLst/>
            </a:prstGeom>
            <a:gradFill flip="none" rotWithShape="1">
              <a:gsLst>
                <a:gs pos="4442">
                  <a:srgbClr val="FFFFFF"/>
                </a:gs>
                <a:gs pos="21759">
                  <a:srgbClr val="7FB4C9"/>
                </a:gs>
                <a:gs pos="100000">
                  <a:srgbClr val="006992"/>
                </a:gs>
              </a:gsLst>
              <a:lin ang="10800000" scaled="0"/>
            </a:gradFill>
            <a:ln w="12700" cap="flat">
              <a:noFill/>
              <a:miter lim="400000"/>
            </a:ln>
            <a:effectLst/>
          </p:spPr>
          <p:txBody>
            <a:bodyPr wrap="square" lIns="50800" tIns="50800" rIns="50800" bIns="50800" numCol="1" anchor="ctr">
              <a:noAutofit/>
            </a:bodyPr>
            <a:lstStyle/>
            <a:p>
              <a:pPr defTabSz="457200">
                <a:defRPr sz="1200">
                  <a:solidFill>
                    <a:srgbClr val="01A3E6"/>
                  </a:solidFill>
                </a:defRPr>
              </a:pPr>
              <a:endParaRPr/>
            </a:p>
          </p:txBody>
        </p:sp>
        <p:sp>
          <p:nvSpPr>
            <p:cNvPr id="214" name="Shape 214"/>
            <p:cNvSpPr/>
            <p:nvPr/>
          </p:nvSpPr>
          <p:spPr>
            <a:xfrm>
              <a:off x="349661" y="19958"/>
              <a:ext cx="7196800" cy="60955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lgn="l" defTabSz="457200">
                <a:defRPr sz="1300">
                  <a:solidFill>
                    <a:srgbClr val="FFFFFF"/>
                  </a:solidFill>
                  <a:latin typeface="Avenir Next Demi Bold"/>
                  <a:ea typeface="Avenir Next Demi Bold"/>
                  <a:cs typeface="Avenir Next Demi Bold"/>
                  <a:sym typeface="Avenir Next Demi Bold"/>
                </a:defRPr>
              </a:lvl1pPr>
            </a:lstStyle>
            <a:p>
              <a:r>
                <a:t>Developed in partnership with the National Council of Teachers of Mathematics, Math Teachers’ Circle Network, and the Association of State Supervisors of Mathematics (2017)</a:t>
              </a:r>
            </a:p>
          </p:txBody>
        </p:sp>
        <p:sp>
          <p:nvSpPr>
            <p:cNvPr id="215" name="Shape 215"/>
            <p:cNvSpPr/>
            <p:nvPr/>
          </p:nvSpPr>
          <p:spPr>
            <a:xfrm>
              <a:off x="349661" y="329070"/>
              <a:ext cx="2462626" cy="60955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lgn="l" defTabSz="457200">
                <a:defRPr sz="1200" u="sng">
                  <a:solidFill>
                    <a:srgbClr val="FFFFFF"/>
                  </a:solidFill>
                  <a:latin typeface="Avenir Next Demi Bold"/>
                  <a:ea typeface="Avenir Next Demi Bold"/>
                  <a:cs typeface="Avenir Next Demi Bold"/>
                  <a:sym typeface="Avenir Next Demi Bold"/>
                </a:defRPr>
              </a:lvl1pPr>
            </a:lstStyle>
            <a:p>
              <a:r>
                <a:t>http://nctm.org/essatoolkit</a:t>
              </a:r>
            </a:p>
          </p:txBody>
        </p:sp>
      </p:grpSp>
      <p:grpSp>
        <p:nvGrpSpPr>
          <p:cNvPr id="220" name="Group 220"/>
          <p:cNvGrpSpPr/>
          <p:nvPr/>
        </p:nvGrpSpPr>
        <p:grpSpPr>
          <a:xfrm>
            <a:off x="9057149" y="9009745"/>
            <a:ext cx="2671215" cy="602764"/>
            <a:chOff x="31452" y="26083"/>
            <a:chExt cx="2671213" cy="602762"/>
          </a:xfrm>
        </p:grpSpPr>
        <p:pic>
          <p:nvPicPr>
            <p:cNvPr id="217" name="pasted-image.tiff"/>
            <p:cNvPicPr>
              <a:picLocks noChangeAspect="1"/>
            </p:cNvPicPr>
            <p:nvPr/>
          </p:nvPicPr>
          <p:blipFill>
            <a:blip r:embed="rId4">
              <a:extLst/>
            </a:blip>
            <a:srcRect l="7440" t="3474" r="1596" b="3474"/>
            <a:stretch>
              <a:fillRect/>
            </a:stretch>
          </p:blipFill>
          <p:spPr>
            <a:xfrm>
              <a:off x="1063483" y="26083"/>
              <a:ext cx="641236" cy="602763"/>
            </a:xfrm>
            <a:prstGeom prst="rect">
              <a:avLst/>
            </a:prstGeom>
            <a:ln w="12700" cap="flat">
              <a:noFill/>
              <a:miter lim="400000"/>
            </a:ln>
            <a:effectLst/>
          </p:spPr>
        </p:pic>
        <p:pic>
          <p:nvPicPr>
            <p:cNvPr id="218" name="assm_logo_color.jpg"/>
            <p:cNvPicPr>
              <a:picLocks noChangeAspect="1"/>
            </p:cNvPicPr>
            <p:nvPr/>
          </p:nvPicPr>
          <p:blipFill>
            <a:blip r:embed="rId5">
              <a:extLst/>
            </a:blip>
            <a:srcRect r="80963"/>
            <a:stretch>
              <a:fillRect/>
            </a:stretch>
          </p:blipFill>
          <p:spPr>
            <a:xfrm>
              <a:off x="2023771" y="26083"/>
              <a:ext cx="678895" cy="602710"/>
            </a:xfrm>
            <a:prstGeom prst="rect">
              <a:avLst/>
            </a:prstGeom>
            <a:ln w="12700" cap="flat">
              <a:noFill/>
              <a:miter lim="400000"/>
            </a:ln>
            <a:effectLst/>
          </p:spPr>
        </p:pic>
        <p:pic>
          <p:nvPicPr>
            <p:cNvPr id="219" name="Screen Shot 2017-06-30 at 4.28.44 PM.png"/>
            <p:cNvPicPr>
              <a:picLocks noChangeAspect="1"/>
            </p:cNvPicPr>
            <p:nvPr/>
          </p:nvPicPr>
          <p:blipFill>
            <a:blip r:embed="rId6">
              <a:extLst/>
            </a:blip>
            <a:srcRect l="3857" t="4666" r="3861" b="4445"/>
            <a:stretch>
              <a:fillRect/>
            </a:stretch>
          </p:blipFill>
          <p:spPr>
            <a:xfrm>
              <a:off x="31452" y="29338"/>
              <a:ext cx="752476" cy="571468"/>
            </a:xfrm>
            <a:custGeom>
              <a:avLst/>
              <a:gdLst/>
              <a:ahLst/>
              <a:cxnLst>
                <a:cxn ang="0">
                  <a:pos x="wd2" y="hd2"/>
                </a:cxn>
                <a:cxn ang="5400000">
                  <a:pos x="wd2" y="hd2"/>
                </a:cxn>
                <a:cxn ang="10800000">
                  <a:pos x="wd2" y="hd2"/>
                </a:cxn>
                <a:cxn ang="16200000">
                  <a:pos x="wd2" y="hd2"/>
                </a:cxn>
              </a:cxnLst>
              <a:rect l="0" t="0" r="r" b="b"/>
              <a:pathLst>
                <a:path w="21595" h="21464" extrusionOk="0">
                  <a:moveTo>
                    <a:pt x="11218" y="42"/>
                  </a:moveTo>
                  <a:cubicBezTo>
                    <a:pt x="10505" y="219"/>
                    <a:pt x="10119" y="1804"/>
                    <a:pt x="10683" y="2233"/>
                  </a:cubicBezTo>
                  <a:cubicBezTo>
                    <a:pt x="11031" y="2497"/>
                    <a:pt x="11274" y="2492"/>
                    <a:pt x="11674" y="2218"/>
                  </a:cubicBezTo>
                  <a:cubicBezTo>
                    <a:pt x="12123" y="1910"/>
                    <a:pt x="12229" y="1662"/>
                    <a:pt x="12232" y="906"/>
                  </a:cubicBezTo>
                  <a:cubicBezTo>
                    <a:pt x="12235" y="190"/>
                    <a:pt x="11863" y="-119"/>
                    <a:pt x="11218" y="42"/>
                  </a:cubicBezTo>
                  <a:close/>
                  <a:moveTo>
                    <a:pt x="17255" y="1458"/>
                  </a:moveTo>
                  <a:lnTo>
                    <a:pt x="17904" y="2293"/>
                  </a:lnTo>
                  <a:cubicBezTo>
                    <a:pt x="18984" y="3700"/>
                    <a:pt x="19270" y="5876"/>
                    <a:pt x="18713" y="8300"/>
                  </a:cubicBezTo>
                  <a:cubicBezTo>
                    <a:pt x="18463" y="9388"/>
                    <a:pt x="17612" y="10798"/>
                    <a:pt x="16526" y="11937"/>
                  </a:cubicBezTo>
                  <a:cubicBezTo>
                    <a:pt x="16030" y="12458"/>
                    <a:pt x="15608" y="12965"/>
                    <a:pt x="15581" y="13070"/>
                  </a:cubicBezTo>
                  <a:cubicBezTo>
                    <a:pt x="15553" y="13174"/>
                    <a:pt x="15825" y="13264"/>
                    <a:pt x="16184" y="13264"/>
                  </a:cubicBezTo>
                  <a:cubicBezTo>
                    <a:pt x="17603" y="13263"/>
                    <a:pt x="19441" y="11556"/>
                    <a:pt x="20091" y="9641"/>
                  </a:cubicBezTo>
                  <a:cubicBezTo>
                    <a:pt x="20774" y="7628"/>
                    <a:pt x="20769" y="4352"/>
                    <a:pt x="20080" y="2874"/>
                  </a:cubicBezTo>
                  <a:cubicBezTo>
                    <a:pt x="19708" y="2077"/>
                    <a:pt x="18758" y="1458"/>
                    <a:pt x="17916" y="1458"/>
                  </a:cubicBezTo>
                  <a:lnTo>
                    <a:pt x="17255" y="1458"/>
                  </a:lnTo>
                  <a:close/>
                  <a:moveTo>
                    <a:pt x="7585" y="1473"/>
                  </a:moveTo>
                  <a:cubicBezTo>
                    <a:pt x="7221" y="1430"/>
                    <a:pt x="6947" y="1483"/>
                    <a:pt x="6947" y="1652"/>
                  </a:cubicBezTo>
                  <a:cubicBezTo>
                    <a:pt x="6947" y="1760"/>
                    <a:pt x="7016" y="1845"/>
                    <a:pt x="7095" y="1845"/>
                  </a:cubicBezTo>
                  <a:cubicBezTo>
                    <a:pt x="7549" y="1845"/>
                    <a:pt x="9176" y="4817"/>
                    <a:pt x="9419" y="6079"/>
                  </a:cubicBezTo>
                  <a:cubicBezTo>
                    <a:pt x="9480" y="6395"/>
                    <a:pt x="9862" y="7553"/>
                    <a:pt x="10262" y="8658"/>
                  </a:cubicBezTo>
                  <a:cubicBezTo>
                    <a:pt x="11066" y="10881"/>
                    <a:pt x="11906" y="12232"/>
                    <a:pt x="12881" y="12861"/>
                  </a:cubicBezTo>
                  <a:cubicBezTo>
                    <a:pt x="13619" y="13337"/>
                    <a:pt x="14647" y="13415"/>
                    <a:pt x="14647" y="12995"/>
                  </a:cubicBezTo>
                  <a:cubicBezTo>
                    <a:pt x="14647" y="12845"/>
                    <a:pt x="14552" y="12669"/>
                    <a:pt x="14430" y="12608"/>
                  </a:cubicBezTo>
                  <a:cubicBezTo>
                    <a:pt x="14062" y="12424"/>
                    <a:pt x="12829" y="10107"/>
                    <a:pt x="12278" y="8568"/>
                  </a:cubicBezTo>
                  <a:cubicBezTo>
                    <a:pt x="11776" y="7167"/>
                    <a:pt x="11719" y="6477"/>
                    <a:pt x="12118" y="6675"/>
                  </a:cubicBezTo>
                  <a:cubicBezTo>
                    <a:pt x="12231" y="6731"/>
                    <a:pt x="12529" y="6345"/>
                    <a:pt x="12836" y="5751"/>
                  </a:cubicBezTo>
                  <a:cubicBezTo>
                    <a:pt x="13586" y="4298"/>
                    <a:pt x="14911" y="2576"/>
                    <a:pt x="15706" y="2024"/>
                  </a:cubicBezTo>
                  <a:lnTo>
                    <a:pt x="16378" y="1562"/>
                  </a:lnTo>
                  <a:lnTo>
                    <a:pt x="15592" y="1502"/>
                  </a:lnTo>
                  <a:cubicBezTo>
                    <a:pt x="14231" y="1400"/>
                    <a:pt x="12668" y="2254"/>
                    <a:pt x="11663" y="3664"/>
                  </a:cubicBezTo>
                  <a:cubicBezTo>
                    <a:pt x="11358" y="4090"/>
                    <a:pt x="11331" y="4216"/>
                    <a:pt x="11492" y="4678"/>
                  </a:cubicBezTo>
                  <a:cubicBezTo>
                    <a:pt x="11617" y="5035"/>
                    <a:pt x="11631" y="5271"/>
                    <a:pt x="11526" y="5408"/>
                  </a:cubicBezTo>
                  <a:cubicBezTo>
                    <a:pt x="11421" y="5545"/>
                    <a:pt x="11168" y="5206"/>
                    <a:pt x="10740" y="4350"/>
                  </a:cubicBezTo>
                  <a:cubicBezTo>
                    <a:pt x="9969" y="2807"/>
                    <a:pt x="9629" y="2375"/>
                    <a:pt x="8758" y="1860"/>
                  </a:cubicBezTo>
                  <a:cubicBezTo>
                    <a:pt x="8402" y="1650"/>
                    <a:pt x="7949" y="1515"/>
                    <a:pt x="7585" y="1473"/>
                  </a:cubicBezTo>
                  <a:close/>
                  <a:moveTo>
                    <a:pt x="5023" y="1532"/>
                  </a:moveTo>
                  <a:cubicBezTo>
                    <a:pt x="3549" y="1757"/>
                    <a:pt x="2346" y="2817"/>
                    <a:pt x="1537" y="4603"/>
                  </a:cubicBezTo>
                  <a:cubicBezTo>
                    <a:pt x="1168" y="5419"/>
                    <a:pt x="1141" y="5654"/>
                    <a:pt x="1139" y="7748"/>
                  </a:cubicBezTo>
                  <a:cubicBezTo>
                    <a:pt x="1137" y="8995"/>
                    <a:pt x="1189" y="10255"/>
                    <a:pt x="1253" y="10551"/>
                  </a:cubicBezTo>
                  <a:cubicBezTo>
                    <a:pt x="1421" y="11334"/>
                    <a:pt x="2253" y="12478"/>
                    <a:pt x="2950" y="12891"/>
                  </a:cubicBezTo>
                  <a:cubicBezTo>
                    <a:pt x="3598" y="13275"/>
                    <a:pt x="4605" y="13389"/>
                    <a:pt x="4749" y="13085"/>
                  </a:cubicBezTo>
                  <a:cubicBezTo>
                    <a:pt x="4797" y="12983"/>
                    <a:pt x="4511" y="12499"/>
                    <a:pt x="4111" y="12012"/>
                  </a:cubicBezTo>
                  <a:cubicBezTo>
                    <a:pt x="3711" y="11524"/>
                    <a:pt x="3234" y="10712"/>
                    <a:pt x="3041" y="10208"/>
                  </a:cubicBezTo>
                  <a:cubicBezTo>
                    <a:pt x="2552" y="8933"/>
                    <a:pt x="2630" y="6596"/>
                    <a:pt x="3223" y="4976"/>
                  </a:cubicBezTo>
                  <a:cubicBezTo>
                    <a:pt x="3668" y="3760"/>
                    <a:pt x="4885" y="2136"/>
                    <a:pt x="5501" y="1935"/>
                  </a:cubicBezTo>
                  <a:cubicBezTo>
                    <a:pt x="6263" y="1685"/>
                    <a:pt x="5919" y="1396"/>
                    <a:pt x="5023" y="1532"/>
                  </a:cubicBezTo>
                  <a:close/>
                  <a:moveTo>
                    <a:pt x="9385" y="7748"/>
                  </a:moveTo>
                  <a:cubicBezTo>
                    <a:pt x="9329" y="7748"/>
                    <a:pt x="9108" y="8138"/>
                    <a:pt x="8884" y="8598"/>
                  </a:cubicBezTo>
                  <a:cubicBezTo>
                    <a:pt x="8190" y="10017"/>
                    <a:pt x="7069" y="11521"/>
                    <a:pt x="6150" y="12295"/>
                  </a:cubicBezTo>
                  <a:cubicBezTo>
                    <a:pt x="5381" y="12943"/>
                    <a:pt x="5324" y="13050"/>
                    <a:pt x="5626" y="13130"/>
                  </a:cubicBezTo>
                  <a:cubicBezTo>
                    <a:pt x="6709" y="13413"/>
                    <a:pt x="8489" y="12579"/>
                    <a:pt x="9556" y="11296"/>
                  </a:cubicBezTo>
                  <a:lnTo>
                    <a:pt x="10341" y="10342"/>
                  </a:lnTo>
                  <a:lnTo>
                    <a:pt x="10102" y="9791"/>
                  </a:lnTo>
                  <a:cubicBezTo>
                    <a:pt x="9968" y="9483"/>
                    <a:pt x="9770" y="8900"/>
                    <a:pt x="9670" y="8494"/>
                  </a:cubicBezTo>
                  <a:cubicBezTo>
                    <a:pt x="9569" y="8088"/>
                    <a:pt x="9441" y="7748"/>
                    <a:pt x="9385" y="7748"/>
                  </a:cubicBezTo>
                  <a:close/>
                  <a:moveTo>
                    <a:pt x="20307" y="11132"/>
                  </a:moveTo>
                  <a:cubicBezTo>
                    <a:pt x="20095" y="11193"/>
                    <a:pt x="19888" y="11339"/>
                    <a:pt x="19704" y="11579"/>
                  </a:cubicBezTo>
                  <a:cubicBezTo>
                    <a:pt x="19500" y="11845"/>
                    <a:pt x="19328" y="12194"/>
                    <a:pt x="19328" y="12354"/>
                  </a:cubicBezTo>
                  <a:cubicBezTo>
                    <a:pt x="19328" y="12952"/>
                    <a:pt x="19635" y="13672"/>
                    <a:pt x="19966" y="13845"/>
                  </a:cubicBezTo>
                  <a:cubicBezTo>
                    <a:pt x="20435" y="14091"/>
                    <a:pt x="20652" y="14094"/>
                    <a:pt x="21036" y="13830"/>
                  </a:cubicBezTo>
                  <a:cubicBezTo>
                    <a:pt x="21484" y="13523"/>
                    <a:pt x="21592" y="13283"/>
                    <a:pt x="21594" y="12533"/>
                  </a:cubicBezTo>
                  <a:cubicBezTo>
                    <a:pt x="21598" y="11536"/>
                    <a:pt x="20944" y="10951"/>
                    <a:pt x="20307" y="11132"/>
                  </a:cubicBezTo>
                  <a:close/>
                  <a:moveTo>
                    <a:pt x="1127" y="15038"/>
                  </a:moveTo>
                  <a:lnTo>
                    <a:pt x="558" y="18034"/>
                  </a:lnTo>
                  <a:cubicBezTo>
                    <a:pt x="247" y="19684"/>
                    <a:pt x="-2" y="21098"/>
                    <a:pt x="0" y="21179"/>
                  </a:cubicBezTo>
                  <a:cubicBezTo>
                    <a:pt x="6" y="21455"/>
                    <a:pt x="567" y="21336"/>
                    <a:pt x="900" y="20985"/>
                  </a:cubicBezTo>
                  <a:cubicBezTo>
                    <a:pt x="1135" y="20737"/>
                    <a:pt x="1261" y="20319"/>
                    <a:pt x="1332" y="19554"/>
                  </a:cubicBezTo>
                  <a:cubicBezTo>
                    <a:pt x="1476" y="18020"/>
                    <a:pt x="1777" y="18143"/>
                    <a:pt x="2255" y="19912"/>
                  </a:cubicBezTo>
                  <a:cubicBezTo>
                    <a:pt x="2624" y="21278"/>
                    <a:pt x="2660" y="21328"/>
                    <a:pt x="3121" y="21328"/>
                  </a:cubicBezTo>
                  <a:cubicBezTo>
                    <a:pt x="3449" y="21328"/>
                    <a:pt x="3627" y="21221"/>
                    <a:pt x="3679" y="20985"/>
                  </a:cubicBezTo>
                  <a:cubicBezTo>
                    <a:pt x="3750" y="20661"/>
                    <a:pt x="4428" y="17074"/>
                    <a:pt x="4681" y="15679"/>
                  </a:cubicBezTo>
                  <a:cubicBezTo>
                    <a:pt x="4796" y="15044"/>
                    <a:pt x="4800" y="15038"/>
                    <a:pt x="4237" y="15038"/>
                  </a:cubicBezTo>
                  <a:lnTo>
                    <a:pt x="3667" y="15038"/>
                  </a:lnTo>
                  <a:lnTo>
                    <a:pt x="3496" y="16171"/>
                  </a:lnTo>
                  <a:cubicBezTo>
                    <a:pt x="3403" y="16793"/>
                    <a:pt x="3313" y="17525"/>
                    <a:pt x="3291" y="17795"/>
                  </a:cubicBezTo>
                  <a:cubicBezTo>
                    <a:pt x="3222" y="18664"/>
                    <a:pt x="2992" y="18326"/>
                    <a:pt x="2528" y="16662"/>
                  </a:cubicBezTo>
                  <a:cubicBezTo>
                    <a:pt x="2092" y="15097"/>
                    <a:pt x="2065" y="15038"/>
                    <a:pt x="1606" y="15038"/>
                  </a:cubicBezTo>
                  <a:lnTo>
                    <a:pt x="1127" y="15038"/>
                  </a:lnTo>
                  <a:close/>
                  <a:moveTo>
                    <a:pt x="11947" y="15038"/>
                  </a:moveTo>
                  <a:cubicBezTo>
                    <a:pt x="9886" y="15038"/>
                    <a:pt x="9818" y="15065"/>
                    <a:pt x="9818" y="16021"/>
                  </a:cubicBezTo>
                  <a:cubicBezTo>
                    <a:pt x="9818" y="16302"/>
                    <a:pt x="9953" y="16407"/>
                    <a:pt x="10387" y="16454"/>
                  </a:cubicBezTo>
                  <a:cubicBezTo>
                    <a:pt x="10841" y="16503"/>
                    <a:pt x="10964" y="16593"/>
                    <a:pt x="11002" y="16946"/>
                  </a:cubicBezTo>
                  <a:cubicBezTo>
                    <a:pt x="11043" y="17316"/>
                    <a:pt x="10542" y="20294"/>
                    <a:pt x="10307" y="21090"/>
                  </a:cubicBezTo>
                  <a:cubicBezTo>
                    <a:pt x="10207" y="21430"/>
                    <a:pt x="10872" y="21399"/>
                    <a:pt x="11230" y="21045"/>
                  </a:cubicBezTo>
                  <a:cubicBezTo>
                    <a:pt x="11431" y="20847"/>
                    <a:pt x="11607" y="20133"/>
                    <a:pt x="11834" y="18630"/>
                  </a:cubicBezTo>
                  <a:lnTo>
                    <a:pt x="12152" y="16513"/>
                  </a:lnTo>
                  <a:lnTo>
                    <a:pt x="12938" y="16454"/>
                  </a:lnTo>
                  <a:cubicBezTo>
                    <a:pt x="13592" y="16404"/>
                    <a:pt x="13729" y="16326"/>
                    <a:pt x="13804" y="15962"/>
                  </a:cubicBezTo>
                  <a:cubicBezTo>
                    <a:pt x="13995" y="15034"/>
                    <a:pt x="13997" y="15038"/>
                    <a:pt x="11947" y="15038"/>
                  </a:cubicBezTo>
                  <a:close/>
                  <a:moveTo>
                    <a:pt x="15410" y="15038"/>
                  </a:moveTo>
                  <a:cubicBezTo>
                    <a:pt x="15086" y="15038"/>
                    <a:pt x="14778" y="15123"/>
                    <a:pt x="14726" y="15231"/>
                  </a:cubicBezTo>
                  <a:cubicBezTo>
                    <a:pt x="14645" y="15403"/>
                    <a:pt x="13439" y="21043"/>
                    <a:pt x="13439" y="21254"/>
                  </a:cubicBezTo>
                  <a:cubicBezTo>
                    <a:pt x="13439" y="21298"/>
                    <a:pt x="13601" y="21328"/>
                    <a:pt x="13793" y="21328"/>
                  </a:cubicBezTo>
                  <a:cubicBezTo>
                    <a:pt x="14281" y="21328"/>
                    <a:pt x="14630" y="20946"/>
                    <a:pt x="14772" y="20255"/>
                  </a:cubicBezTo>
                  <a:cubicBezTo>
                    <a:pt x="14946" y="19407"/>
                    <a:pt x="15174" y="19520"/>
                    <a:pt x="15228" y="20493"/>
                  </a:cubicBezTo>
                  <a:cubicBezTo>
                    <a:pt x="15273" y="21318"/>
                    <a:pt x="15272" y="21328"/>
                    <a:pt x="15831" y="21328"/>
                  </a:cubicBezTo>
                  <a:cubicBezTo>
                    <a:pt x="16336" y="21328"/>
                    <a:pt x="16439" y="21241"/>
                    <a:pt x="16742" y="20538"/>
                  </a:cubicBezTo>
                  <a:cubicBezTo>
                    <a:pt x="17138" y="19621"/>
                    <a:pt x="17441" y="19698"/>
                    <a:pt x="17301" y="20672"/>
                  </a:cubicBezTo>
                  <a:cubicBezTo>
                    <a:pt x="17206" y="21327"/>
                    <a:pt x="17210" y="21328"/>
                    <a:pt x="17733" y="21328"/>
                  </a:cubicBezTo>
                  <a:cubicBezTo>
                    <a:pt x="18163" y="21328"/>
                    <a:pt x="18277" y="21253"/>
                    <a:pt x="18337" y="20896"/>
                  </a:cubicBezTo>
                  <a:cubicBezTo>
                    <a:pt x="18583" y="19427"/>
                    <a:pt x="19180" y="15449"/>
                    <a:pt x="19180" y="15261"/>
                  </a:cubicBezTo>
                  <a:cubicBezTo>
                    <a:pt x="19180" y="15129"/>
                    <a:pt x="18909" y="15038"/>
                    <a:pt x="18519" y="15038"/>
                  </a:cubicBezTo>
                  <a:lnTo>
                    <a:pt x="17859" y="15038"/>
                  </a:lnTo>
                  <a:lnTo>
                    <a:pt x="17198" y="16692"/>
                  </a:lnTo>
                  <a:cubicBezTo>
                    <a:pt x="16833" y="17606"/>
                    <a:pt x="16461" y="18388"/>
                    <a:pt x="16378" y="18421"/>
                  </a:cubicBezTo>
                  <a:cubicBezTo>
                    <a:pt x="16293" y="18455"/>
                    <a:pt x="16217" y="18002"/>
                    <a:pt x="16196" y="17393"/>
                  </a:cubicBezTo>
                  <a:cubicBezTo>
                    <a:pt x="16175" y="16798"/>
                    <a:pt x="16116" y="16030"/>
                    <a:pt x="16070" y="15679"/>
                  </a:cubicBezTo>
                  <a:cubicBezTo>
                    <a:pt x="15994" y="15085"/>
                    <a:pt x="15956" y="15038"/>
                    <a:pt x="15410" y="15038"/>
                  </a:cubicBezTo>
                  <a:close/>
                  <a:moveTo>
                    <a:pt x="7483" y="15053"/>
                  </a:moveTo>
                  <a:cubicBezTo>
                    <a:pt x="6973" y="15115"/>
                    <a:pt x="6460" y="15356"/>
                    <a:pt x="6082" y="15753"/>
                  </a:cubicBezTo>
                  <a:cubicBezTo>
                    <a:pt x="5413" y="16456"/>
                    <a:pt x="5157" y="17293"/>
                    <a:pt x="5148" y="18779"/>
                  </a:cubicBezTo>
                  <a:cubicBezTo>
                    <a:pt x="5138" y="20359"/>
                    <a:pt x="5246" y="20671"/>
                    <a:pt x="5945" y="21134"/>
                  </a:cubicBezTo>
                  <a:cubicBezTo>
                    <a:pt x="6297" y="21368"/>
                    <a:pt x="6716" y="21481"/>
                    <a:pt x="7130" y="21462"/>
                  </a:cubicBezTo>
                  <a:cubicBezTo>
                    <a:pt x="7543" y="21444"/>
                    <a:pt x="7949" y="21293"/>
                    <a:pt x="8257" y="21030"/>
                  </a:cubicBezTo>
                  <a:cubicBezTo>
                    <a:pt x="8686" y="20664"/>
                    <a:pt x="8698" y="20319"/>
                    <a:pt x="8303" y="19852"/>
                  </a:cubicBezTo>
                  <a:cubicBezTo>
                    <a:pt x="8030" y="19531"/>
                    <a:pt x="7983" y="19534"/>
                    <a:pt x="7745" y="19808"/>
                  </a:cubicBezTo>
                  <a:cubicBezTo>
                    <a:pt x="7235" y="20391"/>
                    <a:pt x="6831" y="20414"/>
                    <a:pt x="6423" y="19882"/>
                  </a:cubicBezTo>
                  <a:cubicBezTo>
                    <a:pt x="6215" y="19610"/>
                    <a:pt x="6046" y="19177"/>
                    <a:pt x="6048" y="18928"/>
                  </a:cubicBezTo>
                  <a:cubicBezTo>
                    <a:pt x="6053" y="18250"/>
                    <a:pt x="6579" y="16874"/>
                    <a:pt x="6925" y="16633"/>
                  </a:cubicBezTo>
                  <a:cubicBezTo>
                    <a:pt x="7361" y="16328"/>
                    <a:pt x="8085" y="16365"/>
                    <a:pt x="8303" y="16707"/>
                  </a:cubicBezTo>
                  <a:cubicBezTo>
                    <a:pt x="8466" y="16964"/>
                    <a:pt x="8547" y="16942"/>
                    <a:pt x="8929" y="16588"/>
                  </a:cubicBezTo>
                  <a:cubicBezTo>
                    <a:pt x="9485" y="16072"/>
                    <a:pt x="9475" y="15903"/>
                    <a:pt x="8872" y="15410"/>
                  </a:cubicBezTo>
                  <a:cubicBezTo>
                    <a:pt x="8499" y="15105"/>
                    <a:pt x="7993" y="14990"/>
                    <a:pt x="7483" y="15053"/>
                  </a:cubicBezTo>
                  <a:close/>
                </a:path>
              </a:pathLst>
            </a:custGeom>
            <a:ln w="12700" cap="flat">
              <a:noFill/>
              <a:miter lim="400000"/>
            </a:ln>
            <a:effectLst/>
          </p:spPr>
        </p:pic>
      </p:grpSp>
    </p:spTree>
  </p:cSld>
  <p:clrMapOvr>
    <a:masterClrMapping/>
  </p:clrMapOvr>
  <p:transition xmlns:p14="http://schemas.microsoft.com/office/powerpoint/2010/main" spd="slow"/>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6" name="Group 226"/>
          <p:cNvGrpSpPr/>
          <p:nvPr/>
        </p:nvGrpSpPr>
        <p:grpSpPr>
          <a:xfrm>
            <a:off x="11108190" y="-100390"/>
            <a:ext cx="1434835" cy="1355630"/>
            <a:chOff x="0" y="0"/>
            <a:chExt cx="1434834" cy="1355628"/>
          </a:xfrm>
        </p:grpSpPr>
        <p:sp>
          <p:nvSpPr>
            <p:cNvPr id="224" name="Shape 224"/>
            <p:cNvSpPr/>
            <p:nvPr/>
          </p:nvSpPr>
          <p:spPr>
            <a:xfrm>
              <a:off x="215632" y="0"/>
              <a:ext cx="1003571" cy="1355629"/>
            </a:xfrm>
            <a:custGeom>
              <a:avLst/>
              <a:gdLst/>
              <a:ahLst/>
              <a:cxnLst>
                <a:cxn ang="0">
                  <a:pos x="wd2" y="hd2"/>
                </a:cxn>
                <a:cxn ang="5400000">
                  <a:pos x="wd2" y="hd2"/>
                </a:cxn>
                <a:cxn ang="10800000">
                  <a:pos x="wd2" y="hd2"/>
                </a:cxn>
                <a:cxn ang="16200000">
                  <a:pos x="wd2" y="hd2"/>
                </a:cxn>
              </a:cxnLst>
              <a:rect l="0" t="0" r="r" b="b"/>
              <a:pathLst>
                <a:path w="21600" h="21600" extrusionOk="0">
                  <a:moveTo>
                    <a:pt x="0" y="25"/>
                  </a:moveTo>
                  <a:lnTo>
                    <a:pt x="0" y="15849"/>
                  </a:lnTo>
                  <a:lnTo>
                    <a:pt x="10966" y="21600"/>
                  </a:lnTo>
                  <a:lnTo>
                    <a:pt x="21600" y="16097"/>
                  </a:lnTo>
                  <a:lnTo>
                    <a:pt x="21600" y="0"/>
                  </a:lnTo>
                  <a:lnTo>
                    <a:pt x="0" y="25"/>
                  </a:lnTo>
                  <a:close/>
                </a:path>
              </a:pathLst>
            </a:custGeom>
            <a:solidFill>
              <a:srgbClr val="006992"/>
            </a:solidFill>
            <a:ln w="12700" cap="flat">
              <a:noFill/>
              <a:miter lim="400000"/>
            </a:ln>
            <a:effectLst/>
          </p:spPr>
          <p:txBody>
            <a:bodyPr wrap="square" lIns="50800" tIns="50800" rIns="50800" bIns="50800" numCol="1" anchor="ctr">
              <a:noAutofit/>
            </a:bodyPr>
            <a:lstStyle/>
            <a:p>
              <a:pPr defTabSz="457200">
                <a:defRPr sz="1200">
                  <a:solidFill>
                    <a:srgbClr val="01A3E6"/>
                  </a:solidFill>
                </a:defRPr>
              </a:pPr>
              <a:endParaRPr/>
            </a:p>
          </p:txBody>
        </p:sp>
        <p:sp>
          <p:nvSpPr>
            <p:cNvPr id="225" name="Shape 225"/>
            <p:cNvSpPr/>
            <p:nvPr/>
          </p:nvSpPr>
          <p:spPr>
            <a:xfrm>
              <a:off x="0" y="163728"/>
              <a:ext cx="1434835" cy="102817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p>
              <a:pPr defTabSz="457200">
                <a:lnSpc>
                  <a:spcPct val="70000"/>
                </a:lnSpc>
                <a:defRPr sz="1600">
                  <a:solidFill>
                    <a:srgbClr val="FFFFFF"/>
                  </a:solidFill>
                  <a:latin typeface="Avenir Next Demi Bold"/>
                  <a:ea typeface="Avenir Next Demi Bold"/>
                  <a:cs typeface="Avenir Next Demi Bold"/>
                  <a:sym typeface="Avenir Next Demi Bold"/>
                </a:defRPr>
              </a:pPr>
              <a:r>
                <a:t>ESSA </a:t>
              </a:r>
            </a:p>
            <a:p>
              <a:pPr defTabSz="457200">
                <a:lnSpc>
                  <a:spcPct val="70000"/>
                </a:lnSpc>
                <a:defRPr sz="1600">
                  <a:solidFill>
                    <a:srgbClr val="FFFFFF"/>
                  </a:solidFill>
                  <a:latin typeface="Avenir Next Demi Bold"/>
                  <a:ea typeface="Avenir Next Demi Bold"/>
                  <a:cs typeface="Avenir Next Demi Bold"/>
                  <a:sym typeface="Avenir Next Demi Bold"/>
                </a:defRPr>
              </a:pPr>
              <a:r>
                <a:t>Review </a:t>
              </a:r>
            </a:p>
            <a:p>
              <a:pPr defTabSz="457200">
                <a:lnSpc>
                  <a:spcPct val="70000"/>
                </a:lnSpc>
                <a:defRPr sz="1600">
                  <a:solidFill>
                    <a:srgbClr val="FFFFFF"/>
                  </a:solidFill>
                  <a:latin typeface="Avenir Next Demi Bold"/>
                  <a:ea typeface="Avenir Next Demi Bold"/>
                  <a:cs typeface="Avenir Next Demi Bold"/>
                  <a:sym typeface="Avenir Next Demi Bold"/>
                </a:defRPr>
              </a:pPr>
              <a:r>
                <a:t>Tool</a:t>
              </a:r>
            </a:p>
            <a:p>
              <a:pPr defTabSz="457200">
                <a:lnSpc>
                  <a:spcPct val="70000"/>
                </a:lnSpc>
                <a:defRPr sz="1600">
                  <a:solidFill>
                    <a:srgbClr val="FFFFFF"/>
                  </a:solidFill>
                  <a:latin typeface="Avenir Next Demi Bold"/>
                  <a:ea typeface="Avenir Next Demi Bold"/>
                  <a:cs typeface="Avenir Next Demi Bold"/>
                  <a:sym typeface="Avenir Next Demi Bold"/>
                </a:defRPr>
              </a:pPr>
              <a:r>
                <a:t>#2</a:t>
              </a:r>
            </a:p>
          </p:txBody>
        </p:sp>
      </p:grpSp>
      <p:grpSp>
        <p:nvGrpSpPr>
          <p:cNvPr id="229" name="Group 229"/>
          <p:cNvGrpSpPr/>
          <p:nvPr/>
        </p:nvGrpSpPr>
        <p:grpSpPr>
          <a:xfrm>
            <a:off x="-307423" y="-1421161"/>
            <a:ext cx="13708920" cy="2983817"/>
            <a:chOff x="89273" y="4111631"/>
            <a:chExt cx="13708918" cy="2983815"/>
          </a:xfrm>
        </p:grpSpPr>
        <p:pic>
          <p:nvPicPr>
            <p:cNvPr id="227" name="FullSizeR.jpg"/>
            <p:cNvPicPr>
              <a:picLocks noChangeAspect="1"/>
            </p:cNvPicPr>
            <p:nvPr/>
          </p:nvPicPr>
          <p:blipFill>
            <a:blip r:embed="rId3">
              <a:extLst/>
            </a:blip>
            <a:srcRect t="29662" r="872" b="41309"/>
            <a:stretch>
              <a:fillRect/>
            </a:stretch>
          </p:blipFill>
          <p:spPr>
            <a:xfrm>
              <a:off x="212333" y="4111631"/>
              <a:ext cx="13585860" cy="2983816"/>
            </a:xfrm>
            <a:prstGeom prst="rect">
              <a:avLst/>
            </a:prstGeom>
            <a:ln w="12700" cap="flat">
              <a:noFill/>
              <a:miter lim="400000"/>
            </a:ln>
            <a:effectLst/>
          </p:spPr>
        </p:pic>
        <p:sp>
          <p:nvSpPr>
            <p:cNvPr id="228" name="Shape 228"/>
            <p:cNvSpPr/>
            <p:nvPr/>
          </p:nvSpPr>
          <p:spPr>
            <a:xfrm>
              <a:off x="89273" y="5499834"/>
              <a:ext cx="13389817" cy="1589941"/>
            </a:xfrm>
            <a:prstGeom prst="rect">
              <a:avLst/>
            </a:prstGeom>
            <a:solidFill>
              <a:srgbClr val="FF7F00">
                <a:alpha val="52485"/>
              </a:srgbClr>
            </a:solid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indent="685800" algn="l" defTabSz="457200">
                <a:lnSpc>
                  <a:spcPct val="70000"/>
                </a:lnSpc>
                <a:defRPr sz="5500">
                  <a:solidFill>
                    <a:srgbClr val="FFFFFF"/>
                  </a:solidFill>
                  <a:latin typeface="Avenir Next Demi Bold"/>
                  <a:ea typeface="Avenir Next Demi Bold"/>
                  <a:cs typeface="Avenir Next Demi Bold"/>
                  <a:sym typeface="Avenir Next Demi Bold"/>
                </a:defRPr>
              </a:lvl1pPr>
            </a:lstStyle>
            <a:p>
              <a:r>
                <a:t>Guiding Questions</a:t>
              </a:r>
            </a:p>
          </p:txBody>
        </p:sp>
      </p:grpSp>
      <p:sp>
        <p:nvSpPr>
          <p:cNvPr id="230" name="Shape 230"/>
          <p:cNvSpPr/>
          <p:nvPr/>
        </p:nvSpPr>
        <p:spPr>
          <a:xfrm>
            <a:off x="3100104" y="1871747"/>
            <a:ext cx="9507053" cy="6767708"/>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lstStyle/>
          <a:p>
            <a:pPr marL="493888" indent="-493888" algn="l" defTabSz="457200">
              <a:buSzPct val="100000"/>
              <a:buAutoNum type="arabicPeriod"/>
              <a:defRPr sz="3000">
                <a:solidFill>
                  <a:srgbClr val="FF7F00"/>
                </a:solidFill>
                <a:latin typeface="Avenir Next Demi Bold"/>
                <a:ea typeface="Avenir Next Demi Bold"/>
                <a:cs typeface="Avenir Next Demi Bold"/>
                <a:sym typeface="Avenir Next Demi Bold"/>
              </a:defRPr>
            </a:pPr>
            <a:r>
              <a:rPr dirty="0"/>
              <a:t>Discuss each Guiding Question </a:t>
            </a:r>
            <a:r>
              <a:rPr lang="en-US" dirty="0" smtClean="0"/>
              <a:t>informed by the </a:t>
            </a:r>
            <a:r>
              <a:rPr dirty="0" smtClean="0"/>
              <a:t>Allowable Activity</a:t>
            </a:r>
            <a:r>
              <a:rPr lang="en-US" dirty="0" smtClean="0"/>
              <a:t> Tools </a:t>
            </a:r>
            <a:r>
              <a:rPr dirty="0" smtClean="0"/>
              <a:t>(</a:t>
            </a:r>
            <a:r>
              <a:rPr dirty="0"/>
              <a:t>1-1.5 hours)</a:t>
            </a:r>
          </a:p>
          <a:p>
            <a:pPr marL="1128888" lvl="1" indent="-493888" algn="l" defTabSz="457200">
              <a:buSzPct val="100000"/>
              <a:buAutoNum type="alphaLcPeriod"/>
              <a:defRPr sz="3000">
                <a:latin typeface="Avenir Next"/>
                <a:ea typeface="Avenir Next"/>
                <a:cs typeface="Avenir Next"/>
                <a:sym typeface="Avenir Next"/>
              </a:defRPr>
            </a:pPr>
            <a:r>
              <a:rPr dirty="0"/>
              <a:t>Assign a </a:t>
            </a:r>
            <a:r>
              <a:rPr dirty="0" smtClean="0"/>
              <a:t>not</a:t>
            </a:r>
            <a:r>
              <a:rPr lang="en-US" dirty="0" smtClean="0"/>
              <a:t>e</a:t>
            </a:r>
            <a:r>
              <a:rPr lang="en-US" dirty="0"/>
              <a:t> </a:t>
            </a:r>
            <a:r>
              <a:rPr dirty="0" smtClean="0"/>
              <a:t>taker</a:t>
            </a:r>
            <a:endParaRPr dirty="0"/>
          </a:p>
          <a:p>
            <a:pPr marL="1128888" lvl="1" indent="-493888" algn="l" defTabSz="457200">
              <a:buSzPct val="100000"/>
              <a:buAutoNum type="alphaLcPeriod"/>
              <a:defRPr sz="3000">
                <a:latin typeface="Avenir Next"/>
                <a:ea typeface="Avenir Next"/>
                <a:cs typeface="Avenir Next"/>
                <a:sym typeface="Avenir Next"/>
              </a:defRPr>
            </a:pPr>
            <a:r>
              <a:rPr dirty="0"/>
              <a:t>Each reviewer presents his/her comments</a:t>
            </a:r>
          </a:p>
          <a:p>
            <a:pPr marL="1128888" lvl="1" indent="-493888" algn="l" defTabSz="457200">
              <a:buSzPct val="100000"/>
              <a:buAutoNum type="alphaLcPeriod"/>
              <a:defRPr sz="3000">
                <a:latin typeface="Avenir Next"/>
                <a:ea typeface="Avenir Next"/>
                <a:cs typeface="Avenir Next"/>
                <a:sym typeface="Avenir Next"/>
              </a:defRPr>
            </a:pPr>
            <a:r>
              <a:rPr dirty="0"/>
              <a:t>Identify 3-4 themes to include in the summary of comments</a:t>
            </a:r>
          </a:p>
        </p:txBody>
      </p:sp>
      <p:sp>
        <p:nvSpPr>
          <p:cNvPr id="231" name="Shape 231"/>
          <p:cNvSpPr/>
          <p:nvPr/>
        </p:nvSpPr>
        <p:spPr>
          <a:xfrm>
            <a:off x="193484" y="1846347"/>
            <a:ext cx="2518853" cy="3498744"/>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lstStyle>
            <a:lvl1pPr algn="r" defTabSz="457200">
              <a:defRPr sz="3000">
                <a:solidFill>
                  <a:srgbClr val="FF7F00"/>
                </a:solidFill>
                <a:latin typeface="Avenir Next Demi Bold"/>
                <a:ea typeface="Avenir Next Demi Bold"/>
                <a:cs typeface="Avenir Next Demi Bold"/>
                <a:sym typeface="Avenir Next Demi Bold"/>
              </a:defRPr>
            </a:lvl1pPr>
          </a:lstStyle>
          <a:p>
            <a:r>
              <a:t>Actions</a:t>
            </a:r>
          </a:p>
        </p:txBody>
      </p:sp>
      <p:sp>
        <p:nvSpPr>
          <p:cNvPr id="232" name="Shape 232"/>
          <p:cNvSpPr/>
          <p:nvPr/>
        </p:nvSpPr>
        <p:spPr>
          <a:xfrm flipV="1">
            <a:off x="2906220" y="1846347"/>
            <a:ext cx="1" cy="6767709"/>
          </a:xfrm>
          <a:prstGeom prst="line">
            <a:avLst/>
          </a:prstGeom>
          <a:ln w="25400">
            <a:solidFill>
              <a:srgbClr val="FF7F00"/>
            </a:solidFill>
            <a:miter lim="400000"/>
          </a:ln>
        </p:spPr>
        <p:txBody>
          <a:bodyPr lIns="50800" tIns="50800" rIns="50800" bIns="50800" anchor="ctr"/>
          <a:lstStyle/>
          <a:p>
            <a:pPr>
              <a:defRPr sz="2400"/>
            </a:pPr>
            <a:endParaRPr/>
          </a:p>
        </p:txBody>
      </p:sp>
      <p:sp>
        <p:nvSpPr>
          <p:cNvPr id="233" name="Shape 233"/>
          <p:cNvSpPr>
            <a:spLocks noGrp="1"/>
          </p:cNvSpPr>
          <p:nvPr>
            <p:ph type="sldNum" sz="quarter" idx="2"/>
          </p:nvPr>
        </p:nvSpPr>
        <p:spPr>
          <a:xfrm>
            <a:off x="12070322" y="9120627"/>
            <a:ext cx="508179" cy="381001"/>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6</a:t>
            </a:fld>
            <a:endParaRPr/>
          </a:p>
        </p:txBody>
      </p:sp>
      <p:grpSp>
        <p:nvGrpSpPr>
          <p:cNvPr id="237" name="Group 237"/>
          <p:cNvGrpSpPr/>
          <p:nvPr/>
        </p:nvGrpSpPr>
        <p:grpSpPr>
          <a:xfrm>
            <a:off x="-29954" y="8897748"/>
            <a:ext cx="9849897" cy="938627"/>
            <a:chOff x="0" y="0"/>
            <a:chExt cx="9849895" cy="938626"/>
          </a:xfrm>
        </p:grpSpPr>
        <p:sp>
          <p:nvSpPr>
            <p:cNvPr id="234" name="Shape 234"/>
            <p:cNvSpPr/>
            <p:nvPr/>
          </p:nvSpPr>
          <p:spPr>
            <a:xfrm>
              <a:off x="0" y="0"/>
              <a:ext cx="9849896" cy="927674"/>
            </a:xfrm>
            <a:prstGeom prst="rect">
              <a:avLst/>
            </a:prstGeom>
            <a:gradFill flip="none" rotWithShape="1">
              <a:gsLst>
                <a:gs pos="4442">
                  <a:srgbClr val="FFFFFF"/>
                </a:gs>
                <a:gs pos="21759">
                  <a:srgbClr val="7FB4C9"/>
                </a:gs>
                <a:gs pos="100000">
                  <a:srgbClr val="006992"/>
                </a:gs>
              </a:gsLst>
              <a:lin ang="10800000" scaled="0"/>
            </a:gradFill>
            <a:ln w="12700" cap="flat">
              <a:noFill/>
              <a:miter lim="400000"/>
            </a:ln>
            <a:effectLst/>
          </p:spPr>
          <p:txBody>
            <a:bodyPr wrap="square" lIns="50800" tIns="50800" rIns="50800" bIns="50800" numCol="1" anchor="ctr">
              <a:noAutofit/>
            </a:bodyPr>
            <a:lstStyle/>
            <a:p>
              <a:pPr defTabSz="457200">
                <a:defRPr sz="1200">
                  <a:solidFill>
                    <a:srgbClr val="01A3E6"/>
                  </a:solidFill>
                </a:defRPr>
              </a:pPr>
              <a:endParaRPr/>
            </a:p>
          </p:txBody>
        </p:sp>
        <p:sp>
          <p:nvSpPr>
            <p:cNvPr id="235" name="Shape 235"/>
            <p:cNvSpPr/>
            <p:nvPr/>
          </p:nvSpPr>
          <p:spPr>
            <a:xfrm>
              <a:off x="349661" y="19958"/>
              <a:ext cx="7196800" cy="60955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lgn="l" defTabSz="457200">
                <a:defRPr sz="1300">
                  <a:solidFill>
                    <a:srgbClr val="FFFFFF"/>
                  </a:solidFill>
                  <a:latin typeface="Avenir Next Demi Bold"/>
                  <a:ea typeface="Avenir Next Demi Bold"/>
                  <a:cs typeface="Avenir Next Demi Bold"/>
                  <a:sym typeface="Avenir Next Demi Bold"/>
                </a:defRPr>
              </a:lvl1pPr>
            </a:lstStyle>
            <a:p>
              <a:r>
                <a:t>Developed in partnership with the National Council of Teachers of Mathematics, Math Teachers’ Circle Network, and the Association of State Supervisors of Mathematics (2017)</a:t>
              </a:r>
            </a:p>
          </p:txBody>
        </p:sp>
        <p:sp>
          <p:nvSpPr>
            <p:cNvPr id="236" name="Shape 236"/>
            <p:cNvSpPr/>
            <p:nvPr/>
          </p:nvSpPr>
          <p:spPr>
            <a:xfrm>
              <a:off x="349661" y="329070"/>
              <a:ext cx="2462626" cy="60955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lgn="l" defTabSz="457200">
                <a:defRPr sz="1200" u="sng">
                  <a:solidFill>
                    <a:srgbClr val="FFFFFF"/>
                  </a:solidFill>
                  <a:latin typeface="Avenir Next Demi Bold"/>
                  <a:ea typeface="Avenir Next Demi Bold"/>
                  <a:cs typeface="Avenir Next Demi Bold"/>
                  <a:sym typeface="Avenir Next Demi Bold"/>
                </a:defRPr>
              </a:lvl1pPr>
            </a:lstStyle>
            <a:p>
              <a:r>
                <a:t>http://nctm.org/essatoolkit</a:t>
              </a:r>
            </a:p>
          </p:txBody>
        </p:sp>
      </p:grpSp>
      <p:grpSp>
        <p:nvGrpSpPr>
          <p:cNvPr id="241" name="Group 241"/>
          <p:cNvGrpSpPr/>
          <p:nvPr/>
        </p:nvGrpSpPr>
        <p:grpSpPr>
          <a:xfrm>
            <a:off x="9057149" y="9009745"/>
            <a:ext cx="2671215" cy="602764"/>
            <a:chOff x="31452" y="26083"/>
            <a:chExt cx="2671213" cy="602762"/>
          </a:xfrm>
        </p:grpSpPr>
        <p:pic>
          <p:nvPicPr>
            <p:cNvPr id="238" name="pasted-image.tiff"/>
            <p:cNvPicPr>
              <a:picLocks noChangeAspect="1"/>
            </p:cNvPicPr>
            <p:nvPr/>
          </p:nvPicPr>
          <p:blipFill>
            <a:blip r:embed="rId4">
              <a:extLst/>
            </a:blip>
            <a:srcRect l="7440" t="3474" r="1596" b="3474"/>
            <a:stretch>
              <a:fillRect/>
            </a:stretch>
          </p:blipFill>
          <p:spPr>
            <a:xfrm>
              <a:off x="1063483" y="26083"/>
              <a:ext cx="641236" cy="602763"/>
            </a:xfrm>
            <a:prstGeom prst="rect">
              <a:avLst/>
            </a:prstGeom>
            <a:ln w="12700" cap="flat">
              <a:noFill/>
              <a:miter lim="400000"/>
            </a:ln>
            <a:effectLst/>
          </p:spPr>
        </p:pic>
        <p:pic>
          <p:nvPicPr>
            <p:cNvPr id="239" name="assm_logo_color.jpg"/>
            <p:cNvPicPr>
              <a:picLocks noChangeAspect="1"/>
            </p:cNvPicPr>
            <p:nvPr/>
          </p:nvPicPr>
          <p:blipFill>
            <a:blip r:embed="rId5">
              <a:extLst/>
            </a:blip>
            <a:srcRect r="80963"/>
            <a:stretch>
              <a:fillRect/>
            </a:stretch>
          </p:blipFill>
          <p:spPr>
            <a:xfrm>
              <a:off x="2023771" y="26083"/>
              <a:ext cx="678895" cy="602710"/>
            </a:xfrm>
            <a:prstGeom prst="rect">
              <a:avLst/>
            </a:prstGeom>
            <a:ln w="12700" cap="flat">
              <a:noFill/>
              <a:miter lim="400000"/>
            </a:ln>
            <a:effectLst/>
          </p:spPr>
        </p:pic>
        <p:pic>
          <p:nvPicPr>
            <p:cNvPr id="240" name="Screen Shot 2017-06-30 at 4.28.44 PM.png"/>
            <p:cNvPicPr>
              <a:picLocks noChangeAspect="1"/>
            </p:cNvPicPr>
            <p:nvPr/>
          </p:nvPicPr>
          <p:blipFill>
            <a:blip r:embed="rId6">
              <a:extLst/>
            </a:blip>
            <a:srcRect l="3857" t="4666" r="3861" b="4445"/>
            <a:stretch>
              <a:fillRect/>
            </a:stretch>
          </p:blipFill>
          <p:spPr>
            <a:xfrm>
              <a:off x="31452" y="29338"/>
              <a:ext cx="752476" cy="571468"/>
            </a:xfrm>
            <a:custGeom>
              <a:avLst/>
              <a:gdLst/>
              <a:ahLst/>
              <a:cxnLst>
                <a:cxn ang="0">
                  <a:pos x="wd2" y="hd2"/>
                </a:cxn>
                <a:cxn ang="5400000">
                  <a:pos x="wd2" y="hd2"/>
                </a:cxn>
                <a:cxn ang="10800000">
                  <a:pos x="wd2" y="hd2"/>
                </a:cxn>
                <a:cxn ang="16200000">
                  <a:pos x="wd2" y="hd2"/>
                </a:cxn>
              </a:cxnLst>
              <a:rect l="0" t="0" r="r" b="b"/>
              <a:pathLst>
                <a:path w="21595" h="21464" extrusionOk="0">
                  <a:moveTo>
                    <a:pt x="11218" y="42"/>
                  </a:moveTo>
                  <a:cubicBezTo>
                    <a:pt x="10505" y="219"/>
                    <a:pt x="10119" y="1804"/>
                    <a:pt x="10683" y="2233"/>
                  </a:cubicBezTo>
                  <a:cubicBezTo>
                    <a:pt x="11031" y="2497"/>
                    <a:pt x="11274" y="2492"/>
                    <a:pt x="11674" y="2218"/>
                  </a:cubicBezTo>
                  <a:cubicBezTo>
                    <a:pt x="12123" y="1910"/>
                    <a:pt x="12229" y="1662"/>
                    <a:pt x="12232" y="906"/>
                  </a:cubicBezTo>
                  <a:cubicBezTo>
                    <a:pt x="12235" y="190"/>
                    <a:pt x="11863" y="-119"/>
                    <a:pt x="11218" y="42"/>
                  </a:cubicBezTo>
                  <a:close/>
                  <a:moveTo>
                    <a:pt x="17255" y="1458"/>
                  </a:moveTo>
                  <a:lnTo>
                    <a:pt x="17904" y="2293"/>
                  </a:lnTo>
                  <a:cubicBezTo>
                    <a:pt x="18984" y="3700"/>
                    <a:pt x="19270" y="5876"/>
                    <a:pt x="18713" y="8300"/>
                  </a:cubicBezTo>
                  <a:cubicBezTo>
                    <a:pt x="18463" y="9388"/>
                    <a:pt x="17612" y="10798"/>
                    <a:pt x="16526" y="11937"/>
                  </a:cubicBezTo>
                  <a:cubicBezTo>
                    <a:pt x="16030" y="12458"/>
                    <a:pt x="15608" y="12965"/>
                    <a:pt x="15581" y="13070"/>
                  </a:cubicBezTo>
                  <a:cubicBezTo>
                    <a:pt x="15553" y="13174"/>
                    <a:pt x="15825" y="13264"/>
                    <a:pt x="16184" y="13264"/>
                  </a:cubicBezTo>
                  <a:cubicBezTo>
                    <a:pt x="17603" y="13263"/>
                    <a:pt x="19441" y="11556"/>
                    <a:pt x="20091" y="9641"/>
                  </a:cubicBezTo>
                  <a:cubicBezTo>
                    <a:pt x="20774" y="7628"/>
                    <a:pt x="20769" y="4352"/>
                    <a:pt x="20080" y="2874"/>
                  </a:cubicBezTo>
                  <a:cubicBezTo>
                    <a:pt x="19708" y="2077"/>
                    <a:pt x="18758" y="1458"/>
                    <a:pt x="17916" y="1458"/>
                  </a:cubicBezTo>
                  <a:lnTo>
                    <a:pt x="17255" y="1458"/>
                  </a:lnTo>
                  <a:close/>
                  <a:moveTo>
                    <a:pt x="7585" y="1473"/>
                  </a:moveTo>
                  <a:cubicBezTo>
                    <a:pt x="7221" y="1430"/>
                    <a:pt x="6947" y="1483"/>
                    <a:pt x="6947" y="1652"/>
                  </a:cubicBezTo>
                  <a:cubicBezTo>
                    <a:pt x="6947" y="1760"/>
                    <a:pt x="7016" y="1845"/>
                    <a:pt x="7095" y="1845"/>
                  </a:cubicBezTo>
                  <a:cubicBezTo>
                    <a:pt x="7549" y="1845"/>
                    <a:pt x="9176" y="4817"/>
                    <a:pt x="9419" y="6079"/>
                  </a:cubicBezTo>
                  <a:cubicBezTo>
                    <a:pt x="9480" y="6395"/>
                    <a:pt x="9862" y="7553"/>
                    <a:pt x="10262" y="8658"/>
                  </a:cubicBezTo>
                  <a:cubicBezTo>
                    <a:pt x="11066" y="10881"/>
                    <a:pt x="11906" y="12232"/>
                    <a:pt x="12881" y="12861"/>
                  </a:cubicBezTo>
                  <a:cubicBezTo>
                    <a:pt x="13619" y="13337"/>
                    <a:pt x="14647" y="13415"/>
                    <a:pt x="14647" y="12995"/>
                  </a:cubicBezTo>
                  <a:cubicBezTo>
                    <a:pt x="14647" y="12845"/>
                    <a:pt x="14552" y="12669"/>
                    <a:pt x="14430" y="12608"/>
                  </a:cubicBezTo>
                  <a:cubicBezTo>
                    <a:pt x="14062" y="12424"/>
                    <a:pt x="12829" y="10107"/>
                    <a:pt x="12278" y="8568"/>
                  </a:cubicBezTo>
                  <a:cubicBezTo>
                    <a:pt x="11776" y="7167"/>
                    <a:pt x="11719" y="6477"/>
                    <a:pt x="12118" y="6675"/>
                  </a:cubicBezTo>
                  <a:cubicBezTo>
                    <a:pt x="12231" y="6731"/>
                    <a:pt x="12529" y="6345"/>
                    <a:pt x="12836" y="5751"/>
                  </a:cubicBezTo>
                  <a:cubicBezTo>
                    <a:pt x="13586" y="4298"/>
                    <a:pt x="14911" y="2576"/>
                    <a:pt x="15706" y="2024"/>
                  </a:cubicBezTo>
                  <a:lnTo>
                    <a:pt x="16378" y="1562"/>
                  </a:lnTo>
                  <a:lnTo>
                    <a:pt x="15592" y="1502"/>
                  </a:lnTo>
                  <a:cubicBezTo>
                    <a:pt x="14231" y="1400"/>
                    <a:pt x="12668" y="2254"/>
                    <a:pt x="11663" y="3664"/>
                  </a:cubicBezTo>
                  <a:cubicBezTo>
                    <a:pt x="11358" y="4090"/>
                    <a:pt x="11331" y="4216"/>
                    <a:pt x="11492" y="4678"/>
                  </a:cubicBezTo>
                  <a:cubicBezTo>
                    <a:pt x="11617" y="5035"/>
                    <a:pt x="11631" y="5271"/>
                    <a:pt x="11526" y="5408"/>
                  </a:cubicBezTo>
                  <a:cubicBezTo>
                    <a:pt x="11421" y="5545"/>
                    <a:pt x="11168" y="5206"/>
                    <a:pt x="10740" y="4350"/>
                  </a:cubicBezTo>
                  <a:cubicBezTo>
                    <a:pt x="9969" y="2807"/>
                    <a:pt x="9629" y="2375"/>
                    <a:pt x="8758" y="1860"/>
                  </a:cubicBezTo>
                  <a:cubicBezTo>
                    <a:pt x="8402" y="1650"/>
                    <a:pt x="7949" y="1515"/>
                    <a:pt x="7585" y="1473"/>
                  </a:cubicBezTo>
                  <a:close/>
                  <a:moveTo>
                    <a:pt x="5023" y="1532"/>
                  </a:moveTo>
                  <a:cubicBezTo>
                    <a:pt x="3549" y="1757"/>
                    <a:pt x="2346" y="2817"/>
                    <a:pt x="1537" y="4603"/>
                  </a:cubicBezTo>
                  <a:cubicBezTo>
                    <a:pt x="1168" y="5419"/>
                    <a:pt x="1141" y="5654"/>
                    <a:pt x="1139" y="7748"/>
                  </a:cubicBezTo>
                  <a:cubicBezTo>
                    <a:pt x="1137" y="8995"/>
                    <a:pt x="1189" y="10255"/>
                    <a:pt x="1253" y="10551"/>
                  </a:cubicBezTo>
                  <a:cubicBezTo>
                    <a:pt x="1421" y="11334"/>
                    <a:pt x="2253" y="12478"/>
                    <a:pt x="2950" y="12891"/>
                  </a:cubicBezTo>
                  <a:cubicBezTo>
                    <a:pt x="3598" y="13275"/>
                    <a:pt x="4605" y="13389"/>
                    <a:pt x="4749" y="13085"/>
                  </a:cubicBezTo>
                  <a:cubicBezTo>
                    <a:pt x="4797" y="12983"/>
                    <a:pt x="4511" y="12499"/>
                    <a:pt x="4111" y="12012"/>
                  </a:cubicBezTo>
                  <a:cubicBezTo>
                    <a:pt x="3711" y="11524"/>
                    <a:pt x="3234" y="10712"/>
                    <a:pt x="3041" y="10208"/>
                  </a:cubicBezTo>
                  <a:cubicBezTo>
                    <a:pt x="2552" y="8933"/>
                    <a:pt x="2630" y="6596"/>
                    <a:pt x="3223" y="4976"/>
                  </a:cubicBezTo>
                  <a:cubicBezTo>
                    <a:pt x="3668" y="3760"/>
                    <a:pt x="4885" y="2136"/>
                    <a:pt x="5501" y="1935"/>
                  </a:cubicBezTo>
                  <a:cubicBezTo>
                    <a:pt x="6263" y="1685"/>
                    <a:pt x="5919" y="1396"/>
                    <a:pt x="5023" y="1532"/>
                  </a:cubicBezTo>
                  <a:close/>
                  <a:moveTo>
                    <a:pt x="9385" y="7748"/>
                  </a:moveTo>
                  <a:cubicBezTo>
                    <a:pt x="9329" y="7748"/>
                    <a:pt x="9108" y="8138"/>
                    <a:pt x="8884" y="8598"/>
                  </a:cubicBezTo>
                  <a:cubicBezTo>
                    <a:pt x="8190" y="10017"/>
                    <a:pt x="7069" y="11521"/>
                    <a:pt x="6150" y="12295"/>
                  </a:cubicBezTo>
                  <a:cubicBezTo>
                    <a:pt x="5381" y="12943"/>
                    <a:pt x="5324" y="13050"/>
                    <a:pt x="5626" y="13130"/>
                  </a:cubicBezTo>
                  <a:cubicBezTo>
                    <a:pt x="6709" y="13413"/>
                    <a:pt x="8489" y="12579"/>
                    <a:pt x="9556" y="11296"/>
                  </a:cubicBezTo>
                  <a:lnTo>
                    <a:pt x="10341" y="10342"/>
                  </a:lnTo>
                  <a:lnTo>
                    <a:pt x="10102" y="9791"/>
                  </a:lnTo>
                  <a:cubicBezTo>
                    <a:pt x="9968" y="9483"/>
                    <a:pt x="9770" y="8900"/>
                    <a:pt x="9670" y="8494"/>
                  </a:cubicBezTo>
                  <a:cubicBezTo>
                    <a:pt x="9569" y="8088"/>
                    <a:pt x="9441" y="7748"/>
                    <a:pt x="9385" y="7748"/>
                  </a:cubicBezTo>
                  <a:close/>
                  <a:moveTo>
                    <a:pt x="20307" y="11132"/>
                  </a:moveTo>
                  <a:cubicBezTo>
                    <a:pt x="20095" y="11193"/>
                    <a:pt x="19888" y="11339"/>
                    <a:pt x="19704" y="11579"/>
                  </a:cubicBezTo>
                  <a:cubicBezTo>
                    <a:pt x="19500" y="11845"/>
                    <a:pt x="19328" y="12194"/>
                    <a:pt x="19328" y="12354"/>
                  </a:cubicBezTo>
                  <a:cubicBezTo>
                    <a:pt x="19328" y="12952"/>
                    <a:pt x="19635" y="13672"/>
                    <a:pt x="19966" y="13845"/>
                  </a:cubicBezTo>
                  <a:cubicBezTo>
                    <a:pt x="20435" y="14091"/>
                    <a:pt x="20652" y="14094"/>
                    <a:pt x="21036" y="13830"/>
                  </a:cubicBezTo>
                  <a:cubicBezTo>
                    <a:pt x="21484" y="13523"/>
                    <a:pt x="21592" y="13283"/>
                    <a:pt x="21594" y="12533"/>
                  </a:cubicBezTo>
                  <a:cubicBezTo>
                    <a:pt x="21598" y="11536"/>
                    <a:pt x="20944" y="10951"/>
                    <a:pt x="20307" y="11132"/>
                  </a:cubicBezTo>
                  <a:close/>
                  <a:moveTo>
                    <a:pt x="1127" y="15038"/>
                  </a:moveTo>
                  <a:lnTo>
                    <a:pt x="558" y="18034"/>
                  </a:lnTo>
                  <a:cubicBezTo>
                    <a:pt x="247" y="19684"/>
                    <a:pt x="-2" y="21098"/>
                    <a:pt x="0" y="21179"/>
                  </a:cubicBezTo>
                  <a:cubicBezTo>
                    <a:pt x="6" y="21455"/>
                    <a:pt x="567" y="21336"/>
                    <a:pt x="900" y="20985"/>
                  </a:cubicBezTo>
                  <a:cubicBezTo>
                    <a:pt x="1135" y="20737"/>
                    <a:pt x="1261" y="20319"/>
                    <a:pt x="1332" y="19554"/>
                  </a:cubicBezTo>
                  <a:cubicBezTo>
                    <a:pt x="1476" y="18020"/>
                    <a:pt x="1777" y="18143"/>
                    <a:pt x="2255" y="19912"/>
                  </a:cubicBezTo>
                  <a:cubicBezTo>
                    <a:pt x="2624" y="21278"/>
                    <a:pt x="2660" y="21328"/>
                    <a:pt x="3121" y="21328"/>
                  </a:cubicBezTo>
                  <a:cubicBezTo>
                    <a:pt x="3449" y="21328"/>
                    <a:pt x="3627" y="21221"/>
                    <a:pt x="3679" y="20985"/>
                  </a:cubicBezTo>
                  <a:cubicBezTo>
                    <a:pt x="3750" y="20661"/>
                    <a:pt x="4428" y="17074"/>
                    <a:pt x="4681" y="15679"/>
                  </a:cubicBezTo>
                  <a:cubicBezTo>
                    <a:pt x="4796" y="15044"/>
                    <a:pt x="4800" y="15038"/>
                    <a:pt x="4237" y="15038"/>
                  </a:cubicBezTo>
                  <a:lnTo>
                    <a:pt x="3667" y="15038"/>
                  </a:lnTo>
                  <a:lnTo>
                    <a:pt x="3496" y="16171"/>
                  </a:lnTo>
                  <a:cubicBezTo>
                    <a:pt x="3403" y="16793"/>
                    <a:pt x="3313" y="17525"/>
                    <a:pt x="3291" y="17795"/>
                  </a:cubicBezTo>
                  <a:cubicBezTo>
                    <a:pt x="3222" y="18664"/>
                    <a:pt x="2992" y="18326"/>
                    <a:pt x="2528" y="16662"/>
                  </a:cubicBezTo>
                  <a:cubicBezTo>
                    <a:pt x="2092" y="15097"/>
                    <a:pt x="2065" y="15038"/>
                    <a:pt x="1606" y="15038"/>
                  </a:cubicBezTo>
                  <a:lnTo>
                    <a:pt x="1127" y="15038"/>
                  </a:lnTo>
                  <a:close/>
                  <a:moveTo>
                    <a:pt x="11947" y="15038"/>
                  </a:moveTo>
                  <a:cubicBezTo>
                    <a:pt x="9886" y="15038"/>
                    <a:pt x="9818" y="15065"/>
                    <a:pt x="9818" y="16021"/>
                  </a:cubicBezTo>
                  <a:cubicBezTo>
                    <a:pt x="9818" y="16302"/>
                    <a:pt x="9953" y="16407"/>
                    <a:pt x="10387" y="16454"/>
                  </a:cubicBezTo>
                  <a:cubicBezTo>
                    <a:pt x="10841" y="16503"/>
                    <a:pt x="10964" y="16593"/>
                    <a:pt x="11002" y="16946"/>
                  </a:cubicBezTo>
                  <a:cubicBezTo>
                    <a:pt x="11043" y="17316"/>
                    <a:pt x="10542" y="20294"/>
                    <a:pt x="10307" y="21090"/>
                  </a:cubicBezTo>
                  <a:cubicBezTo>
                    <a:pt x="10207" y="21430"/>
                    <a:pt x="10872" y="21399"/>
                    <a:pt x="11230" y="21045"/>
                  </a:cubicBezTo>
                  <a:cubicBezTo>
                    <a:pt x="11431" y="20847"/>
                    <a:pt x="11607" y="20133"/>
                    <a:pt x="11834" y="18630"/>
                  </a:cubicBezTo>
                  <a:lnTo>
                    <a:pt x="12152" y="16513"/>
                  </a:lnTo>
                  <a:lnTo>
                    <a:pt x="12938" y="16454"/>
                  </a:lnTo>
                  <a:cubicBezTo>
                    <a:pt x="13592" y="16404"/>
                    <a:pt x="13729" y="16326"/>
                    <a:pt x="13804" y="15962"/>
                  </a:cubicBezTo>
                  <a:cubicBezTo>
                    <a:pt x="13995" y="15034"/>
                    <a:pt x="13997" y="15038"/>
                    <a:pt x="11947" y="15038"/>
                  </a:cubicBezTo>
                  <a:close/>
                  <a:moveTo>
                    <a:pt x="15410" y="15038"/>
                  </a:moveTo>
                  <a:cubicBezTo>
                    <a:pt x="15086" y="15038"/>
                    <a:pt x="14778" y="15123"/>
                    <a:pt x="14726" y="15231"/>
                  </a:cubicBezTo>
                  <a:cubicBezTo>
                    <a:pt x="14645" y="15403"/>
                    <a:pt x="13439" y="21043"/>
                    <a:pt x="13439" y="21254"/>
                  </a:cubicBezTo>
                  <a:cubicBezTo>
                    <a:pt x="13439" y="21298"/>
                    <a:pt x="13601" y="21328"/>
                    <a:pt x="13793" y="21328"/>
                  </a:cubicBezTo>
                  <a:cubicBezTo>
                    <a:pt x="14281" y="21328"/>
                    <a:pt x="14630" y="20946"/>
                    <a:pt x="14772" y="20255"/>
                  </a:cubicBezTo>
                  <a:cubicBezTo>
                    <a:pt x="14946" y="19407"/>
                    <a:pt x="15174" y="19520"/>
                    <a:pt x="15228" y="20493"/>
                  </a:cubicBezTo>
                  <a:cubicBezTo>
                    <a:pt x="15273" y="21318"/>
                    <a:pt x="15272" y="21328"/>
                    <a:pt x="15831" y="21328"/>
                  </a:cubicBezTo>
                  <a:cubicBezTo>
                    <a:pt x="16336" y="21328"/>
                    <a:pt x="16439" y="21241"/>
                    <a:pt x="16742" y="20538"/>
                  </a:cubicBezTo>
                  <a:cubicBezTo>
                    <a:pt x="17138" y="19621"/>
                    <a:pt x="17441" y="19698"/>
                    <a:pt x="17301" y="20672"/>
                  </a:cubicBezTo>
                  <a:cubicBezTo>
                    <a:pt x="17206" y="21327"/>
                    <a:pt x="17210" y="21328"/>
                    <a:pt x="17733" y="21328"/>
                  </a:cubicBezTo>
                  <a:cubicBezTo>
                    <a:pt x="18163" y="21328"/>
                    <a:pt x="18277" y="21253"/>
                    <a:pt x="18337" y="20896"/>
                  </a:cubicBezTo>
                  <a:cubicBezTo>
                    <a:pt x="18583" y="19427"/>
                    <a:pt x="19180" y="15449"/>
                    <a:pt x="19180" y="15261"/>
                  </a:cubicBezTo>
                  <a:cubicBezTo>
                    <a:pt x="19180" y="15129"/>
                    <a:pt x="18909" y="15038"/>
                    <a:pt x="18519" y="15038"/>
                  </a:cubicBezTo>
                  <a:lnTo>
                    <a:pt x="17859" y="15038"/>
                  </a:lnTo>
                  <a:lnTo>
                    <a:pt x="17198" y="16692"/>
                  </a:lnTo>
                  <a:cubicBezTo>
                    <a:pt x="16833" y="17606"/>
                    <a:pt x="16461" y="18388"/>
                    <a:pt x="16378" y="18421"/>
                  </a:cubicBezTo>
                  <a:cubicBezTo>
                    <a:pt x="16293" y="18455"/>
                    <a:pt x="16217" y="18002"/>
                    <a:pt x="16196" y="17393"/>
                  </a:cubicBezTo>
                  <a:cubicBezTo>
                    <a:pt x="16175" y="16798"/>
                    <a:pt x="16116" y="16030"/>
                    <a:pt x="16070" y="15679"/>
                  </a:cubicBezTo>
                  <a:cubicBezTo>
                    <a:pt x="15994" y="15085"/>
                    <a:pt x="15956" y="15038"/>
                    <a:pt x="15410" y="15038"/>
                  </a:cubicBezTo>
                  <a:close/>
                  <a:moveTo>
                    <a:pt x="7483" y="15053"/>
                  </a:moveTo>
                  <a:cubicBezTo>
                    <a:pt x="6973" y="15115"/>
                    <a:pt x="6460" y="15356"/>
                    <a:pt x="6082" y="15753"/>
                  </a:cubicBezTo>
                  <a:cubicBezTo>
                    <a:pt x="5413" y="16456"/>
                    <a:pt x="5157" y="17293"/>
                    <a:pt x="5148" y="18779"/>
                  </a:cubicBezTo>
                  <a:cubicBezTo>
                    <a:pt x="5138" y="20359"/>
                    <a:pt x="5246" y="20671"/>
                    <a:pt x="5945" y="21134"/>
                  </a:cubicBezTo>
                  <a:cubicBezTo>
                    <a:pt x="6297" y="21368"/>
                    <a:pt x="6716" y="21481"/>
                    <a:pt x="7130" y="21462"/>
                  </a:cubicBezTo>
                  <a:cubicBezTo>
                    <a:pt x="7543" y="21444"/>
                    <a:pt x="7949" y="21293"/>
                    <a:pt x="8257" y="21030"/>
                  </a:cubicBezTo>
                  <a:cubicBezTo>
                    <a:pt x="8686" y="20664"/>
                    <a:pt x="8698" y="20319"/>
                    <a:pt x="8303" y="19852"/>
                  </a:cubicBezTo>
                  <a:cubicBezTo>
                    <a:pt x="8030" y="19531"/>
                    <a:pt x="7983" y="19534"/>
                    <a:pt x="7745" y="19808"/>
                  </a:cubicBezTo>
                  <a:cubicBezTo>
                    <a:pt x="7235" y="20391"/>
                    <a:pt x="6831" y="20414"/>
                    <a:pt x="6423" y="19882"/>
                  </a:cubicBezTo>
                  <a:cubicBezTo>
                    <a:pt x="6215" y="19610"/>
                    <a:pt x="6046" y="19177"/>
                    <a:pt x="6048" y="18928"/>
                  </a:cubicBezTo>
                  <a:cubicBezTo>
                    <a:pt x="6053" y="18250"/>
                    <a:pt x="6579" y="16874"/>
                    <a:pt x="6925" y="16633"/>
                  </a:cubicBezTo>
                  <a:cubicBezTo>
                    <a:pt x="7361" y="16328"/>
                    <a:pt x="8085" y="16365"/>
                    <a:pt x="8303" y="16707"/>
                  </a:cubicBezTo>
                  <a:cubicBezTo>
                    <a:pt x="8466" y="16964"/>
                    <a:pt x="8547" y="16942"/>
                    <a:pt x="8929" y="16588"/>
                  </a:cubicBezTo>
                  <a:cubicBezTo>
                    <a:pt x="9485" y="16072"/>
                    <a:pt x="9475" y="15903"/>
                    <a:pt x="8872" y="15410"/>
                  </a:cubicBezTo>
                  <a:cubicBezTo>
                    <a:pt x="8499" y="15105"/>
                    <a:pt x="7993" y="14990"/>
                    <a:pt x="7483" y="15053"/>
                  </a:cubicBezTo>
                  <a:close/>
                </a:path>
              </a:pathLst>
            </a:custGeom>
            <a:ln w="12700" cap="flat">
              <a:noFill/>
              <a:miter lim="400000"/>
            </a:ln>
            <a:effectLst/>
          </p:spPr>
        </p:pic>
      </p:grpSp>
    </p:spTree>
  </p:cSld>
  <p:clrMapOvr>
    <a:masterClrMapping/>
  </p:clrMapOvr>
  <p:transition xmlns:p14="http://schemas.microsoft.com/office/powerpoint/2010/main" spd="slow"/>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7" name="Group 247"/>
          <p:cNvGrpSpPr/>
          <p:nvPr/>
        </p:nvGrpSpPr>
        <p:grpSpPr>
          <a:xfrm>
            <a:off x="11108190" y="-100390"/>
            <a:ext cx="1434835" cy="1355630"/>
            <a:chOff x="0" y="0"/>
            <a:chExt cx="1434834" cy="1355628"/>
          </a:xfrm>
        </p:grpSpPr>
        <p:sp>
          <p:nvSpPr>
            <p:cNvPr id="245" name="Shape 245"/>
            <p:cNvSpPr/>
            <p:nvPr/>
          </p:nvSpPr>
          <p:spPr>
            <a:xfrm>
              <a:off x="215632" y="0"/>
              <a:ext cx="1003571" cy="1355629"/>
            </a:xfrm>
            <a:custGeom>
              <a:avLst/>
              <a:gdLst/>
              <a:ahLst/>
              <a:cxnLst>
                <a:cxn ang="0">
                  <a:pos x="wd2" y="hd2"/>
                </a:cxn>
                <a:cxn ang="5400000">
                  <a:pos x="wd2" y="hd2"/>
                </a:cxn>
                <a:cxn ang="10800000">
                  <a:pos x="wd2" y="hd2"/>
                </a:cxn>
                <a:cxn ang="16200000">
                  <a:pos x="wd2" y="hd2"/>
                </a:cxn>
              </a:cxnLst>
              <a:rect l="0" t="0" r="r" b="b"/>
              <a:pathLst>
                <a:path w="21600" h="21600" extrusionOk="0">
                  <a:moveTo>
                    <a:pt x="0" y="25"/>
                  </a:moveTo>
                  <a:lnTo>
                    <a:pt x="0" y="15849"/>
                  </a:lnTo>
                  <a:lnTo>
                    <a:pt x="10966" y="21600"/>
                  </a:lnTo>
                  <a:lnTo>
                    <a:pt x="21600" y="16097"/>
                  </a:lnTo>
                  <a:lnTo>
                    <a:pt x="21600" y="0"/>
                  </a:lnTo>
                  <a:lnTo>
                    <a:pt x="0" y="25"/>
                  </a:lnTo>
                  <a:close/>
                </a:path>
              </a:pathLst>
            </a:custGeom>
            <a:solidFill>
              <a:srgbClr val="006992"/>
            </a:solidFill>
            <a:ln w="12700" cap="flat">
              <a:noFill/>
              <a:miter lim="400000"/>
            </a:ln>
            <a:effectLst/>
          </p:spPr>
          <p:txBody>
            <a:bodyPr wrap="square" lIns="50800" tIns="50800" rIns="50800" bIns="50800" numCol="1" anchor="ctr">
              <a:noAutofit/>
            </a:bodyPr>
            <a:lstStyle/>
            <a:p>
              <a:pPr defTabSz="457200">
                <a:defRPr sz="1200">
                  <a:solidFill>
                    <a:srgbClr val="01A3E6"/>
                  </a:solidFill>
                </a:defRPr>
              </a:pPr>
              <a:endParaRPr/>
            </a:p>
          </p:txBody>
        </p:sp>
        <p:sp>
          <p:nvSpPr>
            <p:cNvPr id="246" name="Shape 246"/>
            <p:cNvSpPr/>
            <p:nvPr/>
          </p:nvSpPr>
          <p:spPr>
            <a:xfrm>
              <a:off x="0" y="163728"/>
              <a:ext cx="1434835" cy="102817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p>
              <a:pPr defTabSz="457200">
                <a:lnSpc>
                  <a:spcPct val="70000"/>
                </a:lnSpc>
                <a:defRPr sz="1600">
                  <a:solidFill>
                    <a:srgbClr val="FFFFFF"/>
                  </a:solidFill>
                  <a:latin typeface="Avenir Next Demi Bold"/>
                  <a:ea typeface="Avenir Next Demi Bold"/>
                  <a:cs typeface="Avenir Next Demi Bold"/>
                  <a:sym typeface="Avenir Next Demi Bold"/>
                </a:defRPr>
              </a:pPr>
              <a:r>
                <a:t>ESSA </a:t>
              </a:r>
            </a:p>
            <a:p>
              <a:pPr defTabSz="457200">
                <a:lnSpc>
                  <a:spcPct val="70000"/>
                </a:lnSpc>
                <a:defRPr sz="1600">
                  <a:solidFill>
                    <a:srgbClr val="FFFFFF"/>
                  </a:solidFill>
                  <a:latin typeface="Avenir Next Demi Bold"/>
                  <a:ea typeface="Avenir Next Demi Bold"/>
                  <a:cs typeface="Avenir Next Demi Bold"/>
                  <a:sym typeface="Avenir Next Demi Bold"/>
                </a:defRPr>
              </a:pPr>
              <a:r>
                <a:t>Review </a:t>
              </a:r>
            </a:p>
            <a:p>
              <a:pPr defTabSz="457200">
                <a:lnSpc>
                  <a:spcPct val="70000"/>
                </a:lnSpc>
                <a:defRPr sz="1600">
                  <a:solidFill>
                    <a:srgbClr val="FFFFFF"/>
                  </a:solidFill>
                  <a:latin typeface="Avenir Next Demi Bold"/>
                  <a:ea typeface="Avenir Next Demi Bold"/>
                  <a:cs typeface="Avenir Next Demi Bold"/>
                  <a:sym typeface="Avenir Next Demi Bold"/>
                </a:defRPr>
              </a:pPr>
              <a:r>
                <a:t>Tool</a:t>
              </a:r>
            </a:p>
            <a:p>
              <a:pPr defTabSz="457200">
                <a:lnSpc>
                  <a:spcPct val="70000"/>
                </a:lnSpc>
                <a:defRPr sz="1600">
                  <a:solidFill>
                    <a:srgbClr val="FFFFFF"/>
                  </a:solidFill>
                  <a:latin typeface="Avenir Next Demi Bold"/>
                  <a:ea typeface="Avenir Next Demi Bold"/>
                  <a:cs typeface="Avenir Next Demi Bold"/>
                  <a:sym typeface="Avenir Next Demi Bold"/>
                </a:defRPr>
              </a:pPr>
              <a:r>
                <a:t>#2</a:t>
              </a:r>
            </a:p>
          </p:txBody>
        </p:sp>
      </p:grpSp>
      <p:grpSp>
        <p:nvGrpSpPr>
          <p:cNvPr id="250" name="Group 250"/>
          <p:cNvGrpSpPr/>
          <p:nvPr/>
        </p:nvGrpSpPr>
        <p:grpSpPr>
          <a:xfrm>
            <a:off x="-307423" y="-1421161"/>
            <a:ext cx="13708920" cy="2983817"/>
            <a:chOff x="89273" y="4111631"/>
            <a:chExt cx="13708918" cy="2983815"/>
          </a:xfrm>
        </p:grpSpPr>
        <p:pic>
          <p:nvPicPr>
            <p:cNvPr id="248" name="FullSizeR.jpg"/>
            <p:cNvPicPr>
              <a:picLocks noChangeAspect="1"/>
            </p:cNvPicPr>
            <p:nvPr/>
          </p:nvPicPr>
          <p:blipFill>
            <a:blip r:embed="rId3">
              <a:extLst/>
            </a:blip>
            <a:srcRect t="29662" r="872" b="41309"/>
            <a:stretch>
              <a:fillRect/>
            </a:stretch>
          </p:blipFill>
          <p:spPr>
            <a:xfrm>
              <a:off x="212333" y="4111631"/>
              <a:ext cx="13585860" cy="2983816"/>
            </a:xfrm>
            <a:prstGeom prst="rect">
              <a:avLst/>
            </a:prstGeom>
            <a:ln w="12700" cap="flat">
              <a:noFill/>
              <a:miter lim="400000"/>
            </a:ln>
            <a:effectLst/>
          </p:spPr>
        </p:pic>
        <p:sp>
          <p:nvSpPr>
            <p:cNvPr id="249" name="Shape 249"/>
            <p:cNvSpPr/>
            <p:nvPr/>
          </p:nvSpPr>
          <p:spPr>
            <a:xfrm>
              <a:off x="89273" y="5499834"/>
              <a:ext cx="13389817" cy="1589941"/>
            </a:xfrm>
            <a:prstGeom prst="rect">
              <a:avLst/>
            </a:prstGeom>
            <a:solidFill>
              <a:srgbClr val="FF7F00">
                <a:alpha val="52485"/>
              </a:srgbClr>
            </a:solid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indent="685800" algn="l" defTabSz="457200">
                <a:lnSpc>
                  <a:spcPct val="70000"/>
                </a:lnSpc>
                <a:defRPr sz="5500">
                  <a:solidFill>
                    <a:srgbClr val="FFFFFF"/>
                  </a:solidFill>
                  <a:latin typeface="Avenir Next Demi Bold"/>
                  <a:ea typeface="Avenir Next Demi Bold"/>
                  <a:cs typeface="Avenir Next Demi Bold"/>
                  <a:sym typeface="Avenir Next Demi Bold"/>
                </a:defRPr>
              </a:lvl1pPr>
            </a:lstStyle>
            <a:p>
              <a:r>
                <a:t>Overarching Guiding Question #1</a:t>
              </a:r>
            </a:p>
          </p:txBody>
        </p:sp>
      </p:grpSp>
      <p:sp>
        <p:nvSpPr>
          <p:cNvPr id="251" name="Shape 251"/>
          <p:cNvSpPr/>
          <p:nvPr/>
        </p:nvSpPr>
        <p:spPr>
          <a:xfrm>
            <a:off x="3100104" y="1706648"/>
            <a:ext cx="9507053" cy="6767708"/>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lstStyle/>
          <a:p>
            <a:pPr algn="l" defTabSz="457200">
              <a:defRPr sz="4000">
                <a:latin typeface="Avenir Next"/>
                <a:ea typeface="Avenir Next"/>
                <a:cs typeface="Avenir Next"/>
                <a:sym typeface="Avenir Next"/>
              </a:defRPr>
            </a:pPr>
            <a:r>
              <a:rPr dirty="0">
                <a:latin typeface="Avenir Next Demi Bold"/>
                <a:ea typeface="Avenir Next Demi Bold"/>
                <a:cs typeface="Avenir Next Demi Bold"/>
                <a:sym typeface="Avenir Next Demi Bold"/>
              </a:rPr>
              <a:t>To what extent does the plan</a:t>
            </a:r>
            <a:r>
              <a:rPr dirty="0"/>
              <a:t> propose activities that are likely to result in equitable outcomes for </a:t>
            </a:r>
            <a:r>
              <a:rPr lang="en-US" dirty="0" smtClean="0"/>
              <a:t>each and every student</a:t>
            </a:r>
            <a:r>
              <a:rPr dirty="0" smtClean="0"/>
              <a:t>?</a:t>
            </a:r>
            <a:endParaRPr dirty="0"/>
          </a:p>
        </p:txBody>
      </p:sp>
      <p:sp>
        <p:nvSpPr>
          <p:cNvPr id="252" name="Shape 252"/>
          <p:cNvSpPr/>
          <p:nvPr/>
        </p:nvSpPr>
        <p:spPr>
          <a:xfrm>
            <a:off x="193484" y="1846347"/>
            <a:ext cx="2518853" cy="3498744"/>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lstStyle>
            <a:lvl1pPr algn="r" defTabSz="457200">
              <a:defRPr sz="3000">
                <a:solidFill>
                  <a:srgbClr val="FF7F00"/>
                </a:solidFill>
                <a:latin typeface="Avenir Next Demi Bold"/>
                <a:ea typeface="Avenir Next Demi Bold"/>
                <a:cs typeface="Avenir Next Demi Bold"/>
                <a:sym typeface="Avenir Next Demi Bold"/>
              </a:defRPr>
            </a:lvl1pPr>
          </a:lstStyle>
          <a:p>
            <a:r>
              <a:t>Social Justice</a:t>
            </a:r>
          </a:p>
        </p:txBody>
      </p:sp>
      <p:sp>
        <p:nvSpPr>
          <p:cNvPr id="253" name="Shape 253"/>
          <p:cNvSpPr/>
          <p:nvPr/>
        </p:nvSpPr>
        <p:spPr>
          <a:xfrm flipV="1">
            <a:off x="2906220" y="1846347"/>
            <a:ext cx="1" cy="6767709"/>
          </a:xfrm>
          <a:prstGeom prst="line">
            <a:avLst/>
          </a:prstGeom>
          <a:ln w="25400">
            <a:solidFill>
              <a:srgbClr val="FF7F00"/>
            </a:solidFill>
            <a:miter lim="400000"/>
          </a:ln>
        </p:spPr>
        <p:txBody>
          <a:bodyPr lIns="50800" tIns="50800" rIns="50800" bIns="50800" anchor="ctr"/>
          <a:lstStyle/>
          <a:p>
            <a:pPr>
              <a:defRPr sz="2400"/>
            </a:pPr>
            <a:endParaRPr/>
          </a:p>
        </p:txBody>
      </p:sp>
      <p:sp>
        <p:nvSpPr>
          <p:cNvPr id="254" name="Shape 254"/>
          <p:cNvSpPr>
            <a:spLocks noGrp="1"/>
          </p:cNvSpPr>
          <p:nvPr>
            <p:ph type="sldNum" sz="quarter" idx="2"/>
          </p:nvPr>
        </p:nvSpPr>
        <p:spPr>
          <a:xfrm>
            <a:off x="12070322" y="9120627"/>
            <a:ext cx="508179" cy="381001"/>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7</a:t>
            </a:fld>
            <a:endParaRPr/>
          </a:p>
        </p:txBody>
      </p:sp>
      <p:grpSp>
        <p:nvGrpSpPr>
          <p:cNvPr id="258" name="Group 258"/>
          <p:cNvGrpSpPr/>
          <p:nvPr/>
        </p:nvGrpSpPr>
        <p:grpSpPr>
          <a:xfrm>
            <a:off x="-29954" y="8897748"/>
            <a:ext cx="9849897" cy="938627"/>
            <a:chOff x="0" y="0"/>
            <a:chExt cx="9849895" cy="938626"/>
          </a:xfrm>
        </p:grpSpPr>
        <p:sp>
          <p:nvSpPr>
            <p:cNvPr id="255" name="Shape 255"/>
            <p:cNvSpPr/>
            <p:nvPr/>
          </p:nvSpPr>
          <p:spPr>
            <a:xfrm>
              <a:off x="0" y="0"/>
              <a:ext cx="9849896" cy="927674"/>
            </a:xfrm>
            <a:prstGeom prst="rect">
              <a:avLst/>
            </a:prstGeom>
            <a:gradFill flip="none" rotWithShape="1">
              <a:gsLst>
                <a:gs pos="4442">
                  <a:srgbClr val="FFFFFF"/>
                </a:gs>
                <a:gs pos="21759">
                  <a:srgbClr val="7FB4C9"/>
                </a:gs>
                <a:gs pos="100000">
                  <a:srgbClr val="006992"/>
                </a:gs>
              </a:gsLst>
              <a:lin ang="10800000" scaled="0"/>
            </a:gradFill>
            <a:ln w="12700" cap="flat">
              <a:noFill/>
              <a:miter lim="400000"/>
            </a:ln>
            <a:effectLst/>
          </p:spPr>
          <p:txBody>
            <a:bodyPr wrap="square" lIns="50800" tIns="50800" rIns="50800" bIns="50800" numCol="1" anchor="ctr">
              <a:noAutofit/>
            </a:bodyPr>
            <a:lstStyle/>
            <a:p>
              <a:pPr defTabSz="457200">
                <a:defRPr sz="1200">
                  <a:solidFill>
                    <a:srgbClr val="01A3E6"/>
                  </a:solidFill>
                </a:defRPr>
              </a:pPr>
              <a:endParaRPr/>
            </a:p>
          </p:txBody>
        </p:sp>
        <p:sp>
          <p:nvSpPr>
            <p:cNvPr id="256" name="Shape 256"/>
            <p:cNvSpPr/>
            <p:nvPr/>
          </p:nvSpPr>
          <p:spPr>
            <a:xfrm>
              <a:off x="349661" y="19958"/>
              <a:ext cx="7196800" cy="60955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lgn="l" defTabSz="457200">
                <a:defRPr sz="1300">
                  <a:solidFill>
                    <a:srgbClr val="FFFFFF"/>
                  </a:solidFill>
                  <a:latin typeface="Avenir Next Demi Bold"/>
                  <a:ea typeface="Avenir Next Demi Bold"/>
                  <a:cs typeface="Avenir Next Demi Bold"/>
                  <a:sym typeface="Avenir Next Demi Bold"/>
                </a:defRPr>
              </a:lvl1pPr>
            </a:lstStyle>
            <a:p>
              <a:r>
                <a:t>Developed in partnership with the National Council of Teachers of Mathematics, Math Teachers’ Circle Network, and the Association of State Supervisors of Mathematics (2017)</a:t>
              </a:r>
            </a:p>
          </p:txBody>
        </p:sp>
        <p:sp>
          <p:nvSpPr>
            <p:cNvPr id="257" name="Shape 257"/>
            <p:cNvSpPr/>
            <p:nvPr/>
          </p:nvSpPr>
          <p:spPr>
            <a:xfrm>
              <a:off x="349661" y="329070"/>
              <a:ext cx="2462626" cy="60955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lgn="l" defTabSz="457200">
                <a:defRPr sz="1200" u="sng">
                  <a:solidFill>
                    <a:srgbClr val="FFFFFF"/>
                  </a:solidFill>
                  <a:latin typeface="Avenir Next Demi Bold"/>
                  <a:ea typeface="Avenir Next Demi Bold"/>
                  <a:cs typeface="Avenir Next Demi Bold"/>
                  <a:sym typeface="Avenir Next Demi Bold"/>
                </a:defRPr>
              </a:lvl1pPr>
            </a:lstStyle>
            <a:p>
              <a:r>
                <a:t>http://nctm.org/essatoolkit</a:t>
              </a:r>
            </a:p>
          </p:txBody>
        </p:sp>
      </p:grpSp>
      <p:grpSp>
        <p:nvGrpSpPr>
          <p:cNvPr id="262" name="Group 262"/>
          <p:cNvGrpSpPr/>
          <p:nvPr/>
        </p:nvGrpSpPr>
        <p:grpSpPr>
          <a:xfrm>
            <a:off x="9057149" y="9009745"/>
            <a:ext cx="2671215" cy="602764"/>
            <a:chOff x="31452" y="26083"/>
            <a:chExt cx="2671213" cy="602762"/>
          </a:xfrm>
        </p:grpSpPr>
        <p:pic>
          <p:nvPicPr>
            <p:cNvPr id="259" name="pasted-image.tiff"/>
            <p:cNvPicPr>
              <a:picLocks noChangeAspect="1"/>
            </p:cNvPicPr>
            <p:nvPr/>
          </p:nvPicPr>
          <p:blipFill>
            <a:blip r:embed="rId4">
              <a:extLst/>
            </a:blip>
            <a:srcRect l="7440" t="3474" r="1596" b="3474"/>
            <a:stretch>
              <a:fillRect/>
            </a:stretch>
          </p:blipFill>
          <p:spPr>
            <a:xfrm>
              <a:off x="1063483" y="26083"/>
              <a:ext cx="641236" cy="602763"/>
            </a:xfrm>
            <a:prstGeom prst="rect">
              <a:avLst/>
            </a:prstGeom>
            <a:ln w="12700" cap="flat">
              <a:noFill/>
              <a:miter lim="400000"/>
            </a:ln>
            <a:effectLst/>
          </p:spPr>
        </p:pic>
        <p:pic>
          <p:nvPicPr>
            <p:cNvPr id="260" name="assm_logo_color.jpg"/>
            <p:cNvPicPr>
              <a:picLocks noChangeAspect="1"/>
            </p:cNvPicPr>
            <p:nvPr/>
          </p:nvPicPr>
          <p:blipFill>
            <a:blip r:embed="rId5">
              <a:extLst/>
            </a:blip>
            <a:srcRect r="80963"/>
            <a:stretch>
              <a:fillRect/>
            </a:stretch>
          </p:blipFill>
          <p:spPr>
            <a:xfrm>
              <a:off x="2023771" y="26083"/>
              <a:ext cx="678895" cy="602710"/>
            </a:xfrm>
            <a:prstGeom prst="rect">
              <a:avLst/>
            </a:prstGeom>
            <a:ln w="12700" cap="flat">
              <a:noFill/>
              <a:miter lim="400000"/>
            </a:ln>
            <a:effectLst/>
          </p:spPr>
        </p:pic>
        <p:pic>
          <p:nvPicPr>
            <p:cNvPr id="261" name="Screen Shot 2017-06-30 at 4.28.44 PM.png"/>
            <p:cNvPicPr>
              <a:picLocks noChangeAspect="1"/>
            </p:cNvPicPr>
            <p:nvPr/>
          </p:nvPicPr>
          <p:blipFill>
            <a:blip r:embed="rId6">
              <a:extLst/>
            </a:blip>
            <a:srcRect l="3857" t="4666" r="3861" b="4445"/>
            <a:stretch>
              <a:fillRect/>
            </a:stretch>
          </p:blipFill>
          <p:spPr>
            <a:xfrm>
              <a:off x="31452" y="29338"/>
              <a:ext cx="752476" cy="571468"/>
            </a:xfrm>
            <a:custGeom>
              <a:avLst/>
              <a:gdLst/>
              <a:ahLst/>
              <a:cxnLst>
                <a:cxn ang="0">
                  <a:pos x="wd2" y="hd2"/>
                </a:cxn>
                <a:cxn ang="5400000">
                  <a:pos x="wd2" y="hd2"/>
                </a:cxn>
                <a:cxn ang="10800000">
                  <a:pos x="wd2" y="hd2"/>
                </a:cxn>
                <a:cxn ang="16200000">
                  <a:pos x="wd2" y="hd2"/>
                </a:cxn>
              </a:cxnLst>
              <a:rect l="0" t="0" r="r" b="b"/>
              <a:pathLst>
                <a:path w="21595" h="21464" extrusionOk="0">
                  <a:moveTo>
                    <a:pt x="11218" y="42"/>
                  </a:moveTo>
                  <a:cubicBezTo>
                    <a:pt x="10505" y="219"/>
                    <a:pt x="10119" y="1804"/>
                    <a:pt x="10683" y="2233"/>
                  </a:cubicBezTo>
                  <a:cubicBezTo>
                    <a:pt x="11031" y="2497"/>
                    <a:pt x="11274" y="2492"/>
                    <a:pt x="11674" y="2218"/>
                  </a:cubicBezTo>
                  <a:cubicBezTo>
                    <a:pt x="12123" y="1910"/>
                    <a:pt x="12229" y="1662"/>
                    <a:pt x="12232" y="906"/>
                  </a:cubicBezTo>
                  <a:cubicBezTo>
                    <a:pt x="12235" y="190"/>
                    <a:pt x="11863" y="-119"/>
                    <a:pt x="11218" y="42"/>
                  </a:cubicBezTo>
                  <a:close/>
                  <a:moveTo>
                    <a:pt x="17255" y="1458"/>
                  </a:moveTo>
                  <a:lnTo>
                    <a:pt x="17904" y="2293"/>
                  </a:lnTo>
                  <a:cubicBezTo>
                    <a:pt x="18984" y="3700"/>
                    <a:pt x="19270" y="5876"/>
                    <a:pt x="18713" y="8300"/>
                  </a:cubicBezTo>
                  <a:cubicBezTo>
                    <a:pt x="18463" y="9388"/>
                    <a:pt x="17612" y="10798"/>
                    <a:pt x="16526" y="11937"/>
                  </a:cubicBezTo>
                  <a:cubicBezTo>
                    <a:pt x="16030" y="12458"/>
                    <a:pt x="15608" y="12965"/>
                    <a:pt x="15581" y="13070"/>
                  </a:cubicBezTo>
                  <a:cubicBezTo>
                    <a:pt x="15553" y="13174"/>
                    <a:pt x="15825" y="13264"/>
                    <a:pt x="16184" y="13264"/>
                  </a:cubicBezTo>
                  <a:cubicBezTo>
                    <a:pt x="17603" y="13263"/>
                    <a:pt x="19441" y="11556"/>
                    <a:pt x="20091" y="9641"/>
                  </a:cubicBezTo>
                  <a:cubicBezTo>
                    <a:pt x="20774" y="7628"/>
                    <a:pt x="20769" y="4352"/>
                    <a:pt x="20080" y="2874"/>
                  </a:cubicBezTo>
                  <a:cubicBezTo>
                    <a:pt x="19708" y="2077"/>
                    <a:pt x="18758" y="1458"/>
                    <a:pt x="17916" y="1458"/>
                  </a:cubicBezTo>
                  <a:lnTo>
                    <a:pt x="17255" y="1458"/>
                  </a:lnTo>
                  <a:close/>
                  <a:moveTo>
                    <a:pt x="7585" y="1473"/>
                  </a:moveTo>
                  <a:cubicBezTo>
                    <a:pt x="7221" y="1430"/>
                    <a:pt x="6947" y="1483"/>
                    <a:pt x="6947" y="1652"/>
                  </a:cubicBezTo>
                  <a:cubicBezTo>
                    <a:pt x="6947" y="1760"/>
                    <a:pt x="7016" y="1845"/>
                    <a:pt x="7095" y="1845"/>
                  </a:cubicBezTo>
                  <a:cubicBezTo>
                    <a:pt x="7549" y="1845"/>
                    <a:pt x="9176" y="4817"/>
                    <a:pt x="9419" y="6079"/>
                  </a:cubicBezTo>
                  <a:cubicBezTo>
                    <a:pt x="9480" y="6395"/>
                    <a:pt x="9862" y="7553"/>
                    <a:pt x="10262" y="8658"/>
                  </a:cubicBezTo>
                  <a:cubicBezTo>
                    <a:pt x="11066" y="10881"/>
                    <a:pt x="11906" y="12232"/>
                    <a:pt x="12881" y="12861"/>
                  </a:cubicBezTo>
                  <a:cubicBezTo>
                    <a:pt x="13619" y="13337"/>
                    <a:pt x="14647" y="13415"/>
                    <a:pt x="14647" y="12995"/>
                  </a:cubicBezTo>
                  <a:cubicBezTo>
                    <a:pt x="14647" y="12845"/>
                    <a:pt x="14552" y="12669"/>
                    <a:pt x="14430" y="12608"/>
                  </a:cubicBezTo>
                  <a:cubicBezTo>
                    <a:pt x="14062" y="12424"/>
                    <a:pt x="12829" y="10107"/>
                    <a:pt x="12278" y="8568"/>
                  </a:cubicBezTo>
                  <a:cubicBezTo>
                    <a:pt x="11776" y="7167"/>
                    <a:pt x="11719" y="6477"/>
                    <a:pt x="12118" y="6675"/>
                  </a:cubicBezTo>
                  <a:cubicBezTo>
                    <a:pt x="12231" y="6731"/>
                    <a:pt x="12529" y="6345"/>
                    <a:pt x="12836" y="5751"/>
                  </a:cubicBezTo>
                  <a:cubicBezTo>
                    <a:pt x="13586" y="4298"/>
                    <a:pt x="14911" y="2576"/>
                    <a:pt x="15706" y="2024"/>
                  </a:cubicBezTo>
                  <a:lnTo>
                    <a:pt x="16378" y="1562"/>
                  </a:lnTo>
                  <a:lnTo>
                    <a:pt x="15592" y="1502"/>
                  </a:lnTo>
                  <a:cubicBezTo>
                    <a:pt x="14231" y="1400"/>
                    <a:pt x="12668" y="2254"/>
                    <a:pt x="11663" y="3664"/>
                  </a:cubicBezTo>
                  <a:cubicBezTo>
                    <a:pt x="11358" y="4090"/>
                    <a:pt x="11331" y="4216"/>
                    <a:pt x="11492" y="4678"/>
                  </a:cubicBezTo>
                  <a:cubicBezTo>
                    <a:pt x="11617" y="5035"/>
                    <a:pt x="11631" y="5271"/>
                    <a:pt x="11526" y="5408"/>
                  </a:cubicBezTo>
                  <a:cubicBezTo>
                    <a:pt x="11421" y="5545"/>
                    <a:pt x="11168" y="5206"/>
                    <a:pt x="10740" y="4350"/>
                  </a:cubicBezTo>
                  <a:cubicBezTo>
                    <a:pt x="9969" y="2807"/>
                    <a:pt x="9629" y="2375"/>
                    <a:pt x="8758" y="1860"/>
                  </a:cubicBezTo>
                  <a:cubicBezTo>
                    <a:pt x="8402" y="1650"/>
                    <a:pt x="7949" y="1515"/>
                    <a:pt x="7585" y="1473"/>
                  </a:cubicBezTo>
                  <a:close/>
                  <a:moveTo>
                    <a:pt x="5023" y="1532"/>
                  </a:moveTo>
                  <a:cubicBezTo>
                    <a:pt x="3549" y="1757"/>
                    <a:pt x="2346" y="2817"/>
                    <a:pt x="1537" y="4603"/>
                  </a:cubicBezTo>
                  <a:cubicBezTo>
                    <a:pt x="1168" y="5419"/>
                    <a:pt x="1141" y="5654"/>
                    <a:pt x="1139" y="7748"/>
                  </a:cubicBezTo>
                  <a:cubicBezTo>
                    <a:pt x="1137" y="8995"/>
                    <a:pt x="1189" y="10255"/>
                    <a:pt x="1253" y="10551"/>
                  </a:cubicBezTo>
                  <a:cubicBezTo>
                    <a:pt x="1421" y="11334"/>
                    <a:pt x="2253" y="12478"/>
                    <a:pt x="2950" y="12891"/>
                  </a:cubicBezTo>
                  <a:cubicBezTo>
                    <a:pt x="3598" y="13275"/>
                    <a:pt x="4605" y="13389"/>
                    <a:pt x="4749" y="13085"/>
                  </a:cubicBezTo>
                  <a:cubicBezTo>
                    <a:pt x="4797" y="12983"/>
                    <a:pt x="4511" y="12499"/>
                    <a:pt x="4111" y="12012"/>
                  </a:cubicBezTo>
                  <a:cubicBezTo>
                    <a:pt x="3711" y="11524"/>
                    <a:pt x="3234" y="10712"/>
                    <a:pt x="3041" y="10208"/>
                  </a:cubicBezTo>
                  <a:cubicBezTo>
                    <a:pt x="2552" y="8933"/>
                    <a:pt x="2630" y="6596"/>
                    <a:pt x="3223" y="4976"/>
                  </a:cubicBezTo>
                  <a:cubicBezTo>
                    <a:pt x="3668" y="3760"/>
                    <a:pt x="4885" y="2136"/>
                    <a:pt x="5501" y="1935"/>
                  </a:cubicBezTo>
                  <a:cubicBezTo>
                    <a:pt x="6263" y="1685"/>
                    <a:pt x="5919" y="1396"/>
                    <a:pt x="5023" y="1532"/>
                  </a:cubicBezTo>
                  <a:close/>
                  <a:moveTo>
                    <a:pt x="9385" y="7748"/>
                  </a:moveTo>
                  <a:cubicBezTo>
                    <a:pt x="9329" y="7748"/>
                    <a:pt x="9108" y="8138"/>
                    <a:pt x="8884" y="8598"/>
                  </a:cubicBezTo>
                  <a:cubicBezTo>
                    <a:pt x="8190" y="10017"/>
                    <a:pt x="7069" y="11521"/>
                    <a:pt x="6150" y="12295"/>
                  </a:cubicBezTo>
                  <a:cubicBezTo>
                    <a:pt x="5381" y="12943"/>
                    <a:pt x="5324" y="13050"/>
                    <a:pt x="5626" y="13130"/>
                  </a:cubicBezTo>
                  <a:cubicBezTo>
                    <a:pt x="6709" y="13413"/>
                    <a:pt x="8489" y="12579"/>
                    <a:pt x="9556" y="11296"/>
                  </a:cubicBezTo>
                  <a:lnTo>
                    <a:pt x="10341" y="10342"/>
                  </a:lnTo>
                  <a:lnTo>
                    <a:pt x="10102" y="9791"/>
                  </a:lnTo>
                  <a:cubicBezTo>
                    <a:pt x="9968" y="9483"/>
                    <a:pt x="9770" y="8900"/>
                    <a:pt x="9670" y="8494"/>
                  </a:cubicBezTo>
                  <a:cubicBezTo>
                    <a:pt x="9569" y="8088"/>
                    <a:pt x="9441" y="7748"/>
                    <a:pt x="9385" y="7748"/>
                  </a:cubicBezTo>
                  <a:close/>
                  <a:moveTo>
                    <a:pt x="20307" y="11132"/>
                  </a:moveTo>
                  <a:cubicBezTo>
                    <a:pt x="20095" y="11193"/>
                    <a:pt x="19888" y="11339"/>
                    <a:pt x="19704" y="11579"/>
                  </a:cubicBezTo>
                  <a:cubicBezTo>
                    <a:pt x="19500" y="11845"/>
                    <a:pt x="19328" y="12194"/>
                    <a:pt x="19328" y="12354"/>
                  </a:cubicBezTo>
                  <a:cubicBezTo>
                    <a:pt x="19328" y="12952"/>
                    <a:pt x="19635" y="13672"/>
                    <a:pt x="19966" y="13845"/>
                  </a:cubicBezTo>
                  <a:cubicBezTo>
                    <a:pt x="20435" y="14091"/>
                    <a:pt x="20652" y="14094"/>
                    <a:pt x="21036" y="13830"/>
                  </a:cubicBezTo>
                  <a:cubicBezTo>
                    <a:pt x="21484" y="13523"/>
                    <a:pt x="21592" y="13283"/>
                    <a:pt x="21594" y="12533"/>
                  </a:cubicBezTo>
                  <a:cubicBezTo>
                    <a:pt x="21598" y="11536"/>
                    <a:pt x="20944" y="10951"/>
                    <a:pt x="20307" y="11132"/>
                  </a:cubicBezTo>
                  <a:close/>
                  <a:moveTo>
                    <a:pt x="1127" y="15038"/>
                  </a:moveTo>
                  <a:lnTo>
                    <a:pt x="558" y="18034"/>
                  </a:lnTo>
                  <a:cubicBezTo>
                    <a:pt x="247" y="19684"/>
                    <a:pt x="-2" y="21098"/>
                    <a:pt x="0" y="21179"/>
                  </a:cubicBezTo>
                  <a:cubicBezTo>
                    <a:pt x="6" y="21455"/>
                    <a:pt x="567" y="21336"/>
                    <a:pt x="900" y="20985"/>
                  </a:cubicBezTo>
                  <a:cubicBezTo>
                    <a:pt x="1135" y="20737"/>
                    <a:pt x="1261" y="20319"/>
                    <a:pt x="1332" y="19554"/>
                  </a:cubicBezTo>
                  <a:cubicBezTo>
                    <a:pt x="1476" y="18020"/>
                    <a:pt x="1777" y="18143"/>
                    <a:pt x="2255" y="19912"/>
                  </a:cubicBezTo>
                  <a:cubicBezTo>
                    <a:pt x="2624" y="21278"/>
                    <a:pt x="2660" y="21328"/>
                    <a:pt x="3121" y="21328"/>
                  </a:cubicBezTo>
                  <a:cubicBezTo>
                    <a:pt x="3449" y="21328"/>
                    <a:pt x="3627" y="21221"/>
                    <a:pt x="3679" y="20985"/>
                  </a:cubicBezTo>
                  <a:cubicBezTo>
                    <a:pt x="3750" y="20661"/>
                    <a:pt x="4428" y="17074"/>
                    <a:pt x="4681" y="15679"/>
                  </a:cubicBezTo>
                  <a:cubicBezTo>
                    <a:pt x="4796" y="15044"/>
                    <a:pt x="4800" y="15038"/>
                    <a:pt x="4237" y="15038"/>
                  </a:cubicBezTo>
                  <a:lnTo>
                    <a:pt x="3667" y="15038"/>
                  </a:lnTo>
                  <a:lnTo>
                    <a:pt x="3496" y="16171"/>
                  </a:lnTo>
                  <a:cubicBezTo>
                    <a:pt x="3403" y="16793"/>
                    <a:pt x="3313" y="17525"/>
                    <a:pt x="3291" y="17795"/>
                  </a:cubicBezTo>
                  <a:cubicBezTo>
                    <a:pt x="3222" y="18664"/>
                    <a:pt x="2992" y="18326"/>
                    <a:pt x="2528" y="16662"/>
                  </a:cubicBezTo>
                  <a:cubicBezTo>
                    <a:pt x="2092" y="15097"/>
                    <a:pt x="2065" y="15038"/>
                    <a:pt x="1606" y="15038"/>
                  </a:cubicBezTo>
                  <a:lnTo>
                    <a:pt x="1127" y="15038"/>
                  </a:lnTo>
                  <a:close/>
                  <a:moveTo>
                    <a:pt x="11947" y="15038"/>
                  </a:moveTo>
                  <a:cubicBezTo>
                    <a:pt x="9886" y="15038"/>
                    <a:pt x="9818" y="15065"/>
                    <a:pt x="9818" y="16021"/>
                  </a:cubicBezTo>
                  <a:cubicBezTo>
                    <a:pt x="9818" y="16302"/>
                    <a:pt x="9953" y="16407"/>
                    <a:pt x="10387" y="16454"/>
                  </a:cubicBezTo>
                  <a:cubicBezTo>
                    <a:pt x="10841" y="16503"/>
                    <a:pt x="10964" y="16593"/>
                    <a:pt x="11002" y="16946"/>
                  </a:cubicBezTo>
                  <a:cubicBezTo>
                    <a:pt x="11043" y="17316"/>
                    <a:pt x="10542" y="20294"/>
                    <a:pt x="10307" y="21090"/>
                  </a:cubicBezTo>
                  <a:cubicBezTo>
                    <a:pt x="10207" y="21430"/>
                    <a:pt x="10872" y="21399"/>
                    <a:pt x="11230" y="21045"/>
                  </a:cubicBezTo>
                  <a:cubicBezTo>
                    <a:pt x="11431" y="20847"/>
                    <a:pt x="11607" y="20133"/>
                    <a:pt x="11834" y="18630"/>
                  </a:cubicBezTo>
                  <a:lnTo>
                    <a:pt x="12152" y="16513"/>
                  </a:lnTo>
                  <a:lnTo>
                    <a:pt x="12938" y="16454"/>
                  </a:lnTo>
                  <a:cubicBezTo>
                    <a:pt x="13592" y="16404"/>
                    <a:pt x="13729" y="16326"/>
                    <a:pt x="13804" y="15962"/>
                  </a:cubicBezTo>
                  <a:cubicBezTo>
                    <a:pt x="13995" y="15034"/>
                    <a:pt x="13997" y="15038"/>
                    <a:pt x="11947" y="15038"/>
                  </a:cubicBezTo>
                  <a:close/>
                  <a:moveTo>
                    <a:pt x="15410" y="15038"/>
                  </a:moveTo>
                  <a:cubicBezTo>
                    <a:pt x="15086" y="15038"/>
                    <a:pt x="14778" y="15123"/>
                    <a:pt x="14726" y="15231"/>
                  </a:cubicBezTo>
                  <a:cubicBezTo>
                    <a:pt x="14645" y="15403"/>
                    <a:pt x="13439" y="21043"/>
                    <a:pt x="13439" y="21254"/>
                  </a:cubicBezTo>
                  <a:cubicBezTo>
                    <a:pt x="13439" y="21298"/>
                    <a:pt x="13601" y="21328"/>
                    <a:pt x="13793" y="21328"/>
                  </a:cubicBezTo>
                  <a:cubicBezTo>
                    <a:pt x="14281" y="21328"/>
                    <a:pt x="14630" y="20946"/>
                    <a:pt x="14772" y="20255"/>
                  </a:cubicBezTo>
                  <a:cubicBezTo>
                    <a:pt x="14946" y="19407"/>
                    <a:pt x="15174" y="19520"/>
                    <a:pt x="15228" y="20493"/>
                  </a:cubicBezTo>
                  <a:cubicBezTo>
                    <a:pt x="15273" y="21318"/>
                    <a:pt x="15272" y="21328"/>
                    <a:pt x="15831" y="21328"/>
                  </a:cubicBezTo>
                  <a:cubicBezTo>
                    <a:pt x="16336" y="21328"/>
                    <a:pt x="16439" y="21241"/>
                    <a:pt x="16742" y="20538"/>
                  </a:cubicBezTo>
                  <a:cubicBezTo>
                    <a:pt x="17138" y="19621"/>
                    <a:pt x="17441" y="19698"/>
                    <a:pt x="17301" y="20672"/>
                  </a:cubicBezTo>
                  <a:cubicBezTo>
                    <a:pt x="17206" y="21327"/>
                    <a:pt x="17210" y="21328"/>
                    <a:pt x="17733" y="21328"/>
                  </a:cubicBezTo>
                  <a:cubicBezTo>
                    <a:pt x="18163" y="21328"/>
                    <a:pt x="18277" y="21253"/>
                    <a:pt x="18337" y="20896"/>
                  </a:cubicBezTo>
                  <a:cubicBezTo>
                    <a:pt x="18583" y="19427"/>
                    <a:pt x="19180" y="15449"/>
                    <a:pt x="19180" y="15261"/>
                  </a:cubicBezTo>
                  <a:cubicBezTo>
                    <a:pt x="19180" y="15129"/>
                    <a:pt x="18909" y="15038"/>
                    <a:pt x="18519" y="15038"/>
                  </a:cubicBezTo>
                  <a:lnTo>
                    <a:pt x="17859" y="15038"/>
                  </a:lnTo>
                  <a:lnTo>
                    <a:pt x="17198" y="16692"/>
                  </a:lnTo>
                  <a:cubicBezTo>
                    <a:pt x="16833" y="17606"/>
                    <a:pt x="16461" y="18388"/>
                    <a:pt x="16378" y="18421"/>
                  </a:cubicBezTo>
                  <a:cubicBezTo>
                    <a:pt x="16293" y="18455"/>
                    <a:pt x="16217" y="18002"/>
                    <a:pt x="16196" y="17393"/>
                  </a:cubicBezTo>
                  <a:cubicBezTo>
                    <a:pt x="16175" y="16798"/>
                    <a:pt x="16116" y="16030"/>
                    <a:pt x="16070" y="15679"/>
                  </a:cubicBezTo>
                  <a:cubicBezTo>
                    <a:pt x="15994" y="15085"/>
                    <a:pt x="15956" y="15038"/>
                    <a:pt x="15410" y="15038"/>
                  </a:cubicBezTo>
                  <a:close/>
                  <a:moveTo>
                    <a:pt x="7483" y="15053"/>
                  </a:moveTo>
                  <a:cubicBezTo>
                    <a:pt x="6973" y="15115"/>
                    <a:pt x="6460" y="15356"/>
                    <a:pt x="6082" y="15753"/>
                  </a:cubicBezTo>
                  <a:cubicBezTo>
                    <a:pt x="5413" y="16456"/>
                    <a:pt x="5157" y="17293"/>
                    <a:pt x="5148" y="18779"/>
                  </a:cubicBezTo>
                  <a:cubicBezTo>
                    <a:pt x="5138" y="20359"/>
                    <a:pt x="5246" y="20671"/>
                    <a:pt x="5945" y="21134"/>
                  </a:cubicBezTo>
                  <a:cubicBezTo>
                    <a:pt x="6297" y="21368"/>
                    <a:pt x="6716" y="21481"/>
                    <a:pt x="7130" y="21462"/>
                  </a:cubicBezTo>
                  <a:cubicBezTo>
                    <a:pt x="7543" y="21444"/>
                    <a:pt x="7949" y="21293"/>
                    <a:pt x="8257" y="21030"/>
                  </a:cubicBezTo>
                  <a:cubicBezTo>
                    <a:pt x="8686" y="20664"/>
                    <a:pt x="8698" y="20319"/>
                    <a:pt x="8303" y="19852"/>
                  </a:cubicBezTo>
                  <a:cubicBezTo>
                    <a:pt x="8030" y="19531"/>
                    <a:pt x="7983" y="19534"/>
                    <a:pt x="7745" y="19808"/>
                  </a:cubicBezTo>
                  <a:cubicBezTo>
                    <a:pt x="7235" y="20391"/>
                    <a:pt x="6831" y="20414"/>
                    <a:pt x="6423" y="19882"/>
                  </a:cubicBezTo>
                  <a:cubicBezTo>
                    <a:pt x="6215" y="19610"/>
                    <a:pt x="6046" y="19177"/>
                    <a:pt x="6048" y="18928"/>
                  </a:cubicBezTo>
                  <a:cubicBezTo>
                    <a:pt x="6053" y="18250"/>
                    <a:pt x="6579" y="16874"/>
                    <a:pt x="6925" y="16633"/>
                  </a:cubicBezTo>
                  <a:cubicBezTo>
                    <a:pt x="7361" y="16328"/>
                    <a:pt x="8085" y="16365"/>
                    <a:pt x="8303" y="16707"/>
                  </a:cubicBezTo>
                  <a:cubicBezTo>
                    <a:pt x="8466" y="16964"/>
                    <a:pt x="8547" y="16942"/>
                    <a:pt x="8929" y="16588"/>
                  </a:cubicBezTo>
                  <a:cubicBezTo>
                    <a:pt x="9485" y="16072"/>
                    <a:pt x="9475" y="15903"/>
                    <a:pt x="8872" y="15410"/>
                  </a:cubicBezTo>
                  <a:cubicBezTo>
                    <a:pt x="8499" y="15105"/>
                    <a:pt x="7993" y="14990"/>
                    <a:pt x="7483" y="15053"/>
                  </a:cubicBezTo>
                  <a:close/>
                </a:path>
              </a:pathLst>
            </a:custGeom>
            <a:ln w="12700" cap="flat">
              <a:noFill/>
              <a:miter lim="400000"/>
            </a:ln>
            <a:effectLst/>
          </p:spPr>
        </p:pic>
      </p:grpSp>
    </p:spTree>
  </p:cSld>
  <p:clrMapOvr>
    <a:masterClrMapping/>
  </p:clrMapOvr>
  <p:transition xmlns:p14="http://schemas.microsoft.com/office/powerpoint/2010/main" spd="slow"/>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8" name="Group 268"/>
          <p:cNvGrpSpPr/>
          <p:nvPr/>
        </p:nvGrpSpPr>
        <p:grpSpPr>
          <a:xfrm>
            <a:off x="11108190" y="-100390"/>
            <a:ext cx="1434835" cy="1355630"/>
            <a:chOff x="0" y="0"/>
            <a:chExt cx="1434834" cy="1355628"/>
          </a:xfrm>
        </p:grpSpPr>
        <p:sp>
          <p:nvSpPr>
            <p:cNvPr id="266" name="Shape 266"/>
            <p:cNvSpPr/>
            <p:nvPr/>
          </p:nvSpPr>
          <p:spPr>
            <a:xfrm>
              <a:off x="215632" y="0"/>
              <a:ext cx="1003571" cy="1355629"/>
            </a:xfrm>
            <a:custGeom>
              <a:avLst/>
              <a:gdLst/>
              <a:ahLst/>
              <a:cxnLst>
                <a:cxn ang="0">
                  <a:pos x="wd2" y="hd2"/>
                </a:cxn>
                <a:cxn ang="5400000">
                  <a:pos x="wd2" y="hd2"/>
                </a:cxn>
                <a:cxn ang="10800000">
                  <a:pos x="wd2" y="hd2"/>
                </a:cxn>
                <a:cxn ang="16200000">
                  <a:pos x="wd2" y="hd2"/>
                </a:cxn>
              </a:cxnLst>
              <a:rect l="0" t="0" r="r" b="b"/>
              <a:pathLst>
                <a:path w="21600" h="21600" extrusionOk="0">
                  <a:moveTo>
                    <a:pt x="0" y="25"/>
                  </a:moveTo>
                  <a:lnTo>
                    <a:pt x="0" y="15849"/>
                  </a:lnTo>
                  <a:lnTo>
                    <a:pt x="10966" y="21600"/>
                  </a:lnTo>
                  <a:lnTo>
                    <a:pt x="21600" y="16097"/>
                  </a:lnTo>
                  <a:lnTo>
                    <a:pt x="21600" y="0"/>
                  </a:lnTo>
                  <a:lnTo>
                    <a:pt x="0" y="25"/>
                  </a:lnTo>
                  <a:close/>
                </a:path>
              </a:pathLst>
            </a:custGeom>
            <a:solidFill>
              <a:srgbClr val="006992"/>
            </a:solidFill>
            <a:ln w="12700" cap="flat">
              <a:noFill/>
              <a:miter lim="400000"/>
            </a:ln>
            <a:effectLst/>
          </p:spPr>
          <p:txBody>
            <a:bodyPr wrap="square" lIns="50800" tIns="50800" rIns="50800" bIns="50800" numCol="1" anchor="ctr">
              <a:noAutofit/>
            </a:bodyPr>
            <a:lstStyle/>
            <a:p>
              <a:pPr defTabSz="457200">
                <a:defRPr sz="1200">
                  <a:solidFill>
                    <a:srgbClr val="01A3E6"/>
                  </a:solidFill>
                </a:defRPr>
              </a:pPr>
              <a:endParaRPr/>
            </a:p>
          </p:txBody>
        </p:sp>
        <p:sp>
          <p:nvSpPr>
            <p:cNvPr id="267" name="Shape 267"/>
            <p:cNvSpPr/>
            <p:nvPr/>
          </p:nvSpPr>
          <p:spPr>
            <a:xfrm>
              <a:off x="0" y="163728"/>
              <a:ext cx="1434835" cy="102817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p>
              <a:pPr defTabSz="457200">
                <a:lnSpc>
                  <a:spcPct val="70000"/>
                </a:lnSpc>
                <a:defRPr sz="1600">
                  <a:solidFill>
                    <a:srgbClr val="FFFFFF"/>
                  </a:solidFill>
                  <a:latin typeface="Avenir Next Demi Bold"/>
                  <a:ea typeface="Avenir Next Demi Bold"/>
                  <a:cs typeface="Avenir Next Demi Bold"/>
                  <a:sym typeface="Avenir Next Demi Bold"/>
                </a:defRPr>
              </a:pPr>
              <a:r>
                <a:t>ESSA </a:t>
              </a:r>
            </a:p>
            <a:p>
              <a:pPr defTabSz="457200">
                <a:lnSpc>
                  <a:spcPct val="70000"/>
                </a:lnSpc>
                <a:defRPr sz="1600">
                  <a:solidFill>
                    <a:srgbClr val="FFFFFF"/>
                  </a:solidFill>
                  <a:latin typeface="Avenir Next Demi Bold"/>
                  <a:ea typeface="Avenir Next Demi Bold"/>
                  <a:cs typeface="Avenir Next Demi Bold"/>
                  <a:sym typeface="Avenir Next Demi Bold"/>
                </a:defRPr>
              </a:pPr>
              <a:r>
                <a:t>Review </a:t>
              </a:r>
            </a:p>
            <a:p>
              <a:pPr defTabSz="457200">
                <a:lnSpc>
                  <a:spcPct val="70000"/>
                </a:lnSpc>
                <a:defRPr sz="1600">
                  <a:solidFill>
                    <a:srgbClr val="FFFFFF"/>
                  </a:solidFill>
                  <a:latin typeface="Avenir Next Demi Bold"/>
                  <a:ea typeface="Avenir Next Demi Bold"/>
                  <a:cs typeface="Avenir Next Demi Bold"/>
                  <a:sym typeface="Avenir Next Demi Bold"/>
                </a:defRPr>
              </a:pPr>
              <a:r>
                <a:t>Tool</a:t>
              </a:r>
            </a:p>
            <a:p>
              <a:pPr defTabSz="457200">
                <a:lnSpc>
                  <a:spcPct val="70000"/>
                </a:lnSpc>
                <a:defRPr sz="1600">
                  <a:solidFill>
                    <a:srgbClr val="FFFFFF"/>
                  </a:solidFill>
                  <a:latin typeface="Avenir Next Demi Bold"/>
                  <a:ea typeface="Avenir Next Demi Bold"/>
                  <a:cs typeface="Avenir Next Demi Bold"/>
                  <a:sym typeface="Avenir Next Demi Bold"/>
                </a:defRPr>
              </a:pPr>
              <a:r>
                <a:t>#2</a:t>
              </a:r>
            </a:p>
          </p:txBody>
        </p:sp>
      </p:grpSp>
      <p:grpSp>
        <p:nvGrpSpPr>
          <p:cNvPr id="271" name="Group 271"/>
          <p:cNvGrpSpPr/>
          <p:nvPr/>
        </p:nvGrpSpPr>
        <p:grpSpPr>
          <a:xfrm>
            <a:off x="-307423" y="-1421161"/>
            <a:ext cx="13708920" cy="2983817"/>
            <a:chOff x="89273" y="4111631"/>
            <a:chExt cx="13708918" cy="2983815"/>
          </a:xfrm>
        </p:grpSpPr>
        <p:pic>
          <p:nvPicPr>
            <p:cNvPr id="269" name="FullSizeR.jpg"/>
            <p:cNvPicPr>
              <a:picLocks noChangeAspect="1"/>
            </p:cNvPicPr>
            <p:nvPr/>
          </p:nvPicPr>
          <p:blipFill>
            <a:blip r:embed="rId3">
              <a:extLst/>
            </a:blip>
            <a:srcRect t="29662" r="872" b="41309"/>
            <a:stretch>
              <a:fillRect/>
            </a:stretch>
          </p:blipFill>
          <p:spPr>
            <a:xfrm>
              <a:off x="212333" y="4111631"/>
              <a:ext cx="13585860" cy="2983816"/>
            </a:xfrm>
            <a:prstGeom prst="rect">
              <a:avLst/>
            </a:prstGeom>
            <a:ln w="12700" cap="flat">
              <a:noFill/>
              <a:miter lim="400000"/>
            </a:ln>
            <a:effectLst/>
          </p:spPr>
        </p:pic>
        <p:sp>
          <p:nvSpPr>
            <p:cNvPr id="270" name="Shape 270"/>
            <p:cNvSpPr/>
            <p:nvPr/>
          </p:nvSpPr>
          <p:spPr>
            <a:xfrm>
              <a:off x="89273" y="5499834"/>
              <a:ext cx="13389817" cy="1589941"/>
            </a:xfrm>
            <a:prstGeom prst="rect">
              <a:avLst/>
            </a:prstGeom>
            <a:solidFill>
              <a:srgbClr val="FF7F00">
                <a:alpha val="52485"/>
              </a:srgbClr>
            </a:solid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indent="685800" algn="l" defTabSz="457200">
                <a:lnSpc>
                  <a:spcPct val="70000"/>
                </a:lnSpc>
                <a:defRPr sz="5500">
                  <a:solidFill>
                    <a:srgbClr val="FFFFFF"/>
                  </a:solidFill>
                  <a:latin typeface="Avenir Next Demi Bold"/>
                  <a:ea typeface="Avenir Next Demi Bold"/>
                  <a:cs typeface="Avenir Next Demi Bold"/>
                  <a:sym typeface="Avenir Next Demi Bold"/>
                </a:defRPr>
              </a:lvl1pPr>
            </a:lstStyle>
            <a:p>
              <a:r>
                <a:t>Overarching Guiding Question #2</a:t>
              </a:r>
            </a:p>
          </p:txBody>
        </p:sp>
      </p:grpSp>
      <p:sp>
        <p:nvSpPr>
          <p:cNvPr id="272" name="Shape 272"/>
          <p:cNvSpPr/>
          <p:nvPr/>
        </p:nvSpPr>
        <p:spPr>
          <a:xfrm>
            <a:off x="3100104" y="1706648"/>
            <a:ext cx="9507053" cy="6767708"/>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lstStyle/>
          <a:p>
            <a:pPr algn="l" defTabSz="457200">
              <a:defRPr sz="4000">
                <a:latin typeface="Avenir Next"/>
                <a:ea typeface="Avenir Next"/>
                <a:cs typeface="Avenir Next"/>
                <a:sym typeface="Avenir Next"/>
              </a:defRPr>
            </a:pPr>
            <a:r>
              <a:rPr>
                <a:latin typeface="Avenir Next Demi Bold"/>
                <a:ea typeface="Avenir Next Demi Bold"/>
                <a:cs typeface="Avenir Next Demi Bold"/>
                <a:sym typeface="Avenir Next Demi Bold"/>
              </a:rPr>
              <a:t>To what extent does the plan</a:t>
            </a:r>
            <a:r>
              <a:t> reflect a systemic approach to addressing local, district, and state needs?</a:t>
            </a:r>
          </a:p>
        </p:txBody>
      </p:sp>
      <p:sp>
        <p:nvSpPr>
          <p:cNvPr id="273" name="Shape 273"/>
          <p:cNvSpPr/>
          <p:nvPr/>
        </p:nvSpPr>
        <p:spPr>
          <a:xfrm>
            <a:off x="193484" y="1846347"/>
            <a:ext cx="2518853" cy="3498744"/>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lstStyle>
            <a:lvl1pPr algn="r" defTabSz="457200">
              <a:defRPr sz="3000">
                <a:solidFill>
                  <a:srgbClr val="FF7F00"/>
                </a:solidFill>
                <a:latin typeface="Avenir Next Demi Bold"/>
                <a:ea typeface="Avenir Next Demi Bold"/>
                <a:cs typeface="Avenir Next Demi Bold"/>
                <a:sym typeface="Avenir Next Demi Bold"/>
              </a:defRPr>
            </a:lvl1pPr>
          </a:lstStyle>
          <a:p>
            <a:r>
              <a:t>Systemic Thoughts &amp; Actions</a:t>
            </a:r>
          </a:p>
        </p:txBody>
      </p:sp>
      <p:sp>
        <p:nvSpPr>
          <p:cNvPr id="274" name="Shape 274"/>
          <p:cNvSpPr/>
          <p:nvPr/>
        </p:nvSpPr>
        <p:spPr>
          <a:xfrm flipV="1">
            <a:off x="2906220" y="1846347"/>
            <a:ext cx="1" cy="6767709"/>
          </a:xfrm>
          <a:prstGeom prst="line">
            <a:avLst/>
          </a:prstGeom>
          <a:ln w="25400">
            <a:solidFill>
              <a:srgbClr val="FF7F00"/>
            </a:solidFill>
            <a:miter lim="400000"/>
          </a:ln>
        </p:spPr>
        <p:txBody>
          <a:bodyPr lIns="50800" tIns="50800" rIns="50800" bIns="50800" anchor="ctr"/>
          <a:lstStyle/>
          <a:p>
            <a:pPr>
              <a:defRPr sz="2400"/>
            </a:pPr>
            <a:endParaRPr/>
          </a:p>
        </p:txBody>
      </p:sp>
      <p:sp>
        <p:nvSpPr>
          <p:cNvPr id="275" name="Shape 275"/>
          <p:cNvSpPr>
            <a:spLocks noGrp="1"/>
          </p:cNvSpPr>
          <p:nvPr>
            <p:ph type="sldNum" sz="quarter" idx="2"/>
          </p:nvPr>
        </p:nvSpPr>
        <p:spPr>
          <a:xfrm>
            <a:off x="12070322" y="9120627"/>
            <a:ext cx="508179" cy="381001"/>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8</a:t>
            </a:fld>
            <a:endParaRPr/>
          </a:p>
        </p:txBody>
      </p:sp>
      <p:grpSp>
        <p:nvGrpSpPr>
          <p:cNvPr id="279" name="Group 279"/>
          <p:cNvGrpSpPr/>
          <p:nvPr/>
        </p:nvGrpSpPr>
        <p:grpSpPr>
          <a:xfrm>
            <a:off x="-29954" y="8897748"/>
            <a:ext cx="9849897" cy="938627"/>
            <a:chOff x="0" y="0"/>
            <a:chExt cx="9849895" cy="938626"/>
          </a:xfrm>
        </p:grpSpPr>
        <p:sp>
          <p:nvSpPr>
            <p:cNvPr id="276" name="Shape 276"/>
            <p:cNvSpPr/>
            <p:nvPr/>
          </p:nvSpPr>
          <p:spPr>
            <a:xfrm>
              <a:off x="0" y="0"/>
              <a:ext cx="9849896" cy="927674"/>
            </a:xfrm>
            <a:prstGeom prst="rect">
              <a:avLst/>
            </a:prstGeom>
            <a:gradFill flip="none" rotWithShape="1">
              <a:gsLst>
                <a:gs pos="4442">
                  <a:srgbClr val="FFFFFF"/>
                </a:gs>
                <a:gs pos="21759">
                  <a:srgbClr val="7FB4C9"/>
                </a:gs>
                <a:gs pos="100000">
                  <a:srgbClr val="006992"/>
                </a:gs>
              </a:gsLst>
              <a:lin ang="10800000" scaled="0"/>
            </a:gradFill>
            <a:ln w="12700" cap="flat">
              <a:noFill/>
              <a:miter lim="400000"/>
            </a:ln>
            <a:effectLst/>
          </p:spPr>
          <p:txBody>
            <a:bodyPr wrap="square" lIns="50800" tIns="50800" rIns="50800" bIns="50800" numCol="1" anchor="ctr">
              <a:noAutofit/>
            </a:bodyPr>
            <a:lstStyle/>
            <a:p>
              <a:pPr defTabSz="457200">
                <a:defRPr sz="1200">
                  <a:solidFill>
                    <a:srgbClr val="01A3E6"/>
                  </a:solidFill>
                </a:defRPr>
              </a:pPr>
              <a:endParaRPr/>
            </a:p>
          </p:txBody>
        </p:sp>
        <p:sp>
          <p:nvSpPr>
            <p:cNvPr id="277" name="Shape 277"/>
            <p:cNvSpPr/>
            <p:nvPr/>
          </p:nvSpPr>
          <p:spPr>
            <a:xfrm>
              <a:off x="349661" y="19958"/>
              <a:ext cx="7196800" cy="60955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lgn="l" defTabSz="457200">
                <a:defRPr sz="1300">
                  <a:solidFill>
                    <a:srgbClr val="FFFFFF"/>
                  </a:solidFill>
                  <a:latin typeface="Avenir Next Demi Bold"/>
                  <a:ea typeface="Avenir Next Demi Bold"/>
                  <a:cs typeface="Avenir Next Demi Bold"/>
                  <a:sym typeface="Avenir Next Demi Bold"/>
                </a:defRPr>
              </a:lvl1pPr>
            </a:lstStyle>
            <a:p>
              <a:r>
                <a:t>Developed in partnership with the National Council of Teachers of Mathematics, Math Teachers’ Circle Network, and the Association of State Supervisors of Mathematics (2017)</a:t>
              </a:r>
            </a:p>
          </p:txBody>
        </p:sp>
        <p:sp>
          <p:nvSpPr>
            <p:cNvPr id="278" name="Shape 278"/>
            <p:cNvSpPr/>
            <p:nvPr/>
          </p:nvSpPr>
          <p:spPr>
            <a:xfrm>
              <a:off x="349661" y="329070"/>
              <a:ext cx="2462626" cy="60955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lgn="l" defTabSz="457200">
                <a:defRPr sz="1200" u="sng">
                  <a:solidFill>
                    <a:srgbClr val="FFFFFF"/>
                  </a:solidFill>
                  <a:latin typeface="Avenir Next Demi Bold"/>
                  <a:ea typeface="Avenir Next Demi Bold"/>
                  <a:cs typeface="Avenir Next Demi Bold"/>
                  <a:sym typeface="Avenir Next Demi Bold"/>
                </a:defRPr>
              </a:lvl1pPr>
            </a:lstStyle>
            <a:p>
              <a:r>
                <a:t>http://nctm.org/essatoolkit</a:t>
              </a:r>
            </a:p>
          </p:txBody>
        </p:sp>
      </p:grpSp>
      <p:grpSp>
        <p:nvGrpSpPr>
          <p:cNvPr id="283" name="Group 283"/>
          <p:cNvGrpSpPr/>
          <p:nvPr/>
        </p:nvGrpSpPr>
        <p:grpSpPr>
          <a:xfrm>
            <a:off x="9057149" y="9009745"/>
            <a:ext cx="2671215" cy="602764"/>
            <a:chOff x="31452" y="26083"/>
            <a:chExt cx="2671213" cy="602762"/>
          </a:xfrm>
        </p:grpSpPr>
        <p:pic>
          <p:nvPicPr>
            <p:cNvPr id="280" name="pasted-image.tiff"/>
            <p:cNvPicPr>
              <a:picLocks noChangeAspect="1"/>
            </p:cNvPicPr>
            <p:nvPr/>
          </p:nvPicPr>
          <p:blipFill>
            <a:blip r:embed="rId4">
              <a:extLst/>
            </a:blip>
            <a:srcRect l="7440" t="3474" r="1596" b="3474"/>
            <a:stretch>
              <a:fillRect/>
            </a:stretch>
          </p:blipFill>
          <p:spPr>
            <a:xfrm>
              <a:off x="1063483" y="26083"/>
              <a:ext cx="641236" cy="602763"/>
            </a:xfrm>
            <a:prstGeom prst="rect">
              <a:avLst/>
            </a:prstGeom>
            <a:ln w="12700" cap="flat">
              <a:noFill/>
              <a:miter lim="400000"/>
            </a:ln>
            <a:effectLst/>
          </p:spPr>
        </p:pic>
        <p:pic>
          <p:nvPicPr>
            <p:cNvPr id="281" name="assm_logo_color.jpg"/>
            <p:cNvPicPr>
              <a:picLocks noChangeAspect="1"/>
            </p:cNvPicPr>
            <p:nvPr/>
          </p:nvPicPr>
          <p:blipFill>
            <a:blip r:embed="rId5">
              <a:extLst/>
            </a:blip>
            <a:srcRect r="80963"/>
            <a:stretch>
              <a:fillRect/>
            </a:stretch>
          </p:blipFill>
          <p:spPr>
            <a:xfrm>
              <a:off x="2023771" y="26083"/>
              <a:ext cx="678895" cy="602710"/>
            </a:xfrm>
            <a:prstGeom prst="rect">
              <a:avLst/>
            </a:prstGeom>
            <a:ln w="12700" cap="flat">
              <a:noFill/>
              <a:miter lim="400000"/>
            </a:ln>
            <a:effectLst/>
          </p:spPr>
        </p:pic>
        <p:pic>
          <p:nvPicPr>
            <p:cNvPr id="282" name="Screen Shot 2017-06-30 at 4.28.44 PM.png"/>
            <p:cNvPicPr>
              <a:picLocks noChangeAspect="1"/>
            </p:cNvPicPr>
            <p:nvPr/>
          </p:nvPicPr>
          <p:blipFill>
            <a:blip r:embed="rId6">
              <a:extLst/>
            </a:blip>
            <a:srcRect l="3857" t="4666" r="3861" b="4445"/>
            <a:stretch>
              <a:fillRect/>
            </a:stretch>
          </p:blipFill>
          <p:spPr>
            <a:xfrm>
              <a:off x="31452" y="29338"/>
              <a:ext cx="752476" cy="571468"/>
            </a:xfrm>
            <a:custGeom>
              <a:avLst/>
              <a:gdLst/>
              <a:ahLst/>
              <a:cxnLst>
                <a:cxn ang="0">
                  <a:pos x="wd2" y="hd2"/>
                </a:cxn>
                <a:cxn ang="5400000">
                  <a:pos x="wd2" y="hd2"/>
                </a:cxn>
                <a:cxn ang="10800000">
                  <a:pos x="wd2" y="hd2"/>
                </a:cxn>
                <a:cxn ang="16200000">
                  <a:pos x="wd2" y="hd2"/>
                </a:cxn>
              </a:cxnLst>
              <a:rect l="0" t="0" r="r" b="b"/>
              <a:pathLst>
                <a:path w="21595" h="21464" extrusionOk="0">
                  <a:moveTo>
                    <a:pt x="11218" y="42"/>
                  </a:moveTo>
                  <a:cubicBezTo>
                    <a:pt x="10505" y="219"/>
                    <a:pt x="10119" y="1804"/>
                    <a:pt x="10683" y="2233"/>
                  </a:cubicBezTo>
                  <a:cubicBezTo>
                    <a:pt x="11031" y="2497"/>
                    <a:pt x="11274" y="2492"/>
                    <a:pt x="11674" y="2218"/>
                  </a:cubicBezTo>
                  <a:cubicBezTo>
                    <a:pt x="12123" y="1910"/>
                    <a:pt x="12229" y="1662"/>
                    <a:pt x="12232" y="906"/>
                  </a:cubicBezTo>
                  <a:cubicBezTo>
                    <a:pt x="12235" y="190"/>
                    <a:pt x="11863" y="-119"/>
                    <a:pt x="11218" y="42"/>
                  </a:cubicBezTo>
                  <a:close/>
                  <a:moveTo>
                    <a:pt x="17255" y="1458"/>
                  </a:moveTo>
                  <a:lnTo>
                    <a:pt x="17904" y="2293"/>
                  </a:lnTo>
                  <a:cubicBezTo>
                    <a:pt x="18984" y="3700"/>
                    <a:pt x="19270" y="5876"/>
                    <a:pt x="18713" y="8300"/>
                  </a:cubicBezTo>
                  <a:cubicBezTo>
                    <a:pt x="18463" y="9388"/>
                    <a:pt x="17612" y="10798"/>
                    <a:pt x="16526" y="11937"/>
                  </a:cubicBezTo>
                  <a:cubicBezTo>
                    <a:pt x="16030" y="12458"/>
                    <a:pt x="15608" y="12965"/>
                    <a:pt x="15581" y="13070"/>
                  </a:cubicBezTo>
                  <a:cubicBezTo>
                    <a:pt x="15553" y="13174"/>
                    <a:pt x="15825" y="13264"/>
                    <a:pt x="16184" y="13264"/>
                  </a:cubicBezTo>
                  <a:cubicBezTo>
                    <a:pt x="17603" y="13263"/>
                    <a:pt x="19441" y="11556"/>
                    <a:pt x="20091" y="9641"/>
                  </a:cubicBezTo>
                  <a:cubicBezTo>
                    <a:pt x="20774" y="7628"/>
                    <a:pt x="20769" y="4352"/>
                    <a:pt x="20080" y="2874"/>
                  </a:cubicBezTo>
                  <a:cubicBezTo>
                    <a:pt x="19708" y="2077"/>
                    <a:pt x="18758" y="1458"/>
                    <a:pt x="17916" y="1458"/>
                  </a:cubicBezTo>
                  <a:lnTo>
                    <a:pt x="17255" y="1458"/>
                  </a:lnTo>
                  <a:close/>
                  <a:moveTo>
                    <a:pt x="7585" y="1473"/>
                  </a:moveTo>
                  <a:cubicBezTo>
                    <a:pt x="7221" y="1430"/>
                    <a:pt x="6947" y="1483"/>
                    <a:pt x="6947" y="1652"/>
                  </a:cubicBezTo>
                  <a:cubicBezTo>
                    <a:pt x="6947" y="1760"/>
                    <a:pt x="7016" y="1845"/>
                    <a:pt x="7095" y="1845"/>
                  </a:cubicBezTo>
                  <a:cubicBezTo>
                    <a:pt x="7549" y="1845"/>
                    <a:pt x="9176" y="4817"/>
                    <a:pt x="9419" y="6079"/>
                  </a:cubicBezTo>
                  <a:cubicBezTo>
                    <a:pt x="9480" y="6395"/>
                    <a:pt x="9862" y="7553"/>
                    <a:pt x="10262" y="8658"/>
                  </a:cubicBezTo>
                  <a:cubicBezTo>
                    <a:pt x="11066" y="10881"/>
                    <a:pt x="11906" y="12232"/>
                    <a:pt x="12881" y="12861"/>
                  </a:cubicBezTo>
                  <a:cubicBezTo>
                    <a:pt x="13619" y="13337"/>
                    <a:pt x="14647" y="13415"/>
                    <a:pt x="14647" y="12995"/>
                  </a:cubicBezTo>
                  <a:cubicBezTo>
                    <a:pt x="14647" y="12845"/>
                    <a:pt x="14552" y="12669"/>
                    <a:pt x="14430" y="12608"/>
                  </a:cubicBezTo>
                  <a:cubicBezTo>
                    <a:pt x="14062" y="12424"/>
                    <a:pt x="12829" y="10107"/>
                    <a:pt x="12278" y="8568"/>
                  </a:cubicBezTo>
                  <a:cubicBezTo>
                    <a:pt x="11776" y="7167"/>
                    <a:pt x="11719" y="6477"/>
                    <a:pt x="12118" y="6675"/>
                  </a:cubicBezTo>
                  <a:cubicBezTo>
                    <a:pt x="12231" y="6731"/>
                    <a:pt x="12529" y="6345"/>
                    <a:pt x="12836" y="5751"/>
                  </a:cubicBezTo>
                  <a:cubicBezTo>
                    <a:pt x="13586" y="4298"/>
                    <a:pt x="14911" y="2576"/>
                    <a:pt x="15706" y="2024"/>
                  </a:cubicBezTo>
                  <a:lnTo>
                    <a:pt x="16378" y="1562"/>
                  </a:lnTo>
                  <a:lnTo>
                    <a:pt x="15592" y="1502"/>
                  </a:lnTo>
                  <a:cubicBezTo>
                    <a:pt x="14231" y="1400"/>
                    <a:pt x="12668" y="2254"/>
                    <a:pt x="11663" y="3664"/>
                  </a:cubicBezTo>
                  <a:cubicBezTo>
                    <a:pt x="11358" y="4090"/>
                    <a:pt x="11331" y="4216"/>
                    <a:pt x="11492" y="4678"/>
                  </a:cubicBezTo>
                  <a:cubicBezTo>
                    <a:pt x="11617" y="5035"/>
                    <a:pt x="11631" y="5271"/>
                    <a:pt x="11526" y="5408"/>
                  </a:cubicBezTo>
                  <a:cubicBezTo>
                    <a:pt x="11421" y="5545"/>
                    <a:pt x="11168" y="5206"/>
                    <a:pt x="10740" y="4350"/>
                  </a:cubicBezTo>
                  <a:cubicBezTo>
                    <a:pt x="9969" y="2807"/>
                    <a:pt x="9629" y="2375"/>
                    <a:pt x="8758" y="1860"/>
                  </a:cubicBezTo>
                  <a:cubicBezTo>
                    <a:pt x="8402" y="1650"/>
                    <a:pt x="7949" y="1515"/>
                    <a:pt x="7585" y="1473"/>
                  </a:cubicBezTo>
                  <a:close/>
                  <a:moveTo>
                    <a:pt x="5023" y="1532"/>
                  </a:moveTo>
                  <a:cubicBezTo>
                    <a:pt x="3549" y="1757"/>
                    <a:pt x="2346" y="2817"/>
                    <a:pt x="1537" y="4603"/>
                  </a:cubicBezTo>
                  <a:cubicBezTo>
                    <a:pt x="1168" y="5419"/>
                    <a:pt x="1141" y="5654"/>
                    <a:pt x="1139" y="7748"/>
                  </a:cubicBezTo>
                  <a:cubicBezTo>
                    <a:pt x="1137" y="8995"/>
                    <a:pt x="1189" y="10255"/>
                    <a:pt x="1253" y="10551"/>
                  </a:cubicBezTo>
                  <a:cubicBezTo>
                    <a:pt x="1421" y="11334"/>
                    <a:pt x="2253" y="12478"/>
                    <a:pt x="2950" y="12891"/>
                  </a:cubicBezTo>
                  <a:cubicBezTo>
                    <a:pt x="3598" y="13275"/>
                    <a:pt x="4605" y="13389"/>
                    <a:pt x="4749" y="13085"/>
                  </a:cubicBezTo>
                  <a:cubicBezTo>
                    <a:pt x="4797" y="12983"/>
                    <a:pt x="4511" y="12499"/>
                    <a:pt x="4111" y="12012"/>
                  </a:cubicBezTo>
                  <a:cubicBezTo>
                    <a:pt x="3711" y="11524"/>
                    <a:pt x="3234" y="10712"/>
                    <a:pt x="3041" y="10208"/>
                  </a:cubicBezTo>
                  <a:cubicBezTo>
                    <a:pt x="2552" y="8933"/>
                    <a:pt x="2630" y="6596"/>
                    <a:pt x="3223" y="4976"/>
                  </a:cubicBezTo>
                  <a:cubicBezTo>
                    <a:pt x="3668" y="3760"/>
                    <a:pt x="4885" y="2136"/>
                    <a:pt x="5501" y="1935"/>
                  </a:cubicBezTo>
                  <a:cubicBezTo>
                    <a:pt x="6263" y="1685"/>
                    <a:pt x="5919" y="1396"/>
                    <a:pt x="5023" y="1532"/>
                  </a:cubicBezTo>
                  <a:close/>
                  <a:moveTo>
                    <a:pt x="9385" y="7748"/>
                  </a:moveTo>
                  <a:cubicBezTo>
                    <a:pt x="9329" y="7748"/>
                    <a:pt x="9108" y="8138"/>
                    <a:pt x="8884" y="8598"/>
                  </a:cubicBezTo>
                  <a:cubicBezTo>
                    <a:pt x="8190" y="10017"/>
                    <a:pt x="7069" y="11521"/>
                    <a:pt x="6150" y="12295"/>
                  </a:cubicBezTo>
                  <a:cubicBezTo>
                    <a:pt x="5381" y="12943"/>
                    <a:pt x="5324" y="13050"/>
                    <a:pt x="5626" y="13130"/>
                  </a:cubicBezTo>
                  <a:cubicBezTo>
                    <a:pt x="6709" y="13413"/>
                    <a:pt x="8489" y="12579"/>
                    <a:pt x="9556" y="11296"/>
                  </a:cubicBezTo>
                  <a:lnTo>
                    <a:pt x="10341" y="10342"/>
                  </a:lnTo>
                  <a:lnTo>
                    <a:pt x="10102" y="9791"/>
                  </a:lnTo>
                  <a:cubicBezTo>
                    <a:pt x="9968" y="9483"/>
                    <a:pt x="9770" y="8900"/>
                    <a:pt x="9670" y="8494"/>
                  </a:cubicBezTo>
                  <a:cubicBezTo>
                    <a:pt x="9569" y="8088"/>
                    <a:pt x="9441" y="7748"/>
                    <a:pt x="9385" y="7748"/>
                  </a:cubicBezTo>
                  <a:close/>
                  <a:moveTo>
                    <a:pt x="20307" y="11132"/>
                  </a:moveTo>
                  <a:cubicBezTo>
                    <a:pt x="20095" y="11193"/>
                    <a:pt x="19888" y="11339"/>
                    <a:pt x="19704" y="11579"/>
                  </a:cubicBezTo>
                  <a:cubicBezTo>
                    <a:pt x="19500" y="11845"/>
                    <a:pt x="19328" y="12194"/>
                    <a:pt x="19328" y="12354"/>
                  </a:cubicBezTo>
                  <a:cubicBezTo>
                    <a:pt x="19328" y="12952"/>
                    <a:pt x="19635" y="13672"/>
                    <a:pt x="19966" y="13845"/>
                  </a:cubicBezTo>
                  <a:cubicBezTo>
                    <a:pt x="20435" y="14091"/>
                    <a:pt x="20652" y="14094"/>
                    <a:pt x="21036" y="13830"/>
                  </a:cubicBezTo>
                  <a:cubicBezTo>
                    <a:pt x="21484" y="13523"/>
                    <a:pt x="21592" y="13283"/>
                    <a:pt x="21594" y="12533"/>
                  </a:cubicBezTo>
                  <a:cubicBezTo>
                    <a:pt x="21598" y="11536"/>
                    <a:pt x="20944" y="10951"/>
                    <a:pt x="20307" y="11132"/>
                  </a:cubicBezTo>
                  <a:close/>
                  <a:moveTo>
                    <a:pt x="1127" y="15038"/>
                  </a:moveTo>
                  <a:lnTo>
                    <a:pt x="558" y="18034"/>
                  </a:lnTo>
                  <a:cubicBezTo>
                    <a:pt x="247" y="19684"/>
                    <a:pt x="-2" y="21098"/>
                    <a:pt x="0" y="21179"/>
                  </a:cubicBezTo>
                  <a:cubicBezTo>
                    <a:pt x="6" y="21455"/>
                    <a:pt x="567" y="21336"/>
                    <a:pt x="900" y="20985"/>
                  </a:cubicBezTo>
                  <a:cubicBezTo>
                    <a:pt x="1135" y="20737"/>
                    <a:pt x="1261" y="20319"/>
                    <a:pt x="1332" y="19554"/>
                  </a:cubicBezTo>
                  <a:cubicBezTo>
                    <a:pt x="1476" y="18020"/>
                    <a:pt x="1777" y="18143"/>
                    <a:pt x="2255" y="19912"/>
                  </a:cubicBezTo>
                  <a:cubicBezTo>
                    <a:pt x="2624" y="21278"/>
                    <a:pt x="2660" y="21328"/>
                    <a:pt x="3121" y="21328"/>
                  </a:cubicBezTo>
                  <a:cubicBezTo>
                    <a:pt x="3449" y="21328"/>
                    <a:pt x="3627" y="21221"/>
                    <a:pt x="3679" y="20985"/>
                  </a:cubicBezTo>
                  <a:cubicBezTo>
                    <a:pt x="3750" y="20661"/>
                    <a:pt x="4428" y="17074"/>
                    <a:pt x="4681" y="15679"/>
                  </a:cubicBezTo>
                  <a:cubicBezTo>
                    <a:pt x="4796" y="15044"/>
                    <a:pt x="4800" y="15038"/>
                    <a:pt x="4237" y="15038"/>
                  </a:cubicBezTo>
                  <a:lnTo>
                    <a:pt x="3667" y="15038"/>
                  </a:lnTo>
                  <a:lnTo>
                    <a:pt x="3496" y="16171"/>
                  </a:lnTo>
                  <a:cubicBezTo>
                    <a:pt x="3403" y="16793"/>
                    <a:pt x="3313" y="17525"/>
                    <a:pt x="3291" y="17795"/>
                  </a:cubicBezTo>
                  <a:cubicBezTo>
                    <a:pt x="3222" y="18664"/>
                    <a:pt x="2992" y="18326"/>
                    <a:pt x="2528" y="16662"/>
                  </a:cubicBezTo>
                  <a:cubicBezTo>
                    <a:pt x="2092" y="15097"/>
                    <a:pt x="2065" y="15038"/>
                    <a:pt x="1606" y="15038"/>
                  </a:cubicBezTo>
                  <a:lnTo>
                    <a:pt x="1127" y="15038"/>
                  </a:lnTo>
                  <a:close/>
                  <a:moveTo>
                    <a:pt x="11947" y="15038"/>
                  </a:moveTo>
                  <a:cubicBezTo>
                    <a:pt x="9886" y="15038"/>
                    <a:pt x="9818" y="15065"/>
                    <a:pt x="9818" y="16021"/>
                  </a:cubicBezTo>
                  <a:cubicBezTo>
                    <a:pt x="9818" y="16302"/>
                    <a:pt x="9953" y="16407"/>
                    <a:pt x="10387" y="16454"/>
                  </a:cubicBezTo>
                  <a:cubicBezTo>
                    <a:pt x="10841" y="16503"/>
                    <a:pt x="10964" y="16593"/>
                    <a:pt x="11002" y="16946"/>
                  </a:cubicBezTo>
                  <a:cubicBezTo>
                    <a:pt x="11043" y="17316"/>
                    <a:pt x="10542" y="20294"/>
                    <a:pt x="10307" y="21090"/>
                  </a:cubicBezTo>
                  <a:cubicBezTo>
                    <a:pt x="10207" y="21430"/>
                    <a:pt x="10872" y="21399"/>
                    <a:pt x="11230" y="21045"/>
                  </a:cubicBezTo>
                  <a:cubicBezTo>
                    <a:pt x="11431" y="20847"/>
                    <a:pt x="11607" y="20133"/>
                    <a:pt x="11834" y="18630"/>
                  </a:cubicBezTo>
                  <a:lnTo>
                    <a:pt x="12152" y="16513"/>
                  </a:lnTo>
                  <a:lnTo>
                    <a:pt x="12938" y="16454"/>
                  </a:lnTo>
                  <a:cubicBezTo>
                    <a:pt x="13592" y="16404"/>
                    <a:pt x="13729" y="16326"/>
                    <a:pt x="13804" y="15962"/>
                  </a:cubicBezTo>
                  <a:cubicBezTo>
                    <a:pt x="13995" y="15034"/>
                    <a:pt x="13997" y="15038"/>
                    <a:pt x="11947" y="15038"/>
                  </a:cubicBezTo>
                  <a:close/>
                  <a:moveTo>
                    <a:pt x="15410" y="15038"/>
                  </a:moveTo>
                  <a:cubicBezTo>
                    <a:pt x="15086" y="15038"/>
                    <a:pt x="14778" y="15123"/>
                    <a:pt x="14726" y="15231"/>
                  </a:cubicBezTo>
                  <a:cubicBezTo>
                    <a:pt x="14645" y="15403"/>
                    <a:pt x="13439" y="21043"/>
                    <a:pt x="13439" y="21254"/>
                  </a:cubicBezTo>
                  <a:cubicBezTo>
                    <a:pt x="13439" y="21298"/>
                    <a:pt x="13601" y="21328"/>
                    <a:pt x="13793" y="21328"/>
                  </a:cubicBezTo>
                  <a:cubicBezTo>
                    <a:pt x="14281" y="21328"/>
                    <a:pt x="14630" y="20946"/>
                    <a:pt x="14772" y="20255"/>
                  </a:cubicBezTo>
                  <a:cubicBezTo>
                    <a:pt x="14946" y="19407"/>
                    <a:pt x="15174" y="19520"/>
                    <a:pt x="15228" y="20493"/>
                  </a:cubicBezTo>
                  <a:cubicBezTo>
                    <a:pt x="15273" y="21318"/>
                    <a:pt x="15272" y="21328"/>
                    <a:pt x="15831" y="21328"/>
                  </a:cubicBezTo>
                  <a:cubicBezTo>
                    <a:pt x="16336" y="21328"/>
                    <a:pt x="16439" y="21241"/>
                    <a:pt x="16742" y="20538"/>
                  </a:cubicBezTo>
                  <a:cubicBezTo>
                    <a:pt x="17138" y="19621"/>
                    <a:pt x="17441" y="19698"/>
                    <a:pt x="17301" y="20672"/>
                  </a:cubicBezTo>
                  <a:cubicBezTo>
                    <a:pt x="17206" y="21327"/>
                    <a:pt x="17210" y="21328"/>
                    <a:pt x="17733" y="21328"/>
                  </a:cubicBezTo>
                  <a:cubicBezTo>
                    <a:pt x="18163" y="21328"/>
                    <a:pt x="18277" y="21253"/>
                    <a:pt x="18337" y="20896"/>
                  </a:cubicBezTo>
                  <a:cubicBezTo>
                    <a:pt x="18583" y="19427"/>
                    <a:pt x="19180" y="15449"/>
                    <a:pt x="19180" y="15261"/>
                  </a:cubicBezTo>
                  <a:cubicBezTo>
                    <a:pt x="19180" y="15129"/>
                    <a:pt x="18909" y="15038"/>
                    <a:pt x="18519" y="15038"/>
                  </a:cubicBezTo>
                  <a:lnTo>
                    <a:pt x="17859" y="15038"/>
                  </a:lnTo>
                  <a:lnTo>
                    <a:pt x="17198" y="16692"/>
                  </a:lnTo>
                  <a:cubicBezTo>
                    <a:pt x="16833" y="17606"/>
                    <a:pt x="16461" y="18388"/>
                    <a:pt x="16378" y="18421"/>
                  </a:cubicBezTo>
                  <a:cubicBezTo>
                    <a:pt x="16293" y="18455"/>
                    <a:pt x="16217" y="18002"/>
                    <a:pt x="16196" y="17393"/>
                  </a:cubicBezTo>
                  <a:cubicBezTo>
                    <a:pt x="16175" y="16798"/>
                    <a:pt x="16116" y="16030"/>
                    <a:pt x="16070" y="15679"/>
                  </a:cubicBezTo>
                  <a:cubicBezTo>
                    <a:pt x="15994" y="15085"/>
                    <a:pt x="15956" y="15038"/>
                    <a:pt x="15410" y="15038"/>
                  </a:cubicBezTo>
                  <a:close/>
                  <a:moveTo>
                    <a:pt x="7483" y="15053"/>
                  </a:moveTo>
                  <a:cubicBezTo>
                    <a:pt x="6973" y="15115"/>
                    <a:pt x="6460" y="15356"/>
                    <a:pt x="6082" y="15753"/>
                  </a:cubicBezTo>
                  <a:cubicBezTo>
                    <a:pt x="5413" y="16456"/>
                    <a:pt x="5157" y="17293"/>
                    <a:pt x="5148" y="18779"/>
                  </a:cubicBezTo>
                  <a:cubicBezTo>
                    <a:pt x="5138" y="20359"/>
                    <a:pt x="5246" y="20671"/>
                    <a:pt x="5945" y="21134"/>
                  </a:cubicBezTo>
                  <a:cubicBezTo>
                    <a:pt x="6297" y="21368"/>
                    <a:pt x="6716" y="21481"/>
                    <a:pt x="7130" y="21462"/>
                  </a:cubicBezTo>
                  <a:cubicBezTo>
                    <a:pt x="7543" y="21444"/>
                    <a:pt x="7949" y="21293"/>
                    <a:pt x="8257" y="21030"/>
                  </a:cubicBezTo>
                  <a:cubicBezTo>
                    <a:pt x="8686" y="20664"/>
                    <a:pt x="8698" y="20319"/>
                    <a:pt x="8303" y="19852"/>
                  </a:cubicBezTo>
                  <a:cubicBezTo>
                    <a:pt x="8030" y="19531"/>
                    <a:pt x="7983" y="19534"/>
                    <a:pt x="7745" y="19808"/>
                  </a:cubicBezTo>
                  <a:cubicBezTo>
                    <a:pt x="7235" y="20391"/>
                    <a:pt x="6831" y="20414"/>
                    <a:pt x="6423" y="19882"/>
                  </a:cubicBezTo>
                  <a:cubicBezTo>
                    <a:pt x="6215" y="19610"/>
                    <a:pt x="6046" y="19177"/>
                    <a:pt x="6048" y="18928"/>
                  </a:cubicBezTo>
                  <a:cubicBezTo>
                    <a:pt x="6053" y="18250"/>
                    <a:pt x="6579" y="16874"/>
                    <a:pt x="6925" y="16633"/>
                  </a:cubicBezTo>
                  <a:cubicBezTo>
                    <a:pt x="7361" y="16328"/>
                    <a:pt x="8085" y="16365"/>
                    <a:pt x="8303" y="16707"/>
                  </a:cubicBezTo>
                  <a:cubicBezTo>
                    <a:pt x="8466" y="16964"/>
                    <a:pt x="8547" y="16942"/>
                    <a:pt x="8929" y="16588"/>
                  </a:cubicBezTo>
                  <a:cubicBezTo>
                    <a:pt x="9485" y="16072"/>
                    <a:pt x="9475" y="15903"/>
                    <a:pt x="8872" y="15410"/>
                  </a:cubicBezTo>
                  <a:cubicBezTo>
                    <a:pt x="8499" y="15105"/>
                    <a:pt x="7993" y="14990"/>
                    <a:pt x="7483" y="15053"/>
                  </a:cubicBezTo>
                  <a:close/>
                </a:path>
              </a:pathLst>
            </a:custGeom>
            <a:ln w="12700" cap="flat">
              <a:noFill/>
              <a:miter lim="400000"/>
            </a:ln>
            <a:effectLst/>
          </p:spPr>
        </p:pic>
      </p:grpSp>
    </p:spTree>
  </p:cSld>
  <p:clrMapOvr>
    <a:masterClrMapping/>
  </p:clrMapOvr>
  <p:transition xmlns:p14="http://schemas.microsoft.com/office/powerpoint/2010/main" spd="slow"/>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9" name="Group 289"/>
          <p:cNvGrpSpPr/>
          <p:nvPr/>
        </p:nvGrpSpPr>
        <p:grpSpPr>
          <a:xfrm>
            <a:off x="11108190" y="-100390"/>
            <a:ext cx="1434835" cy="1355630"/>
            <a:chOff x="0" y="0"/>
            <a:chExt cx="1434834" cy="1355628"/>
          </a:xfrm>
        </p:grpSpPr>
        <p:sp>
          <p:nvSpPr>
            <p:cNvPr id="287" name="Shape 287"/>
            <p:cNvSpPr/>
            <p:nvPr/>
          </p:nvSpPr>
          <p:spPr>
            <a:xfrm>
              <a:off x="215632" y="0"/>
              <a:ext cx="1003571" cy="1355629"/>
            </a:xfrm>
            <a:custGeom>
              <a:avLst/>
              <a:gdLst/>
              <a:ahLst/>
              <a:cxnLst>
                <a:cxn ang="0">
                  <a:pos x="wd2" y="hd2"/>
                </a:cxn>
                <a:cxn ang="5400000">
                  <a:pos x="wd2" y="hd2"/>
                </a:cxn>
                <a:cxn ang="10800000">
                  <a:pos x="wd2" y="hd2"/>
                </a:cxn>
                <a:cxn ang="16200000">
                  <a:pos x="wd2" y="hd2"/>
                </a:cxn>
              </a:cxnLst>
              <a:rect l="0" t="0" r="r" b="b"/>
              <a:pathLst>
                <a:path w="21600" h="21600" extrusionOk="0">
                  <a:moveTo>
                    <a:pt x="0" y="25"/>
                  </a:moveTo>
                  <a:lnTo>
                    <a:pt x="0" y="15849"/>
                  </a:lnTo>
                  <a:lnTo>
                    <a:pt x="10966" y="21600"/>
                  </a:lnTo>
                  <a:lnTo>
                    <a:pt x="21600" y="16097"/>
                  </a:lnTo>
                  <a:lnTo>
                    <a:pt x="21600" y="0"/>
                  </a:lnTo>
                  <a:lnTo>
                    <a:pt x="0" y="25"/>
                  </a:lnTo>
                  <a:close/>
                </a:path>
              </a:pathLst>
            </a:custGeom>
            <a:solidFill>
              <a:srgbClr val="006992"/>
            </a:solidFill>
            <a:ln w="12700" cap="flat">
              <a:noFill/>
              <a:miter lim="400000"/>
            </a:ln>
            <a:effectLst/>
          </p:spPr>
          <p:txBody>
            <a:bodyPr wrap="square" lIns="50800" tIns="50800" rIns="50800" bIns="50800" numCol="1" anchor="ctr">
              <a:noAutofit/>
            </a:bodyPr>
            <a:lstStyle/>
            <a:p>
              <a:pPr defTabSz="457200">
                <a:defRPr sz="1200">
                  <a:solidFill>
                    <a:srgbClr val="01A3E6"/>
                  </a:solidFill>
                </a:defRPr>
              </a:pPr>
              <a:endParaRPr/>
            </a:p>
          </p:txBody>
        </p:sp>
        <p:sp>
          <p:nvSpPr>
            <p:cNvPr id="288" name="Shape 288"/>
            <p:cNvSpPr/>
            <p:nvPr/>
          </p:nvSpPr>
          <p:spPr>
            <a:xfrm>
              <a:off x="0" y="163728"/>
              <a:ext cx="1434835" cy="102817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p>
              <a:pPr defTabSz="457200">
                <a:lnSpc>
                  <a:spcPct val="70000"/>
                </a:lnSpc>
                <a:defRPr sz="1600">
                  <a:solidFill>
                    <a:srgbClr val="FFFFFF"/>
                  </a:solidFill>
                  <a:latin typeface="Avenir Next Demi Bold"/>
                  <a:ea typeface="Avenir Next Demi Bold"/>
                  <a:cs typeface="Avenir Next Demi Bold"/>
                  <a:sym typeface="Avenir Next Demi Bold"/>
                </a:defRPr>
              </a:pPr>
              <a:r>
                <a:t>ESSA </a:t>
              </a:r>
            </a:p>
            <a:p>
              <a:pPr defTabSz="457200">
                <a:lnSpc>
                  <a:spcPct val="70000"/>
                </a:lnSpc>
                <a:defRPr sz="1600">
                  <a:solidFill>
                    <a:srgbClr val="FFFFFF"/>
                  </a:solidFill>
                  <a:latin typeface="Avenir Next Demi Bold"/>
                  <a:ea typeface="Avenir Next Demi Bold"/>
                  <a:cs typeface="Avenir Next Demi Bold"/>
                  <a:sym typeface="Avenir Next Demi Bold"/>
                </a:defRPr>
              </a:pPr>
              <a:r>
                <a:t>Review </a:t>
              </a:r>
            </a:p>
            <a:p>
              <a:pPr defTabSz="457200">
                <a:lnSpc>
                  <a:spcPct val="70000"/>
                </a:lnSpc>
                <a:defRPr sz="1600">
                  <a:solidFill>
                    <a:srgbClr val="FFFFFF"/>
                  </a:solidFill>
                  <a:latin typeface="Avenir Next Demi Bold"/>
                  <a:ea typeface="Avenir Next Demi Bold"/>
                  <a:cs typeface="Avenir Next Demi Bold"/>
                  <a:sym typeface="Avenir Next Demi Bold"/>
                </a:defRPr>
              </a:pPr>
              <a:r>
                <a:t>Tool</a:t>
              </a:r>
            </a:p>
            <a:p>
              <a:pPr defTabSz="457200">
                <a:lnSpc>
                  <a:spcPct val="70000"/>
                </a:lnSpc>
                <a:defRPr sz="1600">
                  <a:solidFill>
                    <a:srgbClr val="FFFFFF"/>
                  </a:solidFill>
                  <a:latin typeface="Avenir Next Demi Bold"/>
                  <a:ea typeface="Avenir Next Demi Bold"/>
                  <a:cs typeface="Avenir Next Demi Bold"/>
                  <a:sym typeface="Avenir Next Demi Bold"/>
                </a:defRPr>
              </a:pPr>
              <a:r>
                <a:t>#2</a:t>
              </a:r>
            </a:p>
          </p:txBody>
        </p:sp>
      </p:grpSp>
      <p:grpSp>
        <p:nvGrpSpPr>
          <p:cNvPr id="292" name="Group 292"/>
          <p:cNvGrpSpPr/>
          <p:nvPr/>
        </p:nvGrpSpPr>
        <p:grpSpPr>
          <a:xfrm>
            <a:off x="-307423" y="-1421161"/>
            <a:ext cx="13708920" cy="2983817"/>
            <a:chOff x="89273" y="4111631"/>
            <a:chExt cx="13708918" cy="2983815"/>
          </a:xfrm>
        </p:grpSpPr>
        <p:pic>
          <p:nvPicPr>
            <p:cNvPr id="290" name="FullSizeR.jpg"/>
            <p:cNvPicPr>
              <a:picLocks noChangeAspect="1"/>
            </p:cNvPicPr>
            <p:nvPr/>
          </p:nvPicPr>
          <p:blipFill>
            <a:blip r:embed="rId3">
              <a:extLst/>
            </a:blip>
            <a:srcRect t="29662" r="872" b="41309"/>
            <a:stretch>
              <a:fillRect/>
            </a:stretch>
          </p:blipFill>
          <p:spPr>
            <a:xfrm>
              <a:off x="212333" y="4111631"/>
              <a:ext cx="13585860" cy="2983816"/>
            </a:xfrm>
            <a:prstGeom prst="rect">
              <a:avLst/>
            </a:prstGeom>
            <a:ln w="12700" cap="flat">
              <a:noFill/>
              <a:miter lim="400000"/>
            </a:ln>
            <a:effectLst/>
          </p:spPr>
        </p:pic>
        <p:sp>
          <p:nvSpPr>
            <p:cNvPr id="291" name="Shape 291"/>
            <p:cNvSpPr/>
            <p:nvPr/>
          </p:nvSpPr>
          <p:spPr>
            <a:xfrm>
              <a:off x="89273" y="5499834"/>
              <a:ext cx="13389817" cy="1589941"/>
            </a:xfrm>
            <a:prstGeom prst="rect">
              <a:avLst/>
            </a:prstGeom>
            <a:solidFill>
              <a:srgbClr val="FF7F00">
                <a:alpha val="52485"/>
              </a:srgbClr>
            </a:solid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indent="685800" algn="l" defTabSz="457200">
                <a:lnSpc>
                  <a:spcPct val="70000"/>
                </a:lnSpc>
                <a:defRPr sz="5500">
                  <a:solidFill>
                    <a:srgbClr val="FFFFFF"/>
                  </a:solidFill>
                  <a:latin typeface="Avenir Next Demi Bold"/>
                  <a:ea typeface="Avenir Next Demi Bold"/>
                  <a:cs typeface="Avenir Next Demi Bold"/>
                  <a:sym typeface="Avenir Next Demi Bold"/>
                </a:defRPr>
              </a:lvl1pPr>
            </a:lstStyle>
            <a:p>
              <a:r>
                <a:t>Overarching Guiding Question #3</a:t>
              </a:r>
            </a:p>
          </p:txBody>
        </p:sp>
      </p:grpSp>
      <p:sp>
        <p:nvSpPr>
          <p:cNvPr id="293" name="Shape 293"/>
          <p:cNvSpPr/>
          <p:nvPr/>
        </p:nvSpPr>
        <p:spPr>
          <a:xfrm>
            <a:off x="3100104" y="1706648"/>
            <a:ext cx="9507053" cy="6767708"/>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lstStyle/>
          <a:p>
            <a:pPr algn="l" defTabSz="457200">
              <a:defRPr sz="4000">
                <a:latin typeface="Avenir Next"/>
                <a:ea typeface="Avenir Next"/>
                <a:cs typeface="Avenir Next"/>
                <a:sym typeface="Avenir Next"/>
              </a:defRPr>
            </a:pPr>
            <a:r>
              <a:rPr>
                <a:latin typeface="Avenir Next Demi Bold"/>
                <a:ea typeface="Avenir Next Demi Bold"/>
                <a:cs typeface="Avenir Next Demi Bold"/>
                <a:sym typeface="Avenir Next Demi Bold"/>
              </a:rPr>
              <a:t>To what extent does the</a:t>
            </a:r>
            <a:r>
              <a:t> </a:t>
            </a:r>
            <a:r>
              <a:rPr>
                <a:latin typeface="Avenir Next Demi Bold"/>
                <a:ea typeface="Avenir Next Demi Bold"/>
                <a:cs typeface="Avenir Next Demi Bold"/>
                <a:sym typeface="Avenir Next Demi Bold"/>
              </a:rPr>
              <a:t>plan</a:t>
            </a:r>
            <a:r>
              <a:t> include mechanisms for teachers to collaboratively experience and develop leadership and to grow professionally?</a:t>
            </a:r>
          </a:p>
        </p:txBody>
      </p:sp>
      <p:sp>
        <p:nvSpPr>
          <p:cNvPr id="294" name="Shape 294"/>
          <p:cNvSpPr/>
          <p:nvPr/>
        </p:nvSpPr>
        <p:spPr>
          <a:xfrm>
            <a:off x="193484" y="1846347"/>
            <a:ext cx="2518853" cy="3498744"/>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lstStyle>
            <a:lvl1pPr algn="r" defTabSz="457200">
              <a:defRPr sz="3000">
                <a:solidFill>
                  <a:srgbClr val="FF7F00"/>
                </a:solidFill>
                <a:latin typeface="Avenir Next Demi Bold"/>
                <a:ea typeface="Avenir Next Demi Bold"/>
                <a:cs typeface="Avenir Next Demi Bold"/>
                <a:sym typeface="Avenir Next Demi Bold"/>
              </a:defRPr>
            </a:lvl1pPr>
          </a:lstStyle>
          <a:p>
            <a:r>
              <a:t>Leadership</a:t>
            </a:r>
          </a:p>
        </p:txBody>
      </p:sp>
      <p:sp>
        <p:nvSpPr>
          <p:cNvPr id="295" name="Shape 295"/>
          <p:cNvSpPr/>
          <p:nvPr/>
        </p:nvSpPr>
        <p:spPr>
          <a:xfrm flipV="1">
            <a:off x="2906220" y="1846347"/>
            <a:ext cx="1" cy="6767709"/>
          </a:xfrm>
          <a:prstGeom prst="line">
            <a:avLst/>
          </a:prstGeom>
          <a:ln w="25400">
            <a:solidFill>
              <a:srgbClr val="FF7F00"/>
            </a:solidFill>
            <a:miter lim="400000"/>
          </a:ln>
        </p:spPr>
        <p:txBody>
          <a:bodyPr lIns="50800" tIns="50800" rIns="50800" bIns="50800" anchor="ctr"/>
          <a:lstStyle/>
          <a:p>
            <a:pPr>
              <a:defRPr sz="2400"/>
            </a:pPr>
            <a:endParaRPr/>
          </a:p>
        </p:txBody>
      </p:sp>
      <p:sp>
        <p:nvSpPr>
          <p:cNvPr id="296" name="Shape 296"/>
          <p:cNvSpPr>
            <a:spLocks noGrp="1"/>
          </p:cNvSpPr>
          <p:nvPr>
            <p:ph type="sldNum" sz="quarter" idx="2"/>
          </p:nvPr>
        </p:nvSpPr>
        <p:spPr>
          <a:xfrm>
            <a:off x="12070322" y="9120627"/>
            <a:ext cx="508179" cy="381001"/>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9</a:t>
            </a:fld>
            <a:endParaRPr/>
          </a:p>
        </p:txBody>
      </p:sp>
      <p:grpSp>
        <p:nvGrpSpPr>
          <p:cNvPr id="300" name="Group 300"/>
          <p:cNvGrpSpPr/>
          <p:nvPr/>
        </p:nvGrpSpPr>
        <p:grpSpPr>
          <a:xfrm>
            <a:off x="-29954" y="8897748"/>
            <a:ext cx="9849897" cy="938627"/>
            <a:chOff x="0" y="0"/>
            <a:chExt cx="9849895" cy="938626"/>
          </a:xfrm>
        </p:grpSpPr>
        <p:sp>
          <p:nvSpPr>
            <p:cNvPr id="297" name="Shape 297"/>
            <p:cNvSpPr/>
            <p:nvPr/>
          </p:nvSpPr>
          <p:spPr>
            <a:xfrm>
              <a:off x="0" y="0"/>
              <a:ext cx="9849896" cy="927674"/>
            </a:xfrm>
            <a:prstGeom prst="rect">
              <a:avLst/>
            </a:prstGeom>
            <a:gradFill flip="none" rotWithShape="1">
              <a:gsLst>
                <a:gs pos="4442">
                  <a:srgbClr val="FFFFFF"/>
                </a:gs>
                <a:gs pos="21759">
                  <a:srgbClr val="7FB4C9"/>
                </a:gs>
                <a:gs pos="100000">
                  <a:srgbClr val="006992"/>
                </a:gs>
              </a:gsLst>
              <a:lin ang="10800000" scaled="0"/>
            </a:gradFill>
            <a:ln w="12700" cap="flat">
              <a:noFill/>
              <a:miter lim="400000"/>
            </a:ln>
            <a:effectLst/>
          </p:spPr>
          <p:txBody>
            <a:bodyPr wrap="square" lIns="50800" tIns="50800" rIns="50800" bIns="50800" numCol="1" anchor="ctr">
              <a:noAutofit/>
            </a:bodyPr>
            <a:lstStyle/>
            <a:p>
              <a:pPr defTabSz="457200">
                <a:defRPr sz="1200">
                  <a:solidFill>
                    <a:srgbClr val="01A3E6"/>
                  </a:solidFill>
                </a:defRPr>
              </a:pPr>
              <a:endParaRPr/>
            </a:p>
          </p:txBody>
        </p:sp>
        <p:sp>
          <p:nvSpPr>
            <p:cNvPr id="298" name="Shape 298"/>
            <p:cNvSpPr/>
            <p:nvPr/>
          </p:nvSpPr>
          <p:spPr>
            <a:xfrm>
              <a:off x="349661" y="19958"/>
              <a:ext cx="7196800" cy="60955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lgn="l" defTabSz="457200">
                <a:defRPr sz="1300">
                  <a:solidFill>
                    <a:srgbClr val="FFFFFF"/>
                  </a:solidFill>
                  <a:latin typeface="Avenir Next Demi Bold"/>
                  <a:ea typeface="Avenir Next Demi Bold"/>
                  <a:cs typeface="Avenir Next Demi Bold"/>
                  <a:sym typeface="Avenir Next Demi Bold"/>
                </a:defRPr>
              </a:lvl1pPr>
            </a:lstStyle>
            <a:p>
              <a:r>
                <a:t>Developed in partnership with the National Council of Teachers of Mathematics, Math Teachers’ Circle Network, and the Association of State Supervisors of Mathematics (2017)</a:t>
              </a:r>
            </a:p>
          </p:txBody>
        </p:sp>
        <p:sp>
          <p:nvSpPr>
            <p:cNvPr id="299" name="Shape 299"/>
            <p:cNvSpPr/>
            <p:nvPr/>
          </p:nvSpPr>
          <p:spPr>
            <a:xfrm>
              <a:off x="349661" y="329070"/>
              <a:ext cx="2462626" cy="60955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lgn="l" defTabSz="457200">
                <a:defRPr sz="1200" u="sng">
                  <a:solidFill>
                    <a:srgbClr val="FFFFFF"/>
                  </a:solidFill>
                  <a:latin typeface="Avenir Next Demi Bold"/>
                  <a:ea typeface="Avenir Next Demi Bold"/>
                  <a:cs typeface="Avenir Next Demi Bold"/>
                  <a:sym typeface="Avenir Next Demi Bold"/>
                </a:defRPr>
              </a:lvl1pPr>
            </a:lstStyle>
            <a:p>
              <a:r>
                <a:t>http://nctm.org/essatoolkit</a:t>
              </a:r>
            </a:p>
          </p:txBody>
        </p:sp>
      </p:grpSp>
      <p:grpSp>
        <p:nvGrpSpPr>
          <p:cNvPr id="304" name="Group 304"/>
          <p:cNvGrpSpPr/>
          <p:nvPr/>
        </p:nvGrpSpPr>
        <p:grpSpPr>
          <a:xfrm>
            <a:off x="9057149" y="9009745"/>
            <a:ext cx="2671215" cy="602764"/>
            <a:chOff x="31452" y="26083"/>
            <a:chExt cx="2671213" cy="602762"/>
          </a:xfrm>
        </p:grpSpPr>
        <p:pic>
          <p:nvPicPr>
            <p:cNvPr id="301" name="pasted-image.tiff"/>
            <p:cNvPicPr>
              <a:picLocks noChangeAspect="1"/>
            </p:cNvPicPr>
            <p:nvPr/>
          </p:nvPicPr>
          <p:blipFill>
            <a:blip r:embed="rId4">
              <a:extLst/>
            </a:blip>
            <a:srcRect l="7440" t="3474" r="1596" b="3474"/>
            <a:stretch>
              <a:fillRect/>
            </a:stretch>
          </p:blipFill>
          <p:spPr>
            <a:xfrm>
              <a:off x="1063483" y="26083"/>
              <a:ext cx="641236" cy="602763"/>
            </a:xfrm>
            <a:prstGeom prst="rect">
              <a:avLst/>
            </a:prstGeom>
            <a:ln w="12700" cap="flat">
              <a:noFill/>
              <a:miter lim="400000"/>
            </a:ln>
            <a:effectLst/>
          </p:spPr>
        </p:pic>
        <p:pic>
          <p:nvPicPr>
            <p:cNvPr id="302" name="assm_logo_color.jpg"/>
            <p:cNvPicPr>
              <a:picLocks noChangeAspect="1"/>
            </p:cNvPicPr>
            <p:nvPr/>
          </p:nvPicPr>
          <p:blipFill>
            <a:blip r:embed="rId5">
              <a:extLst/>
            </a:blip>
            <a:srcRect r="80963"/>
            <a:stretch>
              <a:fillRect/>
            </a:stretch>
          </p:blipFill>
          <p:spPr>
            <a:xfrm>
              <a:off x="2023771" y="26083"/>
              <a:ext cx="678895" cy="602710"/>
            </a:xfrm>
            <a:prstGeom prst="rect">
              <a:avLst/>
            </a:prstGeom>
            <a:ln w="12700" cap="flat">
              <a:noFill/>
              <a:miter lim="400000"/>
            </a:ln>
            <a:effectLst/>
          </p:spPr>
        </p:pic>
        <p:pic>
          <p:nvPicPr>
            <p:cNvPr id="303" name="Screen Shot 2017-06-30 at 4.28.44 PM.png"/>
            <p:cNvPicPr>
              <a:picLocks noChangeAspect="1"/>
            </p:cNvPicPr>
            <p:nvPr/>
          </p:nvPicPr>
          <p:blipFill>
            <a:blip r:embed="rId6">
              <a:extLst/>
            </a:blip>
            <a:srcRect l="3857" t="4666" r="3861" b="4445"/>
            <a:stretch>
              <a:fillRect/>
            </a:stretch>
          </p:blipFill>
          <p:spPr>
            <a:xfrm>
              <a:off x="31452" y="29338"/>
              <a:ext cx="752476" cy="571468"/>
            </a:xfrm>
            <a:custGeom>
              <a:avLst/>
              <a:gdLst/>
              <a:ahLst/>
              <a:cxnLst>
                <a:cxn ang="0">
                  <a:pos x="wd2" y="hd2"/>
                </a:cxn>
                <a:cxn ang="5400000">
                  <a:pos x="wd2" y="hd2"/>
                </a:cxn>
                <a:cxn ang="10800000">
                  <a:pos x="wd2" y="hd2"/>
                </a:cxn>
                <a:cxn ang="16200000">
                  <a:pos x="wd2" y="hd2"/>
                </a:cxn>
              </a:cxnLst>
              <a:rect l="0" t="0" r="r" b="b"/>
              <a:pathLst>
                <a:path w="21595" h="21464" extrusionOk="0">
                  <a:moveTo>
                    <a:pt x="11218" y="42"/>
                  </a:moveTo>
                  <a:cubicBezTo>
                    <a:pt x="10505" y="219"/>
                    <a:pt x="10119" y="1804"/>
                    <a:pt x="10683" y="2233"/>
                  </a:cubicBezTo>
                  <a:cubicBezTo>
                    <a:pt x="11031" y="2497"/>
                    <a:pt x="11274" y="2492"/>
                    <a:pt x="11674" y="2218"/>
                  </a:cubicBezTo>
                  <a:cubicBezTo>
                    <a:pt x="12123" y="1910"/>
                    <a:pt x="12229" y="1662"/>
                    <a:pt x="12232" y="906"/>
                  </a:cubicBezTo>
                  <a:cubicBezTo>
                    <a:pt x="12235" y="190"/>
                    <a:pt x="11863" y="-119"/>
                    <a:pt x="11218" y="42"/>
                  </a:cubicBezTo>
                  <a:close/>
                  <a:moveTo>
                    <a:pt x="17255" y="1458"/>
                  </a:moveTo>
                  <a:lnTo>
                    <a:pt x="17904" y="2293"/>
                  </a:lnTo>
                  <a:cubicBezTo>
                    <a:pt x="18984" y="3700"/>
                    <a:pt x="19270" y="5876"/>
                    <a:pt x="18713" y="8300"/>
                  </a:cubicBezTo>
                  <a:cubicBezTo>
                    <a:pt x="18463" y="9388"/>
                    <a:pt x="17612" y="10798"/>
                    <a:pt x="16526" y="11937"/>
                  </a:cubicBezTo>
                  <a:cubicBezTo>
                    <a:pt x="16030" y="12458"/>
                    <a:pt x="15608" y="12965"/>
                    <a:pt x="15581" y="13070"/>
                  </a:cubicBezTo>
                  <a:cubicBezTo>
                    <a:pt x="15553" y="13174"/>
                    <a:pt x="15825" y="13264"/>
                    <a:pt x="16184" y="13264"/>
                  </a:cubicBezTo>
                  <a:cubicBezTo>
                    <a:pt x="17603" y="13263"/>
                    <a:pt x="19441" y="11556"/>
                    <a:pt x="20091" y="9641"/>
                  </a:cubicBezTo>
                  <a:cubicBezTo>
                    <a:pt x="20774" y="7628"/>
                    <a:pt x="20769" y="4352"/>
                    <a:pt x="20080" y="2874"/>
                  </a:cubicBezTo>
                  <a:cubicBezTo>
                    <a:pt x="19708" y="2077"/>
                    <a:pt x="18758" y="1458"/>
                    <a:pt x="17916" y="1458"/>
                  </a:cubicBezTo>
                  <a:lnTo>
                    <a:pt x="17255" y="1458"/>
                  </a:lnTo>
                  <a:close/>
                  <a:moveTo>
                    <a:pt x="7585" y="1473"/>
                  </a:moveTo>
                  <a:cubicBezTo>
                    <a:pt x="7221" y="1430"/>
                    <a:pt x="6947" y="1483"/>
                    <a:pt x="6947" y="1652"/>
                  </a:cubicBezTo>
                  <a:cubicBezTo>
                    <a:pt x="6947" y="1760"/>
                    <a:pt x="7016" y="1845"/>
                    <a:pt x="7095" y="1845"/>
                  </a:cubicBezTo>
                  <a:cubicBezTo>
                    <a:pt x="7549" y="1845"/>
                    <a:pt x="9176" y="4817"/>
                    <a:pt x="9419" y="6079"/>
                  </a:cubicBezTo>
                  <a:cubicBezTo>
                    <a:pt x="9480" y="6395"/>
                    <a:pt x="9862" y="7553"/>
                    <a:pt x="10262" y="8658"/>
                  </a:cubicBezTo>
                  <a:cubicBezTo>
                    <a:pt x="11066" y="10881"/>
                    <a:pt x="11906" y="12232"/>
                    <a:pt x="12881" y="12861"/>
                  </a:cubicBezTo>
                  <a:cubicBezTo>
                    <a:pt x="13619" y="13337"/>
                    <a:pt x="14647" y="13415"/>
                    <a:pt x="14647" y="12995"/>
                  </a:cubicBezTo>
                  <a:cubicBezTo>
                    <a:pt x="14647" y="12845"/>
                    <a:pt x="14552" y="12669"/>
                    <a:pt x="14430" y="12608"/>
                  </a:cubicBezTo>
                  <a:cubicBezTo>
                    <a:pt x="14062" y="12424"/>
                    <a:pt x="12829" y="10107"/>
                    <a:pt x="12278" y="8568"/>
                  </a:cubicBezTo>
                  <a:cubicBezTo>
                    <a:pt x="11776" y="7167"/>
                    <a:pt x="11719" y="6477"/>
                    <a:pt x="12118" y="6675"/>
                  </a:cubicBezTo>
                  <a:cubicBezTo>
                    <a:pt x="12231" y="6731"/>
                    <a:pt x="12529" y="6345"/>
                    <a:pt x="12836" y="5751"/>
                  </a:cubicBezTo>
                  <a:cubicBezTo>
                    <a:pt x="13586" y="4298"/>
                    <a:pt x="14911" y="2576"/>
                    <a:pt x="15706" y="2024"/>
                  </a:cubicBezTo>
                  <a:lnTo>
                    <a:pt x="16378" y="1562"/>
                  </a:lnTo>
                  <a:lnTo>
                    <a:pt x="15592" y="1502"/>
                  </a:lnTo>
                  <a:cubicBezTo>
                    <a:pt x="14231" y="1400"/>
                    <a:pt x="12668" y="2254"/>
                    <a:pt x="11663" y="3664"/>
                  </a:cubicBezTo>
                  <a:cubicBezTo>
                    <a:pt x="11358" y="4090"/>
                    <a:pt x="11331" y="4216"/>
                    <a:pt x="11492" y="4678"/>
                  </a:cubicBezTo>
                  <a:cubicBezTo>
                    <a:pt x="11617" y="5035"/>
                    <a:pt x="11631" y="5271"/>
                    <a:pt x="11526" y="5408"/>
                  </a:cubicBezTo>
                  <a:cubicBezTo>
                    <a:pt x="11421" y="5545"/>
                    <a:pt x="11168" y="5206"/>
                    <a:pt x="10740" y="4350"/>
                  </a:cubicBezTo>
                  <a:cubicBezTo>
                    <a:pt x="9969" y="2807"/>
                    <a:pt x="9629" y="2375"/>
                    <a:pt x="8758" y="1860"/>
                  </a:cubicBezTo>
                  <a:cubicBezTo>
                    <a:pt x="8402" y="1650"/>
                    <a:pt x="7949" y="1515"/>
                    <a:pt x="7585" y="1473"/>
                  </a:cubicBezTo>
                  <a:close/>
                  <a:moveTo>
                    <a:pt x="5023" y="1532"/>
                  </a:moveTo>
                  <a:cubicBezTo>
                    <a:pt x="3549" y="1757"/>
                    <a:pt x="2346" y="2817"/>
                    <a:pt x="1537" y="4603"/>
                  </a:cubicBezTo>
                  <a:cubicBezTo>
                    <a:pt x="1168" y="5419"/>
                    <a:pt x="1141" y="5654"/>
                    <a:pt x="1139" y="7748"/>
                  </a:cubicBezTo>
                  <a:cubicBezTo>
                    <a:pt x="1137" y="8995"/>
                    <a:pt x="1189" y="10255"/>
                    <a:pt x="1253" y="10551"/>
                  </a:cubicBezTo>
                  <a:cubicBezTo>
                    <a:pt x="1421" y="11334"/>
                    <a:pt x="2253" y="12478"/>
                    <a:pt x="2950" y="12891"/>
                  </a:cubicBezTo>
                  <a:cubicBezTo>
                    <a:pt x="3598" y="13275"/>
                    <a:pt x="4605" y="13389"/>
                    <a:pt x="4749" y="13085"/>
                  </a:cubicBezTo>
                  <a:cubicBezTo>
                    <a:pt x="4797" y="12983"/>
                    <a:pt x="4511" y="12499"/>
                    <a:pt x="4111" y="12012"/>
                  </a:cubicBezTo>
                  <a:cubicBezTo>
                    <a:pt x="3711" y="11524"/>
                    <a:pt x="3234" y="10712"/>
                    <a:pt x="3041" y="10208"/>
                  </a:cubicBezTo>
                  <a:cubicBezTo>
                    <a:pt x="2552" y="8933"/>
                    <a:pt x="2630" y="6596"/>
                    <a:pt x="3223" y="4976"/>
                  </a:cubicBezTo>
                  <a:cubicBezTo>
                    <a:pt x="3668" y="3760"/>
                    <a:pt x="4885" y="2136"/>
                    <a:pt x="5501" y="1935"/>
                  </a:cubicBezTo>
                  <a:cubicBezTo>
                    <a:pt x="6263" y="1685"/>
                    <a:pt x="5919" y="1396"/>
                    <a:pt x="5023" y="1532"/>
                  </a:cubicBezTo>
                  <a:close/>
                  <a:moveTo>
                    <a:pt x="9385" y="7748"/>
                  </a:moveTo>
                  <a:cubicBezTo>
                    <a:pt x="9329" y="7748"/>
                    <a:pt x="9108" y="8138"/>
                    <a:pt x="8884" y="8598"/>
                  </a:cubicBezTo>
                  <a:cubicBezTo>
                    <a:pt x="8190" y="10017"/>
                    <a:pt x="7069" y="11521"/>
                    <a:pt x="6150" y="12295"/>
                  </a:cubicBezTo>
                  <a:cubicBezTo>
                    <a:pt x="5381" y="12943"/>
                    <a:pt x="5324" y="13050"/>
                    <a:pt x="5626" y="13130"/>
                  </a:cubicBezTo>
                  <a:cubicBezTo>
                    <a:pt x="6709" y="13413"/>
                    <a:pt x="8489" y="12579"/>
                    <a:pt x="9556" y="11296"/>
                  </a:cubicBezTo>
                  <a:lnTo>
                    <a:pt x="10341" y="10342"/>
                  </a:lnTo>
                  <a:lnTo>
                    <a:pt x="10102" y="9791"/>
                  </a:lnTo>
                  <a:cubicBezTo>
                    <a:pt x="9968" y="9483"/>
                    <a:pt x="9770" y="8900"/>
                    <a:pt x="9670" y="8494"/>
                  </a:cubicBezTo>
                  <a:cubicBezTo>
                    <a:pt x="9569" y="8088"/>
                    <a:pt x="9441" y="7748"/>
                    <a:pt x="9385" y="7748"/>
                  </a:cubicBezTo>
                  <a:close/>
                  <a:moveTo>
                    <a:pt x="20307" y="11132"/>
                  </a:moveTo>
                  <a:cubicBezTo>
                    <a:pt x="20095" y="11193"/>
                    <a:pt x="19888" y="11339"/>
                    <a:pt x="19704" y="11579"/>
                  </a:cubicBezTo>
                  <a:cubicBezTo>
                    <a:pt x="19500" y="11845"/>
                    <a:pt x="19328" y="12194"/>
                    <a:pt x="19328" y="12354"/>
                  </a:cubicBezTo>
                  <a:cubicBezTo>
                    <a:pt x="19328" y="12952"/>
                    <a:pt x="19635" y="13672"/>
                    <a:pt x="19966" y="13845"/>
                  </a:cubicBezTo>
                  <a:cubicBezTo>
                    <a:pt x="20435" y="14091"/>
                    <a:pt x="20652" y="14094"/>
                    <a:pt x="21036" y="13830"/>
                  </a:cubicBezTo>
                  <a:cubicBezTo>
                    <a:pt x="21484" y="13523"/>
                    <a:pt x="21592" y="13283"/>
                    <a:pt x="21594" y="12533"/>
                  </a:cubicBezTo>
                  <a:cubicBezTo>
                    <a:pt x="21598" y="11536"/>
                    <a:pt x="20944" y="10951"/>
                    <a:pt x="20307" y="11132"/>
                  </a:cubicBezTo>
                  <a:close/>
                  <a:moveTo>
                    <a:pt x="1127" y="15038"/>
                  </a:moveTo>
                  <a:lnTo>
                    <a:pt x="558" y="18034"/>
                  </a:lnTo>
                  <a:cubicBezTo>
                    <a:pt x="247" y="19684"/>
                    <a:pt x="-2" y="21098"/>
                    <a:pt x="0" y="21179"/>
                  </a:cubicBezTo>
                  <a:cubicBezTo>
                    <a:pt x="6" y="21455"/>
                    <a:pt x="567" y="21336"/>
                    <a:pt x="900" y="20985"/>
                  </a:cubicBezTo>
                  <a:cubicBezTo>
                    <a:pt x="1135" y="20737"/>
                    <a:pt x="1261" y="20319"/>
                    <a:pt x="1332" y="19554"/>
                  </a:cubicBezTo>
                  <a:cubicBezTo>
                    <a:pt x="1476" y="18020"/>
                    <a:pt x="1777" y="18143"/>
                    <a:pt x="2255" y="19912"/>
                  </a:cubicBezTo>
                  <a:cubicBezTo>
                    <a:pt x="2624" y="21278"/>
                    <a:pt x="2660" y="21328"/>
                    <a:pt x="3121" y="21328"/>
                  </a:cubicBezTo>
                  <a:cubicBezTo>
                    <a:pt x="3449" y="21328"/>
                    <a:pt x="3627" y="21221"/>
                    <a:pt x="3679" y="20985"/>
                  </a:cubicBezTo>
                  <a:cubicBezTo>
                    <a:pt x="3750" y="20661"/>
                    <a:pt x="4428" y="17074"/>
                    <a:pt x="4681" y="15679"/>
                  </a:cubicBezTo>
                  <a:cubicBezTo>
                    <a:pt x="4796" y="15044"/>
                    <a:pt x="4800" y="15038"/>
                    <a:pt x="4237" y="15038"/>
                  </a:cubicBezTo>
                  <a:lnTo>
                    <a:pt x="3667" y="15038"/>
                  </a:lnTo>
                  <a:lnTo>
                    <a:pt x="3496" y="16171"/>
                  </a:lnTo>
                  <a:cubicBezTo>
                    <a:pt x="3403" y="16793"/>
                    <a:pt x="3313" y="17525"/>
                    <a:pt x="3291" y="17795"/>
                  </a:cubicBezTo>
                  <a:cubicBezTo>
                    <a:pt x="3222" y="18664"/>
                    <a:pt x="2992" y="18326"/>
                    <a:pt x="2528" y="16662"/>
                  </a:cubicBezTo>
                  <a:cubicBezTo>
                    <a:pt x="2092" y="15097"/>
                    <a:pt x="2065" y="15038"/>
                    <a:pt x="1606" y="15038"/>
                  </a:cubicBezTo>
                  <a:lnTo>
                    <a:pt x="1127" y="15038"/>
                  </a:lnTo>
                  <a:close/>
                  <a:moveTo>
                    <a:pt x="11947" y="15038"/>
                  </a:moveTo>
                  <a:cubicBezTo>
                    <a:pt x="9886" y="15038"/>
                    <a:pt x="9818" y="15065"/>
                    <a:pt x="9818" y="16021"/>
                  </a:cubicBezTo>
                  <a:cubicBezTo>
                    <a:pt x="9818" y="16302"/>
                    <a:pt x="9953" y="16407"/>
                    <a:pt x="10387" y="16454"/>
                  </a:cubicBezTo>
                  <a:cubicBezTo>
                    <a:pt x="10841" y="16503"/>
                    <a:pt x="10964" y="16593"/>
                    <a:pt x="11002" y="16946"/>
                  </a:cubicBezTo>
                  <a:cubicBezTo>
                    <a:pt x="11043" y="17316"/>
                    <a:pt x="10542" y="20294"/>
                    <a:pt x="10307" y="21090"/>
                  </a:cubicBezTo>
                  <a:cubicBezTo>
                    <a:pt x="10207" y="21430"/>
                    <a:pt x="10872" y="21399"/>
                    <a:pt x="11230" y="21045"/>
                  </a:cubicBezTo>
                  <a:cubicBezTo>
                    <a:pt x="11431" y="20847"/>
                    <a:pt x="11607" y="20133"/>
                    <a:pt x="11834" y="18630"/>
                  </a:cubicBezTo>
                  <a:lnTo>
                    <a:pt x="12152" y="16513"/>
                  </a:lnTo>
                  <a:lnTo>
                    <a:pt x="12938" y="16454"/>
                  </a:lnTo>
                  <a:cubicBezTo>
                    <a:pt x="13592" y="16404"/>
                    <a:pt x="13729" y="16326"/>
                    <a:pt x="13804" y="15962"/>
                  </a:cubicBezTo>
                  <a:cubicBezTo>
                    <a:pt x="13995" y="15034"/>
                    <a:pt x="13997" y="15038"/>
                    <a:pt x="11947" y="15038"/>
                  </a:cubicBezTo>
                  <a:close/>
                  <a:moveTo>
                    <a:pt x="15410" y="15038"/>
                  </a:moveTo>
                  <a:cubicBezTo>
                    <a:pt x="15086" y="15038"/>
                    <a:pt x="14778" y="15123"/>
                    <a:pt x="14726" y="15231"/>
                  </a:cubicBezTo>
                  <a:cubicBezTo>
                    <a:pt x="14645" y="15403"/>
                    <a:pt x="13439" y="21043"/>
                    <a:pt x="13439" y="21254"/>
                  </a:cubicBezTo>
                  <a:cubicBezTo>
                    <a:pt x="13439" y="21298"/>
                    <a:pt x="13601" y="21328"/>
                    <a:pt x="13793" y="21328"/>
                  </a:cubicBezTo>
                  <a:cubicBezTo>
                    <a:pt x="14281" y="21328"/>
                    <a:pt x="14630" y="20946"/>
                    <a:pt x="14772" y="20255"/>
                  </a:cubicBezTo>
                  <a:cubicBezTo>
                    <a:pt x="14946" y="19407"/>
                    <a:pt x="15174" y="19520"/>
                    <a:pt x="15228" y="20493"/>
                  </a:cubicBezTo>
                  <a:cubicBezTo>
                    <a:pt x="15273" y="21318"/>
                    <a:pt x="15272" y="21328"/>
                    <a:pt x="15831" y="21328"/>
                  </a:cubicBezTo>
                  <a:cubicBezTo>
                    <a:pt x="16336" y="21328"/>
                    <a:pt x="16439" y="21241"/>
                    <a:pt x="16742" y="20538"/>
                  </a:cubicBezTo>
                  <a:cubicBezTo>
                    <a:pt x="17138" y="19621"/>
                    <a:pt x="17441" y="19698"/>
                    <a:pt x="17301" y="20672"/>
                  </a:cubicBezTo>
                  <a:cubicBezTo>
                    <a:pt x="17206" y="21327"/>
                    <a:pt x="17210" y="21328"/>
                    <a:pt x="17733" y="21328"/>
                  </a:cubicBezTo>
                  <a:cubicBezTo>
                    <a:pt x="18163" y="21328"/>
                    <a:pt x="18277" y="21253"/>
                    <a:pt x="18337" y="20896"/>
                  </a:cubicBezTo>
                  <a:cubicBezTo>
                    <a:pt x="18583" y="19427"/>
                    <a:pt x="19180" y="15449"/>
                    <a:pt x="19180" y="15261"/>
                  </a:cubicBezTo>
                  <a:cubicBezTo>
                    <a:pt x="19180" y="15129"/>
                    <a:pt x="18909" y="15038"/>
                    <a:pt x="18519" y="15038"/>
                  </a:cubicBezTo>
                  <a:lnTo>
                    <a:pt x="17859" y="15038"/>
                  </a:lnTo>
                  <a:lnTo>
                    <a:pt x="17198" y="16692"/>
                  </a:lnTo>
                  <a:cubicBezTo>
                    <a:pt x="16833" y="17606"/>
                    <a:pt x="16461" y="18388"/>
                    <a:pt x="16378" y="18421"/>
                  </a:cubicBezTo>
                  <a:cubicBezTo>
                    <a:pt x="16293" y="18455"/>
                    <a:pt x="16217" y="18002"/>
                    <a:pt x="16196" y="17393"/>
                  </a:cubicBezTo>
                  <a:cubicBezTo>
                    <a:pt x="16175" y="16798"/>
                    <a:pt x="16116" y="16030"/>
                    <a:pt x="16070" y="15679"/>
                  </a:cubicBezTo>
                  <a:cubicBezTo>
                    <a:pt x="15994" y="15085"/>
                    <a:pt x="15956" y="15038"/>
                    <a:pt x="15410" y="15038"/>
                  </a:cubicBezTo>
                  <a:close/>
                  <a:moveTo>
                    <a:pt x="7483" y="15053"/>
                  </a:moveTo>
                  <a:cubicBezTo>
                    <a:pt x="6973" y="15115"/>
                    <a:pt x="6460" y="15356"/>
                    <a:pt x="6082" y="15753"/>
                  </a:cubicBezTo>
                  <a:cubicBezTo>
                    <a:pt x="5413" y="16456"/>
                    <a:pt x="5157" y="17293"/>
                    <a:pt x="5148" y="18779"/>
                  </a:cubicBezTo>
                  <a:cubicBezTo>
                    <a:pt x="5138" y="20359"/>
                    <a:pt x="5246" y="20671"/>
                    <a:pt x="5945" y="21134"/>
                  </a:cubicBezTo>
                  <a:cubicBezTo>
                    <a:pt x="6297" y="21368"/>
                    <a:pt x="6716" y="21481"/>
                    <a:pt x="7130" y="21462"/>
                  </a:cubicBezTo>
                  <a:cubicBezTo>
                    <a:pt x="7543" y="21444"/>
                    <a:pt x="7949" y="21293"/>
                    <a:pt x="8257" y="21030"/>
                  </a:cubicBezTo>
                  <a:cubicBezTo>
                    <a:pt x="8686" y="20664"/>
                    <a:pt x="8698" y="20319"/>
                    <a:pt x="8303" y="19852"/>
                  </a:cubicBezTo>
                  <a:cubicBezTo>
                    <a:pt x="8030" y="19531"/>
                    <a:pt x="7983" y="19534"/>
                    <a:pt x="7745" y="19808"/>
                  </a:cubicBezTo>
                  <a:cubicBezTo>
                    <a:pt x="7235" y="20391"/>
                    <a:pt x="6831" y="20414"/>
                    <a:pt x="6423" y="19882"/>
                  </a:cubicBezTo>
                  <a:cubicBezTo>
                    <a:pt x="6215" y="19610"/>
                    <a:pt x="6046" y="19177"/>
                    <a:pt x="6048" y="18928"/>
                  </a:cubicBezTo>
                  <a:cubicBezTo>
                    <a:pt x="6053" y="18250"/>
                    <a:pt x="6579" y="16874"/>
                    <a:pt x="6925" y="16633"/>
                  </a:cubicBezTo>
                  <a:cubicBezTo>
                    <a:pt x="7361" y="16328"/>
                    <a:pt x="8085" y="16365"/>
                    <a:pt x="8303" y="16707"/>
                  </a:cubicBezTo>
                  <a:cubicBezTo>
                    <a:pt x="8466" y="16964"/>
                    <a:pt x="8547" y="16942"/>
                    <a:pt x="8929" y="16588"/>
                  </a:cubicBezTo>
                  <a:cubicBezTo>
                    <a:pt x="9485" y="16072"/>
                    <a:pt x="9475" y="15903"/>
                    <a:pt x="8872" y="15410"/>
                  </a:cubicBezTo>
                  <a:cubicBezTo>
                    <a:pt x="8499" y="15105"/>
                    <a:pt x="7993" y="14990"/>
                    <a:pt x="7483" y="15053"/>
                  </a:cubicBezTo>
                  <a:close/>
                </a:path>
              </a:pathLst>
            </a:custGeom>
            <a:ln w="12700" cap="flat">
              <a:noFill/>
              <a:miter lim="400000"/>
            </a:ln>
            <a:effectLst/>
          </p:spPr>
        </p:pic>
      </p:grpSp>
    </p:spTree>
  </p:cSld>
  <p:clrMapOvr>
    <a:masterClrMapping/>
  </p:clrMapOvr>
  <p:transition xmlns:p14="http://schemas.microsoft.com/office/powerpoint/2010/main" spd="slow"/>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25</TotalTime>
  <Words>1721</Words>
  <Application>Microsoft Macintosh PowerPoint</Application>
  <PresentationFormat>Custom</PresentationFormat>
  <Paragraphs>222</Paragraphs>
  <Slides>16</Slides>
  <Notes>16</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White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Levi Patrick</cp:lastModifiedBy>
  <cp:revision>5</cp:revision>
  <dcterms:modified xsi:type="dcterms:W3CDTF">2017-07-19T12:58:16Z</dcterms:modified>
</cp:coreProperties>
</file>