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6"/>
  </p:notesMasterIdLst>
  <p:sldIdLst>
    <p:sldId id="278" r:id="rId3"/>
    <p:sldId id="275" r:id="rId4"/>
    <p:sldId id="307" r:id="rId5"/>
    <p:sldId id="277" r:id="rId6"/>
    <p:sldId id="311" r:id="rId7"/>
    <p:sldId id="312" r:id="rId8"/>
    <p:sldId id="313" r:id="rId9"/>
    <p:sldId id="314" r:id="rId10"/>
    <p:sldId id="276" r:id="rId11"/>
    <p:sldId id="315" r:id="rId12"/>
    <p:sldId id="316" r:id="rId13"/>
    <p:sldId id="280" r:id="rId14"/>
    <p:sldId id="317" r:id="rId15"/>
    <p:sldId id="281" r:id="rId16"/>
    <p:sldId id="282"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56" r:id="rId36"/>
    <p:sldId id="336" r:id="rId37"/>
    <p:sldId id="337" r:id="rId38"/>
    <p:sldId id="338" r:id="rId39"/>
    <p:sldId id="339"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5" r:id="rId53"/>
    <p:sldId id="269" r:id="rId54"/>
    <p:sldId id="274"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57BCEF"/>
    <a:srgbClr val="5DAAE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210" y="198"/>
      </p:cViewPr>
      <p:guideLst>
        <p:guide orient="horz" pos="4080"/>
        <p:guide pos="4040"/>
      </p:guideLst>
    </p:cSldViewPr>
  </p:slideViewPr>
  <p:notesTextViewPr>
    <p:cViewPr>
      <p:scale>
        <a:sx n="100" d="100"/>
        <a:sy n="100" d="100"/>
      </p:scale>
      <p:origin x="0" y="0"/>
    </p:cViewPr>
  </p:notesTextViewPr>
  <p:sorterViewPr>
    <p:cViewPr>
      <p:scale>
        <a:sx n="100" d="100"/>
        <a:sy n="100" d="100"/>
      </p:scale>
      <p:origin x="0" y="138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231CE-F960-4285-BC2B-924DCFE0D0AF}" type="datetimeFigureOut">
              <a:rPr lang="en-US" smtClean="0"/>
              <a:pPr/>
              <a:t>3/20/2015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782EB-4FAA-490E-8F2D-179336FF04BD}" type="slidenum">
              <a:rPr lang="en-US" smtClean="0"/>
              <a:pPr/>
              <a:t>‹#›</a:t>
            </a:fld>
            <a:endParaRPr lang="en-US" dirty="0"/>
          </a:p>
        </p:txBody>
      </p:sp>
    </p:spTree>
    <p:extLst>
      <p:ext uri="{BB962C8B-B14F-4D97-AF65-F5344CB8AC3E}">
        <p14:creationId xmlns="" xmlns:p14="http://schemas.microsoft.com/office/powerpoint/2010/main" val="420134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27503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378266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286990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251058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236467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3499697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1627389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788461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407186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689265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164480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3653558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218301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2368511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326440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261869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228866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111784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13203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187990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20907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286606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D98EC-0129-0E43-B6CC-EDCC1F71DBF7}" type="datetimeFigureOut">
              <a:rPr lang="en-US" smtClean="0"/>
              <a:pPr/>
              <a:t>3/20/2015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209699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345BF-06EA-A34D-9A16-23DFC0E56203}" type="datetimeFigureOut">
              <a:rPr lang="en-US" smtClean="0"/>
              <a:pPr/>
              <a:t>3/20/2015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154307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Untitled-1.psd"/>
          <p:cNvPicPr>
            <a:picLocks noChangeAspect="1"/>
          </p:cNvPicPr>
          <p:nvPr/>
        </p:nvPicPr>
        <p:blipFill>
          <a:blip r:embed="rId2"/>
          <a:srcRect/>
          <a:stretch>
            <a:fillRect/>
          </a:stretch>
        </p:blipFill>
        <p:spPr bwMode="auto">
          <a:xfrm>
            <a:off x="965200" y="2451100"/>
            <a:ext cx="7202488"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chemeClr val="tx2"/>
                </a:solidFill>
                <a:latin typeface="Verdana"/>
                <a:cs typeface="Verdana"/>
              </a:rPr>
              <a:t>Principles to Actions: </a:t>
            </a:r>
            <a:br>
              <a:rPr lang="en-US" sz="2800" b="1" i="1" dirty="0" smtClean="0">
                <a:solidFill>
                  <a:schemeClr val="tx2"/>
                </a:solidFill>
                <a:latin typeface="Verdana"/>
                <a:cs typeface="Verdana"/>
              </a:rPr>
            </a:br>
            <a:r>
              <a:rPr lang="en-US" sz="2800" b="1" i="1" dirty="0" smtClean="0">
                <a:solidFill>
                  <a:schemeClr val="tx2"/>
                </a:solidFill>
                <a:latin typeface="Verdana"/>
                <a:cs typeface="Verdana"/>
              </a:rPr>
              <a:t>Ensuring Mathematical Success for All</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020617" y="1727200"/>
            <a:ext cx="4665807" cy="4191000"/>
          </a:xfrm>
          <a:prstGeom prst="rect">
            <a:avLst/>
          </a:prstGeom>
        </p:spPr>
        <p:txBody>
          <a:bodyPr vert="horz" lIns="91440" tIns="45720" rIns="91440" bIns="45720" rtlCol="0">
            <a:noAutofit/>
          </a:bodyPr>
          <a:lstStyle/>
          <a:p>
            <a:pPr>
              <a:spcBef>
                <a:spcPct val="50000"/>
              </a:spcBef>
            </a:pPr>
            <a:r>
              <a:rPr lang="en-US" sz="2400" dirty="0" smtClean="0">
                <a:solidFill>
                  <a:srgbClr val="1F497D"/>
                </a:solidFill>
                <a:latin typeface="Verdana"/>
                <a:cs typeface="Verdana"/>
              </a:rPr>
              <a:t>The overarching message is that effective teaching is the non-negotiable core necessary to ensure that all students learn mathematics. The six guiding principles constitute the foundation of PtA that describe high-quality mathematics education.</a:t>
            </a:r>
            <a:endParaRPr lang="en-US" sz="2400" dirty="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2"/>
          <p:cNvPicPr>
            <a:picLocks noChangeAspect="1" noChangeArrowheads="1"/>
          </p:cNvPicPr>
          <p:nvPr/>
        </p:nvPicPr>
        <p:blipFill>
          <a:blip r:embed="rId5" cstate="print"/>
          <a:srcRect/>
          <a:stretch>
            <a:fillRect/>
          </a:stretch>
        </p:blipFill>
        <p:spPr bwMode="auto">
          <a:xfrm>
            <a:off x="5934077" y="1727200"/>
            <a:ext cx="2480221" cy="3530668"/>
          </a:xfrm>
          <a:prstGeom prst="rect">
            <a:avLst/>
          </a:prstGeom>
          <a:noFill/>
          <a:ln w="9525">
            <a:noFill/>
            <a:miter lim="800000"/>
            <a:headEnd/>
            <a:tailEnd/>
          </a:ln>
        </p:spPr>
      </p:pic>
      <p:sp>
        <p:nvSpPr>
          <p:cNvPr id="10" name="Rectangle 9"/>
          <p:cNvSpPr/>
          <p:nvPr/>
        </p:nvSpPr>
        <p:spPr>
          <a:xfrm>
            <a:off x="4572000" y="5388508"/>
            <a:ext cx="4572000" cy="523220"/>
          </a:xfrm>
          <a:prstGeom prst="rect">
            <a:avLst/>
          </a:prstGeom>
        </p:spPr>
        <p:txBody>
          <a:bodyPr>
            <a:spAutoFit/>
          </a:bodyPr>
          <a:lstStyle/>
          <a:p>
            <a:pPr>
              <a:spcBef>
                <a:spcPct val="50000"/>
              </a:spcBef>
            </a:pPr>
            <a:r>
              <a:rPr lang="en-US" sz="1400" dirty="0" smtClean="0">
                <a:solidFill>
                  <a:srgbClr val="1F497D"/>
                </a:solidFill>
                <a:latin typeface="Verdana"/>
                <a:cs typeface="Verdana"/>
              </a:rPr>
              <a:t>NCTM. (2014). </a:t>
            </a:r>
            <a:r>
              <a:rPr lang="en-US" sz="1400" i="1" dirty="0" smtClean="0">
                <a:solidFill>
                  <a:srgbClr val="1F497D"/>
                </a:solidFill>
                <a:latin typeface="Verdana"/>
                <a:cs typeface="Verdana"/>
              </a:rPr>
              <a:t>Principles to Actions: Ensuring Mathematical Success for All.</a:t>
            </a:r>
            <a:r>
              <a:rPr lang="en-US" sz="1400" dirty="0" smtClean="0">
                <a:solidFill>
                  <a:srgbClr val="1F497D"/>
                </a:solidFill>
                <a:latin typeface="Verdana"/>
                <a:cs typeface="Verdana"/>
              </a:rPr>
              <a:t> Reston, VA: NCTM.</a:t>
            </a:r>
            <a:endParaRPr lang="en-US" sz="1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Guiding Principles </a:t>
            </a:r>
          </a:p>
          <a:p>
            <a:pPr lvl="0" algn="ctr">
              <a:spcBef>
                <a:spcPct val="0"/>
              </a:spcBef>
              <a:defRPr/>
            </a:pPr>
            <a:r>
              <a:rPr lang="en-US" sz="2800" b="1" dirty="0" smtClean="0">
                <a:solidFill>
                  <a:schemeClr val="tx2"/>
                </a:solidFill>
                <a:latin typeface="Verdana"/>
                <a:cs typeface="Verdana"/>
              </a:rPr>
              <a:t>for School Mathematics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275575" y="1720728"/>
            <a:ext cx="4751533" cy="4191000"/>
          </a:xfrm>
          <a:prstGeom prst="rect">
            <a:avLst/>
          </a:prstGeom>
        </p:spPr>
        <p:txBody>
          <a:bodyPr vert="horz" lIns="91440" tIns="45720" rIns="91440" bIns="45720" rtlCol="0">
            <a:noAutofit/>
          </a:bodyPr>
          <a:lstStyle/>
          <a:p>
            <a:pPr marL="457200" indent="-457200">
              <a:lnSpc>
                <a:spcPct val="150000"/>
              </a:lnSpc>
              <a:buAutoNum type="arabicPeriod"/>
            </a:pPr>
            <a:r>
              <a:rPr lang="en-US" sz="2400" b="1" dirty="0" smtClean="0">
                <a:solidFill>
                  <a:schemeClr val="tx2"/>
                </a:solidFill>
                <a:latin typeface="Verdana"/>
                <a:cs typeface="Verdana"/>
              </a:rPr>
              <a:t>Teaching and Learning</a:t>
            </a:r>
          </a:p>
          <a:p>
            <a:pPr marL="457200" indent="-457200">
              <a:lnSpc>
                <a:spcPct val="150000"/>
              </a:lnSpc>
              <a:buAutoNum type="arabicPeriod"/>
            </a:pPr>
            <a:r>
              <a:rPr lang="en-US" sz="2400" b="1" dirty="0" smtClean="0">
                <a:solidFill>
                  <a:schemeClr val="tx2"/>
                </a:solidFill>
                <a:latin typeface="Verdana"/>
                <a:cs typeface="Verdana"/>
              </a:rPr>
              <a:t>Access and Equity</a:t>
            </a:r>
          </a:p>
          <a:p>
            <a:pPr marL="457200" indent="-457200">
              <a:lnSpc>
                <a:spcPct val="150000"/>
              </a:lnSpc>
              <a:buAutoNum type="arabicPeriod"/>
            </a:pPr>
            <a:r>
              <a:rPr lang="en-US" sz="2400" b="1" dirty="0" smtClean="0">
                <a:solidFill>
                  <a:schemeClr val="tx2"/>
                </a:solidFill>
                <a:latin typeface="Verdana"/>
                <a:cs typeface="Verdana"/>
              </a:rPr>
              <a:t>Curriculum</a:t>
            </a:r>
          </a:p>
          <a:p>
            <a:pPr marL="457200" indent="-457200">
              <a:lnSpc>
                <a:spcPct val="150000"/>
              </a:lnSpc>
              <a:buAutoNum type="arabicPeriod"/>
            </a:pPr>
            <a:r>
              <a:rPr lang="en-US" sz="2400" b="1" dirty="0" smtClean="0">
                <a:solidFill>
                  <a:schemeClr val="tx2"/>
                </a:solidFill>
                <a:latin typeface="Verdana"/>
                <a:cs typeface="Verdana"/>
              </a:rPr>
              <a:t>Tools and Technology</a:t>
            </a:r>
          </a:p>
          <a:p>
            <a:pPr marL="457200" indent="-457200">
              <a:lnSpc>
                <a:spcPct val="150000"/>
              </a:lnSpc>
              <a:buAutoNum type="arabicPeriod"/>
            </a:pPr>
            <a:r>
              <a:rPr lang="en-US" sz="2400" b="1" dirty="0" smtClean="0">
                <a:solidFill>
                  <a:schemeClr val="tx2"/>
                </a:solidFill>
                <a:latin typeface="Verdana"/>
                <a:cs typeface="Verdana"/>
              </a:rPr>
              <a:t>Assessment</a:t>
            </a:r>
          </a:p>
          <a:p>
            <a:pPr marL="457200" indent="-457200">
              <a:lnSpc>
                <a:spcPct val="150000"/>
              </a:lnSpc>
              <a:buAutoNum type="arabicPeriod"/>
            </a:pPr>
            <a:r>
              <a:rPr lang="en-US" sz="2400" b="1" dirty="0" smtClean="0">
                <a:solidFill>
                  <a:schemeClr val="tx2"/>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6392508" y="2107139"/>
            <a:ext cx="2590800" cy="3600986"/>
          </a:xfrm>
          <a:prstGeom prst="rect">
            <a:avLst/>
          </a:prstGeom>
          <a:noFill/>
        </p:spPr>
        <p:txBody>
          <a:bodyPr wrap="square" rtlCol="0">
            <a:spAutoFit/>
          </a:bodyPr>
          <a:lstStyle/>
          <a:p>
            <a:pPr>
              <a:lnSpc>
                <a:spcPct val="150000"/>
              </a:lnSpc>
            </a:pPr>
            <a:r>
              <a:rPr lang="en-US" sz="2400" dirty="0" smtClean="0">
                <a:solidFill>
                  <a:srgbClr val="1F497D"/>
                </a:solidFill>
                <a:latin typeface="Verdana"/>
                <a:cs typeface="Verdana"/>
              </a:rPr>
              <a:t>Essential Elements</a:t>
            </a:r>
          </a:p>
          <a:p>
            <a:pPr>
              <a:lnSpc>
                <a:spcPct val="150000"/>
              </a:lnSpc>
            </a:pPr>
            <a:r>
              <a:rPr lang="en-US" sz="2400" dirty="0" smtClean="0">
                <a:solidFill>
                  <a:srgbClr val="1F497D"/>
                </a:solidFill>
                <a:latin typeface="Verdana"/>
                <a:cs typeface="Verdana"/>
              </a:rPr>
              <a:t>of Effective Mathematics</a:t>
            </a:r>
          </a:p>
          <a:p>
            <a:pPr>
              <a:lnSpc>
                <a:spcPct val="150000"/>
              </a:lnSpc>
            </a:pPr>
            <a:r>
              <a:rPr lang="en-US" sz="2400" dirty="0" smtClean="0">
                <a:solidFill>
                  <a:srgbClr val="1F497D"/>
                </a:solidFill>
                <a:latin typeface="Verdana"/>
                <a:cs typeface="Verdana"/>
              </a:rPr>
              <a:t>Programs</a:t>
            </a:r>
          </a:p>
          <a:p>
            <a:endParaRPr lang="en-US" sz="2400" dirty="0" smtClean="0">
              <a:solidFill>
                <a:srgbClr val="1F497D"/>
              </a:solidFill>
              <a:latin typeface="Verdana"/>
              <a:cs typeface="Verdana"/>
            </a:endParaRPr>
          </a:p>
          <a:p>
            <a:endParaRPr lang="en-US" sz="2400" dirty="0">
              <a:solidFill>
                <a:srgbClr val="1F497D"/>
              </a:solidFill>
              <a:latin typeface="Verdana"/>
              <a:cs typeface="Verdana"/>
            </a:endParaRPr>
          </a:p>
        </p:txBody>
      </p:sp>
      <p:sp>
        <p:nvSpPr>
          <p:cNvPr id="13" name="Rectangle 12"/>
          <p:cNvSpPr/>
          <p:nvPr/>
        </p:nvSpPr>
        <p:spPr>
          <a:xfrm>
            <a:off x="1020618" y="2324100"/>
            <a:ext cx="4668594" cy="3300412"/>
          </a:xfrm>
          <a:prstGeom prst="rect">
            <a:avLst/>
          </a:prstGeom>
          <a:noFill/>
          <a:ln w="76200" cap="flat" cmpd="sng" algn="ctr">
            <a:solidFill>
              <a:srgbClr val="0033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366"/>
              </a:solidFill>
            </a:endParaRPr>
          </a:p>
        </p:txBody>
      </p:sp>
      <p:cxnSp>
        <p:nvCxnSpPr>
          <p:cNvPr id="14" name="Straight Arrow Connector 13"/>
          <p:cNvCxnSpPr/>
          <p:nvPr/>
        </p:nvCxnSpPr>
        <p:spPr>
          <a:xfrm>
            <a:off x="5730619" y="3904456"/>
            <a:ext cx="592977" cy="1588"/>
          </a:xfrm>
          <a:prstGeom prst="straightConnector1">
            <a:avLst/>
          </a:prstGeom>
          <a:ln w="76200" cap="flat" cmpd="sng" algn="ctr">
            <a:solidFill>
              <a:srgbClr val="0033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5506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For Each Principle</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334250" cy="4191000"/>
          </a:xfrm>
          <a:prstGeom prst="rect">
            <a:avLst/>
          </a:prstGeom>
        </p:spPr>
        <p:txBody>
          <a:bodyPr vert="horz" lIns="91440" tIns="45720" rIns="91440" bIns="45720" rtlCol="0">
            <a:noAutofit/>
          </a:bodyPr>
          <a:lstStyle/>
          <a:p>
            <a:pPr marL="228600" indent="-228600">
              <a:spcBef>
                <a:spcPct val="50000"/>
              </a:spcBef>
              <a:buFont typeface="Arial"/>
              <a:buChar char="•"/>
            </a:pPr>
            <a:r>
              <a:rPr lang="en-US" sz="2400" dirty="0" smtClean="0">
                <a:solidFill>
                  <a:srgbClr val="1F497D"/>
                </a:solidFill>
                <a:latin typeface="Verdana" pitchFamily="34" charset="0"/>
                <a:ea typeface="Verdana" pitchFamily="34" charset="0"/>
                <a:cs typeface="Verdana" pitchFamily="34" charset="0"/>
              </a:rPr>
              <a:t>Productive and Unproductive Beliefs are Listed</a:t>
            </a:r>
          </a:p>
          <a:p>
            <a:pPr marL="228600" indent="-228600">
              <a:spcBef>
                <a:spcPct val="50000"/>
              </a:spcBef>
              <a:buFont typeface="Arial"/>
              <a:buChar char="•"/>
            </a:pPr>
            <a:r>
              <a:rPr lang="en-US" sz="2400" dirty="0" smtClean="0">
                <a:solidFill>
                  <a:srgbClr val="1F497D"/>
                </a:solidFill>
                <a:latin typeface="Verdana" pitchFamily="34" charset="0"/>
                <a:ea typeface="Verdana" pitchFamily="34" charset="0"/>
                <a:cs typeface="Verdana" pitchFamily="34" charset="0"/>
              </a:rPr>
              <a:t>Obstacles to Implementing the Principle are Outlined</a:t>
            </a:r>
          </a:p>
          <a:p>
            <a:pPr marL="228600" indent="-228600">
              <a:spcBef>
                <a:spcPct val="50000"/>
              </a:spcBef>
              <a:buFont typeface="Arial"/>
              <a:buChar char="•"/>
            </a:pPr>
            <a:r>
              <a:rPr lang="en-US" sz="2400" dirty="0" smtClean="0">
                <a:solidFill>
                  <a:srgbClr val="1F497D"/>
                </a:solidFill>
                <a:latin typeface="Verdana" pitchFamily="34" charset="0"/>
                <a:ea typeface="Verdana" pitchFamily="34" charset="0"/>
                <a:cs typeface="Verdana" pitchFamily="34" charset="0"/>
              </a:rPr>
              <a:t>Overcoming the Obstacles</a:t>
            </a:r>
          </a:p>
          <a:p>
            <a:pPr marL="228600" indent="-228600">
              <a:spcBef>
                <a:spcPct val="50000"/>
              </a:spcBef>
              <a:buFont typeface="Arial"/>
              <a:buChar char="•"/>
            </a:pPr>
            <a:r>
              <a:rPr lang="en-US" sz="2400" dirty="0" smtClean="0">
                <a:solidFill>
                  <a:srgbClr val="1F497D"/>
                </a:solidFill>
                <a:latin typeface="Verdana" pitchFamily="34" charset="0"/>
                <a:ea typeface="Verdana" pitchFamily="34" charset="0"/>
                <a:cs typeface="Verdana" pitchFamily="34" charset="0"/>
              </a:rPr>
              <a:t>Taking Action</a:t>
            </a:r>
          </a:p>
          <a:p>
            <a:pPr marL="685800" lvl="1" indent="-228600">
              <a:spcBef>
                <a:spcPct val="50000"/>
              </a:spcBef>
              <a:buFont typeface="Courier New" pitchFamily="49" charset="0"/>
              <a:buChar char="o"/>
            </a:pPr>
            <a:r>
              <a:rPr lang="en-US" sz="2000" dirty="0" smtClean="0">
                <a:solidFill>
                  <a:srgbClr val="1F497D"/>
                </a:solidFill>
                <a:latin typeface="Verdana" pitchFamily="34" charset="0"/>
                <a:ea typeface="Verdana" pitchFamily="34" charset="0"/>
                <a:cs typeface="Verdana" pitchFamily="34" charset="0"/>
              </a:rPr>
              <a:t>Leaders and Policymakers</a:t>
            </a:r>
          </a:p>
          <a:p>
            <a:pPr marL="685800" lvl="1" indent="-228600">
              <a:spcBef>
                <a:spcPct val="50000"/>
              </a:spcBef>
              <a:buFont typeface="Courier New" pitchFamily="49" charset="0"/>
              <a:buChar char="o"/>
            </a:pPr>
            <a:r>
              <a:rPr lang="en-US" sz="2000" dirty="0" smtClean="0">
                <a:solidFill>
                  <a:srgbClr val="1F497D"/>
                </a:solidFill>
                <a:latin typeface="Verdana" pitchFamily="34" charset="0"/>
                <a:ea typeface="Verdana" pitchFamily="34" charset="0"/>
                <a:cs typeface="Verdana" pitchFamily="34" charset="0"/>
              </a:rPr>
              <a:t>Principles, Coaches, Specialists, Other School Leaders</a:t>
            </a:r>
          </a:p>
          <a:p>
            <a:pPr marL="685800" lvl="1" indent="-228600">
              <a:spcBef>
                <a:spcPct val="50000"/>
              </a:spcBef>
              <a:buFont typeface="Courier New" pitchFamily="49" charset="0"/>
              <a:buChar char="o"/>
            </a:pPr>
            <a:r>
              <a:rPr lang="en-US" sz="2000" dirty="0" smtClean="0">
                <a:solidFill>
                  <a:srgbClr val="1F497D"/>
                </a:solidFill>
                <a:latin typeface="Verdana" pitchFamily="34" charset="0"/>
                <a:ea typeface="Verdana" pitchFamily="34" charset="0"/>
                <a:cs typeface="Verdana" pitchFamily="34" charset="0"/>
              </a:rPr>
              <a:t>Teachers</a:t>
            </a: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Teaching and Learning Principle</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334250" cy="4191000"/>
          </a:xfrm>
          <a:prstGeom prst="rect">
            <a:avLst/>
          </a:prstGeom>
        </p:spPr>
        <p:txBody>
          <a:bodyPr vert="horz" lIns="91440" tIns="45720" rIns="91440" bIns="45720" rtlCol="0">
            <a:noAutofit/>
          </a:bodyPr>
          <a:lstStyle/>
          <a:p>
            <a:pPr>
              <a:lnSpc>
                <a:spcPct val="150000"/>
              </a:lnSpc>
              <a:spcBef>
                <a:spcPts val="600"/>
              </a:spcBef>
              <a:spcAft>
                <a:spcPts val="600"/>
              </a:spcAft>
            </a:pPr>
            <a:r>
              <a:rPr lang="en-US" sz="2400" b="1" dirty="0" smtClean="0">
                <a:solidFill>
                  <a:srgbClr val="1F497D"/>
                </a:solidFill>
                <a:latin typeface="Verdana"/>
                <a:cs typeface="Verdana"/>
              </a:rPr>
              <a:t>Teaching and Learning</a:t>
            </a:r>
          </a:p>
          <a:p>
            <a:pPr>
              <a:lnSpc>
                <a:spcPct val="150000"/>
              </a:lnSpc>
              <a:spcBef>
                <a:spcPts val="600"/>
              </a:spcBef>
              <a:spcAft>
                <a:spcPts val="600"/>
              </a:spcAft>
            </a:pPr>
            <a:r>
              <a:rPr lang="en-US" sz="2400" dirty="0" smtClean="0">
                <a:solidFill>
                  <a:srgbClr val="1F497D"/>
                </a:solidFill>
                <a:latin typeface="Verdana"/>
                <a:cs typeface="Verdana"/>
              </a:rPr>
              <a:t>An excellent mathematics program requires effective teaching that engages students in meaningful learning through individual and collaborative experiences that promote their ability to make sense of mathematical ideas and reason mathematically.</a:t>
            </a:r>
            <a:endParaRPr lang="en-US" sz="2400" dirty="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pitchFamily="34" charset="0"/>
                <a:ea typeface="Verdana" pitchFamily="34" charset="0"/>
                <a:cs typeface="Verdana" pitchFamily="34" charset="0"/>
              </a:rPr>
              <a:t>Obstacles to Implementing </a:t>
            </a:r>
          </a:p>
          <a:p>
            <a:pPr algn="ctr"/>
            <a:r>
              <a:rPr lang="en-US" sz="2800" b="1" dirty="0" smtClean="0">
                <a:solidFill>
                  <a:srgbClr val="1F497D"/>
                </a:solidFill>
                <a:latin typeface="Verdana" pitchFamily="34" charset="0"/>
                <a:ea typeface="Verdana" pitchFamily="34" charset="0"/>
                <a:cs typeface="Verdana" pitchFamily="34" charset="0"/>
              </a:rPr>
              <a:t>High-Leverage Instructional Practices</a:t>
            </a:r>
            <a:endParaRPr lang="en-US" sz="2800" b="1" dirty="0">
              <a:solidFill>
                <a:srgbClr val="1F497D"/>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1323975" y="1720728"/>
            <a:ext cx="7286625" cy="4191000"/>
          </a:xfrm>
          <a:prstGeom prst="rect">
            <a:avLst/>
          </a:prstGeom>
        </p:spPr>
        <p:txBody>
          <a:bodyPr vert="horz" lIns="91440" tIns="45720" rIns="91440" bIns="45720" rtlCol="0">
            <a:noAutofit/>
          </a:bodyPr>
          <a:lstStyle/>
          <a:p>
            <a:pPr>
              <a:lnSpc>
                <a:spcPct val="150000"/>
              </a:lnSpc>
              <a:spcBef>
                <a:spcPts val="600"/>
              </a:spcBef>
              <a:spcAft>
                <a:spcPts val="600"/>
              </a:spcAft>
            </a:pPr>
            <a:r>
              <a:rPr lang="en-US" sz="2400" dirty="0" smtClean="0">
                <a:solidFill>
                  <a:srgbClr val="1F497D"/>
                </a:solidFill>
                <a:latin typeface="Verdana" pitchFamily="34" charset="0"/>
                <a:ea typeface="Verdana" pitchFamily="34" charset="0"/>
                <a:cs typeface="Verdana" pitchFamily="34" charset="0"/>
              </a:rPr>
              <a:t>Dominant cultural beliefs about the teaching and learning of mathematics continue to be obstacles to consistent implementation of effective teaching and learning in mathematics classrooms.</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0886"/>
            <a:ext cx="8255001" cy="1143000"/>
          </a:xfrm>
          <a:prstGeom prst="rect">
            <a:avLst/>
          </a:prstGeom>
        </p:spPr>
        <p:txBody>
          <a:bodyPr vert="horz" lIns="91440" tIns="45720" rIns="91440" bIns="45720" rtlCol="0" anchor="ctr">
            <a:noAutofit/>
          </a:bodyPr>
          <a:lstStyle/>
          <a:p>
            <a:pPr lvl="0" algn="ctr">
              <a:spcBef>
                <a:spcPct val="0"/>
              </a:spcBef>
              <a:defRPr/>
            </a:pPr>
            <a:r>
              <a:rPr lang="en-US" sz="2200" b="1" dirty="0" smtClean="0">
                <a:solidFill>
                  <a:schemeClr val="tx2"/>
                </a:solidFill>
                <a:latin typeface="Verdana"/>
                <a:cs typeface="Verdana"/>
              </a:rPr>
              <a:t>Beliefs About Teaching and Learning Mathematics</a:t>
            </a:r>
            <a:endParaRPr lang="en-US" sz="22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spcBef>
                <a:spcPts val="1300"/>
              </a:spcBef>
              <a:tabLst>
                <a:tab pos="8234363" algn="r"/>
              </a:tabLst>
            </a:pPr>
            <a:endParaRPr lang="en-US" i="1" dirty="0" smtClean="0">
              <a:solidFill>
                <a:srgbClr val="003366"/>
              </a:solidFill>
              <a:latin typeface="Verdana"/>
              <a:cs typeface="Verdana"/>
            </a:endParaRPr>
          </a:p>
          <a:p>
            <a:pPr marL="457200" indent="-457200">
              <a:buAutoNum type="arabicPeriod"/>
            </a:pPr>
            <a:endParaRPr lang="en-US" sz="2400" i="1" dirty="0" smtClean="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stretch>
            <a:fillRect/>
          </a:stretch>
        </p:blipFill>
        <p:spPr>
          <a:xfrm>
            <a:off x="2465841" y="874013"/>
            <a:ext cx="4955429" cy="5037715"/>
          </a:xfrm>
          <a:prstGeom prst="rect">
            <a:avLst/>
          </a:prstGeom>
        </p:spPr>
      </p:pic>
    </p:spTree>
    <p:extLst>
      <p:ext uri="{BB962C8B-B14F-4D97-AF65-F5344CB8AC3E}">
        <p14:creationId xmlns="" xmlns:p14="http://schemas.microsoft.com/office/powerpoint/2010/main" val="105506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pitchFamily="34" charset="0"/>
                <a:ea typeface="Verdana" pitchFamily="34" charset="0"/>
                <a:cs typeface="Verdana" pitchFamily="34" charset="0"/>
              </a:rPr>
              <a:t>Eight High-Leverage </a:t>
            </a:r>
          </a:p>
          <a:p>
            <a:pPr algn="ctr"/>
            <a:r>
              <a:rPr lang="en-US" sz="2800" b="1" dirty="0" smtClean="0">
                <a:solidFill>
                  <a:srgbClr val="1F497D"/>
                </a:solidFill>
                <a:latin typeface="Verdana" pitchFamily="34" charset="0"/>
                <a:ea typeface="Verdana" pitchFamily="34" charset="0"/>
                <a:cs typeface="Verdana" pitchFamily="34" charset="0"/>
              </a:rPr>
              <a:t>Instructional Practices</a:t>
            </a:r>
            <a:endParaRPr lang="en-US" sz="2800" b="1" dirty="0">
              <a:solidFill>
                <a:srgbClr val="1F497D"/>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Font typeface="Arial"/>
              <a:buChar char="•"/>
            </a:pPr>
            <a:r>
              <a:rPr lang="en-US" sz="2000" dirty="0" smtClean="0">
                <a:solidFill>
                  <a:srgbClr val="1F497D"/>
                </a:solidFill>
                <a:latin typeface="Verdana"/>
                <a:cs typeface="Verdana"/>
              </a:rPr>
              <a:t>Establish mathematics goals to focus learning</a:t>
            </a:r>
          </a:p>
          <a:p>
            <a:pPr marL="228600" indent="-228600">
              <a:spcBef>
                <a:spcPts val="600"/>
              </a:spcBef>
              <a:spcAft>
                <a:spcPts val="600"/>
              </a:spcAft>
              <a:buFont typeface="Arial"/>
              <a:buChar char="•"/>
            </a:pPr>
            <a:r>
              <a:rPr lang="en-US" sz="2000" dirty="0" smtClean="0">
                <a:solidFill>
                  <a:srgbClr val="1F497D"/>
                </a:solidFill>
                <a:latin typeface="Verdana"/>
                <a:cs typeface="Verdana"/>
              </a:rPr>
              <a:t>Implement tasks that promote reasoning and problem solving</a:t>
            </a:r>
          </a:p>
          <a:p>
            <a:pPr marL="228600" indent="-228600">
              <a:spcBef>
                <a:spcPts val="600"/>
              </a:spcBef>
              <a:spcAft>
                <a:spcPts val="600"/>
              </a:spcAft>
              <a:buFont typeface="Arial"/>
              <a:buChar char="•"/>
            </a:pPr>
            <a:r>
              <a:rPr lang="en-US" sz="2000" dirty="0" smtClean="0">
                <a:solidFill>
                  <a:srgbClr val="1F497D"/>
                </a:solidFill>
                <a:latin typeface="Verdana"/>
                <a:cs typeface="Verdana"/>
              </a:rPr>
              <a:t>Use and connect mathematical representations</a:t>
            </a:r>
          </a:p>
          <a:p>
            <a:pPr marL="228600" indent="-228600">
              <a:spcBef>
                <a:spcPts val="600"/>
              </a:spcBef>
              <a:spcAft>
                <a:spcPts val="600"/>
              </a:spcAft>
              <a:buFont typeface="Arial"/>
              <a:buChar char="•"/>
            </a:pPr>
            <a:r>
              <a:rPr lang="en-US" sz="2000" dirty="0" smtClean="0">
                <a:solidFill>
                  <a:srgbClr val="1F497D"/>
                </a:solidFill>
                <a:latin typeface="Verdana"/>
                <a:cs typeface="Verdana"/>
              </a:rPr>
              <a:t>Facilitate meaningful mathematical discourse</a:t>
            </a:r>
          </a:p>
          <a:p>
            <a:pPr marL="228600" indent="-228600">
              <a:spcBef>
                <a:spcPts val="600"/>
              </a:spcBef>
              <a:spcAft>
                <a:spcPts val="600"/>
              </a:spcAft>
              <a:buFont typeface="Arial"/>
              <a:buChar char="•"/>
            </a:pPr>
            <a:r>
              <a:rPr lang="en-US" sz="2000" dirty="0" smtClean="0">
                <a:solidFill>
                  <a:srgbClr val="1F497D"/>
                </a:solidFill>
                <a:latin typeface="Verdana"/>
                <a:cs typeface="Verdana"/>
              </a:rPr>
              <a:t>Pose purposeful questions</a:t>
            </a:r>
          </a:p>
          <a:p>
            <a:pPr marL="228600" indent="-228600">
              <a:spcBef>
                <a:spcPts val="600"/>
              </a:spcBef>
              <a:spcAft>
                <a:spcPts val="600"/>
              </a:spcAft>
              <a:buFont typeface="Arial"/>
              <a:buChar char="•"/>
            </a:pPr>
            <a:r>
              <a:rPr lang="en-US" sz="2000" dirty="0" smtClean="0">
                <a:solidFill>
                  <a:srgbClr val="1F497D"/>
                </a:solidFill>
                <a:latin typeface="Verdana"/>
                <a:cs typeface="Verdana"/>
              </a:rPr>
              <a:t>Build procedural fluency from conceptual understanding</a:t>
            </a:r>
          </a:p>
          <a:p>
            <a:pPr marL="228600" indent="-228600">
              <a:spcBef>
                <a:spcPts val="600"/>
              </a:spcBef>
              <a:spcAft>
                <a:spcPts val="600"/>
              </a:spcAft>
              <a:buFont typeface="Arial"/>
              <a:buChar char="•"/>
            </a:pPr>
            <a:r>
              <a:rPr lang="en-US" sz="2000" dirty="0" smtClean="0">
                <a:solidFill>
                  <a:srgbClr val="1F497D"/>
                </a:solidFill>
                <a:latin typeface="Verdana"/>
                <a:cs typeface="Verdana"/>
              </a:rPr>
              <a:t>Support productive struggle in learning mathematics</a:t>
            </a:r>
          </a:p>
          <a:p>
            <a:pPr marL="228600" indent="-228600">
              <a:spcBef>
                <a:spcPts val="600"/>
              </a:spcBef>
              <a:spcAft>
                <a:spcPts val="600"/>
              </a:spcAft>
              <a:buFont typeface="Arial"/>
              <a:buChar char="•"/>
            </a:pPr>
            <a:r>
              <a:rPr lang="en-US" sz="2000" dirty="0" smtClean="0">
                <a:solidFill>
                  <a:srgbClr val="1F497D"/>
                </a:solidFill>
                <a:latin typeface="Verdana"/>
                <a:cs typeface="Verdana"/>
              </a:rPr>
              <a:t>Elicit and use evidence of student thinking</a:t>
            </a:r>
          </a:p>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pitchFamily="34" charset="0"/>
                <a:ea typeface="Verdana" pitchFamily="34" charset="0"/>
                <a:cs typeface="Verdana" pitchFamily="34" charset="0"/>
              </a:rPr>
              <a:t>Eight Research-Informed</a:t>
            </a:r>
          </a:p>
          <a:p>
            <a:pPr algn="ctr"/>
            <a:r>
              <a:rPr lang="en-US" sz="2800" b="1" dirty="0" smtClean="0">
                <a:solidFill>
                  <a:srgbClr val="1F497D"/>
                </a:solidFill>
                <a:latin typeface="Verdana" pitchFamily="34" charset="0"/>
                <a:ea typeface="Verdana" pitchFamily="34" charset="0"/>
                <a:cs typeface="Verdana" pitchFamily="34" charset="0"/>
              </a:rPr>
              <a:t>Instructional Practices</a:t>
            </a:r>
            <a:endParaRPr lang="en-US" sz="2800" b="1" dirty="0">
              <a:solidFill>
                <a:srgbClr val="1F497D"/>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1323975" y="1720728"/>
            <a:ext cx="7286625" cy="4191000"/>
          </a:xfrm>
          <a:prstGeom prst="rect">
            <a:avLst/>
          </a:prstGeom>
        </p:spPr>
        <p:txBody>
          <a:bodyPr vert="horz" lIns="91440" tIns="45720" rIns="91440" bIns="45720" rtlCol="0">
            <a:noAutofit/>
          </a:bodyPr>
          <a:lstStyle/>
          <a:p>
            <a:pPr>
              <a:spcBef>
                <a:spcPts val="600"/>
              </a:spcBef>
              <a:spcAft>
                <a:spcPts val="600"/>
              </a:spcAft>
            </a:pPr>
            <a:r>
              <a:rPr lang="en-US" sz="2400" b="1" dirty="0" smtClean="0">
                <a:solidFill>
                  <a:srgbClr val="1F497D"/>
                </a:solidFill>
                <a:latin typeface="Verdana"/>
                <a:cs typeface="Verdana"/>
              </a:rPr>
              <a:t>Establish mathematics goals to focus learning. </a:t>
            </a:r>
          </a:p>
          <a:p>
            <a:pPr>
              <a:lnSpc>
                <a:spcPct val="150000"/>
              </a:lnSpc>
              <a:spcBef>
                <a:spcPts val="600"/>
              </a:spcBef>
              <a:spcAft>
                <a:spcPts val="600"/>
              </a:spcAft>
            </a:pPr>
            <a:r>
              <a:rPr lang="en-US" sz="2400" dirty="0" smtClean="0">
                <a:solidFill>
                  <a:srgbClr val="1F497D"/>
                </a:solidFill>
                <a:latin typeface="Verdana"/>
                <a:cs typeface="Verdana"/>
              </a:rPr>
              <a:t>Effective teaching of mathematics establishes clear goals for the mathematics that students are learning, situates goals within learning progressions, and uses goals to guide instructional decisions.</a:t>
            </a:r>
          </a:p>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0886"/>
            <a:ext cx="8255001" cy="1143000"/>
          </a:xfrm>
          <a:prstGeom prst="rect">
            <a:avLst/>
          </a:prstGeom>
        </p:spPr>
        <p:txBody>
          <a:bodyPr vert="horz" lIns="91440" tIns="45720" rIns="91440" bIns="45720" rtlCol="0" anchor="ctr">
            <a:noAutofit/>
          </a:bodyPr>
          <a:lstStyle/>
          <a:p>
            <a:pPr lvl="0" algn="ctr">
              <a:spcBef>
                <a:spcPct val="0"/>
              </a:spcBef>
              <a:defRPr/>
            </a:pPr>
            <a:endParaRPr lang="en-US" sz="20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spcBef>
                <a:spcPts val="1300"/>
              </a:spcBef>
              <a:tabLst>
                <a:tab pos="8234363" algn="r"/>
              </a:tabLst>
            </a:pPr>
            <a:endParaRPr lang="en-US" i="1" dirty="0" smtClean="0">
              <a:solidFill>
                <a:srgbClr val="003366"/>
              </a:solidFill>
              <a:latin typeface="Verdana"/>
              <a:cs typeface="Verdana"/>
            </a:endParaRPr>
          </a:p>
          <a:p>
            <a:pPr marL="457200" indent="-457200">
              <a:buAutoNum type="arabicPeriod"/>
            </a:pPr>
            <a:endParaRPr lang="en-US" sz="2400" i="1" dirty="0" smtClean="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a:stretch>
            <a:fillRect/>
          </a:stretch>
        </p:blipFill>
        <p:spPr>
          <a:xfrm>
            <a:off x="1200149" y="862838"/>
            <a:ext cx="7639366" cy="5048890"/>
          </a:xfrm>
          <a:prstGeom prst="rect">
            <a:avLst/>
          </a:prstGeom>
        </p:spPr>
      </p:pic>
    </p:spTree>
    <p:extLst>
      <p:ext uri="{BB962C8B-B14F-4D97-AF65-F5344CB8AC3E}">
        <p14:creationId xmlns="" xmlns:p14="http://schemas.microsoft.com/office/powerpoint/2010/main" val="1055066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pitchFamily="34" charset="0"/>
                <a:ea typeface="Verdana" pitchFamily="34" charset="0"/>
                <a:cs typeface="Verdana" pitchFamily="34" charset="0"/>
              </a:rPr>
              <a:t>Eight High-Leverage </a:t>
            </a:r>
          </a:p>
          <a:p>
            <a:pPr algn="ctr"/>
            <a:r>
              <a:rPr lang="en-US" sz="2800" b="1" dirty="0" smtClean="0">
                <a:solidFill>
                  <a:srgbClr val="1F497D"/>
                </a:solidFill>
                <a:latin typeface="Verdana" pitchFamily="34" charset="0"/>
                <a:ea typeface="Verdana" pitchFamily="34" charset="0"/>
                <a:cs typeface="Verdana" pitchFamily="34" charset="0"/>
              </a:rPr>
              <a:t>Instructional Practices</a:t>
            </a:r>
            <a:endParaRPr lang="en-US" sz="2800" b="1" dirty="0">
              <a:solidFill>
                <a:srgbClr val="1F497D"/>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a:spcBef>
                <a:spcPts val="600"/>
              </a:spcBef>
              <a:spcAft>
                <a:spcPts val="600"/>
              </a:spcAft>
            </a:pPr>
            <a:r>
              <a:rPr lang="en-US" sz="2400" b="1" dirty="0" smtClean="0">
                <a:solidFill>
                  <a:srgbClr val="1F497D"/>
                </a:solidFill>
                <a:latin typeface="Verdana"/>
                <a:cs typeface="Verdana"/>
              </a:rPr>
              <a:t>Implement tasks that promote reasoning and problem solving. </a:t>
            </a:r>
          </a:p>
          <a:p>
            <a:pPr>
              <a:spcBef>
                <a:spcPts val="600"/>
              </a:spcBef>
              <a:spcAft>
                <a:spcPts val="600"/>
              </a:spcAft>
            </a:pPr>
            <a:r>
              <a:rPr lang="en-US" sz="2400" dirty="0" smtClean="0">
                <a:solidFill>
                  <a:srgbClr val="1F497D"/>
                </a:solidFill>
                <a:latin typeface="Verdana"/>
                <a:cs typeface="Verdana"/>
              </a:rPr>
              <a:t>Effective teaching of mathematics engages students in solving and discussing tasks that promote mathematical reasoning and problem solving and that allow for multiple entry points and varied solution strategies.</a:t>
            </a:r>
          </a:p>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6" name="Rectangle 3"/>
          <p:cNvSpPr txBox="1">
            <a:spLocks noChangeArrowheads="1"/>
          </p:cNvSpPr>
          <p:nvPr/>
        </p:nvSpPr>
        <p:spPr>
          <a:xfrm>
            <a:off x="889122" y="1727200"/>
            <a:ext cx="8254878" cy="4191000"/>
          </a:xfrm>
          <a:prstGeom prst="rect">
            <a:avLst/>
          </a:prstGeom>
        </p:spPr>
        <p:txBody>
          <a:bodyPr vert="horz" lIns="91440" tIns="45720" rIns="91440" bIns="45720" rtlCol="0">
            <a:normAutofit/>
          </a:bodyPr>
          <a:lstStyle/>
          <a:p>
            <a:pPr lvl="0" algn="ctr">
              <a:defRPr/>
            </a:pPr>
            <a:r>
              <a:rPr lang="en-US" sz="3200" b="1" i="1" dirty="0" smtClean="0">
                <a:solidFill>
                  <a:srgbClr val="003366"/>
                </a:solidFill>
                <a:latin typeface="Verdana" pitchFamily="34" charset="0"/>
                <a:ea typeface="Verdana" pitchFamily="34" charset="0"/>
                <a:cs typeface="Verdana" pitchFamily="34" charset="0"/>
              </a:rPr>
              <a:t>Principles to Actions: </a:t>
            </a:r>
          </a:p>
          <a:p>
            <a:pPr lvl="0" algn="ctr">
              <a:defRPr/>
            </a:pPr>
            <a:endParaRPr lang="en-US" sz="3200" b="1" i="1" dirty="0" smtClean="0">
              <a:solidFill>
                <a:srgbClr val="003366"/>
              </a:solidFill>
              <a:latin typeface="Verdana" pitchFamily="34" charset="0"/>
              <a:ea typeface="Verdana" pitchFamily="34" charset="0"/>
              <a:cs typeface="Verdana" pitchFamily="34" charset="0"/>
            </a:endParaRPr>
          </a:p>
          <a:p>
            <a:pPr lvl="0" algn="ctr">
              <a:defRPr/>
            </a:pPr>
            <a:r>
              <a:rPr lang="en-US" sz="3200" b="1" i="1" dirty="0" smtClean="0">
                <a:solidFill>
                  <a:srgbClr val="003366"/>
                </a:solidFill>
                <a:latin typeface="Verdana" pitchFamily="34" charset="0"/>
                <a:ea typeface="Verdana" pitchFamily="34" charset="0"/>
                <a:cs typeface="Verdana" pitchFamily="34" charset="0"/>
              </a:rPr>
              <a:t>Ensuring Mathematical Success</a:t>
            </a:r>
          </a:p>
          <a:p>
            <a:pPr lvl="0" algn="ctr">
              <a:defRPr/>
            </a:pPr>
            <a:r>
              <a:rPr lang="en-US" sz="3200" b="1" i="1" dirty="0" smtClean="0">
                <a:solidFill>
                  <a:srgbClr val="003366"/>
                </a:solidFill>
                <a:latin typeface="Verdana" pitchFamily="34" charset="0"/>
                <a:ea typeface="Verdana" pitchFamily="34" charset="0"/>
                <a:cs typeface="Verdana" pitchFamily="34" charset="0"/>
              </a:rPr>
              <a:t> for All</a:t>
            </a:r>
          </a:p>
          <a:p>
            <a:endParaRPr lang="en-US" sz="2400" b="1" dirty="0" smtClean="0">
              <a:solidFill>
                <a:schemeClr val="tx2">
                  <a:lumMod val="60000"/>
                  <a:lumOff val="40000"/>
                </a:schemeClr>
              </a:solidFill>
            </a:endParaRPr>
          </a:p>
          <a:p>
            <a:endParaRPr lang="en-US" sz="2400" b="1" dirty="0" smtClean="0">
              <a:solidFill>
                <a:schemeClr val="tx2">
                  <a:lumMod val="60000"/>
                  <a:lumOff val="40000"/>
                </a:schemeClr>
              </a:solidFill>
            </a:endParaRPr>
          </a:p>
          <a:p>
            <a:pPr marL="342900" marR="0" lvl="1" indent="-342900" algn="l" defTabSz="457200" rtl="0" eaLnBrk="1" fontAlgn="auto" latinLnBrk="0" hangingPunct="1">
              <a:lnSpc>
                <a:spcPct val="100000"/>
              </a:lnSpc>
              <a:spcBef>
                <a:spcPts val="400"/>
              </a:spcBef>
              <a:spcAft>
                <a:spcPts val="600"/>
              </a:spcAft>
              <a:buClrTx/>
              <a:buSzTx/>
              <a:buFontTx/>
              <a:buChar char="•"/>
              <a:tabLst/>
              <a:defRPr/>
            </a:pPr>
            <a:endParaRPr kumimoji="0" lang="en-US" sz="24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0886"/>
            <a:ext cx="8255001" cy="1143000"/>
          </a:xfrm>
          <a:prstGeom prst="rect">
            <a:avLst/>
          </a:prstGeom>
        </p:spPr>
        <p:txBody>
          <a:bodyPr vert="horz" lIns="91440" tIns="45720" rIns="91440" bIns="45720" rtlCol="0" anchor="ctr">
            <a:noAutofit/>
          </a:bodyPr>
          <a:lstStyle/>
          <a:p>
            <a:pPr lvl="0" algn="ctr">
              <a:spcBef>
                <a:spcPct val="0"/>
              </a:spcBef>
              <a:defRPr/>
            </a:pPr>
            <a:endParaRPr lang="en-US" sz="20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spcBef>
                <a:spcPts val="1300"/>
              </a:spcBef>
              <a:tabLst>
                <a:tab pos="8234363" algn="r"/>
              </a:tabLst>
            </a:pPr>
            <a:endParaRPr lang="en-US" i="1" dirty="0" smtClean="0">
              <a:solidFill>
                <a:srgbClr val="003366"/>
              </a:solidFill>
              <a:latin typeface="Verdana"/>
              <a:cs typeface="Verdana"/>
            </a:endParaRPr>
          </a:p>
          <a:p>
            <a:pPr marL="457200" indent="-457200">
              <a:buAutoNum type="arabicPeriod"/>
            </a:pPr>
            <a:endParaRPr lang="en-US" sz="2400" i="1" dirty="0" smtClean="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5"/>
          <a:stretch>
            <a:fillRect/>
          </a:stretch>
        </p:blipFill>
        <p:spPr>
          <a:xfrm>
            <a:off x="1162050" y="729488"/>
            <a:ext cx="7639366" cy="5048890"/>
          </a:xfrm>
          <a:prstGeom prst="rect">
            <a:avLst/>
          </a:prstGeom>
        </p:spPr>
      </p:pic>
    </p:spTree>
    <p:extLst>
      <p:ext uri="{BB962C8B-B14F-4D97-AF65-F5344CB8AC3E}">
        <p14:creationId xmlns="" xmlns:p14="http://schemas.microsoft.com/office/powerpoint/2010/main" val="1055066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pitchFamily="34" charset="0"/>
                <a:ea typeface="Verdana" pitchFamily="34" charset="0"/>
                <a:cs typeface="Verdana" pitchFamily="34" charset="0"/>
              </a:rPr>
              <a:t>Eight Research-Informed </a:t>
            </a:r>
          </a:p>
          <a:p>
            <a:pPr algn="ctr"/>
            <a:r>
              <a:rPr lang="en-US" sz="2800" b="1" dirty="0" smtClean="0">
                <a:solidFill>
                  <a:srgbClr val="1F497D"/>
                </a:solidFill>
                <a:latin typeface="Verdana" pitchFamily="34" charset="0"/>
                <a:ea typeface="Verdana" pitchFamily="34" charset="0"/>
                <a:cs typeface="Verdana" pitchFamily="34" charset="0"/>
              </a:rPr>
              <a:t>Instructional Practices</a:t>
            </a:r>
            <a:endParaRPr lang="en-US" sz="2800" b="1" dirty="0">
              <a:solidFill>
                <a:srgbClr val="1F497D"/>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a:spcBef>
                <a:spcPts val="600"/>
              </a:spcBef>
              <a:spcAft>
                <a:spcPts val="600"/>
              </a:spcAft>
            </a:pPr>
            <a:r>
              <a:rPr lang="en-US" sz="2400" b="1" dirty="0" smtClean="0">
                <a:solidFill>
                  <a:srgbClr val="1F497D"/>
                </a:solidFill>
                <a:latin typeface="Verdana"/>
                <a:cs typeface="Verdana"/>
              </a:rPr>
              <a:t>Use and connect mathematical representations. </a:t>
            </a:r>
          </a:p>
          <a:p>
            <a:pPr>
              <a:spcBef>
                <a:spcPts val="600"/>
              </a:spcBef>
              <a:spcAft>
                <a:spcPts val="600"/>
              </a:spcAft>
            </a:pPr>
            <a:r>
              <a:rPr lang="en-US" sz="2400" dirty="0" smtClean="0">
                <a:solidFill>
                  <a:srgbClr val="1F497D"/>
                </a:solidFill>
                <a:latin typeface="Verdana"/>
                <a:cs typeface="Verdana"/>
              </a:rPr>
              <a:t>Effective teaching of mathematics engages students in making connections among mathematical representations to deepen understanding of mathematics concepts and procedures and as tools for problem solving.</a:t>
            </a:r>
          </a:p>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0886"/>
            <a:ext cx="8255001" cy="1143000"/>
          </a:xfrm>
          <a:prstGeom prst="rect">
            <a:avLst/>
          </a:prstGeom>
        </p:spPr>
        <p:txBody>
          <a:bodyPr vert="horz" lIns="91440" tIns="45720" rIns="91440" bIns="45720" rtlCol="0" anchor="ctr">
            <a:noAutofit/>
          </a:bodyPr>
          <a:lstStyle/>
          <a:p>
            <a:pPr lvl="0" algn="ctr">
              <a:spcBef>
                <a:spcPct val="0"/>
              </a:spcBef>
              <a:defRPr/>
            </a:pPr>
            <a:endParaRPr lang="en-US" sz="20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spcBef>
                <a:spcPts val="1300"/>
              </a:spcBef>
              <a:tabLst>
                <a:tab pos="8234363" algn="r"/>
              </a:tabLst>
            </a:pPr>
            <a:endParaRPr lang="en-US" i="1" dirty="0" smtClean="0">
              <a:solidFill>
                <a:srgbClr val="003366"/>
              </a:solidFill>
              <a:latin typeface="Verdana"/>
              <a:cs typeface="Verdana"/>
            </a:endParaRPr>
          </a:p>
          <a:p>
            <a:pPr marL="457200" indent="-457200">
              <a:buAutoNum type="arabicPeriod"/>
            </a:pPr>
            <a:endParaRPr lang="en-US" sz="2400" i="1" dirty="0" smtClean="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1026" name="Picture 2" descr="C:\Users\kkrehbiel\Desktop\New Picture.png"/>
          <p:cNvPicPr>
            <a:picLocks noChangeAspect="1" noChangeArrowheads="1"/>
          </p:cNvPicPr>
          <p:nvPr/>
        </p:nvPicPr>
        <p:blipFill>
          <a:blip r:embed="rId5"/>
          <a:srcRect/>
          <a:stretch>
            <a:fillRect/>
          </a:stretch>
        </p:blipFill>
        <p:spPr bwMode="auto">
          <a:xfrm>
            <a:off x="1323975" y="465016"/>
            <a:ext cx="7359650" cy="5322887"/>
          </a:xfrm>
          <a:prstGeom prst="rect">
            <a:avLst/>
          </a:prstGeom>
          <a:noFill/>
        </p:spPr>
      </p:pic>
    </p:spTree>
    <p:extLst>
      <p:ext uri="{BB962C8B-B14F-4D97-AF65-F5344CB8AC3E}">
        <p14:creationId xmlns="" xmlns:p14="http://schemas.microsoft.com/office/powerpoint/2010/main" val="1055066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pitchFamily="34" charset="0"/>
                <a:ea typeface="Verdana" pitchFamily="34" charset="0"/>
                <a:cs typeface="Verdana" pitchFamily="34" charset="0"/>
              </a:rPr>
              <a:t>Eight High-Leverage </a:t>
            </a:r>
          </a:p>
          <a:p>
            <a:pPr algn="ctr"/>
            <a:r>
              <a:rPr lang="en-US" sz="2800" b="1" dirty="0" smtClean="0">
                <a:solidFill>
                  <a:srgbClr val="1F497D"/>
                </a:solidFill>
                <a:latin typeface="Verdana" pitchFamily="34" charset="0"/>
                <a:ea typeface="Verdana" pitchFamily="34" charset="0"/>
                <a:cs typeface="Verdana" pitchFamily="34" charset="0"/>
              </a:rPr>
              <a:t>Instructional Practices</a:t>
            </a:r>
            <a:endParaRPr lang="en-US" sz="2800" b="1" dirty="0">
              <a:solidFill>
                <a:srgbClr val="1F497D"/>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a:spcBef>
                <a:spcPts val="600"/>
              </a:spcBef>
              <a:spcAft>
                <a:spcPts val="600"/>
              </a:spcAft>
            </a:pPr>
            <a:r>
              <a:rPr lang="en-US" sz="2400" b="1" dirty="0" smtClean="0">
                <a:solidFill>
                  <a:srgbClr val="1F497D"/>
                </a:solidFill>
                <a:latin typeface="Verdana"/>
                <a:cs typeface="Verdana"/>
              </a:rPr>
              <a:t>Facilitate meaningful mathematical discourse. </a:t>
            </a:r>
          </a:p>
          <a:p>
            <a:pPr>
              <a:spcBef>
                <a:spcPts val="600"/>
              </a:spcBef>
              <a:spcAft>
                <a:spcPts val="600"/>
              </a:spcAft>
            </a:pPr>
            <a:r>
              <a:rPr lang="en-US" sz="2400" dirty="0" smtClean="0">
                <a:solidFill>
                  <a:srgbClr val="1F497D"/>
                </a:solidFill>
                <a:latin typeface="Verdana"/>
                <a:cs typeface="Verdana"/>
              </a:rPr>
              <a:t>Effective teaching of mathematics facilitates discourse among students in order to build shared understanding of mathematical ideas by analyzing and comparing student approaches and arguments. </a:t>
            </a:r>
          </a:p>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0886"/>
            <a:ext cx="8255001" cy="1143000"/>
          </a:xfrm>
          <a:prstGeom prst="rect">
            <a:avLst/>
          </a:prstGeom>
        </p:spPr>
        <p:txBody>
          <a:bodyPr vert="horz" lIns="91440" tIns="45720" rIns="91440" bIns="45720" rtlCol="0" anchor="ctr">
            <a:noAutofit/>
          </a:bodyPr>
          <a:lstStyle/>
          <a:p>
            <a:pPr lvl="0" algn="ctr">
              <a:spcBef>
                <a:spcPct val="0"/>
              </a:spcBef>
              <a:defRPr/>
            </a:pPr>
            <a:endParaRPr lang="en-US" sz="20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spcBef>
                <a:spcPts val="1300"/>
              </a:spcBef>
              <a:tabLst>
                <a:tab pos="8234363" algn="r"/>
              </a:tabLst>
            </a:pPr>
            <a:endParaRPr lang="en-US" i="1" dirty="0" smtClean="0">
              <a:solidFill>
                <a:srgbClr val="003366"/>
              </a:solidFill>
              <a:latin typeface="Verdana"/>
              <a:cs typeface="Verdana"/>
            </a:endParaRPr>
          </a:p>
          <a:p>
            <a:pPr marL="457200" indent="-457200">
              <a:buAutoNum type="arabicPeriod"/>
            </a:pPr>
            <a:endParaRPr lang="en-US" sz="2400" i="1" dirty="0" smtClean="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5"/>
          <a:stretch>
            <a:fillRect/>
          </a:stretch>
        </p:blipFill>
        <p:spPr>
          <a:xfrm>
            <a:off x="1238155" y="783843"/>
            <a:ext cx="7468191" cy="4932572"/>
          </a:xfrm>
          <a:prstGeom prst="rect">
            <a:avLst/>
          </a:prstGeom>
        </p:spPr>
      </p:pic>
    </p:spTree>
    <p:extLst>
      <p:ext uri="{BB962C8B-B14F-4D97-AF65-F5344CB8AC3E}">
        <p14:creationId xmlns="" xmlns:p14="http://schemas.microsoft.com/office/powerpoint/2010/main" val="1055066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pitchFamily="34" charset="0"/>
                <a:ea typeface="Verdana" pitchFamily="34" charset="0"/>
                <a:cs typeface="Verdana" pitchFamily="34" charset="0"/>
              </a:rPr>
              <a:t>Eight Research-Informed </a:t>
            </a:r>
          </a:p>
          <a:p>
            <a:pPr algn="ctr"/>
            <a:r>
              <a:rPr lang="en-US" sz="2800" b="1" dirty="0" smtClean="0">
                <a:solidFill>
                  <a:srgbClr val="1F497D"/>
                </a:solidFill>
                <a:latin typeface="Verdana" pitchFamily="34" charset="0"/>
                <a:ea typeface="Verdana" pitchFamily="34" charset="0"/>
                <a:cs typeface="Verdana" pitchFamily="34" charset="0"/>
              </a:rPr>
              <a:t>Instructional Practices</a:t>
            </a:r>
            <a:endParaRPr lang="en-US" sz="2800" b="1" dirty="0">
              <a:solidFill>
                <a:srgbClr val="1F497D"/>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a:spcBef>
                <a:spcPts val="600"/>
              </a:spcBef>
              <a:spcAft>
                <a:spcPts val="600"/>
              </a:spcAft>
            </a:pPr>
            <a:r>
              <a:rPr lang="en-US" sz="2400" b="1" dirty="0" smtClean="0">
                <a:solidFill>
                  <a:srgbClr val="1F497D"/>
                </a:solidFill>
                <a:latin typeface="Verdana"/>
                <a:cs typeface="Verdana"/>
              </a:rPr>
              <a:t>Pose purposeful questions. </a:t>
            </a:r>
          </a:p>
          <a:p>
            <a:pPr>
              <a:spcBef>
                <a:spcPts val="600"/>
              </a:spcBef>
              <a:spcAft>
                <a:spcPts val="600"/>
              </a:spcAft>
            </a:pPr>
            <a:r>
              <a:rPr lang="en-US" sz="2400" dirty="0" smtClean="0">
                <a:solidFill>
                  <a:srgbClr val="1F497D"/>
                </a:solidFill>
                <a:latin typeface="Verdana"/>
                <a:cs typeface="Verdana"/>
              </a:rPr>
              <a:t>Effective teaching of mathematics uses purposeful questions to assess and advance student reasoning and sense making about important mathematical ideas and relationships.</a:t>
            </a:r>
          </a:p>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0886"/>
            <a:ext cx="8255001" cy="1143000"/>
          </a:xfrm>
          <a:prstGeom prst="rect">
            <a:avLst/>
          </a:prstGeom>
        </p:spPr>
        <p:txBody>
          <a:bodyPr vert="horz" lIns="91440" tIns="45720" rIns="91440" bIns="45720" rtlCol="0" anchor="ctr">
            <a:noAutofit/>
          </a:bodyPr>
          <a:lstStyle/>
          <a:p>
            <a:pPr lvl="0" algn="ctr">
              <a:spcBef>
                <a:spcPct val="0"/>
              </a:spcBef>
              <a:defRPr/>
            </a:pPr>
            <a:endParaRPr lang="en-US" sz="20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spcBef>
                <a:spcPts val="1300"/>
              </a:spcBef>
              <a:tabLst>
                <a:tab pos="8234363" algn="r"/>
              </a:tabLst>
            </a:pPr>
            <a:endParaRPr lang="en-US" i="1" dirty="0" smtClean="0">
              <a:solidFill>
                <a:srgbClr val="003366"/>
              </a:solidFill>
              <a:latin typeface="Verdana"/>
              <a:cs typeface="Verdana"/>
            </a:endParaRPr>
          </a:p>
          <a:p>
            <a:pPr marL="457200" indent="-457200">
              <a:buAutoNum type="arabicPeriod"/>
            </a:pPr>
            <a:endParaRPr lang="en-US" sz="2400" i="1" dirty="0" smtClean="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a:stretch>
            <a:fillRect/>
          </a:stretch>
        </p:blipFill>
        <p:spPr>
          <a:xfrm>
            <a:off x="1182241" y="1020795"/>
            <a:ext cx="7649524" cy="4632382"/>
          </a:xfrm>
          <a:prstGeom prst="rect">
            <a:avLst/>
          </a:prstGeom>
        </p:spPr>
      </p:pic>
    </p:spTree>
    <p:extLst>
      <p:ext uri="{BB962C8B-B14F-4D97-AF65-F5344CB8AC3E}">
        <p14:creationId xmlns="" xmlns:p14="http://schemas.microsoft.com/office/powerpoint/2010/main" val="1055066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pitchFamily="34" charset="0"/>
                <a:ea typeface="Verdana" pitchFamily="34" charset="0"/>
                <a:cs typeface="Verdana" pitchFamily="34" charset="0"/>
              </a:rPr>
              <a:t>Eight Research-Informed </a:t>
            </a:r>
          </a:p>
          <a:p>
            <a:pPr algn="ctr"/>
            <a:r>
              <a:rPr lang="en-US" sz="2800" b="1" dirty="0" smtClean="0">
                <a:solidFill>
                  <a:srgbClr val="1F497D"/>
                </a:solidFill>
                <a:latin typeface="Verdana" pitchFamily="34" charset="0"/>
                <a:ea typeface="Verdana" pitchFamily="34" charset="0"/>
                <a:cs typeface="Verdana" pitchFamily="34" charset="0"/>
              </a:rPr>
              <a:t>Instructional Practices</a:t>
            </a:r>
            <a:endParaRPr lang="en-US" sz="2800" b="1" dirty="0">
              <a:solidFill>
                <a:srgbClr val="1F497D"/>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a:spcBef>
                <a:spcPts val="600"/>
              </a:spcBef>
              <a:spcAft>
                <a:spcPts val="600"/>
              </a:spcAft>
            </a:pPr>
            <a:r>
              <a:rPr lang="en-US" sz="2400" b="1" dirty="0" smtClean="0">
                <a:solidFill>
                  <a:srgbClr val="1F497D"/>
                </a:solidFill>
                <a:latin typeface="Verdana"/>
                <a:cs typeface="Verdana"/>
              </a:rPr>
              <a:t>Build procedural fluency from conceptual understanding. </a:t>
            </a:r>
          </a:p>
          <a:p>
            <a:pPr>
              <a:spcBef>
                <a:spcPts val="600"/>
              </a:spcBef>
              <a:spcAft>
                <a:spcPts val="600"/>
              </a:spcAft>
            </a:pPr>
            <a:r>
              <a:rPr lang="en-US" sz="2400" dirty="0" smtClean="0">
                <a:solidFill>
                  <a:srgbClr val="1F497D"/>
                </a:solidFill>
                <a:latin typeface="Verdana"/>
                <a:cs typeface="Verdana"/>
              </a:rPr>
              <a:t>Effective teaching of mathematics builds fluency with procedures on a foundation of conceptual understanding so that students, over time, become skillful in using procedures flexibly as they solve contextual and mathematical problems.</a:t>
            </a:r>
          </a:p>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0886"/>
            <a:ext cx="8255001" cy="1143000"/>
          </a:xfrm>
          <a:prstGeom prst="rect">
            <a:avLst/>
          </a:prstGeom>
        </p:spPr>
        <p:txBody>
          <a:bodyPr vert="horz" lIns="91440" tIns="45720" rIns="91440" bIns="45720" rtlCol="0" anchor="ctr">
            <a:noAutofit/>
          </a:bodyPr>
          <a:lstStyle/>
          <a:p>
            <a:pPr lvl="0" algn="ctr">
              <a:spcBef>
                <a:spcPct val="0"/>
              </a:spcBef>
              <a:defRPr/>
            </a:pPr>
            <a:endParaRPr lang="en-US" sz="20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spcBef>
                <a:spcPts val="1300"/>
              </a:spcBef>
              <a:tabLst>
                <a:tab pos="8234363" algn="r"/>
              </a:tabLst>
            </a:pPr>
            <a:endParaRPr lang="en-US" i="1" dirty="0" smtClean="0">
              <a:solidFill>
                <a:srgbClr val="003366"/>
              </a:solidFill>
              <a:latin typeface="Verdana"/>
              <a:cs typeface="Verdana"/>
            </a:endParaRPr>
          </a:p>
          <a:p>
            <a:pPr marL="457200" indent="-457200">
              <a:buAutoNum type="arabicPeriod"/>
            </a:pPr>
            <a:endParaRPr lang="en-US" sz="2400" i="1" dirty="0" smtClean="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5"/>
          <a:stretch>
            <a:fillRect/>
          </a:stretch>
        </p:blipFill>
        <p:spPr>
          <a:xfrm>
            <a:off x="1191602" y="1462177"/>
            <a:ext cx="7629207" cy="3707937"/>
          </a:xfrm>
          <a:prstGeom prst="rect">
            <a:avLst/>
          </a:prstGeom>
        </p:spPr>
      </p:pic>
    </p:spTree>
    <p:extLst>
      <p:ext uri="{BB962C8B-B14F-4D97-AF65-F5344CB8AC3E}">
        <p14:creationId xmlns="" xmlns:p14="http://schemas.microsoft.com/office/powerpoint/2010/main" val="1055066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pitchFamily="34" charset="0"/>
                <a:ea typeface="Verdana" pitchFamily="34" charset="0"/>
                <a:cs typeface="Verdana" pitchFamily="34" charset="0"/>
              </a:rPr>
              <a:t>Eight High-Leverage </a:t>
            </a:r>
          </a:p>
          <a:p>
            <a:pPr algn="ctr"/>
            <a:r>
              <a:rPr lang="en-US" sz="2800" b="1" dirty="0" smtClean="0">
                <a:solidFill>
                  <a:srgbClr val="1F497D"/>
                </a:solidFill>
                <a:latin typeface="Verdana" pitchFamily="34" charset="0"/>
                <a:ea typeface="Verdana" pitchFamily="34" charset="0"/>
                <a:cs typeface="Verdana" pitchFamily="34" charset="0"/>
              </a:rPr>
              <a:t>Instructional Practices</a:t>
            </a:r>
            <a:endParaRPr lang="en-US" sz="2800" b="1" dirty="0">
              <a:solidFill>
                <a:srgbClr val="1F497D"/>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a:spcBef>
                <a:spcPts val="600"/>
              </a:spcBef>
              <a:spcAft>
                <a:spcPts val="600"/>
              </a:spcAft>
            </a:pPr>
            <a:r>
              <a:rPr lang="en-US" sz="2400" b="1" dirty="0" smtClean="0">
                <a:solidFill>
                  <a:srgbClr val="1F497D"/>
                </a:solidFill>
                <a:latin typeface="Verdana"/>
                <a:cs typeface="Verdana"/>
              </a:rPr>
              <a:t>Support Productive Struggle in Learning Mathematics. </a:t>
            </a:r>
          </a:p>
          <a:p>
            <a:pPr>
              <a:spcBef>
                <a:spcPts val="600"/>
              </a:spcBef>
              <a:spcAft>
                <a:spcPts val="600"/>
              </a:spcAft>
            </a:pPr>
            <a:r>
              <a:rPr lang="en-US" sz="2400" dirty="0" smtClean="0">
                <a:solidFill>
                  <a:srgbClr val="1F497D"/>
                </a:solidFill>
                <a:latin typeface="Verdana"/>
                <a:cs typeface="Verdana"/>
              </a:rPr>
              <a:t>Effective teaching of mathematics consistently provides students, individually and collectively, with opportunities and supports to engage in productive struggle as they grapple with mathematical ideas and relationships.</a:t>
            </a:r>
          </a:p>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algn="ctr">
              <a:spcBef>
                <a:spcPct val="50000"/>
              </a:spcBef>
            </a:pPr>
            <a:r>
              <a:rPr lang="en-US" sz="2800" b="1" dirty="0" smtClean="0">
                <a:solidFill>
                  <a:schemeClr val="tx2"/>
                </a:solidFill>
                <a:latin typeface="Verdana"/>
                <a:cs typeface="Verdana"/>
              </a:rPr>
              <a:t>A 25-year History of Standards-Based Mathematics Education Reform</a:t>
            </a:r>
          </a:p>
        </p:txBody>
      </p:sp>
      <p:sp>
        <p:nvSpPr>
          <p:cNvPr id="6" name="Rectangle 3"/>
          <p:cNvSpPr txBox="1">
            <a:spLocks noChangeArrowheads="1"/>
          </p:cNvSpPr>
          <p:nvPr/>
        </p:nvSpPr>
        <p:spPr>
          <a:xfrm>
            <a:off x="4615932" y="1539395"/>
            <a:ext cx="2757921" cy="1015113"/>
          </a:xfrm>
          <a:prstGeom prst="rect">
            <a:avLst/>
          </a:prstGeom>
        </p:spPr>
        <p:txBody>
          <a:bodyPr vert="horz" lIns="91440" tIns="45720" rIns="91440" bIns="45720" rtlCol="0">
            <a:normAutofit/>
          </a:bodyPr>
          <a:lstStyle/>
          <a:p>
            <a:r>
              <a:rPr lang="en-US" sz="1400" b="1" dirty="0" smtClean="0">
                <a:solidFill>
                  <a:srgbClr val="1F497D"/>
                </a:solidFill>
                <a:latin typeface="Verdana"/>
                <a:cs typeface="Verdana"/>
              </a:rPr>
              <a:t>2006</a:t>
            </a:r>
            <a:r>
              <a:rPr lang="en-US" sz="1400" dirty="0" smtClean="0">
                <a:solidFill>
                  <a:srgbClr val="1F497D"/>
                </a:solidFill>
                <a:latin typeface="Verdana"/>
                <a:cs typeface="Verdana"/>
              </a:rPr>
              <a:t> </a:t>
            </a:r>
            <a:r>
              <a:rPr lang="en-US" sz="1400" i="1" dirty="0" smtClean="0">
                <a:solidFill>
                  <a:srgbClr val="1F497D"/>
                </a:solidFill>
                <a:latin typeface="Verdana"/>
                <a:cs typeface="Verdana"/>
              </a:rPr>
              <a:t>Curriculum Focal Points</a:t>
            </a:r>
          </a:p>
          <a:p>
            <a:r>
              <a:rPr lang="en-US" sz="1400" b="1" dirty="0" smtClean="0">
                <a:solidFill>
                  <a:srgbClr val="1F497D"/>
                </a:solidFill>
                <a:latin typeface="Verdana"/>
                <a:cs typeface="Verdana"/>
              </a:rPr>
              <a:t>2010</a:t>
            </a:r>
            <a:r>
              <a:rPr lang="en-US" sz="1400" i="1" dirty="0" smtClean="0">
                <a:solidFill>
                  <a:srgbClr val="1F497D"/>
                </a:solidFill>
                <a:latin typeface="Verdana"/>
                <a:cs typeface="Verdana"/>
              </a:rPr>
              <a:t> Focus in High School Mathematics</a:t>
            </a:r>
            <a:endParaRPr lang="en-US" sz="1400" i="1" dirty="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stretch>
            <a:fillRect/>
          </a:stretch>
        </p:blipFill>
        <p:spPr>
          <a:xfrm>
            <a:off x="1020618" y="2344653"/>
            <a:ext cx="987429" cy="1188572"/>
          </a:xfrm>
          <a:prstGeom prst="rect">
            <a:avLst/>
          </a:prstGeom>
        </p:spPr>
      </p:pic>
      <p:pic>
        <p:nvPicPr>
          <p:cNvPr id="10" name="Picture 9"/>
          <p:cNvPicPr>
            <a:picLocks noChangeAspect="1"/>
          </p:cNvPicPr>
          <p:nvPr/>
        </p:nvPicPr>
        <p:blipFill>
          <a:blip r:embed="rId6"/>
          <a:stretch>
            <a:fillRect/>
          </a:stretch>
        </p:blipFill>
        <p:spPr>
          <a:xfrm>
            <a:off x="1439808" y="2770370"/>
            <a:ext cx="1060572" cy="1371429"/>
          </a:xfrm>
          <a:prstGeom prst="rect">
            <a:avLst/>
          </a:prstGeom>
        </p:spPr>
      </p:pic>
      <p:pic>
        <p:nvPicPr>
          <p:cNvPr id="12" name="Picture 11"/>
          <p:cNvPicPr>
            <a:picLocks noChangeAspect="1"/>
          </p:cNvPicPr>
          <p:nvPr/>
        </p:nvPicPr>
        <p:blipFill>
          <a:blip r:embed="rId7"/>
          <a:stretch>
            <a:fillRect/>
          </a:stretch>
        </p:blipFill>
        <p:spPr>
          <a:xfrm>
            <a:off x="1138242" y="3613883"/>
            <a:ext cx="1060572" cy="1371429"/>
          </a:xfrm>
          <a:prstGeom prst="rect">
            <a:avLst/>
          </a:prstGeom>
        </p:spPr>
      </p:pic>
      <p:pic>
        <p:nvPicPr>
          <p:cNvPr id="13" name="Picture 12"/>
          <p:cNvPicPr>
            <a:picLocks noChangeAspect="1"/>
          </p:cNvPicPr>
          <p:nvPr/>
        </p:nvPicPr>
        <p:blipFill>
          <a:blip r:embed="rId8"/>
          <a:stretch>
            <a:fillRect/>
          </a:stretch>
        </p:blipFill>
        <p:spPr>
          <a:xfrm>
            <a:off x="5409897" y="4251171"/>
            <a:ext cx="1152000" cy="1493334"/>
          </a:xfrm>
          <a:prstGeom prst="rect">
            <a:avLst/>
          </a:prstGeom>
        </p:spPr>
      </p:pic>
      <p:pic>
        <p:nvPicPr>
          <p:cNvPr id="14" name="Picture 2"/>
          <p:cNvPicPr>
            <a:picLocks noChangeAspect="1"/>
          </p:cNvPicPr>
          <p:nvPr/>
        </p:nvPicPr>
        <p:blipFill>
          <a:blip r:embed="rId9"/>
          <a:srcRect/>
          <a:stretch>
            <a:fillRect/>
          </a:stretch>
        </p:blipFill>
        <p:spPr bwMode="auto">
          <a:xfrm>
            <a:off x="7211927" y="3390257"/>
            <a:ext cx="1635556" cy="1755302"/>
          </a:xfrm>
          <a:prstGeom prst="rect">
            <a:avLst/>
          </a:prstGeom>
          <a:noFill/>
          <a:ln w="9525">
            <a:noFill/>
            <a:miter lim="800000"/>
            <a:headEnd/>
            <a:tailEnd/>
          </a:ln>
        </p:spPr>
      </p:pic>
      <p:pic>
        <p:nvPicPr>
          <p:cNvPr id="15" name="Picture 4" descr="PSSM"/>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2868153" y="3390257"/>
            <a:ext cx="1658112" cy="2212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3" descr="13089_FocalPoints"/>
          <p:cNvPicPr>
            <a:picLocks noChangeAspect="1" noChangeArrowheads="1"/>
          </p:cNvPicPr>
          <p:nvPr/>
        </p:nvPicPr>
        <p:blipFill>
          <a:blip r:embed="rId11"/>
          <a:srcRect/>
          <a:stretch>
            <a:fillRect/>
          </a:stretch>
        </p:blipFill>
        <p:spPr>
          <a:xfrm>
            <a:off x="5024505" y="2554508"/>
            <a:ext cx="1911447" cy="1476531"/>
          </a:xfrm>
          <a:prstGeom prst="rect">
            <a:avLst/>
          </a:prstGeom>
          <a:noFill/>
        </p:spPr>
      </p:pic>
      <p:sp>
        <p:nvSpPr>
          <p:cNvPr id="17" name="Rectangle 16"/>
          <p:cNvSpPr/>
          <p:nvPr/>
        </p:nvSpPr>
        <p:spPr>
          <a:xfrm>
            <a:off x="850406" y="1462177"/>
            <a:ext cx="2919345" cy="738664"/>
          </a:xfrm>
          <a:prstGeom prst="rect">
            <a:avLst/>
          </a:prstGeom>
        </p:spPr>
        <p:txBody>
          <a:bodyPr wrap="square">
            <a:spAutoFit/>
          </a:bodyPr>
          <a:lstStyle/>
          <a:p>
            <a:r>
              <a:rPr lang="en-US" sz="1400" b="1" dirty="0" smtClean="0">
                <a:solidFill>
                  <a:schemeClr val="tx2"/>
                </a:solidFill>
                <a:latin typeface="Verdana"/>
                <a:cs typeface="Verdana"/>
              </a:rPr>
              <a:t>1989</a:t>
            </a:r>
            <a:r>
              <a:rPr lang="en-US" sz="1400" dirty="0" smtClean="0">
                <a:solidFill>
                  <a:schemeClr val="tx2"/>
                </a:solidFill>
                <a:latin typeface="Verdana"/>
                <a:cs typeface="Verdana"/>
              </a:rPr>
              <a:t> </a:t>
            </a:r>
            <a:r>
              <a:rPr lang="en-US" sz="1400" i="1" dirty="0" smtClean="0">
                <a:solidFill>
                  <a:schemeClr val="tx2"/>
                </a:solidFill>
                <a:latin typeface="Verdana"/>
                <a:cs typeface="Verdana"/>
              </a:rPr>
              <a:t>Curriculum and Evaluation Standards for School Mathematics</a:t>
            </a:r>
            <a:endParaRPr lang="en-US" sz="1400" i="1" dirty="0">
              <a:solidFill>
                <a:schemeClr val="tx2"/>
              </a:solidFill>
              <a:latin typeface="Verdana"/>
              <a:cs typeface="Verdana"/>
            </a:endParaRPr>
          </a:p>
        </p:txBody>
      </p:sp>
      <p:sp>
        <p:nvSpPr>
          <p:cNvPr id="18" name="Rectangle 17"/>
          <p:cNvSpPr/>
          <p:nvPr/>
        </p:nvSpPr>
        <p:spPr>
          <a:xfrm>
            <a:off x="2633730" y="2344653"/>
            <a:ext cx="2390775" cy="738664"/>
          </a:xfrm>
          <a:prstGeom prst="rect">
            <a:avLst/>
          </a:prstGeom>
        </p:spPr>
        <p:txBody>
          <a:bodyPr wrap="square">
            <a:spAutoFit/>
          </a:bodyPr>
          <a:lstStyle/>
          <a:p>
            <a:r>
              <a:rPr lang="en-US" sz="1400" b="1" dirty="0" smtClean="0">
                <a:solidFill>
                  <a:srgbClr val="1F497D"/>
                </a:solidFill>
                <a:latin typeface="Verdana"/>
                <a:cs typeface="Verdana"/>
              </a:rPr>
              <a:t>2000</a:t>
            </a:r>
            <a:r>
              <a:rPr lang="en-US" sz="1400" dirty="0" smtClean="0">
                <a:solidFill>
                  <a:srgbClr val="1F497D"/>
                </a:solidFill>
                <a:latin typeface="Verdana"/>
                <a:cs typeface="Verdana"/>
              </a:rPr>
              <a:t> </a:t>
            </a:r>
            <a:r>
              <a:rPr lang="en-US" sz="1400" i="1" dirty="0" smtClean="0">
                <a:solidFill>
                  <a:srgbClr val="1F497D"/>
                </a:solidFill>
                <a:latin typeface="Verdana"/>
                <a:cs typeface="Verdana"/>
              </a:rPr>
              <a:t>Principles and Standards  for School Mathematics</a:t>
            </a:r>
            <a:endParaRPr lang="en-US" sz="1400" i="1" dirty="0">
              <a:solidFill>
                <a:srgbClr val="1F497D"/>
              </a:solidFill>
              <a:latin typeface="Verdana"/>
              <a:cs typeface="Verdana"/>
            </a:endParaRPr>
          </a:p>
        </p:txBody>
      </p:sp>
      <p:sp>
        <p:nvSpPr>
          <p:cNvPr id="20" name="Rectangle 19"/>
          <p:cNvSpPr/>
          <p:nvPr/>
        </p:nvSpPr>
        <p:spPr>
          <a:xfrm>
            <a:off x="7068783" y="2293316"/>
            <a:ext cx="1914525" cy="954107"/>
          </a:xfrm>
          <a:prstGeom prst="rect">
            <a:avLst/>
          </a:prstGeom>
        </p:spPr>
        <p:txBody>
          <a:bodyPr wrap="square">
            <a:spAutoFit/>
          </a:bodyPr>
          <a:lstStyle/>
          <a:p>
            <a:r>
              <a:rPr lang="en-US" sz="1400" b="1" dirty="0" smtClean="0">
                <a:solidFill>
                  <a:srgbClr val="1F497D"/>
                </a:solidFill>
                <a:latin typeface="Verdana"/>
                <a:cs typeface="Verdana"/>
              </a:rPr>
              <a:t>2010</a:t>
            </a:r>
            <a:r>
              <a:rPr lang="en-US" sz="1400" dirty="0" smtClean="0">
                <a:solidFill>
                  <a:srgbClr val="1F497D"/>
                </a:solidFill>
                <a:latin typeface="Verdana"/>
                <a:cs typeface="Verdana"/>
              </a:rPr>
              <a:t> </a:t>
            </a:r>
            <a:r>
              <a:rPr lang="en-US" sz="1400" i="1" dirty="0" smtClean="0">
                <a:solidFill>
                  <a:srgbClr val="1F497D"/>
                </a:solidFill>
                <a:latin typeface="Verdana"/>
                <a:cs typeface="Verdana"/>
              </a:rPr>
              <a:t>Common Core State Standards for Mathematics</a:t>
            </a:r>
            <a:endParaRPr lang="en-US" sz="1400" i="1"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0886"/>
            <a:ext cx="8255001" cy="1143000"/>
          </a:xfrm>
          <a:prstGeom prst="rect">
            <a:avLst/>
          </a:prstGeom>
        </p:spPr>
        <p:txBody>
          <a:bodyPr vert="horz" lIns="91440" tIns="45720" rIns="91440" bIns="45720" rtlCol="0" anchor="ctr">
            <a:noAutofit/>
          </a:bodyPr>
          <a:lstStyle/>
          <a:p>
            <a:pPr lvl="0" algn="ctr">
              <a:spcBef>
                <a:spcPct val="0"/>
              </a:spcBef>
              <a:defRPr/>
            </a:pPr>
            <a:endParaRPr lang="en-US" sz="20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spcBef>
                <a:spcPts val="1300"/>
              </a:spcBef>
              <a:tabLst>
                <a:tab pos="8234363" algn="r"/>
              </a:tabLst>
            </a:pPr>
            <a:endParaRPr lang="en-US" i="1" dirty="0" smtClean="0">
              <a:solidFill>
                <a:srgbClr val="003366"/>
              </a:solidFill>
              <a:latin typeface="Verdana"/>
              <a:cs typeface="Verdana"/>
            </a:endParaRPr>
          </a:p>
          <a:p>
            <a:pPr marL="457200" indent="-457200">
              <a:buAutoNum type="arabicPeriod"/>
            </a:pPr>
            <a:endParaRPr lang="en-US" sz="2400" i="1" dirty="0" smtClean="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a:stretch>
            <a:fillRect/>
          </a:stretch>
        </p:blipFill>
        <p:spPr>
          <a:xfrm>
            <a:off x="1179133" y="759331"/>
            <a:ext cx="7629207" cy="5028572"/>
          </a:xfrm>
          <a:prstGeom prst="rect">
            <a:avLst/>
          </a:prstGeom>
        </p:spPr>
      </p:pic>
    </p:spTree>
    <p:extLst>
      <p:ext uri="{BB962C8B-B14F-4D97-AF65-F5344CB8AC3E}">
        <p14:creationId xmlns="" xmlns:p14="http://schemas.microsoft.com/office/powerpoint/2010/main" val="1055066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pitchFamily="34" charset="0"/>
                <a:ea typeface="Verdana" pitchFamily="34" charset="0"/>
                <a:cs typeface="Verdana" pitchFamily="34" charset="0"/>
              </a:rPr>
              <a:t>Eight Research-Informed </a:t>
            </a:r>
          </a:p>
          <a:p>
            <a:pPr algn="ctr"/>
            <a:r>
              <a:rPr lang="en-US" sz="2800" b="1" dirty="0" smtClean="0">
                <a:solidFill>
                  <a:srgbClr val="1F497D"/>
                </a:solidFill>
                <a:latin typeface="Verdana" pitchFamily="34" charset="0"/>
                <a:ea typeface="Verdana" pitchFamily="34" charset="0"/>
                <a:cs typeface="Verdana" pitchFamily="34" charset="0"/>
              </a:rPr>
              <a:t>Instructional Practices</a:t>
            </a:r>
            <a:endParaRPr lang="en-US" sz="2800" b="1" dirty="0">
              <a:solidFill>
                <a:srgbClr val="1F497D"/>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5" y="1809750"/>
            <a:ext cx="7286624" cy="2862322"/>
          </a:xfrm>
          <a:prstGeom prst="rect">
            <a:avLst/>
          </a:prstGeom>
        </p:spPr>
        <p:txBody>
          <a:bodyPr wrap="square">
            <a:spAutoFit/>
          </a:bodyPr>
          <a:lstStyle/>
          <a:p>
            <a:pPr>
              <a:spcBef>
                <a:spcPts val="600"/>
              </a:spcBef>
              <a:spcAft>
                <a:spcPts val="600"/>
              </a:spcAft>
            </a:pPr>
            <a:r>
              <a:rPr lang="en-US" sz="2400" b="1" dirty="0" smtClean="0">
                <a:solidFill>
                  <a:srgbClr val="1F497D"/>
                </a:solidFill>
                <a:latin typeface="Verdana"/>
                <a:cs typeface="Verdana"/>
              </a:rPr>
              <a:t>Elicit and use evidence of student thinking. </a:t>
            </a:r>
          </a:p>
          <a:p>
            <a:pPr>
              <a:spcBef>
                <a:spcPts val="600"/>
              </a:spcBef>
              <a:spcAft>
                <a:spcPts val="600"/>
              </a:spcAft>
            </a:pPr>
            <a:r>
              <a:rPr lang="en-US" sz="2400" dirty="0" smtClean="0">
                <a:solidFill>
                  <a:srgbClr val="1F497D"/>
                </a:solidFill>
                <a:latin typeface="Verdana"/>
                <a:cs typeface="Verdana"/>
              </a:rPr>
              <a:t>Effective teaching of mathematics uses evidence of student thinking to assess progress toward mathematical understanding and to adjust instruction continually in ways that support and extend learning.</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0886"/>
            <a:ext cx="8255001" cy="1143000"/>
          </a:xfrm>
          <a:prstGeom prst="rect">
            <a:avLst/>
          </a:prstGeom>
        </p:spPr>
        <p:txBody>
          <a:bodyPr vert="horz" lIns="91440" tIns="45720" rIns="91440" bIns="45720" rtlCol="0" anchor="ctr">
            <a:noAutofit/>
          </a:bodyPr>
          <a:lstStyle/>
          <a:p>
            <a:pPr lvl="0" algn="ctr">
              <a:spcBef>
                <a:spcPct val="0"/>
              </a:spcBef>
              <a:defRPr/>
            </a:pPr>
            <a:endParaRPr lang="en-US" sz="20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spcBef>
                <a:spcPts val="1300"/>
              </a:spcBef>
              <a:tabLst>
                <a:tab pos="8234363" algn="r"/>
              </a:tabLst>
            </a:pPr>
            <a:endParaRPr lang="en-US" i="1" dirty="0" smtClean="0">
              <a:solidFill>
                <a:srgbClr val="003366"/>
              </a:solidFill>
              <a:latin typeface="Verdana"/>
              <a:cs typeface="Verdana"/>
            </a:endParaRPr>
          </a:p>
          <a:p>
            <a:pPr marL="457200" indent="-457200">
              <a:buAutoNum type="arabicPeriod"/>
            </a:pPr>
            <a:endParaRPr lang="en-US" sz="2400" i="1" dirty="0" smtClean="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5"/>
          <a:stretch>
            <a:fillRect/>
          </a:stretch>
        </p:blipFill>
        <p:spPr>
          <a:xfrm>
            <a:off x="1192068" y="728855"/>
            <a:ext cx="7649524" cy="5059048"/>
          </a:xfrm>
          <a:prstGeom prst="rect">
            <a:avLst/>
          </a:prstGeom>
        </p:spPr>
      </p:pic>
    </p:spTree>
    <p:extLst>
      <p:ext uri="{BB962C8B-B14F-4D97-AF65-F5344CB8AC3E}">
        <p14:creationId xmlns="" xmlns:p14="http://schemas.microsoft.com/office/powerpoint/2010/main" val="1055066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spcBef>
                <a:spcPct val="50000"/>
              </a:spcBef>
            </a:pPr>
            <a:r>
              <a:rPr lang="en-US" sz="2800" b="1" dirty="0" smtClean="0">
                <a:solidFill>
                  <a:srgbClr val="1F497D"/>
                </a:solidFill>
                <a:latin typeface="Verdana"/>
                <a:cs typeface="Verdana"/>
              </a:rPr>
              <a:t>Five Essential Elements of Effective Mathematics Programs</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5" y="1809750"/>
            <a:ext cx="7286624" cy="2787623"/>
          </a:xfrm>
          <a:prstGeom prst="rect">
            <a:avLst/>
          </a:prstGeom>
        </p:spPr>
        <p:txBody>
          <a:bodyPr wrap="square">
            <a:spAutoFit/>
          </a:bodyPr>
          <a:lstStyle/>
          <a:p>
            <a:pPr>
              <a:lnSpc>
                <a:spcPct val="150000"/>
              </a:lnSpc>
              <a:spcBef>
                <a:spcPts val="600"/>
              </a:spcBef>
              <a:spcAft>
                <a:spcPts val="600"/>
              </a:spcAft>
            </a:pPr>
            <a:r>
              <a:rPr lang="en-US" sz="2400" dirty="0" smtClean="0">
                <a:solidFill>
                  <a:srgbClr val="1F497D"/>
                </a:solidFill>
                <a:latin typeface="Verdana"/>
                <a:cs typeface="Verdana"/>
              </a:rPr>
              <a:t>Effective teaching and learning, while the non-negotiable core of successful mathematics programs, are part of a system of essential elements of excellent mathematics programs.</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spcBef>
                <a:spcPct val="50000"/>
              </a:spcBef>
            </a:pPr>
            <a:r>
              <a:rPr lang="en-US" sz="2800" b="1" dirty="0" smtClean="0">
                <a:solidFill>
                  <a:srgbClr val="1F497D"/>
                </a:solidFill>
                <a:latin typeface="Verdana"/>
                <a:cs typeface="Verdana"/>
              </a:rPr>
              <a:t>Five Essential Elements of Effective Mathematics Programs</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5" y="1809750"/>
            <a:ext cx="7286624" cy="2677656"/>
          </a:xfrm>
          <a:prstGeom prst="rect">
            <a:avLst/>
          </a:prstGeom>
        </p:spPr>
        <p:txBody>
          <a:bodyPr wrap="square">
            <a:spAutoFit/>
          </a:bodyPr>
          <a:lstStyle/>
          <a:p>
            <a:pPr>
              <a:spcBef>
                <a:spcPct val="50000"/>
              </a:spcBef>
            </a:pPr>
            <a:r>
              <a:rPr lang="en-US" sz="2400" dirty="0" smtClean="0">
                <a:solidFill>
                  <a:srgbClr val="1F497D"/>
                </a:solidFill>
                <a:latin typeface="Verdana"/>
                <a:cs typeface="Verdana"/>
              </a:rPr>
              <a:t>Access and Equity</a:t>
            </a:r>
          </a:p>
          <a:p>
            <a:pPr>
              <a:spcBef>
                <a:spcPct val="50000"/>
              </a:spcBef>
            </a:pPr>
            <a:r>
              <a:rPr lang="en-US" sz="2400" dirty="0" smtClean="0">
                <a:solidFill>
                  <a:srgbClr val="1F497D"/>
                </a:solidFill>
                <a:latin typeface="Verdana"/>
                <a:cs typeface="Verdana"/>
              </a:rPr>
              <a:t>Curriculum</a:t>
            </a:r>
          </a:p>
          <a:p>
            <a:pPr>
              <a:spcBef>
                <a:spcPct val="50000"/>
              </a:spcBef>
            </a:pPr>
            <a:r>
              <a:rPr lang="en-US" sz="2400" dirty="0" smtClean="0">
                <a:solidFill>
                  <a:srgbClr val="1F497D"/>
                </a:solidFill>
                <a:latin typeface="Verdana"/>
                <a:cs typeface="Verdana"/>
              </a:rPr>
              <a:t>Tools and Technology</a:t>
            </a:r>
          </a:p>
          <a:p>
            <a:pPr>
              <a:spcBef>
                <a:spcPct val="50000"/>
              </a:spcBef>
            </a:pPr>
            <a:r>
              <a:rPr lang="en-US" sz="2400" dirty="0" smtClean="0">
                <a:solidFill>
                  <a:srgbClr val="1F497D"/>
                </a:solidFill>
                <a:latin typeface="Verdana"/>
                <a:cs typeface="Verdana"/>
              </a:rPr>
              <a:t>Assessment</a:t>
            </a:r>
          </a:p>
          <a:p>
            <a:pPr>
              <a:spcBef>
                <a:spcPct val="50000"/>
              </a:spcBef>
            </a:pPr>
            <a:r>
              <a:rPr lang="en-US" sz="2400" dirty="0" smtClean="0">
                <a:solidFill>
                  <a:srgbClr val="1F497D"/>
                </a:solidFill>
                <a:latin typeface="Verdana"/>
                <a:cs typeface="Verdana"/>
              </a:rPr>
              <a:t>Professionalism</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a:cs typeface="Verdana"/>
              </a:rPr>
              <a:t>Guiding Principles </a:t>
            </a:r>
          </a:p>
          <a:p>
            <a:pPr algn="ctr"/>
            <a:r>
              <a:rPr lang="en-US" sz="2800" b="1" dirty="0" smtClean="0">
                <a:solidFill>
                  <a:srgbClr val="1F497D"/>
                </a:solidFill>
                <a:latin typeface="Verdana"/>
                <a:cs typeface="Verdana"/>
              </a:rPr>
              <a:t>for School Mathematics: Curriculum</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5" y="1809750"/>
            <a:ext cx="7286624" cy="2831544"/>
          </a:xfrm>
          <a:prstGeom prst="rect">
            <a:avLst/>
          </a:prstGeom>
        </p:spPr>
        <p:txBody>
          <a:bodyPr wrap="square">
            <a:spAutoFit/>
          </a:bodyPr>
          <a:lstStyle/>
          <a:p>
            <a:pPr>
              <a:spcBef>
                <a:spcPts val="600"/>
              </a:spcBef>
              <a:spcAft>
                <a:spcPts val="600"/>
              </a:spcAft>
            </a:pPr>
            <a:r>
              <a:rPr lang="en-US" sz="2400" b="1" i="1" dirty="0" smtClean="0">
                <a:solidFill>
                  <a:srgbClr val="1F497D"/>
                </a:solidFill>
                <a:latin typeface="Verdana"/>
                <a:cs typeface="Verdana"/>
              </a:rPr>
              <a:t>Curriculum</a:t>
            </a:r>
            <a:endParaRPr lang="en-US" sz="2400" b="1" dirty="0" smtClean="0">
              <a:solidFill>
                <a:srgbClr val="1F497D"/>
              </a:solidFill>
              <a:latin typeface="Verdana"/>
              <a:cs typeface="Verdana"/>
            </a:endParaRPr>
          </a:p>
          <a:p>
            <a:pPr>
              <a:spcBef>
                <a:spcPts val="600"/>
              </a:spcBef>
              <a:spcAft>
                <a:spcPts val="600"/>
              </a:spcAft>
            </a:pPr>
            <a:r>
              <a:rPr lang="en-US" sz="2400" dirty="0" smtClean="0">
                <a:solidFill>
                  <a:srgbClr val="1F497D"/>
                </a:solidFill>
                <a:latin typeface="Verdana"/>
                <a:cs typeface="Verdana"/>
              </a:rPr>
              <a:t>An excellent mathematics program includes curriculum that develops important mathematics along coherent learning progressions and develops connections among areas of mathematical study and between mathematics and the real world</a:t>
            </a:r>
            <a:r>
              <a:rPr lang="en-US" sz="2400" b="1" dirty="0" smtClean="0">
                <a:solidFill>
                  <a:srgbClr val="1F497D"/>
                </a:solidFill>
                <a:latin typeface="Century Gothic"/>
                <a:cs typeface="Century Gothic"/>
              </a:rPr>
              <a:t>.</a:t>
            </a:r>
            <a:endParaRPr lang="en-US" sz="2400" b="1" dirty="0">
              <a:solidFill>
                <a:srgbClr val="1F497D"/>
              </a:solidFill>
              <a:latin typeface="Century Gothic"/>
              <a:cs typeface="Century Gothic"/>
            </a:endParaRPr>
          </a:p>
        </p:txBody>
      </p:sp>
    </p:spTree>
    <p:extLst>
      <p:ext uri="{BB962C8B-B14F-4D97-AF65-F5344CB8AC3E}">
        <p14:creationId xmlns="" xmlns:p14="http://schemas.microsoft.com/office/powerpoint/2010/main" val="1055066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a:cs typeface="Verdana"/>
              </a:rPr>
              <a:t>Curriculum Obstacle</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6" y="1581150"/>
            <a:ext cx="7286624" cy="3895618"/>
          </a:xfrm>
          <a:prstGeom prst="rect">
            <a:avLst/>
          </a:prstGeom>
        </p:spPr>
        <p:txBody>
          <a:bodyPr wrap="square">
            <a:spAutoFit/>
          </a:bodyPr>
          <a:lstStyle/>
          <a:p>
            <a:pPr>
              <a:lnSpc>
                <a:spcPct val="150000"/>
              </a:lnSpc>
              <a:spcBef>
                <a:spcPts val="600"/>
              </a:spcBef>
              <a:spcAft>
                <a:spcPts val="600"/>
              </a:spcAft>
            </a:pPr>
            <a:r>
              <a:rPr lang="en-US" sz="2400" dirty="0" smtClean="0">
                <a:solidFill>
                  <a:srgbClr val="1F497D"/>
                </a:solidFill>
                <a:latin typeface="Verdana"/>
                <a:cs typeface="Verdana"/>
              </a:rPr>
              <a:t>Grade level mathematics curriculum standards are often treated as a checklist of topics. When conceptualized as such, mathematics content becomes nothing more than a set of isolated skills, often without a mathematical or real-world context and disconnected from related topics.</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a:cs typeface="Verdana"/>
              </a:rPr>
              <a:t>Guiding Principles</a:t>
            </a:r>
          </a:p>
          <a:p>
            <a:pPr algn="ctr"/>
            <a:r>
              <a:rPr lang="en-US" sz="2800" b="1" dirty="0" smtClean="0">
                <a:solidFill>
                  <a:srgbClr val="1F497D"/>
                </a:solidFill>
                <a:latin typeface="Verdana"/>
                <a:cs typeface="Verdana"/>
              </a:rPr>
              <a:t> for School Mathematics: Assessment</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5" y="1809750"/>
            <a:ext cx="7286624" cy="3495509"/>
          </a:xfrm>
          <a:prstGeom prst="rect">
            <a:avLst/>
          </a:prstGeom>
        </p:spPr>
        <p:txBody>
          <a:bodyPr wrap="square">
            <a:spAutoFit/>
          </a:bodyPr>
          <a:lstStyle/>
          <a:p>
            <a:pPr>
              <a:lnSpc>
                <a:spcPct val="150000"/>
              </a:lnSpc>
              <a:spcBef>
                <a:spcPts val="600"/>
              </a:spcBef>
              <a:spcAft>
                <a:spcPts val="600"/>
              </a:spcAft>
            </a:pPr>
            <a:r>
              <a:rPr lang="en-US" sz="2400" b="1" i="1" dirty="0" smtClean="0">
                <a:solidFill>
                  <a:srgbClr val="1F497D"/>
                </a:solidFill>
                <a:latin typeface="Verdana"/>
                <a:cs typeface="Verdana"/>
              </a:rPr>
              <a:t>Assessment</a:t>
            </a:r>
            <a:endParaRPr lang="en-US" sz="2400" b="1" dirty="0" smtClean="0">
              <a:solidFill>
                <a:srgbClr val="1F497D"/>
              </a:solidFill>
              <a:latin typeface="Verdana"/>
              <a:cs typeface="Verdana"/>
            </a:endParaRPr>
          </a:p>
          <a:p>
            <a:pPr>
              <a:lnSpc>
                <a:spcPct val="150000"/>
              </a:lnSpc>
              <a:spcBef>
                <a:spcPts val="600"/>
              </a:spcBef>
              <a:spcAft>
                <a:spcPts val="600"/>
              </a:spcAft>
            </a:pPr>
            <a:r>
              <a:rPr lang="en-US" sz="2400" dirty="0" smtClean="0">
                <a:solidFill>
                  <a:srgbClr val="1F497D"/>
                </a:solidFill>
                <a:latin typeface="Verdana"/>
                <a:cs typeface="Verdana"/>
              </a:rPr>
              <a:t>An excellent mathematics program ensures that assessment is an integral part of instruction … and informs feedback to students, instructional decisions, and program improvement.</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a:cs typeface="Verdana"/>
              </a:rPr>
              <a:t>Assessment Obstacle</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6" y="1581150"/>
            <a:ext cx="7286624" cy="3341620"/>
          </a:xfrm>
          <a:prstGeom prst="rect">
            <a:avLst/>
          </a:prstGeom>
        </p:spPr>
        <p:txBody>
          <a:bodyPr wrap="square">
            <a:spAutoFit/>
          </a:bodyPr>
          <a:lstStyle/>
          <a:p>
            <a:pPr>
              <a:lnSpc>
                <a:spcPct val="150000"/>
              </a:lnSpc>
              <a:spcBef>
                <a:spcPts val="600"/>
              </a:spcBef>
              <a:spcAft>
                <a:spcPts val="600"/>
              </a:spcAft>
            </a:pPr>
            <a:r>
              <a:rPr lang="en-US" sz="2400" dirty="0" smtClean="0">
                <a:solidFill>
                  <a:srgbClr val="1F497D"/>
                </a:solidFill>
                <a:latin typeface="Verdana"/>
                <a:cs typeface="Verdana"/>
              </a:rPr>
              <a:t>Traditionally assessment tends to emphasize the evaluation of student achievement (e.g., assigning grades), and more recently, the rating of schools and the performance of teachers – the cultural perception that links assessment to grading and rating …</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a:cs typeface="Verdana"/>
              </a:rPr>
              <a:t>Teacher Action Steps </a:t>
            </a:r>
          </a:p>
          <a:p>
            <a:pPr algn="ctr"/>
            <a:r>
              <a:rPr lang="en-US" sz="2800" b="1" dirty="0" smtClean="0">
                <a:solidFill>
                  <a:srgbClr val="1F497D"/>
                </a:solidFill>
                <a:latin typeface="Verdana"/>
                <a:cs typeface="Verdana"/>
              </a:rPr>
              <a:t>to Support the Assessment Principle</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5" y="1809750"/>
            <a:ext cx="7286624" cy="3341620"/>
          </a:xfrm>
          <a:prstGeom prst="rect">
            <a:avLst/>
          </a:prstGeom>
        </p:spPr>
        <p:txBody>
          <a:bodyPr wrap="square">
            <a:spAutoFit/>
          </a:bodyPr>
          <a:lstStyle/>
          <a:p>
            <a:pPr>
              <a:lnSpc>
                <a:spcPct val="150000"/>
              </a:lnSpc>
              <a:spcBef>
                <a:spcPts val="600"/>
              </a:spcBef>
              <a:spcAft>
                <a:spcPts val="600"/>
              </a:spcAft>
            </a:pPr>
            <a:r>
              <a:rPr lang="en-US" sz="2400" dirty="0" smtClean="0">
                <a:solidFill>
                  <a:srgbClr val="1F497D"/>
                </a:solidFill>
                <a:latin typeface="Verdana"/>
                <a:cs typeface="Verdana"/>
              </a:rPr>
              <a:t>Work in collaborative teams, grade level or subject-based, to develop common assessments that will be used formatively, commit to their use, and use the results to advance student learning and improve instruction.</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Standards Have Contributed </a:t>
            </a:r>
          </a:p>
          <a:p>
            <a:pPr lvl="0" algn="ctr">
              <a:spcBef>
                <a:spcPct val="0"/>
              </a:spcBef>
              <a:defRPr/>
            </a:pPr>
            <a:r>
              <a:rPr lang="en-US" sz="2800" b="1" dirty="0" smtClean="0">
                <a:solidFill>
                  <a:schemeClr val="tx2"/>
                </a:solidFill>
                <a:latin typeface="Verdana"/>
                <a:cs typeface="Verdana"/>
              </a:rPr>
              <a:t>to Higher Achievement</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020617" y="1727200"/>
            <a:ext cx="7199458" cy="4191000"/>
          </a:xfrm>
          <a:prstGeom prst="rect">
            <a:avLst/>
          </a:prstGeom>
        </p:spPr>
        <p:txBody>
          <a:bodyPr vert="horz" lIns="91440" tIns="45720" rIns="91440" bIns="45720" rtlCol="0">
            <a:noAutofit/>
          </a:bodyPr>
          <a:lstStyle/>
          <a:p>
            <a:pPr marL="228600" indent="-228600">
              <a:spcBef>
                <a:spcPts val="600"/>
              </a:spcBef>
              <a:spcAft>
                <a:spcPts val="600"/>
              </a:spcAft>
              <a:buFont typeface="Arial"/>
              <a:buChar char="•"/>
            </a:pPr>
            <a:r>
              <a:rPr lang="en-US" sz="2200" dirty="0" smtClean="0">
                <a:solidFill>
                  <a:srgbClr val="1F497D"/>
                </a:solidFill>
                <a:latin typeface="Verdana"/>
                <a:cs typeface="Verdana"/>
              </a:rPr>
              <a:t>The percent of 4</a:t>
            </a:r>
            <a:r>
              <a:rPr lang="en-US" sz="2200" baseline="30000" dirty="0" smtClean="0">
                <a:solidFill>
                  <a:srgbClr val="1F497D"/>
                </a:solidFill>
                <a:latin typeface="Verdana"/>
                <a:cs typeface="Verdana"/>
              </a:rPr>
              <a:t>th</a:t>
            </a:r>
            <a:r>
              <a:rPr lang="en-US" sz="2200" dirty="0" smtClean="0">
                <a:solidFill>
                  <a:srgbClr val="1F497D"/>
                </a:solidFill>
                <a:latin typeface="Verdana"/>
                <a:cs typeface="Verdana"/>
              </a:rPr>
              <a:t> graders scoring proficient or above on NAEP rose from 13% in 1990 to 42% in 2013.</a:t>
            </a:r>
          </a:p>
          <a:p>
            <a:pPr marL="228600" indent="-228600">
              <a:spcBef>
                <a:spcPts val="600"/>
              </a:spcBef>
              <a:spcAft>
                <a:spcPts val="600"/>
              </a:spcAft>
              <a:buFont typeface="Arial"/>
              <a:buChar char="•"/>
            </a:pPr>
            <a:r>
              <a:rPr lang="en-US" sz="2200" dirty="0" smtClean="0">
                <a:solidFill>
                  <a:srgbClr val="1F497D"/>
                </a:solidFill>
                <a:latin typeface="Verdana"/>
                <a:cs typeface="Verdana"/>
              </a:rPr>
              <a:t>The percent of 8</a:t>
            </a:r>
            <a:r>
              <a:rPr lang="en-US" sz="2200" baseline="30000" dirty="0" smtClean="0">
                <a:solidFill>
                  <a:srgbClr val="1F497D"/>
                </a:solidFill>
                <a:latin typeface="Verdana"/>
                <a:cs typeface="Verdana"/>
              </a:rPr>
              <a:t>th</a:t>
            </a:r>
            <a:r>
              <a:rPr lang="en-US" sz="2200" dirty="0" smtClean="0">
                <a:solidFill>
                  <a:srgbClr val="1F497D"/>
                </a:solidFill>
                <a:latin typeface="Verdana"/>
                <a:cs typeface="Verdana"/>
              </a:rPr>
              <a:t> graders scoring proficient or above on NAEP rose from 15% in 1990 to 36% in 2013.</a:t>
            </a:r>
          </a:p>
          <a:p>
            <a:pPr marL="228600" indent="-228600">
              <a:spcBef>
                <a:spcPts val="600"/>
              </a:spcBef>
              <a:spcAft>
                <a:spcPts val="600"/>
              </a:spcAft>
              <a:buFont typeface="Arial"/>
              <a:buChar char="•"/>
            </a:pPr>
            <a:r>
              <a:rPr lang="en-US" sz="2200" dirty="0" smtClean="0">
                <a:solidFill>
                  <a:srgbClr val="1F497D"/>
                </a:solidFill>
                <a:latin typeface="Verdana"/>
                <a:cs typeface="Verdana"/>
              </a:rPr>
              <a:t>Between 1990 and 2012, the mean SAT-Math score increased from 501 to 514 and the mean ACT-Math score increased from 19.9 to 21.0.</a:t>
            </a:r>
            <a:endParaRPr lang="en-US" sz="2200" dirty="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spcBef>
                <a:spcPct val="50000"/>
              </a:spcBef>
            </a:pPr>
            <a:r>
              <a:rPr lang="en-US" sz="2800" b="1" dirty="0" smtClean="0">
                <a:solidFill>
                  <a:srgbClr val="1F497D"/>
                </a:solidFill>
                <a:latin typeface="Verdana"/>
                <a:cs typeface="Verdana"/>
              </a:rPr>
              <a:t>Guiding Principles for School Mathematics: Access and Equity</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5" y="1809750"/>
            <a:ext cx="7286624" cy="3939540"/>
          </a:xfrm>
          <a:prstGeom prst="rect">
            <a:avLst/>
          </a:prstGeom>
        </p:spPr>
        <p:txBody>
          <a:bodyPr wrap="square">
            <a:spAutoFit/>
          </a:bodyPr>
          <a:lstStyle/>
          <a:p>
            <a:pPr>
              <a:spcBef>
                <a:spcPts val="600"/>
              </a:spcBef>
              <a:spcAft>
                <a:spcPts val="600"/>
              </a:spcAft>
            </a:pPr>
            <a:r>
              <a:rPr lang="en-US" sz="2400" b="1" i="1" dirty="0" smtClean="0">
                <a:solidFill>
                  <a:srgbClr val="1F497D"/>
                </a:solidFill>
                <a:latin typeface="Verdana"/>
                <a:cs typeface="Verdana"/>
              </a:rPr>
              <a:t>Access and Equity</a:t>
            </a:r>
            <a:endParaRPr lang="en-US" sz="2400" b="1" dirty="0" smtClean="0">
              <a:solidFill>
                <a:srgbClr val="1F497D"/>
              </a:solidFill>
              <a:latin typeface="Verdana"/>
              <a:cs typeface="Verdana"/>
            </a:endParaRPr>
          </a:p>
          <a:p>
            <a:pPr>
              <a:lnSpc>
                <a:spcPct val="150000"/>
              </a:lnSpc>
              <a:spcBef>
                <a:spcPts val="600"/>
              </a:spcBef>
              <a:spcAft>
                <a:spcPts val="600"/>
              </a:spcAft>
            </a:pPr>
            <a:r>
              <a:rPr lang="en-US" sz="2400" dirty="0" smtClean="0">
                <a:solidFill>
                  <a:srgbClr val="1F497D"/>
                </a:solidFill>
                <a:latin typeface="Verdana"/>
                <a:cs typeface="Verdana"/>
              </a:rPr>
              <a:t>An excellent mathematics program requires that all students have access to high-quality mathematics curriculum, effective teaching and learning, high expectations, and the support and resources needed to maximize their learning potential.</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spcBef>
                <a:spcPct val="50000"/>
              </a:spcBef>
            </a:pPr>
            <a:r>
              <a:rPr lang="en-US" sz="2800" b="1" dirty="0" smtClean="0">
                <a:solidFill>
                  <a:srgbClr val="1F497D"/>
                </a:solidFill>
                <a:latin typeface="Verdana"/>
                <a:cs typeface="Verdana"/>
              </a:rPr>
              <a:t>Guiding Principles for School Mathematics: Tools and Technology</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5" y="1809750"/>
            <a:ext cx="7286624" cy="3939540"/>
          </a:xfrm>
          <a:prstGeom prst="rect">
            <a:avLst/>
          </a:prstGeom>
        </p:spPr>
        <p:txBody>
          <a:bodyPr wrap="square">
            <a:spAutoFit/>
          </a:bodyPr>
          <a:lstStyle/>
          <a:p>
            <a:pPr>
              <a:spcBef>
                <a:spcPts val="600"/>
              </a:spcBef>
              <a:spcAft>
                <a:spcPts val="600"/>
              </a:spcAft>
            </a:pPr>
            <a:r>
              <a:rPr lang="en-US" sz="2400" b="1" i="1" dirty="0" smtClean="0">
                <a:solidFill>
                  <a:srgbClr val="1F497D"/>
                </a:solidFill>
                <a:latin typeface="Verdana"/>
                <a:cs typeface="Verdana"/>
              </a:rPr>
              <a:t>Tools and Technology</a:t>
            </a:r>
            <a:endParaRPr lang="en-US" sz="2400" b="1" dirty="0" smtClean="0">
              <a:solidFill>
                <a:srgbClr val="1F497D"/>
              </a:solidFill>
              <a:latin typeface="Verdana"/>
              <a:cs typeface="Verdana"/>
            </a:endParaRPr>
          </a:p>
          <a:p>
            <a:pPr>
              <a:lnSpc>
                <a:spcPct val="150000"/>
              </a:lnSpc>
              <a:spcBef>
                <a:spcPts val="600"/>
              </a:spcBef>
              <a:spcAft>
                <a:spcPts val="600"/>
              </a:spcAft>
            </a:pPr>
            <a:r>
              <a:rPr lang="en-US" sz="2400" dirty="0" smtClean="0">
                <a:solidFill>
                  <a:srgbClr val="1F497D"/>
                </a:solidFill>
                <a:latin typeface="Verdana"/>
                <a:cs typeface="Verdana"/>
              </a:rPr>
              <a:t>An excellent mathematics program integrates the use of mathematical tools and technology as essential resources to help students learn and make sense of mathematical ideas, reason mathematically, and communicate their mathematical thinking.</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spcBef>
                <a:spcPct val="50000"/>
              </a:spcBef>
            </a:pPr>
            <a:r>
              <a:rPr lang="en-US" sz="2800" b="1" dirty="0" smtClean="0">
                <a:solidFill>
                  <a:srgbClr val="1F497D"/>
                </a:solidFill>
                <a:latin typeface="Verdana"/>
                <a:cs typeface="Verdana"/>
              </a:rPr>
              <a:t>Obstacles to Tools and Technology</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6" y="1581150"/>
            <a:ext cx="7286624" cy="3785652"/>
          </a:xfrm>
          <a:prstGeom prst="rect">
            <a:avLst/>
          </a:prstGeom>
        </p:spPr>
        <p:txBody>
          <a:bodyPr wrap="square">
            <a:spAutoFit/>
          </a:bodyPr>
          <a:lstStyle/>
          <a:p>
            <a:pPr>
              <a:spcBef>
                <a:spcPts val="600"/>
              </a:spcBef>
              <a:spcAft>
                <a:spcPts val="600"/>
              </a:spcAft>
            </a:pPr>
            <a:r>
              <a:rPr lang="en-US" sz="2400" dirty="0" smtClean="0">
                <a:solidFill>
                  <a:srgbClr val="1F497D"/>
                </a:solidFill>
                <a:latin typeface="Verdana"/>
                <a:cs typeface="Verdana"/>
              </a:rPr>
              <a:t>Often students do not actually engage with technologies or tools in ways that promote mathematical reasoning and sense making. Having students watch a computer presentation or tutorial in which mathematical facts and examples appear, no matter how visually engaging, is not significantly different from having students watch a teacher write the same information on a white board.</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spcBef>
                <a:spcPct val="50000"/>
              </a:spcBef>
            </a:pPr>
            <a:r>
              <a:rPr lang="en-US" sz="2800" b="1" dirty="0" smtClean="0">
                <a:solidFill>
                  <a:srgbClr val="1F497D"/>
                </a:solidFill>
                <a:latin typeface="Verdana"/>
                <a:cs typeface="Verdana"/>
              </a:rPr>
              <a:t>Guiding Principles for School Mathematics: Professionalism</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5" y="1457325"/>
            <a:ext cx="7286624" cy="4603504"/>
          </a:xfrm>
          <a:prstGeom prst="rect">
            <a:avLst/>
          </a:prstGeom>
        </p:spPr>
        <p:txBody>
          <a:bodyPr wrap="square">
            <a:spAutoFit/>
          </a:bodyPr>
          <a:lstStyle/>
          <a:p>
            <a:pPr>
              <a:lnSpc>
                <a:spcPct val="150000"/>
              </a:lnSpc>
              <a:spcBef>
                <a:spcPts val="600"/>
              </a:spcBef>
              <a:spcAft>
                <a:spcPts val="600"/>
              </a:spcAft>
            </a:pPr>
            <a:r>
              <a:rPr lang="en-US" sz="2400" b="1" i="1" dirty="0" smtClean="0">
                <a:solidFill>
                  <a:srgbClr val="1F497D"/>
                </a:solidFill>
                <a:latin typeface="Verdana"/>
                <a:cs typeface="Verdana"/>
              </a:rPr>
              <a:t>Professionalism</a:t>
            </a:r>
            <a:endParaRPr lang="en-US" sz="2400" b="1" dirty="0" smtClean="0">
              <a:solidFill>
                <a:srgbClr val="1F497D"/>
              </a:solidFill>
              <a:latin typeface="Verdana"/>
              <a:cs typeface="Verdana"/>
            </a:endParaRPr>
          </a:p>
          <a:p>
            <a:pPr>
              <a:lnSpc>
                <a:spcPct val="150000"/>
              </a:lnSpc>
              <a:spcBef>
                <a:spcPts val="600"/>
              </a:spcBef>
              <a:spcAft>
                <a:spcPts val="600"/>
              </a:spcAft>
            </a:pPr>
            <a:r>
              <a:rPr lang="en-US" sz="2400" dirty="0" smtClean="0">
                <a:solidFill>
                  <a:srgbClr val="1F497D"/>
                </a:solidFill>
                <a:latin typeface="Verdana"/>
                <a:cs typeface="Verdana"/>
              </a:rPr>
              <a:t>In an excellent mathematics program, educators hold themselves and their colleagues accountable for the mathematical success of every student and for their personal and collective professional growth toward effective teaching and learning of mathematics.</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spcBef>
                <a:spcPct val="50000"/>
              </a:spcBef>
            </a:pPr>
            <a:r>
              <a:rPr lang="en-US" sz="2800" b="1" dirty="0" smtClean="0">
                <a:solidFill>
                  <a:srgbClr val="1F497D"/>
                </a:solidFill>
                <a:latin typeface="Verdana"/>
                <a:cs typeface="Verdana"/>
              </a:rPr>
              <a:t>Professionalism Obstacle</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6" y="1462112"/>
            <a:ext cx="7286624" cy="4449616"/>
          </a:xfrm>
          <a:prstGeom prst="rect">
            <a:avLst/>
          </a:prstGeom>
        </p:spPr>
        <p:txBody>
          <a:bodyPr wrap="square">
            <a:spAutoFit/>
          </a:bodyPr>
          <a:lstStyle/>
          <a:p>
            <a:pPr>
              <a:lnSpc>
                <a:spcPct val="150000"/>
              </a:lnSpc>
              <a:spcBef>
                <a:spcPts val="600"/>
              </a:spcBef>
              <a:spcAft>
                <a:spcPts val="600"/>
              </a:spcAft>
            </a:pPr>
            <a:r>
              <a:rPr lang="en-US" sz="2400" dirty="0" smtClean="0">
                <a:solidFill>
                  <a:srgbClr val="1F497D"/>
                </a:solidFill>
                <a:latin typeface="Verdana"/>
                <a:cs typeface="Verdana"/>
              </a:rPr>
              <a:t>In too many schools, professional isolation severely undermines attempts to significantly increase professional collaboration … some teachers actually embrace the norms of isolation and autonomy. A danger in isolation is that it can lead to teachers developing inconsistencies in their practice that in turn can create inequities in student learning.</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spcBef>
                <a:spcPct val="50000"/>
              </a:spcBef>
            </a:pPr>
            <a:r>
              <a:rPr lang="en-US" sz="2800" b="1" dirty="0" smtClean="0">
                <a:solidFill>
                  <a:srgbClr val="1F497D"/>
                </a:solidFill>
                <a:latin typeface="Verdana"/>
                <a:cs typeface="Verdana"/>
              </a:rPr>
              <a:t>Collaboration Should Include</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6" y="1581150"/>
            <a:ext cx="7286624" cy="4031873"/>
          </a:xfrm>
          <a:prstGeom prst="rect">
            <a:avLst/>
          </a:prstGeom>
        </p:spPr>
        <p:txBody>
          <a:bodyPr wrap="square">
            <a:spAutoFit/>
          </a:bodyPr>
          <a:lstStyle/>
          <a:p>
            <a:pPr marL="228600" indent="-228600">
              <a:spcBef>
                <a:spcPts val="1200"/>
              </a:spcBef>
              <a:spcAft>
                <a:spcPts val="1200"/>
              </a:spcAft>
              <a:buFont typeface="Arial"/>
              <a:buChar char="•"/>
            </a:pPr>
            <a:r>
              <a:rPr lang="en-US" sz="2400" dirty="0" smtClean="0">
                <a:solidFill>
                  <a:srgbClr val="1F497D"/>
                </a:solidFill>
                <a:latin typeface="Verdana"/>
                <a:cs typeface="Verdana"/>
              </a:rPr>
              <a:t>An examination and prioritization of the mathematics content and mathematics practices students are to learn.</a:t>
            </a:r>
          </a:p>
          <a:p>
            <a:pPr marL="228600" indent="-228600">
              <a:spcBef>
                <a:spcPts val="1200"/>
              </a:spcBef>
              <a:spcAft>
                <a:spcPts val="1200"/>
              </a:spcAft>
              <a:buFont typeface="Arial"/>
              <a:buChar char="•"/>
            </a:pPr>
            <a:r>
              <a:rPr lang="en-US" sz="2400" dirty="0" smtClean="0">
                <a:solidFill>
                  <a:srgbClr val="1F497D"/>
                </a:solidFill>
                <a:latin typeface="Verdana"/>
                <a:cs typeface="Verdana"/>
              </a:rPr>
              <a:t>The development and use of common assessments to determine if students have learned the agreed-on content and related mathematical practices.</a:t>
            </a:r>
          </a:p>
          <a:p>
            <a:pPr marL="228600" indent="-228600">
              <a:spcBef>
                <a:spcPts val="1200"/>
              </a:spcBef>
              <a:spcAft>
                <a:spcPts val="1200"/>
              </a:spcAft>
              <a:buFont typeface="Arial"/>
              <a:buChar char="•"/>
            </a:pPr>
            <a:r>
              <a:rPr lang="en-US" sz="2400" dirty="0" smtClean="0">
                <a:solidFill>
                  <a:srgbClr val="1F497D"/>
                </a:solidFill>
                <a:latin typeface="Verdana"/>
                <a:cs typeface="Verdana"/>
              </a:rPr>
              <a:t>The use of data to drive continuous reflection and instructional decisions.</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spcBef>
                <a:spcPct val="50000"/>
              </a:spcBef>
            </a:pPr>
            <a:r>
              <a:rPr lang="en-US" sz="2800" b="1" dirty="0" smtClean="0">
                <a:solidFill>
                  <a:srgbClr val="1F497D"/>
                </a:solidFill>
                <a:latin typeface="Verdana"/>
                <a:cs typeface="Verdana"/>
              </a:rPr>
              <a:t>Collaboration Should Include</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6" y="1581150"/>
            <a:ext cx="7286624" cy="3662541"/>
          </a:xfrm>
          <a:prstGeom prst="rect">
            <a:avLst/>
          </a:prstGeom>
        </p:spPr>
        <p:txBody>
          <a:bodyPr wrap="square">
            <a:spAutoFit/>
          </a:bodyPr>
          <a:lstStyle/>
          <a:p>
            <a:pPr marL="228600" indent="-228600">
              <a:spcBef>
                <a:spcPts val="1200"/>
              </a:spcBef>
              <a:spcAft>
                <a:spcPts val="1200"/>
              </a:spcAft>
              <a:buFont typeface="Arial"/>
              <a:buChar char="•"/>
            </a:pPr>
            <a:r>
              <a:rPr lang="en-US" sz="2400" dirty="0" smtClean="0">
                <a:solidFill>
                  <a:srgbClr val="1F497D"/>
                </a:solidFill>
                <a:latin typeface="Verdana"/>
                <a:cs typeface="Verdana"/>
              </a:rPr>
              <a:t>The setting of both long-term and short-term instructional goals.</a:t>
            </a:r>
          </a:p>
          <a:p>
            <a:pPr marL="228600" indent="-228600">
              <a:spcBef>
                <a:spcPts val="1200"/>
              </a:spcBef>
              <a:spcAft>
                <a:spcPts val="1200"/>
              </a:spcAft>
              <a:buFont typeface="Arial"/>
              <a:buChar char="•"/>
            </a:pPr>
            <a:r>
              <a:rPr lang="en-US" sz="2400" dirty="0" smtClean="0">
                <a:solidFill>
                  <a:srgbClr val="1F497D"/>
                </a:solidFill>
                <a:latin typeface="Verdana"/>
                <a:cs typeface="Verdana"/>
              </a:rPr>
              <a:t>Development of action plans to implement when students demonstrate they have or have not attained the standards.</a:t>
            </a:r>
          </a:p>
          <a:p>
            <a:pPr marL="228600" indent="-228600">
              <a:spcBef>
                <a:spcPts val="1200"/>
              </a:spcBef>
              <a:spcAft>
                <a:spcPts val="1200"/>
              </a:spcAft>
              <a:buFont typeface="Arial"/>
              <a:buChar char="•"/>
            </a:pPr>
            <a:r>
              <a:rPr lang="en-US" sz="2400" dirty="0" smtClean="0">
                <a:solidFill>
                  <a:srgbClr val="1F497D"/>
                </a:solidFill>
                <a:latin typeface="Verdana"/>
                <a:cs typeface="Verdana"/>
              </a:rPr>
              <a:t>Discussion, selection, and implementation of common research-informed </a:t>
            </a:r>
            <a:r>
              <a:rPr lang="en-US" sz="2400" u="sng" dirty="0" smtClean="0">
                <a:solidFill>
                  <a:srgbClr val="1F497D"/>
                </a:solidFill>
                <a:latin typeface="Verdana"/>
                <a:cs typeface="Verdana"/>
              </a:rPr>
              <a:t>instructional strategies and plans</a:t>
            </a:r>
            <a:r>
              <a:rPr lang="en-US" sz="2400" dirty="0" smtClean="0">
                <a:solidFill>
                  <a:srgbClr val="1F497D"/>
                </a:solidFill>
                <a:latin typeface="Verdana"/>
                <a:cs typeface="Verdana"/>
              </a:rPr>
              <a:t>.</a:t>
            </a:r>
          </a:p>
        </p:txBody>
      </p:sp>
    </p:spTree>
    <p:extLst>
      <p:ext uri="{BB962C8B-B14F-4D97-AF65-F5344CB8AC3E}">
        <p14:creationId xmlns="" xmlns:p14="http://schemas.microsoft.com/office/powerpoint/2010/main" val="1055066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3" y="182743"/>
            <a:ext cx="8254878"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a:cs typeface="Verdana"/>
              </a:rPr>
              <a:t>Start Small, Build Momentum,</a:t>
            </a:r>
          </a:p>
          <a:p>
            <a:pPr algn="ctr"/>
            <a:r>
              <a:rPr lang="en-US" sz="2800" b="1" dirty="0" smtClean="0">
                <a:solidFill>
                  <a:srgbClr val="1F497D"/>
                </a:solidFill>
                <a:latin typeface="Verdana"/>
                <a:cs typeface="Verdana"/>
              </a:rPr>
              <a:t>and Persevere</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6" y="1581150"/>
            <a:ext cx="7286624" cy="4524315"/>
          </a:xfrm>
          <a:prstGeom prst="rect">
            <a:avLst/>
          </a:prstGeom>
        </p:spPr>
        <p:txBody>
          <a:bodyPr wrap="square">
            <a:spAutoFit/>
          </a:bodyPr>
          <a:lstStyle/>
          <a:p>
            <a:pPr>
              <a:lnSpc>
                <a:spcPct val="150000"/>
              </a:lnSpc>
              <a:spcBef>
                <a:spcPts val="600"/>
              </a:spcBef>
              <a:spcAft>
                <a:spcPts val="600"/>
              </a:spcAft>
            </a:pPr>
            <a:r>
              <a:rPr lang="en-US" sz="2400" dirty="0" smtClean="0">
                <a:solidFill>
                  <a:srgbClr val="1F497D"/>
                </a:solidFill>
                <a:latin typeface="Verdana"/>
                <a:cs typeface="Verdana"/>
              </a:rPr>
              <a:t>The process of creating a new cultural norm characterized by professional collaboration, openness of practice, and continual learning and improvement can begin with a single team of grade-level or subject-based mathematics teachers making the commitment to collaborate on a single lesson plan.</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a:cs typeface="Verdana"/>
              </a:rPr>
              <a:t>The Title Is Principles to </a:t>
            </a:r>
            <a:r>
              <a:rPr lang="en-US" sz="2800" b="1" i="1" dirty="0" smtClean="0">
                <a:solidFill>
                  <a:srgbClr val="1F497D"/>
                </a:solidFill>
                <a:latin typeface="Verdana"/>
                <a:cs typeface="Verdana"/>
              </a:rPr>
              <a:t>Actions</a:t>
            </a:r>
            <a:endParaRPr lang="en-US" sz="2800" b="1" i="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6" y="1581150"/>
            <a:ext cx="7286624" cy="461665"/>
          </a:xfrm>
          <a:prstGeom prst="rect">
            <a:avLst/>
          </a:prstGeom>
        </p:spPr>
        <p:txBody>
          <a:bodyPr wrap="square">
            <a:spAutoFit/>
          </a:bodyPr>
          <a:lstStyle/>
          <a:p>
            <a:pPr>
              <a:spcBef>
                <a:spcPct val="50000"/>
              </a:spcBef>
            </a:pPr>
            <a:endParaRPr lang="en-US" sz="2400" dirty="0">
              <a:solidFill>
                <a:srgbClr val="1F497D"/>
              </a:solidFill>
              <a:latin typeface="Verdana"/>
              <a:cs typeface="Verdana"/>
            </a:endParaRPr>
          </a:p>
        </p:txBody>
      </p:sp>
      <p:pic>
        <p:nvPicPr>
          <p:cNvPr id="10" name="Picture 9"/>
          <p:cNvPicPr>
            <a:picLocks noChangeAspect="1"/>
          </p:cNvPicPr>
          <p:nvPr/>
        </p:nvPicPr>
        <p:blipFill>
          <a:blip r:embed="rId5"/>
          <a:stretch>
            <a:fillRect/>
          </a:stretch>
        </p:blipFill>
        <p:spPr>
          <a:xfrm>
            <a:off x="1323975" y="2042814"/>
            <a:ext cx="7349334" cy="2934349"/>
          </a:xfrm>
          <a:prstGeom prst="rect">
            <a:avLst/>
          </a:prstGeom>
        </p:spPr>
      </p:pic>
    </p:spTree>
    <p:extLst>
      <p:ext uri="{BB962C8B-B14F-4D97-AF65-F5344CB8AC3E}">
        <p14:creationId xmlns="" xmlns:p14="http://schemas.microsoft.com/office/powerpoint/2010/main" val="1055066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a:cs typeface="Verdana"/>
              </a:rPr>
              <a:t>The Title is Principles to </a:t>
            </a:r>
            <a:r>
              <a:rPr lang="en-US" sz="2800" b="1" i="1" dirty="0" smtClean="0">
                <a:solidFill>
                  <a:srgbClr val="1F497D"/>
                </a:solidFill>
                <a:latin typeface="Verdana"/>
                <a:cs typeface="Verdana"/>
              </a:rPr>
              <a:t>Actions</a:t>
            </a:r>
            <a:endParaRPr lang="en-US" sz="2800" b="1" i="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6" y="1581150"/>
            <a:ext cx="7286624" cy="461665"/>
          </a:xfrm>
          <a:prstGeom prst="rect">
            <a:avLst/>
          </a:prstGeom>
        </p:spPr>
        <p:txBody>
          <a:bodyPr wrap="square">
            <a:spAutoFit/>
          </a:bodyPr>
          <a:lstStyle/>
          <a:p>
            <a:pPr>
              <a:spcBef>
                <a:spcPct val="50000"/>
              </a:spcBef>
            </a:pPr>
            <a:endParaRPr lang="en-US" sz="2400" dirty="0">
              <a:solidFill>
                <a:srgbClr val="1F497D"/>
              </a:solidFill>
              <a:latin typeface="Verdana"/>
              <a:cs typeface="Verdana"/>
            </a:endParaRPr>
          </a:p>
        </p:txBody>
      </p:sp>
      <p:pic>
        <p:nvPicPr>
          <p:cNvPr id="12" name="Picture 11"/>
          <p:cNvPicPr>
            <a:picLocks noChangeAspect="1"/>
          </p:cNvPicPr>
          <p:nvPr/>
        </p:nvPicPr>
        <p:blipFill>
          <a:blip r:embed="rId5"/>
          <a:stretch>
            <a:fillRect/>
          </a:stretch>
        </p:blipFill>
        <p:spPr>
          <a:xfrm>
            <a:off x="2495556" y="1155791"/>
            <a:ext cx="4764445" cy="4755937"/>
          </a:xfrm>
          <a:prstGeom prst="rect">
            <a:avLst/>
          </a:prstGeom>
        </p:spPr>
      </p:pic>
    </p:spTree>
    <p:extLst>
      <p:ext uri="{BB962C8B-B14F-4D97-AF65-F5344CB8AC3E}">
        <p14:creationId xmlns="" xmlns:p14="http://schemas.microsoft.com/office/powerpoint/2010/main" val="105506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endParaRPr lang="en-US" sz="2800" b="1" dirty="0" smtClean="0">
              <a:solidFill>
                <a:schemeClr val="tx2"/>
              </a:solidFill>
              <a:latin typeface="Verdana"/>
              <a:cs typeface="Verdana"/>
            </a:endParaRPr>
          </a:p>
        </p:txBody>
      </p:sp>
      <p:sp>
        <p:nvSpPr>
          <p:cNvPr id="6" name="Rectangle 3"/>
          <p:cNvSpPr txBox="1">
            <a:spLocks noChangeArrowheads="1"/>
          </p:cNvSpPr>
          <p:nvPr/>
        </p:nvSpPr>
        <p:spPr>
          <a:xfrm>
            <a:off x="1020617" y="1727200"/>
            <a:ext cx="7199458" cy="4191000"/>
          </a:xfrm>
          <a:prstGeom prst="rect">
            <a:avLst/>
          </a:prstGeom>
        </p:spPr>
        <p:txBody>
          <a:bodyPr vert="horz" lIns="91440" tIns="45720" rIns="91440" bIns="45720" rtlCol="0">
            <a:noAutofit/>
          </a:bodyPr>
          <a:lstStyle/>
          <a:p>
            <a:pPr marL="228600" indent="-228600">
              <a:spcBef>
                <a:spcPct val="50000"/>
              </a:spcBef>
              <a:buFont typeface="Arial"/>
              <a:buChar char="•"/>
            </a:pPr>
            <a:endParaRPr lang="en-US" sz="2400" dirty="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stretch>
            <a:fillRect/>
          </a:stretch>
        </p:blipFill>
        <p:spPr>
          <a:xfrm>
            <a:off x="2286000" y="898529"/>
            <a:ext cx="5117079" cy="4817397"/>
          </a:xfrm>
          <a:prstGeom prst="rect">
            <a:avLst/>
          </a:prstGeom>
        </p:spPr>
      </p:pic>
      <p:sp>
        <p:nvSpPr>
          <p:cNvPr id="10" name="Rectangle 9"/>
          <p:cNvSpPr/>
          <p:nvPr/>
        </p:nvSpPr>
        <p:spPr>
          <a:xfrm>
            <a:off x="888998" y="182743"/>
            <a:ext cx="8255002" cy="430887"/>
          </a:xfrm>
          <a:prstGeom prst="rect">
            <a:avLst/>
          </a:prstGeom>
        </p:spPr>
        <p:txBody>
          <a:bodyPr wrap="square">
            <a:spAutoFit/>
          </a:bodyPr>
          <a:lstStyle/>
          <a:p>
            <a:pPr lvl="0" algn="ctr">
              <a:spcBef>
                <a:spcPct val="0"/>
              </a:spcBef>
              <a:defRPr/>
            </a:pPr>
            <a:r>
              <a:rPr lang="en-US" sz="2200" b="1" dirty="0" smtClean="0">
                <a:solidFill>
                  <a:schemeClr val="tx2"/>
                </a:solidFill>
                <a:latin typeface="Verdana"/>
                <a:cs typeface="Verdana"/>
              </a:rPr>
              <a:t>Trend in Grade 4 NAEP Mathematics Scores</a:t>
            </a:r>
            <a:endParaRPr lang="en-US" sz="2200" b="1" dirty="0" smtClean="0">
              <a:solidFill>
                <a:schemeClr val="tx2"/>
              </a:solidFill>
              <a:latin typeface="Verdana"/>
              <a:ea typeface="Verdana" pitchFamily="34" charset="0"/>
              <a:cs typeface="Verdana"/>
            </a:endParaRPr>
          </a:p>
        </p:txBody>
      </p:sp>
      <p:sp>
        <p:nvSpPr>
          <p:cNvPr id="12" name="Rectangle 11"/>
          <p:cNvSpPr/>
          <p:nvPr/>
        </p:nvSpPr>
        <p:spPr>
          <a:xfrm>
            <a:off x="888998" y="5918200"/>
            <a:ext cx="4959351" cy="738664"/>
          </a:xfrm>
          <a:prstGeom prst="rect">
            <a:avLst/>
          </a:prstGeom>
        </p:spPr>
        <p:txBody>
          <a:bodyPr wrap="square">
            <a:spAutoFit/>
          </a:bodyPr>
          <a:lstStyle/>
          <a:p>
            <a:r>
              <a:rPr lang="en-US" sz="1050" b="1" dirty="0" smtClean="0">
                <a:solidFill>
                  <a:srgbClr val="1F497D"/>
                </a:solidFill>
                <a:latin typeface="Verdana"/>
                <a:cs typeface="Verdana"/>
              </a:rPr>
              <a:t>National Center for Education Statistics. (2013). </a:t>
            </a:r>
            <a:r>
              <a:rPr lang="en-US" sz="1050" b="1" i="1" dirty="0" smtClean="0">
                <a:solidFill>
                  <a:srgbClr val="1F497D"/>
                </a:solidFill>
                <a:latin typeface="Verdana"/>
                <a:cs typeface="Verdana"/>
              </a:rPr>
              <a:t>The Nation’s Report Card: A First Look: 2013 Mathematics and Reading</a:t>
            </a:r>
            <a:r>
              <a:rPr lang="en-US" sz="1050" b="1" dirty="0" smtClean="0">
                <a:solidFill>
                  <a:srgbClr val="1F497D"/>
                </a:solidFill>
                <a:latin typeface="Verdana"/>
                <a:cs typeface="Verdana"/>
              </a:rPr>
              <a:t> (NCES 2014-451). Institute of Education Sciences, U.S. Department of Education, Washington, DC.</a:t>
            </a:r>
            <a:endParaRPr lang="en-US" sz="1050" b="1"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1F497D"/>
                </a:solidFill>
                <a:latin typeface="Verdana"/>
                <a:cs typeface="Verdana"/>
              </a:rPr>
              <a:t>Guiding Principles </a:t>
            </a:r>
          </a:p>
          <a:p>
            <a:pPr algn="ctr"/>
            <a:r>
              <a:rPr lang="en-US" sz="2800" b="1" dirty="0" smtClean="0">
                <a:solidFill>
                  <a:srgbClr val="1F497D"/>
                </a:solidFill>
                <a:latin typeface="Verdana"/>
                <a:cs typeface="Verdana"/>
              </a:rPr>
              <a:t>for School Mathematics</a:t>
            </a:r>
            <a:endParaRPr lang="en-US" sz="2800" b="1" dirty="0">
              <a:solidFill>
                <a:srgbClr val="1F497D"/>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6" y="1581150"/>
            <a:ext cx="7286624" cy="461665"/>
          </a:xfrm>
          <a:prstGeom prst="rect">
            <a:avLst/>
          </a:prstGeom>
        </p:spPr>
        <p:txBody>
          <a:bodyPr wrap="square">
            <a:spAutoFit/>
          </a:bodyPr>
          <a:lstStyle/>
          <a:p>
            <a:pPr>
              <a:spcBef>
                <a:spcPct val="50000"/>
              </a:spcBef>
            </a:pPr>
            <a:endParaRPr lang="en-US" sz="2400" dirty="0">
              <a:solidFill>
                <a:srgbClr val="1F497D"/>
              </a:solidFill>
              <a:latin typeface="Verdana"/>
              <a:cs typeface="Verdana"/>
            </a:endParaRPr>
          </a:p>
        </p:txBody>
      </p:sp>
      <p:sp>
        <p:nvSpPr>
          <p:cNvPr id="10" name="Rectangle 9"/>
          <p:cNvSpPr/>
          <p:nvPr/>
        </p:nvSpPr>
        <p:spPr>
          <a:xfrm>
            <a:off x="1590675" y="1762125"/>
            <a:ext cx="6762750" cy="3231654"/>
          </a:xfrm>
          <a:prstGeom prst="rect">
            <a:avLst/>
          </a:prstGeom>
        </p:spPr>
        <p:txBody>
          <a:bodyPr wrap="square">
            <a:spAutoFit/>
          </a:bodyPr>
          <a:lstStyle/>
          <a:p>
            <a:pPr>
              <a:spcBef>
                <a:spcPct val="50000"/>
              </a:spcBef>
            </a:pPr>
            <a:r>
              <a:rPr lang="en-US" sz="2400" b="1" dirty="0" smtClean="0">
                <a:solidFill>
                  <a:srgbClr val="1F497D"/>
                </a:solidFill>
                <a:latin typeface="Verdana"/>
                <a:cs typeface="Verdana"/>
              </a:rPr>
              <a:t>1. Teaching and Learning</a:t>
            </a:r>
          </a:p>
          <a:p>
            <a:pPr>
              <a:spcBef>
                <a:spcPct val="50000"/>
              </a:spcBef>
            </a:pPr>
            <a:r>
              <a:rPr lang="en-US" sz="2400" b="1" dirty="0" smtClean="0">
                <a:solidFill>
                  <a:srgbClr val="1F497D"/>
                </a:solidFill>
                <a:latin typeface="Verdana"/>
                <a:cs typeface="Verdana"/>
              </a:rPr>
              <a:t>2. Access and Equity</a:t>
            </a:r>
          </a:p>
          <a:p>
            <a:pPr>
              <a:spcBef>
                <a:spcPct val="50000"/>
              </a:spcBef>
            </a:pPr>
            <a:r>
              <a:rPr lang="en-US" sz="2400" b="1" dirty="0" smtClean="0">
                <a:solidFill>
                  <a:srgbClr val="1F497D"/>
                </a:solidFill>
                <a:latin typeface="Verdana"/>
                <a:cs typeface="Verdana"/>
              </a:rPr>
              <a:t>3. Curriculum</a:t>
            </a:r>
          </a:p>
          <a:p>
            <a:pPr>
              <a:spcBef>
                <a:spcPct val="50000"/>
              </a:spcBef>
            </a:pPr>
            <a:r>
              <a:rPr lang="en-US" sz="2400" b="1" dirty="0" smtClean="0">
                <a:solidFill>
                  <a:srgbClr val="1F497D"/>
                </a:solidFill>
                <a:latin typeface="Verdana"/>
                <a:cs typeface="Verdana"/>
              </a:rPr>
              <a:t>4. Tools and Technology</a:t>
            </a:r>
          </a:p>
          <a:p>
            <a:pPr>
              <a:spcBef>
                <a:spcPct val="50000"/>
              </a:spcBef>
            </a:pPr>
            <a:r>
              <a:rPr lang="en-US" sz="2400" b="1" dirty="0" smtClean="0">
                <a:solidFill>
                  <a:srgbClr val="1F497D"/>
                </a:solidFill>
                <a:latin typeface="Verdana"/>
                <a:cs typeface="Verdana"/>
              </a:rPr>
              <a:t>5. Assessment</a:t>
            </a:r>
          </a:p>
          <a:p>
            <a:pPr>
              <a:spcBef>
                <a:spcPct val="50000"/>
              </a:spcBef>
            </a:pPr>
            <a:r>
              <a:rPr lang="en-US" sz="2400" b="1" dirty="0" smtClean="0">
                <a:solidFill>
                  <a:srgbClr val="1F497D"/>
                </a:solidFill>
                <a:latin typeface="Verdana"/>
                <a:cs typeface="Verdana"/>
              </a:rPr>
              <a:t>6. Professionalism</a:t>
            </a:r>
          </a:p>
        </p:txBody>
      </p:sp>
    </p:spTree>
    <p:extLst>
      <p:ext uri="{BB962C8B-B14F-4D97-AF65-F5344CB8AC3E}">
        <p14:creationId xmlns="" xmlns:p14="http://schemas.microsoft.com/office/powerpoint/2010/main" val="1055066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chemeClr val="tx2"/>
                </a:solidFill>
                <a:latin typeface="Verdana"/>
                <a:cs typeface="Verdana"/>
              </a:rPr>
              <a:t>Principles to Actions: </a:t>
            </a:r>
            <a:br>
              <a:rPr lang="en-US" sz="2800" b="1" i="1" dirty="0" smtClean="0">
                <a:solidFill>
                  <a:schemeClr val="tx2"/>
                </a:solidFill>
                <a:latin typeface="Verdana"/>
                <a:cs typeface="Verdana"/>
              </a:rPr>
            </a:br>
            <a:r>
              <a:rPr lang="en-US" sz="2800" b="1" i="1" dirty="0" smtClean="0">
                <a:solidFill>
                  <a:schemeClr val="tx2"/>
                </a:solidFill>
                <a:latin typeface="Verdana"/>
                <a:cs typeface="Verdana"/>
              </a:rPr>
              <a:t>Ensuring Mathematical Success for All</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020617" y="1727200"/>
            <a:ext cx="4665807" cy="4191000"/>
          </a:xfrm>
          <a:prstGeom prst="rect">
            <a:avLst/>
          </a:prstGeom>
        </p:spPr>
        <p:txBody>
          <a:bodyPr vert="horz" lIns="91440" tIns="45720" rIns="91440" bIns="45720" rtlCol="0">
            <a:noAutofit/>
          </a:bodyPr>
          <a:lstStyle/>
          <a:p>
            <a:pPr>
              <a:spcBef>
                <a:spcPts val="1200"/>
              </a:spcBef>
              <a:spcAft>
                <a:spcPts val="1200"/>
              </a:spcAft>
            </a:pPr>
            <a:r>
              <a:rPr lang="en-US" sz="2400" dirty="0" smtClean="0">
                <a:solidFill>
                  <a:schemeClr val="tx2"/>
                </a:solidFill>
                <a:latin typeface="Verdana"/>
                <a:cs typeface="Verdana"/>
              </a:rPr>
              <a:t>The primary purpose of </a:t>
            </a:r>
            <a:r>
              <a:rPr lang="en-US" sz="2400" i="1" dirty="0" smtClean="0">
                <a:solidFill>
                  <a:schemeClr val="tx2"/>
                </a:solidFill>
                <a:latin typeface="Verdana"/>
                <a:cs typeface="Verdana"/>
              </a:rPr>
              <a:t>Principles to Actions </a:t>
            </a:r>
            <a:r>
              <a:rPr lang="en-US" sz="2400" dirty="0" smtClean="0">
                <a:solidFill>
                  <a:schemeClr val="tx2"/>
                </a:solidFill>
                <a:latin typeface="Verdana"/>
                <a:cs typeface="Verdana"/>
              </a:rPr>
              <a:t>is to fill the gap between the adoption of rigorous standards and the enactment of practices, policies, programs, and actions required for successful implementation of those standards.</a:t>
            </a:r>
            <a:endParaRPr lang="en-US" sz="2400" dirty="0">
              <a:solidFill>
                <a:schemeClr val="tx2"/>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2"/>
          <p:cNvPicPr>
            <a:picLocks noChangeAspect="1" noChangeArrowheads="1"/>
          </p:cNvPicPr>
          <p:nvPr/>
        </p:nvPicPr>
        <p:blipFill>
          <a:blip r:embed="rId5" cstate="print"/>
          <a:srcRect/>
          <a:stretch>
            <a:fillRect/>
          </a:stretch>
        </p:blipFill>
        <p:spPr bwMode="auto">
          <a:xfrm>
            <a:off x="5934077" y="1727200"/>
            <a:ext cx="2480221" cy="3530668"/>
          </a:xfrm>
          <a:prstGeom prst="rect">
            <a:avLst/>
          </a:prstGeom>
          <a:noFill/>
          <a:ln w="9525">
            <a:noFill/>
            <a:miter lim="800000"/>
            <a:headEnd/>
            <a:tailEnd/>
          </a:ln>
        </p:spPr>
      </p:pic>
      <p:sp>
        <p:nvSpPr>
          <p:cNvPr id="10" name="Rectangle 9"/>
          <p:cNvSpPr/>
          <p:nvPr/>
        </p:nvSpPr>
        <p:spPr>
          <a:xfrm>
            <a:off x="4572000" y="5386655"/>
            <a:ext cx="4572000" cy="523220"/>
          </a:xfrm>
          <a:prstGeom prst="rect">
            <a:avLst/>
          </a:prstGeom>
        </p:spPr>
        <p:txBody>
          <a:bodyPr>
            <a:spAutoFit/>
          </a:bodyPr>
          <a:lstStyle/>
          <a:p>
            <a:pPr>
              <a:spcBef>
                <a:spcPct val="50000"/>
              </a:spcBef>
            </a:pPr>
            <a:r>
              <a:rPr lang="en-US" sz="1400" dirty="0" smtClean="0">
                <a:solidFill>
                  <a:srgbClr val="1F497D"/>
                </a:solidFill>
                <a:latin typeface="Verdana"/>
                <a:cs typeface="Verdana"/>
              </a:rPr>
              <a:t>NCTM. (2014). </a:t>
            </a:r>
            <a:r>
              <a:rPr lang="en-US" sz="1400" i="1" dirty="0" smtClean="0">
                <a:solidFill>
                  <a:srgbClr val="1F497D"/>
                </a:solidFill>
                <a:latin typeface="Verdana"/>
                <a:cs typeface="Verdana"/>
              </a:rPr>
              <a:t>Principles to Actions: Ensuring Mathematical Success for All.</a:t>
            </a:r>
            <a:r>
              <a:rPr lang="en-US" sz="1400" dirty="0" smtClean="0">
                <a:solidFill>
                  <a:srgbClr val="1F497D"/>
                </a:solidFill>
                <a:latin typeface="Verdana"/>
                <a:cs typeface="Verdana"/>
              </a:rPr>
              <a:t> Reston, VA: NCTM.</a:t>
            </a:r>
            <a:endParaRPr lang="en-US" sz="1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Untitled-1.psd"/>
          <p:cNvPicPr>
            <a:picLocks noChangeAspect="1"/>
          </p:cNvPicPr>
          <p:nvPr/>
        </p:nvPicPr>
        <p:blipFill>
          <a:blip r:embed="rId2"/>
          <a:srcRect/>
          <a:stretch>
            <a:fillRect/>
          </a:stretch>
        </p:blipFill>
        <p:spPr bwMode="auto">
          <a:xfrm>
            <a:off x="965200" y="2451100"/>
            <a:ext cx="7202488"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1900" y="5878757"/>
            <a:ext cx="2673270" cy="696059"/>
          </a:xfrm>
          <a:prstGeom prst="rect">
            <a:avLst/>
          </a:prstGeom>
        </p:spPr>
      </p:pic>
      <p:sp>
        <p:nvSpPr>
          <p:cNvPr id="9" name="Title 1"/>
          <p:cNvSpPr txBox="1">
            <a:spLocks/>
          </p:cNvSpPr>
          <p:nvPr/>
        </p:nvSpPr>
        <p:spPr>
          <a:xfrm>
            <a:off x="1" y="636677"/>
            <a:ext cx="91440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Principles to Actions:</a:t>
            </a:r>
            <a:br>
              <a:rPr kumimoji="0" lang="en-US" sz="32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br>
            <a:r>
              <a:rPr kumimoji="0" lang="en-US" sz="28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Ensuring Mathematical Success for All</a:t>
            </a:r>
          </a:p>
        </p:txBody>
      </p:sp>
      <p:sp>
        <p:nvSpPr>
          <p:cNvPr id="6" name="Rectangle 3"/>
          <p:cNvSpPr txBox="1">
            <a:spLocks noChangeArrowheads="1"/>
          </p:cNvSpPr>
          <p:nvPr/>
        </p:nvSpPr>
        <p:spPr>
          <a:xfrm>
            <a:off x="673100" y="1845287"/>
            <a:ext cx="7620000" cy="4191000"/>
          </a:xfrm>
          <a:prstGeom prst="rect">
            <a:avLst/>
          </a:prstGeom>
        </p:spPr>
        <p:txBody>
          <a:bodyPr vert="horz" lIns="91440" tIns="45720" rIns="91440" bIns="45720" rtlCol="0">
            <a:normAutofit/>
          </a:bodyPr>
          <a:lstStyle/>
          <a:p>
            <a:pPr marL="342900" marR="0" lvl="1" indent="-342900" algn="l" defTabSz="457200" rtl="0" eaLnBrk="1" fontAlgn="auto" latinLnBrk="0" hangingPunct="1">
              <a:lnSpc>
                <a:spcPct val="10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Describes the </a:t>
            </a:r>
            <a:r>
              <a:rPr kumimoji="0" lang="en-US"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supportive conditions, structures, and policies</a:t>
            </a:r>
            <a:r>
              <a:rPr kumimoji="0" lang="en-US" sz="2400" b="0"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 required to give</a:t>
            </a:r>
            <a:r>
              <a:rPr kumimoji="0" lang="en-US" sz="2400" b="0" i="0" u="none" strike="noStrike" kern="1200" cap="none" spc="0" normalizeH="0" noProof="0" dirty="0" smtClean="0">
                <a:ln>
                  <a:noFill/>
                </a:ln>
                <a:solidFill>
                  <a:srgbClr val="003366"/>
                </a:solidFill>
                <a:effectLst/>
                <a:uLnTx/>
                <a:uFillTx/>
                <a:latin typeface="Verdana" pitchFamily="34" charset="0"/>
                <a:ea typeface="Verdana" pitchFamily="34" charset="0"/>
                <a:cs typeface="Verdana" pitchFamily="34" charset="0"/>
              </a:rPr>
              <a:t> all students the power of mathematics</a:t>
            </a:r>
            <a:endParaRPr kumimoji="0" lang="en-US" sz="2400" b="0"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endParaRPr>
          </a:p>
          <a:p>
            <a:pPr marL="342900" marR="0" lvl="1" indent="-342900" algn="l" defTabSz="457200" rtl="0" eaLnBrk="1" fontAlgn="auto" latinLnBrk="0" hangingPunct="1">
              <a:lnSpc>
                <a:spcPct val="10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Focuses on </a:t>
            </a:r>
            <a:r>
              <a:rPr kumimoji="0" lang="en-US"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teaching and learning</a:t>
            </a:r>
          </a:p>
          <a:p>
            <a:pPr marL="342900" marR="0" lvl="1" indent="-342900" algn="l" defTabSz="457200" rtl="0" eaLnBrk="1" fontAlgn="auto" latinLnBrk="0" hangingPunct="1">
              <a:lnSpc>
                <a:spcPct val="10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Engages students in </a:t>
            </a:r>
            <a:r>
              <a:rPr kumimoji="0" lang="en-US"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mathematical thinking</a:t>
            </a:r>
          </a:p>
          <a:p>
            <a:pPr marL="342900" marR="0" lvl="1" indent="-342900" algn="l" defTabSz="457200" rtl="0" eaLnBrk="1" fontAlgn="auto" latinLnBrk="0" hangingPunct="1">
              <a:lnSpc>
                <a:spcPct val="10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How to ensure that mathematics achievement is maximized </a:t>
            </a:r>
            <a:r>
              <a:rPr kumimoji="0" lang="en-US"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for every student</a:t>
            </a:r>
          </a:p>
          <a:p>
            <a:pPr marL="342900" marR="0" lvl="1" indent="-342900" algn="l" defTabSz="457200" rtl="0" eaLnBrk="1" fontAlgn="auto" latinLnBrk="0" hangingPunct="1">
              <a:lnSpc>
                <a:spcPct val="10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Not specific to any standards; </a:t>
            </a:r>
            <a:r>
              <a:rPr kumimoji="0" lang="en-US"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it</a:t>
            </a:r>
            <a:r>
              <a:rPr kumimoji="0" lang="ja-JP" altLang="en-US" sz="2400" b="1" i="0" u="none" strike="noStrike" kern="1200" cap="none" spc="0" normalizeH="0" baseline="0" noProof="0" dirty="0" smtClean="0">
                <a:ln>
                  <a:noFill/>
                </a:ln>
                <a:solidFill>
                  <a:srgbClr val="003366"/>
                </a:solidFill>
                <a:effectLst/>
                <a:uLnTx/>
                <a:uFillTx/>
                <a:latin typeface="Verdana" pitchFamily="34" charset="0"/>
                <a:ea typeface="ＭＳ Ｐゴシック" pitchFamily="34" charset="-128"/>
                <a:cs typeface="Verdana" pitchFamily="34" charset="0"/>
              </a:rPr>
              <a:t>’</a:t>
            </a:r>
            <a:r>
              <a:rPr kumimoji="0" lang="en-US" altLang="ja-JP"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s universal</a:t>
            </a:r>
          </a:p>
          <a:p>
            <a:pPr marL="342900" marR="0" lvl="1" indent="-342900" algn="l" defTabSz="457200" rtl="0" eaLnBrk="1" fontAlgn="auto" latinLnBrk="0" hangingPunct="1">
              <a:lnSpc>
                <a:spcPct val="100000"/>
              </a:lnSpc>
              <a:spcBef>
                <a:spcPts val="400"/>
              </a:spcBef>
              <a:spcAft>
                <a:spcPts val="600"/>
              </a:spcAft>
              <a:buClrTx/>
              <a:buSzTx/>
              <a:buFontTx/>
              <a:buChar char="•"/>
              <a:tabLst/>
              <a:defRPr/>
            </a:pPr>
            <a:endParaRPr kumimoji="0" lang="en-US" sz="24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endParaRPr>
          </a:p>
        </p:txBody>
      </p:sp>
      <p:pic>
        <p:nvPicPr>
          <p:cNvPr id="3" name="Picture 2" descr="14861 principles to action cover.psd"/>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7001" y="938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7" name="TextBox 6"/>
          <p:cNvSpPr txBox="1"/>
          <p:nvPr/>
        </p:nvSpPr>
        <p:spPr>
          <a:xfrm>
            <a:off x="2905125" y="304800"/>
            <a:ext cx="3305175" cy="369332"/>
          </a:xfrm>
          <a:prstGeom prst="rect">
            <a:avLst/>
          </a:prstGeom>
          <a:noFill/>
        </p:spPr>
        <p:txBody>
          <a:bodyPr wrap="square" rtlCol="0">
            <a:spAutoFit/>
          </a:bodyPr>
          <a:lstStyle/>
          <a:p>
            <a:pPr algn="ctr"/>
            <a:r>
              <a:rPr lang="en-US" b="1" i="1" dirty="0" smtClean="0">
                <a:solidFill>
                  <a:srgbClr val="003366"/>
                </a:solidFill>
                <a:latin typeface="Verdana" pitchFamily="34" charset="0"/>
                <a:ea typeface="Verdana" pitchFamily="34" charset="0"/>
                <a:cs typeface="Verdana" pitchFamily="34" charset="0"/>
              </a:rPr>
              <a:t>Alternate template</a:t>
            </a:r>
            <a:endParaRPr lang="en-US" b="1" i="1" dirty="0">
              <a:solidFill>
                <a:srgbClr val="003366"/>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79533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algn="ctr">
              <a:spcBef>
                <a:spcPct val="50000"/>
              </a:spcBef>
            </a:pPr>
            <a:r>
              <a:rPr lang="en-US" sz="2800" b="1" dirty="0" smtClean="0">
                <a:solidFill>
                  <a:schemeClr val="tx2"/>
                </a:solidFill>
                <a:latin typeface="Verdana"/>
                <a:cs typeface="Verdana"/>
              </a:rPr>
              <a:t>Although We Have Made Progress, Challenges Remain</a:t>
            </a:r>
            <a:endParaRPr lang="en-US" sz="2800" b="1" dirty="0">
              <a:solidFill>
                <a:schemeClr val="tx2"/>
              </a:solidFill>
              <a:latin typeface="Verdana"/>
              <a:cs typeface="Verdana"/>
            </a:endParaRPr>
          </a:p>
        </p:txBody>
      </p:sp>
      <p:sp>
        <p:nvSpPr>
          <p:cNvPr id="6" name="Rectangle 3"/>
          <p:cNvSpPr txBox="1">
            <a:spLocks noChangeArrowheads="1"/>
          </p:cNvSpPr>
          <p:nvPr/>
        </p:nvSpPr>
        <p:spPr>
          <a:xfrm>
            <a:off x="1363516" y="1720728"/>
            <a:ext cx="7342333" cy="4191000"/>
          </a:xfrm>
          <a:prstGeom prst="rect">
            <a:avLst/>
          </a:prstGeom>
        </p:spPr>
        <p:txBody>
          <a:bodyPr vert="horz" lIns="91440" tIns="45720" rIns="91440" bIns="45720" rtlCol="0">
            <a:noAutofit/>
          </a:bodyPr>
          <a:lstStyle/>
          <a:p>
            <a:pPr marL="228600" indent="-228600">
              <a:spcBef>
                <a:spcPct val="50000"/>
              </a:spcBef>
              <a:buFont typeface="Arial"/>
              <a:buChar char="•"/>
            </a:pPr>
            <a:r>
              <a:rPr lang="en-US" sz="2200" dirty="0" smtClean="0">
                <a:solidFill>
                  <a:srgbClr val="1F497D"/>
                </a:solidFill>
                <a:latin typeface="Verdana"/>
                <a:cs typeface="Verdana"/>
              </a:rPr>
              <a:t>The average mathematics NAEP score for 17-year-olds has been essentially flat since 1973.</a:t>
            </a:r>
          </a:p>
          <a:p>
            <a:pPr marL="228600" indent="-228600">
              <a:spcBef>
                <a:spcPct val="50000"/>
              </a:spcBef>
              <a:buFont typeface="Arial"/>
              <a:buChar char="•"/>
            </a:pPr>
            <a:r>
              <a:rPr lang="en-US" sz="2200" dirty="0" smtClean="0">
                <a:solidFill>
                  <a:srgbClr val="1F497D"/>
                </a:solidFill>
                <a:latin typeface="Verdana"/>
                <a:cs typeface="Verdana"/>
              </a:rPr>
              <a:t>Among 34 countries participating in the 2012 Programme for International Student Assessment (PISA) of 15-year-olds, the U.S. ranked 26</a:t>
            </a:r>
            <a:r>
              <a:rPr lang="en-US" sz="2200" baseline="30000" dirty="0" smtClean="0">
                <a:solidFill>
                  <a:srgbClr val="1F497D"/>
                </a:solidFill>
                <a:latin typeface="Verdana"/>
                <a:cs typeface="Verdana"/>
              </a:rPr>
              <a:t>th</a:t>
            </a:r>
            <a:r>
              <a:rPr lang="en-US" sz="2200" dirty="0" smtClean="0">
                <a:solidFill>
                  <a:srgbClr val="1F497D"/>
                </a:solidFill>
                <a:latin typeface="Verdana"/>
                <a:cs typeface="Verdana"/>
              </a:rPr>
              <a:t> in mathematics.</a:t>
            </a:r>
          </a:p>
          <a:p>
            <a:pPr marL="228600" indent="-228600">
              <a:spcBef>
                <a:spcPct val="50000"/>
              </a:spcBef>
              <a:buFont typeface="Arial"/>
              <a:buChar char="•"/>
            </a:pPr>
            <a:r>
              <a:rPr lang="en-US" sz="2200" dirty="0" smtClean="0">
                <a:solidFill>
                  <a:srgbClr val="1F497D"/>
                </a:solidFill>
                <a:latin typeface="Verdana"/>
                <a:cs typeface="Verdana"/>
              </a:rPr>
              <a:t>While many countries have increased their mean scores on the PISA assessments between 2003 and 2012, the U.S. mean score declined.</a:t>
            </a:r>
          </a:p>
          <a:p>
            <a:pPr marL="228600" indent="-228600">
              <a:spcBef>
                <a:spcPct val="50000"/>
              </a:spcBef>
              <a:buFont typeface="Arial"/>
              <a:buChar char="•"/>
            </a:pPr>
            <a:r>
              <a:rPr lang="en-US" sz="2200" dirty="0" smtClean="0">
                <a:solidFill>
                  <a:srgbClr val="1F497D"/>
                </a:solidFill>
                <a:latin typeface="Verdana"/>
                <a:cs typeface="Verdana"/>
              </a:rPr>
              <a:t>Significant learning differentials remain.</a:t>
            </a: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endParaRPr lang="en-US" sz="2800" b="1" dirty="0" smtClean="0">
              <a:solidFill>
                <a:schemeClr val="tx2"/>
              </a:solidFill>
              <a:latin typeface="Verdana"/>
              <a:cs typeface="Verdana"/>
            </a:endParaRPr>
          </a:p>
        </p:txBody>
      </p:sp>
      <p:sp>
        <p:nvSpPr>
          <p:cNvPr id="6" name="Rectangle 3"/>
          <p:cNvSpPr txBox="1">
            <a:spLocks noChangeArrowheads="1"/>
          </p:cNvSpPr>
          <p:nvPr/>
        </p:nvSpPr>
        <p:spPr>
          <a:xfrm>
            <a:off x="1020617" y="1727200"/>
            <a:ext cx="7199458" cy="4191000"/>
          </a:xfrm>
          <a:prstGeom prst="rect">
            <a:avLst/>
          </a:prstGeom>
        </p:spPr>
        <p:txBody>
          <a:bodyPr vert="horz" lIns="91440" tIns="45720" rIns="91440" bIns="45720" rtlCol="0">
            <a:noAutofit/>
          </a:bodyPr>
          <a:lstStyle/>
          <a:p>
            <a:pPr marL="228600" indent="-228600">
              <a:spcBef>
                <a:spcPct val="50000"/>
              </a:spcBef>
              <a:buFont typeface="Arial"/>
              <a:buChar char="•"/>
            </a:pPr>
            <a:endParaRPr lang="en-US" sz="2400" dirty="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Rectangle 9"/>
          <p:cNvSpPr/>
          <p:nvPr/>
        </p:nvSpPr>
        <p:spPr>
          <a:xfrm>
            <a:off x="889123" y="182743"/>
            <a:ext cx="8254878" cy="430887"/>
          </a:xfrm>
          <a:prstGeom prst="rect">
            <a:avLst/>
          </a:prstGeom>
        </p:spPr>
        <p:txBody>
          <a:bodyPr wrap="square">
            <a:spAutoFit/>
          </a:bodyPr>
          <a:lstStyle/>
          <a:p>
            <a:pPr lvl="0" algn="ctr">
              <a:spcBef>
                <a:spcPct val="0"/>
              </a:spcBef>
              <a:defRPr/>
            </a:pPr>
            <a:r>
              <a:rPr lang="en-US" sz="2200" b="1" dirty="0" smtClean="0">
                <a:solidFill>
                  <a:schemeClr val="tx2"/>
                </a:solidFill>
                <a:latin typeface="Verdana"/>
                <a:cs typeface="Verdana"/>
              </a:rPr>
              <a:t>Trend in Grade 4 Mathematics By Race/Ethnicity</a:t>
            </a:r>
            <a:endParaRPr lang="en-US" sz="2200" b="1" dirty="0" smtClean="0">
              <a:solidFill>
                <a:schemeClr val="tx2"/>
              </a:solidFill>
              <a:latin typeface="Verdana"/>
              <a:ea typeface="Verdana" pitchFamily="34" charset="0"/>
              <a:cs typeface="Verdana"/>
            </a:endParaRPr>
          </a:p>
        </p:txBody>
      </p:sp>
      <p:sp>
        <p:nvSpPr>
          <p:cNvPr id="12" name="Rectangle 11"/>
          <p:cNvSpPr/>
          <p:nvPr/>
        </p:nvSpPr>
        <p:spPr>
          <a:xfrm>
            <a:off x="888998" y="5918200"/>
            <a:ext cx="4959351" cy="738664"/>
          </a:xfrm>
          <a:prstGeom prst="rect">
            <a:avLst/>
          </a:prstGeom>
        </p:spPr>
        <p:txBody>
          <a:bodyPr wrap="square">
            <a:spAutoFit/>
          </a:bodyPr>
          <a:lstStyle/>
          <a:p>
            <a:r>
              <a:rPr lang="en-US" sz="1050" b="1" dirty="0" smtClean="0">
                <a:solidFill>
                  <a:srgbClr val="1F497D"/>
                </a:solidFill>
                <a:latin typeface="Verdana"/>
                <a:cs typeface="Verdana"/>
              </a:rPr>
              <a:t>National Center for Education Statistics. (2013). </a:t>
            </a:r>
            <a:r>
              <a:rPr lang="en-US" sz="1050" b="1" i="1" dirty="0" smtClean="0">
                <a:solidFill>
                  <a:srgbClr val="1F497D"/>
                </a:solidFill>
                <a:latin typeface="Verdana"/>
                <a:cs typeface="Verdana"/>
              </a:rPr>
              <a:t>The Nation’s Report Card: A First Look: 2013 Mathematics and Reading</a:t>
            </a:r>
            <a:r>
              <a:rPr lang="en-US" sz="1050" b="1" dirty="0" smtClean="0">
                <a:solidFill>
                  <a:srgbClr val="1F497D"/>
                </a:solidFill>
                <a:latin typeface="Verdana"/>
                <a:cs typeface="Verdana"/>
              </a:rPr>
              <a:t> (NCES 2014-451). Institute of Education Sciences, U.S. Department of Education, Washington, DC.</a:t>
            </a:r>
            <a:endParaRPr lang="en-US" sz="1050" b="1" dirty="0">
              <a:solidFill>
                <a:srgbClr val="1F497D"/>
              </a:solidFill>
              <a:latin typeface="Verdana"/>
              <a:cs typeface="Verdana"/>
            </a:endParaRPr>
          </a:p>
        </p:txBody>
      </p:sp>
      <p:pic>
        <p:nvPicPr>
          <p:cNvPr id="13" name="Picture 12"/>
          <p:cNvPicPr>
            <a:picLocks noChangeAspect="1"/>
          </p:cNvPicPr>
          <p:nvPr/>
        </p:nvPicPr>
        <p:blipFill>
          <a:blip r:embed="rId5"/>
          <a:stretch>
            <a:fillRect/>
          </a:stretch>
        </p:blipFill>
        <p:spPr>
          <a:xfrm>
            <a:off x="2815176" y="796925"/>
            <a:ext cx="4377905" cy="4986667"/>
          </a:xfrm>
          <a:prstGeom prst="rect">
            <a:avLst/>
          </a:prstGeom>
        </p:spPr>
      </p:pic>
    </p:spTree>
    <p:extLst>
      <p:ext uri="{BB962C8B-B14F-4D97-AF65-F5344CB8AC3E}">
        <p14:creationId xmlns="" xmlns:p14="http://schemas.microsoft.com/office/powerpoint/2010/main" val="105506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algn="ctr"/>
            <a:r>
              <a:rPr lang="en-US" sz="2400" b="1" dirty="0" smtClean="0">
                <a:solidFill>
                  <a:srgbClr val="1F497D"/>
                </a:solidFill>
                <a:latin typeface="Verdana"/>
                <a:cs typeface="Verdana"/>
              </a:rPr>
              <a:t>High-Quality Standards are Necessary for Effective Teaching and Learning,</a:t>
            </a:r>
          </a:p>
          <a:p>
            <a:pPr algn="ctr"/>
            <a:r>
              <a:rPr lang="en-US" sz="2400" b="1" dirty="0" smtClean="0">
                <a:solidFill>
                  <a:srgbClr val="1F497D"/>
                </a:solidFill>
                <a:latin typeface="Verdana"/>
                <a:cs typeface="Verdana"/>
              </a:rPr>
              <a:t>But Insufficient</a:t>
            </a:r>
            <a:endParaRPr lang="en-US" sz="2400" b="1" dirty="0">
              <a:solidFill>
                <a:srgbClr val="1F497D"/>
              </a:solidFill>
              <a:latin typeface="Verdana"/>
              <a:cs typeface="Verdana"/>
            </a:endParaRPr>
          </a:p>
        </p:txBody>
      </p:sp>
      <p:sp>
        <p:nvSpPr>
          <p:cNvPr id="6" name="Rectangle 3"/>
          <p:cNvSpPr txBox="1">
            <a:spLocks noChangeArrowheads="1"/>
          </p:cNvSpPr>
          <p:nvPr/>
        </p:nvSpPr>
        <p:spPr>
          <a:xfrm>
            <a:off x="1363516" y="1720728"/>
            <a:ext cx="7342333" cy="4191000"/>
          </a:xfrm>
          <a:prstGeom prst="rect">
            <a:avLst/>
          </a:prstGeom>
        </p:spPr>
        <p:txBody>
          <a:bodyPr vert="horz" lIns="91440" tIns="45720" rIns="91440" bIns="45720" rtlCol="0">
            <a:noAutofit/>
          </a:bodyPr>
          <a:lstStyle/>
          <a:p>
            <a:pPr>
              <a:lnSpc>
                <a:spcPct val="150000"/>
              </a:lnSpc>
              <a:spcBef>
                <a:spcPct val="50000"/>
              </a:spcBef>
            </a:pPr>
            <a:endParaRPr lang="en-US" sz="2000" dirty="0" smtClean="0">
              <a:solidFill>
                <a:srgbClr val="1F497D"/>
              </a:solidFill>
              <a:latin typeface="Verdana"/>
              <a:cs typeface="Verdana"/>
            </a:endParaRPr>
          </a:p>
          <a:p>
            <a:pPr>
              <a:lnSpc>
                <a:spcPct val="150000"/>
              </a:lnSpc>
              <a:spcBef>
                <a:spcPct val="50000"/>
              </a:spcBef>
            </a:pPr>
            <a:r>
              <a:rPr lang="en-US" sz="2400" dirty="0" smtClean="0">
                <a:solidFill>
                  <a:srgbClr val="1F497D"/>
                </a:solidFill>
                <a:latin typeface="Verdana"/>
                <a:cs typeface="Verdana"/>
              </a:rPr>
              <a:t>The Common Core does not describe or prescribe the essential conditions required to make sure mathematics works for all students.</a:t>
            </a:r>
            <a:endParaRPr lang="en-US" sz="2400" dirty="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chemeClr val="tx2"/>
                </a:solidFill>
                <a:latin typeface="Verdana"/>
                <a:cs typeface="Verdana"/>
              </a:rPr>
              <a:t>Principles to Actions: </a:t>
            </a:r>
            <a:br>
              <a:rPr lang="en-US" sz="2800" b="1" i="1" dirty="0" smtClean="0">
                <a:solidFill>
                  <a:schemeClr val="tx2"/>
                </a:solidFill>
                <a:latin typeface="Verdana"/>
                <a:cs typeface="Verdana"/>
              </a:rPr>
            </a:br>
            <a:r>
              <a:rPr lang="en-US" sz="2800" b="1" i="1" dirty="0" smtClean="0">
                <a:solidFill>
                  <a:schemeClr val="tx2"/>
                </a:solidFill>
                <a:latin typeface="Verdana"/>
                <a:cs typeface="Verdana"/>
              </a:rPr>
              <a:t>Ensuring Mathematical Success for All</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020617" y="1727200"/>
            <a:ext cx="4665807" cy="4191000"/>
          </a:xfrm>
          <a:prstGeom prst="rect">
            <a:avLst/>
          </a:prstGeom>
        </p:spPr>
        <p:txBody>
          <a:bodyPr vert="horz" lIns="91440" tIns="45720" rIns="91440" bIns="45720" rtlCol="0">
            <a:noAutofit/>
          </a:bodyPr>
          <a:lstStyle/>
          <a:p>
            <a:pPr>
              <a:spcBef>
                <a:spcPts val="1200"/>
              </a:spcBef>
              <a:spcAft>
                <a:spcPts val="1200"/>
              </a:spcAft>
            </a:pPr>
            <a:r>
              <a:rPr lang="en-US" sz="2400" dirty="0" smtClean="0">
                <a:solidFill>
                  <a:schemeClr val="tx2"/>
                </a:solidFill>
                <a:latin typeface="Verdana"/>
                <a:cs typeface="Verdana"/>
              </a:rPr>
              <a:t>The primary purpose of </a:t>
            </a:r>
            <a:r>
              <a:rPr lang="en-US" sz="2400" i="1" dirty="0" smtClean="0">
                <a:solidFill>
                  <a:schemeClr val="tx2"/>
                </a:solidFill>
                <a:latin typeface="Verdana"/>
                <a:cs typeface="Verdana"/>
              </a:rPr>
              <a:t>Principles to Actions </a:t>
            </a:r>
            <a:r>
              <a:rPr lang="en-US" sz="2400" dirty="0" smtClean="0">
                <a:solidFill>
                  <a:schemeClr val="tx2"/>
                </a:solidFill>
                <a:latin typeface="Verdana"/>
                <a:cs typeface="Verdana"/>
              </a:rPr>
              <a:t>is to fill the gap between the adoption of rigorous standards and the enactment of practices, policies, programs, and actions required for successful implementation of those standards.</a:t>
            </a:r>
            <a:endParaRPr lang="en-US" sz="2400" dirty="0">
              <a:solidFill>
                <a:schemeClr val="tx2"/>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2"/>
          <p:cNvPicPr>
            <a:picLocks noChangeAspect="1" noChangeArrowheads="1"/>
          </p:cNvPicPr>
          <p:nvPr/>
        </p:nvPicPr>
        <p:blipFill>
          <a:blip r:embed="rId5" cstate="print"/>
          <a:srcRect/>
          <a:stretch>
            <a:fillRect/>
          </a:stretch>
        </p:blipFill>
        <p:spPr bwMode="auto">
          <a:xfrm>
            <a:off x="5934077" y="1727200"/>
            <a:ext cx="2480221" cy="3530668"/>
          </a:xfrm>
          <a:prstGeom prst="rect">
            <a:avLst/>
          </a:prstGeom>
          <a:noFill/>
          <a:ln w="9525">
            <a:noFill/>
            <a:miter lim="800000"/>
            <a:headEnd/>
            <a:tailEnd/>
          </a:ln>
        </p:spPr>
      </p:pic>
      <p:sp>
        <p:nvSpPr>
          <p:cNvPr id="10" name="Rectangle 9"/>
          <p:cNvSpPr/>
          <p:nvPr/>
        </p:nvSpPr>
        <p:spPr>
          <a:xfrm>
            <a:off x="4572000" y="5386655"/>
            <a:ext cx="4572000" cy="523220"/>
          </a:xfrm>
          <a:prstGeom prst="rect">
            <a:avLst/>
          </a:prstGeom>
        </p:spPr>
        <p:txBody>
          <a:bodyPr>
            <a:spAutoFit/>
          </a:bodyPr>
          <a:lstStyle/>
          <a:p>
            <a:pPr>
              <a:spcBef>
                <a:spcPct val="50000"/>
              </a:spcBef>
            </a:pPr>
            <a:r>
              <a:rPr lang="en-US" sz="1400" dirty="0" smtClean="0">
                <a:solidFill>
                  <a:srgbClr val="1F497D"/>
                </a:solidFill>
                <a:latin typeface="Verdana"/>
                <a:cs typeface="Verdana"/>
              </a:rPr>
              <a:t>NCTM. (2014). </a:t>
            </a:r>
            <a:r>
              <a:rPr lang="en-US" sz="1400" i="1" dirty="0" smtClean="0">
                <a:solidFill>
                  <a:srgbClr val="1F497D"/>
                </a:solidFill>
                <a:latin typeface="Verdana"/>
                <a:cs typeface="Verdana"/>
              </a:rPr>
              <a:t>Principles to Actions: Ensuring Mathematical Success for All.</a:t>
            </a:r>
            <a:r>
              <a:rPr lang="en-US" sz="1400" dirty="0" smtClean="0">
                <a:solidFill>
                  <a:srgbClr val="1F497D"/>
                </a:solidFill>
                <a:latin typeface="Verdana"/>
                <a:cs typeface="Verdana"/>
              </a:rPr>
              <a:t> Reston, VA: NCTM.</a:t>
            </a:r>
            <a:endParaRPr lang="en-US" sz="1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3044</TotalTime>
  <Words>1778</Words>
  <Application>Microsoft Office PowerPoint</Application>
  <PresentationFormat>On-screen Show (4:3)</PresentationFormat>
  <Paragraphs>170</Paragraphs>
  <Slides>53</Slides>
  <Notes>0</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to Actions PowerPoint template</dc:title>
  <dc:creator>Ken Krehbiel</dc:creator>
  <cp:keywords>Principles to Actions</cp:keywords>
  <cp:lastModifiedBy>Michael Fish</cp:lastModifiedBy>
  <cp:revision>203</cp:revision>
  <dcterms:created xsi:type="dcterms:W3CDTF">2014-03-11T13:01:44Z</dcterms:created>
  <dcterms:modified xsi:type="dcterms:W3CDTF">2015-03-20T17:46:07Z</dcterms:modified>
</cp:coreProperties>
</file>